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96" r:id="rId21"/>
    <p:sldId id="297" r:id="rId22"/>
    <p:sldId id="298" r:id="rId23"/>
    <p:sldId id="299" r:id="rId24"/>
    <p:sldId id="275" r:id="rId25"/>
    <p:sldId id="300" r:id="rId26"/>
    <p:sldId id="301" r:id="rId27"/>
    <p:sldId id="279" r:id="rId28"/>
    <p:sldId id="290" r:id="rId29"/>
    <p:sldId id="280" r:id="rId30"/>
    <p:sldId id="291" r:id="rId31"/>
    <p:sldId id="281" r:id="rId32"/>
    <p:sldId id="292" r:id="rId33"/>
    <p:sldId id="284" r:id="rId34"/>
    <p:sldId id="285" r:id="rId35"/>
    <p:sldId id="286" r:id="rId36"/>
    <p:sldId id="293" r:id="rId37"/>
    <p:sldId id="289" r:id="rId38"/>
    <p:sldId id="320" r:id="rId39"/>
    <p:sldId id="294" r:id="rId40"/>
    <p:sldId id="295"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0" d="100"/>
          <a:sy n="60" d="100"/>
        </p:scale>
        <p:origin x="9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2.wmf"/><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B4F37-0366-4DE6-8127-6D87BBF772B8}"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03DB3-2F2B-4686-8C25-049E5EEEE545}" type="slidenum">
              <a:rPr lang="en-US" smtClean="0"/>
              <a:t>‹#›</a:t>
            </a:fld>
            <a:endParaRPr lang="en-US"/>
          </a:p>
        </p:txBody>
      </p:sp>
    </p:spTree>
    <p:extLst>
      <p:ext uri="{BB962C8B-B14F-4D97-AF65-F5344CB8AC3E}">
        <p14:creationId xmlns:p14="http://schemas.microsoft.com/office/powerpoint/2010/main" val="133444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237A3-04FF-4A5F-A8FE-7E871A5134CA}" type="slidenum">
              <a:rPr lang="en-US"/>
              <a:pPr/>
              <a:t>3</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4502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1AEFE-1379-4430-94B7-67B9CFBC108E}" type="slidenum">
              <a:rPr lang="en-US"/>
              <a:pPr/>
              <a:t>16</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Two simple multiple access control techniques.</a:t>
            </a:r>
          </a:p>
          <a:p>
            <a:endParaRPr lang="en-US"/>
          </a:p>
          <a:p>
            <a:r>
              <a:rPr lang="en-US"/>
              <a:t>Each mobile’s share of the bandwidth is divided into portions for the uplink and the downlink. Also, possibly, out of band signaling.</a:t>
            </a:r>
          </a:p>
          <a:p>
            <a:endParaRPr lang="en-US"/>
          </a:p>
          <a:p>
            <a:r>
              <a:rPr lang="en-US"/>
              <a:t>As we will see, used in AMPS, GSM, IS-54/136</a:t>
            </a:r>
          </a:p>
        </p:txBody>
      </p:sp>
    </p:spTree>
    <p:extLst>
      <p:ext uri="{BB962C8B-B14F-4D97-AF65-F5344CB8AC3E}">
        <p14:creationId xmlns:p14="http://schemas.microsoft.com/office/powerpoint/2010/main" val="402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FA441C77-00EF-4FEF-9A97-9FDB6A3D9470}" type="slidenum">
              <a:rPr lang="en-US" altLang="en-US" sz="1300" smtClean="0"/>
              <a:pPr/>
              <a:t>17</a:t>
            </a:fld>
            <a:endParaRPr lang="en-US" altLang="en-US"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82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C17E899-B175-4EF0-AB4E-6AEB83B884F4}" type="slidenum">
              <a:rPr lang="en-US" altLang="en-US" sz="1300" smtClean="0"/>
              <a:pPr/>
              <a:t>18</a:t>
            </a:fld>
            <a:endParaRPr lang="en-US" altLang="en-US"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5837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264FCAEF-085E-4479-8564-95CE5DADC1DF}" type="slidenum">
              <a:rPr lang="en-US" altLang="en-US" sz="1300" smtClean="0"/>
              <a:pPr/>
              <a:t>19</a:t>
            </a:fld>
            <a:endParaRPr lang="en-US" alt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909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EC909926-4E92-48A5-A0A9-AF52C1FF388F}" type="slidenum">
              <a:rPr lang="en-US" altLang="en-US" sz="1300" smtClean="0"/>
              <a:pPr/>
              <a:t>24</a:t>
            </a:fld>
            <a:endParaRPr lang="en-US" altLang="en-US"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92806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8F0BC52-0CAB-4871-B87E-4DECE4B71461}" type="slidenum">
              <a:rPr lang="en-US" sz="1300"/>
              <a:pPr/>
              <a:t>27</a:t>
            </a:fld>
            <a:endParaRPr 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831516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B6D3F84-79E3-4FE6-8B51-505239C20FBF}" type="slidenum">
              <a:rPr lang="en-US" sz="1300"/>
              <a:pPr/>
              <a:t>29</a:t>
            </a:fld>
            <a:endParaRPr lang="en-US"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5957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42B4B5B-90AF-40A8-9B39-8D2907C43113}" type="slidenum">
              <a:rPr lang="en-US" sz="1300"/>
              <a:pPr/>
              <a:t>31</a:t>
            </a:fld>
            <a:endParaRPr lang="en-US"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16294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DE4DB62-8793-4AB7-AA48-7E020C547D16}" type="slidenum">
              <a:rPr lang="en-US" sz="1300"/>
              <a:pPr/>
              <a:t>33</a:t>
            </a:fld>
            <a:endParaRPr lang="en-US"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82150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7F407D2-377F-432D-B691-10038B3401D0}" type="slidenum">
              <a:rPr lang="en-US" sz="1300"/>
              <a:pPr/>
              <a:t>34</a:t>
            </a:fld>
            <a:endParaRPr lang="en-US"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69504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6B44A-91D1-4221-BF8C-1C0397D7677F}" type="slidenum">
              <a:rPr lang="en-US"/>
              <a:pPr/>
              <a:t>6</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8061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5F99EBC-9048-4A4A-828B-F9A6DD34FBB9}" type="slidenum">
              <a:rPr lang="en-US" sz="1300"/>
              <a:pPr/>
              <a:t>35</a:t>
            </a:fld>
            <a:endParaRPr lang="en-US"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46065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B36C366-777A-4015-926C-07314604A077}" type="slidenum">
              <a:rPr lang="en-US" sz="1300"/>
              <a:pPr/>
              <a:t>37</a:t>
            </a:fld>
            <a:endParaRPr 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55756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C658E6C-57FC-4E68-8A1E-FEC5CCC9C1FB}" type="slidenum">
              <a:rPr lang="en-US" sz="1300"/>
              <a:pPr/>
              <a:t>46</a:t>
            </a:fld>
            <a:endParaRPr lang="en-US"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4084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FA7F2-081D-4CAE-83BB-426E7068BF7B}" type="slidenum">
              <a:rPr lang="en-US"/>
              <a:pPr/>
              <a:t>7</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280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C4D95-D6ED-4789-9C72-BA4DE1DF13D0}" type="slidenum">
              <a:rPr lang="en-US"/>
              <a:pPr/>
              <a:t>9</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608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09D7AF-7158-46EF-9521-2A7CB766A362}" type="slidenum">
              <a:rPr lang="en-US"/>
              <a:pPr/>
              <a:t>10</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804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FD541-70A3-485D-B67F-72BE0B102CE5}" type="slidenum">
              <a:rPr lang="en-US"/>
              <a:pPr/>
              <a:t>11</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860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B12BA934-6DA2-4CD2-AD03-470431E02CF4}" type="slidenum">
              <a:rPr lang="en-US" altLang="en-US" sz="1300" smtClean="0"/>
              <a:pPr/>
              <a:t>12</a:t>
            </a:fld>
            <a:endParaRPr lang="en-US" altLang="en-US"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0493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261A51C4-6001-4AA0-9995-099781AF4138}" type="slidenum">
              <a:rPr lang="en-US" altLang="en-US" sz="1300" smtClean="0"/>
              <a:pPr/>
              <a:t>13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060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07E7A587-84E0-40D0-B584-009E680B617D}" type="slidenum">
              <a:rPr lang="en-US" altLang="en-US" sz="1300" smtClean="0"/>
              <a:pPr/>
              <a:t>14</a:t>
            </a:fld>
            <a:endParaRPr lang="en-US" altLang="en-US"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6090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D8A1A2-5180-45A1-98C8-A374EC381DCF}"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41400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D8A1A2-5180-45A1-98C8-A374EC381DCF}"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346111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D8A1A2-5180-45A1-98C8-A374EC381DCF}"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345076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D8A1A2-5180-45A1-98C8-A374EC381DCF}"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176009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8A1A2-5180-45A1-98C8-A374EC381DCF}"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251465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D8A1A2-5180-45A1-98C8-A374EC381DCF}"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58056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D8A1A2-5180-45A1-98C8-A374EC381DCF}"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229018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D8A1A2-5180-45A1-98C8-A374EC381DCF}"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377130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8A1A2-5180-45A1-98C8-A374EC381DCF}"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270746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8A1A2-5180-45A1-98C8-A374EC381DCF}"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314582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8A1A2-5180-45A1-98C8-A374EC381DCF}"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E18-3ED7-4FBD-B274-98F5082C845B}" type="slidenum">
              <a:rPr lang="en-US" smtClean="0"/>
              <a:t>‹#›</a:t>
            </a:fld>
            <a:endParaRPr lang="en-US"/>
          </a:p>
        </p:txBody>
      </p:sp>
    </p:spTree>
    <p:extLst>
      <p:ext uri="{BB962C8B-B14F-4D97-AF65-F5344CB8AC3E}">
        <p14:creationId xmlns:p14="http://schemas.microsoft.com/office/powerpoint/2010/main" val="286542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8A1A2-5180-45A1-98C8-A374EC381DCF}" type="datetimeFigureOut">
              <a:rPr lang="en-US" smtClean="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09E18-3ED7-4FBD-B274-98F5082C845B}" type="slidenum">
              <a:rPr lang="en-US" smtClean="0"/>
              <a:t>‹#›</a:t>
            </a:fld>
            <a:endParaRPr lang="en-US"/>
          </a:p>
        </p:txBody>
      </p:sp>
    </p:spTree>
    <p:extLst>
      <p:ext uri="{BB962C8B-B14F-4D97-AF65-F5344CB8AC3E}">
        <p14:creationId xmlns:p14="http://schemas.microsoft.com/office/powerpoint/2010/main" val="3619681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2.bin"/><Relationship Id="rId18" Type="http://schemas.openxmlformats.org/officeDocument/2006/relationships/image" Target="../media/image11.wmf"/><Relationship Id="rId3" Type="http://schemas.openxmlformats.org/officeDocument/2006/relationships/notesSlide" Target="../notesSlides/notesSlide7.xml"/><Relationship Id="rId21" Type="http://schemas.openxmlformats.org/officeDocument/2006/relationships/oleObject" Target="../embeddings/oleObject47.bin"/><Relationship Id="rId7" Type="http://schemas.openxmlformats.org/officeDocument/2006/relationships/image" Target="../media/image9.wmf"/><Relationship Id="rId12" Type="http://schemas.openxmlformats.org/officeDocument/2006/relationships/oleObject" Target="../embeddings/oleObject41.bin"/><Relationship Id="rId17" Type="http://schemas.openxmlformats.org/officeDocument/2006/relationships/oleObject" Target="../embeddings/oleObject45.bin"/><Relationship Id="rId2" Type="http://schemas.openxmlformats.org/officeDocument/2006/relationships/slideLayout" Target="../slideLayouts/slideLayout4.xml"/><Relationship Id="rId16" Type="http://schemas.openxmlformats.org/officeDocument/2006/relationships/oleObject" Target="../embeddings/oleObject44.bin"/><Relationship Id="rId20" Type="http://schemas.openxmlformats.org/officeDocument/2006/relationships/image" Target="../media/image12.wmf"/><Relationship Id="rId1" Type="http://schemas.openxmlformats.org/officeDocument/2006/relationships/vmlDrawing" Target="../drawings/vmlDrawing5.vml"/><Relationship Id="rId6" Type="http://schemas.openxmlformats.org/officeDocument/2006/relationships/oleObject" Target="../embeddings/oleObject36.bin"/><Relationship Id="rId11" Type="http://schemas.openxmlformats.org/officeDocument/2006/relationships/oleObject" Target="../embeddings/oleObject40.bin"/><Relationship Id="rId5" Type="http://schemas.openxmlformats.org/officeDocument/2006/relationships/image" Target="../media/image8.wmf"/><Relationship Id="rId15" Type="http://schemas.openxmlformats.org/officeDocument/2006/relationships/image" Target="../media/image10.wmf"/><Relationship Id="rId23" Type="http://schemas.openxmlformats.org/officeDocument/2006/relationships/oleObject" Target="../embeddings/oleObject49.bin"/><Relationship Id="rId10" Type="http://schemas.openxmlformats.org/officeDocument/2006/relationships/oleObject" Target="../embeddings/oleObject39.bin"/><Relationship Id="rId19" Type="http://schemas.openxmlformats.org/officeDocument/2006/relationships/oleObject" Target="../embeddings/oleObject46.bin"/><Relationship Id="rId4" Type="http://schemas.openxmlformats.org/officeDocument/2006/relationships/oleObject" Target="../embeddings/oleObject35.bin"/><Relationship Id="rId9" Type="http://schemas.openxmlformats.org/officeDocument/2006/relationships/oleObject" Target="../embeddings/oleObject38.bin"/><Relationship Id="rId14" Type="http://schemas.openxmlformats.org/officeDocument/2006/relationships/oleObject" Target="../embeddings/oleObject43.bin"/><Relationship Id="rId22"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oleObject" Target="../embeddings/oleObject57.bin"/><Relationship Id="rId18" Type="http://schemas.openxmlformats.org/officeDocument/2006/relationships/image" Target="../media/image11.wmf"/><Relationship Id="rId3" Type="http://schemas.openxmlformats.org/officeDocument/2006/relationships/notesSlide" Target="../notesSlides/notesSlide8.xml"/><Relationship Id="rId21" Type="http://schemas.openxmlformats.org/officeDocument/2006/relationships/oleObject" Target="../embeddings/oleObject62.bin"/><Relationship Id="rId7" Type="http://schemas.openxmlformats.org/officeDocument/2006/relationships/image" Target="../media/image9.wmf"/><Relationship Id="rId12" Type="http://schemas.openxmlformats.org/officeDocument/2006/relationships/oleObject" Target="../embeddings/oleObject56.bin"/><Relationship Id="rId17" Type="http://schemas.openxmlformats.org/officeDocument/2006/relationships/oleObject" Target="../embeddings/oleObject60.bin"/><Relationship Id="rId2" Type="http://schemas.openxmlformats.org/officeDocument/2006/relationships/slideLayout" Target="../slideLayouts/slideLayout4.xml"/><Relationship Id="rId16" Type="http://schemas.openxmlformats.org/officeDocument/2006/relationships/oleObject" Target="../embeddings/oleObject59.bin"/><Relationship Id="rId20" Type="http://schemas.openxmlformats.org/officeDocument/2006/relationships/image" Target="../media/image12.wmf"/><Relationship Id="rId1" Type="http://schemas.openxmlformats.org/officeDocument/2006/relationships/vmlDrawing" Target="../drawings/vmlDrawing6.vml"/><Relationship Id="rId6" Type="http://schemas.openxmlformats.org/officeDocument/2006/relationships/oleObject" Target="../embeddings/oleObject51.bin"/><Relationship Id="rId11" Type="http://schemas.openxmlformats.org/officeDocument/2006/relationships/oleObject" Target="../embeddings/oleObject55.bin"/><Relationship Id="rId5" Type="http://schemas.openxmlformats.org/officeDocument/2006/relationships/image" Target="../media/image8.wmf"/><Relationship Id="rId15" Type="http://schemas.openxmlformats.org/officeDocument/2006/relationships/image" Target="../media/image10.wmf"/><Relationship Id="rId23" Type="http://schemas.openxmlformats.org/officeDocument/2006/relationships/oleObject" Target="../embeddings/oleObject64.bin"/><Relationship Id="rId10" Type="http://schemas.openxmlformats.org/officeDocument/2006/relationships/oleObject" Target="../embeddings/oleObject54.bin"/><Relationship Id="rId19" Type="http://schemas.openxmlformats.org/officeDocument/2006/relationships/oleObject" Target="../embeddings/oleObject61.bin"/><Relationship Id="rId4" Type="http://schemas.openxmlformats.org/officeDocument/2006/relationships/oleObject" Target="../embeddings/oleObject50.bin"/><Relationship Id="rId9" Type="http://schemas.openxmlformats.org/officeDocument/2006/relationships/oleObject" Target="../embeddings/oleObject53.bin"/><Relationship Id="rId14" Type="http://schemas.openxmlformats.org/officeDocument/2006/relationships/oleObject" Target="../embeddings/oleObject58.bin"/><Relationship Id="rId22" Type="http://schemas.openxmlformats.org/officeDocument/2006/relationships/oleObject" Target="../embeddings/oleObject6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oleObject" Target="../embeddings/oleObject72.bin"/><Relationship Id="rId18" Type="http://schemas.openxmlformats.org/officeDocument/2006/relationships/image" Target="../media/image11.wmf"/><Relationship Id="rId3" Type="http://schemas.openxmlformats.org/officeDocument/2006/relationships/notesSlide" Target="../notesSlides/notesSlide9.xml"/><Relationship Id="rId21" Type="http://schemas.openxmlformats.org/officeDocument/2006/relationships/oleObject" Target="../embeddings/oleObject77.bin"/><Relationship Id="rId7" Type="http://schemas.openxmlformats.org/officeDocument/2006/relationships/image" Target="../media/image9.wmf"/><Relationship Id="rId12" Type="http://schemas.openxmlformats.org/officeDocument/2006/relationships/oleObject" Target="../embeddings/oleObject71.bin"/><Relationship Id="rId17" Type="http://schemas.openxmlformats.org/officeDocument/2006/relationships/oleObject" Target="../embeddings/oleObject75.bin"/><Relationship Id="rId2" Type="http://schemas.openxmlformats.org/officeDocument/2006/relationships/slideLayout" Target="../slideLayouts/slideLayout4.xml"/><Relationship Id="rId16" Type="http://schemas.openxmlformats.org/officeDocument/2006/relationships/oleObject" Target="../embeddings/oleObject74.bin"/><Relationship Id="rId20" Type="http://schemas.openxmlformats.org/officeDocument/2006/relationships/image" Target="../media/image12.wmf"/><Relationship Id="rId1" Type="http://schemas.openxmlformats.org/officeDocument/2006/relationships/vmlDrawing" Target="../drawings/vmlDrawing7.vml"/><Relationship Id="rId6" Type="http://schemas.openxmlformats.org/officeDocument/2006/relationships/oleObject" Target="../embeddings/oleObject66.bin"/><Relationship Id="rId11" Type="http://schemas.openxmlformats.org/officeDocument/2006/relationships/oleObject" Target="../embeddings/oleObject70.bin"/><Relationship Id="rId5" Type="http://schemas.openxmlformats.org/officeDocument/2006/relationships/image" Target="../media/image8.wmf"/><Relationship Id="rId15" Type="http://schemas.openxmlformats.org/officeDocument/2006/relationships/image" Target="../media/image10.wmf"/><Relationship Id="rId23" Type="http://schemas.openxmlformats.org/officeDocument/2006/relationships/oleObject" Target="../embeddings/oleObject79.bin"/><Relationship Id="rId10" Type="http://schemas.openxmlformats.org/officeDocument/2006/relationships/oleObject" Target="../embeddings/oleObject69.bin"/><Relationship Id="rId19" Type="http://schemas.openxmlformats.org/officeDocument/2006/relationships/oleObject" Target="../embeddings/oleObject76.bin"/><Relationship Id="rId4" Type="http://schemas.openxmlformats.org/officeDocument/2006/relationships/oleObject" Target="../embeddings/oleObject65.bin"/><Relationship Id="rId9" Type="http://schemas.openxmlformats.org/officeDocument/2006/relationships/oleObject" Target="../embeddings/oleObject68.bin"/><Relationship Id="rId14" Type="http://schemas.openxmlformats.org/officeDocument/2006/relationships/oleObject" Target="../embeddings/oleObject73.bin"/><Relationship Id="rId22"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81.bin"/><Relationship Id="rId5" Type="http://schemas.openxmlformats.org/officeDocument/2006/relationships/image" Target="../media/image8.wmf"/><Relationship Id="rId4" Type="http://schemas.openxmlformats.org/officeDocument/2006/relationships/oleObject" Target="../embeddings/oleObject8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12.xml"/><Relationship Id="rId7" Type="http://schemas.openxmlformats.org/officeDocument/2006/relationships/oleObject" Target="../embeddings/oleObject85.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84.bin"/><Relationship Id="rId5" Type="http://schemas.openxmlformats.org/officeDocument/2006/relationships/image" Target="../media/image8.wmf"/><Relationship Id="rId4" Type="http://schemas.openxmlformats.org/officeDocument/2006/relationships/oleObject" Target="../embeddings/oleObject83.bin"/><Relationship Id="rId9" Type="http://schemas.openxmlformats.org/officeDocument/2006/relationships/oleObject" Target="../embeddings/oleObject8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13.xml"/><Relationship Id="rId7" Type="http://schemas.openxmlformats.org/officeDocument/2006/relationships/oleObject" Target="../embeddings/oleObject9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89.bin"/><Relationship Id="rId5" Type="http://schemas.openxmlformats.org/officeDocument/2006/relationships/image" Target="../media/image8.wmf"/><Relationship Id="rId4" Type="http://schemas.openxmlformats.org/officeDocument/2006/relationships/oleObject" Target="../embeddings/oleObject8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oleObject" Target="../embeddings/oleObject99.bin"/><Relationship Id="rId18" Type="http://schemas.openxmlformats.org/officeDocument/2006/relationships/image" Target="../media/image11.wmf"/><Relationship Id="rId3" Type="http://schemas.openxmlformats.org/officeDocument/2006/relationships/notesSlide" Target="../notesSlides/notesSlide15.xml"/><Relationship Id="rId21" Type="http://schemas.openxmlformats.org/officeDocument/2006/relationships/oleObject" Target="../embeddings/oleObject104.bin"/><Relationship Id="rId7" Type="http://schemas.openxmlformats.org/officeDocument/2006/relationships/image" Target="../media/image9.wmf"/><Relationship Id="rId12" Type="http://schemas.openxmlformats.org/officeDocument/2006/relationships/oleObject" Target="../embeddings/oleObject98.bin"/><Relationship Id="rId17" Type="http://schemas.openxmlformats.org/officeDocument/2006/relationships/oleObject" Target="../embeddings/oleObject102.bin"/><Relationship Id="rId2" Type="http://schemas.openxmlformats.org/officeDocument/2006/relationships/slideLayout" Target="../slideLayouts/slideLayout4.xml"/><Relationship Id="rId16" Type="http://schemas.openxmlformats.org/officeDocument/2006/relationships/oleObject" Target="../embeddings/oleObject101.bin"/><Relationship Id="rId20" Type="http://schemas.openxmlformats.org/officeDocument/2006/relationships/image" Target="../media/image12.wmf"/><Relationship Id="rId1" Type="http://schemas.openxmlformats.org/officeDocument/2006/relationships/vmlDrawing" Target="../drawings/vmlDrawing11.vml"/><Relationship Id="rId6" Type="http://schemas.openxmlformats.org/officeDocument/2006/relationships/oleObject" Target="../embeddings/oleObject93.bin"/><Relationship Id="rId11" Type="http://schemas.openxmlformats.org/officeDocument/2006/relationships/oleObject" Target="../embeddings/oleObject97.bin"/><Relationship Id="rId5" Type="http://schemas.openxmlformats.org/officeDocument/2006/relationships/image" Target="../media/image8.wmf"/><Relationship Id="rId15" Type="http://schemas.openxmlformats.org/officeDocument/2006/relationships/image" Target="../media/image10.wmf"/><Relationship Id="rId23" Type="http://schemas.openxmlformats.org/officeDocument/2006/relationships/oleObject" Target="../embeddings/oleObject106.bin"/><Relationship Id="rId10" Type="http://schemas.openxmlformats.org/officeDocument/2006/relationships/oleObject" Target="../embeddings/oleObject96.bin"/><Relationship Id="rId19" Type="http://schemas.openxmlformats.org/officeDocument/2006/relationships/oleObject" Target="../embeddings/oleObject103.bin"/><Relationship Id="rId4" Type="http://schemas.openxmlformats.org/officeDocument/2006/relationships/oleObject" Target="../embeddings/oleObject92.bin"/><Relationship Id="rId9" Type="http://schemas.openxmlformats.org/officeDocument/2006/relationships/oleObject" Target="../embeddings/oleObject95.bin"/><Relationship Id="rId14" Type="http://schemas.openxmlformats.org/officeDocument/2006/relationships/oleObject" Target="../embeddings/oleObject100.bin"/><Relationship Id="rId22" Type="http://schemas.openxmlformats.org/officeDocument/2006/relationships/oleObject" Target="../embeddings/oleObject10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9.wmf"/><Relationship Id="rId5" Type="http://schemas.openxmlformats.org/officeDocument/2006/relationships/oleObject" Target="../embeddings/oleObject108.bin"/><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4.wmf"/><Relationship Id="rId26" Type="http://schemas.openxmlformats.org/officeDocument/2006/relationships/oleObject" Target="../embeddings/oleObject18.bin"/><Relationship Id="rId3" Type="http://schemas.openxmlformats.org/officeDocument/2006/relationships/notesSlide" Target="../notesSlides/notesSlide1.xml"/><Relationship Id="rId21" Type="http://schemas.openxmlformats.org/officeDocument/2006/relationships/oleObject" Target="../embeddings/oleObject13.bin"/><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oleObject" Target="../embeddings/oleObject11.bin"/><Relationship Id="rId25" Type="http://schemas.openxmlformats.org/officeDocument/2006/relationships/oleObject" Target="../embeddings/oleObject17.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24" Type="http://schemas.openxmlformats.org/officeDocument/2006/relationships/oleObject" Target="../embeddings/oleObject16.bin"/><Relationship Id="rId5" Type="http://schemas.openxmlformats.org/officeDocument/2006/relationships/image" Target="../media/image1.wmf"/><Relationship Id="rId15" Type="http://schemas.openxmlformats.org/officeDocument/2006/relationships/image" Target="../media/image3.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7.bin"/><Relationship Id="rId3" Type="http://schemas.openxmlformats.org/officeDocument/2006/relationships/notesSlide" Target="../notesSlides/notesSlide21.xml"/><Relationship Id="rId7" Type="http://schemas.openxmlformats.org/officeDocument/2006/relationships/image" Target="../media/image12.wmf"/><Relationship Id="rId12"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112.bin"/><Relationship Id="rId11" Type="http://schemas.openxmlformats.org/officeDocument/2006/relationships/oleObject" Target="../embeddings/oleObject116.bin"/><Relationship Id="rId5" Type="http://schemas.openxmlformats.org/officeDocument/2006/relationships/image" Target="../media/image11.wmf"/><Relationship Id="rId10" Type="http://schemas.openxmlformats.org/officeDocument/2006/relationships/oleObject" Target="../embeddings/oleObject115.bin"/><Relationship Id="rId4" Type="http://schemas.openxmlformats.org/officeDocument/2006/relationships/oleObject" Target="../embeddings/oleObject111.bin"/><Relationship Id="rId9" Type="http://schemas.openxmlformats.org/officeDocument/2006/relationships/oleObject" Target="../embeddings/oleObject11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4.wmf"/><Relationship Id="rId25" Type="http://schemas.openxmlformats.org/officeDocument/2006/relationships/oleObject" Target="../embeddings/oleObject18.bin"/><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7.bin"/><Relationship Id="rId24" Type="http://schemas.openxmlformats.org/officeDocument/2006/relationships/oleObject" Target="../embeddings/oleObject1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6.bin"/><Relationship Id="rId10" Type="http://schemas.openxmlformats.org/officeDocument/2006/relationships/oleObject" Target="../embeddings/oleObject6.bin"/><Relationship Id="rId19" Type="http://schemas.openxmlformats.org/officeDocument/2006/relationships/image" Target="../media/image5.wmf"/><Relationship Id="rId4" Type="http://schemas.openxmlformats.org/officeDocument/2006/relationships/image" Target="../media/image1.wmf"/><Relationship Id="rId9" Type="http://schemas.openxmlformats.org/officeDocument/2006/relationships/oleObject" Target="../embeddings/oleObject5.bin"/><Relationship Id="rId14" Type="http://schemas.openxmlformats.org/officeDocument/2006/relationships/image" Target="../media/image3.wmf"/><Relationship Id="rId22"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11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wmf"/><Relationship Id="rId4"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7.bin"/><Relationship Id="rId18" Type="http://schemas.openxmlformats.org/officeDocument/2006/relationships/image" Target="../media/image4.wmf"/><Relationship Id="rId3" Type="http://schemas.openxmlformats.org/officeDocument/2006/relationships/notesSlide" Target="../notesSlides/notesSlide4.xml"/><Relationship Id="rId21" Type="http://schemas.openxmlformats.org/officeDocument/2006/relationships/oleObject" Target="../embeddings/oleObject32.bin"/><Relationship Id="rId7" Type="http://schemas.openxmlformats.org/officeDocument/2006/relationships/image" Target="../media/image2.wmf"/><Relationship Id="rId12" Type="http://schemas.openxmlformats.org/officeDocument/2006/relationships/oleObject" Target="../embeddings/oleObject26.bin"/><Relationship Id="rId17" Type="http://schemas.openxmlformats.org/officeDocument/2006/relationships/oleObject" Target="../embeddings/oleObject30.bin"/><Relationship Id="rId2" Type="http://schemas.openxmlformats.org/officeDocument/2006/relationships/slideLayout" Target="../slideLayouts/slideLayout4.xml"/><Relationship Id="rId16" Type="http://schemas.openxmlformats.org/officeDocument/2006/relationships/oleObject" Target="../embeddings/oleObject29.bin"/><Relationship Id="rId20" Type="http://schemas.openxmlformats.org/officeDocument/2006/relationships/image" Target="../media/image5.wmf"/><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oleObject" Target="../embeddings/oleObject25.bin"/><Relationship Id="rId5" Type="http://schemas.openxmlformats.org/officeDocument/2006/relationships/image" Target="../media/image1.wmf"/><Relationship Id="rId15" Type="http://schemas.openxmlformats.org/officeDocument/2006/relationships/image" Target="../media/image3.wmf"/><Relationship Id="rId23" Type="http://schemas.openxmlformats.org/officeDocument/2006/relationships/oleObject" Target="../embeddings/oleObject34.bin"/><Relationship Id="rId10" Type="http://schemas.openxmlformats.org/officeDocument/2006/relationships/oleObject" Target="../embeddings/oleObject24.bin"/><Relationship Id="rId19" Type="http://schemas.openxmlformats.org/officeDocument/2006/relationships/oleObject" Target="../embeddings/oleObject31.bin"/><Relationship Id="rId4" Type="http://schemas.openxmlformats.org/officeDocument/2006/relationships/oleObject" Target="../embeddings/oleObject20.bin"/><Relationship Id="rId9" Type="http://schemas.openxmlformats.org/officeDocument/2006/relationships/oleObject" Target="../embeddings/oleObject23.bin"/><Relationship Id="rId14" Type="http://schemas.openxmlformats.org/officeDocument/2006/relationships/oleObject" Target="../embeddings/oleObject28.bin"/><Relationship Id="rId22"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 &amp; Internet</a:t>
            </a:r>
          </a:p>
        </p:txBody>
      </p:sp>
      <p:sp>
        <p:nvSpPr>
          <p:cNvPr id="3" name="Subtitle 2"/>
          <p:cNvSpPr>
            <a:spLocks noGrp="1"/>
          </p:cNvSpPr>
          <p:nvPr>
            <p:ph type="subTitle" idx="1"/>
          </p:nvPr>
        </p:nvSpPr>
        <p:spPr/>
        <p:txBody>
          <a:bodyPr/>
          <a:lstStyle/>
          <a:p>
            <a:r>
              <a:rPr lang="en-US" dirty="0"/>
              <a:t>Prepared by</a:t>
            </a:r>
          </a:p>
          <a:p>
            <a:r>
              <a:rPr lang="en-US" dirty="0"/>
              <a:t>Dr. Risala </a:t>
            </a:r>
            <a:r>
              <a:rPr lang="en-US" dirty="0" err="1"/>
              <a:t>Tasin</a:t>
            </a:r>
            <a:r>
              <a:rPr lang="en-US" dirty="0"/>
              <a:t> Khan</a:t>
            </a:r>
          </a:p>
        </p:txBody>
      </p:sp>
    </p:spTree>
    <p:extLst>
      <p:ext uri="{BB962C8B-B14F-4D97-AF65-F5344CB8AC3E}">
        <p14:creationId xmlns:p14="http://schemas.microsoft.com/office/powerpoint/2010/main" val="215797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6" name="Slide Number Placeholder 6"/>
          <p:cNvSpPr>
            <a:spLocks noGrp="1"/>
          </p:cNvSpPr>
          <p:nvPr>
            <p:ph type="sldNum" sz="quarter" idx="12"/>
          </p:nvPr>
        </p:nvSpPr>
        <p:spPr/>
        <p:txBody>
          <a:bodyPr/>
          <a:lstStyle/>
          <a:p>
            <a:r>
              <a:rPr lang="en-US"/>
              <a:t>1-</a:t>
            </a:r>
            <a:fld id="{87282D61-CEEB-416E-B063-8D66618B533D}" type="slidenum">
              <a:rPr lang="en-US"/>
              <a:pPr/>
              <a:t>10</a:t>
            </a:fld>
            <a:endParaRPr lang="en-US"/>
          </a:p>
        </p:txBody>
      </p:sp>
      <p:sp>
        <p:nvSpPr>
          <p:cNvPr id="11266" name="Rectangle 2"/>
          <p:cNvSpPr>
            <a:spLocks noGrp="1" noChangeArrowheads="1"/>
          </p:cNvSpPr>
          <p:nvPr>
            <p:ph type="title"/>
          </p:nvPr>
        </p:nvSpPr>
        <p:spPr>
          <a:xfrm>
            <a:off x="1752600" y="228600"/>
            <a:ext cx="8458200" cy="1143000"/>
          </a:xfrm>
        </p:spPr>
        <p:txBody>
          <a:bodyPr/>
          <a:lstStyle/>
          <a:p>
            <a:r>
              <a:rPr lang="en-US" sz="3200"/>
              <a:t>Network edge: connection-oriented service</a:t>
            </a:r>
            <a:endParaRPr lang="en-US"/>
          </a:p>
        </p:txBody>
      </p:sp>
      <p:sp>
        <p:nvSpPr>
          <p:cNvPr id="11267" name="Rectangle 3"/>
          <p:cNvSpPr>
            <a:spLocks noGrp="1" noChangeArrowheads="1"/>
          </p:cNvSpPr>
          <p:nvPr>
            <p:ph type="body" sz="half" idx="1"/>
          </p:nvPr>
        </p:nvSpPr>
        <p:spPr/>
        <p:txBody>
          <a:bodyPr/>
          <a:lstStyle/>
          <a:p>
            <a:pPr>
              <a:buFont typeface="Wingdings" panose="05000000000000000000" pitchFamily="2" charset="2"/>
              <a:buNone/>
            </a:pPr>
            <a:r>
              <a:rPr lang="en-US" i="1" u="sng">
                <a:solidFill>
                  <a:srgbClr val="FF0000"/>
                </a:solidFill>
              </a:rPr>
              <a:t>Goal:</a:t>
            </a:r>
            <a:r>
              <a:rPr lang="en-US" sz="2400"/>
              <a:t> data transfer between end systems</a:t>
            </a:r>
          </a:p>
          <a:p>
            <a:r>
              <a:rPr lang="en-US" sz="2400" i="1"/>
              <a:t>handshaking:</a:t>
            </a:r>
            <a:r>
              <a:rPr lang="en-US" sz="2400"/>
              <a:t> setup (prepare for) data transfer ahead of time</a:t>
            </a:r>
          </a:p>
          <a:p>
            <a:pPr lvl="1"/>
            <a:r>
              <a:rPr lang="en-US" sz="2000"/>
              <a:t>Hello, hello back human protocol</a:t>
            </a:r>
          </a:p>
          <a:p>
            <a:pPr lvl="1"/>
            <a:r>
              <a:rPr lang="en-US" sz="2000" i="1">
                <a:solidFill>
                  <a:srgbClr val="FF0000"/>
                </a:solidFill>
              </a:rPr>
              <a:t>set up “state”</a:t>
            </a:r>
            <a:r>
              <a:rPr lang="en-US" sz="2000"/>
              <a:t> in two communicating hosts</a:t>
            </a:r>
          </a:p>
          <a:p>
            <a:r>
              <a:rPr lang="en-US" sz="2400"/>
              <a:t>TCP - Transmission Control Protocol </a:t>
            </a:r>
          </a:p>
          <a:p>
            <a:pPr lvl="1"/>
            <a:r>
              <a:rPr lang="en-US" sz="2000"/>
              <a:t>Internet’s connection-oriented service</a:t>
            </a:r>
          </a:p>
          <a:p>
            <a:pPr lvl="1"/>
            <a:endParaRPr lang="en-US" sz="2000"/>
          </a:p>
        </p:txBody>
      </p:sp>
      <p:sp>
        <p:nvSpPr>
          <p:cNvPr id="11268" name="Rectangle 4"/>
          <p:cNvSpPr>
            <a:spLocks noGrp="1" noChangeArrowheads="1"/>
          </p:cNvSpPr>
          <p:nvPr>
            <p:ph type="body" sz="half" idx="2"/>
          </p:nvPr>
        </p:nvSpPr>
        <p:spPr>
          <a:xfrm>
            <a:off x="6019800" y="1600200"/>
            <a:ext cx="4191000" cy="4648200"/>
          </a:xfrm>
        </p:spPr>
        <p:txBody>
          <a:bodyPr/>
          <a:lstStyle/>
          <a:p>
            <a:pPr>
              <a:buFont typeface="Wingdings" panose="05000000000000000000" pitchFamily="2" charset="2"/>
              <a:buNone/>
            </a:pPr>
            <a:r>
              <a:rPr lang="en-US" u="sng">
                <a:solidFill>
                  <a:srgbClr val="FF0000"/>
                </a:solidFill>
              </a:rPr>
              <a:t>TCP service</a:t>
            </a:r>
            <a:r>
              <a:rPr lang="en-US" sz="2400" u="sng">
                <a:solidFill>
                  <a:srgbClr val="FF0000"/>
                </a:solidFill>
              </a:rPr>
              <a:t> </a:t>
            </a:r>
            <a:r>
              <a:rPr lang="en-US" sz="2400"/>
              <a:t>[RFC 793]</a:t>
            </a:r>
          </a:p>
          <a:p>
            <a:r>
              <a:rPr lang="en-US" sz="2400" i="1"/>
              <a:t>reliable, in-order</a:t>
            </a:r>
            <a:r>
              <a:rPr lang="en-US" sz="2400"/>
              <a:t> byte-stream data transfer</a:t>
            </a:r>
          </a:p>
          <a:p>
            <a:pPr lvl="1"/>
            <a:r>
              <a:rPr lang="en-US" sz="2000"/>
              <a:t>loss: acknowledgements and retransmissions</a:t>
            </a:r>
          </a:p>
          <a:p>
            <a:r>
              <a:rPr lang="en-US" sz="2400" i="1"/>
              <a:t>flow control:</a:t>
            </a:r>
            <a:r>
              <a:rPr lang="en-US" sz="2400"/>
              <a:t> </a:t>
            </a:r>
          </a:p>
          <a:p>
            <a:pPr lvl="1"/>
            <a:r>
              <a:rPr lang="en-US" sz="2000"/>
              <a:t>sender won’t overwhelm receiver</a:t>
            </a:r>
          </a:p>
          <a:p>
            <a:r>
              <a:rPr lang="en-US" sz="2400" i="1"/>
              <a:t>congestion control:</a:t>
            </a:r>
            <a:r>
              <a:rPr lang="en-US" sz="2400"/>
              <a:t> </a:t>
            </a:r>
          </a:p>
          <a:p>
            <a:pPr lvl="1"/>
            <a:r>
              <a:rPr lang="en-US" sz="2000"/>
              <a:t>senders “slow down sending rate” when network congested</a:t>
            </a:r>
          </a:p>
        </p:txBody>
      </p:sp>
    </p:spTree>
    <p:extLst>
      <p:ext uri="{BB962C8B-B14F-4D97-AF65-F5344CB8AC3E}">
        <p14:creationId xmlns:p14="http://schemas.microsoft.com/office/powerpoint/2010/main" val="116795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6" name="Slide Number Placeholder 6"/>
          <p:cNvSpPr>
            <a:spLocks noGrp="1"/>
          </p:cNvSpPr>
          <p:nvPr>
            <p:ph type="sldNum" sz="quarter" idx="12"/>
          </p:nvPr>
        </p:nvSpPr>
        <p:spPr/>
        <p:txBody>
          <a:bodyPr/>
          <a:lstStyle/>
          <a:p>
            <a:r>
              <a:rPr lang="en-US"/>
              <a:t>1-</a:t>
            </a:r>
            <a:fld id="{166B1490-DF57-4755-8A04-8129A575BF87}" type="slidenum">
              <a:rPr lang="en-US"/>
              <a:pPr/>
              <a:t>11</a:t>
            </a:fld>
            <a:endParaRPr lang="en-US"/>
          </a:p>
        </p:txBody>
      </p:sp>
      <p:sp>
        <p:nvSpPr>
          <p:cNvPr id="12290" name="Rectangle 2"/>
          <p:cNvSpPr>
            <a:spLocks noGrp="1" noChangeArrowheads="1"/>
          </p:cNvSpPr>
          <p:nvPr>
            <p:ph type="title"/>
          </p:nvPr>
        </p:nvSpPr>
        <p:spPr>
          <a:xfrm>
            <a:off x="1752600" y="228600"/>
            <a:ext cx="8458200" cy="1143000"/>
          </a:xfrm>
        </p:spPr>
        <p:txBody>
          <a:bodyPr/>
          <a:lstStyle/>
          <a:p>
            <a:r>
              <a:rPr lang="en-US" sz="3200"/>
              <a:t>Network edge: connectionless service</a:t>
            </a:r>
            <a:endParaRPr lang="en-US"/>
          </a:p>
        </p:txBody>
      </p:sp>
      <p:sp>
        <p:nvSpPr>
          <p:cNvPr id="12291" name="Rectangle 3"/>
          <p:cNvSpPr>
            <a:spLocks noGrp="1" noChangeArrowheads="1"/>
          </p:cNvSpPr>
          <p:nvPr>
            <p:ph type="body" sz="half" idx="1"/>
          </p:nvPr>
        </p:nvSpPr>
        <p:spPr>
          <a:xfrm>
            <a:off x="2057400" y="1600200"/>
            <a:ext cx="4038600" cy="4648200"/>
          </a:xfrm>
        </p:spPr>
        <p:txBody>
          <a:bodyPr/>
          <a:lstStyle/>
          <a:p>
            <a:pPr>
              <a:buFont typeface="Wingdings" panose="05000000000000000000" pitchFamily="2" charset="2"/>
              <a:buNone/>
            </a:pPr>
            <a:r>
              <a:rPr lang="en-US" i="1" u="sng">
                <a:solidFill>
                  <a:srgbClr val="FF0000"/>
                </a:solidFill>
              </a:rPr>
              <a:t>Goal:</a:t>
            </a:r>
            <a:r>
              <a:rPr lang="en-US" sz="2400"/>
              <a:t> data transfer between end systems</a:t>
            </a:r>
          </a:p>
          <a:p>
            <a:pPr lvl="1"/>
            <a:r>
              <a:rPr lang="en-US" sz="2000"/>
              <a:t>same as before!</a:t>
            </a:r>
          </a:p>
          <a:p>
            <a:r>
              <a:rPr lang="en-US" sz="2400">
                <a:solidFill>
                  <a:srgbClr val="FF0000"/>
                </a:solidFill>
              </a:rPr>
              <a:t>UDP</a:t>
            </a:r>
            <a:r>
              <a:rPr lang="en-US" sz="2400"/>
              <a:t> - User Datagram Protocol [RFC 768]: </a:t>
            </a:r>
          </a:p>
          <a:p>
            <a:pPr lvl="1"/>
            <a:r>
              <a:rPr lang="en-US"/>
              <a:t>connectionless </a:t>
            </a:r>
          </a:p>
          <a:p>
            <a:pPr lvl="1"/>
            <a:r>
              <a:rPr lang="en-US"/>
              <a:t>unreliable data transfer</a:t>
            </a:r>
          </a:p>
          <a:p>
            <a:pPr lvl="1"/>
            <a:r>
              <a:rPr lang="en-US"/>
              <a:t>no flow control</a:t>
            </a:r>
          </a:p>
          <a:p>
            <a:pPr lvl="1"/>
            <a:r>
              <a:rPr lang="en-US"/>
              <a:t>no congestion control</a:t>
            </a:r>
          </a:p>
        </p:txBody>
      </p:sp>
      <p:sp>
        <p:nvSpPr>
          <p:cNvPr id="12292" name="Rectangle 4"/>
          <p:cNvSpPr>
            <a:spLocks noGrp="1" noChangeArrowheads="1"/>
          </p:cNvSpPr>
          <p:nvPr>
            <p:ph type="body" sz="half" idx="2"/>
          </p:nvPr>
        </p:nvSpPr>
        <p:spPr>
          <a:xfrm>
            <a:off x="6553200" y="1600200"/>
            <a:ext cx="3886200" cy="4648200"/>
          </a:xfrm>
        </p:spPr>
        <p:txBody>
          <a:bodyPr/>
          <a:lstStyle/>
          <a:p>
            <a:pPr>
              <a:buFont typeface="Wingdings" panose="05000000000000000000" pitchFamily="2" charset="2"/>
              <a:buNone/>
            </a:pPr>
            <a:r>
              <a:rPr lang="en-US" u="sng">
                <a:solidFill>
                  <a:srgbClr val="FF0000"/>
                </a:solidFill>
              </a:rPr>
              <a:t>App’s using TCP:</a:t>
            </a:r>
            <a:r>
              <a:rPr lang="en-US" sz="2400" i="1"/>
              <a:t> </a:t>
            </a:r>
          </a:p>
          <a:p>
            <a:r>
              <a:rPr lang="en-US" sz="2400"/>
              <a:t>HTTP (Web), FTP (file transfer), Telnet (remote login), SMTP (email)</a:t>
            </a:r>
          </a:p>
          <a:p>
            <a:pPr>
              <a:buFont typeface="Wingdings" panose="05000000000000000000" pitchFamily="2" charset="2"/>
              <a:buNone/>
            </a:pPr>
            <a:endParaRPr lang="en-US" sz="2400"/>
          </a:p>
          <a:p>
            <a:pPr>
              <a:buFont typeface="Wingdings" panose="05000000000000000000" pitchFamily="2" charset="2"/>
              <a:buNone/>
            </a:pPr>
            <a:r>
              <a:rPr lang="en-US" u="sng">
                <a:solidFill>
                  <a:srgbClr val="FF0000"/>
                </a:solidFill>
              </a:rPr>
              <a:t>App’s using UDP:</a:t>
            </a:r>
            <a:endParaRPr lang="en-US">
              <a:solidFill>
                <a:srgbClr val="FF0000"/>
              </a:solidFill>
            </a:endParaRPr>
          </a:p>
          <a:p>
            <a:r>
              <a:rPr lang="en-US" sz="2400"/>
              <a:t>streaming media, teleconferencing, DNS, Internet telephony</a:t>
            </a:r>
          </a:p>
        </p:txBody>
      </p:sp>
    </p:spTree>
    <p:extLst>
      <p:ext uri="{BB962C8B-B14F-4D97-AF65-F5344CB8AC3E}">
        <p14:creationId xmlns:p14="http://schemas.microsoft.com/office/powerpoint/2010/main" val="101898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Footer Placeholder 5"/>
          <p:cNvSpPr>
            <a:spLocks noGrp="1"/>
          </p:cNvSpPr>
          <p:nvPr>
            <p:ph type="ftr" sz="quarter" idx="11"/>
          </p:nvPr>
        </p:nvSpPr>
        <p:spPr/>
        <p:txBody>
          <a:bodyPr/>
          <a:lstStyle/>
          <a:p>
            <a:pPr>
              <a:defRPr/>
            </a:pPr>
            <a:r>
              <a:rPr lang="en-US"/>
              <a:t>Chapter 1, slide:</a:t>
            </a:r>
          </a:p>
        </p:txBody>
      </p:sp>
      <p:sp>
        <p:nvSpPr>
          <p:cNvPr id="430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4ECED7A-D6B0-4FAB-AD26-CB0CF151723D}" type="slidenum">
              <a:rPr lang="en-US" altLang="en-US" sz="140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sp>
        <p:nvSpPr>
          <p:cNvPr id="43012" name="Rectangle 2"/>
          <p:cNvSpPr>
            <a:spLocks noGrp="1" noChangeArrowheads="1"/>
          </p:cNvSpPr>
          <p:nvPr>
            <p:ph type="title"/>
          </p:nvPr>
        </p:nvSpPr>
        <p:spPr/>
        <p:txBody>
          <a:bodyPr/>
          <a:lstStyle/>
          <a:p>
            <a:r>
              <a:rPr lang="en-US" altLang="en-US"/>
              <a:t>The Network Core</a:t>
            </a:r>
          </a:p>
        </p:txBody>
      </p:sp>
      <p:sp>
        <p:nvSpPr>
          <p:cNvPr id="23557" name="Rectangle 3"/>
          <p:cNvSpPr>
            <a:spLocks noGrp="1" noChangeArrowheads="1"/>
          </p:cNvSpPr>
          <p:nvPr>
            <p:ph type="body" sz="half" idx="1"/>
          </p:nvPr>
        </p:nvSpPr>
        <p:spPr>
          <a:xfrm>
            <a:off x="2057400" y="1600200"/>
            <a:ext cx="4262438" cy="4648200"/>
          </a:xfrm>
        </p:spPr>
        <p:txBody>
          <a:bodyPr/>
          <a:lstStyle/>
          <a:p>
            <a:pPr>
              <a:defRPr/>
            </a:pPr>
            <a:r>
              <a:rPr lang="en-US" sz="2400" dirty="0"/>
              <a:t>mesh of interconnected routers</a:t>
            </a:r>
          </a:p>
          <a:p>
            <a:pPr lvl="2">
              <a:defRPr/>
            </a:pPr>
            <a:endParaRPr lang="en-US" sz="1600" dirty="0"/>
          </a:p>
          <a:p>
            <a:pPr>
              <a:defRPr/>
            </a:pPr>
            <a:r>
              <a:rPr lang="en-US" sz="2400" i="1" u="sng" dirty="0">
                <a:solidFill>
                  <a:srgbClr val="FF0000"/>
                </a:solidFill>
              </a:rPr>
              <a:t>the</a:t>
            </a:r>
            <a:r>
              <a:rPr lang="en-US" sz="2400" dirty="0">
                <a:solidFill>
                  <a:srgbClr val="FF0000"/>
                </a:solidFill>
              </a:rPr>
              <a:t> fundamental question:</a:t>
            </a:r>
            <a:r>
              <a:rPr lang="en-US" sz="2400" dirty="0"/>
              <a:t> </a:t>
            </a:r>
          </a:p>
          <a:p>
            <a:pPr marL="0" indent="0">
              <a:buNone/>
              <a:defRPr/>
            </a:pPr>
            <a:r>
              <a:rPr lang="en-US" sz="2400" dirty="0"/>
              <a:t>how is data transferred through net?</a:t>
            </a:r>
          </a:p>
          <a:p>
            <a:pPr lvl="1">
              <a:defRPr/>
            </a:pPr>
            <a:r>
              <a:rPr lang="en-US" dirty="0">
                <a:solidFill>
                  <a:srgbClr val="FF0000"/>
                </a:solidFill>
              </a:rPr>
              <a:t>circuit switching:</a:t>
            </a:r>
            <a:r>
              <a:rPr lang="en-US" dirty="0"/>
              <a:t> dedicated circuit per call: telephone net</a:t>
            </a:r>
          </a:p>
          <a:p>
            <a:pPr lvl="1">
              <a:defRPr/>
            </a:pPr>
            <a:r>
              <a:rPr lang="en-US" dirty="0">
                <a:solidFill>
                  <a:srgbClr val="FF0000"/>
                </a:solidFill>
              </a:rPr>
              <a:t>packet-switching:</a:t>
            </a:r>
            <a:r>
              <a:rPr lang="en-US" dirty="0"/>
              <a:t> data sent through net in discrete “chunks”</a:t>
            </a:r>
            <a:endParaRPr lang="en-US" sz="2000" dirty="0"/>
          </a:p>
        </p:txBody>
      </p:sp>
      <p:sp>
        <p:nvSpPr>
          <p:cNvPr id="43014" name="Freeform 708"/>
          <p:cNvSpPr>
            <a:spLocks/>
          </p:cNvSpPr>
          <p:nvPr/>
        </p:nvSpPr>
        <p:spPr bwMode="auto">
          <a:xfrm>
            <a:off x="8293100" y="2193926"/>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015" name="Freeform 709"/>
          <p:cNvSpPr>
            <a:spLocks/>
          </p:cNvSpPr>
          <p:nvPr/>
        </p:nvSpPr>
        <p:spPr bwMode="auto">
          <a:xfrm>
            <a:off x="6413500" y="2051050"/>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016" name="Freeform 710"/>
          <p:cNvSpPr>
            <a:spLocks/>
          </p:cNvSpPr>
          <p:nvPr/>
        </p:nvSpPr>
        <p:spPr bwMode="auto">
          <a:xfrm>
            <a:off x="6781801" y="3502026"/>
            <a:ext cx="2974975" cy="22193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017" name="Group 711"/>
          <p:cNvGrpSpPr>
            <a:grpSpLocks/>
          </p:cNvGrpSpPr>
          <p:nvPr/>
        </p:nvGrpSpPr>
        <p:grpSpPr bwMode="auto">
          <a:xfrm>
            <a:off x="6530976" y="2185989"/>
            <a:ext cx="733425" cy="319087"/>
            <a:chOff x="3552" y="246"/>
            <a:chExt cx="527" cy="248"/>
          </a:xfrm>
        </p:grpSpPr>
        <p:graphicFrame>
          <p:nvGraphicFramePr>
            <p:cNvPr id="43247" name="Object 7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2" name="Clip" r:id="rId4" imgW="1307263" imgH="1084139" progId="MS_ClipArt_Gallery.2">
                    <p:embed/>
                  </p:oleObj>
                </mc:Choice>
                <mc:Fallback>
                  <p:oleObj name="Clip" r:id="rId4" imgW="1307263" imgH="1084139" progId="MS_ClipArt_Gallery.2">
                    <p:embed/>
                    <p:pic>
                      <p:nvPicPr>
                        <p:cNvPr id="43247"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248" name="Object 7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3" name="Clip" r:id="rId6" imgW="681706" imgH="480401" progId="MS_ClipArt_Gallery.2">
                    <p:embed/>
                  </p:oleObj>
                </mc:Choice>
                <mc:Fallback>
                  <p:oleObj name="Clip" r:id="rId6" imgW="681706" imgH="480401" progId="MS_ClipArt_Gallery.2">
                    <p:embed/>
                    <p:pic>
                      <p:nvPicPr>
                        <p:cNvPr id="43248" name="Object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49" name="Line 7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8" name="Group 715"/>
          <p:cNvGrpSpPr>
            <a:grpSpLocks/>
          </p:cNvGrpSpPr>
          <p:nvPr/>
        </p:nvGrpSpPr>
        <p:grpSpPr bwMode="auto">
          <a:xfrm>
            <a:off x="6530976" y="2781300"/>
            <a:ext cx="733425" cy="319088"/>
            <a:chOff x="3552" y="246"/>
            <a:chExt cx="527" cy="248"/>
          </a:xfrm>
        </p:grpSpPr>
        <p:graphicFrame>
          <p:nvGraphicFramePr>
            <p:cNvPr id="43244" name="Object 7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4" name="Clip" r:id="rId8" imgW="1307263" imgH="1084139" progId="MS_ClipArt_Gallery.2">
                    <p:embed/>
                  </p:oleObj>
                </mc:Choice>
                <mc:Fallback>
                  <p:oleObj name="Clip" r:id="rId8" imgW="1307263" imgH="1084139" progId="MS_ClipArt_Gallery.2">
                    <p:embed/>
                    <p:pic>
                      <p:nvPicPr>
                        <p:cNvPr id="43244"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245" name="Object 7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5" name="Clip" r:id="rId9" imgW="681706" imgH="480401" progId="MS_ClipArt_Gallery.2">
                    <p:embed/>
                  </p:oleObj>
                </mc:Choice>
                <mc:Fallback>
                  <p:oleObj name="Clip" r:id="rId9" imgW="681706" imgH="480401" progId="MS_ClipArt_Gallery.2">
                    <p:embed/>
                    <p:pic>
                      <p:nvPicPr>
                        <p:cNvPr id="43245"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46" name="Line 718"/>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9" name="Group 719"/>
          <p:cNvGrpSpPr>
            <a:grpSpLocks/>
          </p:cNvGrpSpPr>
          <p:nvPr/>
        </p:nvGrpSpPr>
        <p:grpSpPr bwMode="auto">
          <a:xfrm>
            <a:off x="6907213" y="2568576"/>
            <a:ext cx="69850" cy="214313"/>
            <a:chOff x="3842" y="406"/>
            <a:chExt cx="51" cy="167"/>
          </a:xfrm>
        </p:grpSpPr>
        <p:sp>
          <p:nvSpPr>
            <p:cNvPr id="43241" name="Oval 72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42" name="Oval 72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43" name="Oval 72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3020" name="Group 723"/>
          <p:cNvGrpSpPr>
            <a:grpSpLocks/>
          </p:cNvGrpSpPr>
          <p:nvPr/>
        </p:nvGrpSpPr>
        <p:grpSpPr bwMode="auto">
          <a:xfrm>
            <a:off x="7377113" y="3071814"/>
            <a:ext cx="209550" cy="395287"/>
            <a:chOff x="4180" y="783"/>
            <a:chExt cx="150" cy="307"/>
          </a:xfrm>
        </p:grpSpPr>
        <p:sp>
          <p:nvSpPr>
            <p:cNvPr id="43233" name="AutoShape 72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4" name="Rectangle 72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5" name="Rectangle 7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6" name="AutoShape 7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7" name="Line 72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38" name="Line 72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39" name="Rectangle 7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40" name="Rectangle 73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3021" name="Group 732"/>
          <p:cNvGrpSpPr>
            <a:grpSpLocks/>
          </p:cNvGrpSpPr>
          <p:nvPr/>
        </p:nvGrpSpPr>
        <p:grpSpPr bwMode="auto">
          <a:xfrm rot="-5400000">
            <a:off x="7689851" y="3149601"/>
            <a:ext cx="80963" cy="233363"/>
            <a:chOff x="3842" y="406"/>
            <a:chExt cx="51" cy="167"/>
          </a:xfrm>
        </p:grpSpPr>
        <p:sp>
          <p:nvSpPr>
            <p:cNvPr id="43230" name="Oval 73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1" name="Oval 73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32" name="Oval 73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3022" name="Line 736"/>
          <p:cNvSpPr>
            <a:spLocks noChangeShapeType="1"/>
          </p:cNvSpPr>
          <p:nvPr/>
        </p:nvSpPr>
        <p:spPr bwMode="auto">
          <a:xfrm>
            <a:off x="7513638" y="2979739"/>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737"/>
          <p:cNvSpPr>
            <a:spLocks noChangeShapeType="1"/>
          </p:cNvSpPr>
          <p:nvPr/>
        </p:nvSpPr>
        <p:spPr bwMode="auto">
          <a:xfrm>
            <a:off x="7516814" y="2976563"/>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738"/>
          <p:cNvSpPr>
            <a:spLocks noChangeShapeType="1"/>
          </p:cNvSpPr>
          <p:nvPr/>
        </p:nvSpPr>
        <p:spPr bwMode="auto">
          <a:xfrm>
            <a:off x="8012114" y="2974975"/>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739"/>
          <p:cNvSpPr>
            <a:spLocks noChangeShapeType="1"/>
          </p:cNvSpPr>
          <p:nvPr/>
        </p:nvSpPr>
        <p:spPr bwMode="auto">
          <a:xfrm>
            <a:off x="7213601" y="2439988"/>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740"/>
          <p:cNvSpPr>
            <a:spLocks noChangeShapeType="1"/>
          </p:cNvSpPr>
          <p:nvPr/>
        </p:nvSpPr>
        <p:spPr bwMode="auto">
          <a:xfrm flipV="1">
            <a:off x="7226301" y="2725738"/>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Line 741"/>
          <p:cNvSpPr>
            <a:spLocks noChangeShapeType="1"/>
          </p:cNvSpPr>
          <p:nvPr/>
        </p:nvSpPr>
        <p:spPr bwMode="auto">
          <a:xfrm flipV="1">
            <a:off x="7753350" y="2811463"/>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28" name="Group 742"/>
          <p:cNvGrpSpPr>
            <a:grpSpLocks/>
          </p:cNvGrpSpPr>
          <p:nvPr/>
        </p:nvGrpSpPr>
        <p:grpSpPr bwMode="auto">
          <a:xfrm>
            <a:off x="7872413" y="3049589"/>
            <a:ext cx="209550" cy="395287"/>
            <a:chOff x="4180" y="783"/>
            <a:chExt cx="150" cy="307"/>
          </a:xfrm>
        </p:grpSpPr>
        <p:sp>
          <p:nvSpPr>
            <p:cNvPr id="43222" name="AutoShape 74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3" name="Rectangle 74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4" name="Rectangle 7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5" name="AutoShape 7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6" name="Line 74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27" name="Line 74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28" name="Rectangle 7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9" name="Rectangle 75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3029" name="Group 751"/>
          <p:cNvGrpSpPr>
            <a:grpSpLocks/>
          </p:cNvGrpSpPr>
          <p:nvPr/>
        </p:nvGrpSpPr>
        <p:grpSpPr bwMode="auto">
          <a:xfrm>
            <a:off x="6915151" y="3668713"/>
            <a:ext cx="479425" cy="925512"/>
            <a:chOff x="3314" y="1248"/>
            <a:chExt cx="344" cy="694"/>
          </a:xfrm>
        </p:grpSpPr>
        <p:graphicFrame>
          <p:nvGraphicFramePr>
            <p:cNvPr id="43213" name="Object 7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5126" name="Clip" r:id="rId10" imgW="1307263" imgH="1084139" progId="MS_ClipArt_Gallery.2">
                    <p:embed/>
                  </p:oleObj>
                </mc:Choice>
                <mc:Fallback>
                  <p:oleObj name="Clip" r:id="rId10" imgW="1307263" imgH="1084139" progId="MS_ClipArt_Gallery.2">
                    <p:embed/>
                    <p:pic>
                      <p:nvPicPr>
                        <p:cNvPr id="43213"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14" name="Line 753"/>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3215" name="Object 7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5127" name="Clip" r:id="rId11" imgW="1307263" imgH="1084139" progId="MS_ClipArt_Gallery.2">
                    <p:embed/>
                  </p:oleObj>
                </mc:Choice>
                <mc:Fallback>
                  <p:oleObj name="Clip" r:id="rId11" imgW="1307263" imgH="1084139" progId="MS_ClipArt_Gallery.2">
                    <p:embed/>
                    <p:pic>
                      <p:nvPicPr>
                        <p:cNvPr id="43215"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16" name="Line 755"/>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217" name="Group 756"/>
            <p:cNvGrpSpPr>
              <a:grpSpLocks/>
            </p:cNvGrpSpPr>
            <p:nvPr/>
          </p:nvGrpSpPr>
          <p:grpSpPr bwMode="auto">
            <a:xfrm>
              <a:off x="3404" y="1504"/>
              <a:ext cx="51" cy="167"/>
              <a:chOff x="3842" y="406"/>
              <a:chExt cx="51" cy="167"/>
            </a:xfrm>
          </p:grpSpPr>
          <p:sp>
            <p:nvSpPr>
              <p:cNvPr id="43219" name="Oval 75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0" name="Oval 75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21" name="Oval 75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3218" name="Line 760"/>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43030" name="Object 62"/>
          <p:cNvGraphicFramePr>
            <a:graphicFrameLocks noChangeAspect="1"/>
          </p:cNvGraphicFramePr>
          <p:nvPr/>
        </p:nvGraphicFramePr>
        <p:xfrm>
          <a:off x="7783513" y="4678364"/>
          <a:ext cx="417512" cy="331787"/>
        </p:xfrm>
        <a:graphic>
          <a:graphicData uri="http://schemas.openxmlformats.org/presentationml/2006/ole">
            <mc:AlternateContent xmlns:mc="http://schemas.openxmlformats.org/markup-compatibility/2006">
              <mc:Choice xmlns:v="urn:schemas-microsoft-com:vml" Requires="v">
                <p:oleObj spid="_x0000_s5128" name="Clip" r:id="rId12" imgW="1307263" imgH="1084139" progId="MS_ClipArt_Gallery.2">
                  <p:embed/>
                </p:oleObj>
              </mc:Choice>
              <mc:Fallback>
                <p:oleObj name="Clip" r:id="rId12" imgW="1307263" imgH="1084139" progId="MS_ClipArt_Gallery.2">
                  <p:embed/>
                  <p:pic>
                    <p:nvPicPr>
                      <p:cNvPr id="4303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3513" y="4678364"/>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63"/>
          <p:cNvGraphicFramePr>
            <a:graphicFrameLocks noChangeAspect="1"/>
          </p:cNvGraphicFramePr>
          <p:nvPr/>
        </p:nvGraphicFramePr>
        <p:xfrm>
          <a:off x="7169151" y="4667250"/>
          <a:ext cx="415925" cy="330200"/>
        </p:xfrm>
        <a:graphic>
          <a:graphicData uri="http://schemas.openxmlformats.org/presentationml/2006/ole">
            <mc:AlternateContent xmlns:mc="http://schemas.openxmlformats.org/markup-compatibility/2006">
              <mc:Choice xmlns:v="urn:schemas-microsoft-com:vml" Requires="v">
                <p:oleObj spid="_x0000_s5129" name="Clip" r:id="rId13" imgW="1307263" imgH="1084139" progId="MS_ClipArt_Gallery.2">
                  <p:embed/>
                </p:oleObj>
              </mc:Choice>
              <mc:Fallback>
                <p:oleObj name="Clip" r:id="rId13" imgW="1307263" imgH="1084139" progId="MS_ClipArt_Gallery.2">
                  <p:embed/>
                  <p:pic>
                    <p:nvPicPr>
                      <p:cNvPr id="43031"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151" y="4667250"/>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Oval 763"/>
          <p:cNvSpPr>
            <a:spLocks noChangeArrowheads="1"/>
          </p:cNvSpPr>
          <p:nvPr/>
        </p:nvSpPr>
        <p:spPr bwMode="auto">
          <a:xfrm rot="-5400000">
            <a:off x="7585869" y="4771231"/>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033" name="Oval 764"/>
          <p:cNvSpPr>
            <a:spLocks noChangeArrowheads="1"/>
          </p:cNvSpPr>
          <p:nvPr/>
        </p:nvSpPr>
        <p:spPr bwMode="auto">
          <a:xfrm rot="-5400000">
            <a:off x="7670801" y="4768851"/>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034" name="Oval 765"/>
          <p:cNvSpPr>
            <a:spLocks noChangeArrowheads="1"/>
          </p:cNvSpPr>
          <p:nvPr/>
        </p:nvSpPr>
        <p:spPr bwMode="auto">
          <a:xfrm rot="-5400000">
            <a:off x="7748588" y="4773613"/>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035" name="Line 766"/>
          <p:cNvSpPr>
            <a:spLocks noChangeShapeType="1"/>
          </p:cNvSpPr>
          <p:nvPr/>
        </p:nvSpPr>
        <p:spPr bwMode="auto">
          <a:xfrm rot="-5400000">
            <a:off x="8008145" y="4653758"/>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767"/>
          <p:cNvSpPr>
            <a:spLocks noChangeShapeType="1"/>
          </p:cNvSpPr>
          <p:nvPr/>
        </p:nvSpPr>
        <p:spPr bwMode="auto">
          <a:xfrm rot="5400000" flipH="1">
            <a:off x="7381875" y="4645025"/>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7" name="Line 768"/>
          <p:cNvSpPr>
            <a:spLocks noChangeShapeType="1"/>
          </p:cNvSpPr>
          <p:nvPr/>
        </p:nvSpPr>
        <p:spPr bwMode="auto">
          <a:xfrm rot="16200000" flipV="1">
            <a:off x="7728744" y="4306094"/>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769"/>
          <p:cNvSpPr>
            <a:spLocks noChangeShapeType="1"/>
          </p:cNvSpPr>
          <p:nvPr/>
        </p:nvSpPr>
        <p:spPr bwMode="auto">
          <a:xfrm flipV="1">
            <a:off x="7394576" y="4244976"/>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9" name="Line 770"/>
          <p:cNvSpPr>
            <a:spLocks noChangeShapeType="1"/>
          </p:cNvSpPr>
          <p:nvPr/>
        </p:nvSpPr>
        <p:spPr bwMode="auto">
          <a:xfrm>
            <a:off x="7996238" y="4291013"/>
            <a:ext cx="303212" cy="3857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0" name="Line 771"/>
          <p:cNvSpPr>
            <a:spLocks noChangeShapeType="1"/>
          </p:cNvSpPr>
          <p:nvPr/>
        </p:nvSpPr>
        <p:spPr bwMode="auto">
          <a:xfrm flipH="1">
            <a:off x="8791575" y="4287838"/>
            <a:ext cx="279400" cy="3921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3041" name="Object 64"/>
          <p:cNvGraphicFramePr>
            <a:graphicFrameLocks noChangeAspect="1"/>
          </p:cNvGraphicFramePr>
          <p:nvPr/>
        </p:nvGraphicFramePr>
        <p:xfrm>
          <a:off x="8969375" y="3840163"/>
          <a:ext cx="203200" cy="241300"/>
        </p:xfrm>
        <a:graphic>
          <a:graphicData uri="http://schemas.openxmlformats.org/presentationml/2006/ole">
            <mc:AlternateContent xmlns:mc="http://schemas.openxmlformats.org/markup-compatibility/2006">
              <mc:Choice xmlns:v="urn:schemas-microsoft-com:vml" Requires="v">
                <p:oleObj spid="_x0000_s5130" name="Clip" r:id="rId14" imgW="982811" imgH="1208363" progId="MS_ClipArt_Gallery.2">
                  <p:embed/>
                </p:oleObj>
              </mc:Choice>
              <mc:Fallback>
                <p:oleObj name="Clip" r:id="rId14" imgW="982811" imgH="1208363" progId="MS_ClipArt_Gallery.2">
                  <p:embed/>
                  <p:pic>
                    <p:nvPicPr>
                      <p:cNvPr id="43041"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9375" y="3840163"/>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2" name="Object 65"/>
          <p:cNvGraphicFramePr>
            <a:graphicFrameLocks noChangeAspect="1"/>
          </p:cNvGraphicFramePr>
          <p:nvPr/>
        </p:nvGraphicFramePr>
        <p:xfrm>
          <a:off x="7632700" y="3921126"/>
          <a:ext cx="203200" cy="239713"/>
        </p:xfrm>
        <a:graphic>
          <a:graphicData uri="http://schemas.openxmlformats.org/presentationml/2006/ole">
            <mc:AlternateContent xmlns:mc="http://schemas.openxmlformats.org/markup-compatibility/2006">
              <mc:Choice xmlns:v="urn:schemas-microsoft-com:vml" Requires="v">
                <p:oleObj spid="_x0000_s5131" name="Clip" r:id="rId16" imgW="982811" imgH="1208363" progId="MS_ClipArt_Gallery.2">
                  <p:embed/>
                </p:oleObj>
              </mc:Choice>
              <mc:Fallback>
                <p:oleObj name="Clip" r:id="rId16" imgW="982811" imgH="1208363" progId="MS_ClipArt_Gallery.2">
                  <p:embed/>
                  <p:pic>
                    <p:nvPicPr>
                      <p:cNvPr id="43042"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32700" y="3921126"/>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3" name="Freeform 774"/>
          <p:cNvSpPr>
            <a:spLocks/>
          </p:cNvSpPr>
          <p:nvPr/>
        </p:nvSpPr>
        <p:spPr bwMode="auto">
          <a:xfrm>
            <a:off x="7713664" y="3695700"/>
            <a:ext cx="1354137" cy="304800"/>
          </a:xfrm>
          <a:custGeom>
            <a:avLst/>
            <a:gdLst>
              <a:gd name="T0" fmla="*/ 0 w 972"/>
              <a:gd name="T1" fmla="*/ 2147483646 h 228"/>
              <a:gd name="T2" fmla="*/ 2147483646 w 972"/>
              <a:gd name="T3" fmla="*/ 2147483646 h 228"/>
              <a:gd name="T4" fmla="*/ 2147483646 w 972"/>
              <a:gd name="T5" fmla="*/ 2147483646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3044" name="Group 775"/>
          <p:cNvGrpSpPr>
            <a:grpSpLocks/>
          </p:cNvGrpSpPr>
          <p:nvPr/>
        </p:nvGrpSpPr>
        <p:grpSpPr bwMode="auto">
          <a:xfrm>
            <a:off x="7980363" y="5118100"/>
            <a:ext cx="406400" cy="427038"/>
            <a:chOff x="2870" y="1518"/>
            <a:chExt cx="292" cy="320"/>
          </a:xfrm>
        </p:grpSpPr>
        <p:graphicFrame>
          <p:nvGraphicFramePr>
            <p:cNvPr id="43211" name="Object 6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2" name="Clip" r:id="rId17" imgW="826829" imgH="840406" progId="MS_ClipArt_Gallery.2">
                    <p:embed/>
                  </p:oleObj>
                </mc:Choice>
                <mc:Fallback>
                  <p:oleObj name="Clip" r:id="rId17" imgW="826829" imgH="840406" progId="MS_ClipArt_Gallery.2">
                    <p:embed/>
                    <p:pic>
                      <p:nvPicPr>
                        <p:cNvPr id="43211"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212" name="Object 7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3" name="Clip" r:id="rId19" imgW="1268295" imgH="1199426" progId="MS_ClipArt_Gallery.2">
                    <p:embed/>
                  </p:oleObj>
                </mc:Choice>
                <mc:Fallback>
                  <p:oleObj name="Clip" r:id="rId19" imgW="1268295" imgH="1199426" progId="MS_ClipArt_Gallery.2">
                    <p:embed/>
                    <p:pic>
                      <p:nvPicPr>
                        <p:cNvPr id="43212"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045" name="Group 778"/>
          <p:cNvGrpSpPr>
            <a:grpSpLocks/>
          </p:cNvGrpSpPr>
          <p:nvPr/>
        </p:nvGrpSpPr>
        <p:grpSpPr bwMode="auto">
          <a:xfrm>
            <a:off x="8758238" y="5149850"/>
            <a:ext cx="406400" cy="427038"/>
            <a:chOff x="2870" y="1518"/>
            <a:chExt cx="292" cy="320"/>
          </a:xfrm>
        </p:grpSpPr>
        <p:graphicFrame>
          <p:nvGraphicFramePr>
            <p:cNvPr id="43209" name="Object 6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4" name="Clip" r:id="rId21" imgW="826829" imgH="840406" progId="MS_ClipArt_Gallery.2">
                    <p:embed/>
                  </p:oleObj>
                </mc:Choice>
                <mc:Fallback>
                  <p:oleObj name="Clip" r:id="rId21" imgW="826829" imgH="840406" progId="MS_ClipArt_Gallery.2">
                    <p:embed/>
                    <p:pic>
                      <p:nvPicPr>
                        <p:cNvPr id="43209"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210" name="Object 6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5" name="Clip" r:id="rId22" imgW="1268295" imgH="1199426" progId="MS_ClipArt_Gallery.2">
                    <p:embed/>
                  </p:oleObj>
                </mc:Choice>
                <mc:Fallback>
                  <p:oleObj name="Clip" r:id="rId22" imgW="1268295" imgH="1199426" progId="MS_ClipArt_Gallery.2">
                    <p:embed/>
                    <p:pic>
                      <p:nvPicPr>
                        <p:cNvPr id="4321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046" name="Group 781"/>
          <p:cNvGrpSpPr>
            <a:grpSpLocks/>
          </p:cNvGrpSpPr>
          <p:nvPr/>
        </p:nvGrpSpPr>
        <p:grpSpPr bwMode="auto">
          <a:xfrm>
            <a:off x="8343901" y="4865689"/>
            <a:ext cx="379413" cy="376237"/>
            <a:chOff x="4733" y="2082"/>
            <a:chExt cx="272" cy="282"/>
          </a:xfrm>
        </p:grpSpPr>
        <p:graphicFrame>
          <p:nvGraphicFramePr>
            <p:cNvPr id="43207" name="Object 6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5136" name="Clip" r:id="rId23" imgW="826829" imgH="840406" progId="MS_ClipArt_Gallery.2">
                    <p:embed/>
                  </p:oleObj>
                </mc:Choice>
                <mc:Fallback>
                  <p:oleObj name="Clip" r:id="rId23" imgW="826829" imgH="840406" progId="MS_ClipArt_Gallery.2">
                    <p:embed/>
                    <p:pic>
                      <p:nvPicPr>
                        <p:cNvPr id="43207"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08" name="Rectangle 783"/>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3047" name="Line 784"/>
          <p:cNvSpPr>
            <a:spLocks noChangeShapeType="1"/>
          </p:cNvSpPr>
          <p:nvPr/>
        </p:nvSpPr>
        <p:spPr bwMode="auto">
          <a:xfrm>
            <a:off x="8650288" y="476885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48" name="Group 785"/>
          <p:cNvGrpSpPr>
            <a:grpSpLocks/>
          </p:cNvGrpSpPr>
          <p:nvPr/>
        </p:nvGrpSpPr>
        <p:grpSpPr bwMode="auto">
          <a:xfrm>
            <a:off x="9371013" y="4192589"/>
            <a:ext cx="207962" cy="409575"/>
            <a:chOff x="4180" y="783"/>
            <a:chExt cx="150" cy="307"/>
          </a:xfrm>
        </p:grpSpPr>
        <p:sp>
          <p:nvSpPr>
            <p:cNvPr id="43199" name="AutoShape 786"/>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00" name="Rectangle 787"/>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01" name="Rectangle 78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02" name="AutoShape 78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03" name="Line 79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04" name="Line 79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205" name="Rectangle 79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206" name="Rectangle 793"/>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3049" name="Group 794"/>
          <p:cNvGrpSpPr>
            <a:grpSpLocks/>
          </p:cNvGrpSpPr>
          <p:nvPr/>
        </p:nvGrpSpPr>
        <p:grpSpPr bwMode="auto">
          <a:xfrm>
            <a:off x="9358313" y="4637089"/>
            <a:ext cx="207962" cy="409575"/>
            <a:chOff x="4180" y="783"/>
            <a:chExt cx="150" cy="307"/>
          </a:xfrm>
        </p:grpSpPr>
        <p:sp>
          <p:nvSpPr>
            <p:cNvPr id="43191" name="AutoShape 79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92" name="Rectangle 79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93" name="Rectangle 7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94" name="AutoShape 7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95" name="Line 79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6" name="Line 80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7" name="Rectangle 8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98" name="Rectangle 80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3050" name="Line 803"/>
          <p:cNvSpPr>
            <a:spLocks noChangeShapeType="1"/>
          </p:cNvSpPr>
          <p:nvPr/>
        </p:nvSpPr>
        <p:spPr bwMode="auto">
          <a:xfrm rot="5400000" flipH="1">
            <a:off x="8984456" y="4566444"/>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1" name="Line 804"/>
          <p:cNvSpPr>
            <a:spLocks noChangeShapeType="1"/>
          </p:cNvSpPr>
          <p:nvPr/>
        </p:nvSpPr>
        <p:spPr bwMode="auto">
          <a:xfrm rot="-5400000">
            <a:off x="9338469" y="4818856"/>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2" name="Line 805"/>
          <p:cNvSpPr>
            <a:spLocks noChangeShapeType="1"/>
          </p:cNvSpPr>
          <p:nvPr/>
        </p:nvSpPr>
        <p:spPr bwMode="auto">
          <a:xfrm rot="-5400000">
            <a:off x="9328150" y="4349750"/>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806"/>
          <p:cNvSpPr>
            <a:spLocks noChangeShapeType="1"/>
          </p:cNvSpPr>
          <p:nvPr/>
        </p:nvSpPr>
        <p:spPr bwMode="auto">
          <a:xfrm flipV="1">
            <a:off x="8007350" y="2490788"/>
            <a:ext cx="458788" cy="2079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4" name="Line 807"/>
          <p:cNvSpPr>
            <a:spLocks noChangeShapeType="1"/>
          </p:cNvSpPr>
          <p:nvPr/>
        </p:nvSpPr>
        <p:spPr bwMode="auto">
          <a:xfrm>
            <a:off x="8942389" y="2474913"/>
            <a:ext cx="485775" cy="2079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808"/>
          <p:cNvSpPr>
            <a:spLocks noChangeShapeType="1"/>
          </p:cNvSpPr>
          <p:nvPr/>
        </p:nvSpPr>
        <p:spPr bwMode="auto">
          <a:xfrm flipH="1">
            <a:off x="9461500" y="2811464"/>
            <a:ext cx="241300" cy="6810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809"/>
          <p:cNvSpPr>
            <a:spLocks noChangeShapeType="1"/>
          </p:cNvSpPr>
          <p:nvPr/>
        </p:nvSpPr>
        <p:spPr bwMode="auto">
          <a:xfrm>
            <a:off x="8691563" y="2587625"/>
            <a:ext cx="0" cy="431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7" name="Line 810"/>
          <p:cNvSpPr>
            <a:spLocks noChangeShapeType="1"/>
          </p:cNvSpPr>
          <p:nvPr/>
        </p:nvSpPr>
        <p:spPr bwMode="auto">
          <a:xfrm>
            <a:off x="8716964" y="3235325"/>
            <a:ext cx="534987" cy="3683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8" name="Line 811"/>
          <p:cNvSpPr>
            <a:spLocks noChangeShapeType="1"/>
          </p:cNvSpPr>
          <p:nvPr/>
        </p:nvSpPr>
        <p:spPr bwMode="auto">
          <a:xfrm flipH="1">
            <a:off x="9177338" y="3700463"/>
            <a:ext cx="266700" cy="3603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9" name="Line 812"/>
          <p:cNvSpPr>
            <a:spLocks noChangeShapeType="1"/>
          </p:cNvSpPr>
          <p:nvPr/>
        </p:nvSpPr>
        <p:spPr bwMode="auto">
          <a:xfrm flipH="1">
            <a:off x="8950325" y="2779714"/>
            <a:ext cx="560388" cy="384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0" name="Line 813"/>
          <p:cNvSpPr>
            <a:spLocks noChangeShapeType="1"/>
          </p:cNvSpPr>
          <p:nvPr/>
        </p:nvSpPr>
        <p:spPr bwMode="auto">
          <a:xfrm flipH="1">
            <a:off x="8959850" y="2219325"/>
            <a:ext cx="350838" cy="255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1" name="Line 814"/>
          <p:cNvSpPr>
            <a:spLocks noChangeShapeType="1"/>
          </p:cNvSpPr>
          <p:nvPr/>
        </p:nvSpPr>
        <p:spPr bwMode="auto">
          <a:xfrm flipH="1">
            <a:off x="9677401" y="2395538"/>
            <a:ext cx="201613" cy="1762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62" name="Group 970"/>
          <p:cNvGrpSpPr>
            <a:grpSpLocks/>
          </p:cNvGrpSpPr>
          <p:nvPr/>
        </p:nvGrpSpPr>
        <p:grpSpPr bwMode="auto">
          <a:xfrm>
            <a:off x="8745538" y="4043363"/>
            <a:ext cx="671512" cy="387350"/>
            <a:chOff x="3955" y="387"/>
            <a:chExt cx="423" cy="244"/>
          </a:xfrm>
        </p:grpSpPr>
        <p:sp>
          <p:nvSpPr>
            <p:cNvPr id="43176" name="Freeform 95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77" name="Group 931"/>
            <p:cNvGrpSpPr>
              <a:grpSpLocks/>
            </p:cNvGrpSpPr>
            <p:nvPr/>
          </p:nvGrpSpPr>
          <p:grpSpPr bwMode="auto">
            <a:xfrm>
              <a:off x="4002" y="442"/>
              <a:ext cx="316" cy="147"/>
              <a:chOff x="3600" y="219"/>
              <a:chExt cx="360" cy="175"/>
            </a:xfrm>
          </p:grpSpPr>
          <p:sp>
            <p:nvSpPr>
              <p:cNvPr id="43178" name="Oval 93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79" name="Line 93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0" name="Line 93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1" name="Rectangle 93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82" name="Oval 93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83" name="Group 937"/>
              <p:cNvGrpSpPr>
                <a:grpSpLocks/>
              </p:cNvGrpSpPr>
              <p:nvPr/>
            </p:nvGrpSpPr>
            <p:grpSpPr bwMode="auto">
              <a:xfrm>
                <a:off x="3686" y="244"/>
                <a:ext cx="177" cy="66"/>
                <a:chOff x="2848" y="848"/>
                <a:chExt cx="140" cy="98"/>
              </a:xfrm>
            </p:grpSpPr>
            <p:sp>
              <p:nvSpPr>
                <p:cNvPr id="43188" name="Line 9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9" name="Line 9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90" name="Line 9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84" name="Group 941"/>
              <p:cNvGrpSpPr>
                <a:grpSpLocks/>
              </p:cNvGrpSpPr>
              <p:nvPr/>
            </p:nvGrpSpPr>
            <p:grpSpPr bwMode="auto">
              <a:xfrm flipV="1">
                <a:off x="3686" y="243"/>
                <a:ext cx="177" cy="66"/>
                <a:chOff x="2848" y="848"/>
                <a:chExt cx="140" cy="98"/>
              </a:xfrm>
            </p:grpSpPr>
            <p:sp>
              <p:nvSpPr>
                <p:cNvPr id="43185" name="Line 9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6" name="Line 9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87" name="Line 9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3" name="Group 971"/>
          <p:cNvGrpSpPr>
            <a:grpSpLocks/>
          </p:cNvGrpSpPr>
          <p:nvPr/>
        </p:nvGrpSpPr>
        <p:grpSpPr bwMode="auto">
          <a:xfrm>
            <a:off x="9097963" y="3386138"/>
            <a:ext cx="671512" cy="387350"/>
            <a:chOff x="3955" y="387"/>
            <a:chExt cx="423" cy="244"/>
          </a:xfrm>
        </p:grpSpPr>
        <p:sp>
          <p:nvSpPr>
            <p:cNvPr id="43161" name="Freeform 97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62" name="Group 973"/>
            <p:cNvGrpSpPr>
              <a:grpSpLocks/>
            </p:cNvGrpSpPr>
            <p:nvPr/>
          </p:nvGrpSpPr>
          <p:grpSpPr bwMode="auto">
            <a:xfrm>
              <a:off x="4002" y="442"/>
              <a:ext cx="316" cy="147"/>
              <a:chOff x="3600" y="219"/>
              <a:chExt cx="360" cy="175"/>
            </a:xfrm>
          </p:grpSpPr>
          <p:sp>
            <p:nvSpPr>
              <p:cNvPr id="43163" name="Oval 97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64" name="Line 97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65" name="Line 97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66" name="Rectangle 97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67" name="Oval 97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68" name="Group 979"/>
              <p:cNvGrpSpPr>
                <a:grpSpLocks/>
              </p:cNvGrpSpPr>
              <p:nvPr/>
            </p:nvGrpSpPr>
            <p:grpSpPr bwMode="auto">
              <a:xfrm>
                <a:off x="3686" y="244"/>
                <a:ext cx="177" cy="66"/>
                <a:chOff x="2848" y="848"/>
                <a:chExt cx="140" cy="98"/>
              </a:xfrm>
            </p:grpSpPr>
            <p:sp>
              <p:nvSpPr>
                <p:cNvPr id="43173" name="Line 9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4" name="Line 9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5" name="Line 9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69" name="Group 983"/>
              <p:cNvGrpSpPr>
                <a:grpSpLocks/>
              </p:cNvGrpSpPr>
              <p:nvPr/>
            </p:nvGrpSpPr>
            <p:grpSpPr bwMode="auto">
              <a:xfrm flipV="1">
                <a:off x="3686" y="243"/>
                <a:ext cx="177" cy="66"/>
                <a:chOff x="2848" y="848"/>
                <a:chExt cx="140" cy="98"/>
              </a:xfrm>
            </p:grpSpPr>
            <p:sp>
              <p:nvSpPr>
                <p:cNvPr id="43170" name="Line 9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1" name="Line 9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72" name="Line 9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4" name="Group 987"/>
          <p:cNvGrpSpPr>
            <a:grpSpLocks/>
          </p:cNvGrpSpPr>
          <p:nvPr/>
        </p:nvGrpSpPr>
        <p:grpSpPr bwMode="auto">
          <a:xfrm>
            <a:off x="8450263" y="2938463"/>
            <a:ext cx="671512" cy="387350"/>
            <a:chOff x="3955" y="387"/>
            <a:chExt cx="423" cy="244"/>
          </a:xfrm>
        </p:grpSpPr>
        <p:sp>
          <p:nvSpPr>
            <p:cNvPr id="43146" name="Freeform 988"/>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47" name="Group 989"/>
            <p:cNvGrpSpPr>
              <a:grpSpLocks/>
            </p:cNvGrpSpPr>
            <p:nvPr/>
          </p:nvGrpSpPr>
          <p:grpSpPr bwMode="auto">
            <a:xfrm>
              <a:off x="4002" y="442"/>
              <a:ext cx="316" cy="147"/>
              <a:chOff x="3600" y="219"/>
              <a:chExt cx="360" cy="175"/>
            </a:xfrm>
          </p:grpSpPr>
          <p:sp>
            <p:nvSpPr>
              <p:cNvPr id="43148" name="Oval 99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49" name="Line 99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0" name="Line 99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1" name="Rectangle 99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52" name="Oval 99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53" name="Group 995"/>
              <p:cNvGrpSpPr>
                <a:grpSpLocks/>
              </p:cNvGrpSpPr>
              <p:nvPr/>
            </p:nvGrpSpPr>
            <p:grpSpPr bwMode="auto">
              <a:xfrm>
                <a:off x="3686" y="244"/>
                <a:ext cx="177" cy="66"/>
                <a:chOff x="2848" y="848"/>
                <a:chExt cx="140" cy="98"/>
              </a:xfrm>
            </p:grpSpPr>
            <p:sp>
              <p:nvSpPr>
                <p:cNvPr id="43158" name="Line 9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9" name="Line 9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60" name="Line 9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54" name="Group 999"/>
              <p:cNvGrpSpPr>
                <a:grpSpLocks/>
              </p:cNvGrpSpPr>
              <p:nvPr/>
            </p:nvGrpSpPr>
            <p:grpSpPr bwMode="auto">
              <a:xfrm flipV="1">
                <a:off x="3686" y="243"/>
                <a:ext cx="177" cy="66"/>
                <a:chOff x="2848" y="848"/>
                <a:chExt cx="140" cy="98"/>
              </a:xfrm>
            </p:grpSpPr>
            <p:sp>
              <p:nvSpPr>
                <p:cNvPr id="43155" name="Line 100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6" name="Line 100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57" name="Line 100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5" name="Group 1003"/>
          <p:cNvGrpSpPr>
            <a:grpSpLocks/>
          </p:cNvGrpSpPr>
          <p:nvPr/>
        </p:nvGrpSpPr>
        <p:grpSpPr bwMode="auto">
          <a:xfrm>
            <a:off x="9269413" y="2462213"/>
            <a:ext cx="671512" cy="387350"/>
            <a:chOff x="3955" y="387"/>
            <a:chExt cx="423" cy="244"/>
          </a:xfrm>
        </p:grpSpPr>
        <p:sp>
          <p:nvSpPr>
            <p:cNvPr id="43131" name="Freeform 1004"/>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32" name="Group 1005"/>
            <p:cNvGrpSpPr>
              <a:grpSpLocks/>
            </p:cNvGrpSpPr>
            <p:nvPr/>
          </p:nvGrpSpPr>
          <p:grpSpPr bwMode="auto">
            <a:xfrm>
              <a:off x="4002" y="442"/>
              <a:ext cx="316" cy="147"/>
              <a:chOff x="3600" y="219"/>
              <a:chExt cx="360" cy="175"/>
            </a:xfrm>
          </p:grpSpPr>
          <p:sp>
            <p:nvSpPr>
              <p:cNvPr id="43133" name="Oval 100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34" name="Line 100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5" name="Line 100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6" name="Rectangle 100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37" name="Oval 10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38" name="Group 1011"/>
              <p:cNvGrpSpPr>
                <a:grpSpLocks/>
              </p:cNvGrpSpPr>
              <p:nvPr/>
            </p:nvGrpSpPr>
            <p:grpSpPr bwMode="auto">
              <a:xfrm>
                <a:off x="3686" y="244"/>
                <a:ext cx="177" cy="66"/>
                <a:chOff x="2848" y="848"/>
                <a:chExt cx="140" cy="98"/>
              </a:xfrm>
            </p:grpSpPr>
            <p:sp>
              <p:nvSpPr>
                <p:cNvPr id="43143" name="Line 10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4" name="Line 10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5" name="Line 10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39" name="Group 1015"/>
              <p:cNvGrpSpPr>
                <a:grpSpLocks/>
              </p:cNvGrpSpPr>
              <p:nvPr/>
            </p:nvGrpSpPr>
            <p:grpSpPr bwMode="auto">
              <a:xfrm flipV="1">
                <a:off x="3686" y="243"/>
                <a:ext cx="177" cy="66"/>
                <a:chOff x="2848" y="848"/>
                <a:chExt cx="140" cy="98"/>
              </a:xfrm>
            </p:grpSpPr>
            <p:sp>
              <p:nvSpPr>
                <p:cNvPr id="43140" name="Line 10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1" name="Line 10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42" name="Line 10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6" name="Group 1019"/>
          <p:cNvGrpSpPr>
            <a:grpSpLocks/>
          </p:cNvGrpSpPr>
          <p:nvPr/>
        </p:nvGrpSpPr>
        <p:grpSpPr bwMode="auto">
          <a:xfrm>
            <a:off x="8364538" y="2262188"/>
            <a:ext cx="671512" cy="387350"/>
            <a:chOff x="3955" y="387"/>
            <a:chExt cx="423" cy="244"/>
          </a:xfrm>
        </p:grpSpPr>
        <p:sp>
          <p:nvSpPr>
            <p:cNvPr id="43116" name="Freeform 1020"/>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17" name="Group 1021"/>
            <p:cNvGrpSpPr>
              <a:grpSpLocks/>
            </p:cNvGrpSpPr>
            <p:nvPr/>
          </p:nvGrpSpPr>
          <p:grpSpPr bwMode="auto">
            <a:xfrm>
              <a:off x="4002" y="442"/>
              <a:ext cx="316" cy="147"/>
              <a:chOff x="3600" y="219"/>
              <a:chExt cx="360" cy="175"/>
            </a:xfrm>
          </p:grpSpPr>
          <p:sp>
            <p:nvSpPr>
              <p:cNvPr id="43118" name="Oval 10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19" name="Line 10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0" name="Line 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1" name="Rectangle 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22" name="Oval 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23" name="Group 3"/>
              <p:cNvGrpSpPr>
                <a:grpSpLocks/>
              </p:cNvGrpSpPr>
              <p:nvPr/>
            </p:nvGrpSpPr>
            <p:grpSpPr bwMode="auto">
              <a:xfrm>
                <a:off x="3686" y="244"/>
                <a:ext cx="177" cy="66"/>
                <a:chOff x="2848" y="848"/>
                <a:chExt cx="140" cy="98"/>
              </a:xfrm>
            </p:grpSpPr>
            <p:sp>
              <p:nvSpPr>
                <p:cNvPr id="43128" name="Line 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9" name="Line 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30" name="Line 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24" name="Group 7"/>
              <p:cNvGrpSpPr>
                <a:grpSpLocks/>
              </p:cNvGrpSpPr>
              <p:nvPr/>
            </p:nvGrpSpPr>
            <p:grpSpPr bwMode="auto">
              <a:xfrm flipV="1">
                <a:off x="3686" y="243"/>
                <a:ext cx="177" cy="66"/>
                <a:chOff x="2848" y="848"/>
                <a:chExt cx="140" cy="98"/>
              </a:xfrm>
            </p:grpSpPr>
            <p:sp>
              <p:nvSpPr>
                <p:cNvPr id="43125" name="Line 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6" name="Line 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27" name="Line 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7" name="Group 11"/>
          <p:cNvGrpSpPr>
            <a:grpSpLocks/>
          </p:cNvGrpSpPr>
          <p:nvPr/>
        </p:nvGrpSpPr>
        <p:grpSpPr bwMode="auto">
          <a:xfrm>
            <a:off x="7421563" y="2471738"/>
            <a:ext cx="671512" cy="387350"/>
            <a:chOff x="3955" y="387"/>
            <a:chExt cx="423" cy="244"/>
          </a:xfrm>
        </p:grpSpPr>
        <p:sp>
          <p:nvSpPr>
            <p:cNvPr id="43101" name="Freeform 1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102" name="Group 13"/>
            <p:cNvGrpSpPr>
              <a:grpSpLocks/>
            </p:cNvGrpSpPr>
            <p:nvPr/>
          </p:nvGrpSpPr>
          <p:grpSpPr bwMode="auto">
            <a:xfrm>
              <a:off x="4002" y="442"/>
              <a:ext cx="316" cy="147"/>
              <a:chOff x="3600" y="219"/>
              <a:chExt cx="360" cy="175"/>
            </a:xfrm>
          </p:grpSpPr>
          <p:sp>
            <p:nvSpPr>
              <p:cNvPr id="43103" name="Oval 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104" name="Line 1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05" name="Line 1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06" name="Rectangle 1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107" name="Oval 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108" name="Group 19"/>
              <p:cNvGrpSpPr>
                <a:grpSpLocks/>
              </p:cNvGrpSpPr>
              <p:nvPr/>
            </p:nvGrpSpPr>
            <p:grpSpPr bwMode="auto">
              <a:xfrm>
                <a:off x="3686" y="244"/>
                <a:ext cx="177" cy="66"/>
                <a:chOff x="2848" y="848"/>
                <a:chExt cx="140" cy="98"/>
              </a:xfrm>
            </p:grpSpPr>
            <p:sp>
              <p:nvSpPr>
                <p:cNvPr id="43113"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4"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5"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109" name="Group 23"/>
              <p:cNvGrpSpPr>
                <a:grpSpLocks/>
              </p:cNvGrpSpPr>
              <p:nvPr/>
            </p:nvGrpSpPr>
            <p:grpSpPr bwMode="auto">
              <a:xfrm flipV="1">
                <a:off x="3686" y="243"/>
                <a:ext cx="177" cy="66"/>
                <a:chOff x="2848" y="848"/>
                <a:chExt cx="140" cy="98"/>
              </a:xfrm>
            </p:grpSpPr>
            <p:sp>
              <p:nvSpPr>
                <p:cNvPr id="43110" name="Line 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1" name="Line 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12" name="Line 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8" name="Group 27"/>
          <p:cNvGrpSpPr>
            <a:grpSpLocks/>
          </p:cNvGrpSpPr>
          <p:nvPr/>
        </p:nvGrpSpPr>
        <p:grpSpPr bwMode="auto">
          <a:xfrm>
            <a:off x="7402513" y="4129088"/>
            <a:ext cx="671512" cy="387350"/>
            <a:chOff x="3955" y="387"/>
            <a:chExt cx="423" cy="244"/>
          </a:xfrm>
        </p:grpSpPr>
        <p:sp>
          <p:nvSpPr>
            <p:cNvPr id="43086" name="Freeform 28"/>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087" name="Group 29"/>
            <p:cNvGrpSpPr>
              <a:grpSpLocks/>
            </p:cNvGrpSpPr>
            <p:nvPr/>
          </p:nvGrpSpPr>
          <p:grpSpPr bwMode="auto">
            <a:xfrm>
              <a:off x="4002" y="442"/>
              <a:ext cx="316" cy="147"/>
              <a:chOff x="3600" y="219"/>
              <a:chExt cx="360" cy="175"/>
            </a:xfrm>
          </p:grpSpPr>
          <p:sp>
            <p:nvSpPr>
              <p:cNvPr id="43088" name="Oval 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089" name="Line 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0" name="Line 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1" name="Rectangle 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092" name="Oval 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093" name="Group 35"/>
              <p:cNvGrpSpPr>
                <a:grpSpLocks/>
              </p:cNvGrpSpPr>
              <p:nvPr/>
            </p:nvGrpSpPr>
            <p:grpSpPr bwMode="auto">
              <a:xfrm>
                <a:off x="3686" y="244"/>
                <a:ext cx="177" cy="66"/>
                <a:chOff x="2848" y="848"/>
                <a:chExt cx="140" cy="98"/>
              </a:xfrm>
            </p:grpSpPr>
            <p:sp>
              <p:nvSpPr>
                <p:cNvPr id="4309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0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94" name="Group 39"/>
              <p:cNvGrpSpPr>
                <a:grpSpLocks/>
              </p:cNvGrpSpPr>
              <p:nvPr/>
            </p:nvGrpSpPr>
            <p:grpSpPr bwMode="auto">
              <a:xfrm flipV="1">
                <a:off x="3686" y="243"/>
                <a:ext cx="177" cy="66"/>
                <a:chOff x="2848" y="848"/>
                <a:chExt cx="140" cy="98"/>
              </a:xfrm>
            </p:grpSpPr>
            <p:sp>
              <p:nvSpPr>
                <p:cNvPr id="43095"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6"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97"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43069" name="Group 43"/>
          <p:cNvGrpSpPr>
            <a:grpSpLocks/>
          </p:cNvGrpSpPr>
          <p:nvPr/>
        </p:nvGrpSpPr>
        <p:grpSpPr bwMode="auto">
          <a:xfrm>
            <a:off x="8212138" y="4471988"/>
            <a:ext cx="671512" cy="387350"/>
            <a:chOff x="3955" y="387"/>
            <a:chExt cx="423" cy="244"/>
          </a:xfrm>
        </p:grpSpPr>
        <p:sp>
          <p:nvSpPr>
            <p:cNvPr id="43071" name="Freeform 44"/>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3072" name="Group 45"/>
            <p:cNvGrpSpPr>
              <a:grpSpLocks/>
            </p:cNvGrpSpPr>
            <p:nvPr/>
          </p:nvGrpSpPr>
          <p:grpSpPr bwMode="auto">
            <a:xfrm>
              <a:off x="4002" y="442"/>
              <a:ext cx="316" cy="147"/>
              <a:chOff x="3600" y="219"/>
              <a:chExt cx="360" cy="175"/>
            </a:xfrm>
          </p:grpSpPr>
          <p:sp>
            <p:nvSpPr>
              <p:cNvPr id="43073" name="Oval 4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3074" name="Line 4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5" name="Line 4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76" name="Rectangle 4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3077" name="Oval 5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3078" name="Group 51"/>
              <p:cNvGrpSpPr>
                <a:grpSpLocks/>
              </p:cNvGrpSpPr>
              <p:nvPr/>
            </p:nvGrpSpPr>
            <p:grpSpPr bwMode="auto">
              <a:xfrm>
                <a:off x="3686" y="244"/>
                <a:ext cx="177" cy="66"/>
                <a:chOff x="2848" y="848"/>
                <a:chExt cx="140" cy="98"/>
              </a:xfrm>
            </p:grpSpPr>
            <p:sp>
              <p:nvSpPr>
                <p:cNvPr id="43083" name="Line 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4" name="Line 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5" name="Line 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79" name="Group 55"/>
              <p:cNvGrpSpPr>
                <a:grpSpLocks/>
              </p:cNvGrpSpPr>
              <p:nvPr/>
            </p:nvGrpSpPr>
            <p:grpSpPr bwMode="auto">
              <a:xfrm flipV="1">
                <a:off x="3686" y="243"/>
                <a:ext cx="177" cy="66"/>
                <a:chOff x="2848" y="848"/>
                <a:chExt cx="140" cy="98"/>
              </a:xfrm>
            </p:grpSpPr>
            <p:sp>
              <p:nvSpPr>
                <p:cNvPr id="43080"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1"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82"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43070" name="Line 59"/>
          <p:cNvSpPr>
            <a:spLocks noChangeShapeType="1"/>
          </p:cNvSpPr>
          <p:nvPr/>
        </p:nvSpPr>
        <p:spPr bwMode="auto">
          <a:xfrm flipV="1">
            <a:off x="7734300" y="445928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7061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Footer Placeholder 5"/>
          <p:cNvSpPr>
            <a:spLocks noGrp="1"/>
          </p:cNvSpPr>
          <p:nvPr>
            <p:ph type="ftr" sz="quarter" idx="11"/>
          </p:nvPr>
        </p:nvSpPr>
        <p:spPr/>
        <p:txBody>
          <a:bodyPr/>
          <a:lstStyle/>
          <a:p>
            <a:pPr>
              <a:defRPr/>
            </a:pPr>
            <a:r>
              <a:rPr lang="en-US"/>
              <a:t>Chapter 1, slide:</a:t>
            </a:r>
          </a:p>
        </p:txBody>
      </p:sp>
      <p:sp>
        <p:nvSpPr>
          <p:cNvPr id="450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2DB4BE8-85E7-4AF9-B9D1-FB625494CDC6}" type="slidenum">
              <a:rPr lang="en-US" altLang="en-US" sz="140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45060" name="Rectangle 1026"/>
          <p:cNvSpPr>
            <a:spLocks noGrp="1" noChangeArrowheads="1"/>
          </p:cNvSpPr>
          <p:nvPr>
            <p:ph type="title"/>
          </p:nvPr>
        </p:nvSpPr>
        <p:spPr/>
        <p:txBody>
          <a:bodyPr/>
          <a:lstStyle/>
          <a:p>
            <a:r>
              <a:rPr lang="en-US" altLang="en-US" sz="3600"/>
              <a:t>Network Core: Circuit Switching</a:t>
            </a:r>
            <a:endParaRPr lang="en-US" altLang="en-US"/>
          </a:p>
        </p:txBody>
      </p:sp>
      <p:sp>
        <p:nvSpPr>
          <p:cNvPr id="45061" name="Rectangle 1027"/>
          <p:cNvSpPr>
            <a:spLocks noGrp="1" noChangeArrowheads="1"/>
          </p:cNvSpPr>
          <p:nvPr>
            <p:ph type="body" sz="half" idx="1"/>
          </p:nvPr>
        </p:nvSpPr>
        <p:spPr>
          <a:xfrm>
            <a:off x="1955800" y="1600200"/>
            <a:ext cx="4102100" cy="4648200"/>
          </a:xfrm>
        </p:spPr>
        <p:txBody>
          <a:bodyPr/>
          <a:lstStyle/>
          <a:p>
            <a:pPr>
              <a:buFont typeface="Wingdings" panose="05000000000000000000" pitchFamily="2" charset="2"/>
              <a:buNone/>
            </a:pPr>
            <a:r>
              <a:rPr lang="en-US" altLang="en-US">
                <a:solidFill>
                  <a:srgbClr val="FF0000"/>
                </a:solidFill>
              </a:rPr>
              <a:t>End-end resources reserved for “call”</a:t>
            </a:r>
          </a:p>
          <a:p>
            <a:r>
              <a:rPr lang="en-US" altLang="en-US" sz="2400"/>
              <a:t>dedicated resources: no sharing</a:t>
            </a:r>
          </a:p>
          <a:p>
            <a:r>
              <a:rPr lang="en-US" altLang="en-US" sz="2400"/>
              <a:t>call setup required</a:t>
            </a:r>
          </a:p>
          <a:p>
            <a:r>
              <a:rPr lang="en-US" altLang="en-US" sz="2400"/>
              <a:t>circuit-like (guaranteed) performance</a:t>
            </a:r>
          </a:p>
          <a:p>
            <a:r>
              <a:rPr lang="en-US" altLang="en-US" sz="2400"/>
              <a:t>same path for all chunks</a:t>
            </a:r>
          </a:p>
          <a:p>
            <a:endParaRPr lang="en-US" altLang="en-US" sz="2400"/>
          </a:p>
        </p:txBody>
      </p:sp>
      <p:sp>
        <p:nvSpPr>
          <p:cNvPr id="45062" name="Freeform 1032"/>
          <p:cNvSpPr>
            <a:spLocks/>
          </p:cNvSpPr>
          <p:nvPr/>
        </p:nvSpPr>
        <p:spPr bwMode="auto">
          <a:xfrm>
            <a:off x="8235950" y="1717676"/>
            <a:ext cx="2046288" cy="204946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063" name="Freeform 1033"/>
          <p:cNvSpPr>
            <a:spLocks/>
          </p:cNvSpPr>
          <p:nvPr/>
        </p:nvSpPr>
        <p:spPr bwMode="auto">
          <a:xfrm>
            <a:off x="6099175" y="1543050"/>
            <a:ext cx="2122488" cy="194310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064" name="Freeform 1034"/>
          <p:cNvSpPr>
            <a:spLocks/>
          </p:cNvSpPr>
          <p:nvPr/>
        </p:nvSpPr>
        <p:spPr bwMode="auto">
          <a:xfrm>
            <a:off x="6518276" y="3317876"/>
            <a:ext cx="3382963" cy="27146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5065" name="Group 1035"/>
          <p:cNvGrpSpPr>
            <a:grpSpLocks/>
          </p:cNvGrpSpPr>
          <p:nvPr/>
        </p:nvGrpSpPr>
        <p:grpSpPr bwMode="auto">
          <a:xfrm>
            <a:off x="6232526" y="1708151"/>
            <a:ext cx="835025" cy="390525"/>
            <a:chOff x="3552" y="246"/>
            <a:chExt cx="527" cy="248"/>
          </a:xfrm>
        </p:grpSpPr>
        <p:graphicFrame>
          <p:nvGraphicFramePr>
            <p:cNvPr id="45281" name="Object 103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146" name="Clip" r:id="rId4" imgW="1307263" imgH="1084139" progId="MS_ClipArt_Gallery.2">
                    <p:embed/>
                  </p:oleObj>
                </mc:Choice>
                <mc:Fallback>
                  <p:oleObj name="Clip" r:id="rId4" imgW="1307263" imgH="1084139" progId="MS_ClipArt_Gallery.2">
                    <p:embed/>
                    <p:pic>
                      <p:nvPicPr>
                        <p:cNvPr id="45281"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282" name="Object 103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147" name="Clip" r:id="rId6" imgW="681706" imgH="480401" progId="MS_ClipArt_Gallery.2">
                    <p:embed/>
                  </p:oleObj>
                </mc:Choice>
                <mc:Fallback>
                  <p:oleObj name="Clip" r:id="rId6" imgW="681706" imgH="480401" progId="MS_ClipArt_Gallery.2">
                    <p:embed/>
                    <p:pic>
                      <p:nvPicPr>
                        <p:cNvPr id="45282" name="Object 10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83" name="Line 1038"/>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6" name="Group 1039"/>
          <p:cNvGrpSpPr>
            <a:grpSpLocks/>
          </p:cNvGrpSpPr>
          <p:nvPr/>
        </p:nvGrpSpPr>
        <p:grpSpPr bwMode="auto">
          <a:xfrm>
            <a:off x="6232526" y="2436814"/>
            <a:ext cx="835025" cy="390525"/>
            <a:chOff x="3552" y="246"/>
            <a:chExt cx="527" cy="248"/>
          </a:xfrm>
        </p:grpSpPr>
        <p:graphicFrame>
          <p:nvGraphicFramePr>
            <p:cNvPr id="45278" name="Object 104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148" name="Clip" r:id="rId8" imgW="1307263" imgH="1084139" progId="MS_ClipArt_Gallery.2">
                    <p:embed/>
                  </p:oleObj>
                </mc:Choice>
                <mc:Fallback>
                  <p:oleObj name="Clip" r:id="rId8" imgW="1307263" imgH="1084139" progId="MS_ClipArt_Gallery.2">
                    <p:embed/>
                    <p:pic>
                      <p:nvPicPr>
                        <p:cNvPr id="45278" name="Object 1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279" name="Object 104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149" name="Clip" r:id="rId9" imgW="681706" imgH="480401" progId="MS_ClipArt_Gallery.2">
                    <p:embed/>
                  </p:oleObj>
                </mc:Choice>
                <mc:Fallback>
                  <p:oleObj name="Clip" r:id="rId9" imgW="681706" imgH="480401" progId="MS_ClipArt_Gallery.2">
                    <p:embed/>
                    <p:pic>
                      <p:nvPicPr>
                        <p:cNvPr id="45279"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80" name="Line 104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7" name="Group 1043"/>
          <p:cNvGrpSpPr>
            <a:grpSpLocks/>
          </p:cNvGrpSpPr>
          <p:nvPr/>
        </p:nvGrpSpPr>
        <p:grpSpPr bwMode="auto">
          <a:xfrm>
            <a:off x="6661151" y="2176464"/>
            <a:ext cx="79375" cy="261937"/>
            <a:chOff x="3842" y="406"/>
            <a:chExt cx="51" cy="167"/>
          </a:xfrm>
        </p:grpSpPr>
        <p:sp>
          <p:nvSpPr>
            <p:cNvPr id="45275" name="Oval 104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76" name="Oval 104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77" name="Oval 104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5068" name="Group 1047"/>
          <p:cNvGrpSpPr>
            <a:grpSpLocks/>
          </p:cNvGrpSpPr>
          <p:nvPr/>
        </p:nvGrpSpPr>
        <p:grpSpPr bwMode="auto">
          <a:xfrm>
            <a:off x="7194551" y="2792413"/>
            <a:ext cx="238125" cy="482600"/>
            <a:chOff x="4180" y="783"/>
            <a:chExt cx="150" cy="307"/>
          </a:xfrm>
        </p:grpSpPr>
        <p:sp>
          <p:nvSpPr>
            <p:cNvPr id="45267" name="AutoShape 1048"/>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8" name="Rectangle 1049"/>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9" name="Rectangle 105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70" name="AutoShape 105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71" name="Line 105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72" name="Line 105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73" name="Rectangle 105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74" name="Rectangle 1055"/>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5069" name="Group 1056"/>
          <p:cNvGrpSpPr>
            <a:grpSpLocks/>
          </p:cNvGrpSpPr>
          <p:nvPr/>
        </p:nvGrpSpPr>
        <p:grpSpPr bwMode="auto">
          <a:xfrm rot="-5400000">
            <a:off x="7546976" y="2897188"/>
            <a:ext cx="100012" cy="265113"/>
            <a:chOff x="3842" y="406"/>
            <a:chExt cx="51" cy="167"/>
          </a:xfrm>
        </p:grpSpPr>
        <p:sp>
          <p:nvSpPr>
            <p:cNvPr id="45264" name="Oval 105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5" name="Oval 105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6" name="Oval 105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5070" name="Line 1060"/>
          <p:cNvSpPr>
            <a:spLocks noChangeShapeType="1"/>
          </p:cNvSpPr>
          <p:nvPr/>
        </p:nvSpPr>
        <p:spPr bwMode="auto">
          <a:xfrm>
            <a:off x="7350126" y="2679700"/>
            <a:ext cx="56356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061"/>
          <p:cNvSpPr>
            <a:spLocks noChangeShapeType="1"/>
          </p:cNvSpPr>
          <p:nvPr/>
        </p:nvSpPr>
        <p:spPr bwMode="auto">
          <a:xfrm>
            <a:off x="7353301" y="2674939"/>
            <a:ext cx="31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062"/>
          <p:cNvSpPr>
            <a:spLocks noChangeShapeType="1"/>
          </p:cNvSpPr>
          <p:nvPr/>
        </p:nvSpPr>
        <p:spPr bwMode="auto">
          <a:xfrm>
            <a:off x="7916864" y="2673351"/>
            <a:ext cx="1587"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063"/>
          <p:cNvSpPr>
            <a:spLocks noChangeShapeType="1"/>
          </p:cNvSpPr>
          <p:nvPr/>
        </p:nvSpPr>
        <p:spPr bwMode="auto">
          <a:xfrm>
            <a:off x="7008813" y="2019300"/>
            <a:ext cx="328612" cy="323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064"/>
          <p:cNvSpPr>
            <a:spLocks noChangeShapeType="1"/>
          </p:cNvSpPr>
          <p:nvPr/>
        </p:nvSpPr>
        <p:spPr bwMode="auto">
          <a:xfrm flipV="1">
            <a:off x="7023101" y="2368551"/>
            <a:ext cx="314325" cy="403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1065"/>
          <p:cNvSpPr>
            <a:spLocks noChangeShapeType="1"/>
          </p:cNvSpPr>
          <p:nvPr/>
        </p:nvSpPr>
        <p:spPr bwMode="auto">
          <a:xfrm flipV="1">
            <a:off x="7623175" y="2473326"/>
            <a:ext cx="1588"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76" name="Group 1066"/>
          <p:cNvGrpSpPr>
            <a:grpSpLocks/>
          </p:cNvGrpSpPr>
          <p:nvPr/>
        </p:nvGrpSpPr>
        <p:grpSpPr bwMode="auto">
          <a:xfrm>
            <a:off x="7758114" y="2763839"/>
            <a:ext cx="238125" cy="484187"/>
            <a:chOff x="4180" y="783"/>
            <a:chExt cx="150" cy="307"/>
          </a:xfrm>
        </p:grpSpPr>
        <p:sp>
          <p:nvSpPr>
            <p:cNvPr id="45256" name="AutoShape 106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57" name="Rectangle 106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58" name="Rectangle 106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59" name="AutoShape 107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0" name="Line 107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61" name="Line 107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62" name="Rectangle 107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63" name="Rectangle 107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5077" name="Group 1075"/>
          <p:cNvGrpSpPr>
            <a:grpSpLocks/>
          </p:cNvGrpSpPr>
          <p:nvPr/>
        </p:nvGrpSpPr>
        <p:grpSpPr bwMode="auto">
          <a:xfrm>
            <a:off x="6669088" y="3521076"/>
            <a:ext cx="546100" cy="1133475"/>
            <a:chOff x="3314" y="1248"/>
            <a:chExt cx="344" cy="694"/>
          </a:xfrm>
        </p:grpSpPr>
        <p:graphicFrame>
          <p:nvGraphicFramePr>
            <p:cNvPr id="45247" name="Object 107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6150" name="Clip" r:id="rId10" imgW="1307263" imgH="1084139" progId="MS_ClipArt_Gallery.2">
                    <p:embed/>
                  </p:oleObj>
                </mc:Choice>
                <mc:Fallback>
                  <p:oleObj name="Clip" r:id="rId10" imgW="1307263" imgH="1084139" progId="MS_ClipArt_Gallery.2">
                    <p:embed/>
                    <p:pic>
                      <p:nvPicPr>
                        <p:cNvPr id="45247" name="Object 10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48" name="Line 1077"/>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5249" name="Object 107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6151" name="Clip" r:id="rId11" imgW="1307263" imgH="1084139" progId="MS_ClipArt_Gallery.2">
                    <p:embed/>
                  </p:oleObj>
                </mc:Choice>
                <mc:Fallback>
                  <p:oleObj name="Clip" r:id="rId11" imgW="1307263" imgH="1084139" progId="MS_ClipArt_Gallery.2">
                    <p:embed/>
                    <p:pic>
                      <p:nvPicPr>
                        <p:cNvPr id="45249" name="Object 1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50" name="Line 1079"/>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251" name="Group 1080"/>
            <p:cNvGrpSpPr>
              <a:grpSpLocks/>
            </p:cNvGrpSpPr>
            <p:nvPr/>
          </p:nvGrpSpPr>
          <p:grpSpPr bwMode="auto">
            <a:xfrm>
              <a:off x="3404" y="1504"/>
              <a:ext cx="51" cy="167"/>
              <a:chOff x="3842" y="406"/>
              <a:chExt cx="51" cy="167"/>
            </a:xfrm>
          </p:grpSpPr>
          <p:sp>
            <p:nvSpPr>
              <p:cNvPr id="45253" name="Oval 108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54" name="Oval 108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55" name="Oval 108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5252" name="Line 1084"/>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45078" name="Object 1085"/>
          <p:cNvGraphicFramePr>
            <a:graphicFrameLocks noChangeAspect="1"/>
          </p:cNvGraphicFramePr>
          <p:nvPr/>
        </p:nvGraphicFramePr>
        <p:xfrm>
          <a:off x="7656513" y="4756150"/>
          <a:ext cx="476250" cy="406400"/>
        </p:xfrm>
        <a:graphic>
          <a:graphicData uri="http://schemas.openxmlformats.org/presentationml/2006/ole">
            <mc:AlternateContent xmlns:mc="http://schemas.openxmlformats.org/markup-compatibility/2006">
              <mc:Choice xmlns:v="urn:schemas-microsoft-com:vml" Requires="v">
                <p:oleObj spid="_x0000_s6152" name="Clip" r:id="rId12" imgW="1307263" imgH="1084139" progId="MS_ClipArt_Gallery.2">
                  <p:embed/>
                </p:oleObj>
              </mc:Choice>
              <mc:Fallback>
                <p:oleObj name="Clip" r:id="rId12" imgW="1307263" imgH="1084139" progId="MS_ClipArt_Gallery.2">
                  <p:embed/>
                  <p:pic>
                    <p:nvPicPr>
                      <p:cNvPr id="45078" name="Object 10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13" y="4756150"/>
                        <a:ext cx="4762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9" name="Object 1086"/>
          <p:cNvGraphicFramePr>
            <a:graphicFrameLocks noChangeAspect="1"/>
          </p:cNvGraphicFramePr>
          <p:nvPr/>
        </p:nvGraphicFramePr>
        <p:xfrm>
          <a:off x="6958014" y="4743451"/>
          <a:ext cx="473075" cy="403225"/>
        </p:xfrm>
        <a:graphic>
          <a:graphicData uri="http://schemas.openxmlformats.org/presentationml/2006/ole">
            <mc:AlternateContent xmlns:mc="http://schemas.openxmlformats.org/markup-compatibility/2006">
              <mc:Choice xmlns:v="urn:schemas-microsoft-com:vml" Requires="v">
                <p:oleObj spid="_x0000_s6153" name="Clip" r:id="rId13" imgW="1307263" imgH="1084139" progId="MS_ClipArt_Gallery.2">
                  <p:embed/>
                </p:oleObj>
              </mc:Choice>
              <mc:Fallback>
                <p:oleObj name="Clip" r:id="rId13" imgW="1307263" imgH="1084139" progId="MS_ClipArt_Gallery.2">
                  <p:embed/>
                  <p:pic>
                    <p:nvPicPr>
                      <p:cNvPr id="45079" name="Object 10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014" y="4743451"/>
                        <a:ext cx="4730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0" name="Oval 1087"/>
          <p:cNvSpPr>
            <a:spLocks noChangeArrowheads="1"/>
          </p:cNvSpPr>
          <p:nvPr/>
        </p:nvSpPr>
        <p:spPr bwMode="auto">
          <a:xfrm rot="-5400000">
            <a:off x="7430294" y="4872832"/>
            <a:ext cx="76200" cy="746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081" name="Oval 1088"/>
          <p:cNvSpPr>
            <a:spLocks noChangeArrowheads="1"/>
          </p:cNvSpPr>
          <p:nvPr/>
        </p:nvSpPr>
        <p:spPr bwMode="auto">
          <a:xfrm rot="-5400000">
            <a:off x="7526339" y="4870451"/>
            <a:ext cx="77787" cy="7461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082" name="Oval 1089"/>
          <p:cNvSpPr>
            <a:spLocks noChangeArrowheads="1"/>
          </p:cNvSpPr>
          <p:nvPr/>
        </p:nvSpPr>
        <p:spPr bwMode="auto">
          <a:xfrm rot="-5400000">
            <a:off x="7614444" y="4876007"/>
            <a:ext cx="76200" cy="746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083" name="Line 1090"/>
          <p:cNvSpPr>
            <a:spLocks noChangeShapeType="1"/>
          </p:cNvSpPr>
          <p:nvPr/>
        </p:nvSpPr>
        <p:spPr bwMode="auto">
          <a:xfrm rot="-5400000">
            <a:off x="7910514" y="4725989"/>
            <a:ext cx="730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1091"/>
          <p:cNvSpPr>
            <a:spLocks noChangeShapeType="1"/>
          </p:cNvSpPr>
          <p:nvPr/>
        </p:nvSpPr>
        <p:spPr bwMode="auto">
          <a:xfrm rot="5400000" flipH="1">
            <a:off x="7196931" y="4715669"/>
            <a:ext cx="777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1092"/>
          <p:cNvSpPr>
            <a:spLocks noChangeShapeType="1"/>
          </p:cNvSpPr>
          <p:nvPr/>
        </p:nvSpPr>
        <p:spPr bwMode="auto">
          <a:xfrm rot="16200000" flipV="1">
            <a:off x="7595394" y="4328319"/>
            <a:ext cx="0" cy="712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6" name="Line 1093"/>
          <p:cNvSpPr>
            <a:spLocks noChangeShapeType="1"/>
          </p:cNvSpPr>
          <p:nvPr/>
        </p:nvSpPr>
        <p:spPr bwMode="auto">
          <a:xfrm flipV="1">
            <a:off x="7215188" y="4225926"/>
            <a:ext cx="106362"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7" name="Line 1094"/>
          <p:cNvSpPr>
            <a:spLocks noChangeShapeType="1"/>
          </p:cNvSpPr>
          <p:nvPr/>
        </p:nvSpPr>
        <p:spPr bwMode="auto">
          <a:xfrm>
            <a:off x="7899400" y="4283075"/>
            <a:ext cx="344488"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8" name="Line 1095"/>
          <p:cNvSpPr>
            <a:spLocks noChangeShapeType="1"/>
          </p:cNvSpPr>
          <p:nvPr/>
        </p:nvSpPr>
        <p:spPr bwMode="auto">
          <a:xfrm flipH="1">
            <a:off x="8804275" y="4278313"/>
            <a:ext cx="317500" cy="481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5089" name="Object 1096"/>
          <p:cNvGraphicFramePr>
            <a:graphicFrameLocks noChangeAspect="1"/>
          </p:cNvGraphicFramePr>
          <p:nvPr/>
        </p:nvGraphicFramePr>
        <p:xfrm>
          <a:off x="9005889" y="3732214"/>
          <a:ext cx="231775" cy="293687"/>
        </p:xfrm>
        <a:graphic>
          <a:graphicData uri="http://schemas.openxmlformats.org/presentationml/2006/ole">
            <mc:AlternateContent xmlns:mc="http://schemas.openxmlformats.org/markup-compatibility/2006">
              <mc:Choice xmlns:v="urn:schemas-microsoft-com:vml" Requires="v">
                <p:oleObj spid="_x0000_s6154" name="Clip" r:id="rId14" imgW="982811" imgH="1208363" progId="MS_ClipArt_Gallery.2">
                  <p:embed/>
                </p:oleObj>
              </mc:Choice>
              <mc:Fallback>
                <p:oleObj name="Clip" r:id="rId14" imgW="982811" imgH="1208363" progId="MS_ClipArt_Gallery.2">
                  <p:embed/>
                  <p:pic>
                    <p:nvPicPr>
                      <p:cNvPr id="45089" name="Object 10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5889" y="3732214"/>
                        <a:ext cx="23177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0" name="Object 1097"/>
          <p:cNvGraphicFramePr>
            <a:graphicFrameLocks noChangeAspect="1"/>
          </p:cNvGraphicFramePr>
          <p:nvPr/>
        </p:nvGraphicFramePr>
        <p:xfrm>
          <a:off x="7485064" y="3830639"/>
          <a:ext cx="231775" cy="293687"/>
        </p:xfrm>
        <a:graphic>
          <a:graphicData uri="http://schemas.openxmlformats.org/presentationml/2006/ole">
            <mc:AlternateContent xmlns:mc="http://schemas.openxmlformats.org/markup-compatibility/2006">
              <mc:Choice xmlns:v="urn:schemas-microsoft-com:vml" Requires="v">
                <p:oleObj spid="_x0000_s6155" name="Clip" r:id="rId16" imgW="982811" imgH="1208363" progId="MS_ClipArt_Gallery.2">
                  <p:embed/>
                </p:oleObj>
              </mc:Choice>
              <mc:Fallback>
                <p:oleObj name="Clip" r:id="rId16" imgW="982811" imgH="1208363" progId="MS_ClipArt_Gallery.2">
                  <p:embed/>
                  <p:pic>
                    <p:nvPicPr>
                      <p:cNvPr id="45090" name="Object 10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5064" y="3830639"/>
                        <a:ext cx="23177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1" name="Freeform 1098"/>
          <p:cNvSpPr>
            <a:spLocks/>
          </p:cNvSpPr>
          <p:nvPr/>
        </p:nvSpPr>
        <p:spPr bwMode="auto">
          <a:xfrm>
            <a:off x="7577139" y="3554413"/>
            <a:ext cx="1539875" cy="373062"/>
          </a:xfrm>
          <a:custGeom>
            <a:avLst/>
            <a:gdLst>
              <a:gd name="T0" fmla="*/ 0 w 972"/>
              <a:gd name="T1" fmla="*/ 2147483646 h 228"/>
              <a:gd name="T2" fmla="*/ 2147483646 w 972"/>
              <a:gd name="T3" fmla="*/ 2147483646 h 228"/>
              <a:gd name="T4" fmla="*/ 2147483646 w 972"/>
              <a:gd name="T5" fmla="*/ 2147483646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5092" name="Group 1099"/>
          <p:cNvGrpSpPr>
            <a:grpSpLocks/>
          </p:cNvGrpSpPr>
          <p:nvPr/>
        </p:nvGrpSpPr>
        <p:grpSpPr bwMode="auto">
          <a:xfrm>
            <a:off x="7880350" y="5294314"/>
            <a:ext cx="463550" cy="522287"/>
            <a:chOff x="2870" y="1518"/>
            <a:chExt cx="292" cy="320"/>
          </a:xfrm>
        </p:grpSpPr>
        <p:graphicFrame>
          <p:nvGraphicFramePr>
            <p:cNvPr id="45245" name="Object 110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56" name="Clip" r:id="rId17" imgW="826829" imgH="840406" progId="MS_ClipArt_Gallery.2">
                    <p:embed/>
                  </p:oleObj>
                </mc:Choice>
                <mc:Fallback>
                  <p:oleObj name="Clip" r:id="rId17" imgW="826829" imgH="840406" progId="MS_ClipArt_Gallery.2">
                    <p:embed/>
                    <p:pic>
                      <p:nvPicPr>
                        <p:cNvPr id="45245" name="Object 1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246" name="Object 110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7" name="Clip" r:id="rId19" imgW="1268295" imgH="1199426" progId="MS_ClipArt_Gallery.2">
                    <p:embed/>
                  </p:oleObj>
                </mc:Choice>
                <mc:Fallback>
                  <p:oleObj name="Clip" r:id="rId19" imgW="1268295" imgH="1199426" progId="MS_ClipArt_Gallery.2">
                    <p:embed/>
                    <p:pic>
                      <p:nvPicPr>
                        <p:cNvPr id="45246" name="Object 1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093" name="Group 1102"/>
          <p:cNvGrpSpPr>
            <a:grpSpLocks/>
          </p:cNvGrpSpPr>
          <p:nvPr/>
        </p:nvGrpSpPr>
        <p:grpSpPr bwMode="auto">
          <a:xfrm>
            <a:off x="8766176" y="5334000"/>
            <a:ext cx="461963" cy="522288"/>
            <a:chOff x="2870" y="1518"/>
            <a:chExt cx="292" cy="320"/>
          </a:xfrm>
        </p:grpSpPr>
        <p:graphicFrame>
          <p:nvGraphicFramePr>
            <p:cNvPr id="45243" name="Object 110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58" name="Clip" r:id="rId21" imgW="826829" imgH="840406" progId="MS_ClipArt_Gallery.2">
                    <p:embed/>
                  </p:oleObj>
                </mc:Choice>
                <mc:Fallback>
                  <p:oleObj name="Clip" r:id="rId21" imgW="826829" imgH="840406" progId="MS_ClipArt_Gallery.2">
                    <p:embed/>
                    <p:pic>
                      <p:nvPicPr>
                        <p:cNvPr id="45243" name="Object 1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244" name="Object 110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9" name="Clip" r:id="rId22" imgW="1268295" imgH="1199426" progId="MS_ClipArt_Gallery.2">
                    <p:embed/>
                  </p:oleObj>
                </mc:Choice>
                <mc:Fallback>
                  <p:oleObj name="Clip" r:id="rId22" imgW="1268295" imgH="1199426" progId="MS_ClipArt_Gallery.2">
                    <p:embed/>
                    <p:pic>
                      <p:nvPicPr>
                        <p:cNvPr id="45244" name="Object 1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094" name="Group 1105"/>
          <p:cNvGrpSpPr>
            <a:grpSpLocks/>
          </p:cNvGrpSpPr>
          <p:nvPr/>
        </p:nvGrpSpPr>
        <p:grpSpPr bwMode="auto">
          <a:xfrm>
            <a:off x="8294688" y="4986339"/>
            <a:ext cx="431800" cy="460375"/>
            <a:chOff x="4733" y="2082"/>
            <a:chExt cx="272" cy="282"/>
          </a:xfrm>
        </p:grpSpPr>
        <p:graphicFrame>
          <p:nvGraphicFramePr>
            <p:cNvPr id="45241" name="Object 110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6160" name="Clip" r:id="rId23" imgW="826829" imgH="840406" progId="MS_ClipArt_Gallery.2">
                    <p:embed/>
                  </p:oleObj>
                </mc:Choice>
                <mc:Fallback>
                  <p:oleObj name="Clip" r:id="rId23" imgW="826829" imgH="840406" progId="MS_ClipArt_Gallery.2">
                    <p:embed/>
                    <p:pic>
                      <p:nvPicPr>
                        <p:cNvPr id="45241" name="Object 1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42" name="Rectangle 110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5095" name="Line 1108"/>
          <p:cNvSpPr>
            <a:spLocks noChangeShapeType="1"/>
          </p:cNvSpPr>
          <p:nvPr/>
        </p:nvSpPr>
        <p:spPr bwMode="auto">
          <a:xfrm>
            <a:off x="8642350" y="4867275"/>
            <a:ext cx="0"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96" name="Group 1109"/>
          <p:cNvGrpSpPr>
            <a:grpSpLocks/>
          </p:cNvGrpSpPr>
          <p:nvPr/>
        </p:nvGrpSpPr>
        <p:grpSpPr bwMode="auto">
          <a:xfrm>
            <a:off x="9463089" y="4162425"/>
            <a:ext cx="236537" cy="501650"/>
            <a:chOff x="4180" y="783"/>
            <a:chExt cx="150" cy="307"/>
          </a:xfrm>
        </p:grpSpPr>
        <p:sp>
          <p:nvSpPr>
            <p:cNvPr id="45233" name="AutoShape 11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34" name="Rectangle 11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35" name="Rectangle 11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36" name="AutoShape 11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37" name="Line 11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38" name="Line 11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39" name="Rectangle 11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40" name="Rectangle 11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5097" name="Group 1118"/>
          <p:cNvGrpSpPr>
            <a:grpSpLocks/>
          </p:cNvGrpSpPr>
          <p:nvPr/>
        </p:nvGrpSpPr>
        <p:grpSpPr bwMode="auto">
          <a:xfrm>
            <a:off x="9448800" y="4706938"/>
            <a:ext cx="236538" cy="500062"/>
            <a:chOff x="4180" y="783"/>
            <a:chExt cx="150" cy="307"/>
          </a:xfrm>
        </p:grpSpPr>
        <p:sp>
          <p:nvSpPr>
            <p:cNvPr id="45225" name="AutoShape 111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26" name="Rectangle 112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27" name="Rectangle 11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28" name="AutoShape 11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29" name="Line 112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30" name="Line 112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31" name="Rectangle 11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32" name="Rectangle 112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5098" name="Line 1127"/>
          <p:cNvSpPr>
            <a:spLocks noChangeShapeType="1"/>
          </p:cNvSpPr>
          <p:nvPr/>
        </p:nvSpPr>
        <p:spPr bwMode="auto">
          <a:xfrm rot="5400000" flipH="1">
            <a:off x="8997157" y="4620419"/>
            <a:ext cx="7477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1128"/>
          <p:cNvSpPr>
            <a:spLocks noChangeShapeType="1"/>
          </p:cNvSpPr>
          <p:nvPr/>
        </p:nvSpPr>
        <p:spPr bwMode="auto">
          <a:xfrm rot="-5400000">
            <a:off x="9424988" y="4932363"/>
            <a:ext cx="0"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0" name="Line 1129"/>
          <p:cNvSpPr>
            <a:spLocks noChangeShapeType="1"/>
          </p:cNvSpPr>
          <p:nvPr/>
        </p:nvSpPr>
        <p:spPr bwMode="auto">
          <a:xfrm rot="-5400000">
            <a:off x="9413875" y="4357688"/>
            <a:ext cx="0"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1" name="Line 1130"/>
          <p:cNvSpPr>
            <a:spLocks noChangeShapeType="1"/>
          </p:cNvSpPr>
          <p:nvPr/>
        </p:nvSpPr>
        <p:spPr bwMode="auto">
          <a:xfrm flipV="1">
            <a:off x="7912100" y="2081213"/>
            <a:ext cx="52070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1131"/>
          <p:cNvSpPr>
            <a:spLocks noChangeShapeType="1"/>
          </p:cNvSpPr>
          <p:nvPr/>
        </p:nvSpPr>
        <p:spPr bwMode="auto">
          <a:xfrm>
            <a:off x="8975725" y="2062163"/>
            <a:ext cx="55245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1132"/>
          <p:cNvSpPr>
            <a:spLocks noChangeShapeType="1"/>
          </p:cNvSpPr>
          <p:nvPr/>
        </p:nvSpPr>
        <p:spPr bwMode="auto">
          <a:xfrm flipH="1">
            <a:off x="9566275" y="2473325"/>
            <a:ext cx="273050" cy="833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1133"/>
          <p:cNvSpPr>
            <a:spLocks noChangeShapeType="1"/>
          </p:cNvSpPr>
          <p:nvPr/>
        </p:nvSpPr>
        <p:spPr bwMode="auto">
          <a:xfrm>
            <a:off x="8689975" y="2198689"/>
            <a:ext cx="0" cy="528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1134"/>
          <p:cNvSpPr>
            <a:spLocks noChangeShapeType="1"/>
          </p:cNvSpPr>
          <p:nvPr/>
        </p:nvSpPr>
        <p:spPr bwMode="auto">
          <a:xfrm>
            <a:off x="8718551" y="2990850"/>
            <a:ext cx="608013" cy="45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1135"/>
          <p:cNvSpPr>
            <a:spLocks noChangeShapeType="1"/>
          </p:cNvSpPr>
          <p:nvPr/>
        </p:nvSpPr>
        <p:spPr bwMode="auto">
          <a:xfrm flipH="1">
            <a:off x="9242426" y="3560764"/>
            <a:ext cx="303213"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Line 1136"/>
          <p:cNvSpPr>
            <a:spLocks noChangeShapeType="1"/>
          </p:cNvSpPr>
          <p:nvPr/>
        </p:nvSpPr>
        <p:spPr bwMode="auto">
          <a:xfrm flipH="1">
            <a:off x="8983664" y="2433638"/>
            <a:ext cx="638175"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8" name="Line 1137"/>
          <p:cNvSpPr>
            <a:spLocks noChangeShapeType="1"/>
          </p:cNvSpPr>
          <p:nvPr/>
        </p:nvSpPr>
        <p:spPr bwMode="auto">
          <a:xfrm flipH="1">
            <a:off x="8994776" y="1749425"/>
            <a:ext cx="398463" cy="312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9" name="Line 1138"/>
          <p:cNvSpPr>
            <a:spLocks noChangeShapeType="1"/>
          </p:cNvSpPr>
          <p:nvPr/>
        </p:nvSpPr>
        <p:spPr bwMode="auto">
          <a:xfrm flipH="1">
            <a:off x="9810750" y="1963738"/>
            <a:ext cx="230188"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110" name="Group 1139"/>
          <p:cNvGrpSpPr>
            <a:grpSpLocks/>
          </p:cNvGrpSpPr>
          <p:nvPr/>
        </p:nvGrpSpPr>
        <p:grpSpPr bwMode="auto">
          <a:xfrm>
            <a:off x="7321551" y="2198688"/>
            <a:ext cx="569913" cy="285750"/>
            <a:chOff x="3600" y="219"/>
            <a:chExt cx="360" cy="175"/>
          </a:xfrm>
        </p:grpSpPr>
        <p:sp>
          <p:nvSpPr>
            <p:cNvPr id="45212" name="Oval 1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13" name="Line 1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14" name="Line 1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15" name="Rectangle 1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216" name="Oval 1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217" name="Group 1145"/>
            <p:cNvGrpSpPr>
              <a:grpSpLocks/>
            </p:cNvGrpSpPr>
            <p:nvPr/>
          </p:nvGrpSpPr>
          <p:grpSpPr bwMode="auto">
            <a:xfrm>
              <a:off x="3686" y="244"/>
              <a:ext cx="177" cy="66"/>
              <a:chOff x="2848" y="848"/>
              <a:chExt cx="140" cy="98"/>
            </a:xfrm>
          </p:grpSpPr>
          <p:sp>
            <p:nvSpPr>
              <p:cNvPr id="45222" name="Line 1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23" name="Line 1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24" name="Line 1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218" name="Group 1149"/>
            <p:cNvGrpSpPr>
              <a:grpSpLocks/>
            </p:cNvGrpSpPr>
            <p:nvPr/>
          </p:nvGrpSpPr>
          <p:grpSpPr bwMode="auto">
            <a:xfrm flipV="1">
              <a:off x="3686" y="243"/>
              <a:ext cx="177" cy="66"/>
              <a:chOff x="2848" y="848"/>
              <a:chExt cx="140" cy="98"/>
            </a:xfrm>
          </p:grpSpPr>
          <p:sp>
            <p:nvSpPr>
              <p:cNvPr id="45219" name="Line 1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20" name="Line 1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21" name="Line 1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1" name="Group 1153"/>
          <p:cNvGrpSpPr>
            <a:grpSpLocks/>
          </p:cNvGrpSpPr>
          <p:nvPr/>
        </p:nvGrpSpPr>
        <p:grpSpPr bwMode="auto">
          <a:xfrm>
            <a:off x="8404225" y="1919288"/>
            <a:ext cx="571500" cy="285750"/>
            <a:chOff x="3600" y="219"/>
            <a:chExt cx="360" cy="175"/>
          </a:xfrm>
        </p:grpSpPr>
        <p:sp>
          <p:nvSpPr>
            <p:cNvPr id="45199" name="Oval 1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200" name="Line 1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01" name="Line 1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02" name="Rectangle 1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203" name="Oval 1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204" name="Group 1159"/>
            <p:cNvGrpSpPr>
              <a:grpSpLocks/>
            </p:cNvGrpSpPr>
            <p:nvPr/>
          </p:nvGrpSpPr>
          <p:grpSpPr bwMode="auto">
            <a:xfrm>
              <a:off x="3686" y="244"/>
              <a:ext cx="177" cy="66"/>
              <a:chOff x="2848" y="848"/>
              <a:chExt cx="140" cy="98"/>
            </a:xfrm>
          </p:grpSpPr>
          <p:sp>
            <p:nvSpPr>
              <p:cNvPr id="45209" name="Line 1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10" name="Line 1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11" name="Line 1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205" name="Group 1163"/>
            <p:cNvGrpSpPr>
              <a:grpSpLocks/>
            </p:cNvGrpSpPr>
            <p:nvPr/>
          </p:nvGrpSpPr>
          <p:grpSpPr bwMode="auto">
            <a:xfrm flipV="1">
              <a:off x="3686" y="243"/>
              <a:ext cx="177" cy="66"/>
              <a:chOff x="2848" y="848"/>
              <a:chExt cx="140" cy="98"/>
            </a:xfrm>
          </p:grpSpPr>
          <p:sp>
            <p:nvSpPr>
              <p:cNvPr id="45206" name="Line 1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07" name="Line 1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208" name="Line 1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2" name="Group 1167"/>
          <p:cNvGrpSpPr>
            <a:grpSpLocks/>
          </p:cNvGrpSpPr>
          <p:nvPr/>
        </p:nvGrpSpPr>
        <p:grpSpPr bwMode="auto">
          <a:xfrm>
            <a:off x="8424863" y="2724150"/>
            <a:ext cx="569912" cy="285750"/>
            <a:chOff x="3600" y="219"/>
            <a:chExt cx="360" cy="175"/>
          </a:xfrm>
        </p:grpSpPr>
        <p:sp>
          <p:nvSpPr>
            <p:cNvPr id="45186" name="Oval 1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87" name="Line 1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8" name="Line 1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9" name="Rectangle 1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90" name="Oval 1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91" name="Group 1173"/>
            <p:cNvGrpSpPr>
              <a:grpSpLocks/>
            </p:cNvGrpSpPr>
            <p:nvPr/>
          </p:nvGrpSpPr>
          <p:grpSpPr bwMode="auto">
            <a:xfrm>
              <a:off x="3686" y="244"/>
              <a:ext cx="177" cy="66"/>
              <a:chOff x="2848" y="848"/>
              <a:chExt cx="140" cy="98"/>
            </a:xfrm>
          </p:grpSpPr>
          <p:sp>
            <p:nvSpPr>
              <p:cNvPr id="45196" name="Line 1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97" name="Line 1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98" name="Line 1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92" name="Group 1177"/>
            <p:cNvGrpSpPr>
              <a:grpSpLocks/>
            </p:cNvGrpSpPr>
            <p:nvPr/>
          </p:nvGrpSpPr>
          <p:grpSpPr bwMode="auto">
            <a:xfrm flipV="1">
              <a:off x="3686" y="243"/>
              <a:ext cx="177" cy="66"/>
              <a:chOff x="2848" y="848"/>
              <a:chExt cx="140" cy="98"/>
            </a:xfrm>
          </p:grpSpPr>
          <p:sp>
            <p:nvSpPr>
              <p:cNvPr id="45193" name="Line 1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94" name="Line 1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95" name="Line 1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3" name="Group 1181"/>
          <p:cNvGrpSpPr>
            <a:grpSpLocks/>
          </p:cNvGrpSpPr>
          <p:nvPr/>
        </p:nvGrpSpPr>
        <p:grpSpPr bwMode="auto">
          <a:xfrm>
            <a:off x="9528176" y="2174876"/>
            <a:ext cx="568325" cy="284163"/>
            <a:chOff x="3600" y="219"/>
            <a:chExt cx="360" cy="175"/>
          </a:xfrm>
        </p:grpSpPr>
        <p:sp>
          <p:nvSpPr>
            <p:cNvPr id="45173" name="Oval 1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74" name="Line 1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5" name="Line 1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6" name="Rectangle 1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77" name="Oval 1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78" name="Group 1187"/>
            <p:cNvGrpSpPr>
              <a:grpSpLocks/>
            </p:cNvGrpSpPr>
            <p:nvPr/>
          </p:nvGrpSpPr>
          <p:grpSpPr bwMode="auto">
            <a:xfrm>
              <a:off x="3686" y="244"/>
              <a:ext cx="177" cy="66"/>
              <a:chOff x="2848" y="848"/>
              <a:chExt cx="140" cy="98"/>
            </a:xfrm>
          </p:grpSpPr>
          <p:sp>
            <p:nvSpPr>
              <p:cNvPr id="45183" name="Line 1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4" name="Line 1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5" name="Line 1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79" name="Group 1191"/>
            <p:cNvGrpSpPr>
              <a:grpSpLocks/>
            </p:cNvGrpSpPr>
            <p:nvPr/>
          </p:nvGrpSpPr>
          <p:grpSpPr bwMode="auto">
            <a:xfrm flipV="1">
              <a:off x="3686" y="243"/>
              <a:ext cx="177" cy="66"/>
              <a:chOff x="2848" y="848"/>
              <a:chExt cx="140" cy="98"/>
            </a:xfrm>
          </p:grpSpPr>
          <p:sp>
            <p:nvSpPr>
              <p:cNvPr id="45180" name="Line 1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1" name="Line 1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82" name="Line 1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4" name="Group 1195"/>
          <p:cNvGrpSpPr>
            <a:grpSpLocks/>
          </p:cNvGrpSpPr>
          <p:nvPr/>
        </p:nvGrpSpPr>
        <p:grpSpPr bwMode="auto">
          <a:xfrm>
            <a:off x="9307513" y="3271838"/>
            <a:ext cx="569912" cy="284162"/>
            <a:chOff x="3600" y="219"/>
            <a:chExt cx="360" cy="175"/>
          </a:xfrm>
        </p:grpSpPr>
        <p:sp>
          <p:nvSpPr>
            <p:cNvPr id="45160" name="Oval 1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61" name="Line 1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2" name="Line 1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3" name="Rectangle 1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64" name="Oval 1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65" name="Group 1201"/>
            <p:cNvGrpSpPr>
              <a:grpSpLocks/>
            </p:cNvGrpSpPr>
            <p:nvPr/>
          </p:nvGrpSpPr>
          <p:grpSpPr bwMode="auto">
            <a:xfrm>
              <a:off x="3686" y="244"/>
              <a:ext cx="177" cy="66"/>
              <a:chOff x="2848" y="848"/>
              <a:chExt cx="140" cy="98"/>
            </a:xfrm>
          </p:grpSpPr>
          <p:sp>
            <p:nvSpPr>
              <p:cNvPr id="45170" name="Line 1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1" name="Line 1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2" name="Line 1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66" name="Group 1205"/>
            <p:cNvGrpSpPr>
              <a:grpSpLocks/>
            </p:cNvGrpSpPr>
            <p:nvPr/>
          </p:nvGrpSpPr>
          <p:grpSpPr bwMode="auto">
            <a:xfrm flipV="1">
              <a:off x="3686" y="243"/>
              <a:ext cx="177" cy="66"/>
              <a:chOff x="2848" y="848"/>
              <a:chExt cx="140" cy="98"/>
            </a:xfrm>
          </p:grpSpPr>
          <p:sp>
            <p:nvSpPr>
              <p:cNvPr id="45167" name="Line 1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8" name="Line 1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9" name="Line 1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5" name="Group 1209"/>
          <p:cNvGrpSpPr>
            <a:grpSpLocks/>
          </p:cNvGrpSpPr>
          <p:nvPr/>
        </p:nvGrpSpPr>
        <p:grpSpPr bwMode="auto">
          <a:xfrm>
            <a:off x="8928101" y="3986214"/>
            <a:ext cx="569913" cy="287337"/>
            <a:chOff x="3600" y="219"/>
            <a:chExt cx="360" cy="175"/>
          </a:xfrm>
        </p:grpSpPr>
        <p:sp>
          <p:nvSpPr>
            <p:cNvPr id="45147" name="Oval 1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48" name="Line 1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9" name="Line 1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0" name="Rectangle 1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51" name="Oval 1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52" name="Group 1215"/>
            <p:cNvGrpSpPr>
              <a:grpSpLocks/>
            </p:cNvGrpSpPr>
            <p:nvPr/>
          </p:nvGrpSpPr>
          <p:grpSpPr bwMode="auto">
            <a:xfrm>
              <a:off x="3686" y="244"/>
              <a:ext cx="177" cy="66"/>
              <a:chOff x="2848" y="848"/>
              <a:chExt cx="140" cy="98"/>
            </a:xfrm>
          </p:grpSpPr>
          <p:sp>
            <p:nvSpPr>
              <p:cNvPr id="45157" name="Line 1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8" name="Line 1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9" name="Line 1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53" name="Group 1219"/>
            <p:cNvGrpSpPr>
              <a:grpSpLocks/>
            </p:cNvGrpSpPr>
            <p:nvPr/>
          </p:nvGrpSpPr>
          <p:grpSpPr bwMode="auto">
            <a:xfrm flipV="1">
              <a:off x="3686" y="243"/>
              <a:ext cx="177" cy="66"/>
              <a:chOff x="2848" y="848"/>
              <a:chExt cx="140" cy="98"/>
            </a:xfrm>
          </p:grpSpPr>
          <p:sp>
            <p:nvSpPr>
              <p:cNvPr id="45154" name="Line 1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5" name="Line 1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6" name="Line 1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6" name="Group 1223"/>
          <p:cNvGrpSpPr>
            <a:grpSpLocks/>
          </p:cNvGrpSpPr>
          <p:nvPr/>
        </p:nvGrpSpPr>
        <p:grpSpPr bwMode="auto">
          <a:xfrm>
            <a:off x="8234363" y="4584701"/>
            <a:ext cx="569912" cy="284163"/>
            <a:chOff x="3600" y="219"/>
            <a:chExt cx="360" cy="175"/>
          </a:xfrm>
        </p:grpSpPr>
        <p:sp>
          <p:nvSpPr>
            <p:cNvPr id="45134" name="Oval 12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35" name="Line 12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6" name="Line 12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7" name="Rectangle 12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38" name="Oval 12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39" name="Group 1229"/>
            <p:cNvGrpSpPr>
              <a:grpSpLocks/>
            </p:cNvGrpSpPr>
            <p:nvPr/>
          </p:nvGrpSpPr>
          <p:grpSpPr bwMode="auto">
            <a:xfrm>
              <a:off x="3686" y="244"/>
              <a:ext cx="177" cy="66"/>
              <a:chOff x="2848" y="848"/>
              <a:chExt cx="140" cy="98"/>
            </a:xfrm>
          </p:grpSpPr>
          <p:sp>
            <p:nvSpPr>
              <p:cNvPr id="45144" name="Line 12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5" name="Line 12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6" name="Line 12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40" name="Group 1233"/>
            <p:cNvGrpSpPr>
              <a:grpSpLocks/>
            </p:cNvGrpSpPr>
            <p:nvPr/>
          </p:nvGrpSpPr>
          <p:grpSpPr bwMode="auto">
            <a:xfrm flipV="1">
              <a:off x="3686" y="243"/>
              <a:ext cx="177" cy="66"/>
              <a:chOff x="2848" y="848"/>
              <a:chExt cx="140" cy="98"/>
            </a:xfrm>
          </p:grpSpPr>
          <p:sp>
            <p:nvSpPr>
              <p:cNvPr id="45141" name="Line 1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2" name="Line 1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3" name="Line 1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5117" name="Group 1237"/>
          <p:cNvGrpSpPr>
            <a:grpSpLocks/>
          </p:cNvGrpSpPr>
          <p:nvPr/>
        </p:nvGrpSpPr>
        <p:grpSpPr bwMode="auto">
          <a:xfrm>
            <a:off x="7321551" y="4124326"/>
            <a:ext cx="569913" cy="284163"/>
            <a:chOff x="3600" y="219"/>
            <a:chExt cx="360" cy="175"/>
          </a:xfrm>
        </p:grpSpPr>
        <p:sp>
          <p:nvSpPr>
            <p:cNvPr id="45121" name="Oval 12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5122" name="Line 12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3" name="Line 12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4" name="Rectangle 12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5125" name="Oval 12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5126" name="Group 1243"/>
            <p:cNvGrpSpPr>
              <a:grpSpLocks/>
            </p:cNvGrpSpPr>
            <p:nvPr/>
          </p:nvGrpSpPr>
          <p:grpSpPr bwMode="auto">
            <a:xfrm>
              <a:off x="3686" y="244"/>
              <a:ext cx="177" cy="66"/>
              <a:chOff x="2848" y="848"/>
              <a:chExt cx="140" cy="98"/>
            </a:xfrm>
          </p:grpSpPr>
          <p:sp>
            <p:nvSpPr>
              <p:cNvPr id="45131" name="Line 12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2" name="Line 12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3" name="Line 12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127" name="Group 1247"/>
            <p:cNvGrpSpPr>
              <a:grpSpLocks/>
            </p:cNvGrpSpPr>
            <p:nvPr/>
          </p:nvGrpSpPr>
          <p:grpSpPr bwMode="auto">
            <a:xfrm flipV="1">
              <a:off x="3686" y="243"/>
              <a:ext cx="177" cy="66"/>
              <a:chOff x="2848" y="848"/>
              <a:chExt cx="140" cy="98"/>
            </a:xfrm>
          </p:grpSpPr>
          <p:sp>
            <p:nvSpPr>
              <p:cNvPr id="45128" name="Line 12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9" name="Line 12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0" name="Line 12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5118" name="Freeform 1251"/>
          <p:cNvSpPr>
            <a:spLocks/>
          </p:cNvSpPr>
          <p:nvPr/>
        </p:nvSpPr>
        <p:spPr bwMode="auto">
          <a:xfrm>
            <a:off x="6648451" y="1933576"/>
            <a:ext cx="3038475" cy="3114675"/>
          </a:xfrm>
          <a:custGeom>
            <a:avLst/>
            <a:gdLst>
              <a:gd name="T0" fmla="*/ 0 w 1914"/>
              <a:gd name="T1" fmla="*/ 0 h 1962"/>
              <a:gd name="T2" fmla="*/ 2147483646 w 1914"/>
              <a:gd name="T3" fmla="*/ 2147483646 h 1962"/>
              <a:gd name="T4" fmla="*/ 2147483646 w 1914"/>
              <a:gd name="T5" fmla="*/ 2147483646 h 1962"/>
              <a:gd name="T6" fmla="*/ 2147483646 w 1914"/>
              <a:gd name="T7" fmla="*/ 2147483646 h 1962"/>
              <a:gd name="T8" fmla="*/ 2147483646 w 1914"/>
              <a:gd name="T9" fmla="*/ 2147483646 h 1962"/>
              <a:gd name="T10" fmla="*/ 2147483646 w 1914"/>
              <a:gd name="T11" fmla="*/ 2147483646 h 1962"/>
              <a:gd name="T12" fmla="*/ 2147483646 w 1914"/>
              <a:gd name="T13" fmla="*/ 2147483646 h 1962"/>
              <a:gd name="T14" fmla="*/ 2147483646 w 1914"/>
              <a:gd name="T15" fmla="*/ 2147483646 h 1962"/>
              <a:gd name="T16" fmla="*/ 2147483646 w 1914"/>
              <a:gd name="T17" fmla="*/ 2147483646 h 1962"/>
              <a:gd name="T18" fmla="*/ 2147483646 w 1914"/>
              <a:gd name="T19" fmla="*/ 2147483646 h 1962"/>
              <a:gd name="T20" fmla="*/ 2147483646 w 1914"/>
              <a:gd name="T21" fmla="*/ 2147483646 h 19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4"/>
              <a:gd name="T34" fmla="*/ 0 h 1962"/>
              <a:gd name="T35" fmla="*/ 1914 w 1914"/>
              <a:gd name="T36" fmla="*/ 1962 h 19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4" h="1962">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19" name="Freeform 1254"/>
          <p:cNvSpPr>
            <a:spLocks/>
          </p:cNvSpPr>
          <p:nvPr/>
        </p:nvSpPr>
        <p:spPr bwMode="auto">
          <a:xfrm>
            <a:off x="7515225" y="2152650"/>
            <a:ext cx="1924050" cy="2990850"/>
          </a:xfrm>
          <a:custGeom>
            <a:avLst/>
            <a:gdLst>
              <a:gd name="T0" fmla="*/ 0 w 1212"/>
              <a:gd name="T1" fmla="*/ 2147483646 h 1884"/>
              <a:gd name="T2" fmla="*/ 0 w 1212"/>
              <a:gd name="T3" fmla="*/ 2147483646 h 1884"/>
              <a:gd name="T4" fmla="*/ 2147483646 w 1212"/>
              <a:gd name="T5" fmla="*/ 2147483646 h 1884"/>
              <a:gd name="T6" fmla="*/ 2147483646 w 1212"/>
              <a:gd name="T7" fmla="*/ 0 h 1884"/>
              <a:gd name="T8" fmla="*/ 2147483646 w 1212"/>
              <a:gd name="T9" fmla="*/ 0 h 1884"/>
              <a:gd name="T10" fmla="*/ 2147483646 w 1212"/>
              <a:gd name="T11" fmla="*/ 2147483646 h 1884"/>
              <a:gd name="T12" fmla="*/ 2147483646 w 1212"/>
              <a:gd name="T13" fmla="*/ 2147483646 h 1884"/>
              <a:gd name="T14" fmla="*/ 2147483646 w 1212"/>
              <a:gd name="T15" fmla="*/ 2147483646 h 1884"/>
              <a:gd name="T16" fmla="*/ 2147483646 w 1212"/>
              <a:gd name="T17" fmla="*/ 2147483646 h 1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2"/>
              <a:gd name="T28" fmla="*/ 0 h 1884"/>
              <a:gd name="T29" fmla="*/ 1212 w 1212"/>
              <a:gd name="T30" fmla="*/ 1884 h 18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2" h="1884">
                <a:moveTo>
                  <a:pt x="0" y="702"/>
                </a:moveTo>
                <a:lnTo>
                  <a:pt x="0" y="228"/>
                </a:lnTo>
                <a:lnTo>
                  <a:pt x="156" y="228"/>
                </a:lnTo>
                <a:lnTo>
                  <a:pt x="612" y="0"/>
                </a:lnTo>
                <a:lnTo>
                  <a:pt x="714" y="0"/>
                </a:lnTo>
                <a:lnTo>
                  <a:pt x="714" y="558"/>
                </a:lnTo>
                <a:lnTo>
                  <a:pt x="1212" y="912"/>
                </a:lnTo>
                <a:lnTo>
                  <a:pt x="720" y="1668"/>
                </a:lnTo>
                <a:lnTo>
                  <a:pt x="720" y="1884"/>
                </a:lnTo>
              </a:path>
            </a:pathLst>
          </a:custGeom>
          <a:noFill/>
          <a:ln w="571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20" name="Line 1256"/>
          <p:cNvSpPr>
            <a:spLocks noChangeShapeType="1"/>
          </p:cNvSpPr>
          <p:nvPr/>
        </p:nvSpPr>
        <p:spPr bwMode="auto">
          <a:xfrm>
            <a:off x="7604125" y="4416426"/>
            <a:ext cx="1588" cy="252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8072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Footer Placeholder 5"/>
          <p:cNvSpPr>
            <a:spLocks noGrp="1"/>
          </p:cNvSpPr>
          <p:nvPr>
            <p:ph type="ftr" sz="quarter" idx="11"/>
          </p:nvPr>
        </p:nvSpPr>
        <p:spPr/>
        <p:txBody>
          <a:bodyPr/>
          <a:lstStyle/>
          <a:p>
            <a:pPr>
              <a:defRPr/>
            </a:pPr>
            <a:r>
              <a:rPr lang="en-US"/>
              <a:t>Chapter 1, slide:</a:t>
            </a:r>
          </a:p>
        </p:txBody>
      </p:sp>
      <p:sp>
        <p:nvSpPr>
          <p:cNvPr id="471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D9C2882-FDB4-4F64-8ACA-3AA3CA3CEE97}" type="slidenum">
              <a:rPr lang="en-US" altLang="en-US" sz="140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47108" name="Rectangle 1026"/>
          <p:cNvSpPr>
            <a:spLocks noGrp="1" noChangeArrowheads="1"/>
          </p:cNvSpPr>
          <p:nvPr>
            <p:ph type="title"/>
          </p:nvPr>
        </p:nvSpPr>
        <p:spPr/>
        <p:txBody>
          <a:bodyPr/>
          <a:lstStyle/>
          <a:p>
            <a:r>
              <a:rPr lang="en-US" altLang="en-US" sz="3600"/>
              <a:t>Network Core: Circuit Switching</a:t>
            </a:r>
            <a:endParaRPr lang="en-US" altLang="en-US"/>
          </a:p>
        </p:txBody>
      </p:sp>
      <p:sp>
        <p:nvSpPr>
          <p:cNvPr id="47109" name="Freeform 1032"/>
          <p:cNvSpPr>
            <a:spLocks/>
          </p:cNvSpPr>
          <p:nvPr/>
        </p:nvSpPr>
        <p:spPr bwMode="auto">
          <a:xfrm>
            <a:off x="8235950" y="1717676"/>
            <a:ext cx="2046288" cy="204946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0" name="Freeform 1033"/>
          <p:cNvSpPr>
            <a:spLocks/>
          </p:cNvSpPr>
          <p:nvPr/>
        </p:nvSpPr>
        <p:spPr bwMode="auto">
          <a:xfrm>
            <a:off x="6099175" y="1543050"/>
            <a:ext cx="2122488" cy="194310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1" name="Freeform 1034"/>
          <p:cNvSpPr>
            <a:spLocks/>
          </p:cNvSpPr>
          <p:nvPr/>
        </p:nvSpPr>
        <p:spPr bwMode="auto">
          <a:xfrm>
            <a:off x="6518276" y="3317876"/>
            <a:ext cx="3382963" cy="27146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47112" name="Group 1035"/>
          <p:cNvGrpSpPr>
            <a:grpSpLocks/>
          </p:cNvGrpSpPr>
          <p:nvPr/>
        </p:nvGrpSpPr>
        <p:grpSpPr bwMode="auto">
          <a:xfrm>
            <a:off x="6232526" y="1708151"/>
            <a:ext cx="835025" cy="390525"/>
            <a:chOff x="3552" y="246"/>
            <a:chExt cx="527" cy="248"/>
          </a:xfrm>
        </p:grpSpPr>
        <p:graphicFrame>
          <p:nvGraphicFramePr>
            <p:cNvPr id="47329" name="Object 103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170" name="Clip" r:id="rId4" imgW="1307263" imgH="1084139" progId="MS_ClipArt_Gallery.2">
                    <p:embed/>
                  </p:oleObj>
                </mc:Choice>
                <mc:Fallback>
                  <p:oleObj name="Clip" r:id="rId4" imgW="1307263" imgH="1084139" progId="MS_ClipArt_Gallery.2">
                    <p:embed/>
                    <p:pic>
                      <p:nvPicPr>
                        <p:cNvPr id="47329"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30" name="Object 103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171" name="Clip" r:id="rId6" imgW="681706" imgH="480401" progId="MS_ClipArt_Gallery.2">
                    <p:embed/>
                  </p:oleObj>
                </mc:Choice>
                <mc:Fallback>
                  <p:oleObj name="Clip" r:id="rId6" imgW="681706" imgH="480401" progId="MS_ClipArt_Gallery.2">
                    <p:embed/>
                    <p:pic>
                      <p:nvPicPr>
                        <p:cNvPr id="47330" name="Object 10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31" name="Line 1038"/>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13" name="Group 1039"/>
          <p:cNvGrpSpPr>
            <a:grpSpLocks/>
          </p:cNvGrpSpPr>
          <p:nvPr/>
        </p:nvGrpSpPr>
        <p:grpSpPr bwMode="auto">
          <a:xfrm>
            <a:off x="6232526" y="2436814"/>
            <a:ext cx="835025" cy="390525"/>
            <a:chOff x="3552" y="246"/>
            <a:chExt cx="527" cy="248"/>
          </a:xfrm>
        </p:grpSpPr>
        <p:graphicFrame>
          <p:nvGraphicFramePr>
            <p:cNvPr id="47326" name="Object 104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172" name="Clip" r:id="rId8" imgW="1307263" imgH="1084139" progId="MS_ClipArt_Gallery.2">
                    <p:embed/>
                  </p:oleObj>
                </mc:Choice>
                <mc:Fallback>
                  <p:oleObj name="Clip" r:id="rId8" imgW="1307263" imgH="1084139" progId="MS_ClipArt_Gallery.2">
                    <p:embed/>
                    <p:pic>
                      <p:nvPicPr>
                        <p:cNvPr id="47326" name="Object 1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27" name="Object 104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173" name="Clip" r:id="rId9" imgW="681706" imgH="480401" progId="MS_ClipArt_Gallery.2">
                    <p:embed/>
                  </p:oleObj>
                </mc:Choice>
                <mc:Fallback>
                  <p:oleObj name="Clip" r:id="rId9" imgW="681706" imgH="480401" progId="MS_ClipArt_Gallery.2">
                    <p:embed/>
                    <p:pic>
                      <p:nvPicPr>
                        <p:cNvPr id="47327"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328" name="Line 104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14" name="Group 1043"/>
          <p:cNvGrpSpPr>
            <a:grpSpLocks/>
          </p:cNvGrpSpPr>
          <p:nvPr/>
        </p:nvGrpSpPr>
        <p:grpSpPr bwMode="auto">
          <a:xfrm>
            <a:off x="6661151" y="2176464"/>
            <a:ext cx="79375" cy="261937"/>
            <a:chOff x="3842" y="406"/>
            <a:chExt cx="51" cy="167"/>
          </a:xfrm>
        </p:grpSpPr>
        <p:sp>
          <p:nvSpPr>
            <p:cNvPr id="47323" name="Oval 104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24" name="Oval 104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25" name="Oval 104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7115" name="Group 1047"/>
          <p:cNvGrpSpPr>
            <a:grpSpLocks/>
          </p:cNvGrpSpPr>
          <p:nvPr/>
        </p:nvGrpSpPr>
        <p:grpSpPr bwMode="auto">
          <a:xfrm>
            <a:off x="7194551" y="2792413"/>
            <a:ext cx="238125" cy="482600"/>
            <a:chOff x="4180" y="783"/>
            <a:chExt cx="150" cy="307"/>
          </a:xfrm>
        </p:grpSpPr>
        <p:sp>
          <p:nvSpPr>
            <p:cNvPr id="47315" name="AutoShape 1048"/>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6" name="Rectangle 1049"/>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7" name="Rectangle 105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8" name="AutoShape 105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9" name="Line 105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320" name="Line 105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321" name="Rectangle 105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22" name="Rectangle 1055"/>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7116" name="Group 1056"/>
          <p:cNvGrpSpPr>
            <a:grpSpLocks/>
          </p:cNvGrpSpPr>
          <p:nvPr/>
        </p:nvGrpSpPr>
        <p:grpSpPr bwMode="auto">
          <a:xfrm rot="-5400000">
            <a:off x="7546976" y="2897188"/>
            <a:ext cx="100012" cy="265113"/>
            <a:chOff x="3842" y="406"/>
            <a:chExt cx="51" cy="167"/>
          </a:xfrm>
        </p:grpSpPr>
        <p:sp>
          <p:nvSpPr>
            <p:cNvPr id="47312" name="Oval 105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3" name="Oval 105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4" name="Oval 105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7117" name="Line 1060"/>
          <p:cNvSpPr>
            <a:spLocks noChangeShapeType="1"/>
          </p:cNvSpPr>
          <p:nvPr/>
        </p:nvSpPr>
        <p:spPr bwMode="auto">
          <a:xfrm>
            <a:off x="7350126" y="2679700"/>
            <a:ext cx="56356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061"/>
          <p:cNvSpPr>
            <a:spLocks noChangeShapeType="1"/>
          </p:cNvSpPr>
          <p:nvPr/>
        </p:nvSpPr>
        <p:spPr bwMode="auto">
          <a:xfrm>
            <a:off x="7353301" y="2674939"/>
            <a:ext cx="31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062"/>
          <p:cNvSpPr>
            <a:spLocks noChangeShapeType="1"/>
          </p:cNvSpPr>
          <p:nvPr/>
        </p:nvSpPr>
        <p:spPr bwMode="auto">
          <a:xfrm>
            <a:off x="7916864" y="2673351"/>
            <a:ext cx="1587"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063"/>
          <p:cNvSpPr>
            <a:spLocks noChangeShapeType="1"/>
          </p:cNvSpPr>
          <p:nvPr/>
        </p:nvSpPr>
        <p:spPr bwMode="auto">
          <a:xfrm>
            <a:off x="7008813" y="2019300"/>
            <a:ext cx="328612" cy="323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064"/>
          <p:cNvSpPr>
            <a:spLocks noChangeShapeType="1"/>
          </p:cNvSpPr>
          <p:nvPr/>
        </p:nvSpPr>
        <p:spPr bwMode="auto">
          <a:xfrm flipV="1">
            <a:off x="7023101" y="2368551"/>
            <a:ext cx="314325" cy="403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065"/>
          <p:cNvSpPr>
            <a:spLocks noChangeShapeType="1"/>
          </p:cNvSpPr>
          <p:nvPr/>
        </p:nvSpPr>
        <p:spPr bwMode="auto">
          <a:xfrm flipV="1">
            <a:off x="7623175" y="2473326"/>
            <a:ext cx="1588" cy="200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23" name="Group 1066"/>
          <p:cNvGrpSpPr>
            <a:grpSpLocks/>
          </p:cNvGrpSpPr>
          <p:nvPr/>
        </p:nvGrpSpPr>
        <p:grpSpPr bwMode="auto">
          <a:xfrm>
            <a:off x="7758114" y="2763839"/>
            <a:ext cx="238125" cy="484187"/>
            <a:chOff x="4180" y="783"/>
            <a:chExt cx="150" cy="307"/>
          </a:xfrm>
        </p:grpSpPr>
        <p:sp>
          <p:nvSpPr>
            <p:cNvPr id="47304" name="AutoShape 106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5" name="Rectangle 106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6" name="Rectangle 106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7" name="AutoShape 107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8" name="Line 107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309" name="Line 107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310" name="Rectangle 107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11" name="Rectangle 107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7124" name="Group 1075"/>
          <p:cNvGrpSpPr>
            <a:grpSpLocks/>
          </p:cNvGrpSpPr>
          <p:nvPr/>
        </p:nvGrpSpPr>
        <p:grpSpPr bwMode="auto">
          <a:xfrm>
            <a:off x="6669088" y="3521076"/>
            <a:ext cx="546100" cy="1133475"/>
            <a:chOff x="3314" y="1248"/>
            <a:chExt cx="344" cy="694"/>
          </a:xfrm>
        </p:grpSpPr>
        <p:graphicFrame>
          <p:nvGraphicFramePr>
            <p:cNvPr id="47295" name="Object 107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7174" name="Clip" r:id="rId10" imgW="1307263" imgH="1084139" progId="MS_ClipArt_Gallery.2">
                    <p:embed/>
                  </p:oleObj>
                </mc:Choice>
                <mc:Fallback>
                  <p:oleObj name="Clip" r:id="rId10" imgW="1307263" imgH="1084139" progId="MS_ClipArt_Gallery.2">
                    <p:embed/>
                    <p:pic>
                      <p:nvPicPr>
                        <p:cNvPr id="47295" name="Object 10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96" name="Line 1077"/>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297" name="Object 107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7175" name="Clip" r:id="rId11" imgW="1307263" imgH="1084139" progId="MS_ClipArt_Gallery.2">
                    <p:embed/>
                  </p:oleObj>
                </mc:Choice>
                <mc:Fallback>
                  <p:oleObj name="Clip" r:id="rId11" imgW="1307263" imgH="1084139" progId="MS_ClipArt_Gallery.2">
                    <p:embed/>
                    <p:pic>
                      <p:nvPicPr>
                        <p:cNvPr id="47297" name="Object 1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98" name="Line 1079"/>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299" name="Group 1080"/>
            <p:cNvGrpSpPr>
              <a:grpSpLocks/>
            </p:cNvGrpSpPr>
            <p:nvPr/>
          </p:nvGrpSpPr>
          <p:grpSpPr bwMode="auto">
            <a:xfrm>
              <a:off x="3404" y="1504"/>
              <a:ext cx="51" cy="167"/>
              <a:chOff x="3842" y="406"/>
              <a:chExt cx="51" cy="167"/>
            </a:xfrm>
          </p:grpSpPr>
          <p:sp>
            <p:nvSpPr>
              <p:cNvPr id="47301" name="Oval 108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2" name="Oval 108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303" name="Oval 108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7300" name="Line 1084"/>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47125" name="Object 1085"/>
          <p:cNvGraphicFramePr>
            <a:graphicFrameLocks noChangeAspect="1"/>
          </p:cNvGraphicFramePr>
          <p:nvPr/>
        </p:nvGraphicFramePr>
        <p:xfrm>
          <a:off x="7656513" y="4756150"/>
          <a:ext cx="476250" cy="406400"/>
        </p:xfrm>
        <a:graphic>
          <a:graphicData uri="http://schemas.openxmlformats.org/presentationml/2006/ole">
            <mc:AlternateContent xmlns:mc="http://schemas.openxmlformats.org/markup-compatibility/2006">
              <mc:Choice xmlns:v="urn:schemas-microsoft-com:vml" Requires="v">
                <p:oleObj spid="_x0000_s7176" name="Clip" r:id="rId12" imgW="1307263" imgH="1084139" progId="MS_ClipArt_Gallery.2">
                  <p:embed/>
                </p:oleObj>
              </mc:Choice>
              <mc:Fallback>
                <p:oleObj name="Clip" r:id="rId12" imgW="1307263" imgH="1084139" progId="MS_ClipArt_Gallery.2">
                  <p:embed/>
                  <p:pic>
                    <p:nvPicPr>
                      <p:cNvPr id="47125" name="Object 10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13" y="4756150"/>
                        <a:ext cx="4762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6" name="Object 1086"/>
          <p:cNvGraphicFramePr>
            <a:graphicFrameLocks noChangeAspect="1"/>
          </p:cNvGraphicFramePr>
          <p:nvPr/>
        </p:nvGraphicFramePr>
        <p:xfrm>
          <a:off x="6958014" y="4743451"/>
          <a:ext cx="473075" cy="403225"/>
        </p:xfrm>
        <a:graphic>
          <a:graphicData uri="http://schemas.openxmlformats.org/presentationml/2006/ole">
            <mc:AlternateContent xmlns:mc="http://schemas.openxmlformats.org/markup-compatibility/2006">
              <mc:Choice xmlns:v="urn:schemas-microsoft-com:vml" Requires="v">
                <p:oleObj spid="_x0000_s7177" name="Clip" r:id="rId13" imgW="1307263" imgH="1084139" progId="MS_ClipArt_Gallery.2">
                  <p:embed/>
                </p:oleObj>
              </mc:Choice>
              <mc:Fallback>
                <p:oleObj name="Clip" r:id="rId13" imgW="1307263" imgH="1084139" progId="MS_ClipArt_Gallery.2">
                  <p:embed/>
                  <p:pic>
                    <p:nvPicPr>
                      <p:cNvPr id="47126" name="Object 10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014" y="4743451"/>
                        <a:ext cx="4730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7" name="Oval 1087"/>
          <p:cNvSpPr>
            <a:spLocks noChangeArrowheads="1"/>
          </p:cNvSpPr>
          <p:nvPr/>
        </p:nvSpPr>
        <p:spPr bwMode="auto">
          <a:xfrm rot="-5400000">
            <a:off x="7430294" y="4872832"/>
            <a:ext cx="76200" cy="746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28" name="Oval 1088"/>
          <p:cNvSpPr>
            <a:spLocks noChangeArrowheads="1"/>
          </p:cNvSpPr>
          <p:nvPr/>
        </p:nvSpPr>
        <p:spPr bwMode="auto">
          <a:xfrm rot="-5400000">
            <a:off x="7526339" y="4870451"/>
            <a:ext cx="77787" cy="7461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29" name="Oval 1089"/>
          <p:cNvSpPr>
            <a:spLocks noChangeArrowheads="1"/>
          </p:cNvSpPr>
          <p:nvPr/>
        </p:nvSpPr>
        <p:spPr bwMode="auto">
          <a:xfrm rot="-5400000">
            <a:off x="7614444" y="4876007"/>
            <a:ext cx="76200" cy="7461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30" name="Line 1090"/>
          <p:cNvSpPr>
            <a:spLocks noChangeShapeType="1"/>
          </p:cNvSpPr>
          <p:nvPr/>
        </p:nvSpPr>
        <p:spPr bwMode="auto">
          <a:xfrm rot="-5400000">
            <a:off x="7910514" y="4725989"/>
            <a:ext cx="730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1" name="Line 1091"/>
          <p:cNvSpPr>
            <a:spLocks noChangeShapeType="1"/>
          </p:cNvSpPr>
          <p:nvPr/>
        </p:nvSpPr>
        <p:spPr bwMode="auto">
          <a:xfrm rot="5400000" flipH="1">
            <a:off x="7196931" y="4715669"/>
            <a:ext cx="777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2" name="Line 1092"/>
          <p:cNvSpPr>
            <a:spLocks noChangeShapeType="1"/>
          </p:cNvSpPr>
          <p:nvPr/>
        </p:nvSpPr>
        <p:spPr bwMode="auto">
          <a:xfrm rot="16200000" flipV="1">
            <a:off x="7595394" y="4328319"/>
            <a:ext cx="0" cy="712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3" name="Line 1093"/>
          <p:cNvSpPr>
            <a:spLocks noChangeShapeType="1"/>
          </p:cNvSpPr>
          <p:nvPr/>
        </p:nvSpPr>
        <p:spPr bwMode="auto">
          <a:xfrm flipV="1">
            <a:off x="7215188" y="4225926"/>
            <a:ext cx="106362"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4" name="Line 1094"/>
          <p:cNvSpPr>
            <a:spLocks noChangeShapeType="1"/>
          </p:cNvSpPr>
          <p:nvPr/>
        </p:nvSpPr>
        <p:spPr bwMode="auto">
          <a:xfrm>
            <a:off x="7899400" y="4283075"/>
            <a:ext cx="344488"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5" name="Line 1095"/>
          <p:cNvSpPr>
            <a:spLocks noChangeShapeType="1"/>
          </p:cNvSpPr>
          <p:nvPr/>
        </p:nvSpPr>
        <p:spPr bwMode="auto">
          <a:xfrm flipH="1">
            <a:off x="8804275" y="4278313"/>
            <a:ext cx="317500" cy="481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6" name="Object 1096"/>
          <p:cNvGraphicFramePr>
            <a:graphicFrameLocks noChangeAspect="1"/>
          </p:cNvGraphicFramePr>
          <p:nvPr/>
        </p:nvGraphicFramePr>
        <p:xfrm>
          <a:off x="9005889" y="3732214"/>
          <a:ext cx="231775" cy="293687"/>
        </p:xfrm>
        <a:graphic>
          <a:graphicData uri="http://schemas.openxmlformats.org/presentationml/2006/ole">
            <mc:AlternateContent xmlns:mc="http://schemas.openxmlformats.org/markup-compatibility/2006">
              <mc:Choice xmlns:v="urn:schemas-microsoft-com:vml" Requires="v">
                <p:oleObj spid="_x0000_s7178" name="Clip" r:id="rId14" imgW="982811" imgH="1208363" progId="MS_ClipArt_Gallery.2">
                  <p:embed/>
                </p:oleObj>
              </mc:Choice>
              <mc:Fallback>
                <p:oleObj name="Clip" r:id="rId14" imgW="982811" imgH="1208363" progId="MS_ClipArt_Gallery.2">
                  <p:embed/>
                  <p:pic>
                    <p:nvPicPr>
                      <p:cNvPr id="47136" name="Object 10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5889" y="3732214"/>
                        <a:ext cx="23177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7" name="Object 1097"/>
          <p:cNvGraphicFramePr>
            <a:graphicFrameLocks noChangeAspect="1"/>
          </p:cNvGraphicFramePr>
          <p:nvPr/>
        </p:nvGraphicFramePr>
        <p:xfrm>
          <a:off x="7485064" y="3830639"/>
          <a:ext cx="231775" cy="293687"/>
        </p:xfrm>
        <a:graphic>
          <a:graphicData uri="http://schemas.openxmlformats.org/presentationml/2006/ole">
            <mc:AlternateContent xmlns:mc="http://schemas.openxmlformats.org/markup-compatibility/2006">
              <mc:Choice xmlns:v="urn:schemas-microsoft-com:vml" Requires="v">
                <p:oleObj spid="_x0000_s7179" name="Clip" r:id="rId16" imgW="982811" imgH="1208363" progId="MS_ClipArt_Gallery.2">
                  <p:embed/>
                </p:oleObj>
              </mc:Choice>
              <mc:Fallback>
                <p:oleObj name="Clip" r:id="rId16" imgW="982811" imgH="1208363" progId="MS_ClipArt_Gallery.2">
                  <p:embed/>
                  <p:pic>
                    <p:nvPicPr>
                      <p:cNvPr id="47137" name="Object 10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5064" y="3830639"/>
                        <a:ext cx="23177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8" name="Freeform 1098"/>
          <p:cNvSpPr>
            <a:spLocks/>
          </p:cNvSpPr>
          <p:nvPr/>
        </p:nvSpPr>
        <p:spPr bwMode="auto">
          <a:xfrm>
            <a:off x="7577139" y="3554413"/>
            <a:ext cx="1539875" cy="373062"/>
          </a:xfrm>
          <a:custGeom>
            <a:avLst/>
            <a:gdLst>
              <a:gd name="T0" fmla="*/ 0 w 972"/>
              <a:gd name="T1" fmla="*/ 2147483646 h 228"/>
              <a:gd name="T2" fmla="*/ 2147483646 w 972"/>
              <a:gd name="T3" fmla="*/ 2147483646 h 228"/>
              <a:gd name="T4" fmla="*/ 2147483646 w 972"/>
              <a:gd name="T5" fmla="*/ 2147483646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7139" name="Group 1099"/>
          <p:cNvGrpSpPr>
            <a:grpSpLocks/>
          </p:cNvGrpSpPr>
          <p:nvPr/>
        </p:nvGrpSpPr>
        <p:grpSpPr bwMode="auto">
          <a:xfrm>
            <a:off x="7880350" y="5294314"/>
            <a:ext cx="463550" cy="522287"/>
            <a:chOff x="2870" y="1518"/>
            <a:chExt cx="292" cy="320"/>
          </a:xfrm>
        </p:grpSpPr>
        <p:graphicFrame>
          <p:nvGraphicFramePr>
            <p:cNvPr id="47293" name="Object 110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180" name="Clip" r:id="rId17" imgW="826829" imgH="840406" progId="MS_ClipArt_Gallery.2">
                    <p:embed/>
                  </p:oleObj>
                </mc:Choice>
                <mc:Fallback>
                  <p:oleObj name="Clip" r:id="rId17" imgW="826829" imgH="840406" progId="MS_ClipArt_Gallery.2">
                    <p:embed/>
                    <p:pic>
                      <p:nvPicPr>
                        <p:cNvPr id="47293" name="Object 1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94" name="Object 110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181" name="Clip" r:id="rId19" imgW="1268295" imgH="1199426" progId="MS_ClipArt_Gallery.2">
                    <p:embed/>
                  </p:oleObj>
                </mc:Choice>
                <mc:Fallback>
                  <p:oleObj name="Clip" r:id="rId19" imgW="1268295" imgH="1199426" progId="MS_ClipArt_Gallery.2">
                    <p:embed/>
                    <p:pic>
                      <p:nvPicPr>
                        <p:cNvPr id="47294" name="Object 1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40" name="Group 1102"/>
          <p:cNvGrpSpPr>
            <a:grpSpLocks/>
          </p:cNvGrpSpPr>
          <p:nvPr/>
        </p:nvGrpSpPr>
        <p:grpSpPr bwMode="auto">
          <a:xfrm>
            <a:off x="8766176" y="5334000"/>
            <a:ext cx="461963" cy="522288"/>
            <a:chOff x="2870" y="1518"/>
            <a:chExt cx="292" cy="320"/>
          </a:xfrm>
        </p:grpSpPr>
        <p:graphicFrame>
          <p:nvGraphicFramePr>
            <p:cNvPr id="47291" name="Object 110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182" name="Clip" r:id="rId21" imgW="826829" imgH="840406" progId="MS_ClipArt_Gallery.2">
                    <p:embed/>
                  </p:oleObj>
                </mc:Choice>
                <mc:Fallback>
                  <p:oleObj name="Clip" r:id="rId21" imgW="826829" imgH="840406" progId="MS_ClipArt_Gallery.2">
                    <p:embed/>
                    <p:pic>
                      <p:nvPicPr>
                        <p:cNvPr id="47291" name="Object 1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92" name="Object 110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183" name="Clip" r:id="rId22" imgW="1268295" imgH="1199426" progId="MS_ClipArt_Gallery.2">
                    <p:embed/>
                  </p:oleObj>
                </mc:Choice>
                <mc:Fallback>
                  <p:oleObj name="Clip" r:id="rId22" imgW="1268295" imgH="1199426" progId="MS_ClipArt_Gallery.2">
                    <p:embed/>
                    <p:pic>
                      <p:nvPicPr>
                        <p:cNvPr id="47292" name="Object 1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41" name="Group 1105"/>
          <p:cNvGrpSpPr>
            <a:grpSpLocks/>
          </p:cNvGrpSpPr>
          <p:nvPr/>
        </p:nvGrpSpPr>
        <p:grpSpPr bwMode="auto">
          <a:xfrm>
            <a:off x="8294688" y="4986339"/>
            <a:ext cx="431800" cy="460375"/>
            <a:chOff x="4733" y="2082"/>
            <a:chExt cx="272" cy="282"/>
          </a:xfrm>
        </p:grpSpPr>
        <p:graphicFrame>
          <p:nvGraphicFramePr>
            <p:cNvPr id="47289" name="Object 110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7184" name="Clip" r:id="rId23" imgW="826829" imgH="840406" progId="MS_ClipArt_Gallery.2">
                    <p:embed/>
                  </p:oleObj>
                </mc:Choice>
                <mc:Fallback>
                  <p:oleObj name="Clip" r:id="rId23" imgW="826829" imgH="840406" progId="MS_ClipArt_Gallery.2">
                    <p:embed/>
                    <p:pic>
                      <p:nvPicPr>
                        <p:cNvPr id="47289" name="Object 1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290" name="Rectangle 110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7142" name="Line 1108"/>
          <p:cNvSpPr>
            <a:spLocks noChangeShapeType="1"/>
          </p:cNvSpPr>
          <p:nvPr/>
        </p:nvSpPr>
        <p:spPr bwMode="auto">
          <a:xfrm>
            <a:off x="8642350" y="4867275"/>
            <a:ext cx="0"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43" name="Group 1109"/>
          <p:cNvGrpSpPr>
            <a:grpSpLocks/>
          </p:cNvGrpSpPr>
          <p:nvPr/>
        </p:nvGrpSpPr>
        <p:grpSpPr bwMode="auto">
          <a:xfrm>
            <a:off x="9463089" y="4162425"/>
            <a:ext cx="236537" cy="501650"/>
            <a:chOff x="4180" y="783"/>
            <a:chExt cx="150" cy="307"/>
          </a:xfrm>
        </p:grpSpPr>
        <p:sp>
          <p:nvSpPr>
            <p:cNvPr id="47281" name="AutoShape 11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2" name="Rectangle 11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3" name="Rectangle 11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4" name="AutoShape 11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5" name="Line 11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86" name="Line 11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87" name="Rectangle 11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8" name="Rectangle 11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7144" name="Group 1118"/>
          <p:cNvGrpSpPr>
            <a:grpSpLocks/>
          </p:cNvGrpSpPr>
          <p:nvPr/>
        </p:nvGrpSpPr>
        <p:grpSpPr bwMode="auto">
          <a:xfrm>
            <a:off x="9448800" y="4706938"/>
            <a:ext cx="236538" cy="500062"/>
            <a:chOff x="4180" y="783"/>
            <a:chExt cx="150" cy="307"/>
          </a:xfrm>
        </p:grpSpPr>
        <p:sp>
          <p:nvSpPr>
            <p:cNvPr id="47273" name="AutoShape 111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74" name="Rectangle 112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75" name="Rectangle 11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76" name="AutoShape 11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77" name="Line 112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78" name="Line 112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79" name="Rectangle 11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80" name="Rectangle 112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7145" name="Line 1127"/>
          <p:cNvSpPr>
            <a:spLocks noChangeShapeType="1"/>
          </p:cNvSpPr>
          <p:nvPr/>
        </p:nvSpPr>
        <p:spPr bwMode="auto">
          <a:xfrm rot="5400000" flipH="1">
            <a:off x="8997157" y="4620419"/>
            <a:ext cx="7477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6" name="Line 1128"/>
          <p:cNvSpPr>
            <a:spLocks noChangeShapeType="1"/>
          </p:cNvSpPr>
          <p:nvPr/>
        </p:nvSpPr>
        <p:spPr bwMode="auto">
          <a:xfrm rot="-5400000">
            <a:off x="9424988" y="4932363"/>
            <a:ext cx="0"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7" name="Line 1129"/>
          <p:cNvSpPr>
            <a:spLocks noChangeShapeType="1"/>
          </p:cNvSpPr>
          <p:nvPr/>
        </p:nvSpPr>
        <p:spPr bwMode="auto">
          <a:xfrm rot="-5400000">
            <a:off x="9413875" y="4357688"/>
            <a:ext cx="0"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8" name="Line 1130"/>
          <p:cNvSpPr>
            <a:spLocks noChangeShapeType="1"/>
          </p:cNvSpPr>
          <p:nvPr/>
        </p:nvSpPr>
        <p:spPr bwMode="auto">
          <a:xfrm flipV="1">
            <a:off x="7912100" y="2081213"/>
            <a:ext cx="52070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Line 1131"/>
          <p:cNvSpPr>
            <a:spLocks noChangeShapeType="1"/>
          </p:cNvSpPr>
          <p:nvPr/>
        </p:nvSpPr>
        <p:spPr bwMode="auto">
          <a:xfrm>
            <a:off x="8975725" y="2062163"/>
            <a:ext cx="55245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0" name="Line 1132"/>
          <p:cNvSpPr>
            <a:spLocks noChangeShapeType="1"/>
          </p:cNvSpPr>
          <p:nvPr/>
        </p:nvSpPr>
        <p:spPr bwMode="auto">
          <a:xfrm flipH="1">
            <a:off x="9566275" y="2473325"/>
            <a:ext cx="273050" cy="833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1" name="Line 1133"/>
          <p:cNvSpPr>
            <a:spLocks noChangeShapeType="1"/>
          </p:cNvSpPr>
          <p:nvPr/>
        </p:nvSpPr>
        <p:spPr bwMode="auto">
          <a:xfrm>
            <a:off x="8689975" y="2198689"/>
            <a:ext cx="0" cy="528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2" name="Line 1134"/>
          <p:cNvSpPr>
            <a:spLocks noChangeShapeType="1"/>
          </p:cNvSpPr>
          <p:nvPr/>
        </p:nvSpPr>
        <p:spPr bwMode="auto">
          <a:xfrm>
            <a:off x="8718551" y="2990850"/>
            <a:ext cx="608013" cy="45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3" name="Line 1135"/>
          <p:cNvSpPr>
            <a:spLocks noChangeShapeType="1"/>
          </p:cNvSpPr>
          <p:nvPr/>
        </p:nvSpPr>
        <p:spPr bwMode="auto">
          <a:xfrm flipH="1">
            <a:off x="9242426" y="3560764"/>
            <a:ext cx="303213"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4" name="Line 1136"/>
          <p:cNvSpPr>
            <a:spLocks noChangeShapeType="1"/>
          </p:cNvSpPr>
          <p:nvPr/>
        </p:nvSpPr>
        <p:spPr bwMode="auto">
          <a:xfrm flipH="1">
            <a:off x="8983664" y="2433638"/>
            <a:ext cx="638175"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5" name="Line 1137"/>
          <p:cNvSpPr>
            <a:spLocks noChangeShapeType="1"/>
          </p:cNvSpPr>
          <p:nvPr/>
        </p:nvSpPr>
        <p:spPr bwMode="auto">
          <a:xfrm flipH="1">
            <a:off x="8994776" y="1749425"/>
            <a:ext cx="398463" cy="312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6" name="Line 1138"/>
          <p:cNvSpPr>
            <a:spLocks noChangeShapeType="1"/>
          </p:cNvSpPr>
          <p:nvPr/>
        </p:nvSpPr>
        <p:spPr bwMode="auto">
          <a:xfrm flipH="1">
            <a:off x="9810750" y="1963738"/>
            <a:ext cx="230188"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57" name="Group 1139"/>
          <p:cNvGrpSpPr>
            <a:grpSpLocks/>
          </p:cNvGrpSpPr>
          <p:nvPr/>
        </p:nvGrpSpPr>
        <p:grpSpPr bwMode="auto">
          <a:xfrm>
            <a:off x="7321551" y="2198688"/>
            <a:ext cx="569913" cy="285750"/>
            <a:chOff x="3600" y="219"/>
            <a:chExt cx="360" cy="175"/>
          </a:xfrm>
        </p:grpSpPr>
        <p:sp>
          <p:nvSpPr>
            <p:cNvPr id="47260" name="Oval 1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61" name="Line 1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62" name="Line 1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63" name="Rectangle 1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264" name="Oval 1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65" name="Group 1145"/>
            <p:cNvGrpSpPr>
              <a:grpSpLocks/>
            </p:cNvGrpSpPr>
            <p:nvPr/>
          </p:nvGrpSpPr>
          <p:grpSpPr bwMode="auto">
            <a:xfrm>
              <a:off x="3686" y="244"/>
              <a:ext cx="177" cy="66"/>
              <a:chOff x="2848" y="848"/>
              <a:chExt cx="140" cy="98"/>
            </a:xfrm>
          </p:grpSpPr>
          <p:sp>
            <p:nvSpPr>
              <p:cNvPr id="47270" name="Line 1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71" name="Line 1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72" name="Line 1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66" name="Group 1149"/>
            <p:cNvGrpSpPr>
              <a:grpSpLocks/>
            </p:cNvGrpSpPr>
            <p:nvPr/>
          </p:nvGrpSpPr>
          <p:grpSpPr bwMode="auto">
            <a:xfrm flipV="1">
              <a:off x="3686" y="243"/>
              <a:ext cx="177" cy="66"/>
              <a:chOff x="2848" y="848"/>
              <a:chExt cx="140" cy="98"/>
            </a:xfrm>
          </p:grpSpPr>
          <p:sp>
            <p:nvSpPr>
              <p:cNvPr id="47267" name="Line 1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68" name="Line 1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69" name="Line 1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58" name="Group 1153"/>
          <p:cNvGrpSpPr>
            <a:grpSpLocks/>
          </p:cNvGrpSpPr>
          <p:nvPr/>
        </p:nvGrpSpPr>
        <p:grpSpPr bwMode="auto">
          <a:xfrm>
            <a:off x="8404225" y="1919288"/>
            <a:ext cx="571500" cy="285750"/>
            <a:chOff x="3600" y="219"/>
            <a:chExt cx="360" cy="175"/>
          </a:xfrm>
        </p:grpSpPr>
        <p:sp>
          <p:nvSpPr>
            <p:cNvPr id="47247" name="Oval 1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48" name="Line 1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49" name="Line 1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50" name="Rectangle 1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251" name="Oval 1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52" name="Group 1159"/>
            <p:cNvGrpSpPr>
              <a:grpSpLocks/>
            </p:cNvGrpSpPr>
            <p:nvPr/>
          </p:nvGrpSpPr>
          <p:grpSpPr bwMode="auto">
            <a:xfrm>
              <a:off x="3686" y="244"/>
              <a:ext cx="177" cy="66"/>
              <a:chOff x="2848" y="848"/>
              <a:chExt cx="140" cy="98"/>
            </a:xfrm>
          </p:grpSpPr>
          <p:sp>
            <p:nvSpPr>
              <p:cNvPr id="47257" name="Line 1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58" name="Line 1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59" name="Line 1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53" name="Group 1163"/>
            <p:cNvGrpSpPr>
              <a:grpSpLocks/>
            </p:cNvGrpSpPr>
            <p:nvPr/>
          </p:nvGrpSpPr>
          <p:grpSpPr bwMode="auto">
            <a:xfrm flipV="1">
              <a:off x="3686" y="243"/>
              <a:ext cx="177" cy="66"/>
              <a:chOff x="2848" y="848"/>
              <a:chExt cx="140" cy="98"/>
            </a:xfrm>
          </p:grpSpPr>
          <p:sp>
            <p:nvSpPr>
              <p:cNvPr id="47254" name="Line 1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55" name="Line 1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56" name="Line 1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59" name="Group 1167"/>
          <p:cNvGrpSpPr>
            <a:grpSpLocks/>
          </p:cNvGrpSpPr>
          <p:nvPr/>
        </p:nvGrpSpPr>
        <p:grpSpPr bwMode="auto">
          <a:xfrm>
            <a:off x="8424863" y="2724150"/>
            <a:ext cx="569912" cy="285750"/>
            <a:chOff x="3600" y="219"/>
            <a:chExt cx="360" cy="175"/>
          </a:xfrm>
        </p:grpSpPr>
        <p:sp>
          <p:nvSpPr>
            <p:cNvPr id="47234" name="Oval 1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35" name="Line 1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36" name="Line 1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37" name="Rectangle 1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238" name="Oval 1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39" name="Group 1173"/>
            <p:cNvGrpSpPr>
              <a:grpSpLocks/>
            </p:cNvGrpSpPr>
            <p:nvPr/>
          </p:nvGrpSpPr>
          <p:grpSpPr bwMode="auto">
            <a:xfrm>
              <a:off x="3686" y="244"/>
              <a:ext cx="177" cy="66"/>
              <a:chOff x="2848" y="848"/>
              <a:chExt cx="140" cy="98"/>
            </a:xfrm>
          </p:grpSpPr>
          <p:sp>
            <p:nvSpPr>
              <p:cNvPr id="47244" name="Line 1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45" name="Line 1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46" name="Line 1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40" name="Group 1177"/>
            <p:cNvGrpSpPr>
              <a:grpSpLocks/>
            </p:cNvGrpSpPr>
            <p:nvPr/>
          </p:nvGrpSpPr>
          <p:grpSpPr bwMode="auto">
            <a:xfrm flipV="1">
              <a:off x="3686" y="243"/>
              <a:ext cx="177" cy="66"/>
              <a:chOff x="2848" y="848"/>
              <a:chExt cx="140" cy="98"/>
            </a:xfrm>
          </p:grpSpPr>
          <p:sp>
            <p:nvSpPr>
              <p:cNvPr id="47241" name="Line 1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42" name="Line 1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43" name="Line 1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60" name="Group 1181"/>
          <p:cNvGrpSpPr>
            <a:grpSpLocks/>
          </p:cNvGrpSpPr>
          <p:nvPr/>
        </p:nvGrpSpPr>
        <p:grpSpPr bwMode="auto">
          <a:xfrm>
            <a:off x="9528176" y="2174876"/>
            <a:ext cx="568325" cy="284163"/>
            <a:chOff x="3600" y="219"/>
            <a:chExt cx="360" cy="175"/>
          </a:xfrm>
        </p:grpSpPr>
        <p:sp>
          <p:nvSpPr>
            <p:cNvPr id="47221" name="Oval 1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22" name="Line 1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23" name="Line 1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24" name="Rectangle 1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225" name="Oval 1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26" name="Group 1187"/>
            <p:cNvGrpSpPr>
              <a:grpSpLocks/>
            </p:cNvGrpSpPr>
            <p:nvPr/>
          </p:nvGrpSpPr>
          <p:grpSpPr bwMode="auto">
            <a:xfrm>
              <a:off x="3686" y="244"/>
              <a:ext cx="177" cy="66"/>
              <a:chOff x="2848" y="848"/>
              <a:chExt cx="140" cy="98"/>
            </a:xfrm>
          </p:grpSpPr>
          <p:sp>
            <p:nvSpPr>
              <p:cNvPr id="47231" name="Line 1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32" name="Line 1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33" name="Line 1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27" name="Group 1191"/>
            <p:cNvGrpSpPr>
              <a:grpSpLocks/>
            </p:cNvGrpSpPr>
            <p:nvPr/>
          </p:nvGrpSpPr>
          <p:grpSpPr bwMode="auto">
            <a:xfrm flipV="1">
              <a:off x="3686" y="243"/>
              <a:ext cx="177" cy="66"/>
              <a:chOff x="2848" y="848"/>
              <a:chExt cx="140" cy="98"/>
            </a:xfrm>
          </p:grpSpPr>
          <p:sp>
            <p:nvSpPr>
              <p:cNvPr id="47228" name="Line 1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29" name="Line 1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30" name="Line 1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61" name="Group 1195"/>
          <p:cNvGrpSpPr>
            <a:grpSpLocks/>
          </p:cNvGrpSpPr>
          <p:nvPr/>
        </p:nvGrpSpPr>
        <p:grpSpPr bwMode="auto">
          <a:xfrm>
            <a:off x="9307513" y="3271838"/>
            <a:ext cx="569912" cy="284162"/>
            <a:chOff x="3600" y="219"/>
            <a:chExt cx="360" cy="175"/>
          </a:xfrm>
        </p:grpSpPr>
        <p:sp>
          <p:nvSpPr>
            <p:cNvPr id="47208" name="Oval 1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209" name="Line 1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10" name="Line 1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11" name="Rectangle 1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212" name="Oval 1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13" name="Group 1201"/>
            <p:cNvGrpSpPr>
              <a:grpSpLocks/>
            </p:cNvGrpSpPr>
            <p:nvPr/>
          </p:nvGrpSpPr>
          <p:grpSpPr bwMode="auto">
            <a:xfrm>
              <a:off x="3686" y="244"/>
              <a:ext cx="177" cy="66"/>
              <a:chOff x="2848" y="848"/>
              <a:chExt cx="140" cy="98"/>
            </a:xfrm>
          </p:grpSpPr>
          <p:sp>
            <p:nvSpPr>
              <p:cNvPr id="47218" name="Line 1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19" name="Line 1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20" name="Line 1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14" name="Group 1205"/>
            <p:cNvGrpSpPr>
              <a:grpSpLocks/>
            </p:cNvGrpSpPr>
            <p:nvPr/>
          </p:nvGrpSpPr>
          <p:grpSpPr bwMode="auto">
            <a:xfrm flipV="1">
              <a:off x="3686" y="243"/>
              <a:ext cx="177" cy="66"/>
              <a:chOff x="2848" y="848"/>
              <a:chExt cx="140" cy="98"/>
            </a:xfrm>
          </p:grpSpPr>
          <p:sp>
            <p:nvSpPr>
              <p:cNvPr id="47215" name="Line 1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16" name="Line 1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17" name="Line 1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62" name="Group 1209"/>
          <p:cNvGrpSpPr>
            <a:grpSpLocks/>
          </p:cNvGrpSpPr>
          <p:nvPr/>
        </p:nvGrpSpPr>
        <p:grpSpPr bwMode="auto">
          <a:xfrm>
            <a:off x="8928101" y="3986214"/>
            <a:ext cx="569913" cy="287337"/>
            <a:chOff x="3600" y="219"/>
            <a:chExt cx="360" cy="175"/>
          </a:xfrm>
        </p:grpSpPr>
        <p:sp>
          <p:nvSpPr>
            <p:cNvPr id="47195" name="Oval 1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96" name="Line 1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7" name="Line 1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8" name="Rectangle 1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199" name="Oval 1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200" name="Group 1215"/>
            <p:cNvGrpSpPr>
              <a:grpSpLocks/>
            </p:cNvGrpSpPr>
            <p:nvPr/>
          </p:nvGrpSpPr>
          <p:grpSpPr bwMode="auto">
            <a:xfrm>
              <a:off x="3686" y="244"/>
              <a:ext cx="177" cy="66"/>
              <a:chOff x="2848" y="848"/>
              <a:chExt cx="140" cy="98"/>
            </a:xfrm>
          </p:grpSpPr>
          <p:sp>
            <p:nvSpPr>
              <p:cNvPr id="47205" name="Line 1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6" name="Line 1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7" name="Line 1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201" name="Group 1219"/>
            <p:cNvGrpSpPr>
              <a:grpSpLocks/>
            </p:cNvGrpSpPr>
            <p:nvPr/>
          </p:nvGrpSpPr>
          <p:grpSpPr bwMode="auto">
            <a:xfrm flipV="1">
              <a:off x="3686" y="243"/>
              <a:ext cx="177" cy="66"/>
              <a:chOff x="2848" y="848"/>
              <a:chExt cx="140" cy="98"/>
            </a:xfrm>
          </p:grpSpPr>
          <p:sp>
            <p:nvSpPr>
              <p:cNvPr id="47202" name="Line 1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3" name="Line 1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4" name="Line 1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63" name="Group 1223"/>
          <p:cNvGrpSpPr>
            <a:grpSpLocks/>
          </p:cNvGrpSpPr>
          <p:nvPr/>
        </p:nvGrpSpPr>
        <p:grpSpPr bwMode="auto">
          <a:xfrm>
            <a:off x="8234363" y="4584701"/>
            <a:ext cx="569912" cy="284163"/>
            <a:chOff x="3600" y="219"/>
            <a:chExt cx="360" cy="175"/>
          </a:xfrm>
        </p:grpSpPr>
        <p:sp>
          <p:nvSpPr>
            <p:cNvPr id="47182" name="Oval 12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83" name="Line 12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4" name="Line 12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5" name="Rectangle 12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186" name="Oval 12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187" name="Group 1229"/>
            <p:cNvGrpSpPr>
              <a:grpSpLocks/>
            </p:cNvGrpSpPr>
            <p:nvPr/>
          </p:nvGrpSpPr>
          <p:grpSpPr bwMode="auto">
            <a:xfrm>
              <a:off x="3686" y="244"/>
              <a:ext cx="177" cy="66"/>
              <a:chOff x="2848" y="848"/>
              <a:chExt cx="140" cy="98"/>
            </a:xfrm>
          </p:grpSpPr>
          <p:sp>
            <p:nvSpPr>
              <p:cNvPr id="47192" name="Line 12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3" name="Line 12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4" name="Line 12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88" name="Group 1233"/>
            <p:cNvGrpSpPr>
              <a:grpSpLocks/>
            </p:cNvGrpSpPr>
            <p:nvPr/>
          </p:nvGrpSpPr>
          <p:grpSpPr bwMode="auto">
            <a:xfrm flipV="1">
              <a:off x="3686" y="243"/>
              <a:ext cx="177" cy="66"/>
              <a:chOff x="2848" y="848"/>
              <a:chExt cx="140" cy="98"/>
            </a:xfrm>
          </p:grpSpPr>
          <p:sp>
            <p:nvSpPr>
              <p:cNvPr id="47189" name="Line 1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0" name="Line 1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1" name="Line 1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7164" name="Group 1237"/>
          <p:cNvGrpSpPr>
            <a:grpSpLocks/>
          </p:cNvGrpSpPr>
          <p:nvPr/>
        </p:nvGrpSpPr>
        <p:grpSpPr bwMode="auto">
          <a:xfrm>
            <a:off x="7321551" y="4124326"/>
            <a:ext cx="569913" cy="284163"/>
            <a:chOff x="3600" y="219"/>
            <a:chExt cx="360" cy="175"/>
          </a:xfrm>
        </p:grpSpPr>
        <p:sp>
          <p:nvSpPr>
            <p:cNvPr id="47169" name="Oval 12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7170" name="Line 12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1" name="Line 12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2" name="Rectangle 12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47173" name="Oval 12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7174" name="Group 1243"/>
            <p:cNvGrpSpPr>
              <a:grpSpLocks/>
            </p:cNvGrpSpPr>
            <p:nvPr/>
          </p:nvGrpSpPr>
          <p:grpSpPr bwMode="auto">
            <a:xfrm>
              <a:off x="3686" y="244"/>
              <a:ext cx="177" cy="66"/>
              <a:chOff x="2848" y="848"/>
              <a:chExt cx="140" cy="98"/>
            </a:xfrm>
          </p:grpSpPr>
          <p:sp>
            <p:nvSpPr>
              <p:cNvPr id="47179" name="Line 12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0" name="Line 12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1" name="Line 12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75" name="Group 1247"/>
            <p:cNvGrpSpPr>
              <a:grpSpLocks/>
            </p:cNvGrpSpPr>
            <p:nvPr/>
          </p:nvGrpSpPr>
          <p:grpSpPr bwMode="auto">
            <a:xfrm flipV="1">
              <a:off x="3686" y="243"/>
              <a:ext cx="177" cy="66"/>
              <a:chOff x="2848" y="848"/>
              <a:chExt cx="140" cy="98"/>
            </a:xfrm>
          </p:grpSpPr>
          <p:sp>
            <p:nvSpPr>
              <p:cNvPr id="47176" name="Line 12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7" name="Line 12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8" name="Line 12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7165" name="Freeform 1251"/>
          <p:cNvSpPr>
            <a:spLocks/>
          </p:cNvSpPr>
          <p:nvPr/>
        </p:nvSpPr>
        <p:spPr bwMode="auto">
          <a:xfrm>
            <a:off x="6648451" y="1933576"/>
            <a:ext cx="3038475" cy="3114675"/>
          </a:xfrm>
          <a:custGeom>
            <a:avLst/>
            <a:gdLst>
              <a:gd name="T0" fmla="*/ 0 w 1914"/>
              <a:gd name="T1" fmla="*/ 0 h 1962"/>
              <a:gd name="T2" fmla="*/ 2147483646 w 1914"/>
              <a:gd name="T3" fmla="*/ 2147483646 h 1962"/>
              <a:gd name="T4" fmla="*/ 2147483646 w 1914"/>
              <a:gd name="T5" fmla="*/ 2147483646 h 1962"/>
              <a:gd name="T6" fmla="*/ 2147483646 w 1914"/>
              <a:gd name="T7" fmla="*/ 2147483646 h 1962"/>
              <a:gd name="T8" fmla="*/ 2147483646 w 1914"/>
              <a:gd name="T9" fmla="*/ 2147483646 h 1962"/>
              <a:gd name="T10" fmla="*/ 2147483646 w 1914"/>
              <a:gd name="T11" fmla="*/ 2147483646 h 1962"/>
              <a:gd name="T12" fmla="*/ 2147483646 w 1914"/>
              <a:gd name="T13" fmla="*/ 2147483646 h 1962"/>
              <a:gd name="T14" fmla="*/ 2147483646 w 1914"/>
              <a:gd name="T15" fmla="*/ 2147483646 h 1962"/>
              <a:gd name="T16" fmla="*/ 2147483646 w 1914"/>
              <a:gd name="T17" fmla="*/ 2147483646 h 1962"/>
              <a:gd name="T18" fmla="*/ 2147483646 w 1914"/>
              <a:gd name="T19" fmla="*/ 2147483646 h 1962"/>
              <a:gd name="T20" fmla="*/ 2147483646 w 1914"/>
              <a:gd name="T21" fmla="*/ 2147483646 h 19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4"/>
              <a:gd name="T34" fmla="*/ 0 h 1962"/>
              <a:gd name="T35" fmla="*/ 1914 w 1914"/>
              <a:gd name="T36" fmla="*/ 1962 h 19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4" h="1962">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6" name="Freeform 1254"/>
          <p:cNvSpPr>
            <a:spLocks/>
          </p:cNvSpPr>
          <p:nvPr/>
        </p:nvSpPr>
        <p:spPr bwMode="auto">
          <a:xfrm>
            <a:off x="7515225" y="2152650"/>
            <a:ext cx="1924050" cy="2990850"/>
          </a:xfrm>
          <a:custGeom>
            <a:avLst/>
            <a:gdLst>
              <a:gd name="T0" fmla="*/ 0 w 1212"/>
              <a:gd name="T1" fmla="*/ 2147483646 h 1884"/>
              <a:gd name="T2" fmla="*/ 0 w 1212"/>
              <a:gd name="T3" fmla="*/ 2147483646 h 1884"/>
              <a:gd name="T4" fmla="*/ 2147483646 w 1212"/>
              <a:gd name="T5" fmla="*/ 2147483646 h 1884"/>
              <a:gd name="T6" fmla="*/ 2147483646 w 1212"/>
              <a:gd name="T7" fmla="*/ 0 h 1884"/>
              <a:gd name="T8" fmla="*/ 2147483646 w 1212"/>
              <a:gd name="T9" fmla="*/ 0 h 1884"/>
              <a:gd name="T10" fmla="*/ 2147483646 w 1212"/>
              <a:gd name="T11" fmla="*/ 2147483646 h 1884"/>
              <a:gd name="T12" fmla="*/ 2147483646 w 1212"/>
              <a:gd name="T13" fmla="*/ 2147483646 h 1884"/>
              <a:gd name="T14" fmla="*/ 2147483646 w 1212"/>
              <a:gd name="T15" fmla="*/ 2147483646 h 1884"/>
              <a:gd name="T16" fmla="*/ 2147483646 w 1212"/>
              <a:gd name="T17" fmla="*/ 2147483646 h 1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2"/>
              <a:gd name="T28" fmla="*/ 0 h 1884"/>
              <a:gd name="T29" fmla="*/ 1212 w 1212"/>
              <a:gd name="T30" fmla="*/ 1884 h 18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2" h="1884">
                <a:moveTo>
                  <a:pt x="0" y="702"/>
                </a:moveTo>
                <a:lnTo>
                  <a:pt x="0" y="228"/>
                </a:lnTo>
                <a:lnTo>
                  <a:pt x="156" y="228"/>
                </a:lnTo>
                <a:lnTo>
                  <a:pt x="612" y="0"/>
                </a:lnTo>
                <a:lnTo>
                  <a:pt x="714" y="0"/>
                </a:lnTo>
                <a:lnTo>
                  <a:pt x="714" y="558"/>
                </a:lnTo>
                <a:lnTo>
                  <a:pt x="1212" y="912"/>
                </a:lnTo>
                <a:lnTo>
                  <a:pt x="720" y="1668"/>
                </a:lnTo>
                <a:lnTo>
                  <a:pt x="720" y="1884"/>
                </a:lnTo>
              </a:path>
            </a:pathLst>
          </a:custGeom>
          <a:noFill/>
          <a:ln w="571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67" name="Line 1256"/>
          <p:cNvSpPr>
            <a:spLocks noChangeShapeType="1"/>
          </p:cNvSpPr>
          <p:nvPr/>
        </p:nvSpPr>
        <p:spPr bwMode="auto">
          <a:xfrm>
            <a:off x="7604125" y="4416426"/>
            <a:ext cx="1588" cy="252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9" name="Rectangle 3"/>
          <p:cNvSpPr txBox="1">
            <a:spLocks noChangeArrowheads="1"/>
          </p:cNvSpPr>
          <p:nvPr/>
        </p:nvSpPr>
        <p:spPr bwMode="auto">
          <a:xfrm>
            <a:off x="2057400" y="1371600"/>
            <a:ext cx="4038600" cy="4648200"/>
          </a:xfrm>
          <a:prstGeom prst="rect">
            <a:avLst/>
          </a:prstGeom>
          <a:noFill/>
          <a:ln w="9525">
            <a:noFill/>
            <a:miter lim="800000"/>
            <a:headEnd/>
            <a:tailEnd/>
          </a:ln>
        </p:spPr>
        <p:txBody>
          <a:bodyPr/>
          <a:lstStyle/>
          <a:p>
            <a:pPr marL="342900" indent="-342900">
              <a:spcBef>
                <a:spcPct val="20000"/>
              </a:spcBef>
              <a:buClr>
                <a:schemeClr val="accent2"/>
              </a:buClr>
              <a:buSzPct val="85000"/>
              <a:defRPr/>
            </a:pPr>
            <a:r>
              <a:rPr lang="en-US" sz="2800" kern="0" dirty="0"/>
              <a:t>network resources (e.g., bandwidth) </a:t>
            </a:r>
            <a:r>
              <a:rPr lang="en-US" sz="2800" kern="0" dirty="0">
                <a:solidFill>
                  <a:srgbClr val="FF0000"/>
                </a:solidFill>
              </a:rPr>
              <a:t>divided into “pieces”</a:t>
            </a:r>
          </a:p>
          <a:p>
            <a:pPr marL="342900" indent="-342900">
              <a:spcBef>
                <a:spcPct val="20000"/>
              </a:spcBef>
              <a:buClr>
                <a:schemeClr val="accent2"/>
              </a:buClr>
              <a:buSzPct val="85000"/>
              <a:defRPr/>
            </a:pPr>
            <a:endParaRPr lang="en-US" kern="0" dirty="0">
              <a:solidFill>
                <a:srgbClr val="FF0000"/>
              </a:solidFill>
            </a:endParaRPr>
          </a:p>
          <a:p>
            <a:pPr marL="342900" indent="-342900">
              <a:spcBef>
                <a:spcPct val="20000"/>
              </a:spcBef>
              <a:buClr>
                <a:schemeClr val="accent2"/>
              </a:buClr>
              <a:buSzPct val="85000"/>
              <a:buFont typeface="Wingdings" pitchFamily="2" charset="2"/>
              <a:buChar char="q"/>
              <a:defRPr/>
            </a:pPr>
            <a:r>
              <a:rPr lang="en-US" kern="0" dirty="0"/>
              <a:t>allocated pieces per call</a:t>
            </a:r>
          </a:p>
          <a:p>
            <a:pPr marL="342900" indent="-342900">
              <a:spcBef>
                <a:spcPct val="20000"/>
              </a:spcBef>
              <a:buClr>
                <a:schemeClr val="accent2"/>
              </a:buClr>
              <a:buSzPct val="85000"/>
              <a:buFont typeface="Wingdings" pitchFamily="2" charset="2"/>
              <a:buChar char="q"/>
              <a:defRPr/>
            </a:pPr>
            <a:endParaRPr lang="en-US" kern="0" dirty="0"/>
          </a:p>
          <a:p>
            <a:pPr marL="342900" indent="-342900">
              <a:spcBef>
                <a:spcPct val="20000"/>
              </a:spcBef>
              <a:buClr>
                <a:schemeClr val="accent2"/>
              </a:buClr>
              <a:buSzPct val="85000"/>
              <a:buFont typeface="Wingdings" pitchFamily="2" charset="2"/>
              <a:buChar char="q"/>
              <a:defRPr/>
            </a:pPr>
            <a:r>
              <a:rPr lang="en-US" kern="0" dirty="0"/>
              <a:t>no sharing</a:t>
            </a:r>
          </a:p>
          <a:p>
            <a:pPr marL="342900" indent="-342900">
              <a:spcBef>
                <a:spcPct val="20000"/>
              </a:spcBef>
              <a:buClr>
                <a:schemeClr val="accent2"/>
              </a:buClr>
              <a:buSzPct val="85000"/>
              <a:defRPr/>
            </a:pPr>
            <a:r>
              <a:rPr lang="en-US" kern="0" dirty="0"/>
              <a:t>	resource piece </a:t>
            </a:r>
            <a:r>
              <a:rPr lang="en-US" i="1" kern="0" dirty="0">
                <a:solidFill>
                  <a:srgbClr val="FF0000"/>
                </a:solidFill>
              </a:rPr>
              <a:t>idle</a:t>
            </a:r>
            <a:r>
              <a:rPr lang="en-US" kern="0" dirty="0"/>
              <a:t> if not used by owning call</a:t>
            </a:r>
            <a:endParaRPr lang="en-US" i="1" kern="0" dirty="0"/>
          </a:p>
        </p:txBody>
      </p:sp>
    </p:spTree>
    <p:extLst>
      <p:ext uri="{BB962C8B-B14F-4D97-AF65-F5344CB8AC3E}">
        <p14:creationId xmlns:p14="http://schemas.microsoft.com/office/powerpoint/2010/main" val="427152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Multiplexing in Circuit-Switched Network</a:t>
            </a:r>
          </a:p>
        </p:txBody>
      </p:sp>
      <p:sp>
        <p:nvSpPr>
          <p:cNvPr id="6" name="Content Placeholder 5"/>
          <p:cNvSpPr>
            <a:spLocks noGrp="1"/>
          </p:cNvSpPr>
          <p:nvPr>
            <p:ph idx="1"/>
          </p:nvPr>
        </p:nvSpPr>
        <p:spPr/>
        <p:txBody>
          <a:bodyPr>
            <a:normAutofit fontScale="92500" lnSpcReduction="10000"/>
          </a:bodyPr>
          <a:lstStyle/>
          <a:p>
            <a:r>
              <a:rPr lang="en-US" sz="2400" dirty="0"/>
              <a:t>A circuit in a link is implemented with either frequency division multiplexing (FDM) or time-division multiplexing (TDM). </a:t>
            </a:r>
          </a:p>
          <a:p>
            <a:r>
              <a:rPr lang="en-US" sz="2400" dirty="0"/>
              <a:t>With FDM, the frequency spectrum of a link is shared among the connections established across the link. Specifically, the link dedicates a frequency band to each connection for the duration of the connection. </a:t>
            </a:r>
          </a:p>
          <a:p>
            <a:r>
              <a:rPr lang="en-US" sz="2400" dirty="0"/>
              <a:t>In telephone networks, this frequency band typically has a width of 4 kHz. The width of the band is called </a:t>
            </a:r>
            <a:r>
              <a:rPr lang="en-US" sz="2400" b="1" dirty="0"/>
              <a:t>the bandwidth</a:t>
            </a:r>
            <a:r>
              <a:rPr lang="en-US" sz="2400" dirty="0"/>
              <a:t>. FM radio stations also use FDM to share microwave frequency spectrum</a:t>
            </a:r>
          </a:p>
          <a:p>
            <a:r>
              <a:rPr lang="en-US" sz="2400" dirty="0"/>
              <a:t>For a TDM link, time is divided into frames of fixed duration and each frame is divided into a fixed number of time slots. When the network establish a connection across a link, the network dedicates one time slot in every frame to the connection. These slots are dedicated for the sole use of that connection, with a time slot available for use (in every frame) to transmit the connection's data.</a:t>
            </a:r>
          </a:p>
        </p:txBody>
      </p:sp>
    </p:spTree>
    <p:extLst>
      <p:ext uri="{BB962C8B-B14F-4D97-AF65-F5344CB8AC3E}">
        <p14:creationId xmlns:p14="http://schemas.microsoft.com/office/powerpoint/2010/main" val="43090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ooter Placeholder 4"/>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105" name="Slide Number Placeholder 5"/>
          <p:cNvSpPr>
            <a:spLocks noGrp="1"/>
          </p:cNvSpPr>
          <p:nvPr>
            <p:ph type="sldNum" sz="quarter" idx="12"/>
          </p:nvPr>
        </p:nvSpPr>
        <p:spPr/>
        <p:txBody>
          <a:bodyPr/>
          <a:lstStyle/>
          <a:p>
            <a:r>
              <a:rPr lang="en-US"/>
              <a:t>1-</a:t>
            </a:r>
            <a:fld id="{D38E7BAF-75B3-427C-BCDB-3B5B5B0A850B}" type="slidenum">
              <a:rPr lang="en-US"/>
              <a:pPr/>
              <a:t>16</a:t>
            </a:fld>
            <a:endParaRPr lang="en-US"/>
          </a:p>
        </p:txBody>
      </p:sp>
      <p:sp>
        <p:nvSpPr>
          <p:cNvPr id="55298" name="Rectangle 2"/>
          <p:cNvSpPr>
            <a:spLocks noGrp="1" noChangeArrowheads="1"/>
          </p:cNvSpPr>
          <p:nvPr>
            <p:ph type="title"/>
          </p:nvPr>
        </p:nvSpPr>
        <p:spPr>
          <a:xfrm>
            <a:off x="1963738" y="227013"/>
            <a:ext cx="8462962" cy="1143000"/>
          </a:xfrm>
        </p:spPr>
        <p:txBody>
          <a:bodyPr/>
          <a:lstStyle/>
          <a:p>
            <a:r>
              <a:rPr lang="en-US"/>
              <a:t>Circuit Switching: FDM and TDM</a:t>
            </a:r>
            <a:endParaRPr lang="fr-FR"/>
          </a:p>
        </p:txBody>
      </p:sp>
      <p:grpSp>
        <p:nvGrpSpPr>
          <p:cNvPr id="55299" name="Group 3"/>
          <p:cNvGrpSpPr>
            <a:grpSpLocks/>
          </p:cNvGrpSpPr>
          <p:nvPr/>
        </p:nvGrpSpPr>
        <p:grpSpPr bwMode="auto">
          <a:xfrm>
            <a:off x="1917700" y="1585913"/>
            <a:ext cx="7239000" cy="2351088"/>
            <a:chOff x="288" y="1007"/>
            <a:chExt cx="4560" cy="1481"/>
          </a:xfrm>
        </p:grpSpPr>
        <p:sp>
          <p:nvSpPr>
            <p:cNvPr id="55300" name="Text Box 4"/>
            <p:cNvSpPr txBox="1">
              <a:spLocks noChangeArrowheads="1"/>
            </p:cNvSpPr>
            <p:nvPr/>
          </p:nvSpPr>
          <p:spPr bwMode="auto">
            <a:xfrm>
              <a:off x="288" y="1007"/>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FDM</a:t>
              </a:r>
              <a:endParaRPr lang="fr-FR">
                <a:latin typeface="Arial" panose="020B0604020202020204" pitchFamily="34" charset="0"/>
              </a:endParaRPr>
            </a:p>
          </p:txBody>
        </p:sp>
        <p:grpSp>
          <p:nvGrpSpPr>
            <p:cNvPr id="55301" name="Group 5"/>
            <p:cNvGrpSpPr>
              <a:grpSpLocks/>
            </p:cNvGrpSpPr>
            <p:nvPr/>
          </p:nvGrpSpPr>
          <p:grpSpPr bwMode="auto">
            <a:xfrm>
              <a:off x="720" y="1392"/>
              <a:ext cx="4128" cy="1096"/>
              <a:chOff x="720" y="1392"/>
              <a:chExt cx="4128" cy="1096"/>
            </a:xfrm>
          </p:grpSpPr>
          <p:sp>
            <p:nvSpPr>
              <p:cNvPr id="55302"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Text Box 7"/>
              <p:cNvSpPr txBox="1">
                <a:spLocks noChangeArrowheads="1"/>
              </p:cNvSpPr>
              <p:nvPr/>
            </p:nvSpPr>
            <p:spPr bwMode="auto">
              <a:xfrm>
                <a:off x="720" y="1680"/>
                <a:ext cx="7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frequency</a:t>
                </a:r>
                <a:endParaRPr lang="fr-FR">
                  <a:latin typeface="Arial" panose="020B0604020202020204" pitchFamily="34" charset="0"/>
                </a:endParaRPr>
              </a:p>
            </p:txBody>
          </p:sp>
          <p:sp>
            <p:nvSpPr>
              <p:cNvPr id="55304"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Text Box 9"/>
              <p:cNvSpPr txBox="1">
                <a:spLocks noChangeArrowheads="1"/>
              </p:cNvSpPr>
              <p:nvPr/>
            </p:nvSpPr>
            <p:spPr bwMode="auto">
              <a:xfrm>
                <a:off x="3048" y="2255"/>
                <a:ext cx="3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time</a:t>
                </a:r>
                <a:endParaRPr lang="fr-FR">
                  <a:latin typeface="Arial" panose="020B0604020202020204" pitchFamily="34" charset="0"/>
                </a:endParaRPr>
              </a:p>
            </p:txBody>
          </p:sp>
          <p:sp>
            <p:nvSpPr>
              <p:cNvPr id="55306"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5307" name="Rectangle 11"/>
          <p:cNvSpPr>
            <a:spLocks noChangeArrowheads="1"/>
          </p:cNvSpPr>
          <p:nvPr/>
        </p:nvSpPr>
        <p:spPr bwMode="auto">
          <a:xfrm>
            <a:off x="4267200" y="2514600"/>
            <a:ext cx="4572000" cy="2286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8" name="Rectangle 12"/>
          <p:cNvSpPr>
            <a:spLocks noChangeArrowheads="1"/>
          </p:cNvSpPr>
          <p:nvPr/>
        </p:nvSpPr>
        <p:spPr bwMode="auto">
          <a:xfrm>
            <a:off x="4267200" y="2743200"/>
            <a:ext cx="4572000" cy="2286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9" name="Rectangle 13"/>
          <p:cNvSpPr>
            <a:spLocks noChangeArrowheads="1"/>
          </p:cNvSpPr>
          <p:nvPr/>
        </p:nvSpPr>
        <p:spPr bwMode="auto">
          <a:xfrm>
            <a:off x="4267200" y="2971800"/>
            <a:ext cx="45720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0" name="Rectangle 14"/>
          <p:cNvSpPr>
            <a:spLocks noChangeArrowheads="1"/>
          </p:cNvSpPr>
          <p:nvPr/>
        </p:nvSpPr>
        <p:spPr bwMode="auto">
          <a:xfrm>
            <a:off x="4267200" y="3200400"/>
            <a:ext cx="4572000" cy="2286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11" name="Group 15"/>
          <p:cNvGrpSpPr>
            <a:grpSpLocks/>
          </p:cNvGrpSpPr>
          <p:nvPr/>
        </p:nvGrpSpPr>
        <p:grpSpPr bwMode="auto">
          <a:xfrm>
            <a:off x="1905000" y="4037015"/>
            <a:ext cx="7239000" cy="2428875"/>
            <a:chOff x="288" y="2543"/>
            <a:chExt cx="4560" cy="1530"/>
          </a:xfrm>
        </p:grpSpPr>
        <p:sp>
          <p:nvSpPr>
            <p:cNvPr id="55312" name="Text Box 16"/>
            <p:cNvSpPr txBox="1">
              <a:spLocks noChangeArrowheads="1"/>
            </p:cNvSpPr>
            <p:nvPr/>
          </p:nvSpPr>
          <p:spPr bwMode="auto">
            <a:xfrm>
              <a:off x="288" y="2543"/>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TDM</a:t>
              </a:r>
              <a:endParaRPr lang="fr-FR">
                <a:latin typeface="Arial" panose="020B0604020202020204" pitchFamily="34" charset="0"/>
              </a:endParaRPr>
            </a:p>
          </p:txBody>
        </p:sp>
        <p:sp>
          <p:nvSpPr>
            <p:cNvPr id="55313"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Text Box 18"/>
            <p:cNvSpPr txBox="1">
              <a:spLocks noChangeArrowheads="1"/>
            </p:cNvSpPr>
            <p:nvPr/>
          </p:nvSpPr>
          <p:spPr bwMode="auto">
            <a:xfrm>
              <a:off x="720" y="3265"/>
              <a:ext cx="7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frequency</a:t>
              </a:r>
              <a:endParaRPr lang="fr-FR">
                <a:latin typeface="Arial" panose="020B0604020202020204" pitchFamily="34" charset="0"/>
              </a:endParaRPr>
            </a:p>
          </p:txBody>
        </p:sp>
        <p:sp>
          <p:nvSpPr>
            <p:cNvPr id="55315"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6" name="Text Box 20"/>
            <p:cNvSpPr txBox="1">
              <a:spLocks noChangeArrowheads="1"/>
            </p:cNvSpPr>
            <p:nvPr/>
          </p:nvSpPr>
          <p:spPr bwMode="auto">
            <a:xfrm>
              <a:off x="3048" y="3840"/>
              <a:ext cx="3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time</a:t>
              </a:r>
              <a:endParaRPr lang="fr-FR">
                <a:latin typeface="Arial" panose="020B0604020202020204" pitchFamily="34" charset="0"/>
              </a:endParaRPr>
            </a:p>
          </p:txBody>
        </p:sp>
        <p:sp>
          <p:nvSpPr>
            <p:cNvPr id="55317" name="Rectangle 21"/>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18" name="Group 22"/>
          <p:cNvGrpSpPr>
            <a:grpSpLocks/>
          </p:cNvGrpSpPr>
          <p:nvPr/>
        </p:nvGrpSpPr>
        <p:grpSpPr bwMode="auto">
          <a:xfrm>
            <a:off x="4267200" y="5029200"/>
            <a:ext cx="3886200" cy="914400"/>
            <a:chOff x="1776" y="3168"/>
            <a:chExt cx="2448" cy="576"/>
          </a:xfrm>
        </p:grpSpPr>
        <p:sp>
          <p:nvSpPr>
            <p:cNvPr id="55319"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24" name="Group 28"/>
          <p:cNvGrpSpPr>
            <a:grpSpLocks/>
          </p:cNvGrpSpPr>
          <p:nvPr/>
        </p:nvGrpSpPr>
        <p:grpSpPr bwMode="auto">
          <a:xfrm>
            <a:off x="4495800" y="5029200"/>
            <a:ext cx="3886200" cy="914400"/>
            <a:chOff x="1920" y="3168"/>
            <a:chExt cx="2448" cy="576"/>
          </a:xfrm>
        </p:grpSpPr>
        <p:sp>
          <p:nvSpPr>
            <p:cNvPr id="55325"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30" name="Group 34"/>
          <p:cNvGrpSpPr>
            <a:grpSpLocks/>
          </p:cNvGrpSpPr>
          <p:nvPr/>
        </p:nvGrpSpPr>
        <p:grpSpPr bwMode="auto">
          <a:xfrm>
            <a:off x="4724400" y="5029200"/>
            <a:ext cx="3886200" cy="914400"/>
            <a:chOff x="2064" y="3168"/>
            <a:chExt cx="2448" cy="576"/>
          </a:xfrm>
        </p:grpSpPr>
        <p:sp>
          <p:nvSpPr>
            <p:cNvPr id="55331"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2"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3"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36" name="Group 40"/>
          <p:cNvGrpSpPr>
            <a:grpSpLocks/>
          </p:cNvGrpSpPr>
          <p:nvPr/>
        </p:nvGrpSpPr>
        <p:grpSpPr bwMode="auto">
          <a:xfrm>
            <a:off x="4953000" y="5029200"/>
            <a:ext cx="3886200" cy="914400"/>
            <a:chOff x="2208" y="3168"/>
            <a:chExt cx="2448" cy="576"/>
          </a:xfrm>
        </p:grpSpPr>
        <p:sp>
          <p:nvSpPr>
            <p:cNvPr id="55337"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8"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0"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1"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2" name="Group 46"/>
          <p:cNvGrpSpPr>
            <a:grpSpLocks/>
          </p:cNvGrpSpPr>
          <p:nvPr/>
        </p:nvGrpSpPr>
        <p:grpSpPr bwMode="auto">
          <a:xfrm>
            <a:off x="4267200" y="2743200"/>
            <a:ext cx="4572000" cy="457200"/>
            <a:chOff x="1776" y="1728"/>
            <a:chExt cx="2880" cy="288"/>
          </a:xfrm>
        </p:grpSpPr>
        <p:sp>
          <p:nvSpPr>
            <p:cNvPr id="55343" name="Line 47"/>
            <p:cNvSpPr>
              <a:spLocks noChangeShapeType="1"/>
            </p:cNvSpPr>
            <p:nvPr/>
          </p:nvSpPr>
          <p:spPr bwMode="auto">
            <a:xfrm flipV="1">
              <a:off x="1776" y="1728"/>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4" name="Line 48"/>
            <p:cNvSpPr>
              <a:spLocks noChangeShapeType="1"/>
            </p:cNvSpPr>
            <p:nvPr/>
          </p:nvSpPr>
          <p:spPr bwMode="auto">
            <a:xfrm flipV="1">
              <a:off x="1776" y="187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5" name="Line 49"/>
            <p:cNvSpPr>
              <a:spLocks noChangeShapeType="1"/>
            </p:cNvSpPr>
            <p:nvPr/>
          </p:nvSpPr>
          <p:spPr bwMode="auto">
            <a:xfrm flipV="1">
              <a:off x="1776" y="2016"/>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346" name="Group 50"/>
          <p:cNvGrpSpPr>
            <a:grpSpLocks/>
          </p:cNvGrpSpPr>
          <p:nvPr/>
        </p:nvGrpSpPr>
        <p:grpSpPr bwMode="auto">
          <a:xfrm>
            <a:off x="4495800" y="5029200"/>
            <a:ext cx="4114800" cy="914400"/>
            <a:chOff x="1920" y="3168"/>
            <a:chExt cx="2592" cy="576"/>
          </a:xfrm>
        </p:grpSpPr>
        <p:sp>
          <p:nvSpPr>
            <p:cNvPr id="55347" name="Line 51"/>
            <p:cNvSpPr>
              <a:spLocks noChangeShapeType="1"/>
            </p:cNvSpPr>
            <p:nvPr/>
          </p:nvSpPr>
          <p:spPr bwMode="auto">
            <a:xfrm>
              <a:off x="1920"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8" name="Line 52"/>
            <p:cNvSpPr>
              <a:spLocks noChangeShapeType="1"/>
            </p:cNvSpPr>
            <p:nvPr/>
          </p:nvSpPr>
          <p:spPr bwMode="auto">
            <a:xfrm>
              <a:off x="2064"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49" name="Line 53"/>
            <p:cNvSpPr>
              <a:spLocks noChangeShapeType="1"/>
            </p:cNvSpPr>
            <p:nvPr/>
          </p:nvSpPr>
          <p:spPr bwMode="auto">
            <a:xfrm>
              <a:off x="2208"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0" name="Line 54"/>
            <p:cNvSpPr>
              <a:spLocks noChangeShapeType="1"/>
            </p:cNvSpPr>
            <p:nvPr/>
          </p:nvSpPr>
          <p:spPr bwMode="auto">
            <a:xfrm>
              <a:off x="2352"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1" name="Line 55"/>
            <p:cNvSpPr>
              <a:spLocks noChangeShapeType="1"/>
            </p:cNvSpPr>
            <p:nvPr/>
          </p:nvSpPr>
          <p:spPr bwMode="auto">
            <a:xfrm>
              <a:off x="2496"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2" name="Line 56"/>
            <p:cNvSpPr>
              <a:spLocks noChangeShapeType="1"/>
            </p:cNvSpPr>
            <p:nvPr/>
          </p:nvSpPr>
          <p:spPr bwMode="auto">
            <a:xfrm>
              <a:off x="2640"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3" name="Line 57"/>
            <p:cNvSpPr>
              <a:spLocks noChangeShapeType="1"/>
            </p:cNvSpPr>
            <p:nvPr/>
          </p:nvSpPr>
          <p:spPr bwMode="auto">
            <a:xfrm>
              <a:off x="2784"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4" name="Line 58"/>
            <p:cNvSpPr>
              <a:spLocks noChangeShapeType="1"/>
            </p:cNvSpPr>
            <p:nvPr/>
          </p:nvSpPr>
          <p:spPr bwMode="auto">
            <a:xfrm>
              <a:off x="2928"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5" name="Line 59"/>
            <p:cNvSpPr>
              <a:spLocks noChangeShapeType="1"/>
            </p:cNvSpPr>
            <p:nvPr/>
          </p:nvSpPr>
          <p:spPr bwMode="auto">
            <a:xfrm>
              <a:off x="3072"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6" name="Line 60"/>
            <p:cNvSpPr>
              <a:spLocks noChangeShapeType="1"/>
            </p:cNvSpPr>
            <p:nvPr/>
          </p:nvSpPr>
          <p:spPr bwMode="auto">
            <a:xfrm>
              <a:off x="3216"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7" name="Line 61"/>
            <p:cNvSpPr>
              <a:spLocks noChangeShapeType="1"/>
            </p:cNvSpPr>
            <p:nvPr/>
          </p:nvSpPr>
          <p:spPr bwMode="auto">
            <a:xfrm>
              <a:off x="3360"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8" name="Line 62"/>
            <p:cNvSpPr>
              <a:spLocks noChangeShapeType="1"/>
            </p:cNvSpPr>
            <p:nvPr/>
          </p:nvSpPr>
          <p:spPr bwMode="auto">
            <a:xfrm>
              <a:off x="3504"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59" name="Line 63"/>
            <p:cNvSpPr>
              <a:spLocks noChangeShapeType="1"/>
            </p:cNvSpPr>
            <p:nvPr/>
          </p:nvSpPr>
          <p:spPr bwMode="auto">
            <a:xfrm>
              <a:off x="3648"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0" name="Line 64"/>
            <p:cNvSpPr>
              <a:spLocks noChangeShapeType="1"/>
            </p:cNvSpPr>
            <p:nvPr/>
          </p:nvSpPr>
          <p:spPr bwMode="auto">
            <a:xfrm>
              <a:off x="3792"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1" name="Line 65"/>
            <p:cNvSpPr>
              <a:spLocks noChangeShapeType="1"/>
            </p:cNvSpPr>
            <p:nvPr/>
          </p:nvSpPr>
          <p:spPr bwMode="auto">
            <a:xfrm>
              <a:off x="3936"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2" name="Line 66"/>
            <p:cNvSpPr>
              <a:spLocks noChangeShapeType="1"/>
            </p:cNvSpPr>
            <p:nvPr/>
          </p:nvSpPr>
          <p:spPr bwMode="auto">
            <a:xfrm>
              <a:off x="4080"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3" name="Line 67"/>
            <p:cNvSpPr>
              <a:spLocks noChangeShapeType="1"/>
            </p:cNvSpPr>
            <p:nvPr/>
          </p:nvSpPr>
          <p:spPr bwMode="auto">
            <a:xfrm>
              <a:off x="4224"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4" name="Line 68"/>
            <p:cNvSpPr>
              <a:spLocks noChangeShapeType="1"/>
            </p:cNvSpPr>
            <p:nvPr/>
          </p:nvSpPr>
          <p:spPr bwMode="auto">
            <a:xfrm>
              <a:off x="4368"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5" name="Line 69"/>
            <p:cNvSpPr>
              <a:spLocks noChangeShapeType="1"/>
            </p:cNvSpPr>
            <p:nvPr/>
          </p:nvSpPr>
          <p:spPr bwMode="auto">
            <a:xfrm>
              <a:off x="4512" y="316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366" name="Group 70"/>
          <p:cNvGrpSpPr>
            <a:grpSpLocks/>
          </p:cNvGrpSpPr>
          <p:nvPr/>
        </p:nvGrpSpPr>
        <p:grpSpPr bwMode="auto">
          <a:xfrm>
            <a:off x="4267200" y="2628900"/>
            <a:ext cx="4572000" cy="685800"/>
            <a:chOff x="1776" y="1656"/>
            <a:chExt cx="2880" cy="432"/>
          </a:xfrm>
        </p:grpSpPr>
        <p:sp>
          <p:nvSpPr>
            <p:cNvPr id="55367" name="Line 71"/>
            <p:cNvSpPr>
              <a:spLocks noChangeShapeType="1"/>
            </p:cNvSpPr>
            <p:nvPr/>
          </p:nvSpPr>
          <p:spPr bwMode="auto">
            <a:xfrm>
              <a:off x="1776" y="1656"/>
              <a:ext cx="28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8" name="Line 72"/>
            <p:cNvSpPr>
              <a:spLocks noChangeShapeType="1"/>
            </p:cNvSpPr>
            <p:nvPr/>
          </p:nvSpPr>
          <p:spPr bwMode="auto">
            <a:xfrm>
              <a:off x="1776" y="1800"/>
              <a:ext cx="28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69" name="Line 73"/>
            <p:cNvSpPr>
              <a:spLocks noChangeShapeType="1"/>
            </p:cNvSpPr>
            <p:nvPr/>
          </p:nvSpPr>
          <p:spPr bwMode="auto">
            <a:xfrm>
              <a:off x="1776" y="1944"/>
              <a:ext cx="28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0" name="Line 74"/>
            <p:cNvSpPr>
              <a:spLocks noChangeShapeType="1"/>
            </p:cNvSpPr>
            <p:nvPr/>
          </p:nvSpPr>
          <p:spPr bwMode="auto">
            <a:xfrm>
              <a:off x="1776" y="2088"/>
              <a:ext cx="288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371" name="Group 75"/>
          <p:cNvGrpSpPr>
            <a:grpSpLocks/>
          </p:cNvGrpSpPr>
          <p:nvPr/>
        </p:nvGrpSpPr>
        <p:grpSpPr bwMode="auto">
          <a:xfrm>
            <a:off x="4381500" y="5029200"/>
            <a:ext cx="4343400" cy="914400"/>
            <a:chOff x="1848" y="3168"/>
            <a:chExt cx="2736" cy="576"/>
          </a:xfrm>
        </p:grpSpPr>
        <p:sp>
          <p:nvSpPr>
            <p:cNvPr id="55372" name="Line 76"/>
            <p:cNvSpPr>
              <a:spLocks noChangeShapeType="1"/>
            </p:cNvSpPr>
            <p:nvPr/>
          </p:nvSpPr>
          <p:spPr bwMode="auto">
            <a:xfrm>
              <a:off x="1848"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3" name="Line 77"/>
            <p:cNvSpPr>
              <a:spLocks noChangeShapeType="1"/>
            </p:cNvSpPr>
            <p:nvPr/>
          </p:nvSpPr>
          <p:spPr bwMode="auto">
            <a:xfrm>
              <a:off x="1992"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4" name="Line 78"/>
            <p:cNvSpPr>
              <a:spLocks noChangeShapeType="1"/>
            </p:cNvSpPr>
            <p:nvPr/>
          </p:nvSpPr>
          <p:spPr bwMode="auto">
            <a:xfrm>
              <a:off x="2136"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5" name="Line 79"/>
            <p:cNvSpPr>
              <a:spLocks noChangeShapeType="1"/>
            </p:cNvSpPr>
            <p:nvPr/>
          </p:nvSpPr>
          <p:spPr bwMode="auto">
            <a:xfrm>
              <a:off x="2280"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6" name="Line 80"/>
            <p:cNvSpPr>
              <a:spLocks noChangeShapeType="1"/>
            </p:cNvSpPr>
            <p:nvPr/>
          </p:nvSpPr>
          <p:spPr bwMode="auto">
            <a:xfrm>
              <a:off x="2424"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7" name="Line 81"/>
            <p:cNvSpPr>
              <a:spLocks noChangeShapeType="1"/>
            </p:cNvSpPr>
            <p:nvPr/>
          </p:nvSpPr>
          <p:spPr bwMode="auto">
            <a:xfrm>
              <a:off x="2568"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8" name="Line 82"/>
            <p:cNvSpPr>
              <a:spLocks noChangeShapeType="1"/>
            </p:cNvSpPr>
            <p:nvPr/>
          </p:nvSpPr>
          <p:spPr bwMode="auto">
            <a:xfrm>
              <a:off x="2712"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79" name="Line 83"/>
            <p:cNvSpPr>
              <a:spLocks noChangeShapeType="1"/>
            </p:cNvSpPr>
            <p:nvPr/>
          </p:nvSpPr>
          <p:spPr bwMode="auto">
            <a:xfrm>
              <a:off x="2856"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0" name="Line 84"/>
            <p:cNvSpPr>
              <a:spLocks noChangeShapeType="1"/>
            </p:cNvSpPr>
            <p:nvPr/>
          </p:nvSpPr>
          <p:spPr bwMode="auto">
            <a:xfrm>
              <a:off x="3000"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1" name="Line 85"/>
            <p:cNvSpPr>
              <a:spLocks noChangeShapeType="1"/>
            </p:cNvSpPr>
            <p:nvPr/>
          </p:nvSpPr>
          <p:spPr bwMode="auto">
            <a:xfrm>
              <a:off x="3144"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2" name="Line 86"/>
            <p:cNvSpPr>
              <a:spLocks noChangeShapeType="1"/>
            </p:cNvSpPr>
            <p:nvPr/>
          </p:nvSpPr>
          <p:spPr bwMode="auto">
            <a:xfrm>
              <a:off x="3288"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3" name="Line 87"/>
            <p:cNvSpPr>
              <a:spLocks noChangeShapeType="1"/>
            </p:cNvSpPr>
            <p:nvPr/>
          </p:nvSpPr>
          <p:spPr bwMode="auto">
            <a:xfrm>
              <a:off x="3432"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4" name="Line 88"/>
            <p:cNvSpPr>
              <a:spLocks noChangeShapeType="1"/>
            </p:cNvSpPr>
            <p:nvPr/>
          </p:nvSpPr>
          <p:spPr bwMode="auto">
            <a:xfrm>
              <a:off x="3576"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5" name="Line 89"/>
            <p:cNvSpPr>
              <a:spLocks noChangeShapeType="1"/>
            </p:cNvSpPr>
            <p:nvPr/>
          </p:nvSpPr>
          <p:spPr bwMode="auto">
            <a:xfrm>
              <a:off x="3720"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6" name="Line 90"/>
            <p:cNvSpPr>
              <a:spLocks noChangeShapeType="1"/>
            </p:cNvSpPr>
            <p:nvPr/>
          </p:nvSpPr>
          <p:spPr bwMode="auto">
            <a:xfrm>
              <a:off x="3864"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7" name="Line 91"/>
            <p:cNvSpPr>
              <a:spLocks noChangeShapeType="1"/>
            </p:cNvSpPr>
            <p:nvPr/>
          </p:nvSpPr>
          <p:spPr bwMode="auto">
            <a:xfrm>
              <a:off x="4008"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8" name="Line 92"/>
            <p:cNvSpPr>
              <a:spLocks noChangeShapeType="1"/>
            </p:cNvSpPr>
            <p:nvPr/>
          </p:nvSpPr>
          <p:spPr bwMode="auto">
            <a:xfrm>
              <a:off x="4152"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9" name="Line 93"/>
            <p:cNvSpPr>
              <a:spLocks noChangeShapeType="1"/>
            </p:cNvSpPr>
            <p:nvPr/>
          </p:nvSpPr>
          <p:spPr bwMode="auto">
            <a:xfrm>
              <a:off x="4296"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90" name="Line 94"/>
            <p:cNvSpPr>
              <a:spLocks noChangeShapeType="1"/>
            </p:cNvSpPr>
            <p:nvPr/>
          </p:nvSpPr>
          <p:spPr bwMode="auto">
            <a:xfrm>
              <a:off x="4440"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91" name="Line 95"/>
            <p:cNvSpPr>
              <a:spLocks noChangeShapeType="1"/>
            </p:cNvSpPr>
            <p:nvPr/>
          </p:nvSpPr>
          <p:spPr bwMode="auto">
            <a:xfrm>
              <a:off x="4584" y="316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395" name="Group 99"/>
          <p:cNvGrpSpPr>
            <a:grpSpLocks/>
          </p:cNvGrpSpPr>
          <p:nvPr/>
        </p:nvGrpSpPr>
        <p:grpSpPr bwMode="auto">
          <a:xfrm>
            <a:off x="6892926" y="1257300"/>
            <a:ext cx="2709863" cy="865188"/>
            <a:chOff x="3477" y="216"/>
            <a:chExt cx="1707" cy="545"/>
          </a:xfrm>
        </p:grpSpPr>
        <p:grpSp>
          <p:nvGrpSpPr>
            <p:cNvPr id="55396" name="Group 100"/>
            <p:cNvGrpSpPr>
              <a:grpSpLocks/>
            </p:cNvGrpSpPr>
            <p:nvPr/>
          </p:nvGrpSpPr>
          <p:grpSpPr bwMode="auto">
            <a:xfrm>
              <a:off x="3477" y="528"/>
              <a:ext cx="1707" cy="233"/>
              <a:chOff x="3477" y="288"/>
              <a:chExt cx="1707" cy="233"/>
            </a:xfrm>
          </p:grpSpPr>
          <p:sp>
            <p:nvSpPr>
              <p:cNvPr id="55397" name="Text Box 101"/>
              <p:cNvSpPr txBox="1">
                <a:spLocks noChangeArrowheads="1"/>
              </p:cNvSpPr>
              <p:nvPr/>
            </p:nvSpPr>
            <p:spPr bwMode="auto">
              <a:xfrm>
                <a:off x="3477" y="288"/>
                <a:ext cx="5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4 users</a:t>
                </a:r>
                <a:endParaRPr lang="fr-FR">
                  <a:latin typeface="Arial" panose="020B0604020202020204" pitchFamily="34" charset="0"/>
                </a:endParaRPr>
              </a:p>
            </p:txBody>
          </p:sp>
          <p:sp>
            <p:nvSpPr>
              <p:cNvPr id="55398"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9"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0"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1"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402" name="Text Box 106"/>
            <p:cNvSpPr txBox="1">
              <a:spLocks noChangeArrowheads="1"/>
            </p:cNvSpPr>
            <p:nvPr/>
          </p:nvSpPr>
          <p:spPr bwMode="auto">
            <a:xfrm>
              <a:off x="3480" y="216"/>
              <a:ext cx="7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atin typeface="Arial" panose="020B0604020202020204" pitchFamily="34" charset="0"/>
                </a:rPr>
                <a:t>Example:</a:t>
              </a:r>
              <a:endParaRPr lang="fr-FR">
                <a:latin typeface="Arial" panose="020B0604020202020204" pitchFamily="34" charset="0"/>
              </a:endParaRPr>
            </a:p>
          </p:txBody>
        </p:sp>
      </p:grpSp>
    </p:spTree>
    <p:extLst>
      <p:ext uri="{BB962C8B-B14F-4D97-AF65-F5344CB8AC3E}">
        <p14:creationId xmlns:p14="http://schemas.microsoft.com/office/powerpoint/2010/main" val="258196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5395"/>
                                        </p:tgtEl>
                                        <p:attrNameLst>
                                          <p:attrName>style.visibility</p:attrName>
                                        </p:attrNameLst>
                                      </p:cBhvr>
                                      <p:to>
                                        <p:strVal val="visible"/>
                                      </p:to>
                                    </p:set>
                                    <p:animEffect transition="in" filter="wipe(left)">
                                      <p:cBhvr>
                                        <p:cTn id="11" dur="500"/>
                                        <p:tgtEl>
                                          <p:spTgt spid="553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5342"/>
                                        </p:tgtEl>
                                        <p:attrNameLst>
                                          <p:attrName>style.visibility</p:attrName>
                                        </p:attrNameLst>
                                      </p:cBhvr>
                                      <p:to>
                                        <p:strVal val="visible"/>
                                      </p:to>
                                    </p:set>
                                    <p:animEffect transition="in" filter="wipe(left)">
                                      <p:cBhvr>
                                        <p:cTn id="16" dur="500"/>
                                        <p:tgtEl>
                                          <p:spTgt spid="553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7"/>
                                        </p:tgtEl>
                                        <p:attrNameLst>
                                          <p:attrName>style.visibility</p:attrName>
                                        </p:attrNameLst>
                                      </p:cBhvr>
                                      <p:to>
                                        <p:strVal val="visible"/>
                                      </p:to>
                                    </p:set>
                                    <p:animEffect transition="in" filter="wipe(left)">
                                      <p:cBhvr>
                                        <p:cTn id="21" dur="500"/>
                                        <p:tgtEl>
                                          <p:spTgt spid="553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wipe(left)">
                                      <p:cBhvr>
                                        <p:cTn id="25" dur="500"/>
                                        <p:tgtEl>
                                          <p:spTgt spid="55308"/>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5309"/>
                                        </p:tgtEl>
                                        <p:attrNameLst>
                                          <p:attrName>style.visibility</p:attrName>
                                        </p:attrNameLst>
                                      </p:cBhvr>
                                      <p:to>
                                        <p:strVal val="visible"/>
                                      </p:to>
                                    </p:set>
                                    <p:animEffect transition="in" filter="wipe(left)">
                                      <p:cBhvr>
                                        <p:cTn id="29" dur="500"/>
                                        <p:tgtEl>
                                          <p:spTgt spid="55309"/>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wipe(left)">
                                      <p:cBhvr>
                                        <p:cTn id="33" dur="500"/>
                                        <p:tgtEl>
                                          <p:spTgt spid="553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53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5346"/>
                                        </p:tgtEl>
                                        <p:attrNameLst>
                                          <p:attrName>style.visibility</p:attrName>
                                        </p:attrNameLst>
                                      </p:cBhvr>
                                      <p:to>
                                        <p:strVal val="visible"/>
                                      </p:to>
                                    </p:set>
                                    <p:animEffect transition="in" filter="wipe(up)">
                                      <p:cBhvr>
                                        <p:cTn id="42" dur="500"/>
                                        <p:tgtEl>
                                          <p:spTgt spid="553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5318"/>
                                        </p:tgtEl>
                                        <p:attrNameLst>
                                          <p:attrName>style.visibility</p:attrName>
                                        </p:attrNameLst>
                                      </p:cBhvr>
                                      <p:to>
                                        <p:strVal val="visible"/>
                                      </p:to>
                                    </p:set>
                                    <p:animEffect transition="in" filter="wipe(up)">
                                      <p:cBhvr>
                                        <p:cTn id="47" dur="500"/>
                                        <p:tgtEl>
                                          <p:spTgt spid="55318"/>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55324"/>
                                        </p:tgtEl>
                                        <p:attrNameLst>
                                          <p:attrName>style.visibility</p:attrName>
                                        </p:attrNameLst>
                                      </p:cBhvr>
                                      <p:to>
                                        <p:strVal val="visible"/>
                                      </p:to>
                                    </p:set>
                                    <p:animEffect transition="in" filter="wipe(up)">
                                      <p:cBhvr>
                                        <p:cTn id="51" dur="500"/>
                                        <p:tgtEl>
                                          <p:spTgt spid="55324"/>
                                        </p:tgtEl>
                                      </p:cBhvr>
                                    </p:animEffect>
                                  </p:childTnLst>
                                </p:cTn>
                              </p:par>
                            </p:childTnLst>
                          </p:cTn>
                        </p:par>
                        <p:par>
                          <p:cTn id="52" fill="hold" nodeType="afterGroup">
                            <p:stCondLst>
                              <p:cond delay="1000"/>
                            </p:stCondLst>
                            <p:childTnLst>
                              <p:par>
                                <p:cTn id="53" presetID="22" presetClass="entr" presetSubtype="1" fill="hold" nodeType="afterEffect">
                                  <p:stCondLst>
                                    <p:cond delay="0"/>
                                  </p:stCondLst>
                                  <p:childTnLst>
                                    <p:set>
                                      <p:cBhvr>
                                        <p:cTn id="54" dur="1" fill="hold">
                                          <p:stCondLst>
                                            <p:cond delay="0"/>
                                          </p:stCondLst>
                                        </p:cTn>
                                        <p:tgtEl>
                                          <p:spTgt spid="55330"/>
                                        </p:tgtEl>
                                        <p:attrNameLst>
                                          <p:attrName>style.visibility</p:attrName>
                                        </p:attrNameLst>
                                      </p:cBhvr>
                                      <p:to>
                                        <p:strVal val="visible"/>
                                      </p:to>
                                    </p:set>
                                    <p:animEffect transition="in" filter="wipe(up)">
                                      <p:cBhvr>
                                        <p:cTn id="55" dur="500"/>
                                        <p:tgtEl>
                                          <p:spTgt spid="55330"/>
                                        </p:tgtEl>
                                      </p:cBhvr>
                                    </p:animEffect>
                                  </p:childTnLst>
                                </p:cTn>
                              </p:par>
                            </p:childTnLst>
                          </p:cTn>
                        </p:par>
                        <p:par>
                          <p:cTn id="56" fill="hold" nodeType="afterGroup">
                            <p:stCondLst>
                              <p:cond delay="1500"/>
                            </p:stCondLst>
                            <p:childTnLst>
                              <p:par>
                                <p:cTn id="57" presetID="22" presetClass="entr" presetSubtype="1" fill="hold" nodeType="afterEffect">
                                  <p:stCondLst>
                                    <p:cond delay="0"/>
                                  </p:stCondLst>
                                  <p:childTnLst>
                                    <p:set>
                                      <p:cBhvr>
                                        <p:cTn id="58" dur="1" fill="hold">
                                          <p:stCondLst>
                                            <p:cond delay="0"/>
                                          </p:stCondLst>
                                        </p:cTn>
                                        <p:tgtEl>
                                          <p:spTgt spid="55336"/>
                                        </p:tgtEl>
                                        <p:attrNameLst>
                                          <p:attrName>style.visibility</p:attrName>
                                        </p:attrNameLst>
                                      </p:cBhvr>
                                      <p:to>
                                        <p:strVal val="visible"/>
                                      </p:to>
                                    </p:set>
                                    <p:animEffect transition="in" filter="wipe(up)">
                                      <p:cBhvr>
                                        <p:cTn id="59" dur="500"/>
                                        <p:tgtEl>
                                          <p:spTgt spid="5533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5366"/>
                                        </p:tgtEl>
                                        <p:attrNameLst>
                                          <p:attrName>style.visibility</p:attrName>
                                        </p:attrNameLst>
                                      </p:cBhvr>
                                      <p:to>
                                        <p:strVal val="visible"/>
                                      </p:to>
                                    </p:set>
                                    <p:animEffect transition="in" filter="wipe(left)">
                                      <p:cBhvr>
                                        <p:cTn id="64" dur="500"/>
                                        <p:tgtEl>
                                          <p:spTgt spid="553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55371"/>
                                        </p:tgtEl>
                                        <p:attrNameLst>
                                          <p:attrName>style.visibility</p:attrName>
                                        </p:attrNameLst>
                                      </p:cBhvr>
                                      <p:to>
                                        <p:strVal val="visible"/>
                                      </p:to>
                                    </p:set>
                                    <p:animEffect transition="in" filter="wipe(up)">
                                      <p:cBhvr>
                                        <p:cTn id="69" dur="500"/>
                                        <p:tgtEl>
                                          <p:spTgt spid="5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08" grpId="0" animBg="1"/>
      <p:bldP spid="55309" grpId="0" animBg="1"/>
      <p:bldP spid="553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pPr>
              <a:defRPr/>
            </a:pPr>
            <a:r>
              <a:rPr lang="en-US"/>
              <a:t>Chapter 1, slide:</a:t>
            </a:r>
          </a:p>
        </p:txBody>
      </p:sp>
      <p:sp>
        <p:nvSpPr>
          <p:cNvPr id="532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3607CDE-14C4-4DA7-A106-DA3993A7A4EE}" type="slidenum">
              <a:rPr lang="en-US" altLang="en-US" sz="140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sp>
        <p:nvSpPr>
          <p:cNvPr id="53252" name="Rectangle 2"/>
          <p:cNvSpPr>
            <a:spLocks noGrp="1" noChangeArrowheads="1"/>
          </p:cNvSpPr>
          <p:nvPr>
            <p:ph type="title"/>
          </p:nvPr>
        </p:nvSpPr>
        <p:spPr/>
        <p:txBody>
          <a:bodyPr/>
          <a:lstStyle/>
          <a:p>
            <a:r>
              <a:rPr lang="en-US" altLang="en-US" sz="3600"/>
              <a:t>Network Core: Packet Switching</a:t>
            </a:r>
            <a:endParaRPr lang="en-US" altLang="en-US"/>
          </a:p>
        </p:txBody>
      </p:sp>
      <p:sp>
        <p:nvSpPr>
          <p:cNvPr id="53253" name="Rectangle 3"/>
          <p:cNvSpPr>
            <a:spLocks noGrp="1" noChangeArrowheads="1"/>
          </p:cNvSpPr>
          <p:nvPr>
            <p:ph type="body" sz="half" idx="1"/>
          </p:nvPr>
        </p:nvSpPr>
        <p:spPr>
          <a:xfrm>
            <a:off x="2057400" y="3390900"/>
            <a:ext cx="8343900" cy="3111500"/>
          </a:xfrm>
        </p:spPr>
        <p:txBody>
          <a:bodyPr>
            <a:normAutofit lnSpcReduction="10000"/>
          </a:bodyPr>
          <a:lstStyle/>
          <a:p>
            <a:pPr>
              <a:buFont typeface="Wingdings" panose="05000000000000000000" pitchFamily="2" charset="2"/>
              <a:buNone/>
            </a:pPr>
            <a:r>
              <a:rPr lang="en-US" altLang="en-US" sz="2400">
                <a:solidFill>
                  <a:srgbClr val="FF0000"/>
                </a:solidFill>
              </a:rPr>
              <a:t>each end-to-end data stream is divided into </a:t>
            </a:r>
            <a:r>
              <a:rPr lang="en-US" altLang="en-US" sz="2400" i="1">
                <a:solidFill>
                  <a:srgbClr val="FF0000"/>
                </a:solidFill>
              </a:rPr>
              <a:t>packets</a:t>
            </a:r>
            <a:endParaRPr lang="en-US" altLang="en-US" sz="2000"/>
          </a:p>
          <a:p>
            <a:r>
              <a:rPr lang="en-US" altLang="en-US" sz="2400"/>
              <a:t>no dedication/reservation: all streams </a:t>
            </a:r>
            <a:r>
              <a:rPr lang="en-US" altLang="en-US" sz="2400" i="1"/>
              <a:t>share</a:t>
            </a:r>
            <a:r>
              <a:rPr lang="en-US" altLang="en-US" sz="2400"/>
              <a:t> resources</a:t>
            </a:r>
            <a:r>
              <a:rPr lang="en-US" altLang="en-US" sz="2000"/>
              <a:t> </a:t>
            </a:r>
          </a:p>
          <a:p>
            <a:r>
              <a:rPr lang="en-US" altLang="en-US" sz="2400"/>
              <a:t>no setup is required</a:t>
            </a:r>
          </a:p>
          <a:p>
            <a:r>
              <a:rPr lang="en-US" altLang="en-US" sz="2400"/>
              <a:t>resources used as needed</a:t>
            </a:r>
          </a:p>
          <a:p>
            <a:r>
              <a:rPr lang="en-US" altLang="en-US" sz="2400"/>
              <a:t>each packet uses full link bandwidth </a:t>
            </a:r>
          </a:p>
          <a:p>
            <a:r>
              <a:rPr lang="en-US" altLang="en-US" sz="2400"/>
              <a:t>aggregate resource demand can exceed capacity</a:t>
            </a:r>
          </a:p>
          <a:p>
            <a:r>
              <a:rPr lang="en-US" altLang="en-US" sz="2400"/>
              <a:t>no guarantee</a:t>
            </a:r>
          </a:p>
          <a:p>
            <a:endParaRPr lang="en-US" altLang="en-US" sz="2400"/>
          </a:p>
          <a:p>
            <a:endParaRPr lang="en-US" altLang="en-US" sz="2400"/>
          </a:p>
          <a:p>
            <a:endParaRPr lang="en-US" altLang="en-US" sz="2000"/>
          </a:p>
        </p:txBody>
      </p:sp>
      <p:graphicFrame>
        <p:nvGraphicFramePr>
          <p:cNvPr id="53254" name="Object 226"/>
          <p:cNvGraphicFramePr>
            <a:graphicFrameLocks noChangeAspect="1"/>
          </p:cNvGraphicFramePr>
          <p:nvPr/>
        </p:nvGraphicFramePr>
        <p:xfrm>
          <a:off x="3248026" y="2470150"/>
          <a:ext cx="646113" cy="533400"/>
        </p:xfrm>
        <a:graphic>
          <a:graphicData uri="http://schemas.openxmlformats.org/presentationml/2006/ole">
            <mc:AlternateContent xmlns:mc="http://schemas.openxmlformats.org/markup-compatibility/2006">
              <mc:Choice xmlns:v="urn:schemas-microsoft-com:vml" Requires="v">
                <p:oleObj spid="_x0000_s8194" name="Clip" r:id="rId4" imgW="1307263" imgH="1084139" progId="MS_ClipArt_Gallery.2">
                  <p:embed/>
                </p:oleObj>
              </mc:Choice>
              <mc:Fallback>
                <p:oleObj name="Clip" r:id="rId4" imgW="1307263" imgH="1084139" progId="MS_ClipArt_Gallery.2">
                  <p:embed/>
                  <p:pic>
                    <p:nvPicPr>
                      <p:cNvPr id="53254" name="Object 2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26" y="24701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5" name="Line 230"/>
          <p:cNvSpPr>
            <a:spLocks noChangeShapeType="1"/>
          </p:cNvSpPr>
          <p:nvPr/>
        </p:nvSpPr>
        <p:spPr bwMode="auto">
          <a:xfrm>
            <a:off x="5583238" y="2303463"/>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3256" name="Oval 228"/>
          <p:cNvSpPr>
            <a:spLocks noChangeArrowheads="1"/>
          </p:cNvSpPr>
          <p:nvPr/>
        </p:nvSpPr>
        <p:spPr bwMode="auto">
          <a:xfrm>
            <a:off x="4365626" y="233362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57" name="Rectangle 231"/>
          <p:cNvSpPr>
            <a:spLocks noChangeArrowheads="1"/>
          </p:cNvSpPr>
          <p:nvPr/>
        </p:nvSpPr>
        <p:spPr bwMode="auto">
          <a:xfrm>
            <a:off x="4365626" y="2265364"/>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3258" name="Oval 232"/>
          <p:cNvSpPr>
            <a:spLocks noChangeArrowheads="1"/>
          </p:cNvSpPr>
          <p:nvPr/>
        </p:nvSpPr>
        <p:spPr bwMode="auto">
          <a:xfrm>
            <a:off x="4375151" y="2036763"/>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59" name="Oval 246"/>
          <p:cNvSpPr>
            <a:spLocks noChangeArrowheads="1"/>
          </p:cNvSpPr>
          <p:nvPr/>
        </p:nvSpPr>
        <p:spPr bwMode="auto">
          <a:xfrm>
            <a:off x="7461251" y="235267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60" name="Line 247"/>
          <p:cNvSpPr>
            <a:spLocks noChangeShapeType="1"/>
          </p:cNvSpPr>
          <p:nvPr/>
        </p:nvSpPr>
        <p:spPr bwMode="auto">
          <a:xfrm>
            <a:off x="7470775" y="233203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Rectangle 248"/>
          <p:cNvSpPr>
            <a:spLocks noChangeArrowheads="1"/>
          </p:cNvSpPr>
          <p:nvPr/>
        </p:nvSpPr>
        <p:spPr bwMode="auto">
          <a:xfrm>
            <a:off x="7470776" y="2293939"/>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3262" name="Oval 249"/>
          <p:cNvSpPr>
            <a:spLocks noChangeArrowheads="1"/>
          </p:cNvSpPr>
          <p:nvPr/>
        </p:nvSpPr>
        <p:spPr bwMode="auto">
          <a:xfrm>
            <a:off x="7480301" y="2065338"/>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3263" name="Object 274"/>
          <p:cNvGraphicFramePr>
            <a:graphicFrameLocks noChangeAspect="1"/>
          </p:cNvGraphicFramePr>
          <p:nvPr/>
        </p:nvGraphicFramePr>
        <p:xfrm>
          <a:off x="9048751" y="1546225"/>
          <a:ext cx="646113" cy="533400"/>
        </p:xfrm>
        <a:graphic>
          <a:graphicData uri="http://schemas.openxmlformats.org/presentationml/2006/ole">
            <mc:AlternateContent xmlns:mc="http://schemas.openxmlformats.org/markup-compatibility/2006">
              <mc:Choice xmlns:v="urn:schemas-microsoft-com:vml" Requires="v">
                <p:oleObj spid="_x0000_s8195" name="Clip" r:id="rId6" imgW="1307263" imgH="1084139" progId="MS_ClipArt_Gallery.2">
                  <p:embed/>
                </p:oleObj>
              </mc:Choice>
              <mc:Fallback>
                <p:oleObj name="Clip" r:id="rId6" imgW="1307263" imgH="1084139" progId="MS_ClipArt_Gallery.2">
                  <p:embed/>
                  <p:pic>
                    <p:nvPicPr>
                      <p:cNvPr id="53263" name="Object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1" y="154622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4" name="Object 275"/>
          <p:cNvGraphicFramePr>
            <a:graphicFrameLocks noChangeAspect="1"/>
          </p:cNvGraphicFramePr>
          <p:nvPr/>
        </p:nvGraphicFramePr>
        <p:xfrm>
          <a:off x="3009901" y="1565275"/>
          <a:ext cx="646113" cy="533400"/>
        </p:xfrm>
        <a:graphic>
          <a:graphicData uri="http://schemas.openxmlformats.org/presentationml/2006/ole">
            <mc:AlternateContent xmlns:mc="http://schemas.openxmlformats.org/markup-compatibility/2006">
              <mc:Choice xmlns:v="urn:schemas-microsoft-com:vml" Requires="v">
                <p:oleObj spid="_x0000_s8196" name="Clip" r:id="rId7" imgW="1307263" imgH="1084139" progId="MS_ClipArt_Gallery.2">
                  <p:embed/>
                </p:oleObj>
              </mc:Choice>
              <mc:Fallback>
                <p:oleObj name="Clip" r:id="rId7" imgW="1307263" imgH="1084139" progId="MS_ClipArt_Gallery.2">
                  <p:embed/>
                  <p:pic>
                    <p:nvPicPr>
                      <p:cNvPr id="53264" name="Object 2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1" y="156527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5" name="Line 276"/>
          <p:cNvSpPr>
            <a:spLocks noChangeShapeType="1"/>
          </p:cNvSpPr>
          <p:nvPr/>
        </p:nvSpPr>
        <p:spPr bwMode="auto">
          <a:xfrm>
            <a:off x="3635376" y="1971675"/>
            <a:ext cx="504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277"/>
          <p:cNvSpPr>
            <a:spLocks noChangeShapeType="1"/>
          </p:cNvSpPr>
          <p:nvPr/>
        </p:nvSpPr>
        <p:spPr bwMode="auto">
          <a:xfrm flipV="1">
            <a:off x="3940176" y="2957513"/>
            <a:ext cx="195263"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78"/>
          <p:cNvSpPr>
            <a:spLocks noChangeShapeType="1"/>
          </p:cNvSpPr>
          <p:nvPr/>
        </p:nvSpPr>
        <p:spPr bwMode="auto">
          <a:xfrm>
            <a:off x="5559426" y="23907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80"/>
          <p:cNvSpPr>
            <a:spLocks noChangeShapeType="1"/>
          </p:cNvSpPr>
          <p:nvPr/>
        </p:nvSpPr>
        <p:spPr bwMode="auto">
          <a:xfrm flipV="1">
            <a:off x="8636001" y="1952625"/>
            <a:ext cx="504825"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84"/>
          <p:cNvSpPr>
            <a:spLocks noChangeShapeType="1"/>
          </p:cNvSpPr>
          <p:nvPr/>
        </p:nvSpPr>
        <p:spPr bwMode="auto">
          <a:xfrm flipH="1">
            <a:off x="4140200" y="1962151"/>
            <a:ext cx="0" cy="1000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285"/>
          <p:cNvSpPr>
            <a:spLocks noChangeShapeType="1"/>
          </p:cNvSpPr>
          <p:nvPr/>
        </p:nvSpPr>
        <p:spPr bwMode="auto">
          <a:xfrm>
            <a:off x="4149726" y="2395538"/>
            <a:ext cx="200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1" name="Rectangle 287"/>
          <p:cNvSpPr>
            <a:spLocks noChangeArrowheads="1"/>
          </p:cNvSpPr>
          <p:nvPr/>
        </p:nvSpPr>
        <p:spPr bwMode="auto">
          <a:xfrm>
            <a:off x="559276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2" name="Rectangle 288"/>
          <p:cNvSpPr>
            <a:spLocks noChangeArrowheads="1"/>
          </p:cNvSpPr>
          <p:nvPr/>
        </p:nvSpPr>
        <p:spPr bwMode="auto">
          <a:xfrm>
            <a:off x="5754689"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3" name="Rectangle 289"/>
          <p:cNvSpPr>
            <a:spLocks noChangeArrowheads="1"/>
          </p:cNvSpPr>
          <p:nvPr/>
        </p:nvSpPr>
        <p:spPr bwMode="auto">
          <a:xfrm>
            <a:off x="591661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4" name="Rectangle 290"/>
          <p:cNvSpPr>
            <a:spLocks noChangeArrowheads="1"/>
          </p:cNvSpPr>
          <p:nvPr/>
        </p:nvSpPr>
        <p:spPr bwMode="auto">
          <a:xfrm>
            <a:off x="6078539"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5" name="Rectangle 291"/>
          <p:cNvSpPr>
            <a:spLocks noChangeArrowheads="1"/>
          </p:cNvSpPr>
          <p:nvPr/>
        </p:nvSpPr>
        <p:spPr bwMode="auto">
          <a:xfrm>
            <a:off x="6240464"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6" name="Rectangle 292"/>
          <p:cNvSpPr>
            <a:spLocks noChangeArrowheads="1"/>
          </p:cNvSpPr>
          <p:nvPr/>
        </p:nvSpPr>
        <p:spPr bwMode="auto">
          <a:xfrm>
            <a:off x="6611939"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77" name="Rectangle 293"/>
          <p:cNvSpPr>
            <a:spLocks noChangeArrowheads="1"/>
          </p:cNvSpPr>
          <p:nvPr/>
        </p:nvSpPr>
        <p:spPr bwMode="auto">
          <a:xfrm>
            <a:off x="7050089" y="218122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3278" name="Group 311"/>
          <p:cNvGrpSpPr>
            <a:grpSpLocks/>
          </p:cNvGrpSpPr>
          <p:nvPr/>
        </p:nvGrpSpPr>
        <p:grpSpPr bwMode="auto">
          <a:xfrm>
            <a:off x="4902201" y="2262189"/>
            <a:ext cx="633413" cy="200025"/>
            <a:chOff x="1800" y="1425"/>
            <a:chExt cx="399" cy="126"/>
          </a:xfrm>
        </p:grpSpPr>
        <p:sp>
          <p:nvSpPr>
            <p:cNvPr id="53298"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9"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300"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301"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3279" name="Rectangle 298"/>
          <p:cNvSpPr>
            <a:spLocks noChangeArrowheads="1"/>
          </p:cNvSpPr>
          <p:nvPr/>
        </p:nvSpPr>
        <p:spPr bwMode="auto">
          <a:xfrm>
            <a:off x="4173539" y="216217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80" name="Rectangle 299"/>
          <p:cNvSpPr>
            <a:spLocks noChangeArrowheads="1"/>
          </p:cNvSpPr>
          <p:nvPr/>
        </p:nvSpPr>
        <p:spPr bwMode="auto">
          <a:xfrm>
            <a:off x="3954464" y="2733676"/>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81" name="Line 300"/>
          <p:cNvSpPr>
            <a:spLocks noChangeShapeType="1"/>
          </p:cNvSpPr>
          <p:nvPr/>
        </p:nvSpPr>
        <p:spPr bwMode="auto">
          <a:xfrm>
            <a:off x="4349750" y="2266951"/>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2" name="Line 301"/>
          <p:cNvSpPr>
            <a:spLocks noChangeShapeType="1"/>
          </p:cNvSpPr>
          <p:nvPr/>
        </p:nvSpPr>
        <p:spPr bwMode="auto">
          <a:xfrm flipV="1">
            <a:off x="4016375" y="2543176"/>
            <a:ext cx="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3" name="Line 302"/>
          <p:cNvSpPr>
            <a:spLocks noChangeShapeType="1"/>
          </p:cNvSpPr>
          <p:nvPr/>
        </p:nvSpPr>
        <p:spPr bwMode="auto">
          <a:xfrm>
            <a:off x="5973764" y="2076450"/>
            <a:ext cx="1062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84" name="Text Box 303"/>
          <p:cNvSpPr txBox="1">
            <a:spLocks noChangeArrowheads="1"/>
          </p:cNvSpPr>
          <p:nvPr/>
        </p:nvSpPr>
        <p:spPr bwMode="auto">
          <a:xfrm>
            <a:off x="2657475" y="1589088"/>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rPr>
              <a:t>A</a:t>
            </a:r>
            <a:endParaRPr lang="en-US" altLang="en-US" sz="2400">
              <a:solidFill>
                <a:schemeClr val="accent1"/>
              </a:solidFill>
              <a:latin typeface="Times New Roman" panose="02020603050405020304" pitchFamily="18" charset="0"/>
            </a:endParaRPr>
          </a:p>
        </p:txBody>
      </p:sp>
      <p:sp>
        <p:nvSpPr>
          <p:cNvPr id="53285" name="Text Box 304"/>
          <p:cNvSpPr txBox="1">
            <a:spLocks noChangeArrowheads="1"/>
          </p:cNvSpPr>
          <p:nvPr/>
        </p:nvSpPr>
        <p:spPr bwMode="auto">
          <a:xfrm>
            <a:off x="2933700" y="2608263"/>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rPr>
              <a:t>B</a:t>
            </a:r>
            <a:endParaRPr lang="en-US" altLang="en-US" sz="2400">
              <a:solidFill>
                <a:schemeClr val="accent1"/>
              </a:solidFill>
              <a:latin typeface="Times New Roman" panose="02020603050405020304" pitchFamily="18" charset="0"/>
            </a:endParaRPr>
          </a:p>
        </p:txBody>
      </p:sp>
      <p:sp>
        <p:nvSpPr>
          <p:cNvPr id="53286" name="Text Box 305"/>
          <p:cNvSpPr txBox="1">
            <a:spLocks noChangeArrowheads="1"/>
          </p:cNvSpPr>
          <p:nvPr/>
        </p:nvSpPr>
        <p:spPr bwMode="auto">
          <a:xfrm>
            <a:off x="8648700" y="1465263"/>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C</a:t>
            </a:r>
            <a:endParaRPr lang="en-US" altLang="en-US" sz="2400">
              <a:solidFill>
                <a:schemeClr val="accent1"/>
              </a:solidFill>
              <a:latin typeface="Times New Roman" panose="02020603050405020304" pitchFamily="18" charset="0"/>
            </a:endParaRPr>
          </a:p>
        </p:txBody>
      </p:sp>
      <p:sp>
        <p:nvSpPr>
          <p:cNvPr id="53287" name="Text Box 308"/>
          <p:cNvSpPr txBox="1">
            <a:spLocks noChangeArrowheads="1"/>
          </p:cNvSpPr>
          <p:nvPr/>
        </p:nvSpPr>
        <p:spPr bwMode="auto">
          <a:xfrm>
            <a:off x="3657600" y="1312864"/>
            <a:ext cx="1314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100 Mb/s</a:t>
            </a:r>
          </a:p>
          <a:p>
            <a:pPr>
              <a:spcBef>
                <a:spcPct val="0"/>
              </a:spcBef>
              <a:buClrTx/>
              <a:buSzTx/>
              <a:buFontTx/>
              <a:buNone/>
            </a:pPr>
            <a:r>
              <a:rPr lang="en-US" altLang="en-US" sz="2000"/>
              <a:t>Ethernet</a:t>
            </a:r>
            <a:endParaRPr lang="en-US" altLang="en-US" sz="2400">
              <a:solidFill>
                <a:schemeClr val="accent1"/>
              </a:solidFill>
              <a:latin typeface="Times New Roman" panose="02020603050405020304" pitchFamily="18" charset="0"/>
            </a:endParaRPr>
          </a:p>
        </p:txBody>
      </p:sp>
      <p:sp>
        <p:nvSpPr>
          <p:cNvPr id="53288" name="Text Box 309"/>
          <p:cNvSpPr txBox="1">
            <a:spLocks noChangeArrowheads="1"/>
          </p:cNvSpPr>
          <p:nvPr/>
        </p:nvSpPr>
        <p:spPr bwMode="auto">
          <a:xfrm>
            <a:off x="5800726" y="2427289"/>
            <a:ext cx="122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1.5 Mb/s</a:t>
            </a:r>
            <a:endParaRPr lang="en-US" altLang="en-US" sz="2400">
              <a:solidFill>
                <a:schemeClr val="accent1"/>
              </a:solidFill>
              <a:latin typeface="Times New Roman" panose="02020603050405020304" pitchFamily="18" charset="0"/>
            </a:endParaRPr>
          </a:p>
        </p:txBody>
      </p:sp>
      <p:sp>
        <p:nvSpPr>
          <p:cNvPr id="53289" name="Text Box 310"/>
          <p:cNvSpPr txBox="1">
            <a:spLocks noChangeArrowheads="1"/>
          </p:cNvSpPr>
          <p:nvPr/>
        </p:nvSpPr>
        <p:spPr bwMode="auto">
          <a:xfrm>
            <a:off x="8067675" y="29940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accent1"/>
              </a:solidFill>
              <a:latin typeface="Times New Roman" panose="02020603050405020304" pitchFamily="18" charset="0"/>
            </a:endParaRPr>
          </a:p>
        </p:txBody>
      </p:sp>
      <p:sp>
        <p:nvSpPr>
          <p:cNvPr id="53290" name="Rectangle 313"/>
          <p:cNvSpPr>
            <a:spLocks noChangeArrowheads="1"/>
          </p:cNvSpPr>
          <p:nvPr/>
        </p:nvSpPr>
        <p:spPr bwMode="auto">
          <a:xfrm>
            <a:off x="751205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1" name="Rectangle 314"/>
          <p:cNvSpPr>
            <a:spLocks noChangeArrowheads="1"/>
          </p:cNvSpPr>
          <p:nvPr/>
        </p:nvSpPr>
        <p:spPr bwMode="auto">
          <a:xfrm>
            <a:off x="7673975"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2" name="Rectangle 315"/>
          <p:cNvSpPr>
            <a:spLocks noChangeArrowheads="1"/>
          </p:cNvSpPr>
          <p:nvPr/>
        </p:nvSpPr>
        <p:spPr bwMode="auto">
          <a:xfrm>
            <a:off x="783590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3293" name="Group 319"/>
          <p:cNvGrpSpPr>
            <a:grpSpLocks/>
          </p:cNvGrpSpPr>
          <p:nvPr/>
        </p:nvGrpSpPr>
        <p:grpSpPr bwMode="auto">
          <a:xfrm rot="-1962567">
            <a:off x="7759701" y="2424114"/>
            <a:ext cx="633413" cy="200025"/>
            <a:chOff x="4176" y="2211"/>
            <a:chExt cx="399" cy="126"/>
          </a:xfrm>
        </p:grpSpPr>
        <p:sp>
          <p:nvSpPr>
            <p:cNvPr id="53294" name="Rectangle 320"/>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5" name="Rectangle 321"/>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6" name="Rectangle 322"/>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3297" name="Rectangle 323"/>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321975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5"/>
          <p:cNvSpPr>
            <a:spLocks noGrp="1"/>
          </p:cNvSpPr>
          <p:nvPr>
            <p:ph type="ftr" sz="quarter" idx="11"/>
          </p:nvPr>
        </p:nvSpPr>
        <p:spPr/>
        <p:txBody>
          <a:bodyPr/>
          <a:lstStyle/>
          <a:p>
            <a:pPr>
              <a:defRPr/>
            </a:pPr>
            <a:r>
              <a:rPr lang="en-US"/>
              <a:t>Chapter 1, slide: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4FC232A-EDCF-4835-8A51-D02EAE6C2EC6}" type="slidenum">
              <a:rPr lang="en-US" altLang="en-US" sz="140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55300" name="Rectangle 3"/>
          <p:cNvSpPr>
            <a:spLocks noGrp="1" noChangeArrowheads="1"/>
          </p:cNvSpPr>
          <p:nvPr>
            <p:ph type="body" sz="half" idx="1"/>
          </p:nvPr>
        </p:nvSpPr>
        <p:spPr>
          <a:xfrm>
            <a:off x="2136776" y="5076825"/>
            <a:ext cx="8367713" cy="1524000"/>
          </a:xfrm>
        </p:spPr>
        <p:txBody>
          <a:bodyPr/>
          <a:lstStyle/>
          <a:p>
            <a:pPr>
              <a:lnSpc>
                <a:spcPct val="90000"/>
              </a:lnSpc>
              <a:buFont typeface="Wingdings" panose="05000000000000000000" pitchFamily="2" charset="2"/>
              <a:buNone/>
            </a:pPr>
            <a:r>
              <a:rPr lang="en-US" altLang="en-US" sz="2200"/>
              <a:t>Sequence of A &amp; B packets does not have fixed pattern, shared on demand </a:t>
            </a:r>
            <a:r>
              <a:rPr lang="en-US" altLang="en-US" sz="2200">
                <a:sym typeface="Monotype Sorts" pitchFamily="2" charset="2"/>
              </a:rPr>
              <a:t> </a:t>
            </a:r>
            <a:r>
              <a:rPr lang="en-US" altLang="en-US" sz="2200" b="1" i="1">
                <a:solidFill>
                  <a:srgbClr val="FF0000"/>
                </a:solidFill>
                <a:sym typeface="Monotype Sorts" pitchFamily="2" charset="2"/>
              </a:rPr>
              <a:t>statistical multiplexing</a:t>
            </a:r>
            <a:r>
              <a:rPr lang="en-US" altLang="en-US" sz="2200">
                <a:sym typeface="Monotype Sorts" pitchFamily="2" charset="2"/>
              </a:rPr>
              <a:t>.</a:t>
            </a:r>
          </a:p>
          <a:p>
            <a:pPr>
              <a:lnSpc>
                <a:spcPct val="90000"/>
              </a:lnSpc>
              <a:buFont typeface="Wingdings" panose="05000000000000000000" pitchFamily="2" charset="2"/>
              <a:buNone/>
            </a:pPr>
            <a:endParaRPr lang="en-US" altLang="en-US" sz="1200">
              <a:sym typeface="Monotype Sorts" pitchFamily="2" charset="2"/>
            </a:endParaRPr>
          </a:p>
          <a:p>
            <a:pPr>
              <a:lnSpc>
                <a:spcPct val="90000"/>
              </a:lnSpc>
              <a:buFont typeface="Wingdings" panose="05000000000000000000" pitchFamily="2" charset="2"/>
              <a:buNone/>
            </a:pPr>
            <a:r>
              <a:rPr lang="en-US" altLang="en-US" sz="2200">
                <a:sym typeface="Monotype Sorts" pitchFamily="2" charset="2"/>
              </a:rPr>
              <a:t>Whereas in TDM, each host gets same slot (periodically)</a:t>
            </a:r>
            <a:endParaRPr lang="en-US" altLang="en-US" sz="2200"/>
          </a:p>
          <a:p>
            <a:pPr>
              <a:lnSpc>
                <a:spcPct val="90000"/>
              </a:lnSpc>
            </a:pPr>
            <a:endParaRPr lang="en-US" altLang="en-US" sz="2200"/>
          </a:p>
        </p:txBody>
      </p:sp>
      <p:graphicFrame>
        <p:nvGraphicFramePr>
          <p:cNvPr id="55301" name="Object 226"/>
          <p:cNvGraphicFramePr>
            <a:graphicFrameLocks noChangeAspect="1"/>
          </p:cNvGraphicFramePr>
          <p:nvPr/>
        </p:nvGraphicFramePr>
        <p:xfrm>
          <a:off x="2727326" y="2470150"/>
          <a:ext cx="646113" cy="533400"/>
        </p:xfrm>
        <a:graphic>
          <a:graphicData uri="http://schemas.openxmlformats.org/presentationml/2006/ole">
            <mc:AlternateContent xmlns:mc="http://schemas.openxmlformats.org/markup-compatibility/2006">
              <mc:Choice xmlns:v="urn:schemas-microsoft-com:vml" Requires="v">
                <p:oleObj spid="_x0000_s9218" name="Clip" r:id="rId4" imgW="1307263" imgH="1084139" progId="MS_ClipArt_Gallery.2">
                  <p:embed/>
                </p:oleObj>
              </mc:Choice>
              <mc:Fallback>
                <p:oleObj name="Clip" r:id="rId4" imgW="1307263" imgH="1084139" progId="MS_ClipArt_Gallery.2">
                  <p:embed/>
                  <p:pic>
                    <p:nvPicPr>
                      <p:cNvPr id="55301" name="Object 2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6" y="24701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2" name="Line 230"/>
          <p:cNvSpPr>
            <a:spLocks noChangeShapeType="1"/>
          </p:cNvSpPr>
          <p:nvPr/>
        </p:nvSpPr>
        <p:spPr bwMode="auto">
          <a:xfrm>
            <a:off x="5062538" y="2303463"/>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5303" name="Oval 228"/>
          <p:cNvSpPr>
            <a:spLocks noChangeArrowheads="1"/>
          </p:cNvSpPr>
          <p:nvPr/>
        </p:nvSpPr>
        <p:spPr bwMode="auto">
          <a:xfrm>
            <a:off x="3844926" y="233362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04" name="Rectangle 231"/>
          <p:cNvSpPr>
            <a:spLocks noChangeArrowheads="1"/>
          </p:cNvSpPr>
          <p:nvPr/>
        </p:nvSpPr>
        <p:spPr bwMode="auto">
          <a:xfrm>
            <a:off x="3844926" y="2265364"/>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5305" name="Oval 232"/>
          <p:cNvSpPr>
            <a:spLocks noChangeArrowheads="1"/>
          </p:cNvSpPr>
          <p:nvPr/>
        </p:nvSpPr>
        <p:spPr bwMode="auto">
          <a:xfrm>
            <a:off x="3854451" y="2036763"/>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5306" name="Group 242"/>
          <p:cNvGrpSpPr>
            <a:grpSpLocks/>
          </p:cNvGrpSpPr>
          <p:nvPr/>
        </p:nvGrpSpPr>
        <p:grpSpPr bwMode="auto">
          <a:xfrm>
            <a:off x="4200526" y="2066926"/>
            <a:ext cx="498475" cy="119063"/>
            <a:chOff x="2208" y="2184"/>
            <a:chExt cx="176" cy="69"/>
          </a:xfrm>
        </p:grpSpPr>
        <p:grpSp>
          <p:nvGrpSpPr>
            <p:cNvPr id="55381" name="Group 120"/>
            <p:cNvGrpSpPr>
              <a:grpSpLocks/>
            </p:cNvGrpSpPr>
            <p:nvPr/>
          </p:nvGrpSpPr>
          <p:grpSpPr bwMode="auto">
            <a:xfrm>
              <a:off x="2208" y="2185"/>
              <a:ext cx="176" cy="68"/>
              <a:chOff x="2848" y="848"/>
              <a:chExt cx="140" cy="98"/>
            </a:xfrm>
          </p:grpSpPr>
          <p:sp>
            <p:nvSpPr>
              <p:cNvPr id="55386"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88"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5382" name="Group 124"/>
            <p:cNvGrpSpPr>
              <a:grpSpLocks/>
            </p:cNvGrpSpPr>
            <p:nvPr/>
          </p:nvGrpSpPr>
          <p:grpSpPr bwMode="auto">
            <a:xfrm flipV="1">
              <a:off x="2208" y="2184"/>
              <a:ext cx="176" cy="68"/>
              <a:chOff x="2848" y="848"/>
              <a:chExt cx="140" cy="98"/>
            </a:xfrm>
          </p:grpSpPr>
          <p:sp>
            <p:nvSpPr>
              <p:cNvPr id="55383"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84"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85"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5307" name="Oval 246"/>
          <p:cNvSpPr>
            <a:spLocks noChangeArrowheads="1"/>
          </p:cNvSpPr>
          <p:nvPr/>
        </p:nvSpPr>
        <p:spPr bwMode="auto">
          <a:xfrm>
            <a:off x="6940551" y="235267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08" name="Line 247"/>
          <p:cNvSpPr>
            <a:spLocks noChangeShapeType="1"/>
          </p:cNvSpPr>
          <p:nvPr/>
        </p:nvSpPr>
        <p:spPr bwMode="auto">
          <a:xfrm>
            <a:off x="6950075" y="233203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9" name="Rectangle 248"/>
          <p:cNvSpPr>
            <a:spLocks noChangeArrowheads="1"/>
          </p:cNvSpPr>
          <p:nvPr/>
        </p:nvSpPr>
        <p:spPr bwMode="auto">
          <a:xfrm>
            <a:off x="6950076" y="2293939"/>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5310" name="Oval 249"/>
          <p:cNvSpPr>
            <a:spLocks noChangeArrowheads="1"/>
          </p:cNvSpPr>
          <p:nvPr/>
        </p:nvSpPr>
        <p:spPr bwMode="auto">
          <a:xfrm>
            <a:off x="6959601" y="2065338"/>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5311" name="Object 274"/>
          <p:cNvGraphicFramePr>
            <a:graphicFrameLocks noChangeAspect="1"/>
          </p:cNvGraphicFramePr>
          <p:nvPr/>
        </p:nvGraphicFramePr>
        <p:xfrm>
          <a:off x="8528051" y="1546225"/>
          <a:ext cx="646113" cy="533400"/>
        </p:xfrm>
        <a:graphic>
          <a:graphicData uri="http://schemas.openxmlformats.org/presentationml/2006/ole">
            <mc:AlternateContent xmlns:mc="http://schemas.openxmlformats.org/markup-compatibility/2006">
              <mc:Choice xmlns:v="urn:schemas-microsoft-com:vml" Requires="v">
                <p:oleObj spid="_x0000_s9219" name="Clip" r:id="rId6" imgW="1307263" imgH="1084139" progId="MS_ClipArt_Gallery.2">
                  <p:embed/>
                </p:oleObj>
              </mc:Choice>
              <mc:Fallback>
                <p:oleObj name="Clip" r:id="rId6" imgW="1307263" imgH="1084139" progId="MS_ClipArt_Gallery.2">
                  <p:embed/>
                  <p:pic>
                    <p:nvPicPr>
                      <p:cNvPr id="55311" name="Object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8051" y="154622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2" name="Object 275"/>
          <p:cNvGraphicFramePr>
            <a:graphicFrameLocks noChangeAspect="1"/>
          </p:cNvGraphicFramePr>
          <p:nvPr/>
        </p:nvGraphicFramePr>
        <p:xfrm>
          <a:off x="2489201" y="1565275"/>
          <a:ext cx="646113" cy="533400"/>
        </p:xfrm>
        <a:graphic>
          <a:graphicData uri="http://schemas.openxmlformats.org/presentationml/2006/ole">
            <mc:AlternateContent xmlns:mc="http://schemas.openxmlformats.org/markup-compatibility/2006">
              <mc:Choice xmlns:v="urn:schemas-microsoft-com:vml" Requires="v">
                <p:oleObj spid="_x0000_s9220" name="Clip" r:id="rId7" imgW="1307263" imgH="1084139" progId="MS_ClipArt_Gallery.2">
                  <p:embed/>
                </p:oleObj>
              </mc:Choice>
              <mc:Fallback>
                <p:oleObj name="Clip" r:id="rId7" imgW="1307263" imgH="1084139" progId="MS_ClipArt_Gallery.2">
                  <p:embed/>
                  <p:pic>
                    <p:nvPicPr>
                      <p:cNvPr id="55312" name="Object 2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1" y="156527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3" name="Line 276"/>
          <p:cNvSpPr>
            <a:spLocks noChangeShapeType="1"/>
          </p:cNvSpPr>
          <p:nvPr/>
        </p:nvSpPr>
        <p:spPr bwMode="auto">
          <a:xfrm>
            <a:off x="3114676" y="1971675"/>
            <a:ext cx="504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277"/>
          <p:cNvSpPr>
            <a:spLocks noChangeShapeType="1"/>
          </p:cNvSpPr>
          <p:nvPr/>
        </p:nvSpPr>
        <p:spPr bwMode="auto">
          <a:xfrm flipV="1">
            <a:off x="3419476" y="2957513"/>
            <a:ext cx="195263"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278"/>
          <p:cNvSpPr>
            <a:spLocks noChangeShapeType="1"/>
          </p:cNvSpPr>
          <p:nvPr/>
        </p:nvSpPr>
        <p:spPr bwMode="auto">
          <a:xfrm>
            <a:off x="5038726" y="23907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279"/>
          <p:cNvSpPr>
            <a:spLocks noChangeShapeType="1"/>
          </p:cNvSpPr>
          <p:nvPr/>
        </p:nvSpPr>
        <p:spPr bwMode="auto">
          <a:xfrm flipV="1">
            <a:off x="7143751" y="2724151"/>
            <a:ext cx="142875" cy="657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80"/>
          <p:cNvSpPr>
            <a:spLocks noChangeShapeType="1"/>
          </p:cNvSpPr>
          <p:nvPr/>
        </p:nvSpPr>
        <p:spPr bwMode="auto">
          <a:xfrm flipV="1">
            <a:off x="8115301" y="1952625"/>
            <a:ext cx="504825"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84"/>
          <p:cNvSpPr>
            <a:spLocks noChangeShapeType="1"/>
          </p:cNvSpPr>
          <p:nvPr/>
        </p:nvSpPr>
        <p:spPr bwMode="auto">
          <a:xfrm flipH="1">
            <a:off x="3619500" y="1962151"/>
            <a:ext cx="0" cy="1000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85"/>
          <p:cNvSpPr>
            <a:spLocks noChangeShapeType="1"/>
          </p:cNvSpPr>
          <p:nvPr/>
        </p:nvSpPr>
        <p:spPr bwMode="auto">
          <a:xfrm>
            <a:off x="3629026" y="2395538"/>
            <a:ext cx="200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0" name="Rectangle 287"/>
          <p:cNvSpPr>
            <a:spLocks noChangeArrowheads="1"/>
          </p:cNvSpPr>
          <p:nvPr/>
        </p:nvSpPr>
        <p:spPr bwMode="auto">
          <a:xfrm>
            <a:off x="507206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1" name="Rectangle 288"/>
          <p:cNvSpPr>
            <a:spLocks noChangeArrowheads="1"/>
          </p:cNvSpPr>
          <p:nvPr/>
        </p:nvSpPr>
        <p:spPr bwMode="auto">
          <a:xfrm>
            <a:off x="5233989"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2" name="Rectangle 289"/>
          <p:cNvSpPr>
            <a:spLocks noChangeArrowheads="1"/>
          </p:cNvSpPr>
          <p:nvPr/>
        </p:nvSpPr>
        <p:spPr bwMode="auto">
          <a:xfrm>
            <a:off x="539591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3" name="Rectangle 290"/>
          <p:cNvSpPr>
            <a:spLocks noChangeArrowheads="1"/>
          </p:cNvSpPr>
          <p:nvPr/>
        </p:nvSpPr>
        <p:spPr bwMode="auto">
          <a:xfrm>
            <a:off x="5557839"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4" name="Rectangle 291"/>
          <p:cNvSpPr>
            <a:spLocks noChangeArrowheads="1"/>
          </p:cNvSpPr>
          <p:nvPr/>
        </p:nvSpPr>
        <p:spPr bwMode="auto">
          <a:xfrm>
            <a:off x="5719764"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5" name="Rectangle 292"/>
          <p:cNvSpPr>
            <a:spLocks noChangeArrowheads="1"/>
          </p:cNvSpPr>
          <p:nvPr/>
        </p:nvSpPr>
        <p:spPr bwMode="auto">
          <a:xfrm>
            <a:off x="6091239" y="2185989"/>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6" name="Rectangle 293"/>
          <p:cNvSpPr>
            <a:spLocks noChangeArrowheads="1"/>
          </p:cNvSpPr>
          <p:nvPr/>
        </p:nvSpPr>
        <p:spPr bwMode="auto">
          <a:xfrm>
            <a:off x="6529389" y="218122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5327" name="Group 311"/>
          <p:cNvGrpSpPr>
            <a:grpSpLocks/>
          </p:cNvGrpSpPr>
          <p:nvPr/>
        </p:nvGrpSpPr>
        <p:grpSpPr bwMode="auto">
          <a:xfrm>
            <a:off x="4381501" y="2262189"/>
            <a:ext cx="633413" cy="200025"/>
            <a:chOff x="1800" y="1425"/>
            <a:chExt cx="399" cy="126"/>
          </a:xfrm>
        </p:grpSpPr>
        <p:sp>
          <p:nvSpPr>
            <p:cNvPr id="55377"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78"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79"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80"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5328" name="Rectangle 298"/>
          <p:cNvSpPr>
            <a:spLocks noChangeArrowheads="1"/>
          </p:cNvSpPr>
          <p:nvPr/>
        </p:nvSpPr>
        <p:spPr bwMode="auto">
          <a:xfrm>
            <a:off x="3652839" y="216217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29" name="Rectangle 299"/>
          <p:cNvSpPr>
            <a:spLocks noChangeArrowheads="1"/>
          </p:cNvSpPr>
          <p:nvPr/>
        </p:nvSpPr>
        <p:spPr bwMode="auto">
          <a:xfrm>
            <a:off x="3433764" y="2733676"/>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30" name="Line 300"/>
          <p:cNvSpPr>
            <a:spLocks noChangeShapeType="1"/>
          </p:cNvSpPr>
          <p:nvPr/>
        </p:nvSpPr>
        <p:spPr bwMode="auto">
          <a:xfrm>
            <a:off x="3829050" y="2266951"/>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31" name="Line 301"/>
          <p:cNvSpPr>
            <a:spLocks noChangeShapeType="1"/>
          </p:cNvSpPr>
          <p:nvPr/>
        </p:nvSpPr>
        <p:spPr bwMode="auto">
          <a:xfrm flipV="1">
            <a:off x="3495675" y="2543176"/>
            <a:ext cx="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32" name="Line 302"/>
          <p:cNvSpPr>
            <a:spLocks noChangeShapeType="1"/>
          </p:cNvSpPr>
          <p:nvPr/>
        </p:nvSpPr>
        <p:spPr bwMode="auto">
          <a:xfrm>
            <a:off x="5453064" y="2076450"/>
            <a:ext cx="1062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33" name="Text Box 303"/>
          <p:cNvSpPr txBox="1">
            <a:spLocks noChangeArrowheads="1"/>
          </p:cNvSpPr>
          <p:nvPr/>
        </p:nvSpPr>
        <p:spPr bwMode="auto">
          <a:xfrm>
            <a:off x="2136775" y="1589088"/>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rPr>
              <a:t>A</a:t>
            </a:r>
            <a:endParaRPr lang="en-US" altLang="en-US" sz="2400">
              <a:solidFill>
                <a:schemeClr val="accent1"/>
              </a:solidFill>
              <a:latin typeface="Times New Roman" panose="02020603050405020304" pitchFamily="18" charset="0"/>
            </a:endParaRPr>
          </a:p>
        </p:txBody>
      </p:sp>
      <p:sp>
        <p:nvSpPr>
          <p:cNvPr id="55334" name="Text Box 304"/>
          <p:cNvSpPr txBox="1">
            <a:spLocks noChangeArrowheads="1"/>
          </p:cNvSpPr>
          <p:nvPr/>
        </p:nvSpPr>
        <p:spPr bwMode="auto">
          <a:xfrm>
            <a:off x="2413000" y="2608263"/>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rPr>
              <a:t>B</a:t>
            </a:r>
            <a:endParaRPr lang="en-US" altLang="en-US" sz="2400">
              <a:solidFill>
                <a:schemeClr val="accent1"/>
              </a:solidFill>
              <a:latin typeface="Times New Roman" panose="02020603050405020304" pitchFamily="18" charset="0"/>
            </a:endParaRPr>
          </a:p>
        </p:txBody>
      </p:sp>
      <p:sp>
        <p:nvSpPr>
          <p:cNvPr id="55335" name="Text Box 305"/>
          <p:cNvSpPr txBox="1">
            <a:spLocks noChangeArrowheads="1"/>
          </p:cNvSpPr>
          <p:nvPr/>
        </p:nvSpPr>
        <p:spPr bwMode="auto">
          <a:xfrm>
            <a:off x="8128000" y="1465263"/>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C</a:t>
            </a:r>
            <a:endParaRPr lang="en-US" altLang="en-US" sz="2400">
              <a:solidFill>
                <a:schemeClr val="accent1"/>
              </a:solidFill>
              <a:latin typeface="Times New Roman" panose="02020603050405020304" pitchFamily="18" charset="0"/>
            </a:endParaRPr>
          </a:p>
        </p:txBody>
      </p:sp>
      <p:sp>
        <p:nvSpPr>
          <p:cNvPr id="55336" name="Text Box 308"/>
          <p:cNvSpPr txBox="1">
            <a:spLocks noChangeArrowheads="1"/>
          </p:cNvSpPr>
          <p:nvPr/>
        </p:nvSpPr>
        <p:spPr bwMode="auto">
          <a:xfrm>
            <a:off x="3136900" y="1312864"/>
            <a:ext cx="1314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100 Mb/s</a:t>
            </a:r>
          </a:p>
          <a:p>
            <a:pPr>
              <a:spcBef>
                <a:spcPct val="0"/>
              </a:spcBef>
              <a:buClrTx/>
              <a:buSzTx/>
              <a:buFontTx/>
              <a:buNone/>
            </a:pPr>
            <a:r>
              <a:rPr lang="en-US" altLang="en-US" sz="2000"/>
              <a:t>Ethernet</a:t>
            </a:r>
            <a:endParaRPr lang="en-US" altLang="en-US" sz="2400">
              <a:solidFill>
                <a:schemeClr val="accent1"/>
              </a:solidFill>
              <a:latin typeface="Times New Roman" panose="02020603050405020304" pitchFamily="18" charset="0"/>
            </a:endParaRPr>
          </a:p>
        </p:txBody>
      </p:sp>
      <p:sp>
        <p:nvSpPr>
          <p:cNvPr id="55337" name="Text Box 309"/>
          <p:cNvSpPr txBox="1">
            <a:spLocks noChangeArrowheads="1"/>
          </p:cNvSpPr>
          <p:nvPr/>
        </p:nvSpPr>
        <p:spPr bwMode="auto">
          <a:xfrm>
            <a:off x="5280026" y="2427289"/>
            <a:ext cx="122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1.5 Mb/s</a:t>
            </a:r>
            <a:endParaRPr lang="en-US" altLang="en-US" sz="2400">
              <a:solidFill>
                <a:schemeClr val="accent1"/>
              </a:solidFill>
              <a:latin typeface="Times New Roman" panose="02020603050405020304" pitchFamily="18" charset="0"/>
            </a:endParaRPr>
          </a:p>
        </p:txBody>
      </p:sp>
      <p:sp>
        <p:nvSpPr>
          <p:cNvPr id="55338" name="Text Box 310"/>
          <p:cNvSpPr txBox="1">
            <a:spLocks noChangeArrowheads="1"/>
          </p:cNvSpPr>
          <p:nvPr/>
        </p:nvSpPr>
        <p:spPr bwMode="auto">
          <a:xfrm>
            <a:off x="7546975" y="29940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accent1"/>
              </a:solidFill>
              <a:latin typeface="Times New Roman" panose="02020603050405020304" pitchFamily="18" charset="0"/>
            </a:endParaRPr>
          </a:p>
        </p:txBody>
      </p:sp>
      <p:sp>
        <p:nvSpPr>
          <p:cNvPr id="55339" name="Rectangle 313"/>
          <p:cNvSpPr>
            <a:spLocks noChangeArrowheads="1"/>
          </p:cNvSpPr>
          <p:nvPr/>
        </p:nvSpPr>
        <p:spPr bwMode="auto">
          <a:xfrm>
            <a:off x="699135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40" name="Rectangle 314"/>
          <p:cNvSpPr>
            <a:spLocks noChangeArrowheads="1"/>
          </p:cNvSpPr>
          <p:nvPr/>
        </p:nvSpPr>
        <p:spPr bwMode="auto">
          <a:xfrm>
            <a:off x="7153275"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41" name="Rectangle 315"/>
          <p:cNvSpPr>
            <a:spLocks noChangeArrowheads="1"/>
          </p:cNvSpPr>
          <p:nvPr/>
        </p:nvSpPr>
        <p:spPr bwMode="auto">
          <a:xfrm>
            <a:off x="731520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5342" name="Group 319"/>
          <p:cNvGrpSpPr>
            <a:grpSpLocks/>
          </p:cNvGrpSpPr>
          <p:nvPr/>
        </p:nvGrpSpPr>
        <p:grpSpPr bwMode="auto">
          <a:xfrm rot="-1962567">
            <a:off x="7239001" y="2424114"/>
            <a:ext cx="633413" cy="200025"/>
            <a:chOff x="4176" y="2211"/>
            <a:chExt cx="399" cy="126"/>
          </a:xfrm>
        </p:grpSpPr>
        <p:sp>
          <p:nvSpPr>
            <p:cNvPr id="55373" name="Rectangle 320"/>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74" name="Rectangle 321"/>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75" name="Rectangle 322"/>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76" name="Rectangle 323"/>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55343" name="Group 331"/>
          <p:cNvGrpSpPr>
            <a:grpSpLocks/>
          </p:cNvGrpSpPr>
          <p:nvPr/>
        </p:nvGrpSpPr>
        <p:grpSpPr bwMode="auto">
          <a:xfrm>
            <a:off x="5203825" y="3341688"/>
            <a:ext cx="3117850" cy="1471612"/>
            <a:chOff x="1646" y="2009"/>
            <a:chExt cx="1964" cy="927"/>
          </a:xfrm>
        </p:grpSpPr>
        <p:graphicFrame>
          <p:nvGraphicFramePr>
            <p:cNvPr id="55348" name="Object 11"/>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9221" name="Clip" r:id="rId8" imgW="1307263" imgH="1084139" progId="MS_ClipArt_Gallery.2">
                    <p:embed/>
                  </p:oleObj>
                </mc:Choice>
                <mc:Fallback>
                  <p:oleObj name="Clip" r:id="rId8" imgW="1307263" imgH="1084139" progId="MS_ClipArt_Gallery.2">
                    <p:embed/>
                    <p:pic>
                      <p:nvPicPr>
                        <p:cNvPr id="5534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49" name="Group 259"/>
            <p:cNvGrpSpPr>
              <a:grpSpLocks/>
            </p:cNvGrpSpPr>
            <p:nvPr/>
          </p:nvGrpSpPr>
          <p:grpSpPr bwMode="auto">
            <a:xfrm>
              <a:off x="2428" y="2009"/>
              <a:ext cx="761" cy="420"/>
              <a:chOff x="1462" y="1283"/>
              <a:chExt cx="761" cy="420"/>
            </a:xfrm>
          </p:grpSpPr>
          <p:sp>
            <p:nvSpPr>
              <p:cNvPr id="55360" name="Oval 260"/>
              <p:cNvSpPr>
                <a:spLocks noChangeArrowheads="1"/>
              </p:cNvSpPr>
              <p:nvPr/>
            </p:nvSpPr>
            <p:spPr bwMode="auto">
              <a:xfrm>
                <a:off x="1462" y="1470"/>
                <a:ext cx="755" cy="233"/>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61" name="Line 261"/>
              <p:cNvSpPr>
                <a:spLocks noChangeShapeType="1"/>
              </p:cNvSpPr>
              <p:nvPr/>
            </p:nvSpPr>
            <p:spPr bwMode="auto">
              <a:xfrm>
                <a:off x="1462" y="145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2" name="Rectangle 262"/>
              <p:cNvSpPr>
                <a:spLocks noChangeArrowheads="1"/>
              </p:cNvSpPr>
              <p:nvPr/>
            </p:nvSpPr>
            <p:spPr bwMode="auto">
              <a:xfrm>
                <a:off x="1462" y="1427"/>
                <a:ext cx="755" cy="166"/>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5363" name="Oval 263"/>
              <p:cNvSpPr>
                <a:spLocks noChangeArrowheads="1"/>
              </p:cNvSpPr>
              <p:nvPr/>
            </p:nvSpPr>
            <p:spPr bwMode="auto">
              <a:xfrm>
                <a:off x="1468" y="1283"/>
                <a:ext cx="755" cy="271"/>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5364" name="Group 264"/>
              <p:cNvGrpSpPr>
                <a:grpSpLocks/>
              </p:cNvGrpSpPr>
              <p:nvPr/>
            </p:nvGrpSpPr>
            <p:grpSpPr bwMode="auto">
              <a:xfrm>
                <a:off x="1686" y="1302"/>
                <a:ext cx="314" cy="75"/>
                <a:chOff x="2208" y="2184"/>
                <a:chExt cx="176" cy="69"/>
              </a:xfrm>
            </p:grpSpPr>
            <p:grpSp>
              <p:nvGrpSpPr>
                <p:cNvPr id="55365" name="Group 265"/>
                <p:cNvGrpSpPr>
                  <a:grpSpLocks/>
                </p:cNvGrpSpPr>
                <p:nvPr/>
              </p:nvGrpSpPr>
              <p:grpSpPr bwMode="auto">
                <a:xfrm>
                  <a:off x="2208" y="2185"/>
                  <a:ext cx="176" cy="68"/>
                  <a:chOff x="2848" y="848"/>
                  <a:chExt cx="140" cy="98"/>
                </a:xfrm>
              </p:grpSpPr>
              <p:sp>
                <p:nvSpPr>
                  <p:cNvPr id="55370" name="Line 2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71" name="Line 2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72" name="Line 2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5366" name="Group 269"/>
                <p:cNvGrpSpPr>
                  <a:grpSpLocks/>
                </p:cNvGrpSpPr>
                <p:nvPr/>
              </p:nvGrpSpPr>
              <p:grpSpPr bwMode="auto">
                <a:xfrm flipV="1">
                  <a:off x="2208" y="2184"/>
                  <a:ext cx="176" cy="68"/>
                  <a:chOff x="2848" y="848"/>
                  <a:chExt cx="140" cy="98"/>
                </a:xfrm>
              </p:grpSpPr>
              <p:sp>
                <p:nvSpPr>
                  <p:cNvPr id="55367" name="Line 2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8" name="Line 2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9" name="Line 2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aphicFrame>
          <p:nvGraphicFramePr>
            <p:cNvPr id="55350" name="Object 273"/>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9222" name="Clip" r:id="rId9" imgW="1307263" imgH="1084139" progId="MS_ClipArt_Gallery.2">
                    <p:embed/>
                  </p:oleObj>
                </mc:Choice>
                <mc:Fallback>
                  <p:oleObj name="Clip" r:id="rId9" imgW="1307263" imgH="1084139" progId="MS_ClipArt_Gallery.2">
                    <p:embed/>
                    <p:pic>
                      <p:nvPicPr>
                        <p:cNvPr id="55350" name="Object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51" name="Line 281"/>
            <p:cNvSpPr>
              <a:spLocks noChangeShapeType="1"/>
            </p:cNvSpPr>
            <p:nvPr/>
          </p:nvSpPr>
          <p:spPr bwMode="auto">
            <a:xfrm flipV="1">
              <a:off x="2214" y="2370"/>
              <a:ext cx="294" cy="2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52" name="Line 283"/>
            <p:cNvSpPr>
              <a:spLocks noChangeShapeType="1"/>
            </p:cNvSpPr>
            <p:nvPr/>
          </p:nvSpPr>
          <p:spPr bwMode="auto">
            <a:xfrm flipH="1" flipV="1">
              <a:off x="2964" y="2406"/>
              <a:ext cx="21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53" name="Text Box 306"/>
            <p:cNvSpPr txBox="1">
              <a:spLocks noChangeArrowheads="1"/>
            </p:cNvSpPr>
            <p:nvPr/>
          </p:nvSpPr>
          <p:spPr bwMode="auto">
            <a:xfrm>
              <a:off x="1646" y="254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D</a:t>
              </a:r>
              <a:endParaRPr lang="en-US" altLang="en-US" sz="2400">
                <a:solidFill>
                  <a:schemeClr val="accent1"/>
                </a:solidFill>
                <a:latin typeface="Times New Roman" panose="02020603050405020304" pitchFamily="18" charset="0"/>
              </a:endParaRPr>
            </a:p>
          </p:txBody>
        </p:sp>
        <p:sp>
          <p:nvSpPr>
            <p:cNvPr id="55354" name="Text Box 307"/>
            <p:cNvSpPr txBox="1">
              <a:spLocks noChangeArrowheads="1"/>
            </p:cNvSpPr>
            <p:nvPr/>
          </p:nvSpPr>
          <p:spPr bwMode="auto">
            <a:xfrm>
              <a:off x="3374" y="2591"/>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a:t>
              </a:r>
              <a:endParaRPr lang="en-US" altLang="en-US" sz="2400">
                <a:solidFill>
                  <a:schemeClr val="accent1"/>
                </a:solidFill>
                <a:latin typeface="Times New Roman" panose="02020603050405020304" pitchFamily="18" charset="0"/>
              </a:endParaRPr>
            </a:p>
          </p:txBody>
        </p:sp>
        <p:grpSp>
          <p:nvGrpSpPr>
            <p:cNvPr id="55355" name="Group 324"/>
            <p:cNvGrpSpPr>
              <a:grpSpLocks/>
            </p:cNvGrpSpPr>
            <p:nvPr/>
          </p:nvGrpSpPr>
          <p:grpSpPr bwMode="auto">
            <a:xfrm rot="-2018696">
              <a:off x="2736" y="2139"/>
              <a:ext cx="399" cy="126"/>
              <a:chOff x="4176" y="2211"/>
              <a:chExt cx="399" cy="126"/>
            </a:xfrm>
          </p:grpSpPr>
          <p:sp>
            <p:nvSpPr>
              <p:cNvPr id="55356" name="Rectangle 325"/>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57" name="Rectangle 326"/>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58" name="Rectangle 327"/>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5359" name="Rectangle 328"/>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
        <p:nvSpPr>
          <p:cNvPr id="55344" name="Text Box 329"/>
          <p:cNvSpPr txBox="1">
            <a:spLocks noChangeArrowheads="1"/>
          </p:cNvSpPr>
          <p:nvPr/>
        </p:nvSpPr>
        <p:spPr bwMode="auto">
          <a:xfrm>
            <a:off x="4765676" y="1636714"/>
            <a:ext cx="294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i="1">
                <a:solidFill>
                  <a:srgbClr val="FF0000"/>
                </a:solidFill>
              </a:rPr>
              <a:t>statistical multiplexing</a:t>
            </a:r>
            <a:endParaRPr lang="en-US" altLang="en-US" sz="2400">
              <a:solidFill>
                <a:schemeClr val="accent1"/>
              </a:solidFill>
              <a:latin typeface="Times New Roman" panose="02020603050405020304" pitchFamily="18" charset="0"/>
            </a:endParaRPr>
          </a:p>
        </p:txBody>
      </p:sp>
      <p:sp>
        <p:nvSpPr>
          <p:cNvPr id="55345" name="Text Box 330"/>
          <p:cNvSpPr txBox="1">
            <a:spLocks noChangeArrowheads="1"/>
          </p:cNvSpPr>
          <p:nvPr/>
        </p:nvSpPr>
        <p:spPr bwMode="auto">
          <a:xfrm>
            <a:off x="3481388" y="2984500"/>
            <a:ext cx="21129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queue of packets</a:t>
            </a:r>
          </a:p>
          <a:p>
            <a:pPr algn="ctr">
              <a:spcBef>
                <a:spcPct val="0"/>
              </a:spcBef>
              <a:buClrTx/>
              <a:buSzTx/>
              <a:buFontTx/>
              <a:buNone/>
            </a:pPr>
            <a:r>
              <a:rPr lang="en-US" altLang="en-US" sz="1800"/>
              <a:t>waiting for output</a:t>
            </a:r>
          </a:p>
          <a:p>
            <a:pPr algn="ctr">
              <a:spcBef>
                <a:spcPct val="0"/>
              </a:spcBef>
              <a:buClrTx/>
              <a:buSzTx/>
              <a:buFontTx/>
              <a:buNone/>
            </a:pPr>
            <a:r>
              <a:rPr lang="en-US" altLang="en-US" sz="1800"/>
              <a:t>link</a:t>
            </a:r>
            <a:endParaRPr lang="en-US" altLang="en-US" sz="1800">
              <a:solidFill>
                <a:schemeClr val="accent1"/>
              </a:solidFill>
              <a:latin typeface="Times New Roman" panose="02020603050405020304" pitchFamily="18" charset="0"/>
            </a:endParaRPr>
          </a:p>
        </p:txBody>
      </p:sp>
      <p:sp>
        <p:nvSpPr>
          <p:cNvPr id="55346" name="Line 332"/>
          <p:cNvSpPr>
            <a:spLocks noChangeShapeType="1"/>
          </p:cNvSpPr>
          <p:nvPr/>
        </p:nvSpPr>
        <p:spPr bwMode="auto">
          <a:xfrm flipV="1">
            <a:off x="4414839" y="2514601"/>
            <a:ext cx="166687" cy="523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47" name="Rectangle 335"/>
          <p:cNvSpPr>
            <a:spLocks noGrp="1" noChangeArrowheads="1"/>
          </p:cNvSpPr>
          <p:nvPr>
            <p:ph type="title"/>
          </p:nvPr>
        </p:nvSpPr>
        <p:spPr>
          <a:xfrm>
            <a:off x="2057400" y="228600"/>
            <a:ext cx="8318500" cy="1143000"/>
          </a:xfrm>
          <a:noFill/>
        </p:spPr>
        <p:txBody>
          <a:bodyPr/>
          <a:lstStyle/>
          <a:p>
            <a:r>
              <a:rPr lang="en-US" altLang="en-US" sz="3600"/>
              <a:t>Network Core: statistical multiplexing </a:t>
            </a:r>
          </a:p>
        </p:txBody>
      </p:sp>
    </p:spTree>
    <p:extLst>
      <p:ext uri="{BB962C8B-B14F-4D97-AF65-F5344CB8AC3E}">
        <p14:creationId xmlns:p14="http://schemas.microsoft.com/office/powerpoint/2010/main" val="167301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oter Placeholder 5"/>
          <p:cNvSpPr>
            <a:spLocks noGrp="1"/>
          </p:cNvSpPr>
          <p:nvPr>
            <p:ph type="ftr" sz="quarter" idx="11"/>
          </p:nvPr>
        </p:nvSpPr>
        <p:spPr/>
        <p:txBody>
          <a:bodyPr/>
          <a:lstStyle/>
          <a:p>
            <a:pPr>
              <a:defRPr/>
            </a:pPr>
            <a:r>
              <a:rPr lang="en-US"/>
              <a:t>Chapter 1, slide:</a:t>
            </a:r>
          </a:p>
        </p:txBody>
      </p:sp>
      <p:sp>
        <p:nvSpPr>
          <p:cNvPr id="573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7C75078-0310-4D0B-B055-7CD684C321F9}" type="slidenum">
              <a:rPr lang="en-US" altLang="en-US" sz="140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graphicFrame>
        <p:nvGraphicFramePr>
          <p:cNvPr id="57348" name="Object 4"/>
          <p:cNvGraphicFramePr>
            <a:graphicFrameLocks noChangeAspect="1"/>
          </p:cNvGraphicFramePr>
          <p:nvPr/>
        </p:nvGraphicFramePr>
        <p:xfrm>
          <a:off x="2727326" y="2470150"/>
          <a:ext cx="646113" cy="533400"/>
        </p:xfrm>
        <a:graphic>
          <a:graphicData uri="http://schemas.openxmlformats.org/presentationml/2006/ole">
            <mc:AlternateContent xmlns:mc="http://schemas.openxmlformats.org/markup-compatibility/2006">
              <mc:Choice xmlns:v="urn:schemas-microsoft-com:vml" Requires="v">
                <p:oleObj spid="_x0000_s10242" name="Clip" r:id="rId4" imgW="1307263" imgH="1084139" progId="MS_ClipArt_Gallery.2">
                  <p:embed/>
                </p:oleObj>
              </mc:Choice>
              <mc:Fallback>
                <p:oleObj name="Clip" r:id="rId4" imgW="1307263" imgH="1084139" progId="MS_ClipArt_Gallery.2">
                  <p:embed/>
                  <p:pic>
                    <p:nvPicPr>
                      <p:cNvPr id="573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6" y="24701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Line 5"/>
          <p:cNvSpPr>
            <a:spLocks noChangeShapeType="1"/>
          </p:cNvSpPr>
          <p:nvPr/>
        </p:nvSpPr>
        <p:spPr bwMode="auto">
          <a:xfrm>
            <a:off x="5062538" y="2303463"/>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7350" name="Oval 6"/>
          <p:cNvSpPr>
            <a:spLocks noChangeArrowheads="1"/>
          </p:cNvSpPr>
          <p:nvPr/>
        </p:nvSpPr>
        <p:spPr bwMode="auto">
          <a:xfrm>
            <a:off x="3844926" y="233362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51" name="Rectangle 7"/>
          <p:cNvSpPr>
            <a:spLocks noChangeArrowheads="1"/>
          </p:cNvSpPr>
          <p:nvPr/>
        </p:nvSpPr>
        <p:spPr bwMode="auto">
          <a:xfrm>
            <a:off x="3844926" y="2265364"/>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352" name="Oval 8"/>
          <p:cNvSpPr>
            <a:spLocks noChangeArrowheads="1"/>
          </p:cNvSpPr>
          <p:nvPr/>
        </p:nvSpPr>
        <p:spPr bwMode="auto">
          <a:xfrm>
            <a:off x="3854451" y="2036763"/>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353" name="Group 9"/>
          <p:cNvGrpSpPr>
            <a:grpSpLocks/>
          </p:cNvGrpSpPr>
          <p:nvPr/>
        </p:nvGrpSpPr>
        <p:grpSpPr bwMode="auto">
          <a:xfrm>
            <a:off x="4200526" y="2066926"/>
            <a:ext cx="498475" cy="119063"/>
            <a:chOff x="2208" y="2184"/>
            <a:chExt cx="176" cy="69"/>
          </a:xfrm>
        </p:grpSpPr>
        <p:grpSp>
          <p:nvGrpSpPr>
            <p:cNvPr id="57464" name="Group 10"/>
            <p:cNvGrpSpPr>
              <a:grpSpLocks/>
            </p:cNvGrpSpPr>
            <p:nvPr/>
          </p:nvGrpSpPr>
          <p:grpSpPr bwMode="auto">
            <a:xfrm>
              <a:off x="2208" y="2185"/>
              <a:ext cx="176" cy="68"/>
              <a:chOff x="2848" y="848"/>
              <a:chExt cx="140" cy="98"/>
            </a:xfrm>
          </p:grpSpPr>
          <p:sp>
            <p:nvSpPr>
              <p:cNvPr id="57469" name="Line 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70" name="Line 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71" name="Line 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465" name="Group 14"/>
            <p:cNvGrpSpPr>
              <a:grpSpLocks/>
            </p:cNvGrpSpPr>
            <p:nvPr/>
          </p:nvGrpSpPr>
          <p:grpSpPr bwMode="auto">
            <a:xfrm flipV="1">
              <a:off x="2208" y="2184"/>
              <a:ext cx="176" cy="68"/>
              <a:chOff x="2848" y="848"/>
              <a:chExt cx="140" cy="98"/>
            </a:xfrm>
          </p:grpSpPr>
          <p:sp>
            <p:nvSpPr>
              <p:cNvPr id="57466"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67"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68"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7354" name="Oval 18"/>
          <p:cNvSpPr>
            <a:spLocks noChangeArrowheads="1"/>
          </p:cNvSpPr>
          <p:nvPr/>
        </p:nvSpPr>
        <p:spPr bwMode="auto">
          <a:xfrm>
            <a:off x="6940551" y="2352675"/>
            <a:ext cx="1198563" cy="369888"/>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55" name="Line 19"/>
          <p:cNvSpPr>
            <a:spLocks noChangeShapeType="1"/>
          </p:cNvSpPr>
          <p:nvPr/>
        </p:nvSpPr>
        <p:spPr bwMode="auto">
          <a:xfrm>
            <a:off x="6950075" y="233203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20"/>
          <p:cNvSpPr>
            <a:spLocks noChangeArrowheads="1"/>
          </p:cNvSpPr>
          <p:nvPr/>
        </p:nvSpPr>
        <p:spPr bwMode="auto">
          <a:xfrm>
            <a:off x="6950076" y="2293939"/>
            <a:ext cx="1198563" cy="263525"/>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357" name="Oval 21"/>
          <p:cNvSpPr>
            <a:spLocks noChangeArrowheads="1"/>
          </p:cNvSpPr>
          <p:nvPr/>
        </p:nvSpPr>
        <p:spPr bwMode="auto">
          <a:xfrm>
            <a:off x="6959601" y="2065338"/>
            <a:ext cx="1198563" cy="430212"/>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7358" name="Object 23"/>
          <p:cNvGraphicFramePr>
            <a:graphicFrameLocks noChangeAspect="1"/>
          </p:cNvGraphicFramePr>
          <p:nvPr/>
        </p:nvGraphicFramePr>
        <p:xfrm>
          <a:off x="2489201" y="1565275"/>
          <a:ext cx="646113" cy="533400"/>
        </p:xfrm>
        <a:graphic>
          <a:graphicData uri="http://schemas.openxmlformats.org/presentationml/2006/ole">
            <mc:AlternateContent xmlns:mc="http://schemas.openxmlformats.org/markup-compatibility/2006">
              <mc:Choice xmlns:v="urn:schemas-microsoft-com:vml" Requires="v">
                <p:oleObj spid="_x0000_s10243" name="Clip" r:id="rId6" imgW="1307263" imgH="1084139" progId="MS_ClipArt_Gallery.2">
                  <p:embed/>
                </p:oleObj>
              </mc:Choice>
              <mc:Fallback>
                <p:oleObj name="Clip" r:id="rId6" imgW="1307263" imgH="1084139" progId="MS_ClipArt_Gallery.2">
                  <p:embed/>
                  <p:pic>
                    <p:nvPicPr>
                      <p:cNvPr id="57358"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1" y="1565275"/>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9" name="Line 24"/>
          <p:cNvSpPr>
            <a:spLocks noChangeShapeType="1"/>
          </p:cNvSpPr>
          <p:nvPr/>
        </p:nvSpPr>
        <p:spPr bwMode="auto">
          <a:xfrm>
            <a:off x="3114676" y="1971675"/>
            <a:ext cx="504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0" name="Line 25"/>
          <p:cNvSpPr>
            <a:spLocks noChangeShapeType="1"/>
          </p:cNvSpPr>
          <p:nvPr/>
        </p:nvSpPr>
        <p:spPr bwMode="auto">
          <a:xfrm flipV="1">
            <a:off x="3419476" y="2957513"/>
            <a:ext cx="195263"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Line 26"/>
          <p:cNvSpPr>
            <a:spLocks noChangeShapeType="1"/>
          </p:cNvSpPr>
          <p:nvPr/>
        </p:nvSpPr>
        <p:spPr bwMode="auto">
          <a:xfrm>
            <a:off x="5038726" y="23907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2" name="Line 29"/>
          <p:cNvSpPr>
            <a:spLocks noChangeShapeType="1"/>
          </p:cNvSpPr>
          <p:nvPr/>
        </p:nvSpPr>
        <p:spPr bwMode="auto">
          <a:xfrm flipH="1">
            <a:off x="3619500" y="1962151"/>
            <a:ext cx="0" cy="1000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3" name="Line 30"/>
          <p:cNvSpPr>
            <a:spLocks noChangeShapeType="1"/>
          </p:cNvSpPr>
          <p:nvPr/>
        </p:nvSpPr>
        <p:spPr bwMode="auto">
          <a:xfrm>
            <a:off x="3629026" y="2395538"/>
            <a:ext cx="200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4" name="Rectangle 31"/>
          <p:cNvSpPr>
            <a:spLocks noChangeArrowheads="1"/>
          </p:cNvSpPr>
          <p:nvPr/>
        </p:nvSpPr>
        <p:spPr bwMode="auto">
          <a:xfrm>
            <a:off x="5094289"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65" name="Rectangle 32"/>
          <p:cNvSpPr>
            <a:spLocks noChangeArrowheads="1"/>
          </p:cNvSpPr>
          <p:nvPr/>
        </p:nvSpPr>
        <p:spPr bwMode="auto">
          <a:xfrm>
            <a:off x="5245100" y="2185989"/>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66" name="Rectangle 33"/>
          <p:cNvSpPr>
            <a:spLocks noChangeArrowheads="1"/>
          </p:cNvSpPr>
          <p:nvPr/>
        </p:nvSpPr>
        <p:spPr bwMode="auto">
          <a:xfrm>
            <a:off x="539591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67" name="Rectangle 34"/>
          <p:cNvSpPr>
            <a:spLocks noChangeArrowheads="1"/>
          </p:cNvSpPr>
          <p:nvPr/>
        </p:nvSpPr>
        <p:spPr bwMode="auto">
          <a:xfrm>
            <a:off x="5557839" y="2185989"/>
            <a:ext cx="147637"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68" name="Rectangle 35"/>
          <p:cNvSpPr>
            <a:spLocks noChangeArrowheads="1"/>
          </p:cNvSpPr>
          <p:nvPr/>
        </p:nvSpPr>
        <p:spPr bwMode="auto">
          <a:xfrm>
            <a:off x="5719764" y="2185989"/>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69" name="Rectangle 36"/>
          <p:cNvSpPr>
            <a:spLocks noChangeArrowheads="1"/>
          </p:cNvSpPr>
          <p:nvPr/>
        </p:nvSpPr>
        <p:spPr bwMode="auto">
          <a:xfrm>
            <a:off x="6013450" y="2185989"/>
            <a:ext cx="147638"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370" name="Group 38"/>
          <p:cNvGrpSpPr>
            <a:grpSpLocks/>
          </p:cNvGrpSpPr>
          <p:nvPr/>
        </p:nvGrpSpPr>
        <p:grpSpPr bwMode="auto">
          <a:xfrm>
            <a:off x="4381501" y="2262189"/>
            <a:ext cx="633413" cy="200025"/>
            <a:chOff x="1800" y="1425"/>
            <a:chExt cx="399" cy="126"/>
          </a:xfrm>
        </p:grpSpPr>
        <p:sp>
          <p:nvSpPr>
            <p:cNvPr id="57460" name="Rectangle 39"/>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61" name="Rectangle 40"/>
            <p:cNvSpPr>
              <a:spLocks noChangeArrowheads="1"/>
            </p:cNvSpPr>
            <p:nvPr/>
          </p:nvSpPr>
          <p:spPr bwMode="auto">
            <a:xfrm>
              <a:off x="1902"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62" name="Rectangle 41"/>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63" name="Rectangle 42"/>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7371" name="Rectangle 43"/>
          <p:cNvSpPr>
            <a:spLocks noChangeArrowheads="1"/>
          </p:cNvSpPr>
          <p:nvPr/>
        </p:nvSpPr>
        <p:spPr bwMode="auto">
          <a:xfrm>
            <a:off x="3652839" y="216217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72" name="Line 45"/>
          <p:cNvSpPr>
            <a:spLocks noChangeShapeType="1"/>
          </p:cNvSpPr>
          <p:nvPr/>
        </p:nvSpPr>
        <p:spPr bwMode="auto">
          <a:xfrm>
            <a:off x="3829050" y="2266951"/>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3" name="Line 47"/>
          <p:cNvSpPr>
            <a:spLocks noChangeShapeType="1"/>
          </p:cNvSpPr>
          <p:nvPr/>
        </p:nvSpPr>
        <p:spPr bwMode="auto">
          <a:xfrm>
            <a:off x="5453064" y="2076450"/>
            <a:ext cx="1062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4" name="Text Box 48"/>
          <p:cNvSpPr txBox="1">
            <a:spLocks noChangeArrowheads="1"/>
          </p:cNvSpPr>
          <p:nvPr/>
        </p:nvSpPr>
        <p:spPr bwMode="auto">
          <a:xfrm>
            <a:off x="2136775" y="1589088"/>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rPr>
              <a:t>A</a:t>
            </a:r>
            <a:endParaRPr lang="en-US" altLang="en-US" sz="2400">
              <a:solidFill>
                <a:schemeClr val="accent1"/>
              </a:solidFill>
              <a:latin typeface="Times New Roman" panose="02020603050405020304" pitchFamily="18" charset="0"/>
            </a:endParaRPr>
          </a:p>
        </p:txBody>
      </p:sp>
      <p:sp>
        <p:nvSpPr>
          <p:cNvPr id="57375" name="Text Box 49"/>
          <p:cNvSpPr txBox="1">
            <a:spLocks noChangeArrowheads="1"/>
          </p:cNvSpPr>
          <p:nvPr/>
        </p:nvSpPr>
        <p:spPr bwMode="auto">
          <a:xfrm>
            <a:off x="2413000" y="2608263"/>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rPr>
              <a:t>B</a:t>
            </a:r>
            <a:endParaRPr lang="en-US" altLang="en-US" sz="2400">
              <a:solidFill>
                <a:schemeClr val="accent1"/>
              </a:solidFill>
              <a:latin typeface="Times New Roman" panose="02020603050405020304" pitchFamily="18" charset="0"/>
            </a:endParaRPr>
          </a:p>
        </p:txBody>
      </p:sp>
      <p:sp>
        <p:nvSpPr>
          <p:cNvPr id="57376" name="Text Box 52"/>
          <p:cNvSpPr txBox="1">
            <a:spLocks noChangeArrowheads="1"/>
          </p:cNvSpPr>
          <p:nvPr/>
        </p:nvSpPr>
        <p:spPr bwMode="auto">
          <a:xfrm>
            <a:off x="5280026" y="2427289"/>
            <a:ext cx="104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2 Mb/s</a:t>
            </a:r>
            <a:endParaRPr lang="en-US" altLang="en-US" sz="2400">
              <a:solidFill>
                <a:schemeClr val="accent1"/>
              </a:solidFill>
              <a:latin typeface="Times New Roman" panose="02020603050405020304" pitchFamily="18" charset="0"/>
            </a:endParaRPr>
          </a:p>
        </p:txBody>
      </p:sp>
      <p:sp>
        <p:nvSpPr>
          <p:cNvPr id="57377" name="Text Box 53"/>
          <p:cNvSpPr txBox="1">
            <a:spLocks noChangeArrowheads="1"/>
          </p:cNvSpPr>
          <p:nvPr/>
        </p:nvSpPr>
        <p:spPr bwMode="auto">
          <a:xfrm>
            <a:off x="7546975" y="29940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accent1"/>
              </a:solidFill>
              <a:latin typeface="Times New Roman" panose="02020603050405020304" pitchFamily="18" charset="0"/>
            </a:endParaRPr>
          </a:p>
        </p:txBody>
      </p:sp>
      <p:sp>
        <p:nvSpPr>
          <p:cNvPr id="57378" name="Rectangle 54"/>
          <p:cNvSpPr>
            <a:spLocks noChangeArrowheads="1"/>
          </p:cNvSpPr>
          <p:nvPr/>
        </p:nvSpPr>
        <p:spPr bwMode="auto">
          <a:xfrm>
            <a:off x="699135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79" name="Rectangle 55"/>
          <p:cNvSpPr>
            <a:spLocks noChangeArrowheads="1"/>
          </p:cNvSpPr>
          <p:nvPr/>
        </p:nvSpPr>
        <p:spPr bwMode="auto">
          <a:xfrm>
            <a:off x="7153275"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80" name="Rectangle 56"/>
          <p:cNvSpPr>
            <a:spLocks noChangeArrowheads="1"/>
          </p:cNvSpPr>
          <p:nvPr/>
        </p:nvSpPr>
        <p:spPr bwMode="auto">
          <a:xfrm>
            <a:off x="7315200" y="2205039"/>
            <a:ext cx="147638" cy="200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381" name="Group 57"/>
          <p:cNvGrpSpPr>
            <a:grpSpLocks/>
          </p:cNvGrpSpPr>
          <p:nvPr/>
        </p:nvGrpSpPr>
        <p:grpSpPr bwMode="auto">
          <a:xfrm rot="-1962567">
            <a:off x="7239001" y="2424114"/>
            <a:ext cx="633413" cy="200025"/>
            <a:chOff x="4176" y="2211"/>
            <a:chExt cx="399" cy="126"/>
          </a:xfrm>
        </p:grpSpPr>
        <p:sp>
          <p:nvSpPr>
            <p:cNvPr id="57456" name="Rectangle 58"/>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57" name="Rectangle 59"/>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58" name="Rectangle 60"/>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59" name="Rectangle 61"/>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7382" name="Text Box 88"/>
          <p:cNvSpPr txBox="1">
            <a:spLocks noChangeArrowheads="1"/>
          </p:cNvSpPr>
          <p:nvPr/>
        </p:nvSpPr>
        <p:spPr bwMode="auto">
          <a:xfrm>
            <a:off x="4765676" y="1636714"/>
            <a:ext cx="220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i="1">
                <a:solidFill>
                  <a:srgbClr val="FF0000"/>
                </a:solidFill>
              </a:rPr>
              <a:t>Circuit switching</a:t>
            </a:r>
            <a:endParaRPr lang="en-US" altLang="en-US" sz="2400">
              <a:solidFill>
                <a:schemeClr val="accent1"/>
              </a:solidFill>
              <a:latin typeface="Times New Roman" panose="02020603050405020304" pitchFamily="18" charset="0"/>
            </a:endParaRPr>
          </a:p>
        </p:txBody>
      </p:sp>
      <p:sp>
        <p:nvSpPr>
          <p:cNvPr id="57383" name="Text Box 89"/>
          <p:cNvSpPr txBox="1">
            <a:spLocks noChangeArrowheads="1"/>
          </p:cNvSpPr>
          <p:nvPr/>
        </p:nvSpPr>
        <p:spPr bwMode="auto">
          <a:xfrm>
            <a:off x="1601788" y="3270250"/>
            <a:ext cx="1865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B: has no</a:t>
            </a:r>
          </a:p>
          <a:p>
            <a:pPr algn="ctr">
              <a:spcBef>
                <a:spcPct val="0"/>
              </a:spcBef>
              <a:buClrTx/>
              <a:buSzTx/>
              <a:buFontTx/>
              <a:buNone/>
            </a:pPr>
            <a:r>
              <a:rPr lang="en-US" altLang="en-US" sz="1800"/>
              <a:t>packets to send</a:t>
            </a:r>
            <a:endParaRPr lang="en-US" altLang="en-US" sz="1800">
              <a:solidFill>
                <a:schemeClr val="accent1"/>
              </a:solidFill>
              <a:latin typeface="Times New Roman" panose="02020603050405020304" pitchFamily="18" charset="0"/>
            </a:endParaRPr>
          </a:p>
        </p:txBody>
      </p:sp>
      <p:sp>
        <p:nvSpPr>
          <p:cNvPr id="57384" name="Line 132"/>
          <p:cNvSpPr>
            <a:spLocks noChangeShapeType="1"/>
          </p:cNvSpPr>
          <p:nvPr/>
        </p:nvSpPr>
        <p:spPr bwMode="auto">
          <a:xfrm flipH="1">
            <a:off x="3705226" y="1836739"/>
            <a:ext cx="11113" cy="166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85" name="Rectangle 147"/>
          <p:cNvSpPr>
            <a:spLocks noChangeArrowheads="1"/>
          </p:cNvSpPr>
          <p:nvPr/>
        </p:nvSpPr>
        <p:spPr bwMode="auto">
          <a:xfrm>
            <a:off x="3416300" y="1725614"/>
            <a:ext cx="147638"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86" name="Rectangle 150"/>
          <p:cNvSpPr>
            <a:spLocks noChangeArrowheads="1"/>
          </p:cNvSpPr>
          <p:nvPr/>
        </p:nvSpPr>
        <p:spPr bwMode="auto">
          <a:xfrm>
            <a:off x="5864225" y="2193926"/>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87" name="Rectangle 151"/>
          <p:cNvSpPr>
            <a:spLocks noChangeArrowheads="1"/>
          </p:cNvSpPr>
          <p:nvPr/>
        </p:nvSpPr>
        <p:spPr bwMode="auto">
          <a:xfrm>
            <a:off x="6161089" y="2190751"/>
            <a:ext cx="147637"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388" name="Rectangle 152"/>
          <p:cNvSpPr>
            <a:spLocks noChangeArrowheads="1"/>
          </p:cNvSpPr>
          <p:nvPr/>
        </p:nvSpPr>
        <p:spPr bwMode="auto">
          <a:xfrm>
            <a:off x="6305550" y="2193926"/>
            <a:ext cx="147638"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89" name="Rectangle 153"/>
          <p:cNvSpPr>
            <a:spLocks noChangeArrowheads="1"/>
          </p:cNvSpPr>
          <p:nvPr/>
        </p:nvSpPr>
        <p:spPr bwMode="auto">
          <a:xfrm>
            <a:off x="6599239" y="2193926"/>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90" name="Rectangle 154"/>
          <p:cNvSpPr>
            <a:spLocks noChangeArrowheads="1"/>
          </p:cNvSpPr>
          <p:nvPr/>
        </p:nvSpPr>
        <p:spPr bwMode="auto">
          <a:xfrm>
            <a:off x="6450014" y="2201864"/>
            <a:ext cx="147637"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391" name="Rectangle 155"/>
          <p:cNvSpPr>
            <a:spLocks noChangeArrowheads="1"/>
          </p:cNvSpPr>
          <p:nvPr/>
        </p:nvSpPr>
        <p:spPr bwMode="auto">
          <a:xfrm>
            <a:off x="6746875" y="2198689"/>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392" name="Text Box 163"/>
          <p:cNvSpPr txBox="1">
            <a:spLocks noChangeArrowheads="1"/>
          </p:cNvSpPr>
          <p:nvPr/>
        </p:nvSpPr>
        <p:spPr bwMode="auto">
          <a:xfrm>
            <a:off x="8148639" y="1947864"/>
            <a:ext cx="25415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Char char="•"/>
            </a:pPr>
            <a:r>
              <a:rPr lang="en-US" altLang="en-US" sz="1800"/>
              <a:t> 2 circuits (use TDM)</a:t>
            </a:r>
          </a:p>
          <a:p>
            <a:pPr>
              <a:spcBef>
                <a:spcPct val="0"/>
              </a:spcBef>
              <a:buClrTx/>
              <a:buSzTx/>
              <a:buFontTx/>
              <a:buChar char="•"/>
            </a:pPr>
            <a:r>
              <a:rPr lang="en-US" altLang="en-US" sz="1800"/>
              <a:t> A reserves 1 circuit</a:t>
            </a:r>
          </a:p>
          <a:p>
            <a:pPr>
              <a:spcBef>
                <a:spcPct val="0"/>
              </a:spcBef>
              <a:buClrTx/>
              <a:buSzTx/>
              <a:buFontTx/>
              <a:buChar char="•"/>
            </a:pPr>
            <a:r>
              <a:rPr lang="en-US" altLang="en-US" sz="1800"/>
              <a:t> B reserves 1 circuit</a:t>
            </a:r>
            <a:endParaRPr lang="en-US" altLang="en-US" sz="1800">
              <a:solidFill>
                <a:srgbClr val="FF0000"/>
              </a:solidFill>
              <a:latin typeface="Times New Roman" panose="02020603050405020304" pitchFamily="18" charset="0"/>
            </a:endParaRPr>
          </a:p>
        </p:txBody>
      </p:sp>
      <p:grpSp>
        <p:nvGrpSpPr>
          <p:cNvPr id="7" name="Group 167"/>
          <p:cNvGrpSpPr>
            <a:grpSpLocks/>
          </p:cNvGrpSpPr>
          <p:nvPr/>
        </p:nvGrpSpPr>
        <p:grpSpPr bwMode="auto">
          <a:xfrm>
            <a:off x="2022476" y="4225926"/>
            <a:ext cx="8645525" cy="1516063"/>
            <a:chOff x="314" y="2613"/>
            <a:chExt cx="5446" cy="955"/>
          </a:xfrm>
        </p:grpSpPr>
        <p:graphicFrame>
          <p:nvGraphicFramePr>
            <p:cNvPr id="57397" name="Object 92"/>
            <p:cNvGraphicFramePr>
              <a:graphicFrameLocks noChangeAspect="1"/>
            </p:cNvGraphicFramePr>
            <p:nvPr/>
          </p:nvGraphicFramePr>
          <p:xfrm>
            <a:off x="686" y="3193"/>
            <a:ext cx="407" cy="336"/>
          </p:xfrm>
          <a:graphic>
            <a:graphicData uri="http://schemas.openxmlformats.org/presentationml/2006/ole">
              <mc:AlternateContent xmlns:mc="http://schemas.openxmlformats.org/markup-compatibility/2006">
                <mc:Choice xmlns:v="urn:schemas-microsoft-com:vml" Requires="v">
                  <p:oleObj spid="_x0000_s10244" name="Clip" r:id="rId7" imgW="1307263" imgH="1084139" progId="MS_ClipArt_Gallery.2">
                    <p:embed/>
                  </p:oleObj>
                </mc:Choice>
                <mc:Fallback>
                  <p:oleObj name="Clip" r:id="rId7" imgW="1307263" imgH="1084139" progId="MS_ClipArt_Gallery.2">
                    <p:embed/>
                    <p:pic>
                      <p:nvPicPr>
                        <p:cNvPr id="57397"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 y="3193"/>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98" name="Line 93"/>
            <p:cNvSpPr>
              <a:spLocks noChangeShapeType="1"/>
            </p:cNvSpPr>
            <p:nvPr/>
          </p:nvSpPr>
          <p:spPr bwMode="auto">
            <a:xfrm>
              <a:off x="2157" y="3088"/>
              <a:ext cx="0" cy="14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7399" name="Oval 94"/>
            <p:cNvSpPr>
              <a:spLocks noChangeArrowheads="1"/>
            </p:cNvSpPr>
            <p:nvPr/>
          </p:nvSpPr>
          <p:spPr bwMode="auto">
            <a:xfrm>
              <a:off x="1390" y="3107"/>
              <a:ext cx="755" cy="233"/>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00" name="Rectangle 95"/>
            <p:cNvSpPr>
              <a:spLocks noChangeArrowheads="1"/>
            </p:cNvSpPr>
            <p:nvPr/>
          </p:nvSpPr>
          <p:spPr bwMode="auto">
            <a:xfrm>
              <a:off x="1390" y="3064"/>
              <a:ext cx="755" cy="166"/>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401" name="Oval 96"/>
            <p:cNvSpPr>
              <a:spLocks noChangeArrowheads="1"/>
            </p:cNvSpPr>
            <p:nvPr/>
          </p:nvSpPr>
          <p:spPr bwMode="auto">
            <a:xfrm>
              <a:off x="1396" y="2920"/>
              <a:ext cx="755" cy="271"/>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402" name="Group 97"/>
            <p:cNvGrpSpPr>
              <a:grpSpLocks/>
            </p:cNvGrpSpPr>
            <p:nvPr/>
          </p:nvGrpSpPr>
          <p:grpSpPr bwMode="auto">
            <a:xfrm>
              <a:off x="1614" y="2939"/>
              <a:ext cx="314" cy="75"/>
              <a:chOff x="2208" y="2184"/>
              <a:chExt cx="176" cy="69"/>
            </a:xfrm>
          </p:grpSpPr>
          <p:grpSp>
            <p:nvGrpSpPr>
              <p:cNvPr id="57448" name="Group 98"/>
              <p:cNvGrpSpPr>
                <a:grpSpLocks/>
              </p:cNvGrpSpPr>
              <p:nvPr/>
            </p:nvGrpSpPr>
            <p:grpSpPr bwMode="auto">
              <a:xfrm>
                <a:off x="2208" y="2185"/>
                <a:ext cx="176" cy="68"/>
                <a:chOff x="2848" y="848"/>
                <a:chExt cx="140" cy="98"/>
              </a:xfrm>
            </p:grpSpPr>
            <p:sp>
              <p:nvSpPr>
                <p:cNvPr id="57453" name="Line 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54" name="Line 1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55" name="Line 1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449" name="Group 102"/>
              <p:cNvGrpSpPr>
                <a:grpSpLocks/>
              </p:cNvGrpSpPr>
              <p:nvPr/>
            </p:nvGrpSpPr>
            <p:grpSpPr bwMode="auto">
              <a:xfrm flipV="1">
                <a:off x="2208" y="2184"/>
                <a:ext cx="176" cy="68"/>
                <a:chOff x="2848" y="848"/>
                <a:chExt cx="140" cy="98"/>
              </a:xfrm>
            </p:grpSpPr>
            <p:sp>
              <p:nvSpPr>
                <p:cNvPr id="57450" name="Line 1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51" name="Line 1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52" name="Line 1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7403" name="Oval 106"/>
            <p:cNvSpPr>
              <a:spLocks noChangeArrowheads="1"/>
            </p:cNvSpPr>
            <p:nvPr/>
          </p:nvSpPr>
          <p:spPr bwMode="auto">
            <a:xfrm>
              <a:off x="3340" y="3119"/>
              <a:ext cx="755" cy="233"/>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04" name="Line 107"/>
            <p:cNvSpPr>
              <a:spLocks noChangeShapeType="1"/>
            </p:cNvSpPr>
            <p:nvPr/>
          </p:nvSpPr>
          <p:spPr bwMode="auto">
            <a:xfrm>
              <a:off x="3346" y="3106"/>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108"/>
            <p:cNvSpPr>
              <a:spLocks noChangeArrowheads="1"/>
            </p:cNvSpPr>
            <p:nvPr/>
          </p:nvSpPr>
          <p:spPr bwMode="auto">
            <a:xfrm>
              <a:off x="3346" y="3082"/>
              <a:ext cx="755" cy="166"/>
            </a:xfrm>
            <a:prstGeom prst="rect">
              <a:avLst/>
            </a:prstGeom>
            <a:solidFill>
              <a:srgbClr val="B2B2B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57406" name="Oval 109"/>
            <p:cNvSpPr>
              <a:spLocks noChangeArrowheads="1"/>
            </p:cNvSpPr>
            <p:nvPr/>
          </p:nvSpPr>
          <p:spPr bwMode="auto">
            <a:xfrm>
              <a:off x="3352" y="2938"/>
              <a:ext cx="755" cy="271"/>
            </a:xfrm>
            <a:prstGeom prst="ellipse">
              <a:avLst/>
            </a:pr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57407" name="Object 110"/>
            <p:cNvGraphicFramePr>
              <a:graphicFrameLocks noChangeAspect="1"/>
            </p:cNvGraphicFramePr>
            <p:nvPr/>
          </p:nvGraphicFramePr>
          <p:xfrm>
            <a:off x="536" y="2623"/>
            <a:ext cx="407" cy="336"/>
          </p:xfrm>
          <a:graphic>
            <a:graphicData uri="http://schemas.openxmlformats.org/presentationml/2006/ole">
              <mc:AlternateContent xmlns:mc="http://schemas.openxmlformats.org/markup-compatibility/2006">
                <mc:Choice xmlns:v="urn:schemas-microsoft-com:vml" Requires="v">
                  <p:oleObj spid="_x0000_s10245" name="Clip" r:id="rId8" imgW="1307263" imgH="1084139" progId="MS_ClipArt_Gallery.2">
                    <p:embed/>
                  </p:oleObj>
                </mc:Choice>
                <mc:Fallback>
                  <p:oleObj name="Clip" r:id="rId8" imgW="1307263" imgH="1084139" progId="MS_ClipArt_Gallery.2">
                    <p:embed/>
                    <p:pic>
                      <p:nvPicPr>
                        <p:cNvPr id="57407" name="Object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 y="2623"/>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08" name="Line 111"/>
            <p:cNvSpPr>
              <a:spLocks noChangeShapeType="1"/>
            </p:cNvSpPr>
            <p:nvPr/>
          </p:nvSpPr>
          <p:spPr bwMode="auto">
            <a:xfrm>
              <a:off x="930" y="2879"/>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9" name="Line 112"/>
            <p:cNvSpPr>
              <a:spLocks noChangeShapeType="1"/>
            </p:cNvSpPr>
            <p:nvPr/>
          </p:nvSpPr>
          <p:spPr bwMode="auto">
            <a:xfrm flipV="1">
              <a:off x="1122" y="3500"/>
              <a:ext cx="123"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0" name="Line 113"/>
            <p:cNvSpPr>
              <a:spLocks noChangeShapeType="1"/>
            </p:cNvSpPr>
            <p:nvPr/>
          </p:nvSpPr>
          <p:spPr bwMode="auto">
            <a:xfrm>
              <a:off x="2142" y="3143"/>
              <a:ext cx="121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1" name="Line 115"/>
            <p:cNvSpPr>
              <a:spLocks noChangeShapeType="1"/>
            </p:cNvSpPr>
            <p:nvPr/>
          </p:nvSpPr>
          <p:spPr bwMode="auto">
            <a:xfrm flipH="1">
              <a:off x="1248" y="2873"/>
              <a:ext cx="0" cy="6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2" name="Line 116"/>
            <p:cNvSpPr>
              <a:spLocks noChangeShapeType="1"/>
            </p:cNvSpPr>
            <p:nvPr/>
          </p:nvSpPr>
          <p:spPr bwMode="auto">
            <a:xfrm>
              <a:off x="1254" y="3146"/>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3" name="Rectangle 117"/>
            <p:cNvSpPr>
              <a:spLocks noChangeArrowheads="1"/>
            </p:cNvSpPr>
            <p:nvPr/>
          </p:nvSpPr>
          <p:spPr bwMode="auto">
            <a:xfrm>
              <a:off x="2163" y="3014"/>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14" name="Rectangle 118"/>
            <p:cNvSpPr>
              <a:spLocks noChangeArrowheads="1"/>
            </p:cNvSpPr>
            <p:nvPr/>
          </p:nvSpPr>
          <p:spPr bwMode="auto">
            <a:xfrm>
              <a:off x="2265" y="3014"/>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15" name="Rectangle 119"/>
            <p:cNvSpPr>
              <a:spLocks noChangeArrowheads="1"/>
            </p:cNvSpPr>
            <p:nvPr/>
          </p:nvSpPr>
          <p:spPr bwMode="auto">
            <a:xfrm>
              <a:off x="2367" y="3014"/>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16" name="Rectangle 120"/>
            <p:cNvSpPr>
              <a:spLocks noChangeArrowheads="1"/>
            </p:cNvSpPr>
            <p:nvPr/>
          </p:nvSpPr>
          <p:spPr bwMode="auto">
            <a:xfrm>
              <a:off x="2469" y="3014"/>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17" name="Rectangle 121"/>
            <p:cNvSpPr>
              <a:spLocks noChangeArrowheads="1"/>
            </p:cNvSpPr>
            <p:nvPr/>
          </p:nvSpPr>
          <p:spPr bwMode="auto">
            <a:xfrm>
              <a:off x="2571" y="3014"/>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18" name="Rectangle 123"/>
            <p:cNvSpPr>
              <a:spLocks noChangeArrowheads="1"/>
            </p:cNvSpPr>
            <p:nvPr/>
          </p:nvSpPr>
          <p:spPr bwMode="auto">
            <a:xfrm>
              <a:off x="3060" y="3011"/>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419" name="Group 124"/>
            <p:cNvGrpSpPr>
              <a:grpSpLocks/>
            </p:cNvGrpSpPr>
            <p:nvPr/>
          </p:nvGrpSpPr>
          <p:grpSpPr bwMode="auto">
            <a:xfrm>
              <a:off x="1728" y="3062"/>
              <a:ext cx="399" cy="126"/>
              <a:chOff x="1800" y="1425"/>
              <a:chExt cx="399" cy="126"/>
            </a:xfrm>
          </p:grpSpPr>
          <p:sp>
            <p:nvSpPr>
              <p:cNvPr id="57444" name="Rectangle 125"/>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5" name="Rectangle 126"/>
              <p:cNvSpPr>
                <a:spLocks noChangeArrowheads="1"/>
              </p:cNvSpPr>
              <p:nvPr/>
            </p:nvSpPr>
            <p:spPr bwMode="auto">
              <a:xfrm>
                <a:off x="1902"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6" name="Rectangle 127"/>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7" name="Rectangle 128"/>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7420" name="Rectangle 129"/>
            <p:cNvSpPr>
              <a:spLocks noChangeArrowheads="1"/>
            </p:cNvSpPr>
            <p:nvPr/>
          </p:nvSpPr>
          <p:spPr bwMode="auto">
            <a:xfrm>
              <a:off x="1269" y="2999"/>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21" name="Line 131"/>
            <p:cNvSpPr>
              <a:spLocks noChangeShapeType="1"/>
            </p:cNvSpPr>
            <p:nvPr/>
          </p:nvSpPr>
          <p:spPr bwMode="auto">
            <a:xfrm>
              <a:off x="1380" y="3065"/>
              <a:ext cx="153"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422" name="Line 133"/>
            <p:cNvSpPr>
              <a:spLocks noChangeShapeType="1"/>
            </p:cNvSpPr>
            <p:nvPr/>
          </p:nvSpPr>
          <p:spPr bwMode="auto">
            <a:xfrm>
              <a:off x="2403" y="2945"/>
              <a:ext cx="6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423" name="Text Box 134"/>
            <p:cNvSpPr txBox="1">
              <a:spLocks noChangeArrowheads="1"/>
            </p:cNvSpPr>
            <p:nvPr/>
          </p:nvSpPr>
          <p:spPr bwMode="auto">
            <a:xfrm>
              <a:off x="314" y="2638"/>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rPr>
                <a:t>A</a:t>
              </a:r>
              <a:endParaRPr lang="en-US" altLang="en-US" sz="2400">
                <a:solidFill>
                  <a:schemeClr val="accent1"/>
                </a:solidFill>
                <a:latin typeface="Times New Roman" panose="02020603050405020304" pitchFamily="18" charset="0"/>
              </a:endParaRPr>
            </a:p>
          </p:txBody>
        </p:sp>
        <p:sp>
          <p:nvSpPr>
            <p:cNvPr id="57424" name="Text Box 135"/>
            <p:cNvSpPr txBox="1">
              <a:spLocks noChangeArrowheads="1"/>
            </p:cNvSpPr>
            <p:nvPr/>
          </p:nvSpPr>
          <p:spPr bwMode="auto">
            <a:xfrm>
              <a:off x="488" y="328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rPr>
                <a:t>B</a:t>
              </a:r>
              <a:endParaRPr lang="en-US" altLang="en-US" sz="2400">
                <a:solidFill>
                  <a:schemeClr val="accent1"/>
                </a:solidFill>
                <a:latin typeface="Times New Roman" panose="02020603050405020304" pitchFamily="18" charset="0"/>
              </a:endParaRPr>
            </a:p>
          </p:txBody>
        </p:sp>
        <p:sp>
          <p:nvSpPr>
            <p:cNvPr id="57425" name="Text Box 136"/>
            <p:cNvSpPr txBox="1">
              <a:spLocks noChangeArrowheads="1"/>
            </p:cNvSpPr>
            <p:nvPr/>
          </p:nvSpPr>
          <p:spPr bwMode="auto">
            <a:xfrm>
              <a:off x="2294" y="3166"/>
              <a:ext cx="6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2 Mb/s</a:t>
              </a:r>
              <a:endParaRPr lang="en-US" altLang="en-US" sz="2400">
                <a:solidFill>
                  <a:schemeClr val="accent1"/>
                </a:solidFill>
                <a:latin typeface="Times New Roman" panose="02020603050405020304" pitchFamily="18" charset="0"/>
              </a:endParaRPr>
            </a:p>
          </p:txBody>
        </p:sp>
        <p:sp>
          <p:nvSpPr>
            <p:cNvPr id="57426" name="Rectangle 137"/>
            <p:cNvSpPr>
              <a:spLocks noChangeArrowheads="1"/>
            </p:cNvSpPr>
            <p:nvPr/>
          </p:nvSpPr>
          <p:spPr bwMode="auto">
            <a:xfrm>
              <a:off x="3372" y="3026"/>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27" name="Rectangle 138"/>
            <p:cNvSpPr>
              <a:spLocks noChangeArrowheads="1"/>
            </p:cNvSpPr>
            <p:nvPr/>
          </p:nvSpPr>
          <p:spPr bwMode="auto">
            <a:xfrm>
              <a:off x="3474" y="3026"/>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28" name="Rectangle 139"/>
            <p:cNvSpPr>
              <a:spLocks noChangeArrowheads="1"/>
            </p:cNvSpPr>
            <p:nvPr/>
          </p:nvSpPr>
          <p:spPr bwMode="auto">
            <a:xfrm>
              <a:off x="3576" y="3026"/>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7429" name="Group 140"/>
            <p:cNvGrpSpPr>
              <a:grpSpLocks/>
            </p:cNvGrpSpPr>
            <p:nvPr/>
          </p:nvGrpSpPr>
          <p:grpSpPr bwMode="auto">
            <a:xfrm rot="-1962567">
              <a:off x="3528" y="3164"/>
              <a:ext cx="399" cy="126"/>
              <a:chOff x="4176" y="2211"/>
              <a:chExt cx="399" cy="126"/>
            </a:xfrm>
          </p:grpSpPr>
          <p:sp>
            <p:nvSpPr>
              <p:cNvPr id="57440" name="Rectangle 141"/>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1" name="Rectangle 142"/>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2" name="Rectangle 143"/>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43" name="Rectangle 144"/>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57430" name="Text Box 145"/>
            <p:cNvSpPr txBox="1">
              <a:spLocks noChangeArrowheads="1"/>
            </p:cNvSpPr>
            <p:nvPr/>
          </p:nvSpPr>
          <p:spPr bwMode="auto">
            <a:xfrm>
              <a:off x="1970" y="2668"/>
              <a:ext cx="13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i="1">
                  <a:solidFill>
                    <a:srgbClr val="FF0000"/>
                  </a:solidFill>
                </a:rPr>
                <a:t>Packet switching</a:t>
              </a:r>
              <a:endParaRPr lang="en-US" altLang="en-US" sz="2400">
                <a:solidFill>
                  <a:schemeClr val="accent1"/>
                </a:solidFill>
                <a:latin typeface="Times New Roman" panose="02020603050405020304" pitchFamily="18" charset="0"/>
              </a:endParaRPr>
            </a:p>
          </p:txBody>
        </p:sp>
        <p:sp>
          <p:nvSpPr>
            <p:cNvPr id="57431" name="Line 148"/>
            <p:cNvSpPr>
              <a:spLocks noChangeShapeType="1"/>
            </p:cNvSpPr>
            <p:nvPr/>
          </p:nvSpPr>
          <p:spPr bwMode="auto">
            <a:xfrm flipH="1">
              <a:off x="1326" y="2772"/>
              <a:ext cx="7" cy="1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432" name="Rectangle 149"/>
            <p:cNvSpPr>
              <a:spLocks noChangeArrowheads="1"/>
            </p:cNvSpPr>
            <p:nvPr/>
          </p:nvSpPr>
          <p:spPr bwMode="auto">
            <a:xfrm>
              <a:off x="1144" y="2702"/>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3" name="Rectangle 156"/>
            <p:cNvSpPr>
              <a:spLocks noChangeArrowheads="1"/>
            </p:cNvSpPr>
            <p:nvPr/>
          </p:nvSpPr>
          <p:spPr bwMode="auto">
            <a:xfrm>
              <a:off x="2571" y="3014"/>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4" name="Rectangle 158"/>
            <p:cNvSpPr>
              <a:spLocks noChangeArrowheads="1"/>
            </p:cNvSpPr>
            <p:nvPr/>
          </p:nvSpPr>
          <p:spPr bwMode="auto">
            <a:xfrm>
              <a:off x="2670" y="3012"/>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5" name="Rectangle 159"/>
            <p:cNvSpPr>
              <a:spLocks noChangeArrowheads="1"/>
            </p:cNvSpPr>
            <p:nvPr/>
          </p:nvSpPr>
          <p:spPr bwMode="auto">
            <a:xfrm>
              <a:off x="2761" y="3019"/>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6" name="Rectangle 160"/>
            <p:cNvSpPr>
              <a:spLocks noChangeArrowheads="1"/>
            </p:cNvSpPr>
            <p:nvPr/>
          </p:nvSpPr>
          <p:spPr bwMode="auto">
            <a:xfrm>
              <a:off x="2863" y="3019"/>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7" name="Rectangle 161"/>
            <p:cNvSpPr>
              <a:spLocks noChangeArrowheads="1"/>
            </p:cNvSpPr>
            <p:nvPr/>
          </p:nvSpPr>
          <p:spPr bwMode="auto">
            <a:xfrm>
              <a:off x="2962" y="3017"/>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8" name="Rectangle 162"/>
            <p:cNvSpPr>
              <a:spLocks noChangeArrowheads="1"/>
            </p:cNvSpPr>
            <p:nvPr/>
          </p:nvSpPr>
          <p:spPr bwMode="auto">
            <a:xfrm>
              <a:off x="3156" y="3023"/>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7439" name="Text Box 164"/>
            <p:cNvSpPr txBox="1">
              <a:spLocks noChangeArrowheads="1"/>
            </p:cNvSpPr>
            <p:nvPr/>
          </p:nvSpPr>
          <p:spPr bwMode="auto">
            <a:xfrm>
              <a:off x="4149" y="2613"/>
              <a:ext cx="1611"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Char char="•"/>
              </a:pPr>
              <a:endParaRPr lang="en-US" altLang="en-US" sz="1800"/>
            </a:p>
            <a:p>
              <a:pPr>
                <a:spcBef>
                  <a:spcPct val="0"/>
                </a:spcBef>
                <a:buClrTx/>
                <a:buSzTx/>
                <a:buFontTx/>
                <a:buChar char="•"/>
              </a:pPr>
              <a:endParaRPr lang="en-US" altLang="en-US" sz="1800"/>
            </a:p>
            <a:p>
              <a:pPr>
                <a:spcBef>
                  <a:spcPct val="0"/>
                </a:spcBef>
                <a:buClrTx/>
                <a:buSzTx/>
                <a:buFontTx/>
                <a:buChar char="•"/>
              </a:pPr>
              <a:r>
                <a:rPr lang="en-US" altLang="en-US" sz="1800"/>
                <a:t> statistical multiplex.</a:t>
              </a:r>
            </a:p>
            <a:p>
              <a:pPr>
                <a:spcBef>
                  <a:spcPct val="0"/>
                </a:spcBef>
                <a:buClrTx/>
                <a:buSzTx/>
                <a:buFontTx/>
                <a:buChar char="•"/>
              </a:pPr>
              <a:r>
                <a:rPr lang="en-US" altLang="en-US" sz="1800"/>
                <a:t> B uses full link since </a:t>
              </a:r>
            </a:p>
            <a:p>
              <a:pPr>
                <a:spcBef>
                  <a:spcPct val="0"/>
                </a:spcBef>
                <a:buClrTx/>
                <a:buSzTx/>
                <a:buFontTx/>
                <a:buNone/>
              </a:pPr>
              <a:r>
                <a:rPr lang="en-US" altLang="en-US" sz="1800"/>
                <a:t>   A is not using it</a:t>
              </a:r>
              <a:endParaRPr lang="en-US" altLang="en-US" sz="500"/>
            </a:p>
          </p:txBody>
        </p:sp>
      </p:grpSp>
      <p:sp>
        <p:nvSpPr>
          <p:cNvPr id="57394" name="Rectangle 166"/>
          <p:cNvSpPr>
            <a:spLocks noGrp="1" noChangeArrowheads="1"/>
          </p:cNvSpPr>
          <p:nvPr>
            <p:ph type="title"/>
          </p:nvPr>
        </p:nvSpPr>
        <p:spPr>
          <a:xfrm>
            <a:off x="2057400" y="228600"/>
            <a:ext cx="8001000" cy="1143000"/>
          </a:xfrm>
          <a:noFill/>
        </p:spPr>
        <p:txBody>
          <a:bodyPr/>
          <a:lstStyle/>
          <a:p>
            <a:r>
              <a:rPr lang="en-US" altLang="en-US" sz="3200"/>
              <a:t>Packet switching versus circuit switching</a:t>
            </a:r>
          </a:p>
        </p:txBody>
      </p:sp>
      <p:sp>
        <p:nvSpPr>
          <p:cNvPr id="210088" name="Text Box 168"/>
          <p:cNvSpPr txBox="1">
            <a:spLocks noChangeArrowheads="1"/>
          </p:cNvSpPr>
          <p:nvPr/>
        </p:nvSpPr>
        <p:spPr bwMode="auto">
          <a:xfrm>
            <a:off x="3851275" y="3000376"/>
            <a:ext cx="4186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i="1">
                <a:solidFill>
                  <a:schemeClr val="accent2"/>
                </a:solidFill>
              </a:rPr>
              <a:t>Utilization = 50% only = 1 Mb/s</a:t>
            </a:r>
            <a:endParaRPr lang="en-US" altLang="en-US" sz="2400">
              <a:solidFill>
                <a:schemeClr val="accent2"/>
              </a:solidFill>
              <a:latin typeface="Times New Roman" panose="02020603050405020304" pitchFamily="18" charset="0"/>
            </a:endParaRPr>
          </a:p>
        </p:txBody>
      </p:sp>
      <p:sp>
        <p:nvSpPr>
          <p:cNvPr id="210089" name="Text Box 169"/>
          <p:cNvSpPr txBox="1">
            <a:spLocks noChangeArrowheads="1"/>
          </p:cNvSpPr>
          <p:nvPr/>
        </p:nvSpPr>
        <p:spPr bwMode="auto">
          <a:xfrm>
            <a:off x="3848101" y="5775326"/>
            <a:ext cx="375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i="1">
                <a:solidFill>
                  <a:schemeClr val="accent2"/>
                </a:solidFill>
              </a:rPr>
              <a:t>Utilization = 100% = 2 Mb/s</a:t>
            </a:r>
            <a:endParaRPr lang="en-US" altLang="en-US" sz="24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254989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0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88" grpId="0"/>
      <p:bldP spid="2100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 nuts and bolts of Internet means the basic hardware and software components that make up the Internet.</a:t>
            </a:r>
          </a:p>
          <a:p>
            <a:r>
              <a:rPr lang="en-US" dirty="0"/>
              <a:t>Internet is a worldwide computer network that  interconnects millions of computing devices throughout the world.</a:t>
            </a:r>
          </a:p>
          <a:p>
            <a:r>
              <a:rPr lang="en-US" dirty="0"/>
              <a:t>Not too long ago, these computing devices were primarily traditional desktop PCs, printers and servers.</a:t>
            </a:r>
          </a:p>
          <a:p>
            <a:r>
              <a:rPr lang="en-US" dirty="0"/>
              <a:t>Now Web cams and even toasters are being connected to the Internet.</a:t>
            </a:r>
          </a:p>
          <a:p>
            <a:r>
              <a:rPr lang="en-US" dirty="0"/>
              <a:t>In the Internet jargon, all of these devices are called </a:t>
            </a:r>
            <a:r>
              <a:rPr lang="en-US" b="1" dirty="0"/>
              <a:t>hosts</a:t>
            </a:r>
            <a:r>
              <a:rPr lang="en-US" dirty="0"/>
              <a:t> or </a:t>
            </a:r>
            <a:r>
              <a:rPr lang="en-US" b="1" dirty="0"/>
              <a:t>end system.</a:t>
            </a:r>
          </a:p>
          <a:p>
            <a:r>
              <a:rPr lang="en-US" dirty="0"/>
              <a:t>End systems are connected together by </a:t>
            </a:r>
            <a:r>
              <a:rPr lang="en-US" b="1" dirty="0"/>
              <a:t>communication links</a:t>
            </a:r>
            <a:r>
              <a:rPr lang="en-US" dirty="0"/>
              <a:t>.</a:t>
            </a:r>
          </a:p>
        </p:txBody>
      </p:sp>
      <p:sp>
        <p:nvSpPr>
          <p:cNvPr id="4" name="Rectangle 2"/>
          <p:cNvSpPr>
            <a:spLocks noGrp="1" noChangeArrowheads="1"/>
          </p:cNvSpPr>
          <p:nvPr>
            <p:ph type="title"/>
          </p:nvPr>
        </p:nvSpPr>
        <p:spPr/>
        <p:txBody>
          <a:bodyPr/>
          <a:lstStyle/>
          <a:p>
            <a:r>
              <a:rPr lang="en-US" sz="3200"/>
              <a:t>What’s the Internet: “nuts and bolts” view</a:t>
            </a:r>
            <a:endParaRPr lang="en-US"/>
          </a:p>
        </p:txBody>
      </p:sp>
    </p:spTree>
    <p:extLst>
      <p:ext uri="{BB962C8B-B14F-4D97-AF65-F5344CB8AC3E}">
        <p14:creationId xmlns:p14="http://schemas.microsoft.com/office/powerpoint/2010/main" val="241785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Packet Switching: Store &amp; Forward</a:t>
            </a:r>
          </a:p>
        </p:txBody>
      </p:sp>
      <p:sp>
        <p:nvSpPr>
          <p:cNvPr id="6" name="Content Placeholder 5"/>
          <p:cNvSpPr>
            <a:spLocks noGrp="1"/>
          </p:cNvSpPr>
          <p:nvPr>
            <p:ph idx="1"/>
          </p:nvPr>
        </p:nvSpPr>
        <p:spPr/>
        <p:txBody>
          <a:bodyPr>
            <a:normAutofit fontScale="92500" lnSpcReduction="10000"/>
          </a:bodyPr>
          <a:lstStyle/>
          <a:p>
            <a:r>
              <a:rPr lang="en-US" dirty="0"/>
              <a:t>Most packet switches use store-and-forward transmission at the inputs to the links. </a:t>
            </a:r>
          </a:p>
          <a:p>
            <a:r>
              <a:rPr lang="en-US" dirty="0"/>
              <a:t>Store-and-forward transmission means that the packet switch must receive the entire packet before it can begin to transmit the first bit of the packet onto the outbound link. </a:t>
            </a:r>
          </a:p>
          <a:p>
            <a:r>
              <a:rPr lang="en-US" dirty="0"/>
              <a:t>To explore store-and-forward transmission in more detail, consider a simple network consisting of two end systems connected by a single router, </a:t>
            </a:r>
          </a:p>
          <a:p>
            <a:r>
              <a:rPr lang="en-US" dirty="0"/>
              <a:t>A router will typically have many incident links, since its job is to switch an incoming packet onto an outgoing link; in this simple example, the router has the rather simple task of transferring a packet from one (input) link to the only other attached link. </a:t>
            </a:r>
          </a:p>
        </p:txBody>
      </p:sp>
    </p:spTree>
    <p:extLst>
      <p:ext uri="{BB962C8B-B14F-4D97-AF65-F5344CB8AC3E}">
        <p14:creationId xmlns:p14="http://schemas.microsoft.com/office/powerpoint/2010/main" val="278094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Cont</a:t>
            </a:r>
            <a:r>
              <a:rPr lang="en-US" dirty="0"/>
              <a:t>…</a:t>
            </a:r>
          </a:p>
        </p:txBody>
      </p:sp>
      <p:sp>
        <p:nvSpPr>
          <p:cNvPr id="5" name="Content Placeholder 4"/>
          <p:cNvSpPr>
            <a:spLocks noGrp="1"/>
          </p:cNvSpPr>
          <p:nvPr>
            <p:ph sz="half" idx="1"/>
          </p:nvPr>
        </p:nvSpPr>
        <p:spPr/>
        <p:txBody>
          <a:bodyPr>
            <a:normAutofit fontScale="77500" lnSpcReduction="20000"/>
          </a:bodyPr>
          <a:lstStyle/>
          <a:p>
            <a:r>
              <a:rPr lang="en-US" dirty="0"/>
              <a:t>In this example, the source has three packets, each consisting of L bits, to send to the destination.</a:t>
            </a:r>
          </a:p>
          <a:p>
            <a:r>
              <a:rPr lang="en-US" dirty="0"/>
              <a:t> At the snapshot of time shown in Figure 1.11, the source has transmitted some of packet 1, and the front of packet 1 has already arrived at the router. </a:t>
            </a:r>
          </a:p>
          <a:p>
            <a:r>
              <a:rPr lang="en-US" dirty="0"/>
              <a:t>Because the router employs store-and-forwarding, at this instant of time, the router cannot transmit the bits it has received; instead it must first buffer (i.e., “store”) the packet’s bits.</a:t>
            </a:r>
          </a:p>
          <a:p>
            <a:r>
              <a:rPr lang="en-US" dirty="0"/>
              <a:t> Only after the router has received all of the packet’s bits can it begin to transmit (i.e., “forward”) the packet onto the outbound link.</a:t>
            </a:r>
          </a:p>
          <a:p>
            <a:endParaRPr lang="en-US" dirty="0"/>
          </a:p>
        </p:txBody>
      </p:sp>
      <p:pic>
        <p:nvPicPr>
          <p:cNvPr id="35842" name="Picture 2" descr="Image result for store and forward packet switch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4162" y="1690688"/>
            <a:ext cx="4257675" cy="468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3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idx="1"/>
          </p:nvPr>
        </p:nvSpPr>
        <p:spPr/>
        <p:txBody>
          <a:bodyPr>
            <a:normAutofit fontScale="92500" lnSpcReduction="10000"/>
          </a:bodyPr>
          <a:lstStyle/>
          <a:p>
            <a:r>
              <a:rPr lang="en-US" dirty="0"/>
              <a:t>let’s now calculate the amount of time that elapses from when the source begins to send the packet until the destination has received the entire packet. </a:t>
            </a:r>
          </a:p>
          <a:p>
            <a:r>
              <a:rPr lang="en-US" dirty="0"/>
              <a:t>The source begins to transmit at time 0; at time L/R seconds, the source has transmitted the entire packet, and the entire packet has been received and stored at the router (since there is no propagation delay).</a:t>
            </a:r>
          </a:p>
          <a:p>
            <a:r>
              <a:rPr lang="en-US" dirty="0"/>
              <a:t> At time L/R seconds, since the router has just received the entire packet, it can begin to transmit the packet onto the outbound link towards the destination;</a:t>
            </a:r>
          </a:p>
          <a:p>
            <a:r>
              <a:rPr lang="en-US" dirty="0"/>
              <a:t> At time 2L/R, the router has transmitted the entire packet, and the entire packet has been received by the destination. Thus, the total delay is 2L/R. </a:t>
            </a:r>
          </a:p>
        </p:txBody>
      </p:sp>
    </p:spTree>
    <p:extLst>
      <p:ext uri="{BB962C8B-B14F-4D97-AF65-F5344CB8AC3E}">
        <p14:creationId xmlns:p14="http://schemas.microsoft.com/office/powerpoint/2010/main" val="190337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sz="half" idx="1"/>
          </p:nvPr>
        </p:nvSpPr>
        <p:spPr/>
        <p:txBody>
          <a:bodyPr>
            <a:normAutofit fontScale="62500" lnSpcReduction="20000"/>
          </a:bodyPr>
          <a:lstStyle/>
          <a:p>
            <a:r>
              <a:rPr lang="en-US" dirty="0"/>
              <a:t>Now let’s calculate the amount of time that elapses from when the source begins to send the first packet until the destination has received all three packets. </a:t>
            </a:r>
          </a:p>
          <a:p>
            <a:r>
              <a:rPr lang="en-US" dirty="0"/>
              <a:t>As before, at time L/R, the router begins to forward the first packet. But also at time L/R the source will begin to send the second packet, since it has just finished sending the entire first packet. </a:t>
            </a:r>
          </a:p>
          <a:p>
            <a:r>
              <a:rPr lang="en-US" dirty="0"/>
              <a:t>Thus, at time 2L/R, the destination has received the first packet and the router has received the second packet.</a:t>
            </a:r>
          </a:p>
          <a:p>
            <a:r>
              <a:rPr lang="en-US" dirty="0"/>
              <a:t> Similarly, at time 3L/R, the destination has received the first two packets and the router has received the third packet. </a:t>
            </a:r>
          </a:p>
          <a:p>
            <a:r>
              <a:rPr lang="en-US" dirty="0"/>
              <a:t>Finally, at time 4L/R the destination has received all three packets!</a:t>
            </a:r>
          </a:p>
          <a:p>
            <a:r>
              <a:rPr lang="en-US" dirty="0"/>
              <a:t>In general, the delay can be written as:</a:t>
            </a:r>
          </a:p>
          <a:p>
            <a:pPr marL="0" indent="0" algn="ctr">
              <a:buNone/>
            </a:pPr>
            <a:r>
              <a:rPr lang="en-US" dirty="0" err="1"/>
              <a:t>D</a:t>
            </a:r>
            <a:r>
              <a:rPr lang="en-US" baseline="-25000" dirty="0" err="1"/>
              <a:t>end</a:t>
            </a:r>
            <a:r>
              <a:rPr lang="en-US" baseline="-25000" dirty="0"/>
              <a:t>-to-end</a:t>
            </a:r>
            <a:r>
              <a:rPr lang="en-US" dirty="0"/>
              <a:t> = N (L/R)</a:t>
            </a:r>
          </a:p>
        </p:txBody>
      </p:sp>
      <p:pic>
        <p:nvPicPr>
          <p:cNvPr id="5" name="Picture 2" descr="Image result for store and forward packet switching">
            <a:extLst>
              <a:ext uri="{FF2B5EF4-FFF2-40B4-BE49-F238E27FC236}">
                <a16:creationId xmlns:a16="http://schemas.microsoft.com/office/drawing/2014/main" id="{93914AEA-4DEF-4CC2-A48D-EEA23CD079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4162" y="1602769"/>
            <a:ext cx="42576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1, slide:</a:t>
            </a:r>
          </a:p>
        </p:txBody>
      </p:sp>
      <p:sp>
        <p:nvSpPr>
          <p:cNvPr id="593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382A484-225D-45A0-AAD7-3C1E229BFD74}" type="slidenum">
              <a:rPr lang="en-US" altLang="en-US" sz="140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59396" name="Rectangle 2"/>
          <p:cNvSpPr>
            <a:spLocks noGrp="1" noChangeArrowheads="1"/>
          </p:cNvSpPr>
          <p:nvPr>
            <p:ph type="title"/>
          </p:nvPr>
        </p:nvSpPr>
        <p:spPr>
          <a:xfrm>
            <a:off x="2057400" y="228600"/>
            <a:ext cx="8001000" cy="1143000"/>
          </a:xfrm>
        </p:spPr>
        <p:txBody>
          <a:bodyPr/>
          <a:lstStyle/>
          <a:p>
            <a:r>
              <a:rPr lang="en-US" altLang="en-US" sz="3200"/>
              <a:t>Packet switching versus circuit switching</a:t>
            </a:r>
            <a:endParaRPr lang="en-US" altLang="en-US"/>
          </a:p>
        </p:txBody>
      </p:sp>
      <p:sp>
        <p:nvSpPr>
          <p:cNvPr id="59397" name="Rectangle 3"/>
          <p:cNvSpPr>
            <a:spLocks noGrp="1" noChangeArrowheads="1"/>
          </p:cNvSpPr>
          <p:nvPr>
            <p:ph type="body" sz="half" idx="1"/>
          </p:nvPr>
        </p:nvSpPr>
        <p:spPr>
          <a:xfrm>
            <a:off x="2057400" y="1168400"/>
            <a:ext cx="8128000" cy="4648200"/>
          </a:xfrm>
        </p:spPr>
        <p:txBody>
          <a:bodyPr/>
          <a:lstStyle/>
          <a:p>
            <a:pPr>
              <a:buFont typeface="Wingdings" panose="05000000000000000000" pitchFamily="2" charset="2"/>
              <a:buNone/>
            </a:pPr>
            <a:r>
              <a:rPr lang="en-US" altLang="en-US" sz="3200" b="1" dirty="0">
                <a:solidFill>
                  <a:srgbClr val="FF0000"/>
                </a:solidFill>
              </a:rPr>
              <a:t>				</a:t>
            </a:r>
            <a:r>
              <a:rPr lang="en-US" altLang="en-US" sz="2000" b="1" dirty="0">
                <a:solidFill>
                  <a:srgbClr val="FF0000"/>
                </a:solidFill>
              </a:rPr>
              <a:t>Packet-switching 	                Circuit-switching</a:t>
            </a:r>
          </a:p>
          <a:p>
            <a:r>
              <a:rPr lang="en-US" altLang="en-US" sz="2000" dirty="0"/>
              <a:t>Resources	</a:t>
            </a:r>
            <a:r>
              <a:rPr lang="en-US" altLang="en-US" sz="1800" dirty="0"/>
              <a:t>	   sharing		                   dedicated</a:t>
            </a:r>
          </a:p>
          <a:p>
            <a:endParaRPr lang="en-US" altLang="en-US" sz="2000" dirty="0"/>
          </a:p>
          <a:p>
            <a:r>
              <a:rPr lang="en-US" altLang="en-US" sz="2000" dirty="0"/>
              <a:t>Congestion 	</a:t>
            </a:r>
            <a:r>
              <a:rPr lang="en-US" altLang="en-US" sz="1800" dirty="0"/>
              <a:t>	    may lead to it		admission control</a:t>
            </a:r>
          </a:p>
          <a:p>
            <a:endParaRPr lang="en-US" altLang="en-US" sz="2000" dirty="0"/>
          </a:p>
          <a:p>
            <a:r>
              <a:rPr lang="en-US" altLang="en-US" sz="2000" dirty="0"/>
              <a:t>Overhead</a:t>
            </a:r>
            <a:r>
              <a:rPr lang="en-US" altLang="en-US" sz="1800" dirty="0"/>
              <a:t>		less overhead;		more overhead;</a:t>
            </a:r>
          </a:p>
          <a:p>
            <a:pPr>
              <a:buFont typeface="Wingdings" panose="05000000000000000000" pitchFamily="2" charset="2"/>
              <a:buNone/>
            </a:pPr>
            <a:r>
              <a:rPr lang="en-US" altLang="en-US" sz="1800" dirty="0"/>
              <a:t>				no connection setup	reserve resources 1st 							</a:t>
            </a:r>
          </a:p>
          <a:p>
            <a:r>
              <a:rPr lang="en-US" altLang="en-US" sz="2000" dirty="0"/>
              <a:t>Guarantee	</a:t>
            </a:r>
            <a:r>
              <a:rPr lang="en-US" altLang="en-US" sz="1800" dirty="0"/>
              <a:t>	      Best-effort		     provide guarantee</a:t>
            </a:r>
          </a:p>
          <a:p>
            <a:pPr lvl="1">
              <a:buFont typeface="Wingdings" panose="05000000000000000000" pitchFamily="2" charset="2"/>
              <a:buNone/>
            </a:pPr>
            <a:r>
              <a:rPr lang="en-US" altLang="en-US" sz="1800" dirty="0"/>
              <a:t>				      no guarantee		    good for multimedia</a:t>
            </a:r>
          </a:p>
        </p:txBody>
      </p:sp>
      <p:cxnSp>
        <p:nvCxnSpPr>
          <p:cNvPr id="59398" name="Straight Connector 10"/>
          <p:cNvCxnSpPr>
            <a:cxnSpLocks noChangeShapeType="1"/>
          </p:cNvCxnSpPr>
          <p:nvPr/>
        </p:nvCxnSpPr>
        <p:spPr bwMode="auto">
          <a:xfrm rot="16200000" flipH="1">
            <a:off x="2178050" y="3917950"/>
            <a:ext cx="43942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399" name="Straight Connector 11"/>
          <p:cNvCxnSpPr>
            <a:cxnSpLocks noChangeShapeType="1"/>
          </p:cNvCxnSpPr>
          <p:nvPr/>
        </p:nvCxnSpPr>
        <p:spPr bwMode="auto">
          <a:xfrm rot="16200000" flipH="1">
            <a:off x="5137150" y="3892550"/>
            <a:ext cx="43942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400" name="Straight Connector 13"/>
          <p:cNvCxnSpPr>
            <a:cxnSpLocks noChangeShapeType="1"/>
          </p:cNvCxnSpPr>
          <p:nvPr/>
        </p:nvCxnSpPr>
        <p:spPr bwMode="auto">
          <a:xfrm flipV="1">
            <a:off x="2222500" y="1689100"/>
            <a:ext cx="77343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401" name="Straight Connector 14"/>
          <p:cNvCxnSpPr>
            <a:cxnSpLocks noChangeShapeType="1"/>
          </p:cNvCxnSpPr>
          <p:nvPr/>
        </p:nvCxnSpPr>
        <p:spPr bwMode="auto">
          <a:xfrm flipV="1">
            <a:off x="2324100" y="4038600"/>
            <a:ext cx="77343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402" name="Straight Connector 15"/>
          <p:cNvCxnSpPr>
            <a:cxnSpLocks noChangeShapeType="1"/>
          </p:cNvCxnSpPr>
          <p:nvPr/>
        </p:nvCxnSpPr>
        <p:spPr bwMode="auto">
          <a:xfrm flipV="1">
            <a:off x="2235200" y="2933700"/>
            <a:ext cx="77343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9403" name="Straight Connector 16"/>
          <p:cNvCxnSpPr>
            <a:cxnSpLocks noChangeShapeType="1"/>
          </p:cNvCxnSpPr>
          <p:nvPr/>
        </p:nvCxnSpPr>
        <p:spPr bwMode="auto">
          <a:xfrm flipV="1">
            <a:off x="2286000" y="2286000"/>
            <a:ext cx="77343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50247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Queuing Delays and Packet Loss</a:t>
            </a:r>
          </a:p>
        </p:txBody>
      </p:sp>
      <p:sp>
        <p:nvSpPr>
          <p:cNvPr id="8" name="Content Placeholder 7"/>
          <p:cNvSpPr>
            <a:spLocks noGrp="1"/>
          </p:cNvSpPr>
          <p:nvPr>
            <p:ph idx="1"/>
          </p:nvPr>
        </p:nvSpPr>
        <p:spPr/>
        <p:txBody>
          <a:bodyPr>
            <a:normAutofit fontScale="77500" lnSpcReduction="20000"/>
          </a:bodyPr>
          <a:lstStyle/>
          <a:p>
            <a:r>
              <a:rPr lang="en-US" dirty="0"/>
              <a:t>Each packet switch has multiple links attached to it.</a:t>
            </a:r>
          </a:p>
          <a:p>
            <a:r>
              <a:rPr lang="en-US" dirty="0"/>
              <a:t> For each attached link, the packet switch has an output buffer (also called an output queue), which stores packets that the router is about to send into that link. </a:t>
            </a:r>
          </a:p>
          <a:p>
            <a:r>
              <a:rPr lang="en-US" dirty="0"/>
              <a:t>If an arriving packet needs to be transmitted onto a link but finds the link busy with the transmission of another packet, the arriving packet must wait in the output buffer. </a:t>
            </a:r>
          </a:p>
          <a:p>
            <a:r>
              <a:rPr lang="en-US" dirty="0"/>
              <a:t>Thus, in addition to the store-and-forward delays, packets suffer output buffer queuing delays. </a:t>
            </a:r>
          </a:p>
          <a:p>
            <a:r>
              <a:rPr lang="en-US" dirty="0"/>
              <a:t>These delays are variable and depend on the level of congestion in the network. </a:t>
            </a:r>
          </a:p>
          <a:p>
            <a:r>
              <a:rPr lang="en-US" dirty="0"/>
              <a:t>Since the amount of buffer space is finite, an arriving packet may find that the buffer is completely full with other packets waiting for transmission.</a:t>
            </a:r>
          </a:p>
          <a:p>
            <a:r>
              <a:rPr lang="en-US" dirty="0"/>
              <a:t> In this case, packet loss will occur—either the arriving packet or one of the already-queued packets will be dropped</a:t>
            </a:r>
          </a:p>
        </p:txBody>
      </p:sp>
    </p:spTree>
    <p:extLst>
      <p:ext uri="{BB962C8B-B14F-4D97-AF65-F5344CB8AC3E}">
        <p14:creationId xmlns:p14="http://schemas.microsoft.com/office/powerpoint/2010/main" val="3793073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Queuing Delay</a:t>
            </a:r>
          </a:p>
        </p:txBody>
      </p:sp>
      <p:sp>
        <p:nvSpPr>
          <p:cNvPr id="5" name="Content Placeholder 4"/>
          <p:cNvSpPr>
            <a:spLocks noGrp="1"/>
          </p:cNvSpPr>
          <p:nvPr>
            <p:ph sz="half" idx="1"/>
          </p:nvPr>
        </p:nvSpPr>
        <p:spPr/>
        <p:txBody>
          <a:bodyPr>
            <a:normAutofit fontScale="85000" lnSpcReduction="20000"/>
          </a:bodyPr>
          <a:lstStyle/>
          <a:p>
            <a:r>
              <a:rPr lang="en-US" dirty="0"/>
              <a:t>Suppose Hosts A and B are sending packets to Host E. </a:t>
            </a:r>
          </a:p>
          <a:p>
            <a:r>
              <a:rPr lang="en-US" dirty="0"/>
              <a:t>Hosts A and B first send their packets along 10 Mbps Ethernet links to the first router. </a:t>
            </a:r>
          </a:p>
          <a:p>
            <a:r>
              <a:rPr lang="en-US" dirty="0"/>
              <a:t>The router then directs these packets to the 1.5 Mbps link. </a:t>
            </a:r>
          </a:p>
          <a:p>
            <a:r>
              <a:rPr lang="en-US" dirty="0"/>
              <a:t>If, during a short interval of time, the arrival rate of packets to the router (when converted to bits per second) exceeds 1.5 Mbps, congestion will occur at the router as packets queue in the link’s output buffer before being transmitted onto the link. </a:t>
            </a:r>
          </a:p>
        </p:txBody>
      </p:sp>
      <p:pic>
        <p:nvPicPr>
          <p:cNvPr id="7" name="Content Placeholder 6"/>
          <p:cNvPicPr>
            <a:picLocks noGrp="1" noChangeAspect="1"/>
          </p:cNvPicPr>
          <p:nvPr>
            <p:ph sz="half" idx="2"/>
          </p:nvPr>
        </p:nvPicPr>
        <p:blipFill>
          <a:blip r:embed="rId2"/>
          <a:stretch>
            <a:fillRect/>
          </a:stretch>
        </p:blipFill>
        <p:spPr>
          <a:xfrm>
            <a:off x="6172200" y="2446814"/>
            <a:ext cx="5181600" cy="3108960"/>
          </a:xfrm>
          <a:prstGeom prst="rect">
            <a:avLst/>
          </a:prstGeom>
        </p:spPr>
      </p:pic>
    </p:spTree>
    <p:extLst>
      <p:ext uri="{BB962C8B-B14F-4D97-AF65-F5344CB8AC3E}">
        <p14:creationId xmlns:p14="http://schemas.microsoft.com/office/powerpoint/2010/main" val="2351844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Footer Placeholder 5"/>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57347"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8A664851-719C-493C-A70C-889FE5D7AFA3}" type="slidenum">
              <a:rPr lang="en-US" sz="1400"/>
              <a:pPr/>
              <a:t>27</a:t>
            </a:fld>
            <a:endParaRPr lang="en-US" sz="1400"/>
          </a:p>
        </p:txBody>
      </p:sp>
      <p:sp>
        <p:nvSpPr>
          <p:cNvPr id="57348" name="Rectangle 2"/>
          <p:cNvSpPr>
            <a:spLocks noGrp="1" noChangeArrowheads="1"/>
          </p:cNvSpPr>
          <p:nvPr>
            <p:ph type="title"/>
          </p:nvPr>
        </p:nvSpPr>
        <p:spPr>
          <a:xfrm>
            <a:off x="1828800" y="228600"/>
            <a:ext cx="8382000" cy="1143000"/>
          </a:xfrm>
        </p:spPr>
        <p:txBody>
          <a:bodyPr/>
          <a:lstStyle/>
          <a:p>
            <a:r>
              <a:rPr lang="en-US" sz="3200"/>
              <a:t>Access networks and physical media</a:t>
            </a:r>
            <a:endParaRPr lang="en-US"/>
          </a:p>
        </p:txBody>
      </p:sp>
      <p:sp>
        <p:nvSpPr>
          <p:cNvPr id="57349" name="Rectangle 3"/>
          <p:cNvSpPr>
            <a:spLocks noGrp="1" noChangeArrowheads="1"/>
          </p:cNvSpPr>
          <p:nvPr>
            <p:ph type="body" sz="half" idx="1"/>
          </p:nvPr>
        </p:nvSpPr>
        <p:spPr>
          <a:xfrm>
            <a:off x="2057401" y="1371600"/>
            <a:ext cx="4010025" cy="5010150"/>
          </a:xfrm>
        </p:spPr>
        <p:txBody>
          <a:bodyPr/>
          <a:lstStyle/>
          <a:p>
            <a:pPr>
              <a:buFont typeface="Wingdings" panose="05000000000000000000" pitchFamily="2" charset="2"/>
              <a:buNone/>
            </a:pPr>
            <a:r>
              <a:rPr lang="en-US" sz="2400" i="1">
                <a:solidFill>
                  <a:srgbClr val="FF0000"/>
                </a:solidFill>
              </a:rPr>
              <a:t>Q: How to connect end systems to edge router?</a:t>
            </a:r>
          </a:p>
          <a:p>
            <a:r>
              <a:rPr lang="en-US" sz="2400"/>
              <a:t>residential access nets</a:t>
            </a:r>
          </a:p>
          <a:p>
            <a:r>
              <a:rPr lang="en-US" sz="2400"/>
              <a:t>institutional access networks (school, company)</a:t>
            </a:r>
          </a:p>
          <a:p>
            <a:pPr>
              <a:spcAft>
                <a:spcPct val="30000"/>
              </a:spcAft>
            </a:pPr>
            <a:r>
              <a:rPr lang="en-US" sz="2400"/>
              <a:t>mobile access networks</a:t>
            </a:r>
            <a:endParaRPr lang="en-US" sz="2400">
              <a:solidFill>
                <a:srgbClr val="FF0000"/>
              </a:solidFill>
            </a:endParaRPr>
          </a:p>
          <a:p>
            <a:pPr>
              <a:buFont typeface="Wingdings" panose="05000000000000000000" pitchFamily="2" charset="2"/>
              <a:buNone/>
            </a:pPr>
            <a:r>
              <a:rPr lang="en-US" sz="2400" i="1">
                <a:solidFill>
                  <a:srgbClr val="FF0000"/>
                </a:solidFill>
              </a:rPr>
              <a:t>Keep in mind: </a:t>
            </a:r>
          </a:p>
          <a:p>
            <a:r>
              <a:rPr lang="en-US" sz="2400"/>
              <a:t>bandwidth (bits per second) of access network?</a:t>
            </a:r>
          </a:p>
          <a:p>
            <a:r>
              <a:rPr lang="en-US" sz="2400"/>
              <a:t>shared or dedicated?</a:t>
            </a:r>
          </a:p>
        </p:txBody>
      </p:sp>
      <p:sp>
        <p:nvSpPr>
          <p:cNvPr id="57350" name="Freeform 20"/>
          <p:cNvSpPr>
            <a:spLocks/>
          </p:cNvSpPr>
          <p:nvPr/>
        </p:nvSpPr>
        <p:spPr bwMode="auto">
          <a:xfrm>
            <a:off x="8331200" y="1800226"/>
            <a:ext cx="1989138" cy="2009775"/>
          </a:xfrm>
          <a:custGeom>
            <a:avLst/>
            <a:gdLst>
              <a:gd name="T0" fmla="*/ 367960 w 1292"/>
              <a:gd name="T1" fmla="*/ 11210 h 1255"/>
              <a:gd name="T2" fmla="*/ 53885 w 1292"/>
              <a:gd name="T3" fmla="*/ 251422 h 1255"/>
              <a:gd name="T4" fmla="*/ 44648 w 1292"/>
              <a:gd name="T5" fmla="*/ 837540 h 1255"/>
              <a:gd name="T6" fmla="*/ 81598 w 1292"/>
              <a:gd name="T7" fmla="*/ 1327572 h 1255"/>
              <a:gd name="T8" fmla="*/ 377197 w 1292"/>
              <a:gd name="T9" fmla="*/ 1394832 h 1255"/>
              <a:gd name="T10" fmla="*/ 996109 w 1292"/>
              <a:gd name="T11" fmla="*/ 1807997 h 1255"/>
              <a:gd name="T12" fmla="*/ 1531883 w 1292"/>
              <a:gd name="T13" fmla="*/ 1980950 h 1255"/>
              <a:gd name="T14" fmla="*/ 1845957 w 1292"/>
              <a:gd name="T15" fmla="*/ 1635044 h 1255"/>
              <a:gd name="T16" fmla="*/ 1956807 w 1292"/>
              <a:gd name="T17" fmla="*/ 712629 h 1255"/>
              <a:gd name="T18" fmla="*/ 1855194 w 1292"/>
              <a:gd name="T19" fmla="*/ 337898 h 1255"/>
              <a:gd name="T20" fmla="*/ 1153146 w 1292"/>
              <a:gd name="T21" fmla="*/ 184163 h 1255"/>
              <a:gd name="T22" fmla="*/ 367960 w 1292"/>
              <a:gd name="T23" fmla="*/ 11210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Freeform 21"/>
          <p:cNvSpPr>
            <a:spLocks/>
          </p:cNvSpPr>
          <p:nvPr/>
        </p:nvSpPr>
        <p:spPr bwMode="auto">
          <a:xfrm>
            <a:off x="6251575" y="1628775"/>
            <a:ext cx="2065338" cy="1906588"/>
          </a:xfrm>
          <a:custGeom>
            <a:avLst/>
            <a:gdLst>
              <a:gd name="T0" fmla="*/ 847713 w 1340"/>
              <a:gd name="T1" fmla="*/ 67235 h 1191"/>
              <a:gd name="T2" fmla="*/ 126386 w 1340"/>
              <a:gd name="T3" fmla="*/ 96050 h 1191"/>
              <a:gd name="T4" fmla="*/ 89395 w 1340"/>
              <a:gd name="T5" fmla="*/ 643533 h 1191"/>
              <a:gd name="T6" fmla="*/ 43156 w 1340"/>
              <a:gd name="T7" fmla="*/ 1152597 h 1191"/>
              <a:gd name="T8" fmla="*/ 172625 w 1340"/>
              <a:gd name="T9" fmla="*/ 1392722 h 1191"/>
              <a:gd name="T10" fmla="*/ 829218 w 1340"/>
              <a:gd name="T11" fmla="*/ 1402327 h 1191"/>
              <a:gd name="T12" fmla="*/ 986430 w 1340"/>
              <a:gd name="T13" fmla="*/ 1805736 h 1191"/>
              <a:gd name="T14" fmla="*/ 1901961 w 1340"/>
              <a:gd name="T15" fmla="*/ 1757711 h 1191"/>
              <a:gd name="T16" fmla="*/ 1966695 w 1340"/>
              <a:gd name="T17" fmla="*/ 912473 h 1191"/>
              <a:gd name="T18" fmla="*/ 1855722 w 1340"/>
              <a:gd name="T19" fmla="*/ 547484 h 1191"/>
              <a:gd name="T20" fmla="*/ 1171386 w 1340"/>
              <a:gd name="T21" fmla="*/ 461039 h 1191"/>
              <a:gd name="T22" fmla="*/ 847713 w 1340"/>
              <a:gd name="T23" fmla="*/ 6723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Freeform 22"/>
          <p:cNvSpPr>
            <a:spLocks/>
          </p:cNvSpPr>
          <p:nvPr/>
        </p:nvSpPr>
        <p:spPr bwMode="auto">
          <a:xfrm>
            <a:off x="6648450" y="3357564"/>
            <a:ext cx="3290888" cy="2662237"/>
          </a:xfrm>
          <a:custGeom>
            <a:avLst/>
            <a:gdLst>
              <a:gd name="T0" fmla="*/ 41618 w 2135"/>
              <a:gd name="T1" fmla="*/ 1044391 h 1662"/>
              <a:gd name="T2" fmla="*/ 161847 w 2135"/>
              <a:gd name="T3" fmla="*/ 121739 h 1662"/>
              <a:gd name="T4" fmla="*/ 1012699 w 2135"/>
              <a:gd name="T5" fmla="*/ 313958 h 1662"/>
              <a:gd name="T6" fmla="*/ 1863552 w 2135"/>
              <a:gd name="T7" fmla="*/ 160183 h 1662"/>
              <a:gd name="T8" fmla="*/ 3084340 w 2135"/>
              <a:gd name="T9" fmla="*/ 650342 h 1662"/>
              <a:gd name="T10" fmla="*/ 3102837 w 2135"/>
              <a:gd name="T11" fmla="*/ 1832490 h 1662"/>
              <a:gd name="T12" fmla="*/ 2436953 w 2135"/>
              <a:gd name="T13" fmla="*/ 2562924 h 1662"/>
              <a:gd name="T14" fmla="*/ 1253158 w 2135"/>
              <a:gd name="T15" fmla="*/ 2428370 h 1662"/>
              <a:gd name="T16" fmla="*/ 772241 w 2135"/>
              <a:gd name="T17" fmla="*/ 2034321 h 1662"/>
              <a:gd name="T18" fmla="*/ 282076 w 2135"/>
              <a:gd name="T19" fmla="*/ 1707548 h 1662"/>
              <a:gd name="T20" fmla="*/ 41618 w 2135"/>
              <a:gd name="T21" fmla="*/ 104439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53" name="Object 24"/>
          <p:cNvGraphicFramePr>
            <a:graphicFrameLocks noChangeAspect="1"/>
          </p:cNvGraphicFramePr>
          <p:nvPr/>
        </p:nvGraphicFramePr>
        <p:xfrm>
          <a:off x="6381751" y="1790700"/>
          <a:ext cx="460375" cy="382588"/>
        </p:xfrm>
        <a:graphic>
          <a:graphicData uri="http://schemas.openxmlformats.org/presentationml/2006/ole">
            <mc:AlternateContent xmlns:mc="http://schemas.openxmlformats.org/markup-compatibility/2006">
              <mc:Choice xmlns:v="urn:schemas-microsoft-com:vml" Requires="v">
                <p:oleObj spid="_x0000_s11266" name="Clip" r:id="rId4" imgW="1307263" imgH="1084139" progId="MS_ClipArt_Gallery.2">
                  <p:embed/>
                </p:oleObj>
              </mc:Choice>
              <mc:Fallback>
                <p:oleObj name="Clip" r:id="rId4" imgW="1307263" imgH="1084139" progId="MS_ClipArt_Gallery.2">
                  <p:embed/>
                  <p:pic>
                    <p:nvPicPr>
                      <p:cNvPr id="57353"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1" y="1790700"/>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4" name="Object 25"/>
          <p:cNvGraphicFramePr>
            <a:graphicFrameLocks noChangeAspect="1"/>
          </p:cNvGraphicFramePr>
          <p:nvPr/>
        </p:nvGraphicFramePr>
        <p:xfrm>
          <a:off x="6883401" y="1931988"/>
          <a:ext cx="309563" cy="222250"/>
        </p:xfrm>
        <a:graphic>
          <a:graphicData uri="http://schemas.openxmlformats.org/presentationml/2006/ole">
            <mc:AlternateContent xmlns:mc="http://schemas.openxmlformats.org/markup-compatibility/2006">
              <mc:Choice xmlns:v="urn:schemas-microsoft-com:vml" Requires="v">
                <p:oleObj spid="_x0000_s11267" name="Clip" r:id="rId6" imgW="681706" imgH="480401" progId="MS_ClipArt_Gallery.2">
                  <p:embed/>
                </p:oleObj>
              </mc:Choice>
              <mc:Fallback>
                <p:oleObj name="Clip" r:id="rId6" imgW="681706" imgH="480401" progId="MS_ClipArt_Gallery.2">
                  <p:embed/>
                  <p:pic>
                    <p:nvPicPr>
                      <p:cNvPr id="57354"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3401" y="1931988"/>
                        <a:ext cx="3095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5" name="Line 26"/>
          <p:cNvSpPr>
            <a:spLocks noChangeShapeType="1"/>
          </p:cNvSpPr>
          <p:nvPr/>
        </p:nvSpPr>
        <p:spPr bwMode="auto">
          <a:xfrm flipV="1">
            <a:off x="6831013" y="2081214"/>
            <a:ext cx="127000" cy="31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56" name="Object 28"/>
          <p:cNvGraphicFramePr>
            <a:graphicFrameLocks noChangeAspect="1"/>
          </p:cNvGraphicFramePr>
          <p:nvPr/>
        </p:nvGraphicFramePr>
        <p:xfrm>
          <a:off x="6381751" y="2505075"/>
          <a:ext cx="460375" cy="382588"/>
        </p:xfrm>
        <a:graphic>
          <a:graphicData uri="http://schemas.openxmlformats.org/presentationml/2006/ole">
            <mc:AlternateContent xmlns:mc="http://schemas.openxmlformats.org/markup-compatibility/2006">
              <mc:Choice xmlns:v="urn:schemas-microsoft-com:vml" Requires="v">
                <p:oleObj spid="_x0000_s11268" name="Clip" r:id="rId8" imgW="1307263" imgH="1084139" progId="MS_ClipArt_Gallery.2">
                  <p:embed/>
                </p:oleObj>
              </mc:Choice>
              <mc:Fallback>
                <p:oleObj name="Clip" r:id="rId8" imgW="1307263" imgH="1084139" progId="MS_ClipArt_Gallery.2">
                  <p:embed/>
                  <p:pic>
                    <p:nvPicPr>
                      <p:cNvPr id="57356"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1" y="2505075"/>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7" name="Object 29"/>
          <p:cNvGraphicFramePr>
            <a:graphicFrameLocks noChangeAspect="1"/>
          </p:cNvGraphicFramePr>
          <p:nvPr/>
        </p:nvGraphicFramePr>
        <p:xfrm>
          <a:off x="6883401" y="2646363"/>
          <a:ext cx="309563" cy="222250"/>
        </p:xfrm>
        <a:graphic>
          <a:graphicData uri="http://schemas.openxmlformats.org/presentationml/2006/ole">
            <mc:AlternateContent xmlns:mc="http://schemas.openxmlformats.org/markup-compatibility/2006">
              <mc:Choice xmlns:v="urn:schemas-microsoft-com:vml" Requires="v">
                <p:oleObj spid="_x0000_s11269" name="Clip" r:id="rId9" imgW="681706" imgH="480401" progId="MS_ClipArt_Gallery.2">
                  <p:embed/>
                </p:oleObj>
              </mc:Choice>
              <mc:Fallback>
                <p:oleObj name="Clip" r:id="rId9" imgW="681706" imgH="480401" progId="MS_ClipArt_Gallery.2">
                  <p:embed/>
                  <p:pic>
                    <p:nvPicPr>
                      <p:cNvPr id="57357"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3401" y="2646363"/>
                        <a:ext cx="3095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8" name="Line 30"/>
          <p:cNvSpPr>
            <a:spLocks noChangeShapeType="1"/>
          </p:cNvSpPr>
          <p:nvPr/>
        </p:nvSpPr>
        <p:spPr bwMode="auto">
          <a:xfrm flipV="1">
            <a:off x="6831013" y="2795589"/>
            <a:ext cx="127000" cy="31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359" name="Group 31"/>
          <p:cNvGrpSpPr>
            <a:grpSpLocks/>
          </p:cNvGrpSpPr>
          <p:nvPr/>
        </p:nvGrpSpPr>
        <p:grpSpPr bwMode="auto">
          <a:xfrm>
            <a:off x="6797675" y="2249489"/>
            <a:ext cx="77788" cy="257175"/>
            <a:chOff x="3842" y="406"/>
            <a:chExt cx="51" cy="167"/>
          </a:xfrm>
        </p:grpSpPr>
        <p:sp>
          <p:nvSpPr>
            <p:cNvPr id="57584" name="Oval 32"/>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85" name="Oval 33"/>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86" name="Oval 34"/>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grpSp>
        <p:nvGrpSpPr>
          <p:cNvPr id="57360" name="Group 35"/>
          <p:cNvGrpSpPr>
            <a:grpSpLocks/>
          </p:cNvGrpSpPr>
          <p:nvPr/>
        </p:nvGrpSpPr>
        <p:grpSpPr bwMode="auto">
          <a:xfrm>
            <a:off x="7316789" y="2852738"/>
            <a:ext cx="231775" cy="474662"/>
            <a:chOff x="4180" y="783"/>
            <a:chExt cx="150" cy="307"/>
          </a:xfrm>
        </p:grpSpPr>
        <p:sp>
          <p:nvSpPr>
            <p:cNvPr id="57576" name="AutoShape 36"/>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7" name="Rectangle 37"/>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8"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9"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80" name="Line 40"/>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81" name="Line 41"/>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82"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83" name="Rectangle 43"/>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grpSp>
        <p:nvGrpSpPr>
          <p:cNvPr id="57361" name="Group 44"/>
          <p:cNvGrpSpPr>
            <a:grpSpLocks/>
          </p:cNvGrpSpPr>
          <p:nvPr/>
        </p:nvGrpSpPr>
        <p:grpSpPr bwMode="auto">
          <a:xfrm rot="-5400000">
            <a:off x="7659688" y="2957513"/>
            <a:ext cx="96838" cy="258763"/>
            <a:chOff x="3842" y="406"/>
            <a:chExt cx="51" cy="167"/>
          </a:xfrm>
        </p:grpSpPr>
        <p:sp>
          <p:nvSpPr>
            <p:cNvPr id="57573" name="Oval 45"/>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4" name="Oval 46"/>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5" name="Oval 47"/>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sp>
        <p:nvSpPr>
          <p:cNvPr id="57362" name="Line 48"/>
          <p:cNvSpPr>
            <a:spLocks noChangeShapeType="1"/>
          </p:cNvSpPr>
          <p:nvPr/>
        </p:nvSpPr>
        <p:spPr bwMode="auto">
          <a:xfrm>
            <a:off x="7469189" y="2743200"/>
            <a:ext cx="547687" cy="1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Line 49"/>
          <p:cNvSpPr>
            <a:spLocks noChangeShapeType="1"/>
          </p:cNvSpPr>
          <p:nvPr/>
        </p:nvSpPr>
        <p:spPr bwMode="auto">
          <a:xfrm>
            <a:off x="7472364" y="2738438"/>
            <a:ext cx="1587" cy="1143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4" name="Line 50"/>
          <p:cNvSpPr>
            <a:spLocks noChangeShapeType="1"/>
          </p:cNvSpPr>
          <p:nvPr/>
        </p:nvSpPr>
        <p:spPr bwMode="auto">
          <a:xfrm>
            <a:off x="8020050" y="2736851"/>
            <a:ext cx="1588" cy="1000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5" name="Line 51"/>
          <p:cNvSpPr>
            <a:spLocks noChangeShapeType="1"/>
          </p:cNvSpPr>
          <p:nvPr/>
        </p:nvSpPr>
        <p:spPr bwMode="auto">
          <a:xfrm>
            <a:off x="7137400" y="2095500"/>
            <a:ext cx="319088" cy="3175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6" name="Line 52"/>
          <p:cNvSpPr>
            <a:spLocks noChangeShapeType="1"/>
          </p:cNvSpPr>
          <p:nvPr/>
        </p:nvSpPr>
        <p:spPr bwMode="auto">
          <a:xfrm flipV="1">
            <a:off x="7150100" y="2438400"/>
            <a:ext cx="306388" cy="395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7" name="Line 53"/>
          <p:cNvSpPr>
            <a:spLocks noChangeShapeType="1"/>
          </p:cNvSpPr>
          <p:nvPr/>
        </p:nvSpPr>
        <p:spPr bwMode="auto">
          <a:xfrm flipV="1">
            <a:off x="7734300" y="2541588"/>
            <a:ext cx="1588" cy="195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368" name="Group 54"/>
          <p:cNvGrpSpPr>
            <a:grpSpLocks/>
          </p:cNvGrpSpPr>
          <p:nvPr/>
        </p:nvGrpSpPr>
        <p:grpSpPr bwMode="auto">
          <a:xfrm>
            <a:off x="7866064" y="2827339"/>
            <a:ext cx="231775" cy="473075"/>
            <a:chOff x="4180" y="783"/>
            <a:chExt cx="150" cy="307"/>
          </a:xfrm>
        </p:grpSpPr>
        <p:sp>
          <p:nvSpPr>
            <p:cNvPr id="57565" name="AutoShape 5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6" name="Rectangle 5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7" name="Rectangle 5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8" name="AutoShape 5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9" name="Line 5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70" name="Line 6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71" name="Rectangle 6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72" name="Rectangle 6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graphicFrame>
        <p:nvGraphicFramePr>
          <p:cNvPr id="57369" name="Object 64"/>
          <p:cNvGraphicFramePr>
            <a:graphicFrameLocks noChangeAspect="1"/>
          </p:cNvGraphicFramePr>
          <p:nvPr/>
        </p:nvGraphicFramePr>
        <p:xfrm>
          <a:off x="6807201" y="3570289"/>
          <a:ext cx="460375" cy="396875"/>
        </p:xfrm>
        <a:graphic>
          <a:graphicData uri="http://schemas.openxmlformats.org/presentationml/2006/ole">
            <mc:AlternateContent xmlns:mc="http://schemas.openxmlformats.org/markup-compatibility/2006">
              <mc:Choice xmlns:v="urn:schemas-microsoft-com:vml" Requires="v">
                <p:oleObj spid="_x0000_s11270" name="Clip" r:id="rId10" imgW="1307263" imgH="1084139" progId="MS_ClipArt_Gallery.2">
                  <p:embed/>
                </p:oleObj>
              </mc:Choice>
              <mc:Fallback>
                <p:oleObj name="Clip" r:id="rId10" imgW="1307263" imgH="1084139" progId="MS_ClipArt_Gallery.2">
                  <p:embed/>
                  <p:pic>
                    <p:nvPicPr>
                      <p:cNvPr id="57369"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1" y="3570289"/>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0" name="Line 65"/>
          <p:cNvSpPr>
            <a:spLocks noChangeShapeType="1"/>
          </p:cNvSpPr>
          <p:nvPr/>
        </p:nvSpPr>
        <p:spPr bwMode="auto">
          <a:xfrm flipV="1">
            <a:off x="7258051" y="3865564"/>
            <a:ext cx="79375" cy="79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71" name="Object 66"/>
          <p:cNvGraphicFramePr>
            <a:graphicFrameLocks noChangeAspect="1"/>
          </p:cNvGraphicFramePr>
          <p:nvPr/>
        </p:nvGraphicFramePr>
        <p:xfrm>
          <a:off x="6807201" y="4283076"/>
          <a:ext cx="460375" cy="396875"/>
        </p:xfrm>
        <a:graphic>
          <a:graphicData uri="http://schemas.openxmlformats.org/presentationml/2006/ole">
            <mc:AlternateContent xmlns:mc="http://schemas.openxmlformats.org/markup-compatibility/2006">
              <mc:Choice xmlns:v="urn:schemas-microsoft-com:vml" Requires="v">
                <p:oleObj spid="_x0000_s11271" name="Clip" r:id="rId11" imgW="1307263" imgH="1084139" progId="MS_ClipArt_Gallery.2">
                  <p:embed/>
                </p:oleObj>
              </mc:Choice>
              <mc:Fallback>
                <p:oleObj name="Clip" r:id="rId11" imgW="1307263" imgH="1084139" progId="MS_ClipArt_Gallery.2">
                  <p:embed/>
                  <p:pic>
                    <p:nvPicPr>
                      <p:cNvPr id="57371"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1" y="4283076"/>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2" name="Line 67"/>
          <p:cNvSpPr>
            <a:spLocks noChangeShapeType="1"/>
          </p:cNvSpPr>
          <p:nvPr/>
        </p:nvSpPr>
        <p:spPr bwMode="auto">
          <a:xfrm flipV="1">
            <a:off x="7258051" y="4584701"/>
            <a:ext cx="79375" cy="31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373" name="Group 68"/>
          <p:cNvGrpSpPr>
            <a:grpSpLocks/>
          </p:cNvGrpSpPr>
          <p:nvPr/>
        </p:nvGrpSpPr>
        <p:grpSpPr bwMode="auto">
          <a:xfrm>
            <a:off x="6945314" y="3979863"/>
            <a:ext cx="79375" cy="266700"/>
            <a:chOff x="3842" y="406"/>
            <a:chExt cx="51" cy="167"/>
          </a:xfrm>
        </p:grpSpPr>
        <p:sp>
          <p:nvSpPr>
            <p:cNvPr id="57562" name="Oval 6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3" name="Oval 7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64" name="Oval 7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sp>
        <p:nvSpPr>
          <p:cNvPr id="57374" name="Line 72"/>
          <p:cNvSpPr>
            <a:spLocks noChangeShapeType="1"/>
          </p:cNvSpPr>
          <p:nvPr/>
        </p:nvSpPr>
        <p:spPr bwMode="auto">
          <a:xfrm>
            <a:off x="7331075" y="3862389"/>
            <a:ext cx="0" cy="7207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75" name="Object 73"/>
          <p:cNvGraphicFramePr>
            <a:graphicFrameLocks noChangeAspect="1"/>
          </p:cNvGraphicFramePr>
          <p:nvPr/>
        </p:nvGraphicFramePr>
        <p:xfrm>
          <a:off x="7767638" y="4781551"/>
          <a:ext cx="461962" cy="396875"/>
        </p:xfrm>
        <a:graphic>
          <a:graphicData uri="http://schemas.openxmlformats.org/presentationml/2006/ole">
            <mc:AlternateContent xmlns:mc="http://schemas.openxmlformats.org/markup-compatibility/2006">
              <mc:Choice xmlns:v="urn:schemas-microsoft-com:vml" Requires="v">
                <p:oleObj spid="_x0000_s11272" name="Clip" r:id="rId12" imgW="1307263" imgH="1084139" progId="MS_ClipArt_Gallery.2">
                  <p:embed/>
                </p:oleObj>
              </mc:Choice>
              <mc:Fallback>
                <p:oleObj name="Clip" r:id="rId12" imgW="1307263" imgH="1084139" progId="MS_ClipArt_Gallery.2">
                  <p:embed/>
                  <p:pic>
                    <p:nvPicPr>
                      <p:cNvPr id="57375"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638" y="4781551"/>
                        <a:ext cx="4619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6" name="Object 74"/>
          <p:cNvGraphicFramePr>
            <a:graphicFrameLocks noChangeAspect="1"/>
          </p:cNvGraphicFramePr>
          <p:nvPr/>
        </p:nvGraphicFramePr>
        <p:xfrm>
          <a:off x="7088189" y="4767264"/>
          <a:ext cx="458787" cy="396875"/>
        </p:xfrm>
        <a:graphic>
          <a:graphicData uri="http://schemas.openxmlformats.org/presentationml/2006/ole">
            <mc:AlternateContent xmlns:mc="http://schemas.openxmlformats.org/markup-compatibility/2006">
              <mc:Choice xmlns:v="urn:schemas-microsoft-com:vml" Requires="v">
                <p:oleObj spid="_x0000_s11273" name="Clip" r:id="rId13" imgW="1307263" imgH="1084139" progId="MS_ClipArt_Gallery.2">
                  <p:embed/>
                </p:oleObj>
              </mc:Choice>
              <mc:Fallback>
                <p:oleObj name="Clip" r:id="rId13" imgW="1307263" imgH="1084139" progId="MS_ClipArt_Gallery.2">
                  <p:embed/>
                  <p:pic>
                    <p:nvPicPr>
                      <p:cNvPr id="57376"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8189" y="4767264"/>
                        <a:ext cx="4587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7" name="Line 78"/>
          <p:cNvSpPr>
            <a:spLocks noChangeShapeType="1"/>
          </p:cNvSpPr>
          <p:nvPr/>
        </p:nvSpPr>
        <p:spPr bwMode="auto">
          <a:xfrm rot="-5400000">
            <a:off x="8012907" y="4752182"/>
            <a:ext cx="73025" cy="1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8" name="Line 79"/>
          <p:cNvSpPr>
            <a:spLocks noChangeShapeType="1"/>
          </p:cNvSpPr>
          <p:nvPr/>
        </p:nvSpPr>
        <p:spPr bwMode="auto">
          <a:xfrm rot="5400000" flipH="1">
            <a:off x="7319963" y="4741863"/>
            <a:ext cx="76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9" name="Line 80"/>
          <p:cNvSpPr>
            <a:spLocks noChangeShapeType="1"/>
          </p:cNvSpPr>
          <p:nvPr/>
        </p:nvSpPr>
        <p:spPr bwMode="auto">
          <a:xfrm rot="16200000" flipV="1">
            <a:off x="7706519" y="4363244"/>
            <a:ext cx="0" cy="6937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0" name="Line 81"/>
          <p:cNvSpPr>
            <a:spLocks noChangeShapeType="1"/>
          </p:cNvSpPr>
          <p:nvPr/>
        </p:nvSpPr>
        <p:spPr bwMode="auto">
          <a:xfrm>
            <a:off x="7327901" y="4256088"/>
            <a:ext cx="112713" cy="47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1" name="Line 82"/>
          <p:cNvSpPr>
            <a:spLocks noChangeShapeType="1"/>
          </p:cNvSpPr>
          <p:nvPr/>
        </p:nvSpPr>
        <p:spPr bwMode="auto">
          <a:xfrm>
            <a:off x="8002588" y="4316413"/>
            <a:ext cx="334962"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2" name="Line 83"/>
          <p:cNvSpPr>
            <a:spLocks noChangeShapeType="1"/>
          </p:cNvSpPr>
          <p:nvPr/>
        </p:nvSpPr>
        <p:spPr bwMode="auto">
          <a:xfrm flipH="1">
            <a:off x="8882063" y="4313238"/>
            <a:ext cx="309562" cy="46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83" name="Object 84"/>
          <p:cNvGraphicFramePr>
            <a:graphicFrameLocks noChangeAspect="1"/>
          </p:cNvGraphicFramePr>
          <p:nvPr/>
        </p:nvGraphicFramePr>
        <p:xfrm>
          <a:off x="9078914" y="3775076"/>
          <a:ext cx="225425" cy="290513"/>
        </p:xfrm>
        <a:graphic>
          <a:graphicData uri="http://schemas.openxmlformats.org/presentationml/2006/ole">
            <mc:AlternateContent xmlns:mc="http://schemas.openxmlformats.org/markup-compatibility/2006">
              <mc:Choice xmlns:v="urn:schemas-microsoft-com:vml" Requires="v">
                <p:oleObj spid="_x0000_s11274" name="Clip" r:id="rId14" imgW="982811" imgH="1208363" progId="MS_ClipArt_Gallery.2">
                  <p:embed/>
                </p:oleObj>
              </mc:Choice>
              <mc:Fallback>
                <p:oleObj name="Clip" r:id="rId14" imgW="982811" imgH="1208363" progId="MS_ClipArt_Gallery.2">
                  <p:embed/>
                  <p:pic>
                    <p:nvPicPr>
                      <p:cNvPr id="57383" name="Object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8914" y="3775076"/>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4" name="Object 85"/>
          <p:cNvGraphicFramePr>
            <a:graphicFrameLocks noChangeAspect="1"/>
          </p:cNvGraphicFramePr>
          <p:nvPr/>
        </p:nvGraphicFramePr>
        <p:xfrm>
          <a:off x="7600950" y="3871914"/>
          <a:ext cx="223838" cy="288925"/>
        </p:xfrm>
        <a:graphic>
          <a:graphicData uri="http://schemas.openxmlformats.org/presentationml/2006/ole">
            <mc:AlternateContent xmlns:mc="http://schemas.openxmlformats.org/markup-compatibility/2006">
              <mc:Choice xmlns:v="urn:schemas-microsoft-com:vml" Requires="v">
                <p:oleObj spid="_x0000_s11275" name="Clip" r:id="rId16" imgW="982811" imgH="1208363" progId="MS_ClipArt_Gallery.2">
                  <p:embed/>
                </p:oleObj>
              </mc:Choice>
              <mc:Fallback>
                <p:oleObj name="Clip" r:id="rId16" imgW="982811" imgH="1208363" progId="MS_ClipArt_Gallery.2">
                  <p:embed/>
                  <p:pic>
                    <p:nvPicPr>
                      <p:cNvPr id="57384" name="Object 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0950" y="3871914"/>
                        <a:ext cx="22383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85" name="Freeform 86"/>
          <p:cNvSpPr>
            <a:spLocks/>
          </p:cNvSpPr>
          <p:nvPr/>
        </p:nvSpPr>
        <p:spPr bwMode="auto">
          <a:xfrm>
            <a:off x="7689850" y="3602039"/>
            <a:ext cx="1498600" cy="365125"/>
          </a:xfrm>
          <a:custGeom>
            <a:avLst/>
            <a:gdLst>
              <a:gd name="T0" fmla="*/ 0 w 972"/>
              <a:gd name="T1" fmla="*/ 365125 h 228"/>
              <a:gd name="T2" fmla="*/ 666044 w 972"/>
              <a:gd name="T3" fmla="*/ 14413 h 228"/>
              <a:gd name="T4" fmla="*/ 1498600 w 972"/>
              <a:gd name="T5" fmla="*/ 273844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7386" name="Object 88"/>
          <p:cNvGraphicFramePr>
            <a:graphicFrameLocks noChangeAspect="1"/>
          </p:cNvGraphicFramePr>
          <p:nvPr/>
        </p:nvGraphicFramePr>
        <p:xfrm>
          <a:off x="7985125" y="5308600"/>
          <a:ext cx="419100" cy="452438"/>
        </p:xfrm>
        <a:graphic>
          <a:graphicData uri="http://schemas.openxmlformats.org/presentationml/2006/ole">
            <mc:AlternateContent xmlns:mc="http://schemas.openxmlformats.org/markup-compatibility/2006">
              <mc:Choice xmlns:v="urn:schemas-microsoft-com:vml" Requires="v">
                <p:oleObj spid="_x0000_s11276" name="Clip" r:id="rId17" imgW="826829" imgH="840406" progId="MS_ClipArt_Gallery.2">
                  <p:embed/>
                </p:oleObj>
              </mc:Choice>
              <mc:Fallback>
                <p:oleObj name="Clip" r:id="rId17" imgW="826829" imgH="840406" progId="MS_ClipArt_Gallery.2">
                  <p:embed/>
                  <p:pic>
                    <p:nvPicPr>
                      <p:cNvPr id="57386" name="Object 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85125" y="5308600"/>
                        <a:ext cx="419100" cy="452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7" name="Object 89"/>
          <p:cNvGraphicFramePr>
            <a:graphicFrameLocks noChangeAspect="1"/>
          </p:cNvGraphicFramePr>
          <p:nvPr/>
        </p:nvGraphicFramePr>
        <p:xfrm>
          <a:off x="8051800" y="5443539"/>
          <a:ext cx="382588" cy="377825"/>
        </p:xfrm>
        <a:graphic>
          <a:graphicData uri="http://schemas.openxmlformats.org/presentationml/2006/ole">
            <mc:AlternateContent xmlns:mc="http://schemas.openxmlformats.org/markup-compatibility/2006">
              <mc:Choice xmlns:v="urn:schemas-microsoft-com:vml" Requires="v">
                <p:oleObj spid="_x0000_s11277" name="Clip" r:id="rId19" imgW="1268295" imgH="1199426" progId="MS_ClipArt_Gallery.2">
                  <p:embed/>
                </p:oleObj>
              </mc:Choice>
              <mc:Fallback>
                <p:oleObj name="Clip" r:id="rId19" imgW="1268295" imgH="1199426" progId="MS_ClipArt_Gallery.2">
                  <p:embed/>
                  <p:pic>
                    <p:nvPicPr>
                      <p:cNvPr id="57387" name="Object 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51800" y="5443539"/>
                        <a:ext cx="382588"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388" name="Group 90"/>
          <p:cNvGrpSpPr>
            <a:grpSpLocks/>
          </p:cNvGrpSpPr>
          <p:nvPr/>
        </p:nvGrpSpPr>
        <p:grpSpPr bwMode="auto">
          <a:xfrm>
            <a:off x="8845551" y="5346701"/>
            <a:ext cx="449263" cy="512763"/>
            <a:chOff x="2870" y="1518"/>
            <a:chExt cx="292" cy="320"/>
          </a:xfrm>
        </p:grpSpPr>
        <p:graphicFrame>
          <p:nvGraphicFramePr>
            <p:cNvPr id="57560" name="Object 9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278" name="Clip" r:id="rId21" imgW="826829" imgH="840406" progId="MS_ClipArt_Gallery.2">
                    <p:embed/>
                  </p:oleObj>
                </mc:Choice>
                <mc:Fallback>
                  <p:oleObj name="Clip" r:id="rId21" imgW="826829" imgH="840406" progId="MS_ClipArt_Gallery.2">
                    <p:embed/>
                    <p:pic>
                      <p:nvPicPr>
                        <p:cNvPr id="57560" name="Object 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561" name="Object 9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279" name="Clip" r:id="rId22" imgW="1268295" imgH="1199426" progId="MS_ClipArt_Gallery.2">
                    <p:embed/>
                  </p:oleObj>
                </mc:Choice>
                <mc:Fallback>
                  <p:oleObj name="Clip" r:id="rId22" imgW="1268295" imgH="1199426" progId="MS_ClipArt_Gallery.2">
                    <p:embed/>
                    <p:pic>
                      <p:nvPicPr>
                        <p:cNvPr id="57561" name="Object 9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7389" name="Group 93"/>
          <p:cNvGrpSpPr>
            <a:grpSpLocks/>
          </p:cNvGrpSpPr>
          <p:nvPr/>
        </p:nvGrpSpPr>
        <p:grpSpPr bwMode="auto">
          <a:xfrm>
            <a:off x="8386763" y="5005389"/>
            <a:ext cx="419100" cy="452437"/>
            <a:chOff x="4733" y="2082"/>
            <a:chExt cx="272" cy="282"/>
          </a:xfrm>
        </p:grpSpPr>
        <p:graphicFrame>
          <p:nvGraphicFramePr>
            <p:cNvPr id="57558" name="Object 94"/>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1280" name="Clip" r:id="rId23" imgW="826829" imgH="840406" progId="MS_ClipArt_Gallery.2">
                    <p:embed/>
                  </p:oleObj>
                </mc:Choice>
                <mc:Fallback>
                  <p:oleObj name="Clip" r:id="rId23" imgW="826829" imgH="840406" progId="MS_ClipArt_Gallery.2">
                    <p:embed/>
                    <p:pic>
                      <p:nvPicPr>
                        <p:cNvPr id="57558" name="Object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559" name="Rectangle 95"/>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grpSp>
        <p:nvGrpSpPr>
          <p:cNvPr id="57390" name="Group 97"/>
          <p:cNvGrpSpPr>
            <a:grpSpLocks/>
          </p:cNvGrpSpPr>
          <p:nvPr/>
        </p:nvGrpSpPr>
        <p:grpSpPr bwMode="auto">
          <a:xfrm>
            <a:off x="9523414" y="4198939"/>
            <a:ext cx="230187" cy="490537"/>
            <a:chOff x="4180" y="783"/>
            <a:chExt cx="150" cy="307"/>
          </a:xfrm>
        </p:grpSpPr>
        <p:sp>
          <p:nvSpPr>
            <p:cNvPr id="57550" name="AutoShape 98"/>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51" name="Rectangle 99"/>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52" name="Rectangle 10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53" name="AutoShape 10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54" name="Line 102"/>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 name="Line 103"/>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6" name="Rectangle 10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57" name="Rectangle 105"/>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grpSp>
        <p:nvGrpSpPr>
          <p:cNvPr id="57391" name="Group 106"/>
          <p:cNvGrpSpPr>
            <a:grpSpLocks/>
          </p:cNvGrpSpPr>
          <p:nvPr/>
        </p:nvGrpSpPr>
        <p:grpSpPr bwMode="auto">
          <a:xfrm>
            <a:off x="9509125" y="4732339"/>
            <a:ext cx="230188" cy="490537"/>
            <a:chOff x="4180" y="783"/>
            <a:chExt cx="150" cy="307"/>
          </a:xfrm>
        </p:grpSpPr>
        <p:sp>
          <p:nvSpPr>
            <p:cNvPr id="57542" name="AutoShape 10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43" name="Rectangle 10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44" name="Rectangle 10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45" name="AutoShape 1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46" name="Line 11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47" name="Line 11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48" name="Rectangle 1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49" name="Rectangle 11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sp>
        <p:nvSpPr>
          <p:cNvPr id="57392" name="Line 115"/>
          <p:cNvSpPr>
            <a:spLocks noChangeShapeType="1"/>
          </p:cNvSpPr>
          <p:nvPr/>
        </p:nvSpPr>
        <p:spPr bwMode="auto">
          <a:xfrm rot="5400000" flipH="1">
            <a:off x="9066213" y="4646613"/>
            <a:ext cx="7334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3" name="Line 116"/>
          <p:cNvSpPr>
            <a:spLocks noChangeShapeType="1"/>
          </p:cNvSpPr>
          <p:nvPr/>
        </p:nvSpPr>
        <p:spPr bwMode="auto">
          <a:xfrm rot="-5400000">
            <a:off x="9486900" y="4954588"/>
            <a:ext cx="0" cy="1143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4" name="Line 117"/>
          <p:cNvSpPr>
            <a:spLocks noChangeShapeType="1"/>
          </p:cNvSpPr>
          <p:nvPr/>
        </p:nvSpPr>
        <p:spPr bwMode="auto">
          <a:xfrm rot="-5400000">
            <a:off x="9475788" y="4391026"/>
            <a:ext cx="0" cy="984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5" name="Line 118"/>
          <p:cNvSpPr>
            <a:spLocks noChangeShapeType="1"/>
          </p:cNvSpPr>
          <p:nvPr/>
        </p:nvSpPr>
        <p:spPr bwMode="auto">
          <a:xfrm flipV="1">
            <a:off x="8015288" y="2155826"/>
            <a:ext cx="506412"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6" name="Line 119"/>
          <p:cNvSpPr>
            <a:spLocks noChangeShapeType="1"/>
          </p:cNvSpPr>
          <p:nvPr/>
        </p:nvSpPr>
        <p:spPr bwMode="auto">
          <a:xfrm>
            <a:off x="9048751" y="2136776"/>
            <a:ext cx="538163"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7" name="Line 120"/>
          <p:cNvSpPr>
            <a:spLocks noChangeShapeType="1"/>
          </p:cNvSpPr>
          <p:nvPr/>
        </p:nvSpPr>
        <p:spPr bwMode="auto">
          <a:xfrm flipH="1">
            <a:off x="9623425" y="2541589"/>
            <a:ext cx="266700" cy="815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8" name="Line 121"/>
          <p:cNvSpPr>
            <a:spLocks noChangeShapeType="1"/>
          </p:cNvSpPr>
          <p:nvPr/>
        </p:nvSpPr>
        <p:spPr bwMode="auto">
          <a:xfrm>
            <a:off x="8770938" y="2273301"/>
            <a:ext cx="0" cy="517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9" name="Line 122"/>
          <p:cNvSpPr>
            <a:spLocks noChangeShapeType="1"/>
          </p:cNvSpPr>
          <p:nvPr/>
        </p:nvSpPr>
        <p:spPr bwMode="auto">
          <a:xfrm>
            <a:off x="8799514" y="3049589"/>
            <a:ext cx="592137"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0" name="Line 123"/>
          <p:cNvSpPr>
            <a:spLocks noChangeShapeType="1"/>
          </p:cNvSpPr>
          <p:nvPr/>
        </p:nvSpPr>
        <p:spPr bwMode="auto">
          <a:xfrm flipH="1">
            <a:off x="9309101" y="3608388"/>
            <a:ext cx="295275"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1" name="Line 124"/>
          <p:cNvSpPr>
            <a:spLocks noChangeShapeType="1"/>
          </p:cNvSpPr>
          <p:nvPr/>
        </p:nvSpPr>
        <p:spPr bwMode="auto">
          <a:xfrm flipH="1">
            <a:off x="9058276" y="2503489"/>
            <a:ext cx="619125" cy="460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2" name="Line 125"/>
          <p:cNvSpPr>
            <a:spLocks noChangeShapeType="1"/>
          </p:cNvSpPr>
          <p:nvPr/>
        </p:nvSpPr>
        <p:spPr bwMode="auto">
          <a:xfrm flipH="1">
            <a:off x="9067800" y="1830389"/>
            <a:ext cx="388938" cy="306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3" name="Line 126"/>
          <p:cNvSpPr>
            <a:spLocks noChangeShapeType="1"/>
          </p:cNvSpPr>
          <p:nvPr/>
        </p:nvSpPr>
        <p:spPr bwMode="auto">
          <a:xfrm flipH="1">
            <a:off x="9861550" y="2041526"/>
            <a:ext cx="223838" cy="212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404" name="Group 127"/>
          <p:cNvGrpSpPr>
            <a:grpSpLocks/>
          </p:cNvGrpSpPr>
          <p:nvPr/>
        </p:nvGrpSpPr>
        <p:grpSpPr bwMode="auto">
          <a:xfrm>
            <a:off x="7440614" y="2273300"/>
            <a:ext cx="554037" cy="279400"/>
            <a:chOff x="3600" y="219"/>
            <a:chExt cx="360" cy="175"/>
          </a:xfrm>
        </p:grpSpPr>
        <p:sp>
          <p:nvSpPr>
            <p:cNvPr id="57529" name="Oval 1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30" name="Line 12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31" name="Line 13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32" name="Rectangle 13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533" name="Oval 1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534" name="Group 133"/>
            <p:cNvGrpSpPr>
              <a:grpSpLocks/>
            </p:cNvGrpSpPr>
            <p:nvPr/>
          </p:nvGrpSpPr>
          <p:grpSpPr bwMode="auto">
            <a:xfrm>
              <a:off x="3686" y="244"/>
              <a:ext cx="177" cy="66"/>
              <a:chOff x="2848" y="848"/>
              <a:chExt cx="140" cy="98"/>
            </a:xfrm>
          </p:grpSpPr>
          <p:sp>
            <p:nvSpPr>
              <p:cNvPr id="57539" name="Line 13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40"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41" name="Line 13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535" name="Group 137"/>
            <p:cNvGrpSpPr>
              <a:grpSpLocks/>
            </p:cNvGrpSpPr>
            <p:nvPr/>
          </p:nvGrpSpPr>
          <p:grpSpPr bwMode="auto">
            <a:xfrm flipV="1">
              <a:off x="3686" y="243"/>
              <a:ext cx="177" cy="66"/>
              <a:chOff x="2848" y="848"/>
              <a:chExt cx="140" cy="98"/>
            </a:xfrm>
          </p:grpSpPr>
          <p:sp>
            <p:nvSpPr>
              <p:cNvPr id="57536" name="Line 13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37"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38" name="Line 14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05" name="Group 141"/>
          <p:cNvGrpSpPr>
            <a:grpSpLocks/>
          </p:cNvGrpSpPr>
          <p:nvPr/>
        </p:nvGrpSpPr>
        <p:grpSpPr bwMode="auto">
          <a:xfrm>
            <a:off x="8494714" y="1998663"/>
            <a:ext cx="554037" cy="279400"/>
            <a:chOff x="3600" y="219"/>
            <a:chExt cx="360" cy="175"/>
          </a:xfrm>
        </p:grpSpPr>
        <p:sp>
          <p:nvSpPr>
            <p:cNvPr id="57516"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17" name="Line 14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8" name="Line 14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9" name="Rectangle 14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520"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521" name="Group 147"/>
            <p:cNvGrpSpPr>
              <a:grpSpLocks/>
            </p:cNvGrpSpPr>
            <p:nvPr/>
          </p:nvGrpSpPr>
          <p:grpSpPr bwMode="auto">
            <a:xfrm>
              <a:off x="3686" y="244"/>
              <a:ext cx="177" cy="66"/>
              <a:chOff x="2848" y="848"/>
              <a:chExt cx="140" cy="98"/>
            </a:xfrm>
          </p:grpSpPr>
          <p:sp>
            <p:nvSpPr>
              <p:cNvPr id="57526" name="Line 14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27" name="Line 1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28" name="Line 15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522" name="Group 151"/>
            <p:cNvGrpSpPr>
              <a:grpSpLocks/>
            </p:cNvGrpSpPr>
            <p:nvPr/>
          </p:nvGrpSpPr>
          <p:grpSpPr bwMode="auto">
            <a:xfrm flipV="1">
              <a:off x="3686" y="243"/>
              <a:ext cx="177" cy="66"/>
              <a:chOff x="2848" y="848"/>
              <a:chExt cx="140" cy="98"/>
            </a:xfrm>
          </p:grpSpPr>
          <p:sp>
            <p:nvSpPr>
              <p:cNvPr id="57523" name="Line 15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24" name="Line 15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25" name="Line 15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06" name="Group 155"/>
          <p:cNvGrpSpPr>
            <a:grpSpLocks/>
          </p:cNvGrpSpPr>
          <p:nvPr/>
        </p:nvGrpSpPr>
        <p:grpSpPr bwMode="auto">
          <a:xfrm>
            <a:off x="8513764" y="2786064"/>
            <a:ext cx="554037" cy="280987"/>
            <a:chOff x="3600" y="219"/>
            <a:chExt cx="360" cy="175"/>
          </a:xfrm>
        </p:grpSpPr>
        <p:sp>
          <p:nvSpPr>
            <p:cNvPr id="57503"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504" name="Line 15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5" name="Line 15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6" name="Rectangle 15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507"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508" name="Group 161"/>
            <p:cNvGrpSpPr>
              <a:grpSpLocks/>
            </p:cNvGrpSpPr>
            <p:nvPr/>
          </p:nvGrpSpPr>
          <p:grpSpPr bwMode="auto">
            <a:xfrm>
              <a:off x="3686" y="244"/>
              <a:ext cx="177" cy="66"/>
              <a:chOff x="2848" y="848"/>
              <a:chExt cx="140" cy="98"/>
            </a:xfrm>
          </p:grpSpPr>
          <p:sp>
            <p:nvSpPr>
              <p:cNvPr id="57513" name="Line 16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4" name="Line 16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5" name="Line 16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509" name="Group 165"/>
            <p:cNvGrpSpPr>
              <a:grpSpLocks/>
            </p:cNvGrpSpPr>
            <p:nvPr/>
          </p:nvGrpSpPr>
          <p:grpSpPr bwMode="auto">
            <a:xfrm flipV="1">
              <a:off x="3686" y="243"/>
              <a:ext cx="177" cy="66"/>
              <a:chOff x="2848" y="848"/>
              <a:chExt cx="140" cy="98"/>
            </a:xfrm>
          </p:grpSpPr>
          <p:sp>
            <p:nvSpPr>
              <p:cNvPr id="57510" name="Line 16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1" name="Line 16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12" name="Line 16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07" name="Group 169"/>
          <p:cNvGrpSpPr>
            <a:grpSpLocks/>
          </p:cNvGrpSpPr>
          <p:nvPr/>
        </p:nvGrpSpPr>
        <p:grpSpPr bwMode="auto">
          <a:xfrm>
            <a:off x="9586913" y="2247900"/>
            <a:ext cx="552450" cy="279400"/>
            <a:chOff x="3600" y="219"/>
            <a:chExt cx="360" cy="175"/>
          </a:xfrm>
        </p:grpSpPr>
        <p:sp>
          <p:nvSpPr>
            <p:cNvPr id="57490"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91" name="Line 17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2" name="Line 17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3" name="Rectangle 17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494"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495" name="Group 175"/>
            <p:cNvGrpSpPr>
              <a:grpSpLocks/>
            </p:cNvGrpSpPr>
            <p:nvPr/>
          </p:nvGrpSpPr>
          <p:grpSpPr bwMode="auto">
            <a:xfrm>
              <a:off x="3686" y="244"/>
              <a:ext cx="177" cy="66"/>
              <a:chOff x="2848" y="848"/>
              <a:chExt cx="140" cy="98"/>
            </a:xfrm>
          </p:grpSpPr>
          <p:sp>
            <p:nvSpPr>
              <p:cNvPr id="57500" name="Line 17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1" name="Line 17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2" name="Line 17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96" name="Group 179"/>
            <p:cNvGrpSpPr>
              <a:grpSpLocks/>
            </p:cNvGrpSpPr>
            <p:nvPr/>
          </p:nvGrpSpPr>
          <p:grpSpPr bwMode="auto">
            <a:xfrm flipV="1">
              <a:off x="3686" y="243"/>
              <a:ext cx="177" cy="66"/>
              <a:chOff x="2848" y="848"/>
              <a:chExt cx="140" cy="98"/>
            </a:xfrm>
          </p:grpSpPr>
          <p:sp>
            <p:nvSpPr>
              <p:cNvPr id="57497" name="Line 18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8" name="Line 18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9" name="Line 18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08" name="Group 183"/>
          <p:cNvGrpSpPr>
            <a:grpSpLocks/>
          </p:cNvGrpSpPr>
          <p:nvPr/>
        </p:nvGrpSpPr>
        <p:grpSpPr bwMode="auto">
          <a:xfrm>
            <a:off x="9372600" y="3324225"/>
            <a:ext cx="554038" cy="279400"/>
            <a:chOff x="3600" y="219"/>
            <a:chExt cx="360" cy="175"/>
          </a:xfrm>
        </p:grpSpPr>
        <p:sp>
          <p:nvSpPr>
            <p:cNvPr id="57477"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78" name="Line 18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79" name="Line 18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0" name="Rectangle 18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481"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482" name="Group 189"/>
            <p:cNvGrpSpPr>
              <a:grpSpLocks/>
            </p:cNvGrpSpPr>
            <p:nvPr/>
          </p:nvGrpSpPr>
          <p:grpSpPr bwMode="auto">
            <a:xfrm>
              <a:off x="3686" y="244"/>
              <a:ext cx="177" cy="66"/>
              <a:chOff x="2848" y="848"/>
              <a:chExt cx="140" cy="98"/>
            </a:xfrm>
          </p:grpSpPr>
          <p:sp>
            <p:nvSpPr>
              <p:cNvPr id="57487" name="Line 19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8" name="Line 19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9" name="Line 19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83" name="Group 193"/>
            <p:cNvGrpSpPr>
              <a:grpSpLocks/>
            </p:cNvGrpSpPr>
            <p:nvPr/>
          </p:nvGrpSpPr>
          <p:grpSpPr bwMode="auto">
            <a:xfrm flipV="1">
              <a:off x="3686" y="243"/>
              <a:ext cx="177" cy="66"/>
              <a:chOff x="2848" y="848"/>
              <a:chExt cx="140" cy="98"/>
            </a:xfrm>
          </p:grpSpPr>
          <p:sp>
            <p:nvSpPr>
              <p:cNvPr id="57484" name="Line 19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5" name="Line 19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6" name="Line 19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09" name="Group 197"/>
          <p:cNvGrpSpPr>
            <a:grpSpLocks/>
          </p:cNvGrpSpPr>
          <p:nvPr/>
        </p:nvGrpSpPr>
        <p:grpSpPr bwMode="auto">
          <a:xfrm>
            <a:off x="9002714" y="4024314"/>
            <a:ext cx="555625" cy="282575"/>
            <a:chOff x="3600" y="219"/>
            <a:chExt cx="360" cy="175"/>
          </a:xfrm>
        </p:grpSpPr>
        <p:sp>
          <p:nvSpPr>
            <p:cNvPr id="57464"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65" name="Line 19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66" name="Line 20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67" name="Rectangle 20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468"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469" name="Group 203"/>
            <p:cNvGrpSpPr>
              <a:grpSpLocks/>
            </p:cNvGrpSpPr>
            <p:nvPr/>
          </p:nvGrpSpPr>
          <p:grpSpPr bwMode="auto">
            <a:xfrm>
              <a:off x="3686" y="244"/>
              <a:ext cx="177" cy="66"/>
              <a:chOff x="2848" y="848"/>
              <a:chExt cx="140" cy="98"/>
            </a:xfrm>
          </p:grpSpPr>
          <p:sp>
            <p:nvSpPr>
              <p:cNvPr id="57474" name="Line 20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75" name="Line 20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76" name="Line 20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70" name="Group 207"/>
            <p:cNvGrpSpPr>
              <a:grpSpLocks/>
            </p:cNvGrpSpPr>
            <p:nvPr/>
          </p:nvGrpSpPr>
          <p:grpSpPr bwMode="auto">
            <a:xfrm flipV="1">
              <a:off x="3686" y="243"/>
              <a:ext cx="177" cy="66"/>
              <a:chOff x="2848" y="848"/>
              <a:chExt cx="140" cy="98"/>
            </a:xfrm>
          </p:grpSpPr>
          <p:sp>
            <p:nvSpPr>
              <p:cNvPr id="57471" name="Line 20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72" name="Line 20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73" name="Line 21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10" name="Group 211"/>
          <p:cNvGrpSpPr>
            <a:grpSpLocks/>
          </p:cNvGrpSpPr>
          <p:nvPr/>
        </p:nvGrpSpPr>
        <p:grpSpPr bwMode="auto">
          <a:xfrm>
            <a:off x="8329613" y="4611688"/>
            <a:ext cx="552450" cy="279400"/>
            <a:chOff x="3600" y="219"/>
            <a:chExt cx="360" cy="175"/>
          </a:xfrm>
        </p:grpSpPr>
        <p:sp>
          <p:nvSpPr>
            <p:cNvPr id="57451"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52" name="Line 2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53" name="Line 2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54" name="Rectangle 2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455"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456" name="Group 217"/>
            <p:cNvGrpSpPr>
              <a:grpSpLocks/>
            </p:cNvGrpSpPr>
            <p:nvPr/>
          </p:nvGrpSpPr>
          <p:grpSpPr bwMode="auto">
            <a:xfrm>
              <a:off x="3686" y="244"/>
              <a:ext cx="177" cy="66"/>
              <a:chOff x="2848" y="848"/>
              <a:chExt cx="140" cy="98"/>
            </a:xfrm>
          </p:grpSpPr>
          <p:sp>
            <p:nvSpPr>
              <p:cNvPr id="57461" name="Line 2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62" name="Line 2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63" name="Line 2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57" name="Group 221"/>
            <p:cNvGrpSpPr>
              <a:grpSpLocks/>
            </p:cNvGrpSpPr>
            <p:nvPr/>
          </p:nvGrpSpPr>
          <p:grpSpPr bwMode="auto">
            <a:xfrm flipV="1">
              <a:off x="3686" y="243"/>
              <a:ext cx="177" cy="66"/>
              <a:chOff x="2848" y="848"/>
              <a:chExt cx="140" cy="98"/>
            </a:xfrm>
          </p:grpSpPr>
          <p:sp>
            <p:nvSpPr>
              <p:cNvPr id="57458" name="Line 22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59" name="Line 2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60" name="Line 22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411" name="Group 225"/>
          <p:cNvGrpSpPr>
            <a:grpSpLocks/>
          </p:cNvGrpSpPr>
          <p:nvPr/>
        </p:nvGrpSpPr>
        <p:grpSpPr bwMode="auto">
          <a:xfrm>
            <a:off x="7440614" y="4160838"/>
            <a:ext cx="554037" cy="279400"/>
            <a:chOff x="3600" y="219"/>
            <a:chExt cx="360" cy="175"/>
          </a:xfrm>
        </p:grpSpPr>
        <p:sp>
          <p:nvSpPr>
            <p:cNvPr id="57438" name="Oval 2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39" name="Line 2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0" name="Line 2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1" name="Rectangle 2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57442" name="Oval 2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57443" name="Group 231"/>
            <p:cNvGrpSpPr>
              <a:grpSpLocks/>
            </p:cNvGrpSpPr>
            <p:nvPr/>
          </p:nvGrpSpPr>
          <p:grpSpPr bwMode="auto">
            <a:xfrm>
              <a:off x="3686" y="244"/>
              <a:ext cx="177" cy="66"/>
              <a:chOff x="2848" y="848"/>
              <a:chExt cx="140" cy="98"/>
            </a:xfrm>
          </p:grpSpPr>
          <p:sp>
            <p:nvSpPr>
              <p:cNvPr id="57448" name="Line 23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9" name="Line 23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50" name="Line 23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44" name="Group 235"/>
            <p:cNvGrpSpPr>
              <a:grpSpLocks/>
            </p:cNvGrpSpPr>
            <p:nvPr/>
          </p:nvGrpSpPr>
          <p:grpSpPr bwMode="auto">
            <a:xfrm flipV="1">
              <a:off x="3686" y="243"/>
              <a:ext cx="177" cy="66"/>
              <a:chOff x="2848" y="848"/>
              <a:chExt cx="140" cy="98"/>
            </a:xfrm>
          </p:grpSpPr>
          <p:sp>
            <p:nvSpPr>
              <p:cNvPr id="57445" name="Line 23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6" name="Line 2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47" name="Line 23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7412" name="Line 239"/>
          <p:cNvSpPr>
            <a:spLocks noChangeShapeType="1"/>
          </p:cNvSpPr>
          <p:nvPr/>
        </p:nvSpPr>
        <p:spPr bwMode="auto">
          <a:xfrm>
            <a:off x="7716839" y="4430713"/>
            <a:ext cx="1587" cy="2730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413" name="Group 248"/>
          <p:cNvGrpSpPr>
            <a:grpSpLocks/>
          </p:cNvGrpSpPr>
          <p:nvPr/>
        </p:nvGrpSpPr>
        <p:grpSpPr bwMode="auto">
          <a:xfrm>
            <a:off x="7546976" y="4889500"/>
            <a:ext cx="1179513" cy="287338"/>
            <a:chOff x="3794" y="3080"/>
            <a:chExt cx="743" cy="181"/>
          </a:xfrm>
        </p:grpSpPr>
        <p:sp>
          <p:nvSpPr>
            <p:cNvPr id="57428" name="Oval 75"/>
            <p:cNvSpPr>
              <a:spLocks noChangeArrowheads="1"/>
            </p:cNvSpPr>
            <p:nvPr/>
          </p:nvSpPr>
          <p:spPr bwMode="auto">
            <a:xfrm rot="-5400000">
              <a:off x="3793" y="3084"/>
              <a:ext cx="47"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29" name="Oval 76"/>
            <p:cNvSpPr>
              <a:spLocks noChangeArrowheads="1"/>
            </p:cNvSpPr>
            <p:nvPr/>
          </p:nvSpPr>
          <p:spPr bwMode="auto">
            <a:xfrm rot="-5400000">
              <a:off x="3852" y="3082"/>
              <a:ext cx="48"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30" name="Oval 77"/>
            <p:cNvSpPr>
              <a:spLocks noChangeArrowheads="1"/>
            </p:cNvSpPr>
            <p:nvPr/>
          </p:nvSpPr>
          <p:spPr bwMode="auto">
            <a:xfrm rot="-5400000">
              <a:off x="3906" y="3086"/>
              <a:ext cx="47" cy="4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57431" name="Line 96"/>
            <p:cNvSpPr>
              <a:spLocks noChangeShapeType="1"/>
            </p:cNvSpPr>
            <p:nvPr/>
          </p:nvSpPr>
          <p:spPr bwMode="auto">
            <a:xfrm>
              <a:off x="4537" y="3080"/>
              <a:ext cx="0" cy="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2" name="Freeform 240"/>
            <p:cNvSpPr>
              <a:spLocks/>
            </p:cNvSpPr>
            <p:nvPr/>
          </p:nvSpPr>
          <p:spPr bwMode="auto">
            <a:xfrm>
              <a:off x="4366" y="3174"/>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3" name="Freeform 242"/>
            <p:cNvSpPr>
              <a:spLocks/>
            </p:cNvSpPr>
            <p:nvPr/>
          </p:nvSpPr>
          <p:spPr bwMode="auto">
            <a:xfrm>
              <a:off x="4330" y="3158"/>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4" name="Freeform 244"/>
            <p:cNvSpPr>
              <a:spLocks/>
            </p:cNvSpPr>
            <p:nvPr/>
          </p:nvSpPr>
          <p:spPr bwMode="auto">
            <a:xfrm>
              <a:off x="4295" y="3148"/>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5" name="Freeform 245"/>
            <p:cNvSpPr>
              <a:spLocks/>
            </p:cNvSpPr>
            <p:nvPr/>
          </p:nvSpPr>
          <p:spPr bwMode="auto">
            <a:xfrm flipH="1" flipV="1">
              <a:off x="4423" y="3165"/>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6" name="Freeform 246"/>
            <p:cNvSpPr>
              <a:spLocks/>
            </p:cNvSpPr>
            <p:nvPr/>
          </p:nvSpPr>
          <p:spPr bwMode="auto">
            <a:xfrm flipH="1" flipV="1">
              <a:off x="4440" y="3149"/>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37" name="Freeform 247"/>
            <p:cNvSpPr>
              <a:spLocks/>
            </p:cNvSpPr>
            <p:nvPr/>
          </p:nvSpPr>
          <p:spPr bwMode="auto">
            <a:xfrm flipH="1" flipV="1">
              <a:off x="4454" y="3127"/>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14" name="Group 260"/>
          <p:cNvGrpSpPr>
            <a:grpSpLocks/>
          </p:cNvGrpSpPr>
          <p:nvPr/>
        </p:nvGrpSpPr>
        <p:grpSpPr bwMode="auto">
          <a:xfrm>
            <a:off x="8828088" y="5316539"/>
            <a:ext cx="368300" cy="212725"/>
            <a:chOff x="3479" y="3685"/>
            <a:chExt cx="232" cy="134"/>
          </a:xfrm>
        </p:grpSpPr>
        <p:sp>
          <p:nvSpPr>
            <p:cNvPr id="57422" name="Freeform 254"/>
            <p:cNvSpPr>
              <a:spLocks/>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3" name="Freeform 255"/>
            <p:cNvSpPr>
              <a:spLocks/>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4" name="Freeform 256"/>
            <p:cNvSpPr>
              <a:spLocks/>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5" name="Freeform 257"/>
            <p:cNvSpPr>
              <a:spLocks/>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6" name="Freeform 258"/>
            <p:cNvSpPr>
              <a:spLocks/>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7" name="Freeform 259"/>
            <p:cNvSpPr>
              <a:spLocks/>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415" name="Group 261"/>
          <p:cNvGrpSpPr>
            <a:grpSpLocks/>
          </p:cNvGrpSpPr>
          <p:nvPr/>
        </p:nvGrpSpPr>
        <p:grpSpPr bwMode="auto">
          <a:xfrm>
            <a:off x="7923213" y="5268914"/>
            <a:ext cx="368300" cy="212725"/>
            <a:chOff x="3479" y="3685"/>
            <a:chExt cx="232" cy="134"/>
          </a:xfrm>
        </p:grpSpPr>
        <p:sp>
          <p:nvSpPr>
            <p:cNvPr id="57416" name="Freeform 262"/>
            <p:cNvSpPr>
              <a:spLocks/>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17" name="Freeform 263"/>
            <p:cNvSpPr>
              <a:spLocks/>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18" name="Freeform 264"/>
            <p:cNvSpPr>
              <a:spLocks/>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19" name="Freeform 265"/>
            <p:cNvSpPr>
              <a:spLocks/>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48">
                  <a:moveTo>
                    <a:pt x="35" y="0"/>
                  </a:moveTo>
                  <a:cubicBezTo>
                    <a:pt x="20" y="8"/>
                    <a:pt x="8" y="16"/>
                    <a:pt x="4" y="23"/>
                  </a:cubicBezTo>
                  <a:cubicBezTo>
                    <a:pt x="0" y="30"/>
                    <a:pt x="2" y="35"/>
                    <a:pt x="8" y="39"/>
                  </a:cubicBezTo>
                  <a:cubicBezTo>
                    <a:pt x="14" y="43"/>
                    <a:pt x="34" y="46"/>
                    <a:pt x="41" y="4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0" name="Freeform 266"/>
            <p:cNvSpPr>
              <a:spLocks/>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21" name="Freeform 267"/>
            <p:cNvSpPr>
              <a:spLocks/>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77500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3790"/>
            <a:ext cx="10515600" cy="1325563"/>
          </a:xfrm>
        </p:spPr>
        <p:txBody>
          <a:bodyPr/>
          <a:lstStyle/>
          <a:p>
            <a:r>
              <a:rPr lang="en-US" dirty="0"/>
              <a:t>Residential access: point to point access</a:t>
            </a:r>
          </a:p>
        </p:txBody>
      </p:sp>
      <p:sp>
        <p:nvSpPr>
          <p:cNvPr id="3" name="Content Placeholder 2"/>
          <p:cNvSpPr>
            <a:spLocks noGrp="1"/>
          </p:cNvSpPr>
          <p:nvPr>
            <p:ph sz="half" idx="1"/>
          </p:nvPr>
        </p:nvSpPr>
        <p:spPr>
          <a:xfrm>
            <a:off x="838199" y="1825625"/>
            <a:ext cx="7132093" cy="4351338"/>
          </a:xfrm>
        </p:spPr>
        <p:txBody>
          <a:bodyPr>
            <a:normAutofit fontScale="92500" lnSpcReduction="10000"/>
          </a:bodyPr>
          <a:lstStyle/>
          <a:p>
            <a:r>
              <a:rPr lang="en-US" sz="2000" dirty="0"/>
              <a:t>Residential access refers to connecting a home end system to an edge router.</a:t>
            </a:r>
          </a:p>
          <a:p>
            <a:r>
              <a:rPr lang="en-US" sz="2000" dirty="0"/>
              <a:t>Today, the two most prevalent types of broadband residential access are </a:t>
            </a:r>
            <a:r>
              <a:rPr lang="en-US" sz="2000" b="1" dirty="0"/>
              <a:t>digital subscriber line (DSL) and cable</a:t>
            </a:r>
            <a:r>
              <a:rPr lang="en-US" sz="2000" dirty="0"/>
              <a:t>. </a:t>
            </a:r>
          </a:p>
          <a:p>
            <a:r>
              <a:rPr lang="en-US" sz="2000" dirty="0"/>
              <a:t>A residence typically obtains DSL Internet access from the same local telephone company (</a:t>
            </a:r>
            <a:r>
              <a:rPr lang="en-US" sz="2000" dirty="0" err="1"/>
              <a:t>telco</a:t>
            </a:r>
            <a:r>
              <a:rPr lang="en-US" sz="2000" dirty="0"/>
              <a:t>) that provides its wired local phone access. </a:t>
            </a:r>
          </a:p>
          <a:p>
            <a:r>
              <a:rPr lang="en-US" sz="2000" dirty="0"/>
              <a:t>Thus, when DSL is used, a customer’s </a:t>
            </a:r>
            <a:r>
              <a:rPr lang="en-US" sz="2000" dirty="0" err="1"/>
              <a:t>telco</a:t>
            </a:r>
            <a:r>
              <a:rPr lang="en-US" sz="2000" dirty="0"/>
              <a:t> is also its ISP. </a:t>
            </a:r>
          </a:p>
          <a:p>
            <a:r>
              <a:rPr lang="en-US" sz="2000" dirty="0"/>
              <a:t>each customer’s DSL modem uses the existing telephone line (twisted pair copper wire) to exchange data with a </a:t>
            </a:r>
            <a:r>
              <a:rPr lang="en-US" sz="2000" b="1" dirty="0"/>
              <a:t>digital subscriber line access multiplexer </a:t>
            </a:r>
            <a:r>
              <a:rPr lang="en-US" sz="2000" dirty="0"/>
              <a:t>(DSLAM) located in the </a:t>
            </a:r>
            <a:r>
              <a:rPr lang="en-US" sz="2000" dirty="0" err="1"/>
              <a:t>telco’s</a:t>
            </a:r>
            <a:r>
              <a:rPr lang="en-US" sz="2000" dirty="0"/>
              <a:t> local </a:t>
            </a:r>
            <a:r>
              <a:rPr lang="en-US" sz="2000" b="1" dirty="0"/>
              <a:t>central office </a:t>
            </a:r>
            <a:r>
              <a:rPr lang="en-US" sz="2000" dirty="0"/>
              <a:t>(CO). </a:t>
            </a:r>
          </a:p>
          <a:p>
            <a:r>
              <a:rPr lang="en-US" sz="2000" dirty="0"/>
              <a:t>The home’s DSL modem takes digital data and translates it to high frequency tones for transmission over telephone wires to the CO</a:t>
            </a:r>
          </a:p>
        </p:txBody>
      </p:sp>
      <p:sp>
        <p:nvSpPr>
          <p:cNvPr id="6" name="Content Placeholder 5"/>
          <p:cNvSpPr>
            <a:spLocks noGrp="1"/>
          </p:cNvSpPr>
          <p:nvPr>
            <p:ph sz="half" idx="2"/>
          </p:nvPr>
        </p:nvSpPr>
        <p:spPr>
          <a:xfrm>
            <a:off x="7970292" y="1825625"/>
            <a:ext cx="3383508" cy="4351338"/>
          </a:xfrm>
        </p:spPr>
        <p:txBody>
          <a:bodyPr>
            <a:normAutofit fontScale="92500" lnSpcReduction="10000"/>
          </a:bodyPr>
          <a:lstStyle/>
          <a:p>
            <a:endParaRPr lang="en-US" dirty="0"/>
          </a:p>
        </p:txBody>
      </p:sp>
      <p:grpSp>
        <p:nvGrpSpPr>
          <p:cNvPr id="7" name="Group 36"/>
          <p:cNvGrpSpPr>
            <a:grpSpLocks/>
          </p:cNvGrpSpPr>
          <p:nvPr/>
        </p:nvGrpSpPr>
        <p:grpSpPr bwMode="auto">
          <a:xfrm>
            <a:off x="8513385" y="2450840"/>
            <a:ext cx="2555875" cy="1830387"/>
            <a:chOff x="3060" y="1128"/>
            <a:chExt cx="1016" cy="691"/>
          </a:xfrm>
        </p:grpSpPr>
        <p:graphicFrame>
          <p:nvGraphicFramePr>
            <p:cNvPr id="8" name="Object 6"/>
            <p:cNvGraphicFramePr>
              <a:graphicFrameLocks noChangeAspect="1"/>
            </p:cNvGraphicFramePr>
            <p:nvPr/>
          </p:nvGraphicFramePr>
          <p:xfrm>
            <a:off x="3060" y="1128"/>
            <a:ext cx="290" cy="241"/>
          </p:xfrm>
          <a:graphic>
            <a:graphicData uri="http://schemas.openxmlformats.org/presentationml/2006/ole">
              <mc:AlternateContent xmlns:mc="http://schemas.openxmlformats.org/markup-compatibility/2006">
                <mc:Choice xmlns:v="urn:schemas-microsoft-com:vml" Requires="v">
                  <p:oleObj spid="_x0000_s12290" name="Clip" r:id="rId3" imgW="1307263" imgH="1084139" progId="MS_ClipArt_Gallery.2">
                    <p:embed/>
                  </p:oleObj>
                </mc:Choice>
                <mc:Fallback>
                  <p:oleObj name="Clip" r:id="rId3" imgW="1307263" imgH="1084139" progId="MS_ClipArt_Gallery.2">
                    <p:embed/>
                    <p:pic>
                      <p:nvPicPr>
                        <p:cNvPr id="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 y="1128"/>
                          <a:ext cx="29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3376" y="1217"/>
            <a:ext cx="195" cy="140"/>
          </p:xfrm>
          <a:graphic>
            <a:graphicData uri="http://schemas.openxmlformats.org/presentationml/2006/ole">
              <mc:AlternateContent xmlns:mc="http://schemas.openxmlformats.org/markup-compatibility/2006">
                <mc:Choice xmlns:v="urn:schemas-microsoft-com:vml" Requires="v">
                  <p:oleObj spid="_x0000_s12291" name="Clip" r:id="rId5" imgW="681706" imgH="480401" progId="MS_ClipArt_Gallery.2">
                    <p:embed/>
                  </p:oleObj>
                </mc:Choice>
                <mc:Fallback>
                  <p:oleObj name="Clip" r:id="rId5" imgW="681706" imgH="480401" progId="MS_ClipArt_Gallery.2">
                    <p:embed/>
                    <p:pic>
                      <p:nvPicPr>
                        <p:cNvPr id="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 y="1217"/>
                          <a:ext cx="19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8"/>
            <p:cNvSpPr>
              <a:spLocks noChangeShapeType="1"/>
            </p:cNvSpPr>
            <p:nvPr/>
          </p:nvSpPr>
          <p:spPr bwMode="auto">
            <a:xfrm flipV="1">
              <a:off x="3343" y="1311"/>
              <a:ext cx="80" cy="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 name="Object 9"/>
            <p:cNvGraphicFramePr>
              <a:graphicFrameLocks noChangeAspect="1"/>
            </p:cNvGraphicFramePr>
            <p:nvPr/>
          </p:nvGraphicFramePr>
          <p:xfrm>
            <a:off x="3060" y="1578"/>
            <a:ext cx="290" cy="241"/>
          </p:xfrm>
          <a:graphic>
            <a:graphicData uri="http://schemas.openxmlformats.org/presentationml/2006/ole">
              <mc:AlternateContent xmlns:mc="http://schemas.openxmlformats.org/markup-compatibility/2006">
                <mc:Choice xmlns:v="urn:schemas-microsoft-com:vml" Requires="v">
                  <p:oleObj spid="_x0000_s12292" name="Clip" r:id="rId7" imgW="1307263" imgH="1084139" progId="MS_ClipArt_Gallery.2">
                    <p:embed/>
                  </p:oleObj>
                </mc:Choice>
                <mc:Fallback>
                  <p:oleObj name="Clip" r:id="rId7" imgW="1307263" imgH="1084139" progId="MS_ClipArt_Gallery.2">
                    <p:embed/>
                    <p:pic>
                      <p:nvPicPr>
                        <p:cNvPr id="1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 y="1578"/>
                          <a:ext cx="29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3376" y="1667"/>
            <a:ext cx="195" cy="140"/>
          </p:xfrm>
          <a:graphic>
            <a:graphicData uri="http://schemas.openxmlformats.org/presentationml/2006/ole">
              <mc:AlternateContent xmlns:mc="http://schemas.openxmlformats.org/markup-compatibility/2006">
                <mc:Choice xmlns:v="urn:schemas-microsoft-com:vml" Requires="v">
                  <p:oleObj spid="_x0000_s12293" name="Clip" r:id="rId8" imgW="681706" imgH="480401" progId="MS_ClipArt_Gallery.2">
                    <p:embed/>
                  </p:oleObj>
                </mc:Choice>
                <mc:Fallback>
                  <p:oleObj name="Clip" r:id="rId8" imgW="681706" imgH="480401" progId="MS_ClipArt_Gallery.2">
                    <p:embed/>
                    <p:pic>
                      <p:nvPicPr>
                        <p:cNvPr id="1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 y="1667"/>
                          <a:ext cx="19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1"/>
            <p:cNvSpPr>
              <a:spLocks noChangeShapeType="1"/>
            </p:cNvSpPr>
            <p:nvPr/>
          </p:nvSpPr>
          <p:spPr bwMode="auto">
            <a:xfrm flipV="1">
              <a:off x="3343" y="1761"/>
              <a:ext cx="80" cy="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2"/>
            <p:cNvGrpSpPr>
              <a:grpSpLocks/>
            </p:cNvGrpSpPr>
            <p:nvPr/>
          </p:nvGrpSpPr>
          <p:grpSpPr bwMode="auto">
            <a:xfrm>
              <a:off x="3322" y="1417"/>
              <a:ext cx="49" cy="162"/>
              <a:chOff x="3842" y="406"/>
              <a:chExt cx="51" cy="167"/>
            </a:xfrm>
          </p:grpSpPr>
          <p:sp>
            <p:nvSpPr>
              <p:cNvPr id="31" name="Oval 13"/>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32" name="Oval 14"/>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33" name="Oval 15"/>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sp>
          <p:nvSpPr>
            <p:cNvPr id="15" name="Line 19"/>
            <p:cNvSpPr>
              <a:spLocks noChangeShapeType="1"/>
            </p:cNvSpPr>
            <p:nvPr/>
          </p:nvSpPr>
          <p:spPr bwMode="auto">
            <a:xfrm>
              <a:off x="3536" y="1320"/>
              <a:ext cx="201" cy="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0"/>
            <p:cNvSpPr>
              <a:spLocks noChangeShapeType="1"/>
            </p:cNvSpPr>
            <p:nvPr/>
          </p:nvSpPr>
          <p:spPr bwMode="auto">
            <a:xfrm flipV="1">
              <a:off x="3544" y="1536"/>
              <a:ext cx="193" cy="249"/>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 name="Group 22"/>
            <p:cNvGrpSpPr>
              <a:grpSpLocks/>
            </p:cNvGrpSpPr>
            <p:nvPr/>
          </p:nvGrpSpPr>
          <p:grpSpPr bwMode="auto">
            <a:xfrm>
              <a:off x="3727" y="1432"/>
              <a:ext cx="349" cy="176"/>
              <a:chOff x="3600" y="219"/>
              <a:chExt cx="360" cy="175"/>
            </a:xfrm>
          </p:grpSpPr>
          <p:sp>
            <p:nvSpPr>
              <p:cNvPr id="18" name="Oval 23"/>
              <p:cNvSpPr>
                <a:spLocks noChangeArrowheads="1"/>
              </p:cNvSpPr>
              <p:nvPr/>
            </p:nvSpPr>
            <p:spPr bwMode="auto">
              <a:xfrm>
                <a:off x="3603" y="297"/>
                <a:ext cx="357" cy="97"/>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9" name="Line 2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6"/>
              <p:cNvSpPr>
                <a:spLocks noChangeArrowheads="1"/>
              </p:cNvSpPr>
              <p:nvPr/>
            </p:nvSpPr>
            <p:spPr bwMode="auto">
              <a:xfrm>
                <a:off x="3603" y="289"/>
                <a:ext cx="354" cy="59"/>
              </a:xfrm>
              <a:prstGeom prst="rect">
                <a:avLst/>
              </a:prstGeom>
              <a:solidFill>
                <a:srgbClr val="B2B2B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22" name="Oval 27"/>
              <p:cNvSpPr>
                <a:spLocks noChangeArrowheads="1"/>
              </p:cNvSpPr>
              <p:nvPr/>
            </p:nvSpPr>
            <p:spPr bwMode="auto">
              <a:xfrm>
                <a:off x="3600" y="219"/>
                <a:ext cx="357" cy="11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23" name="Group 28"/>
              <p:cNvGrpSpPr>
                <a:grpSpLocks/>
              </p:cNvGrpSpPr>
              <p:nvPr/>
            </p:nvGrpSpPr>
            <p:grpSpPr bwMode="auto">
              <a:xfrm>
                <a:off x="3686" y="244"/>
                <a:ext cx="177" cy="66"/>
                <a:chOff x="2848" y="848"/>
                <a:chExt cx="140" cy="98"/>
              </a:xfrm>
            </p:grpSpPr>
            <p:sp>
              <p:nvSpPr>
                <p:cNvPr id="28" name="Line 2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32"/>
              <p:cNvGrpSpPr>
                <a:grpSpLocks/>
              </p:cNvGrpSpPr>
              <p:nvPr/>
            </p:nvGrpSpPr>
            <p:grpSpPr bwMode="auto">
              <a:xfrm flipV="1">
                <a:off x="3686" y="243"/>
                <a:ext cx="177" cy="66"/>
                <a:chOff x="2848" y="848"/>
                <a:chExt cx="140" cy="98"/>
              </a:xfrm>
            </p:grpSpPr>
            <p:sp>
              <p:nvSpPr>
                <p:cNvPr id="25" name="Line 3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276826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5"/>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59395"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E05FC866-4764-417E-B2B5-C9308B9FC8F4}" type="slidenum">
              <a:rPr lang="en-US" sz="1400"/>
              <a:pPr/>
              <a:t>29</a:t>
            </a:fld>
            <a:endParaRPr lang="en-US" sz="1400"/>
          </a:p>
        </p:txBody>
      </p:sp>
      <p:sp>
        <p:nvSpPr>
          <p:cNvPr id="59396" name="Rectangle 2"/>
          <p:cNvSpPr>
            <a:spLocks noGrp="1" noChangeArrowheads="1"/>
          </p:cNvSpPr>
          <p:nvPr>
            <p:ph type="title"/>
          </p:nvPr>
        </p:nvSpPr>
        <p:spPr>
          <a:xfrm>
            <a:off x="1828800" y="228600"/>
            <a:ext cx="8382000" cy="1143000"/>
          </a:xfrm>
        </p:spPr>
        <p:txBody>
          <a:bodyPr>
            <a:normAutofit/>
          </a:bodyPr>
          <a:lstStyle/>
          <a:p>
            <a:r>
              <a:rPr lang="en-US" sz="3600" b="1" dirty="0"/>
              <a:t>Residential access: point to point access</a:t>
            </a:r>
          </a:p>
        </p:txBody>
      </p:sp>
      <p:sp>
        <p:nvSpPr>
          <p:cNvPr id="59399" name="Rectangle 37"/>
          <p:cNvSpPr>
            <a:spLocks noChangeArrowheads="1"/>
          </p:cNvSpPr>
          <p:nvPr/>
        </p:nvSpPr>
        <p:spPr bwMode="auto">
          <a:xfrm>
            <a:off x="645502" y="3440537"/>
            <a:ext cx="5759895" cy="328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r>
              <a:rPr lang="en-US" dirty="0"/>
              <a:t>up to 1 Mbps upstream (today typically &lt; 256 kbps)</a:t>
            </a:r>
          </a:p>
          <a:p>
            <a:pPr lvl="1"/>
            <a:r>
              <a:rPr lang="en-US" dirty="0"/>
              <a:t>up to 8 Mbps downstream (today typically &lt; 1 Mbps)</a:t>
            </a:r>
          </a:p>
          <a:p>
            <a:pPr lvl="1"/>
            <a:r>
              <a:rPr lang="en-US" dirty="0"/>
              <a:t>FDM: </a:t>
            </a:r>
          </a:p>
          <a:p>
            <a:pPr lvl="2"/>
            <a:r>
              <a:rPr lang="en-US" dirty="0"/>
              <a:t>50 kHz - 1 MHz for downstream</a:t>
            </a:r>
          </a:p>
          <a:p>
            <a:pPr lvl="2"/>
            <a:r>
              <a:rPr lang="en-US" sz="2000" dirty="0"/>
              <a:t>4 kHz - 50 kHz for upstream</a:t>
            </a:r>
          </a:p>
          <a:p>
            <a:pPr lvl="2"/>
            <a:r>
              <a:rPr lang="en-US" sz="2000" dirty="0"/>
              <a:t>0 kHz - 4 kHz for ordinary telephone</a:t>
            </a:r>
            <a:endParaRPr lang="en-US" sz="2000" dirty="0">
              <a:solidFill>
                <a:schemeClr val="accent2"/>
              </a:solidFill>
            </a:endParaRPr>
          </a:p>
        </p:txBody>
      </p:sp>
      <p:sp>
        <p:nvSpPr>
          <p:cNvPr id="3" name="Content Placeholder 2"/>
          <p:cNvSpPr>
            <a:spLocks noGrp="1"/>
          </p:cNvSpPr>
          <p:nvPr>
            <p:ph sz="half" idx="1"/>
          </p:nvPr>
        </p:nvSpPr>
        <p:spPr>
          <a:xfrm>
            <a:off x="934650" y="1137722"/>
            <a:ext cx="5181600" cy="4351338"/>
          </a:xfrm>
        </p:spPr>
        <p:txBody>
          <a:bodyPr/>
          <a:lstStyle/>
          <a:p>
            <a:r>
              <a:rPr lang="en-US" dirty="0"/>
              <a:t>The residential telephone line carries both data and traditional telephone signals simultaneously, which are encoded at different frequencies:</a:t>
            </a:r>
          </a:p>
        </p:txBody>
      </p:sp>
      <p:pic>
        <p:nvPicPr>
          <p:cNvPr id="13319" name="Picture 7" descr="Image result for DSL internet a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616" y="2280722"/>
            <a:ext cx="5875383" cy="27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4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260" name="Slide Number Placeholder 6"/>
          <p:cNvSpPr>
            <a:spLocks noGrp="1"/>
          </p:cNvSpPr>
          <p:nvPr>
            <p:ph type="sldNum" sz="quarter" idx="12"/>
          </p:nvPr>
        </p:nvSpPr>
        <p:spPr/>
        <p:txBody>
          <a:bodyPr/>
          <a:lstStyle/>
          <a:p>
            <a:r>
              <a:rPr lang="en-US"/>
              <a:t>1-</a:t>
            </a:r>
            <a:fld id="{D9F4DE76-3F18-4EBB-A562-53D2DFAFC85A}" type="slidenum">
              <a:rPr lang="en-US"/>
              <a:pPr/>
              <a:t>3</a:t>
            </a:fld>
            <a:endParaRPr lang="en-US"/>
          </a:p>
        </p:txBody>
      </p:sp>
      <p:sp>
        <p:nvSpPr>
          <p:cNvPr id="4098" name="Rectangle 2"/>
          <p:cNvSpPr>
            <a:spLocks noGrp="1" noChangeArrowheads="1"/>
          </p:cNvSpPr>
          <p:nvPr>
            <p:ph type="title"/>
          </p:nvPr>
        </p:nvSpPr>
        <p:spPr>
          <a:xfrm>
            <a:off x="1828800" y="228600"/>
            <a:ext cx="8382000" cy="1143000"/>
          </a:xfrm>
        </p:spPr>
        <p:txBody>
          <a:bodyPr/>
          <a:lstStyle/>
          <a:p>
            <a:r>
              <a:rPr lang="en-US" sz="3200"/>
              <a:t>What’s the Internet: “nuts and bolts” view</a:t>
            </a:r>
            <a:endParaRPr lang="en-US"/>
          </a:p>
        </p:txBody>
      </p:sp>
      <p:sp>
        <p:nvSpPr>
          <p:cNvPr id="4099" name="Rectangle 3"/>
          <p:cNvSpPr>
            <a:spLocks noGrp="1" noChangeArrowheads="1"/>
          </p:cNvSpPr>
          <p:nvPr>
            <p:ph type="body" sz="half" idx="1"/>
          </p:nvPr>
        </p:nvSpPr>
        <p:spPr>
          <a:xfrm>
            <a:off x="2049463" y="1262064"/>
            <a:ext cx="4191000" cy="5045075"/>
          </a:xfrm>
          <a:ln>
            <a:solidFill>
              <a:srgbClr val="FF0000"/>
            </a:solidFill>
            <a:miter lim="800000"/>
            <a:headEnd/>
            <a:tailEnd/>
          </a:ln>
        </p:spPr>
        <p:txBody>
          <a:bodyPr/>
          <a:lstStyle/>
          <a:p>
            <a:r>
              <a:rPr lang="en-US" sz="2400"/>
              <a:t>millions of connected computing devices: </a:t>
            </a:r>
            <a:r>
              <a:rPr lang="en-US" sz="2400" i="1">
                <a:solidFill>
                  <a:srgbClr val="FF0000"/>
                </a:solidFill>
              </a:rPr>
              <a:t>hosts = end systems</a:t>
            </a:r>
            <a:r>
              <a:rPr lang="en-US" sz="2400">
                <a:solidFill>
                  <a:srgbClr val="FF0000"/>
                </a:solidFill>
              </a:rPr>
              <a:t> </a:t>
            </a:r>
          </a:p>
          <a:p>
            <a:r>
              <a:rPr lang="en-US" sz="2400"/>
              <a:t> running </a:t>
            </a:r>
            <a:r>
              <a:rPr lang="en-US" sz="2400" i="1">
                <a:solidFill>
                  <a:srgbClr val="FF0000"/>
                </a:solidFill>
              </a:rPr>
              <a:t>network apps</a:t>
            </a:r>
            <a:endParaRPr lang="en-US" sz="2400"/>
          </a:p>
          <a:p>
            <a:r>
              <a:rPr lang="en-US" sz="2400" i="1">
                <a:solidFill>
                  <a:srgbClr val="FF0000"/>
                </a:solidFill>
              </a:rPr>
              <a:t>communication links</a:t>
            </a:r>
            <a:endParaRPr lang="en-US" sz="2400"/>
          </a:p>
          <a:p>
            <a:pPr lvl="1"/>
            <a:r>
              <a:rPr lang="en-US" sz="2000"/>
              <a:t>fiber, copper, radio, satellite</a:t>
            </a:r>
          </a:p>
          <a:p>
            <a:pPr lvl="1"/>
            <a:r>
              <a:rPr lang="en-US" sz="2000"/>
              <a:t>transmission rate = </a:t>
            </a:r>
            <a:r>
              <a:rPr lang="en-US" sz="2000" b="1" i="1">
                <a:solidFill>
                  <a:srgbClr val="FF0000"/>
                </a:solidFill>
              </a:rPr>
              <a:t>bandwidth</a:t>
            </a:r>
            <a:endParaRPr lang="en-US" sz="2000"/>
          </a:p>
          <a:p>
            <a:r>
              <a:rPr lang="en-US" sz="2400" i="1">
                <a:solidFill>
                  <a:srgbClr val="FF0000"/>
                </a:solidFill>
              </a:rPr>
              <a:t>routers:</a:t>
            </a:r>
            <a:r>
              <a:rPr lang="en-US" sz="2400"/>
              <a:t> forward packets (chunks of data)</a:t>
            </a:r>
          </a:p>
          <a:p>
            <a:endParaRPr lang="en-US" sz="2400"/>
          </a:p>
        </p:txBody>
      </p:sp>
      <p:grpSp>
        <p:nvGrpSpPr>
          <p:cNvPr id="4356" name="Group 260"/>
          <p:cNvGrpSpPr>
            <a:grpSpLocks/>
          </p:cNvGrpSpPr>
          <p:nvPr/>
        </p:nvGrpSpPr>
        <p:grpSpPr bwMode="auto">
          <a:xfrm>
            <a:off x="6442075" y="1243013"/>
            <a:ext cx="3678238" cy="4957762"/>
            <a:chOff x="2918" y="219"/>
            <a:chExt cx="2641" cy="3714"/>
          </a:xfrm>
        </p:grpSpPr>
        <p:sp>
          <p:nvSpPr>
            <p:cNvPr id="4103" name="Freeform 7"/>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Freeform 8"/>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Freeform 9"/>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6" name="Group 10"/>
            <p:cNvGrpSpPr>
              <a:grpSpLocks/>
            </p:cNvGrpSpPr>
            <p:nvPr/>
          </p:nvGrpSpPr>
          <p:grpSpPr bwMode="auto">
            <a:xfrm>
              <a:off x="3002" y="1266"/>
              <a:ext cx="527" cy="239"/>
              <a:chOff x="3552" y="246"/>
              <a:chExt cx="527" cy="248"/>
            </a:xfrm>
          </p:grpSpPr>
          <p:graphicFrame>
            <p:nvGraphicFramePr>
              <p:cNvPr id="4107"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6" name="Clip" r:id="rId4" imgW="1305000" imgH="1085760" progId="MS_ClipArt_Gallery.2">
                      <p:embed/>
                    </p:oleObj>
                  </mc:Choice>
                  <mc:Fallback>
                    <p:oleObj name="Clip" r:id="rId4" imgW="1305000" imgH="1085760" progId="MS_ClipArt_Gallery.2">
                      <p:embed/>
                      <p:pic>
                        <p:nvPicPr>
                          <p:cNvPr id="4107"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7" name="Clip" r:id="rId6" imgW="676440" imgH="485640" progId="MS_ClipArt_Gallery.2">
                      <p:embed/>
                    </p:oleObj>
                  </mc:Choice>
                  <mc:Fallback>
                    <p:oleObj name="Clip" r:id="rId6" imgW="676440" imgH="485640" progId="MS_ClipArt_Gallery.2">
                      <p:embed/>
                      <p:pic>
                        <p:nvPicPr>
                          <p:cNvPr id="410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9" name="Line 13"/>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10" name="Group 14"/>
            <p:cNvGrpSpPr>
              <a:grpSpLocks/>
            </p:cNvGrpSpPr>
            <p:nvPr/>
          </p:nvGrpSpPr>
          <p:grpSpPr bwMode="auto">
            <a:xfrm>
              <a:off x="3002" y="1712"/>
              <a:ext cx="527" cy="239"/>
              <a:chOff x="3552" y="246"/>
              <a:chExt cx="527" cy="248"/>
            </a:xfrm>
          </p:grpSpPr>
          <p:graphicFrame>
            <p:nvGraphicFramePr>
              <p:cNvPr id="4111"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8" name="Clip" r:id="rId8" imgW="1305000" imgH="1085760" progId="MS_ClipArt_Gallery.2">
                      <p:embed/>
                    </p:oleObj>
                  </mc:Choice>
                  <mc:Fallback>
                    <p:oleObj name="Clip" r:id="rId8" imgW="1305000" imgH="1085760" progId="MS_ClipArt_Gallery.2">
                      <p:embed/>
                      <p:pic>
                        <p:nvPicPr>
                          <p:cNvPr id="411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2"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9" name="Clip" r:id="rId9" imgW="676440" imgH="485640" progId="MS_ClipArt_Gallery.2">
                      <p:embed/>
                    </p:oleObj>
                  </mc:Choice>
                  <mc:Fallback>
                    <p:oleObj name="Clip" r:id="rId9" imgW="676440" imgH="485640" progId="MS_ClipArt_Gallery.2">
                      <p:embed/>
                      <p:pic>
                        <p:nvPicPr>
                          <p:cNvPr id="411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3" name="Line 17"/>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14" name="Group 18"/>
            <p:cNvGrpSpPr>
              <a:grpSpLocks/>
            </p:cNvGrpSpPr>
            <p:nvPr/>
          </p:nvGrpSpPr>
          <p:grpSpPr bwMode="auto">
            <a:xfrm>
              <a:off x="3272" y="1552"/>
              <a:ext cx="51" cy="161"/>
              <a:chOff x="3842" y="406"/>
              <a:chExt cx="51" cy="167"/>
            </a:xfrm>
          </p:grpSpPr>
          <p:sp>
            <p:nvSpPr>
              <p:cNvPr id="4115" name="Oval 1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Oval 2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Oval 2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18" name="Group 22"/>
            <p:cNvGrpSpPr>
              <a:grpSpLocks/>
            </p:cNvGrpSpPr>
            <p:nvPr/>
          </p:nvGrpSpPr>
          <p:grpSpPr bwMode="auto">
            <a:xfrm>
              <a:off x="3610" y="1929"/>
              <a:ext cx="150" cy="296"/>
              <a:chOff x="4180" y="783"/>
              <a:chExt cx="150" cy="307"/>
            </a:xfrm>
          </p:grpSpPr>
          <p:sp>
            <p:nvSpPr>
              <p:cNvPr id="4119" name="AutoShape 2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Rectangle 2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3" name="Line 2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4" name="Line 2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Rectangle 3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7" name="Group 31"/>
            <p:cNvGrpSpPr>
              <a:grpSpLocks/>
            </p:cNvGrpSpPr>
            <p:nvPr/>
          </p:nvGrpSpPr>
          <p:grpSpPr bwMode="auto">
            <a:xfrm rot="-5400000">
              <a:off x="3833" y="1991"/>
              <a:ext cx="61" cy="167"/>
              <a:chOff x="3842" y="406"/>
              <a:chExt cx="51" cy="167"/>
            </a:xfrm>
          </p:grpSpPr>
          <p:sp>
            <p:nvSpPr>
              <p:cNvPr id="4128" name="Oval 32"/>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Oval 33"/>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Oval 34"/>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31" name="Line 35"/>
            <p:cNvSpPr>
              <a:spLocks noChangeShapeType="1"/>
            </p:cNvSpPr>
            <p:nvPr/>
          </p:nvSpPr>
          <p:spPr bwMode="auto">
            <a:xfrm>
              <a:off x="3708" y="1860"/>
              <a:ext cx="356"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auto">
            <a:xfrm>
              <a:off x="3710" y="1858"/>
              <a:ext cx="1" cy="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auto">
            <a:xfrm>
              <a:off x="4066" y="1856"/>
              <a:ext cx="1"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auto">
            <a:xfrm>
              <a:off x="3492" y="1456"/>
              <a:ext cx="208" cy="1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auto">
            <a:xfrm flipV="1">
              <a:off x="3502" y="1670"/>
              <a:ext cx="198" cy="2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auto">
            <a:xfrm flipV="1">
              <a:off x="3880" y="1734"/>
              <a:ext cx="1" cy="1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37" name="Group 41"/>
            <p:cNvGrpSpPr>
              <a:grpSpLocks/>
            </p:cNvGrpSpPr>
            <p:nvPr/>
          </p:nvGrpSpPr>
          <p:grpSpPr bwMode="auto">
            <a:xfrm>
              <a:off x="3966" y="1913"/>
              <a:ext cx="150" cy="296"/>
              <a:chOff x="4180" y="783"/>
              <a:chExt cx="150" cy="307"/>
            </a:xfrm>
          </p:grpSpPr>
          <p:sp>
            <p:nvSpPr>
              <p:cNvPr id="4138" name="AutoShape 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Rectangle 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Rectangle 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46" name="Group 50"/>
            <p:cNvGrpSpPr>
              <a:grpSpLocks/>
            </p:cNvGrpSpPr>
            <p:nvPr/>
          </p:nvGrpSpPr>
          <p:grpSpPr bwMode="auto">
            <a:xfrm>
              <a:off x="3278" y="2376"/>
              <a:ext cx="344" cy="694"/>
              <a:chOff x="3314" y="1248"/>
              <a:chExt cx="344" cy="694"/>
            </a:xfrm>
          </p:grpSpPr>
          <p:graphicFrame>
            <p:nvGraphicFramePr>
              <p:cNvPr id="4147"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030" name="Clip" r:id="rId10" imgW="1305000" imgH="1085760" progId="MS_ClipArt_Gallery.2">
                      <p:embed/>
                    </p:oleObj>
                  </mc:Choice>
                  <mc:Fallback>
                    <p:oleObj name="Clip" r:id="rId10" imgW="1305000" imgH="1085760" progId="MS_ClipArt_Gallery.2">
                      <p:embed/>
                      <p:pic>
                        <p:nvPicPr>
                          <p:cNvPr id="4147"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8" name="Line 52"/>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149"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031" name="Clip" r:id="rId11" imgW="1305000" imgH="1085760" progId="MS_ClipArt_Gallery.2">
                      <p:embed/>
                    </p:oleObj>
                  </mc:Choice>
                  <mc:Fallback>
                    <p:oleObj name="Clip" r:id="rId11" imgW="1305000" imgH="1085760" progId="MS_ClipArt_Gallery.2">
                      <p:embed/>
                      <p:pic>
                        <p:nvPicPr>
                          <p:cNvPr id="4149"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0" name="Line 54"/>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1" name="Group 55"/>
              <p:cNvGrpSpPr>
                <a:grpSpLocks/>
              </p:cNvGrpSpPr>
              <p:nvPr/>
            </p:nvGrpSpPr>
            <p:grpSpPr bwMode="auto">
              <a:xfrm>
                <a:off x="3404" y="1504"/>
                <a:ext cx="51" cy="167"/>
                <a:chOff x="3842" y="406"/>
                <a:chExt cx="51" cy="167"/>
              </a:xfrm>
            </p:grpSpPr>
            <p:sp>
              <p:nvSpPr>
                <p:cNvPr id="4152" name="Oval 56"/>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3" name="Oval 57"/>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Oval 58"/>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55" name="Line 59"/>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156" name="Object 60"/>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1032" name="Clip" r:id="rId12" imgW="1305000" imgH="1085760" progId="MS_ClipArt_Gallery.2">
                    <p:embed/>
                  </p:oleObj>
                </mc:Choice>
                <mc:Fallback>
                  <p:oleObj name="Clip" r:id="rId12" imgW="1305000" imgH="1085760" progId="MS_ClipArt_Gallery.2">
                    <p:embed/>
                    <p:pic>
                      <p:nvPicPr>
                        <p:cNvPr id="4156"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 name="Object 61"/>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1033" name="Clip" r:id="rId13" imgW="1305000" imgH="1085760" progId="MS_ClipArt_Gallery.2">
                    <p:embed/>
                  </p:oleObj>
                </mc:Choice>
                <mc:Fallback>
                  <p:oleObj name="Clip" r:id="rId13" imgW="1305000" imgH="1085760" progId="MS_ClipArt_Gallery.2">
                    <p:embed/>
                    <p:pic>
                      <p:nvPicPr>
                        <p:cNvPr id="4157"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8" name="Oval 62"/>
            <p:cNvSpPr>
              <a:spLocks noChangeArrowheads="1"/>
            </p:cNvSpPr>
            <p:nvPr/>
          </p:nvSpPr>
          <p:spPr bwMode="auto">
            <a:xfrm rot="-5400000">
              <a:off x="3759" y="3203"/>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9" name="Oval 63"/>
            <p:cNvSpPr>
              <a:spLocks noChangeArrowheads="1"/>
            </p:cNvSpPr>
            <p:nvPr/>
          </p:nvSpPr>
          <p:spPr bwMode="auto">
            <a:xfrm rot="-5400000">
              <a:off x="3820" y="3202"/>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0" name="Oval 64"/>
            <p:cNvSpPr>
              <a:spLocks noChangeArrowheads="1"/>
            </p:cNvSpPr>
            <p:nvPr/>
          </p:nvSpPr>
          <p:spPr bwMode="auto">
            <a:xfrm rot="-5400000">
              <a:off x="3875" y="3205"/>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1" name="Line 65"/>
            <p:cNvSpPr>
              <a:spLocks noChangeShapeType="1"/>
            </p:cNvSpPr>
            <p:nvPr/>
          </p:nvSpPr>
          <p:spPr bwMode="auto">
            <a:xfrm rot="-5400000">
              <a:off x="4062" y="3114"/>
              <a:ext cx="4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2" name="Line 66"/>
            <p:cNvSpPr>
              <a:spLocks noChangeShapeType="1"/>
            </p:cNvSpPr>
            <p:nvPr/>
          </p:nvSpPr>
          <p:spPr bwMode="auto">
            <a:xfrm rot="5400000" flipH="1">
              <a:off x="3612" y="3108"/>
              <a:ext cx="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3" name="Line 67"/>
            <p:cNvSpPr>
              <a:spLocks noChangeShapeType="1"/>
            </p:cNvSpPr>
            <p:nvPr/>
          </p:nvSpPr>
          <p:spPr bwMode="auto">
            <a:xfrm rot="16200000" flipV="1">
              <a:off x="3862" y="2864"/>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4" name="Line 68"/>
            <p:cNvSpPr>
              <a:spLocks noChangeShapeType="1"/>
            </p:cNvSpPr>
            <p:nvPr/>
          </p:nvSpPr>
          <p:spPr bwMode="auto">
            <a:xfrm flipV="1">
              <a:off x="3622" y="2808"/>
              <a:ext cx="68"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5" name="Line 69"/>
            <p:cNvSpPr>
              <a:spLocks noChangeShapeType="1"/>
            </p:cNvSpPr>
            <p:nvPr/>
          </p:nvSpPr>
          <p:spPr bwMode="auto">
            <a:xfrm>
              <a:off x="4054" y="2842"/>
              <a:ext cx="218" cy="2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6" name="Line 70"/>
            <p:cNvSpPr>
              <a:spLocks noChangeShapeType="1"/>
            </p:cNvSpPr>
            <p:nvPr/>
          </p:nvSpPr>
          <p:spPr bwMode="auto">
            <a:xfrm flipH="1">
              <a:off x="4626" y="2840"/>
              <a:ext cx="200" cy="2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167" name="Object 71"/>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1034" name="Clip" r:id="rId14" imgW="981000" imgH="1209600" progId="MS_ClipArt_Gallery.2">
                    <p:embed/>
                  </p:oleObj>
                </mc:Choice>
                <mc:Fallback>
                  <p:oleObj name="Clip" r:id="rId14" imgW="981000" imgH="1209600" progId="MS_ClipArt_Gallery.2">
                    <p:embed/>
                    <p:pic>
                      <p:nvPicPr>
                        <p:cNvPr id="4167"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8" name="Object 72"/>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1035" name="Clip" r:id="rId16" imgW="981000" imgH="1209600" progId="MS_ClipArt_Gallery.2">
                    <p:embed/>
                  </p:oleObj>
                </mc:Choice>
                <mc:Fallback>
                  <p:oleObj name="Clip" r:id="rId16" imgW="981000" imgH="1209600" progId="MS_ClipArt_Gallery.2">
                    <p:embed/>
                    <p:pic>
                      <p:nvPicPr>
                        <p:cNvPr id="4168"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9" name="Freeform 73"/>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70" name="Group 74"/>
            <p:cNvGrpSpPr>
              <a:grpSpLocks/>
            </p:cNvGrpSpPr>
            <p:nvPr/>
          </p:nvGrpSpPr>
          <p:grpSpPr bwMode="auto">
            <a:xfrm>
              <a:off x="4043" y="3462"/>
              <a:ext cx="292" cy="320"/>
              <a:chOff x="2870" y="1518"/>
              <a:chExt cx="292" cy="320"/>
            </a:xfrm>
          </p:grpSpPr>
          <p:graphicFrame>
            <p:nvGraphicFramePr>
              <p:cNvPr id="4171"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6" name="Clip" r:id="rId17" imgW="819000" imgH="847800" progId="MS_ClipArt_Gallery.2">
                      <p:embed/>
                    </p:oleObj>
                  </mc:Choice>
                  <mc:Fallback>
                    <p:oleObj name="Clip" r:id="rId17" imgW="819000" imgH="847800" progId="MS_ClipArt_Gallery.2">
                      <p:embed/>
                      <p:pic>
                        <p:nvPicPr>
                          <p:cNvPr id="4171"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2"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7" name="Clip" r:id="rId19" imgW="1266840" imgH="1200240" progId="MS_ClipArt_Gallery.2">
                      <p:embed/>
                    </p:oleObj>
                  </mc:Choice>
                  <mc:Fallback>
                    <p:oleObj name="Clip" r:id="rId19" imgW="1266840" imgH="1200240" progId="MS_ClipArt_Gallery.2">
                      <p:embed/>
                      <p:pic>
                        <p:nvPicPr>
                          <p:cNvPr id="4172"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73" name="Group 77"/>
            <p:cNvGrpSpPr>
              <a:grpSpLocks/>
            </p:cNvGrpSpPr>
            <p:nvPr/>
          </p:nvGrpSpPr>
          <p:grpSpPr bwMode="auto">
            <a:xfrm>
              <a:off x="4601" y="3486"/>
              <a:ext cx="292" cy="320"/>
              <a:chOff x="2870" y="1518"/>
              <a:chExt cx="292" cy="320"/>
            </a:xfrm>
          </p:grpSpPr>
          <p:graphicFrame>
            <p:nvGraphicFramePr>
              <p:cNvPr id="4174"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8" name="Clip" r:id="rId21" imgW="819000" imgH="847800" progId="MS_ClipArt_Gallery.2">
                      <p:embed/>
                    </p:oleObj>
                  </mc:Choice>
                  <mc:Fallback>
                    <p:oleObj name="Clip" r:id="rId21" imgW="819000" imgH="847800" progId="MS_ClipArt_Gallery.2">
                      <p:embed/>
                      <p:pic>
                        <p:nvPicPr>
                          <p:cNvPr id="4174"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5"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9" name="Clip" r:id="rId22" imgW="1266840" imgH="1200240" progId="MS_ClipArt_Gallery.2">
                      <p:embed/>
                    </p:oleObj>
                  </mc:Choice>
                  <mc:Fallback>
                    <p:oleObj name="Clip" r:id="rId22" imgW="1266840" imgH="1200240" progId="MS_ClipArt_Gallery.2">
                      <p:embed/>
                      <p:pic>
                        <p:nvPicPr>
                          <p:cNvPr id="4175"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76" name="Group 80"/>
            <p:cNvGrpSpPr>
              <a:grpSpLocks/>
            </p:cNvGrpSpPr>
            <p:nvPr/>
          </p:nvGrpSpPr>
          <p:grpSpPr bwMode="auto">
            <a:xfrm>
              <a:off x="4304" y="3273"/>
              <a:ext cx="272" cy="282"/>
              <a:chOff x="4733" y="2082"/>
              <a:chExt cx="272" cy="282"/>
            </a:xfrm>
          </p:grpSpPr>
          <p:graphicFrame>
            <p:nvGraphicFramePr>
              <p:cNvPr id="4177"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040" name="Clip" r:id="rId23" imgW="819000" imgH="847800" progId="MS_ClipArt_Gallery.2">
                      <p:embed/>
                    </p:oleObj>
                  </mc:Choice>
                  <mc:Fallback>
                    <p:oleObj name="Clip" r:id="rId23" imgW="819000" imgH="847800" progId="MS_ClipArt_Gallery.2">
                      <p:embed/>
                      <p:pic>
                        <p:nvPicPr>
                          <p:cNvPr id="4177"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79" name="Line 83"/>
            <p:cNvSpPr>
              <a:spLocks noChangeShapeType="1"/>
            </p:cNvSpPr>
            <p:nvPr/>
          </p:nvSpPr>
          <p:spPr bwMode="auto">
            <a:xfrm>
              <a:off x="4524" y="3201"/>
              <a:ext cx="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0" name="Group 84"/>
            <p:cNvGrpSpPr>
              <a:grpSpLocks/>
            </p:cNvGrpSpPr>
            <p:nvPr/>
          </p:nvGrpSpPr>
          <p:grpSpPr bwMode="auto">
            <a:xfrm>
              <a:off x="5041" y="2769"/>
              <a:ext cx="150" cy="307"/>
              <a:chOff x="4180" y="783"/>
              <a:chExt cx="150" cy="307"/>
            </a:xfrm>
          </p:grpSpPr>
          <p:sp>
            <p:nvSpPr>
              <p:cNvPr id="4181" name="AutoShape 8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2" name="Rectangle 8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3"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4"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5" name="Line 8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6" name="Line 9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7"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 name="Rectangle 9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89" name="Group 93"/>
            <p:cNvGrpSpPr>
              <a:grpSpLocks/>
            </p:cNvGrpSpPr>
            <p:nvPr/>
          </p:nvGrpSpPr>
          <p:grpSpPr bwMode="auto">
            <a:xfrm>
              <a:off x="5032" y="3102"/>
              <a:ext cx="150" cy="307"/>
              <a:chOff x="4180" y="783"/>
              <a:chExt cx="150" cy="307"/>
            </a:xfrm>
          </p:grpSpPr>
          <p:sp>
            <p:nvSpPr>
              <p:cNvPr id="4190" name="AutoShape 9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1" name="Rectangle 9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2"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3"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4" name="Line 9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5" name="Line 9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6"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7" name="Rectangle 10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 name="Line 102"/>
            <p:cNvSpPr>
              <a:spLocks noChangeShapeType="1"/>
            </p:cNvSpPr>
            <p:nvPr/>
          </p:nvSpPr>
          <p:spPr bwMode="auto">
            <a:xfrm rot="5400000" flipH="1">
              <a:off x="4754" y="3049"/>
              <a:ext cx="4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 name="Line 103"/>
            <p:cNvSpPr>
              <a:spLocks noChangeShapeType="1"/>
            </p:cNvSpPr>
            <p:nvPr/>
          </p:nvSpPr>
          <p:spPr bwMode="auto">
            <a:xfrm rot="-5400000">
              <a:off x="5018" y="3239"/>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 name="Line 104"/>
            <p:cNvSpPr>
              <a:spLocks noChangeShapeType="1"/>
            </p:cNvSpPr>
            <p:nvPr/>
          </p:nvSpPr>
          <p:spPr bwMode="auto">
            <a:xfrm rot="-5400000">
              <a:off x="5011" y="288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 name="Line 105"/>
            <p:cNvSpPr>
              <a:spLocks noChangeShapeType="1"/>
            </p:cNvSpPr>
            <p:nvPr/>
          </p:nvSpPr>
          <p:spPr bwMode="auto">
            <a:xfrm flipV="1">
              <a:off x="4062" y="1494"/>
              <a:ext cx="330"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 name="Line 106"/>
            <p:cNvSpPr>
              <a:spLocks noChangeShapeType="1"/>
            </p:cNvSpPr>
            <p:nvPr/>
          </p:nvSpPr>
          <p:spPr bwMode="auto">
            <a:xfrm>
              <a:off x="4734" y="1482"/>
              <a:ext cx="348"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 name="Line 107"/>
            <p:cNvSpPr>
              <a:spLocks noChangeShapeType="1"/>
            </p:cNvSpPr>
            <p:nvPr/>
          </p:nvSpPr>
          <p:spPr bwMode="auto">
            <a:xfrm flipH="1">
              <a:off x="5106" y="1734"/>
              <a:ext cx="174" cy="5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 name="Line 108"/>
            <p:cNvSpPr>
              <a:spLocks noChangeShapeType="1"/>
            </p:cNvSpPr>
            <p:nvPr/>
          </p:nvSpPr>
          <p:spPr bwMode="auto">
            <a:xfrm>
              <a:off x="4554" y="1566"/>
              <a:ext cx="0" cy="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 name="Line 109"/>
            <p:cNvSpPr>
              <a:spLocks noChangeShapeType="1"/>
            </p:cNvSpPr>
            <p:nvPr/>
          </p:nvSpPr>
          <p:spPr bwMode="auto">
            <a:xfrm>
              <a:off x="4572" y="2052"/>
              <a:ext cx="384" cy="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 name="Line 110"/>
            <p:cNvSpPr>
              <a:spLocks noChangeShapeType="1"/>
            </p:cNvSpPr>
            <p:nvPr/>
          </p:nvSpPr>
          <p:spPr bwMode="auto">
            <a:xfrm flipH="1">
              <a:off x="4902" y="2400"/>
              <a:ext cx="192" cy="2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 name="Line 111"/>
            <p:cNvSpPr>
              <a:spLocks noChangeShapeType="1"/>
            </p:cNvSpPr>
            <p:nvPr/>
          </p:nvSpPr>
          <p:spPr bwMode="auto">
            <a:xfrm flipH="1">
              <a:off x="4740" y="1710"/>
              <a:ext cx="40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 name="Line 112"/>
            <p:cNvSpPr>
              <a:spLocks noChangeShapeType="1"/>
            </p:cNvSpPr>
            <p:nvPr/>
          </p:nvSpPr>
          <p:spPr bwMode="auto">
            <a:xfrm flipH="1">
              <a:off x="4746" y="1290"/>
              <a:ext cx="25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 name="Line 113"/>
            <p:cNvSpPr>
              <a:spLocks noChangeShapeType="1"/>
            </p:cNvSpPr>
            <p:nvPr/>
          </p:nvSpPr>
          <p:spPr bwMode="auto">
            <a:xfrm flipH="1">
              <a:off x="5262" y="1422"/>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 name="Text Box 114"/>
            <p:cNvSpPr txBox="1">
              <a:spLocks noChangeArrowheads="1"/>
            </p:cNvSpPr>
            <p:nvPr/>
          </p:nvSpPr>
          <p:spPr bwMode="auto">
            <a:xfrm>
              <a:off x="3278" y="1151"/>
              <a:ext cx="89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local ISP</a:t>
              </a:r>
              <a:endParaRPr lang="en-US"/>
            </a:p>
          </p:txBody>
        </p:sp>
        <p:sp>
          <p:nvSpPr>
            <p:cNvPr id="4211" name="Text Box 115"/>
            <p:cNvSpPr txBox="1">
              <a:spLocks noChangeArrowheads="1"/>
            </p:cNvSpPr>
            <p:nvPr/>
          </p:nvSpPr>
          <p:spPr bwMode="auto">
            <a:xfrm>
              <a:off x="3230" y="3407"/>
              <a:ext cx="845" cy="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company</a:t>
              </a:r>
            </a:p>
            <a:p>
              <a:r>
                <a:rPr lang="en-US" sz="2000">
                  <a:solidFill>
                    <a:srgbClr val="FF0000"/>
                  </a:solidFill>
                  <a:latin typeface="Comic Sans MS" panose="030F0702030302020204" pitchFamily="66" charset="0"/>
                </a:rPr>
                <a:t>network</a:t>
              </a:r>
              <a:endParaRPr lang="en-US"/>
            </a:p>
          </p:txBody>
        </p:sp>
        <p:sp>
          <p:nvSpPr>
            <p:cNvPr id="4212" name="Text Box 116"/>
            <p:cNvSpPr txBox="1">
              <a:spLocks noChangeArrowheads="1"/>
            </p:cNvSpPr>
            <p:nvPr/>
          </p:nvSpPr>
          <p:spPr bwMode="auto">
            <a:xfrm>
              <a:off x="4376" y="2015"/>
              <a:ext cx="117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regional ISP</a:t>
              </a:r>
            </a:p>
          </p:txBody>
        </p:sp>
        <p:grpSp>
          <p:nvGrpSpPr>
            <p:cNvPr id="4213" name="Group 117"/>
            <p:cNvGrpSpPr>
              <a:grpSpLocks/>
            </p:cNvGrpSpPr>
            <p:nvPr/>
          </p:nvGrpSpPr>
          <p:grpSpPr bwMode="auto">
            <a:xfrm>
              <a:off x="3588" y="219"/>
              <a:ext cx="360" cy="175"/>
              <a:chOff x="3600" y="219"/>
              <a:chExt cx="360" cy="175"/>
            </a:xfrm>
          </p:grpSpPr>
          <p:sp>
            <p:nvSpPr>
              <p:cNvPr id="4214" name="Oval 1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 name="Line 11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6" name="Line 12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7" name="Rectangle 12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18" name="Oval 1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19" name="Group 123"/>
              <p:cNvGrpSpPr>
                <a:grpSpLocks/>
              </p:cNvGrpSpPr>
              <p:nvPr/>
            </p:nvGrpSpPr>
            <p:grpSpPr bwMode="auto">
              <a:xfrm>
                <a:off x="3686" y="244"/>
                <a:ext cx="177" cy="66"/>
                <a:chOff x="2848" y="848"/>
                <a:chExt cx="140" cy="98"/>
              </a:xfrm>
            </p:grpSpPr>
            <p:sp>
              <p:nvSpPr>
                <p:cNvPr id="4220" name="Line 1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1" name="Line 1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2" name="Line 1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23" name="Group 127"/>
              <p:cNvGrpSpPr>
                <a:grpSpLocks/>
              </p:cNvGrpSpPr>
              <p:nvPr/>
            </p:nvGrpSpPr>
            <p:grpSpPr bwMode="auto">
              <a:xfrm flipV="1">
                <a:off x="3686" y="243"/>
                <a:ext cx="177" cy="66"/>
                <a:chOff x="2848" y="848"/>
                <a:chExt cx="140" cy="98"/>
              </a:xfrm>
            </p:grpSpPr>
            <p:sp>
              <p:nvSpPr>
                <p:cNvPr id="4224" name="Line 1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5" name="Line 12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6" name="Line 13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27" name="Group 131"/>
            <p:cNvGrpSpPr>
              <a:grpSpLocks/>
            </p:cNvGrpSpPr>
            <p:nvPr/>
          </p:nvGrpSpPr>
          <p:grpSpPr bwMode="auto">
            <a:xfrm>
              <a:off x="3595" y="651"/>
              <a:ext cx="150" cy="307"/>
              <a:chOff x="4180" y="783"/>
              <a:chExt cx="150" cy="307"/>
            </a:xfrm>
          </p:grpSpPr>
          <p:sp>
            <p:nvSpPr>
              <p:cNvPr id="4228" name="AutoShape 13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 name="Rectangle 13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0"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1"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2" name="Line 13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3" name="Line 13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4"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5" name="Rectangle 13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236" name="Object 140"/>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1041" name="Clip" r:id="rId24" imgW="1305000" imgH="1085760" progId="MS_ClipArt_Gallery.2">
                    <p:embed/>
                  </p:oleObj>
                </mc:Choice>
                <mc:Fallback>
                  <p:oleObj name="Clip" r:id="rId24" imgW="1305000" imgH="1085760" progId="MS_ClipArt_Gallery.2">
                    <p:embed/>
                    <p:pic>
                      <p:nvPicPr>
                        <p:cNvPr id="4236"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37" name="Group 141"/>
            <p:cNvGrpSpPr>
              <a:grpSpLocks/>
            </p:cNvGrpSpPr>
            <p:nvPr/>
          </p:nvGrpSpPr>
          <p:grpSpPr bwMode="auto">
            <a:xfrm>
              <a:off x="4451" y="714"/>
              <a:ext cx="292" cy="320"/>
              <a:chOff x="2870" y="1518"/>
              <a:chExt cx="292" cy="320"/>
            </a:xfrm>
          </p:grpSpPr>
          <p:graphicFrame>
            <p:nvGraphicFramePr>
              <p:cNvPr id="4238" name="Object 14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42" name="Clip" r:id="rId25" imgW="819000" imgH="847800" progId="MS_ClipArt_Gallery.2">
                      <p:embed/>
                    </p:oleObj>
                  </mc:Choice>
                  <mc:Fallback>
                    <p:oleObj name="Clip" r:id="rId25" imgW="819000" imgH="847800" progId="MS_ClipArt_Gallery.2">
                      <p:embed/>
                      <p:pic>
                        <p:nvPicPr>
                          <p:cNvPr id="4238" name="Object 1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 name="Object 14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43" name="Clip" r:id="rId26" imgW="1266840" imgH="1200240" progId="MS_ClipArt_Gallery.2">
                      <p:embed/>
                    </p:oleObj>
                  </mc:Choice>
                  <mc:Fallback>
                    <p:oleObj name="Clip" r:id="rId26" imgW="1266840" imgH="1200240" progId="MS_ClipArt_Gallery.2">
                      <p:embed/>
                      <p:pic>
                        <p:nvPicPr>
                          <p:cNvPr id="4239" name="Object 1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40" name="Group 144"/>
            <p:cNvGrpSpPr>
              <a:grpSpLocks/>
            </p:cNvGrpSpPr>
            <p:nvPr/>
          </p:nvGrpSpPr>
          <p:grpSpPr bwMode="auto">
            <a:xfrm>
              <a:off x="3690" y="1566"/>
              <a:ext cx="360" cy="175"/>
              <a:chOff x="3600" y="219"/>
              <a:chExt cx="360" cy="175"/>
            </a:xfrm>
          </p:grpSpPr>
          <p:sp>
            <p:nvSpPr>
              <p:cNvPr id="4241"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2" name="Line 14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3" name="Line 14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4" name="Rectangle 14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45"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46" name="Group 150"/>
              <p:cNvGrpSpPr>
                <a:grpSpLocks/>
              </p:cNvGrpSpPr>
              <p:nvPr/>
            </p:nvGrpSpPr>
            <p:grpSpPr bwMode="auto">
              <a:xfrm>
                <a:off x="3686" y="244"/>
                <a:ext cx="177" cy="66"/>
                <a:chOff x="2848" y="848"/>
                <a:chExt cx="140" cy="98"/>
              </a:xfrm>
            </p:grpSpPr>
            <p:sp>
              <p:nvSpPr>
                <p:cNvPr id="4247" name="Line 15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8" name="Line 1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 name="Line 15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50" name="Group 154"/>
              <p:cNvGrpSpPr>
                <a:grpSpLocks/>
              </p:cNvGrpSpPr>
              <p:nvPr/>
            </p:nvGrpSpPr>
            <p:grpSpPr bwMode="auto">
              <a:xfrm flipV="1">
                <a:off x="3686" y="243"/>
                <a:ext cx="177" cy="66"/>
                <a:chOff x="2848" y="848"/>
                <a:chExt cx="140" cy="98"/>
              </a:xfrm>
            </p:grpSpPr>
            <p:sp>
              <p:nvSpPr>
                <p:cNvPr id="4251" name="Line 1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2" name="Line 1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3" name="Line 1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54" name="Group 158"/>
            <p:cNvGrpSpPr>
              <a:grpSpLocks/>
            </p:cNvGrpSpPr>
            <p:nvPr/>
          </p:nvGrpSpPr>
          <p:grpSpPr bwMode="auto">
            <a:xfrm>
              <a:off x="4374" y="1395"/>
              <a:ext cx="360" cy="175"/>
              <a:chOff x="3600" y="219"/>
              <a:chExt cx="360" cy="175"/>
            </a:xfrm>
          </p:grpSpPr>
          <p:sp>
            <p:nvSpPr>
              <p:cNvPr id="4255"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6" name="Line 16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7" name="Line 16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8" name="Rectangle 16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59"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60" name="Group 164"/>
              <p:cNvGrpSpPr>
                <a:grpSpLocks/>
              </p:cNvGrpSpPr>
              <p:nvPr/>
            </p:nvGrpSpPr>
            <p:grpSpPr bwMode="auto">
              <a:xfrm>
                <a:off x="3686" y="244"/>
                <a:ext cx="177" cy="66"/>
                <a:chOff x="2848" y="848"/>
                <a:chExt cx="140" cy="98"/>
              </a:xfrm>
            </p:grpSpPr>
            <p:sp>
              <p:nvSpPr>
                <p:cNvPr id="4261" name="Line 1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 name="Line 1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3" name="Line 1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4" name="Group 168"/>
              <p:cNvGrpSpPr>
                <a:grpSpLocks/>
              </p:cNvGrpSpPr>
              <p:nvPr/>
            </p:nvGrpSpPr>
            <p:grpSpPr bwMode="auto">
              <a:xfrm flipV="1">
                <a:off x="3686" y="243"/>
                <a:ext cx="177" cy="66"/>
                <a:chOff x="2848" y="848"/>
                <a:chExt cx="140" cy="98"/>
              </a:xfrm>
            </p:grpSpPr>
            <p:sp>
              <p:nvSpPr>
                <p:cNvPr id="4265" name="Line 1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6" name="Line 1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7" name="Line 1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68" name="Group 172"/>
            <p:cNvGrpSpPr>
              <a:grpSpLocks/>
            </p:cNvGrpSpPr>
            <p:nvPr/>
          </p:nvGrpSpPr>
          <p:grpSpPr bwMode="auto">
            <a:xfrm>
              <a:off x="4386" y="1887"/>
              <a:ext cx="360" cy="175"/>
              <a:chOff x="3600" y="219"/>
              <a:chExt cx="360" cy="175"/>
            </a:xfrm>
          </p:grpSpPr>
          <p:sp>
            <p:nvSpPr>
              <p:cNvPr id="4269"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 name="Line 17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1" name="Line 17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2" name="Rectangle 17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3"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74" name="Group 178"/>
              <p:cNvGrpSpPr>
                <a:grpSpLocks/>
              </p:cNvGrpSpPr>
              <p:nvPr/>
            </p:nvGrpSpPr>
            <p:grpSpPr bwMode="auto">
              <a:xfrm>
                <a:off x="3686" y="244"/>
                <a:ext cx="177" cy="66"/>
                <a:chOff x="2848" y="848"/>
                <a:chExt cx="140" cy="98"/>
              </a:xfrm>
            </p:grpSpPr>
            <p:sp>
              <p:nvSpPr>
                <p:cNvPr id="4275" name="Line 17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6" name="Line 1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7" name="Line 18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78" name="Group 182"/>
              <p:cNvGrpSpPr>
                <a:grpSpLocks/>
              </p:cNvGrpSpPr>
              <p:nvPr/>
            </p:nvGrpSpPr>
            <p:grpSpPr bwMode="auto">
              <a:xfrm flipV="1">
                <a:off x="3686" y="243"/>
                <a:ext cx="177" cy="66"/>
                <a:chOff x="2848" y="848"/>
                <a:chExt cx="140" cy="98"/>
              </a:xfrm>
            </p:grpSpPr>
            <p:sp>
              <p:nvSpPr>
                <p:cNvPr id="4279" name="Line 18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 name="Line 18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1" name="Line 18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82" name="Group 186"/>
            <p:cNvGrpSpPr>
              <a:grpSpLocks/>
            </p:cNvGrpSpPr>
            <p:nvPr/>
          </p:nvGrpSpPr>
          <p:grpSpPr bwMode="auto">
            <a:xfrm>
              <a:off x="5082" y="1551"/>
              <a:ext cx="360" cy="175"/>
              <a:chOff x="3600" y="219"/>
              <a:chExt cx="360" cy="175"/>
            </a:xfrm>
          </p:grpSpPr>
          <p:sp>
            <p:nvSpPr>
              <p:cNvPr id="4283"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4" name="Line 18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5" name="Line 18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6" name="Rectangle 19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7"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88" name="Group 192"/>
              <p:cNvGrpSpPr>
                <a:grpSpLocks/>
              </p:cNvGrpSpPr>
              <p:nvPr/>
            </p:nvGrpSpPr>
            <p:grpSpPr bwMode="auto">
              <a:xfrm>
                <a:off x="3686" y="244"/>
                <a:ext cx="177" cy="66"/>
                <a:chOff x="2848" y="848"/>
                <a:chExt cx="140" cy="98"/>
              </a:xfrm>
            </p:grpSpPr>
            <p:sp>
              <p:nvSpPr>
                <p:cNvPr id="4289" name="Line 1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 name="Line 1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1" name="Line 1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92" name="Group 196"/>
              <p:cNvGrpSpPr>
                <a:grpSpLocks/>
              </p:cNvGrpSpPr>
              <p:nvPr/>
            </p:nvGrpSpPr>
            <p:grpSpPr bwMode="auto">
              <a:xfrm flipV="1">
                <a:off x="3686" y="243"/>
                <a:ext cx="177" cy="66"/>
                <a:chOff x="2848" y="848"/>
                <a:chExt cx="140" cy="98"/>
              </a:xfrm>
            </p:grpSpPr>
            <p:sp>
              <p:nvSpPr>
                <p:cNvPr id="4293" name="Line 19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4" name="Line 19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5" name="Line 19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96" name="Group 200"/>
            <p:cNvGrpSpPr>
              <a:grpSpLocks/>
            </p:cNvGrpSpPr>
            <p:nvPr/>
          </p:nvGrpSpPr>
          <p:grpSpPr bwMode="auto">
            <a:xfrm>
              <a:off x="4944" y="2223"/>
              <a:ext cx="360" cy="175"/>
              <a:chOff x="3600" y="219"/>
              <a:chExt cx="360" cy="175"/>
            </a:xfrm>
          </p:grpSpPr>
          <p:sp>
            <p:nvSpPr>
              <p:cNvPr id="4297"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8" name="Line 20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9" name="Line 20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 name="Rectangle 20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 name="Group 206"/>
              <p:cNvGrpSpPr>
                <a:grpSpLocks/>
              </p:cNvGrpSpPr>
              <p:nvPr/>
            </p:nvGrpSpPr>
            <p:grpSpPr bwMode="auto">
              <a:xfrm>
                <a:off x="3686" y="244"/>
                <a:ext cx="177" cy="66"/>
                <a:chOff x="2848" y="848"/>
                <a:chExt cx="140" cy="98"/>
              </a:xfrm>
            </p:grpSpPr>
            <p:sp>
              <p:nvSpPr>
                <p:cNvPr id="4303" name="Line 20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 name="Line 2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 name="Line 20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6" name="Group 210"/>
              <p:cNvGrpSpPr>
                <a:grpSpLocks/>
              </p:cNvGrpSpPr>
              <p:nvPr/>
            </p:nvGrpSpPr>
            <p:grpSpPr bwMode="auto">
              <a:xfrm flipV="1">
                <a:off x="3686" y="243"/>
                <a:ext cx="177" cy="66"/>
                <a:chOff x="2848" y="848"/>
                <a:chExt cx="140" cy="98"/>
              </a:xfrm>
            </p:grpSpPr>
            <p:sp>
              <p:nvSpPr>
                <p:cNvPr id="4307" name="Line 2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8" name="Line 2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9" name="Line 21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310" name="Group 214"/>
            <p:cNvGrpSpPr>
              <a:grpSpLocks/>
            </p:cNvGrpSpPr>
            <p:nvPr/>
          </p:nvGrpSpPr>
          <p:grpSpPr bwMode="auto">
            <a:xfrm>
              <a:off x="4704" y="2661"/>
              <a:ext cx="360" cy="175"/>
              <a:chOff x="3600" y="219"/>
              <a:chExt cx="360" cy="175"/>
            </a:xfrm>
          </p:grpSpPr>
          <p:sp>
            <p:nvSpPr>
              <p:cNvPr id="4311"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2" name="Line 21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3" name="Line 21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4" name="Rectangle 21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5"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16" name="Group 220"/>
              <p:cNvGrpSpPr>
                <a:grpSpLocks/>
              </p:cNvGrpSpPr>
              <p:nvPr/>
            </p:nvGrpSpPr>
            <p:grpSpPr bwMode="auto">
              <a:xfrm>
                <a:off x="3686" y="244"/>
                <a:ext cx="177" cy="66"/>
                <a:chOff x="2848" y="848"/>
                <a:chExt cx="140" cy="98"/>
              </a:xfrm>
            </p:grpSpPr>
            <p:sp>
              <p:nvSpPr>
                <p:cNvPr id="4317" name="Line 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8" name="Line 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9" name="Line 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0" name="Group 224"/>
              <p:cNvGrpSpPr>
                <a:grpSpLocks/>
              </p:cNvGrpSpPr>
              <p:nvPr/>
            </p:nvGrpSpPr>
            <p:grpSpPr bwMode="auto">
              <a:xfrm flipV="1">
                <a:off x="3686" y="243"/>
                <a:ext cx="177" cy="66"/>
                <a:chOff x="2848" y="848"/>
                <a:chExt cx="140" cy="98"/>
              </a:xfrm>
            </p:grpSpPr>
            <p:sp>
              <p:nvSpPr>
                <p:cNvPr id="4321" name="Line 2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 name="Line 2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3" name="Line 2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324" name="Group 228"/>
            <p:cNvGrpSpPr>
              <a:grpSpLocks/>
            </p:cNvGrpSpPr>
            <p:nvPr/>
          </p:nvGrpSpPr>
          <p:grpSpPr bwMode="auto">
            <a:xfrm>
              <a:off x="4266" y="3027"/>
              <a:ext cx="360" cy="175"/>
              <a:chOff x="3600" y="219"/>
              <a:chExt cx="360" cy="175"/>
            </a:xfrm>
          </p:grpSpPr>
          <p:sp>
            <p:nvSpPr>
              <p:cNvPr id="4325"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6" name="Line 23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7" name="Line 23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8" name="Rectangle 23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9"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30" name="Group 234"/>
              <p:cNvGrpSpPr>
                <a:grpSpLocks/>
              </p:cNvGrpSpPr>
              <p:nvPr/>
            </p:nvGrpSpPr>
            <p:grpSpPr bwMode="auto">
              <a:xfrm>
                <a:off x="3686" y="244"/>
                <a:ext cx="177" cy="66"/>
                <a:chOff x="2848" y="848"/>
                <a:chExt cx="140" cy="98"/>
              </a:xfrm>
            </p:grpSpPr>
            <p:sp>
              <p:nvSpPr>
                <p:cNvPr id="4331" name="Line 23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2" name="Line 23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3" name="Line 23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34" name="Group 238"/>
              <p:cNvGrpSpPr>
                <a:grpSpLocks/>
              </p:cNvGrpSpPr>
              <p:nvPr/>
            </p:nvGrpSpPr>
            <p:grpSpPr bwMode="auto">
              <a:xfrm flipV="1">
                <a:off x="3686" y="243"/>
                <a:ext cx="177" cy="66"/>
                <a:chOff x="2848" y="848"/>
                <a:chExt cx="140" cy="98"/>
              </a:xfrm>
            </p:grpSpPr>
            <p:sp>
              <p:nvSpPr>
                <p:cNvPr id="4335" name="Line 23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6" name="Line 2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7" name="Line 24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338" name="Group 242"/>
            <p:cNvGrpSpPr>
              <a:grpSpLocks/>
            </p:cNvGrpSpPr>
            <p:nvPr/>
          </p:nvGrpSpPr>
          <p:grpSpPr bwMode="auto">
            <a:xfrm>
              <a:off x="3690" y="2745"/>
              <a:ext cx="360" cy="175"/>
              <a:chOff x="3600" y="219"/>
              <a:chExt cx="360" cy="175"/>
            </a:xfrm>
          </p:grpSpPr>
          <p:sp>
            <p:nvSpPr>
              <p:cNvPr id="4339"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0" name="Line 24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1" name="Line 24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2" name="Rectangle 24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3"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44" name="Group 248"/>
              <p:cNvGrpSpPr>
                <a:grpSpLocks/>
              </p:cNvGrpSpPr>
              <p:nvPr/>
            </p:nvGrpSpPr>
            <p:grpSpPr bwMode="auto">
              <a:xfrm>
                <a:off x="3686" y="244"/>
                <a:ext cx="177" cy="66"/>
                <a:chOff x="2848" y="848"/>
                <a:chExt cx="140" cy="98"/>
              </a:xfrm>
            </p:grpSpPr>
            <p:sp>
              <p:nvSpPr>
                <p:cNvPr id="4345" name="Line 24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6" name="Line 2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7" name="Line 25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48" name="Group 252"/>
              <p:cNvGrpSpPr>
                <a:grpSpLocks/>
              </p:cNvGrpSpPr>
              <p:nvPr/>
            </p:nvGrpSpPr>
            <p:grpSpPr bwMode="auto">
              <a:xfrm flipV="1">
                <a:off x="3686" y="243"/>
                <a:ext cx="177" cy="66"/>
                <a:chOff x="2848" y="848"/>
                <a:chExt cx="140" cy="98"/>
              </a:xfrm>
            </p:grpSpPr>
            <p:sp>
              <p:nvSpPr>
                <p:cNvPr id="4349" name="Line 25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0" name="Line 25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1" name="Line 25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352" name="Text Box 256"/>
            <p:cNvSpPr txBox="1">
              <a:spLocks noChangeArrowheads="1"/>
            </p:cNvSpPr>
            <p:nvPr/>
          </p:nvSpPr>
          <p:spPr bwMode="auto">
            <a:xfrm>
              <a:off x="3554" y="341"/>
              <a:ext cx="68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router</a:t>
              </a:r>
              <a:endParaRPr lang="en-US" sz="2000"/>
            </a:p>
          </p:txBody>
        </p:sp>
        <p:sp>
          <p:nvSpPr>
            <p:cNvPr id="4353" name="Text Box 257"/>
            <p:cNvSpPr txBox="1">
              <a:spLocks noChangeArrowheads="1"/>
            </p:cNvSpPr>
            <p:nvPr/>
          </p:nvSpPr>
          <p:spPr bwMode="auto">
            <a:xfrm>
              <a:off x="4424" y="437"/>
              <a:ext cx="113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workstation</a:t>
              </a:r>
              <a:endParaRPr lang="en-US" sz="2000"/>
            </a:p>
          </p:txBody>
        </p:sp>
        <p:sp>
          <p:nvSpPr>
            <p:cNvPr id="4354" name="Text Box 258"/>
            <p:cNvSpPr txBox="1">
              <a:spLocks noChangeArrowheads="1"/>
            </p:cNvSpPr>
            <p:nvPr/>
          </p:nvSpPr>
          <p:spPr bwMode="auto">
            <a:xfrm>
              <a:off x="3710" y="724"/>
              <a:ext cx="68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server</a:t>
              </a:r>
              <a:endParaRPr lang="en-US" sz="2000"/>
            </a:p>
          </p:txBody>
        </p:sp>
        <p:sp>
          <p:nvSpPr>
            <p:cNvPr id="4355" name="Text Box 259"/>
            <p:cNvSpPr txBox="1">
              <a:spLocks noChangeArrowheads="1"/>
            </p:cNvSpPr>
            <p:nvPr/>
          </p:nvSpPr>
          <p:spPr bwMode="auto">
            <a:xfrm>
              <a:off x="4700" y="864"/>
              <a:ext cx="679"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mobile</a:t>
              </a:r>
              <a:endParaRPr lang="en-US" sz="2000"/>
            </a:p>
          </p:txBody>
        </p:sp>
      </p:grpSp>
      <p:sp>
        <p:nvSpPr>
          <p:cNvPr id="4357" name="Line 261"/>
          <p:cNvSpPr>
            <a:spLocks noChangeShapeType="1"/>
          </p:cNvSpPr>
          <p:nvPr/>
        </p:nvSpPr>
        <p:spPr bwMode="auto">
          <a:xfrm flipV="1">
            <a:off x="7772400" y="4827589"/>
            <a:ext cx="1588" cy="249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4331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idx="1"/>
          </p:nvPr>
        </p:nvSpPr>
        <p:spPr/>
        <p:txBody>
          <a:bodyPr>
            <a:normAutofit fontScale="92500"/>
          </a:bodyPr>
          <a:lstStyle/>
          <a:p>
            <a:r>
              <a:rPr lang="en-US" dirty="0"/>
              <a:t>This approach makes the single DSL link appear as if there were three separate links, so that a telephone call and an Internet connection can share the DSL link at the same time.</a:t>
            </a:r>
          </a:p>
          <a:p>
            <a:r>
              <a:rPr lang="en-US" dirty="0"/>
              <a:t>On the customer side, a splitter separates the data and telephone signals arriving to the home and forwards the data signal to the DSL modem. </a:t>
            </a:r>
          </a:p>
          <a:p>
            <a:r>
              <a:rPr lang="en-US" dirty="0"/>
              <a:t>On the </a:t>
            </a:r>
            <a:r>
              <a:rPr lang="en-US" dirty="0" err="1"/>
              <a:t>telco</a:t>
            </a:r>
            <a:r>
              <a:rPr lang="en-US" dirty="0"/>
              <a:t> side, in the CO, the DSLAM separates the data and phone signals and sends the data into the Internet. </a:t>
            </a:r>
          </a:p>
          <a:p>
            <a:r>
              <a:rPr lang="en-US" dirty="0"/>
              <a:t>Hundreds or even thousands of households connect to a single DSLAM </a:t>
            </a:r>
          </a:p>
          <a:p>
            <a:r>
              <a:rPr lang="en-US" dirty="0"/>
              <a:t>Because the downstream and upstream rates are different, the access is said to be asymmetric. </a:t>
            </a:r>
          </a:p>
        </p:txBody>
      </p:sp>
    </p:spTree>
    <p:extLst>
      <p:ext uri="{BB962C8B-B14F-4D97-AF65-F5344CB8AC3E}">
        <p14:creationId xmlns:p14="http://schemas.microsoft.com/office/powerpoint/2010/main" val="3513220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838200" y="-90393"/>
            <a:ext cx="10515600" cy="1325563"/>
          </a:xfrm>
        </p:spPr>
        <p:txBody>
          <a:bodyPr>
            <a:normAutofit/>
          </a:bodyPr>
          <a:lstStyle/>
          <a:p>
            <a:r>
              <a:rPr lang="en-US" b="1" dirty="0"/>
              <a:t>Residential access: cable modems</a:t>
            </a:r>
          </a:p>
        </p:txBody>
      </p:sp>
      <p:sp>
        <p:nvSpPr>
          <p:cNvPr id="3" name="Content Placeholder 2"/>
          <p:cNvSpPr>
            <a:spLocks noGrp="1"/>
          </p:cNvSpPr>
          <p:nvPr>
            <p:ph sz="half" idx="1"/>
          </p:nvPr>
        </p:nvSpPr>
        <p:spPr>
          <a:xfrm>
            <a:off x="838200" y="1378424"/>
            <a:ext cx="5181600" cy="5199797"/>
          </a:xfrm>
        </p:spPr>
        <p:txBody>
          <a:bodyPr>
            <a:normAutofit fontScale="85000" lnSpcReduction="20000"/>
          </a:bodyPr>
          <a:lstStyle/>
          <a:p>
            <a:r>
              <a:rPr lang="en-US" b="1" dirty="0"/>
              <a:t>Cable Internet access </a:t>
            </a:r>
            <a:r>
              <a:rPr lang="en-US" dirty="0"/>
              <a:t>makes use of the cable television company’s existing cable television infrastructure. </a:t>
            </a:r>
          </a:p>
          <a:p>
            <a:r>
              <a:rPr lang="en-US" dirty="0"/>
              <a:t>A residence obtains cable Internet access from the same company that provides its cable television.</a:t>
            </a:r>
          </a:p>
          <a:p>
            <a:r>
              <a:rPr lang="en-US" dirty="0"/>
              <a:t>As shown in the fig., fiber optics connect the cable head end to neighborhood-level junctions, from which traditional coaxial cable is then used to reach individual houses and apartments.</a:t>
            </a:r>
          </a:p>
          <a:p>
            <a:r>
              <a:rPr lang="en-US" dirty="0"/>
              <a:t> Each neighborhood junction typically supports 500 to 5,000 homes. </a:t>
            </a:r>
          </a:p>
          <a:p>
            <a:r>
              <a:rPr lang="en-US" dirty="0"/>
              <a:t>Because both fiber and coaxial cable are employed in this system, it is often referred to as </a:t>
            </a:r>
            <a:r>
              <a:rPr lang="en-US" b="1" dirty="0"/>
              <a:t>hybrid fiber coax </a:t>
            </a:r>
            <a:r>
              <a:rPr lang="en-US" dirty="0"/>
              <a:t>(HFC).</a:t>
            </a:r>
          </a:p>
        </p:txBody>
      </p:sp>
      <p:sp>
        <p:nvSpPr>
          <p:cNvPr id="4" name="Footer Placeholder 5"/>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61443"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312549DF-CAFF-4F30-8ABA-1BB8411F2D60}" type="slidenum">
              <a:rPr lang="en-US" sz="1400"/>
              <a:pPr/>
              <a:t>31</a:t>
            </a:fld>
            <a:endParaRPr lang="en-US" sz="1400"/>
          </a:p>
        </p:txBody>
      </p:sp>
      <p:pic>
        <p:nvPicPr>
          <p:cNvPr id="31746" name="Picture 2" descr="Image result for A hybrid fiber-coaxial access networ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08678" y="1690688"/>
            <a:ext cx="5883322" cy="375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464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sz="half" idx="1"/>
          </p:nvPr>
        </p:nvSpPr>
        <p:spPr>
          <a:xfrm>
            <a:off x="838200" y="1266040"/>
            <a:ext cx="5449584" cy="5591959"/>
          </a:xfrm>
        </p:spPr>
        <p:txBody>
          <a:bodyPr>
            <a:noAutofit/>
          </a:bodyPr>
          <a:lstStyle/>
          <a:p>
            <a:r>
              <a:rPr lang="en-US" sz="1800" dirty="0"/>
              <a:t>Cable internet access requires special modems, called </a:t>
            </a:r>
            <a:r>
              <a:rPr lang="en-US" sz="1800" b="1" dirty="0"/>
              <a:t>cable modems</a:t>
            </a:r>
            <a:r>
              <a:rPr lang="en-US" sz="1800" dirty="0"/>
              <a:t>.</a:t>
            </a:r>
          </a:p>
          <a:p>
            <a:r>
              <a:rPr lang="en-US" sz="1800" dirty="0"/>
              <a:t> The cable modem is typically an external device and connects to the home PC through an Ethernet port.</a:t>
            </a:r>
          </a:p>
          <a:p>
            <a:r>
              <a:rPr lang="en-US" sz="1800" dirty="0"/>
              <a:t>At the cable head end, the </a:t>
            </a:r>
            <a:r>
              <a:rPr lang="en-US" sz="1800" b="1" dirty="0"/>
              <a:t>cable modem termination system </a:t>
            </a:r>
            <a:r>
              <a:rPr lang="en-US" sz="1800" dirty="0"/>
              <a:t>(CMTS) serves a similar function as the DSL network’s DSLAM—turning the analog signal sent from the cable modems in many downstream homes back into digital format. </a:t>
            </a:r>
          </a:p>
          <a:p>
            <a:r>
              <a:rPr lang="en-US" sz="1800" dirty="0"/>
              <a:t>Cable modems divide the HFC network into two channels, </a:t>
            </a:r>
            <a:r>
              <a:rPr lang="en-US" sz="1800" b="1" dirty="0"/>
              <a:t>a downstream and an upstream channel.</a:t>
            </a:r>
          </a:p>
          <a:p>
            <a:r>
              <a:rPr lang="en-US" sz="1800" dirty="0"/>
              <a:t> As with DSL, access is typically asymmetric, with the downstream channel typically allocated a higher transmission rate than the upstream channel. </a:t>
            </a:r>
          </a:p>
          <a:p>
            <a:r>
              <a:rPr lang="en-US" sz="1800" dirty="0"/>
              <a:t>The DOCSIS 2.0 standard defines downstream rates up to 42.8 Mbps and upstream rates of up to 30.7 Mbps.</a:t>
            </a:r>
          </a:p>
        </p:txBody>
      </p:sp>
      <p:pic>
        <p:nvPicPr>
          <p:cNvPr id="39938" name="Picture 2" descr="Difference Between Cable Modem and Router">
            <a:extLst>
              <a:ext uri="{FF2B5EF4-FFF2-40B4-BE49-F238E27FC236}">
                <a16:creationId xmlns:a16="http://schemas.microsoft.com/office/drawing/2014/main" id="{00B87E32-ADA4-40A3-9375-B1931736E6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541124"/>
            <a:ext cx="5181600" cy="404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1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Footer Placeholder 3"/>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67587"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A2D66DB2-4CB4-4B22-AF97-89C7532A1A42}" type="slidenum">
              <a:rPr lang="en-US" sz="1400"/>
              <a:pPr/>
              <a:t>33</a:t>
            </a:fld>
            <a:endParaRPr lang="en-US" sz="1400"/>
          </a:p>
        </p:txBody>
      </p:sp>
      <p:sp>
        <p:nvSpPr>
          <p:cNvPr id="67588" name="Rectangle 2"/>
          <p:cNvSpPr>
            <a:spLocks noGrp="1" noChangeArrowheads="1"/>
          </p:cNvSpPr>
          <p:nvPr>
            <p:ph type="title"/>
          </p:nvPr>
        </p:nvSpPr>
        <p:spPr>
          <a:xfrm>
            <a:off x="1943100" y="211138"/>
            <a:ext cx="8229600" cy="1143000"/>
          </a:xfrm>
        </p:spPr>
        <p:txBody>
          <a:bodyPr/>
          <a:lstStyle/>
          <a:p>
            <a:r>
              <a:rPr lang="en-US" sz="2800"/>
              <a:t>Cable Network Architecture: Overview</a:t>
            </a:r>
          </a:p>
        </p:txBody>
      </p:sp>
      <p:pic>
        <p:nvPicPr>
          <p:cNvPr id="67589"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551"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614"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39"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2" name="Group 6"/>
          <p:cNvGrpSpPr>
            <a:grpSpLocks/>
          </p:cNvGrpSpPr>
          <p:nvPr/>
        </p:nvGrpSpPr>
        <p:grpSpPr bwMode="auto">
          <a:xfrm>
            <a:off x="5440364" y="4227513"/>
            <a:ext cx="255587" cy="633412"/>
            <a:chOff x="2055" y="2297"/>
            <a:chExt cx="161" cy="399"/>
          </a:xfrm>
        </p:grpSpPr>
        <p:sp>
          <p:nvSpPr>
            <p:cNvPr id="69639" name="Rectangle 7"/>
            <p:cNvSpPr>
              <a:spLocks noChangeArrowheads="1"/>
            </p:cNvSpPr>
            <p:nvPr/>
          </p:nvSpPr>
          <p:spPr bwMode="auto">
            <a:xfrm rot="-5400000">
              <a:off x="1869"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40"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pic>
        <p:nvPicPr>
          <p:cNvPr id="67593"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9"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9"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814"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6"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839"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7" name="Group 13"/>
          <p:cNvGrpSpPr>
            <a:grpSpLocks/>
          </p:cNvGrpSpPr>
          <p:nvPr/>
        </p:nvGrpSpPr>
        <p:grpSpPr bwMode="auto">
          <a:xfrm flipV="1">
            <a:off x="8294689" y="4906964"/>
            <a:ext cx="255587" cy="820737"/>
            <a:chOff x="2459" y="2251"/>
            <a:chExt cx="161" cy="517"/>
          </a:xfrm>
        </p:grpSpPr>
        <p:sp>
          <p:nvSpPr>
            <p:cNvPr id="69646"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47"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7598" name="Group 16"/>
          <p:cNvGrpSpPr>
            <a:grpSpLocks/>
          </p:cNvGrpSpPr>
          <p:nvPr/>
        </p:nvGrpSpPr>
        <p:grpSpPr bwMode="auto">
          <a:xfrm flipV="1">
            <a:off x="7053264" y="4887913"/>
            <a:ext cx="255587" cy="379412"/>
            <a:chOff x="2315" y="2599"/>
            <a:chExt cx="161" cy="239"/>
          </a:xfrm>
        </p:grpSpPr>
        <p:sp>
          <p:nvSpPr>
            <p:cNvPr id="69649" name="Rectangle 17"/>
            <p:cNvSpPr>
              <a:spLocks noChangeArrowheads="1"/>
            </p:cNvSpPr>
            <p:nvPr/>
          </p:nvSpPr>
          <p:spPr bwMode="auto">
            <a:xfrm rot="-5400000">
              <a:off x="2209"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50"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7599" name="Group 19"/>
          <p:cNvGrpSpPr>
            <a:grpSpLocks/>
          </p:cNvGrpSpPr>
          <p:nvPr/>
        </p:nvGrpSpPr>
        <p:grpSpPr bwMode="auto">
          <a:xfrm flipV="1">
            <a:off x="5618164" y="4900613"/>
            <a:ext cx="255587" cy="633412"/>
            <a:chOff x="2055" y="2297"/>
            <a:chExt cx="161" cy="399"/>
          </a:xfrm>
        </p:grpSpPr>
        <p:sp>
          <p:nvSpPr>
            <p:cNvPr id="69652" name="Rectangle 20"/>
            <p:cNvSpPr>
              <a:spLocks noChangeArrowheads="1"/>
            </p:cNvSpPr>
            <p:nvPr/>
          </p:nvSpPr>
          <p:spPr bwMode="auto">
            <a:xfrm rot="-5400000">
              <a:off x="1869"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53"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7600" name="Group 22"/>
          <p:cNvGrpSpPr>
            <a:grpSpLocks/>
          </p:cNvGrpSpPr>
          <p:nvPr/>
        </p:nvGrpSpPr>
        <p:grpSpPr bwMode="auto">
          <a:xfrm>
            <a:off x="8650289" y="4246564"/>
            <a:ext cx="255587" cy="630237"/>
            <a:chOff x="3561" y="2643"/>
            <a:chExt cx="161" cy="397"/>
          </a:xfrm>
        </p:grpSpPr>
        <p:sp>
          <p:nvSpPr>
            <p:cNvPr id="69655"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56"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7601" name="Group 25"/>
          <p:cNvGrpSpPr>
            <a:grpSpLocks/>
          </p:cNvGrpSpPr>
          <p:nvPr/>
        </p:nvGrpSpPr>
        <p:grpSpPr bwMode="auto">
          <a:xfrm>
            <a:off x="7281864" y="4468813"/>
            <a:ext cx="255587" cy="379412"/>
            <a:chOff x="2315" y="2599"/>
            <a:chExt cx="161" cy="239"/>
          </a:xfrm>
        </p:grpSpPr>
        <p:sp>
          <p:nvSpPr>
            <p:cNvPr id="69658" name="Rectangle 26"/>
            <p:cNvSpPr>
              <a:spLocks noChangeArrowheads="1"/>
            </p:cNvSpPr>
            <p:nvPr/>
          </p:nvSpPr>
          <p:spPr bwMode="auto">
            <a:xfrm rot="-5400000">
              <a:off x="2209"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59"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7602" name="Group 28"/>
          <p:cNvGrpSpPr>
            <a:grpSpLocks/>
          </p:cNvGrpSpPr>
          <p:nvPr/>
        </p:nvGrpSpPr>
        <p:grpSpPr bwMode="auto">
          <a:xfrm>
            <a:off x="6745289" y="4030664"/>
            <a:ext cx="255587" cy="820737"/>
            <a:chOff x="2459" y="2251"/>
            <a:chExt cx="161" cy="517"/>
          </a:xfrm>
        </p:grpSpPr>
        <p:sp>
          <p:nvSpPr>
            <p:cNvPr id="69661"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62"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69663" name="Rectangle 31"/>
          <p:cNvSpPr>
            <a:spLocks noChangeArrowheads="1"/>
          </p:cNvSpPr>
          <p:nvPr/>
        </p:nvSpPr>
        <p:spPr bwMode="auto">
          <a:xfrm flipV="1">
            <a:off x="4137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7604" name="Text Box 32"/>
          <p:cNvSpPr txBox="1">
            <a:spLocks noChangeArrowheads="1"/>
          </p:cNvSpPr>
          <p:nvPr/>
        </p:nvSpPr>
        <p:spPr bwMode="auto">
          <a:xfrm>
            <a:off x="5940425" y="5584825"/>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home</a:t>
            </a:r>
          </a:p>
        </p:txBody>
      </p:sp>
      <p:pic>
        <p:nvPicPr>
          <p:cNvPr id="67605"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6" name="Text Box 34"/>
          <p:cNvSpPr txBox="1">
            <a:spLocks noChangeArrowheads="1"/>
          </p:cNvSpPr>
          <p:nvPr/>
        </p:nvSpPr>
        <p:spPr bwMode="auto">
          <a:xfrm>
            <a:off x="2651126" y="5140325"/>
            <a:ext cx="1514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cable headend</a:t>
            </a:r>
          </a:p>
        </p:txBody>
      </p:sp>
      <p:sp>
        <p:nvSpPr>
          <p:cNvPr id="67607" name="Text Box 35"/>
          <p:cNvSpPr txBox="1">
            <a:spLocks noChangeArrowheads="1"/>
          </p:cNvSpPr>
          <p:nvPr/>
        </p:nvSpPr>
        <p:spPr bwMode="auto">
          <a:xfrm>
            <a:off x="3781426" y="5711826"/>
            <a:ext cx="1706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a:latin typeface="Arial" panose="020B0604020202020204" pitchFamily="34" charset="0"/>
              </a:rPr>
              <a:t>cable distribution</a:t>
            </a:r>
          </a:p>
          <a:p>
            <a:pPr algn="ctr" eaLnBrk="1" hangingPunct="1"/>
            <a:r>
              <a:rPr lang="en-US" sz="1600">
                <a:latin typeface="Arial" panose="020B0604020202020204" pitchFamily="34" charset="0"/>
              </a:rPr>
              <a:t>network</a:t>
            </a:r>
          </a:p>
        </p:txBody>
      </p:sp>
      <p:sp>
        <p:nvSpPr>
          <p:cNvPr id="67608" name="Line 36"/>
          <p:cNvSpPr>
            <a:spLocks noChangeShapeType="1"/>
          </p:cNvSpPr>
          <p:nvPr/>
        </p:nvSpPr>
        <p:spPr bwMode="auto">
          <a:xfrm flipV="1">
            <a:off x="4648200" y="4940300"/>
            <a:ext cx="406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9669" name="Group 37"/>
          <p:cNvGrpSpPr>
            <a:grpSpLocks/>
          </p:cNvGrpSpPr>
          <p:nvPr/>
        </p:nvGrpSpPr>
        <p:grpSpPr bwMode="auto">
          <a:xfrm>
            <a:off x="1828800" y="1520826"/>
            <a:ext cx="2552700" cy="2873375"/>
            <a:chOff x="192" y="958"/>
            <a:chExt cx="1608" cy="1810"/>
          </a:xfrm>
        </p:grpSpPr>
        <p:sp>
          <p:nvSpPr>
            <p:cNvPr id="67610" name="Freeform 38"/>
            <p:cNvSpPr>
              <a:spLocks/>
            </p:cNvSpPr>
            <p:nvPr/>
          </p:nvSpPr>
          <p:spPr bwMode="auto">
            <a:xfrm>
              <a:off x="336" y="1856"/>
              <a:ext cx="1432" cy="912"/>
            </a:xfrm>
            <a:custGeom>
              <a:avLst/>
              <a:gdLst>
                <a:gd name="T0" fmla="*/ 544 w 1432"/>
                <a:gd name="T1" fmla="*/ 912 h 912"/>
                <a:gd name="T2" fmla="*/ 0 w 1432"/>
                <a:gd name="T3" fmla="*/ 224 h 912"/>
                <a:gd name="T4" fmla="*/ 288 w 1432"/>
                <a:gd name="T5" fmla="*/ 400 h 912"/>
                <a:gd name="T6" fmla="*/ 672 w 1432"/>
                <a:gd name="T7" fmla="*/ 512 h 912"/>
                <a:gd name="T8" fmla="*/ 960 w 1432"/>
                <a:gd name="T9" fmla="*/ 464 h 912"/>
                <a:gd name="T10" fmla="*/ 1176 w 1432"/>
                <a:gd name="T11" fmla="*/ 336 h 912"/>
                <a:gd name="T12" fmla="*/ 1432 w 1432"/>
                <a:gd name="T13" fmla="*/ 0 h 912"/>
                <a:gd name="T14" fmla="*/ 1016 w 1432"/>
                <a:gd name="T15" fmla="*/ 896 h 912"/>
                <a:gd name="T16" fmla="*/ 544 w 1432"/>
                <a:gd name="T17" fmla="*/ 912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32" h="912">
                  <a:moveTo>
                    <a:pt x="544" y="912"/>
                  </a:moveTo>
                  <a:lnTo>
                    <a:pt x="0" y="224"/>
                  </a:lnTo>
                  <a:lnTo>
                    <a:pt x="288" y="400"/>
                  </a:lnTo>
                  <a:lnTo>
                    <a:pt x="672" y="512"/>
                  </a:lnTo>
                  <a:lnTo>
                    <a:pt x="960" y="464"/>
                  </a:lnTo>
                  <a:lnTo>
                    <a:pt x="1176" y="336"/>
                  </a:lnTo>
                  <a:lnTo>
                    <a:pt x="1432" y="0"/>
                  </a:lnTo>
                  <a:lnTo>
                    <a:pt x="1016" y="896"/>
                  </a:lnTo>
                  <a:lnTo>
                    <a:pt x="544" y="912"/>
                  </a:lnTo>
                  <a:close/>
                </a:path>
              </a:pathLst>
            </a:custGeom>
            <a:gradFill rotWithShape="1">
              <a:gsLst>
                <a:gs pos="0">
                  <a:schemeClr val="tx1"/>
                </a:gs>
                <a:gs pos="100000">
                  <a:schemeClr val="bg1"/>
                </a:gs>
              </a:gsLst>
              <a:lin ang="5400000" scaled="1"/>
            </a:gradFill>
            <a:ln>
              <a:noFill/>
            </a:ln>
            <a:effectLst/>
            <a:extLst>
              <a:ext uri="{91240B29-F687-4F45-9708-019B960494DF}">
                <a14:hiddenLine xmlns:a14="http://schemas.microsoft.com/office/drawing/2010/main" w="3175"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Oval 39"/>
            <p:cNvSpPr>
              <a:spLocks noChangeArrowheads="1"/>
            </p:cNvSpPr>
            <p:nvPr/>
          </p:nvSpPr>
          <p:spPr bwMode="auto">
            <a:xfrm>
              <a:off x="192" y="968"/>
              <a:ext cx="1608" cy="1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67612" name="Group 40"/>
            <p:cNvGrpSpPr>
              <a:grpSpLocks/>
            </p:cNvGrpSpPr>
            <p:nvPr/>
          </p:nvGrpSpPr>
          <p:grpSpPr bwMode="auto">
            <a:xfrm>
              <a:off x="399" y="958"/>
              <a:ext cx="1215" cy="1341"/>
              <a:chOff x="351" y="918"/>
              <a:chExt cx="1215" cy="1341"/>
            </a:xfrm>
          </p:grpSpPr>
          <p:sp>
            <p:nvSpPr>
              <p:cNvPr id="69673" name="Rectangle 41"/>
              <p:cNvSpPr>
                <a:spLocks noChangeArrowheads="1"/>
              </p:cNvSpPr>
              <p:nvPr/>
            </p:nvSpPr>
            <p:spPr bwMode="auto">
              <a:xfrm rot="5400000" flipH="1">
                <a:off x="714" y="1845"/>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74" name="Rectangle 42"/>
              <p:cNvSpPr>
                <a:spLocks noChangeArrowheads="1"/>
              </p:cNvSpPr>
              <p:nvPr/>
            </p:nvSpPr>
            <p:spPr bwMode="auto">
              <a:xfrm rot="5400000" flipH="1">
                <a:off x="538" y="1541"/>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75" name="Rectangle 43"/>
              <p:cNvSpPr>
                <a:spLocks noChangeArrowheads="1"/>
              </p:cNvSpPr>
              <p:nvPr/>
            </p:nvSpPr>
            <p:spPr bwMode="auto">
              <a:xfrm rot="5400000" flipH="1">
                <a:off x="1074" y="1533"/>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67616" name="Picture 44"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 y="1126"/>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7" name="Picture 45"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 y="1150"/>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8" name="Picture 46" descr="pedge_6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 y="1822"/>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79" name="Rectangle 47"/>
              <p:cNvSpPr>
                <a:spLocks noChangeArrowheads="1"/>
              </p:cNvSpPr>
              <p:nvPr/>
            </p:nvSpPr>
            <p:spPr bwMode="auto">
              <a:xfrm flipV="1">
                <a:off x="454" y="1685"/>
                <a:ext cx="1112" cy="27"/>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7620" name="Text Box 48"/>
              <p:cNvSpPr txBox="1">
                <a:spLocks noChangeArrowheads="1"/>
              </p:cNvSpPr>
              <p:nvPr/>
            </p:nvSpPr>
            <p:spPr bwMode="auto">
              <a:xfrm>
                <a:off x="710" y="918"/>
                <a:ext cx="6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server(s)</a:t>
                </a:r>
              </a:p>
            </p:txBody>
          </p:sp>
        </p:grpSp>
      </p:grpSp>
    </p:spTree>
    <p:extLst>
      <p:ext uri="{BB962C8B-B14F-4D97-AF65-F5344CB8AC3E}">
        <p14:creationId xmlns:p14="http://schemas.microsoft.com/office/powerpoint/2010/main" val="1102044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69669"/>
                                        </p:tgtEl>
                                        <p:attrNameLst>
                                          <p:attrName>style.visibility</p:attrName>
                                        </p:attrNameLst>
                                      </p:cBhvr>
                                      <p:to>
                                        <p:strVal val="visible"/>
                                      </p:to>
                                    </p:set>
                                    <p:animEffect transition="in" filter="wipe(down)">
                                      <p:cBhvr>
                                        <p:cTn id="7" dur="1000"/>
                                        <p:tgtEl>
                                          <p:spTgt spid="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69635"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158B41B1-E4BD-410C-AEF8-1E14812CB74C}" type="slidenum">
              <a:rPr lang="en-US" sz="1400"/>
              <a:pPr/>
              <a:t>34</a:t>
            </a:fld>
            <a:endParaRPr lang="en-US" sz="1400"/>
          </a:p>
        </p:txBody>
      </p:sp>
      <p:sp>
        <p:nvSpPr>
          <p:cNvPr id="69636" name="Rectangle 2"/>
          <p:cNvSpPr>
            <a:spLocks noGrp="1" noChangeArrowheads="1"/>
          </p:cNvSpPr>
          <p:nvPr>
            <p:ph type="title"/>
          </p:nvPr>
        </p:nvSpPr>
        <p:spPr>
          <a:xfrm>
            <a:off x="1943100" y="211138"/>
            <a:ext cx="8229600" cy="1143000"/>
          </a:xfrm>
        </p:spPr>
        <p:txBody>
          <a:bodyPr/>
          <a:lstStyle/>
          <a:p>
            <a:r>
              <a:rPr lang="en-US" sz="2800"/>
              <a:t>Cable Network Architecture: Overview</a:t>
            </a:r>
          </a:p>
        </p:txBody>
      </p:sp>
      <p:pic>
        <p:nvPicPr>
          <p:cNvPr id="69637"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551"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614"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39"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0" name="Group 6"/>
          <p:cNvGrpSpPr>
            <a:grpSpLocks/>
          </p:cNvGrpSpPr>
          <p:nvPr/>
        </p:nvGrpSpPr>
        <p:grpSpPr bwMode="auto">
          <a:xfrm>
            <a:off x="5440364" y="4227513"/>
            <a:ext cx="255587" cy="633412"/>
            <a:chOff x="2055" y="2297"/>
            <a:chExt cx="161" cy="399"/>
          </a:xfrm>
        </p:grpSpPr>
        <p:sp>
          <p:nvSpPr>
            <p:cNvPr id="68615" name="Rectangle 7"/>
            <p:cNvSpPr>
              <a:spLocks noChangeArrowheads="1"/>
            </p:cNvSpPr>
            <p:nvPr/>
          </p:nvSpPr>
          <p:spPr bwMode="auto">
            <a:xfrm rot="-5400000">
              <a:off x="1869"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16"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pic>
        <p:nvPicPr>
          <p:cNvPr id="69641"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9"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2"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9"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3"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814"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4"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839"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5" name="Group 13"/>
          <p:cNvGrpSpPr>
            <a:grpSpLocks/>
          </p:cNvGrpSpPr>
          <p:nvPr/>
        </p:nvGrpSpPr>
        <p:grpSpPr bwMode="auto">
          <a:xfrm flipV="1">
            <a:off x="8294689" y="4906964"/>
            <a:ext cx="255587" cy="820737"/>
            <a:chOff x="2459" y="2251"/>
            <a:chExt cx="161" cy="517"/>
          </a:xfrm>
        </p:grpSpPr>
        <p:sp>
          <p:nvSpPr>
            <p:cNvPr id="68622"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23"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9646" name="Group 16"/>
          <p:cNvGrpSpPr>
            <a:grpSpLocks/>
          </p:cNvGrpSpPr>
          <p:nvPr/>
        </p:nvGrpSpPr>
        <p:grpSpPr bwMode="auto">
          <a:xfrm flipV="1">
            <a:off x="7053264" y="4887913"/>
            <a:ext cx="255587" cy="379412"/>
            <a:chOff x="2315" y="2599"/>
            <a:chExt cx="161" cy="239"/>
          </a:xfrm>
        </p:grpSpPr>
        <p:sp>
          <p:nvSpPr>
            <p:cNvPr id="68625" name="Rectangle 17"/>
            <p:cNvSpPr>
              <a:spLocks noChangeArrowheads="1"/>
            </p:cNvSpPr>
            <p:nvPr/>
          </p:nvSpPr>
          <p:spPr bwMode="auto">
            <a:xfrm rot="-5400000">
              <a:off x="2209"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26"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9647" name="Group 19"/>
          <p:cNvGrpSpPr>
            <a:grpSpLocks/>
          </p:cNvGrpSpPr>
          <p:nvPr/>
        </p:nvGrpSpPr>
        <p:grpSpPr bwMode="auto">
          <a:xfrm flipV="1">
            <a:off x="5618164" y="4900613"/>
            <a:ext cx="255587" cy="633412"/>
            <a:chOff x="2055" y="2297"/>
            <a:chExt cx="161" cy="399"/>
          </a:xfrm>
        </p:grpSpPr>
        <p:sp>
          <p:nvSpPr>
            <p:cNvPr id="68628" name="Rectangle 20"/>
            <p:cNvSpPr>
              <a:spLocks noChangeArrowheads="1"/>
            </p:cNvSpPr>
            <p:nvPr/>
          </p:nvSpPr>
          <p:spPr bwMode="auto">
            <a:xfrm rot="-5400000">
              <a:off x="1869"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29"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9648" name="Group 22"/>
          <p:cNvGrpSpPr>
            <a:grpSpLocks/>
          </p:cNvGrpSpPr>
          <p:nvPr/>
        </p:nvGrpSpPr>
        <p:grpSpPr bwMode="auto">
          <a:xfrm>
            <a:off x="8650289" y="4246564"/>
            <a:ext cx="255587" cy="630237"/>
            <a:chOff x="3561" y="2643"/>
            <a:chExt cx="161" cy="397"/>
          </a:xfrm>
        </p:grpSpPr>
        <p:sp>
          <p:nvSpPr>
            <p:cNvPr id="68631"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32"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9649" name="Group 25"/>
          <p:cNvGrpSpPr>
            <a:grpSpLocks/>
          </p:cNvGrpSpPr>
          <p:nvPr/>
        </p:nvGrpSpPr>
        <p:grpSpPr bwMode="auto">
          <a:xfrm>
            <a:off x="7281864" y="4468813"/>
            <a:ext cx="255587" cy="379412"/>
            <a:chOff x="2315" y="2599"/>
            <a:chExt cx="161" cy="239"/>
          </a:xfrm>
        </p:grpSpPr>
        <p:sp>
          <p:nvSpPr>
            <p:cNvPr id="68634" name="Rectangle 26"/>
            <p:cNvSpPr>
              <a:spLocks noChangeArrowheads="1"/>
            </p:cNvSpPr>
            <p:nvPr/>
          </p:nvSpPr>
          <p:spPr bwMode="auto">
            <a:xfrm rot="-5400000">
              <a:off x="2209"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35"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69650" name="Group 28"/>
          <p:cNvGrpSpPr>
            <a:grpSpLocks/>
          </p:cNvGrpSpPr>
          <p:nvPr/>
        </p:nvGrpSpPr>
        <p:grpSpPr bwMode="auto">
          <a:xfrm>
            <a:off x="6745289" y="4030664"/>
            <a:ext cx="255587" cy="820737"/>
            <a:chOff x="2459" y="2251"/>
            <a:chExt cx="161" cy="517"/>
          </a:xfrm>
        </p:grpSpPr>
        <p:sp>
          <p:nvSpPr>
            <p:cNvPr id="68637"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8638"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68639" name="Rectangle 31"/>
          <p:cNvSpPr>
            <a:spLocks noChangeArrowheads="1"/>
          </p:cNvSpPr>
          <p:nvPr/>
        </p:nvSpPr>
        <p:spPr bwMode="auto">
          <a:xfrm flipV="1">
            <a:off x="4137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9652" name="Text Box 32"/>
          <p:cNvSpPr txBox="1">
            <a:spLocks noChangeArrowheads="1"/>
          </p:cNvSpPr>
          <p:nvPr/>
        </p:nvSpPr>
        <p:spPr bwMode="auto">
          <a:xfrm>
            <a:off x="5940425" y="5584825"/>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home</a:t>
            </a:r>
          </a:p>
        </p:txBody>
      </p:sp>
      <p:pic>
        <p:nvPicPr>
          <p:cNvPr id="69653"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4" name="Text Box 34"/>
          <p:cNvSpPr txBox="1">
            <a:spLocks noChangeArrowheads="1"/>
          </p:cNvSpPr>
          <p:nvPr/>
        </p:nvSpPr>
        <p:spPr bwMode="auto">
          <a:xfrm>
            <a:off x="2651126" y="5140325"/>
            <a:ext cx="1514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cable headend</a:t>
            </a:r>
          </a:p>
        </p:txBody>
      </p:sp>
      <p:sp>
        <p:nvSpPr>
          <p:cNvPr id="69655" name="Text Box 35"/>
          <p:cNvSpPr txBox="1">
            <a:spLocks noChangeArrowheads="1"/>
          </p:cNvSpPr>
          <p:nvPr/>
        </p:nvSpPr>
        <p:spPr bwMode="auto">
          <a:xfrm>
            <a:off x="3670301" y="5711826"/>
            <a:ext cx="1933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a:latin typeface="Arial" panose="020B0604020202020204" pitchFamily="34" charset="0"/>
              </a:rPr>
              <a:t>cable distribution</a:t>
            </a:r>
          </a:p>
          <a:p>
            <a:pPr algn="ctr" eaLnBrk="1" hangingPunct="1"/>
            <a:r>
              <a:rPr lang="en-US" sz="1600">
                <a:latin typeface="Arial" panose="020B0604020202020204" pitchFamily="34" charset="0"/>
              </a:rPr>
              <a:t>network (simplified)</a:t>
            </a:r>
          </a:p>
        </p:txBody>
      </p:sp>
      <p:sp>
        <p:nvSpPr>
          <p:cNvPr id="69656" name="Line 36"/>
          <p:cNvSpPr>
            <a:spLocks noChangeShapeType="1"/>
          </p:cNvSpPr>
          <p:nvPr/>
        </p:nvSpPr>
        <p:spPr bwMode="auto">
          <a:xfrm flipV="1">
            <a:off x="4648200" y="4940300"/>
            <a:ext cx="406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645" name="Group 37"/>
          <p:cNvGrpSpPr>
            <a:grpSpLocks/>
          </p:cNvGrpSpPr>
          <p:nvPr/>
        </p:nvGrpSpPr>
        <p:grpSpPr bwMode="auto">
          <a:xfrm>
            <a:off x="4953000" y="1181100"/>
            <a:ext cx="5232400" cy="2806700"/>
            <a:chOff x="2160" y="744"/>
            <a:chExt cx="3296" cy="1768"/>
          </a:xfrm>
        </p:grpSpPr>
        <p:sp>
          <p:nvSpPr>
            <p:cNvPr id="69658" name="Freeform 38"/>
            <p:cNvSpPr>
              <a:spLocks/>
            </p:cNvSpPr>
            <p:nvPr/>
          </p:nvSpPr>
          <p:spPr bwMode="auto">
            <a:xfrm>
              <a:off x="2544" y="2048"/>
              <a:ext cx="2432" cy="464"/>
            </a:xfrm>
            <a:custGeom>
              <a:avLst/>
              <a:gdLst>
                <a:gd name="T0" fmla="*/ 912 w 2432"/>
                <a:gd name="T1" fmla="*/ 448 h 464"/>
                <a:gd name="T2" fmla="*/ 1496 w 2432"/>
                <a:gd name="T3" fmla="*/ 464 h 464"/>
                <a:gd name="T4" fmla="*/ 2432 w 2432"/>
                <a:gd name="T5" fmla="*/ 48 h 464"/>
                <a:gd name="T6" fmla="*/ 1784 w 2432"/>
                <a:gd name="T7" fmla="*/ 176 h 464"/>
                <a:gd name="T8" fmla="*/ 864 w 2432"/>
                <a:gd name="T9" fmla="*/ 208 h 464"/>
                <a:gd name="T10" fmla="*/ 0 w 2432"/>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2" h="464">
                  <a:moveTo>
                    <a:pt x="912" y="448"/>
                  </a:moveTo>
                  <a:lnTo>
                    <a:pt x="1496" y="464"/>
                  </a:lnTo>
                  <a:lnTo>
                    <a:pt x="2432" y="48"/>
                  </a:lnTo>
                  <a:lnTo>
                    <a:pt x="1784" y="176"/>
                  </a:lnTo>
                  <a:lnTo>
                    <a:pt x="864" y="208"/>
                  </a:lnTo>
                  <a:lnTo>
                    <a:pt x="0" y="0"/>
                  </a:lnTo>
                </a:path>
              </a:pathLst>
            </a:custGeom>
            <a:gradFill rotWithShape="1">
              <a:gsLst>
                <a:gs pos="0">
                  <a:schemeClr val="tx2"/>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Oval 39"/>
            <p:cNvSpPr>
              <a:spLocks noChangeArrowheads="1"/>
            </p:cNvSpPr>
            <p:nvPr/>
          </p:nvSpPr>
          <p:spPr bwMode="auto">
            <a:xfrm>
              <a:off x="2160" y="744"/>
              <a:ext cx="3296" cy="15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pic>
          <p:nvPicPr>
            <p:cNvPr id="69660" name="Picture 40" descr="house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 y="1044"/>
              <a:ext cx="2955"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831027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68645"/>
                                        </p:tgtEl>
                                        <p:attrNameLst>
                                          <p:attrName>style.visibility</p:attrName>
                                        </p:attrNameLst>
                                      </p:cBhvr>
                                      <p:to>
                                        <p:strVal val="visible"/>
                                      </p:to>
                                    </p:set>
                                    <p:animEffect transition="in" filter="wipe(down)">
                                      <p:cBhvr>
                                        <p:cTn id="7" dur="1000"/>
                                        <p:tgtEl>
                                          <p:spTgt spid="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Footer Placeholder 3"/>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71683"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7F3DE941-18DC-44AD-BBDC-5522C313CD42}" type="slidenum">
              <a:rPr lang="en-US" sz="1400"/>
              <a:pPr/>
              <a:t>35</a:t>
            </a:fld>
            <a:endParaRPr lang="en-US" sz="1400"/>
          </a:p>
        </p:txBody>
      </p:sp>
      <p:sp>
        <p:nvSpPr>
          <p:cNvPr id="71684" name="Rectangle 2"/>
          <p:cNvSpPr>
            <a:spLocks noGrp="1" noChangeArrowheads="1"/>
          </p:cNvSpPr>
          <p:nvPr>
            <p:ph type="title"/>
          </p:nvPr>
        </p:nvSpPr>
        <p:spPr>
          <a:xfrm>
            <a:off x="1943100" y="211138"/>
            <a:ext cx="8229600" cy="1143000"/>
          </a:xfrm>
        </p:spPr>
        <p:txBody>
          <a:bodyPr/>
          <a:lstStyle/>
          <a:p>
            <a:r>
              <a:rPr lang="en-US" sz="2800"/>
              <a:t>Cable Network Architecture: Overview</a:t>
            </a:r>
          </a:p>
        </p:txBody>
      </p:sp>
      <p:pic>
        <p:nvPicPr>
          <p:cNvPr id="71685" name="Picture 3"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551"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4"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614"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5"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339"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8" name="Group 6"/>
          <p:cNvGrpSpPr>
            <a:grpSpLocks/>
          </p:cNvGrpSpPr>
          <p:nvPr/>
        </p:nvGrpSpPr>
        <p:grpSpPr bwMode="auto">
          <a:xfrm>
            <a:off x="5440364" y="4227513"/>
            <a:ext cx="255587" cy="633412"/>
            <a:chOff x="2055" y="2297"/>
            <a:chExt cx="161" cy="399"/>
          </a:xfrm>
        </p:grpSpPr>
        <p:sp>
          <p:nvSpPr>
            <p:cNvPr id="70663" name="Rectangle 7"/>
            <p:cNvSpPr>
              <a:spLocks noChangeArrowheads="1"/>
            </p:cNvSpPr>
            <p:nvPr/>
          </p:nvSpPr>
          <p:spPr bwMode="auto">
            <a:xfrm rot="-5400000">
              <a:off x="1869" y="2484"/>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64"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pic>
        <p:nvPicPr>
          <p:cNvPr id="71689" name="Picture 9"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9"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Picture 10"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9"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Picture 11"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814"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Picture 12" descr="house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839"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93" name="Group 13"/>
          <p:cNvGrpSpPr>
            <a:grpSpLocks/>
          </p:cNvGrpSpPr>
          <p:nvPr/>
        </p:nvGrpSpPr>
        <p:grpSpPr bwMode="auto">
          <a:xfrm flipV="1">
            <a:off x="8294689" y="4906964"/>
            <a:ext cx="255587" cy="820737"/>
            <a:chOff x="2459" y="2251"/>
            <a:chExt cx="161" cy="517"/>
          </a:xfrm>
        </p:grpSpPr>
        <p:sp>
          <p:nvSpPr>
            <p:cNvPr id="70670"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71"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71694" name="Group 16"/>
          <p:cNvGrpSpPr>
            <a:grpSpLocks/>
          </p:cNvGrpSpPr>
          <p:nvPr/>
        </p:nvGrpSpPr>
        <p:grpSpPr bwMode="auto">
          <a:xfrm flipV="1">
            <a:off x="7053264" y="4887913"/>
            <a:ext cx="255587" cy="379412"/>
            <a:chOff x="2315" y="2599"/>
            <a:chExt cx="161" cy="239"/>
          </a:xfrm>
        </p:grpSpPr>
        <p:sp>
          <p:nvSpPr>
            <p:cNvPr id="70673" name="Rectangle 17"/>
            <p:cNvSpPr>
              <a:spLocks noChangeArrowheads="1"/>
            </p:cNvSpPr>
            <p:nvPr/>
          </p:nvSpPr>
          <p:spPr bwMode="auto">
            <a:xfrm rot="-5400000">
              <a:off x="2209"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74"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71695" name="Group 19"/>
          <p:cNvGrpSpPr>
            <a:grpSpLocks/>
          </p:cNvGrpSpPr>
          <p:nvPr/>
        </p:nvGrpSpPr>
        <p:grpSpPr bwMode="auto">
          <a:xfrm flipV="1">
            <a:off x="5618164" y="4900613"/>
            <a:ext cx="255587" cy="633412"/>
            <a:chOff x="2055" y="2297"/>
            <a:chExt cx="161" cy="399"/>
          </a:xfrm>
        </p:grpSpPr>
        <p:sp>
          <p:nvSpPr>
            <p:cNvPr id="70676" name="Rectangle 20"/>
            <p:cNvSpPr>
              <a:spLocks noChangeArrowheads="1"/>
            </p:cNvSpPr>
            <p:nvPr/>
          </p:nvSpPr>
          <p:spPr bwMode="auto">
            <a:xfrm rot="-5400000">
              <a:off x="1869"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77"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71696" name="Group 22"/>
          <p:cNvGrpSpPr>
            <a:grpSpLocks/>
          </p:cNvGrpSpPr>
          <p:nvPr/>
        </p:nvGrpSpPr>
        <p:grpSpPr bwMode="auto">
          <a:xfrm>
            <a:off x="8650289" y="4246564"/>
            <a:ext cx="255587" cy="630237"/>
            <a:chOff x="3561" y="2643"/>
            <a:chExt cx="161" cy="397"/>
          </a:xfrm>
        </p:grpSpPr>
        <p:sp>
          <p:nvSpPr>
            <p:cNvPr id="70679"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80"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71697" name="Group 25"/>
          <p:cNvGrpSpPr>
            <a:grpSpLocks/>
          </p:cNvGrpSpPr>
          <p:nvPr/>
        </p:nvGrpSpPr>
        <p:grpSpPr bwMode="auto">
          <a:xfrm>
            <a:off x="7281864" y="4468813"/>
            <a:ext cx="255587" cy="379412"/>
            <a:chOff x="2315" y="2599"/>
            <a:chExt cx="161" cy="239"/>
          </a:xfrm>
        </p:grpSpPr>
        <p:sp>
          <p:nvSpPr>
            <p:cNvPr id="70682" name="Rectangle 26"/>
            <p:cNvSpPr>
              <a:spLocks noChangeArrowheads="1"/>
            </p:cNvSpPr>
            <p:nvPr/>
          </p:nvSpPr>
          <p:spPr bwMode="auto">
            <a:xfrm rot="-5400000">
              <a:off x="2209" y="2706"/>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83"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71698" name="Group 28"/>
          <p:cNvGrpSpPr>
            <a:grpSpLocks/>
          </p:cNvGrpSpPr>
          <p:nvPr/>
        </p:nvGrpSpPr>
        <p:grpSpPr bwMode="auto">
          <a:xfrm>
            <a:off x="6745289" y="4030664"/>
            <a:ext cx="255587" cy="820737"/>
            <a:chOff x="2459" y="2251"/>
            <a:chExt cx="161" cy="517"/>
          </a:xfrm>
        </p:grpSpPr>
        <p:sp>
          <p:nvSpPr>
            <p:cNvPr id="70685"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0686"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70687" name="Rectangle 31"/>
          <p:cNvSpPr>
            <a:spLocks noChangeArrowheads="1"/>
          </p:cNvSpPr>
          <p:nvPr/>
        </p:nvSpPr>
        <p:spPr bwMode="auto">
          <a:xfrm flipV="1">
            <a:off x="4137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1700" name="Text Box 32"/>
          <p:cNvSpPr txBox="1">
            <a:spLocks noChangeArrowheads="1"/>
          </p:cNvSpPr>
          <p:nvPr/>
        </p:nvSpPr>
        <p:spPr bwMode="auto">
          <a:xfrm>
            <a:off x="5940425" y="5584825"/>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home</a:t>
            </a:r>
          </a:p>
        </p:txBody>
      </p:sp>
      <p:pic>
        <p:nvPicPr>
          <p:cNvPr id="71701" name="Picture 33" descr="build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2" name="Text Box 34"/>
          <p:cNvSpPr txBox="1">
            <a:spLocks noChangeArrowheads="1"/>
          </p:cNvSpPr>
          <p:nvPr/>
        </p:nvSpPr>
        <p:spPr bwMode="auto">
          <a:xfrm>
            <a:off x="2651126" y="5140325"/>
            <a:ext cx="1514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latin typeface="Arial" panose="020B0604020202020204" pitchFamily="34" charset="0"/>
              </a:rPr>
              <a:t>cable headend</a:t>
            </a:r>
          </a:p>
        </p:txBody>
      </p:sp>
      <p:sp>
        <p:nvSpPr>
          <p:cNvPr id="71703" name="Text Box 35"/>
          <p:cNvSpPr txBox="1">
            <a:spLocks noChangeArrowheads="1"/>
          </p:cNvSpPr>
          <p:nvPr/>
        </p:nvSpPr>
        <p:spPr bwMode="auto">
          <a:xfrm>
            <a:off x="3781426" y="5711826"/>
            <a:ext cx="1706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a:latin typeface="Arial" panose="020B0604020202020204" pitchFamily="34" charset="0"/>
              </a:rPr>
              <a:t>cable distribution</a:t>
            </a:r>
          </a:p>
          <a:p>
            <a:pPr algn="ctr" eaLnBrk="1" hangingPunct="1"/>
            <a:r>
              <a:rPr lang="en-US" sz="1600">
                <a:latin typeface="Arial" panose="020B0604020202020204" pitchFamily="34" charset="0"/>
              </a:rPr>
              <a:t>network</a:t>
            </a:r>
          </a:p>
        </p:txBody>
      </p:sp>
      <p:sp>
        <p:nvSpPr>
          <p:cNvPr id="71704" name="Line 36"/>
          <p:cNvSpPr>
            <a:spLocks noChangeShapeType="1"/>
          </p:cNvSpPr>
          <p:nvPr/>
        </p:nvSpPr>
        <p:spPr bwMode="auto">
          <a:xfrm flipV="1">
            <a:off x="4648200" y="4940300"/>
            <a:ext cx="406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693" name="Group 37"/>
          <p:cNvGrpSpPr>
            <a:grpSpLocks/>
          </p:cNvGrpSpPr>
          <p:nvPr/>
        </p:nvGrpSpPr>
        <p:grpSpPr bwMode="auto">
          <a:xfrm>
            <a:off x="6370638" y="1352550"/>
            <a:ext cx="2043112" cy="958850"/>
            <a:chOff x="2505" y="826"/>
            <a:chExt cx="1287" cy="604"/>
          </a:xfrm>
        </p:grpSpPr>
        <p:sp>
          <p:nvSpPr>
            <p:cNvPr id="71745" name="Line 38"/>
            <p:cNvSpPr>
              <a:spLocks noChangeShapeType="1"/>
            </p:cNvSpPr>
            <p:nvPr/>
          </p:nvSpPr>
          <p:spPr bwMode="auto">
            <a:xfrm flipH="1">
              <a:off x="2505" y="1115"/>
              <a:ext cx="128" cy="2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6" name="Freeform 39"/>
            <p:cNvSpPr>
              <a:spLocks/>
            </p:cNvSpPr>
            <p:nvPr/>
          </p:nvSpPr>
          <p:spPr bwMode="auto">
            <a:xfrm>
              <a:off x="2548" y="826"/>
              <a:ext cx="562" cy="266"/>
            </a:xfrm>
            <a:custGeom>
              <a:avLst/>
              <a:gdLst>
                <a:gd name="T0" fmla="*/ 4 w 562"/>
                <a:gd name="T1" fmla="*/ 264 h 266"/>
                <a:gd name="T2" fmla="*/ 52 w 562"/>
                <a:gd name="T3" fmla="*/ 6 h 266"/>
                <a:gd name="T4" fmla="*/ 108 w 562"/>
                <a:gd name="T5" fmla="*/ 266 h 266"/>
                <a:gd name="T6" fmla="*/ 174 w 562"/>
                <a:gd name="T7" fmla="*/ 0 h 266"/>
                <a:gd name="T8" fmla="*/ 228 w 562"/>
                <a:gd name="T9" fmla="*/ 264 h 266"/>
                <a:gd name="T10" fmla="*/ 288 w 562"/>
                <a:gd name="T11" fmla="*/ 8 h 266"/>
                <a:gd name="T12" fmla="*/ 354 w 562"/>
                <a:gd name="T13" fmla="*/ 266 h 266"/>
                <a:gd name="T14" fmla="*/ 402 w 562"/>
                <a:gd name="T15" fmla="*/ 8 h 266"/>
                <a:gd name="T16" fmla="*/ 464 w 562"/>
                <a:gd name="T17" fmla="*/ 264 h 266"/>
                <a:gd name="T18" fmla="*/ 506 w 562"/>
                <a:gd name="T19" fmla="*/ 6 h 266"/>
                <a:gd name="T20" fmla="*/ 55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7" name="Freeform 40"/>
            <p:cNvSpPr>
              <a:spLocks/>
            </p:cNvSpPr>
            <p:nvPr/>
          </p:nvSpPr>
          <p:spPr bwMode="auto">
            <a:xfrm>
              <a:off x="3523" y="830"/>
              <a:ext cx="269" cy="266"/>
            </a:xfrm>
            <a:custGeom>
              <a:avLst/>
              <a:gdLst>
                <a:gd name="T0" fmla="*/ 2 w 562"/>
                <a:gd name="T1" fmla="*/ 264 h 266"/>
                <a:gd name="T2" fmla="*/ 25 w 562"/>
                <a:gd name="T3" fmla="*/ 6 h 266"/>
                <a:gd name="T4" fmla="*/ 52 w 562"/>
                <a:gd name="T5" fmla="*/ 266 h 266"/>
                <a:gd name="T6" fmla="*/ 83 w 562"/>
                <a:gd name="T7" fmla="*/ 0 h 266"/>
                <a:gd name="T8" fmla="*/ 109 w 562"/>
                <a:gd name="T9" fmla="*/ 264 h 266"/>
                <a:gd name="T10" fmla="*/ 138 w 562"/>
                <a:gd name="T11" fmla="*/ 8 h 266"/>
                <a:gd name="T12" fmla="*/ 169 w 562"/>
                <a:gd name="T13" fmla="*/ 266 h 266"/>
                <a:gd name="T14" fmla="*/ 192 w 562"/>
                <a:gd name="T15" fmla="*/ 8 h 266"/>
                <a:gd name="T16" fmla="*/ 222 w 562"/>
                <a:gd name="T17" fmla="*/ 264 h 266"/>
                <a:gd name="T18" fmla="*/ 242 w 562"/>
                <a:gd name="T19" fmla="*/ 6 h 266"/>
                <a:gd name="T20" fmla="*/ 26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8" name="Line 41"/>
            <p:cNvSpPr>
              <a:spLocks noChangeShapeType="1"/>
            </p:cNvSpPr>
            <p:nvPr/>
          </p:nvSpPr>
          <p:spPr bwMode="auto">
            <a:xfrm flipH="1">
              <a:off x="3433" y="1137"/>
              <a:ext cx="128" cy="2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698" name="Group 42"/>
          <p:cNvGrpSpPr>
            <a:grpSpLocks/>
          </p:cNvGrpSpPr>
          <p:nvPr/>
        </p:nvGrpSpPr>
        <p:grpSpPr bwMode="auto">
          <a:xfrm>
            <a:off x="5661026" y="1509713"/>
            <a:ext cx="3021013" cy="2114550"/>
            <a:chOff x="2606" y="951"/>
            <a:chExt cx="1903" cy="1332"/>
          </a:xfrm>
        </p:grpSpPr>
        <p:sp>
          <p:nvSpPr>
            <p:cNvPr id="71715" name="Text Box 43"/>
            <p:cNvSpPr txBox="1">
              <a:spLocks noChangeArrowheads="1"/>
            </p:cNvSpPr>
            <p:nvPr/>
          </p:nvSpPr>
          <p:spPr bwMode="auto">
            <a:xfrm>
              <a:off x="3378" y="2071"/>
              <a:ext cx="6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a:latin typeface="Arial" panose="020B0604020202020204" pitchFamily="34" charset="0"/>
                </a:rPr>
                <a:t>Channels</a:t>
              </a:r>
            </a:p>
          </p:txBody>
        </p:sp>
        <p:sp>
          <p:nvSpPr>
            <p:cNvPr id="71716" name="Line 44"/>
            <p:cNvSpPr>
              <a:spLocks noChangeShapeType="1"/>
            </p:cNvSpPr>
            <p:nvPr/>
          </p:nvSpPr>
          <p:spPr bwMode="auto">
            <a:xfrm>
              <a:off x="2994" y="951"/>
              <a:ext cx="0" cy="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7" name="Line 45"/>
            <p:cNvSpPr>
              <a:spLocks noChangeShapeType="1"/>
            </p:cNvSpPr>
            <p:nvPr/>
          </p:nvSpPr>
          <p:spPr bwMode="auto">
            <a:xfrm flipV="1">
              <a:off x="2988" y="1935"/>
              <a:ext cx="1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8" name="Text Box 46"/>
            <p:cNvSpPr txBox="1">
              <a:spLocks noChangeArrowheads="1"/>
            </p:cNvSpPr>
            <p:nvPr/>
          </p:nvSpPr>
          <p:spPr bwMode="auto">
            <a:xfrm>
              <a:off x="2978"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19" name="Line 47"/>
            <p:cNvSpPr>
              <a:spLocks noChangeShapeType="1"/>
            </p:cNvSpPr>
            <p:nvPr/>
          </p:nvSpPr>
          <p:spPr bwMode="auto">
            <a:xfrm>
              <a:off x="3150" y="186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0" name="Text Box 48"/>
            <p:cNvSpPr txBox="1">
              <a:spLocks noChangeArrowheads="1"/>
            </p:cNvSpPr>
            <p:nvPr/>
          </p:nvSpPr>
          <p:spPr bwMode="auto">
            <a:xfrm>
              <a:off x="3152"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21" name="Text Box 49"/>
            <p:cNvSpPr txBox="1">
              <a:spLocks noChangeArrowheads="1"/>
            </p:cNvSpPr>
            <p:nvPr/>
          </p:nvSpPr>
          <p:spPr bwMode="auto">
            <a:xfrm>
              <a:off x="3338"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22" name="Text Box 50"/>
            <p:cNvSpPr txBox="1">
              <a:spLocks noChangeArrowheads="1"/>
            </p:cNvSpPr>
            <p:nvPr/>
          </p:nvSpPr>
          <p:spPr bwMode="auto">
            <a:xfrm>
              <a:off x="3524"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23" name="Text Box 51"/>
            <p:cNvSpPr txBox="1">
              <a:spLocks noChangeArrowheads="1"/>
            </p:cNvSpPr>
            <p:nvPr/>
          </p:nvSpPr>
          <p:spPr bwMode="auto">
            <a:xfrm>
              <a:off x="3710"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24" name="Text Box 52"/>
            <p:cNvSpPr txBox="1">
              <a:spLocks noChangeArrowheads="1"/>
            </p:cNvSpPr>
            <p:nvPr/>
          </p:nvSpPr>
          <p:spPr bwMode="auto">
            <a:xfrm>
              <a:off x="3896" y="1408"/>
              <a:ext cx="17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V</a:t>
              </a:r>
            </a:p>
            <a:p>
              <a:pPr algn="ctr" eaLnBrk="1" hangingPunct="1"/>
              <a:r>
                <a:rPr lang="en-US" sz="1000">
                  <a:latin typeface="Arial" panose="020B0604020202020204" pitchFamily="34" charset="0"/>
                </a:rPr>
                <a:t>I</a:t>
              </a: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E</a:t>
              </a:r>
            </a:p>
            <a:p>
              <a:pPr algn="ctr" eaLnBrk="1" hangingPunct="1"/>
              <a:r>
                <a:rPr lang="en-US" sz="1000">
                  <a:latin typeface="Arial" panose="020B0604020202020204" pitchFamily="34" charset="0"/>
                </a:rPr>
                <a:t>O</a:t>
              </a:r>
            </a:p>
          </p:txBody>
        </p:sp>
        <p:sp>
          <p:nvSpPr>
            <p:cNvPr id="71725" name="Text Box 53"/>
            <p:cNvSpPr txBox="1">
              <a:spLocks noChangeArrowheads="1"/>
            </p:cNvSpPr>
            <p:nvPr/>
          </p:nvSpPr>
          <p:spPr bwMode="auto">
            <a:xfrm>
              <a:off x="4058" y="1402"/>
              <a:ext cx="17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sz="1000">
                <a:latin typeface="Arial" panose="020B0604020202020204" pitchFamily="34" charset="0"/>
              </a:endParaRP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A</a:t>
              </a:r>
            </a:p>
            <a:p>
              <a:pPr algn="ctr" eaLnBrk="1" hangingPunct="1"/>
              <a:r>
                <a:rPr lang="en-US" sz="1000">
                  <a:latin typeface="Arial" panose="020B0604020202020204" pitchFamily="34" charset="0"/>
                </a:rPr>
                <a:t>T</a:t>
              </a:r>
            </a:p>
            <a:p>
              <a:pPr algn="ctr" eaLnBrk="1" hangingPunct="1"/>
              <a:r>
                <a:rPr lang="en-US" sz="1000">
                  <a:latin typeface="Arial" panose="020B0604020202020204" pitchFamily="34" charset="0"/>
                </a:rPr>
                <a:t>A</a:t>
              </a:r>
            </a:p>
          </p:txBody>
        </p:sp>
        <p:sp>
          <p:nvSpPr>
            <p:cNvPr id="71726" name="Text Box 54"/>
            <p:cNvSpPr txBox="1">
              <a:spLocks noChangeArrowheads="1"/>
            </p:cNvSpPr>
            <p:nvPr/>
          </p:nvSpPr>
          <p:spPr bwMode="auto">
            <a:xfrm>
              <a:off x="4202" y="1402"/>
              <a:ext cx="17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sz="1000">
                <a:latin typeface="Arial" panose="020B0604020202020204" pitchFamily="34" charset="0"/>
              </a:endParaRPr>
            </a:p>
            <a:p>
              <a:pPr algn="ctr" eaLnBrk="1" hangingPunct="1"/>
              <a:r>
                <a:rPr lang="en-US" sz="1000">
                  <a:latin typeface="Arial" panose="020B0604020202020204" pitchFamily="34" charset="0"/>
                </a:rPr>
                <a:t>D</a:t>
              </a:r>
            </a:p>
            <a:p>
              <a:pPr algn="ctr" eaLnBrk="1" hangingPunct="1"/>
              <a:r>
                <a:rPr lang="en-US" sz="1000">
                  <a:latin typeface="Arial" panose="020B0604020202020204" pitchFamily="34" charset="0"/>
                </a:rPr>
                <a:t>A</a:t>
              </a:r>
            </a:p>
            <a:p>
              <a:pPr algn="ctr" eaLnBrk="1" hangingPunct="1"/>
              <a:r>
                <a:rPr lang="en-US" sz="1000">
                  <a:latin typeface="Arial" panose="020B0604020202020204" pitchFamily="34" charset="0"/>
                </a:rPr>
                <a:t>T</a:t>
              </a:r>
            </a:p>
            <a:p>
              <a:pPr algn="ctr" eaLnBrk="1" hangingPunct="1"/>
              <a:r>
                <a:rPr lang="en-US" sz="1000">
                  <a:latin typeface="Arial" panose="020B0604020202020204" pitchFamily="34" charset="0"/>
                </a:rPr>
                <a:t>A</a:t>
              </a:r>
            </a:p>
          </p:txBody>
        </p:sp>
        <p:sp>
          <p:nvSpPr>
            <p:cNvPr id="71727" name="Text Box 55"/>
            <p:cNvSpPr txBox="1">
              <a:spLocks noChangeArrowheads="1"/>
            </p:cNvSpPr>
            <p:nvPr/>
          </p:nvSpPr>
          <p:spPr bwMode="auto">
            <a:xfrm>
              <a:off x="4330" y="1114"/>
              <a:ext cx="17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sz="1000">
                <a:latin typeface="Arial" panose="020B0604020202020204" pitchFamily="34" charset="0"/>
              </a:endParaRPr>
            </a:p>
            <a:p>
              <a:pPr algn="ctr" eaLnBrk="1" hangingPunct="1"/>
              <a:r>
                <a:rPr lang="en-US" sz="1000">
                  <a:latin typeface="Arial" panose="020B0604020202020204" pitchFamily="34" charset="0"/>
                </a:rPr>
                <a:t>C</a:t>
              </a:r>
            </a:p>
            <a:p>
              <a:pPr algn="ctr" eaLnBrk="1" hangingPunct="1"/>
              <a:r>
                <a:rPr lang="en-US" sz="1000">
                  <a:latin typeface="Arial" panose="020B0604020202020204" pitchFamily="34" charset="0"/>
                </a:rPr>
                <a:t>O</a:t>
              </a:r>
            </a:p>
            <a:p>
              <a:pPr algn="ctr" eaLnBrk="1" hangingPunct="1"/>
              <a:r>
                <a:rPr lang="en-US" sz="1000">
                  <a:latin typeface="Arial" panose="020B0604020202020204" pitchFamily="34" charset="0"/>
                </a:rPr>
                <a:t>N</a:t>
              </a:r>
            </a:p>
            <a:p>
              <a:pPr algn="ctr" eaLnBrk="1" hangingPunct="1"/>
              <a:r>
                <a:rPr lang="en-US" sz="1000">
                  <a:latin typeface="Arial" panose="020B0604020202020204" pitchFamily="34" charset="0"/>
                </a:rPr>
                <a:t>T</a:t>
              </a:r>
            </a:p>
            <a:p>
              <a:pPr algn="ctr" eaLnBrk="1" hangingPunct="1"/>
              <a:r>
                <a:rPr lang="en-US" sz="1000">
                  <a:latin typeface="Arial" panose="020B0604020202020204" pitchFamily="34" charset="0"/>
                </a:rPr>
                <a:t>R</a:t>
              </a:r>
            </a:p>
            <a:p>
              <a:pPr algn="ctr" eaLnBrk="1" hangingPunct="1"/>
              <a:r>
                <a:rPr lang="en-US" sz="1000">
                  <a:latin typeface="Arial" panose="020B0604020202020204" pitchFamily="34" charset="0"/>
                </a:rPr>
                <a:t>O</a:t>
              </a:r>
            </a:p>
            <a:p>
              <a:pPr algn="ctr" eaLnBrk="1" hangingPunct="1"/>
              <a:r>
                <a:rPr lang="en-US" sz="1000">
                  <a:latin typeface="Arial" panose="020B0604020202020204" pitchFamily="34" charset="0"/>
                </a:rPr>
                <a:t>L</a:t>
              </a:r>
            </a:p>
          </p:txBody>
        </p:sp>
        <p:sp>
          <p:nvSpPr>
            <p:cNvPr id="71728" name="Line 56"/>
            <p:cNvSpPr>
              <a:spLocks noChangeShapeType="1"/>
            </p:cNvSpPr>
            <p:nvPr/>
          </p:nvSpPr>
          <p:spPr bwMode="auto">
            <a:xfrm>
              <a:off x="3334" y="186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9" name="Line 57"/>
            <p:cNvSpPr>
              <a:spLocks noChangeShapeType="1"/>
            </p:cNvSpPr>
            <p:nvPr/>
          </p:nvSpPr>
          <p:spPr bwMode="auto">
            <a:xfrm>
              <a:off x="3514" y="186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0" name="Line 58"/>
            <p:cNvSpPr>
              <a:spLocks noChangeShapeType="1"/>
            </p:cNvSpPr>
            <p:nvPr/>
          </p:nvSpPr>
          <p:spPr bwMode="auto">
            <a:xfrm>
              <a:off x="3698" y="186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1" name="Line 59"/>
            <p:cNvSpPr>
              <a:spLocks noChangeShapeType="1"/>
            </p:cNvSpPr>
            <p:nvPr/>
          </p:nvSpPr>
          <p:spPr bwMode="auto">
            <a:xfrm>
              <a:off x="3886" y="1863"/>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2" name="Line 60"/>
            <p:cNvSpPr>
              <a:spLocks noChangeShapeType="1"/>
            </p:cNvSpPr>
            <p:nvPr/>
          </p:nvSpPr>
          <p:spPr bwMode="auto">
            <a:xfrm>
              <a:off x="4062" y="187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3" name="Line 61"/>
            <p:cNvSpPr>
              <a:spLocks noChangeShapeType="1"/>
            </p:cNvSpPr>
            <p:nvPr/>
          </p:nvSpPr>
          <p:spPr bwMode="auto">
            <a:xfrm>
              <a:off x="4218" y="186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4" name="Line 62"/>
            <p:cNvSpPr>
              <a:spLocks noChangeShapeType="1"/>
            </p:cNvSpPr>
            <p:nvPr/>
          </p:nvSpPr>
          <p:spPr bwMode="auto">
            <a:xfrm>
              <a:off x="4362" y="185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5" name="Text Box 63"/>
            <p:cNvSpPr txBox="1">
              <a:spLocks noChangeArrowheads="1"/>
            </p:cNvSpPr>
            <p:nvPr/>
          </p:nvSpPr>
          <p:spPr bwMode="auto">
            <a:xfrm>
              <a:off x="2985" y="196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1</a:t>
              </a:r>
            </a:p>
          </p:txBody>
        </p:sp>
        <p:sp>
          <p:nvSpPr>
            <p:cNvPr id="71736" name="Text Box 64"/>
            <p:cNvSpPr txBox="1">
              <a:spLocks noChangeArrowheads="1"/>
            </p:cNvSpPr>
            <p:nvPr/>
          </p:nvSpPr>
          <p:spPr bwMode="auto">
            <a:xfrm>
              <a:off x="3153" y="196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2</a:t>
              </a:r>
            </a:p>
          </p:txBody>
        </p:sp>
        <p:sp>
          <p:nvSpPr>
            <p:cNvPr id="71737" name="Text Box 65"/>
            <p:cNvSpPr txBox="1">
              <a:spLocks noChangeArrowheads="1"/>
            </p:cNvSpPr>
            <p:nvPr/>
          </p:nvSpPr>
          <p:spPr bwMode="auto">
            <a:xfrm>
              <a:off x="3345" y="196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3</a:t>
              </a:r>
            </a:p>
          </p:txBody>
        </p:sp>
        <p:sp>
          <p:nvSpPr>
            <p:cNvPr id="71738" name="Text Box 66"/>
            <p:cNvSpPr txBox="1">
              <a:spLocks noChangeArrowheads="1"/>
            </p:cNvSpPr>
            <p:nvPr/>
          </p:nvSpPr>
          <p:spPr bwMode="auto">
            <a:xfrm>
              <a:off x="3517" y="196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4</a:t>
              </a:r>
            </a:p>
          </p:txBody>
        </p:sp>
        <p:sp>
          <p:nvSpPr>
            <p:cNvPr id="71739" name="Text Box 67"/>
            <p:cNvSpPr txBox="1">
              <a:spLocks noChangeArrowheads="1"/>
            </p:cNvSpPr>
            <p:nvPr/>
          </p:nvSpPr>
          <p:spPr bwMode="auto">
            <a:xfrm>
              <a:off x="3705" y="195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5</a:t>
              </a:r>
            </a:p>
          </p:txBody>
        </p:sp>
        <p:sp>
          <p:nvSpPr>
            <p:cNvPr id="71740" name="Text Box 68"/>
            <p:cNvSpPr txBox="1">
              <a:spLocks noChangeArrowheads="1"/>
            </p:cNvSpPr>
            <p:nvPr/>
          </p:nvSpPr>
          <p:spPr bwMode="auto">
            <a:xfrm>
              <a:off x="3893" y="195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6</a:t>
              </a:r>
            </a:p>
          </p:txBody>
        </p:sp>
        <p:sp>
          <p:nvSpPr>
            <p:cNvPr id="71741" name="Text Box 69"/>
            <p:cNvSpPr txBox="1">
              <a:spLocks noChangeArrowheads="1"/>
            </p:cNvSpPr>
            <p:nvPr/>
          </p:nvSpPr>
          <p:spPr bwMode="auto">
            <a:xfrm>
              <a:off x="4057" y="195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7</a:t>
              </a:r>
            </a:p>
          </p:txBody>
        </p:sp>
        <p:sp>
          <p:nvSpPr>
            <p:cNvPr id="71742" name="Text Box 70"/>
            <p:cNvSpPr txBox="1">
              <a:spLocks noChangeArrowheads="1"/>
            </p:cNvSpPr>
            <p:nvPr/>
          </p:nvSpPr>
          <p:spPr bwMode="auto">
            <a:xfrm>
              <a:off x="4205" y="195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8</a:t>
              </a:r>
            </a:p>
          </p:txBody>
        </p:sp>
        <p:sp>
          <p:nvSpPr>
            <p:cNvPr id="71743" name="Text Box 71"/>
            <p:cNvSpPr txBox="1">
              <a:spLocks noChangeArrowheads="1"/>
            </p:cNvSpPr>
            <p:nvPr/>
          </p:nvSpPr>
          <p:spPr bwMode="auto">
            <a:xfrm>
              <a:off x="4349" y="195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000">
                  <a:latin typeface="Arial" panose="020B0604020202020204" pitchFamily="34" charset="0"/>
                </a:rPr>
                <a:t>9</a:t>
              </a:r>
            </a:p>
          </p:txBody>
        </p:sp>
        <p:sp>
          <p:nvSpPr>
            <p:cNvPr id="71744" name="Freeform 72"/>
            <p:cNvSpPr>
              <a:spLocks/>
            </p:cNvSpPr>
            <p:nvPr/>
          </p:nvSpPr>
          <p:spPr bwMode="auto">
            <a:xfrm>
              <a:off x="2606" y="969"/>
              <a:ext cx="375" cy="969"/>
            </a:xfrm>
            <a:custGeom>
              <a:avLst/>
              <a:gdLst>
                <a:gd name="T0" fmla="*/ 375 w 375"/>
                <a:gd name="T1" fmla="*/ 0 h 969"/>
                <a:gd name="T2" fmla="*/ 0 w 375"/>
                <a:gd name="T3" fmla="*/ 485 h 969"/>
                <a:gd name="T4" fmla="*/ 375 w 375"/>
                <a:gd name="T5" fmla="*/ 969 h 969"/>
                <a:gd name="T6" fmla="*/ 375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ffectLst/>
            <a:extLst>
              <a:ext uri="{91240B29-F687-4F45-9708-019B960494DF}">
                <a14:hiddenLine xmlns:a14="http://schemas.microsoft.com/office/drawing/2010/main" w="3175"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29" name="Group 73"/>
          <p:cNvGrpSpPr>
            <a:grpSpLocks/>
          </p:cNvGrpSpPr>
          <p:nvPr/>
        </p:nvGrpSpPr>
        <p:grpSpPr bwMode="auto">
          <a:xfrm>
            <a:off x="3922714" y="2176463"/>
            <a:ext cx="1666875" cy="2062162"/>
            <a:chOff x="1511" y="1371"/>
            <a:chExt cx="1050" cy="1299"/>
          </a:xfrm>
        </p:grpSpPr>
        <p:grpSp>
          <p:nvGrpSpPr>
            <p:cNvPr id="71709" name="Group 74"/>
            <p:cNvGrpSpPr>
              <a:grpSpLocks/>
            </p:cNvGrpSpPr>
            <p:nvPr/>
          </p:nvGrpSpPr>
          <p:grpSpPr bwMode="auto">
            <a:xfrm>
              <a:off x="1511" y="1371"/>
              <a:ext cx="1050" cy="198"/>
              <a:chOff x="1614" y="1494"/>
              <a:chExt cx="1050" cy="198"/>
            </a:xfrm>
          </p:grpSpPr>
          <p:sp>
            <p:nvSpPr>
              <p:cNvPr id="71711" name="Rectangle 75"/>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70732" name="Freeform 76"/>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1713" name="Oval 77"/>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71714" name="Line 78"/>
              <p:cNvSpPr>
                <a:spLocks noChangeShapeType="1"/>
              </p:cNvSpPr>
              <p:nvPr/>
            </p:nvSpPr>
            <p:spPr bwMode="auto">
              <a:xfrm>
                <a:off x="2526" y="1584"/>
                <a:ext cx="1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1710" name="Freeform 79"/>
            <p:cNvSpPr>
              <a:spLocks/>
            </p:cNvSpPr>
            <p:nvPr/>
          </p:nvSpPr>
          <p:spPr bwMode="auto">
            <a:xfrm>
              <a:off x="1536" y="1563"/>
              <a:ext cx="1015" cy="1107"/>
            </a:xfrm>
            <a:custGeom>
              <a:avLst/>
              <a:gdLst>
                <a:gd name="T0" fmla="*/ 1015 w 1015"/>
                <a:gd name="T1" fmla="*/ 1107 h 1107"/>
                <a:gd name="T2" fmla="*/ 0 w 1015"/>
                <a:gd name="T3" fmla="*/ 0 h 1107"/>
                <a:gd name="T4" fmla="*/ 905 w 1015"/>
                <a:gd name="T5" fmla="*/ 0 h 1107"/>
                <a:gd name="T6" fmla="*/ 1015 w 1015"/>
                <a:gd name="T7" fmla="*/ 1107 h 11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1708" name="Text Box 81"/>
          <p:cNvSpPr txBox="1">
            <a:spLocks noChangeArrowheads="1"/>
          </p:cNvSpPr>
          <p:nvPr/>
        </p:nvSpPr>
        <p:spPr bwMode="auto">
          <a:xfrm>
            <a:off x="3471863" y="1360488"/>
            <a:ext cx="950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atin typeface="Comic Sans MS" panose="030F0702030302020204" pitchFamily="66" charset="0"/>
              </a:rPr>
              <a:t>FDM:</a:t>
            </a:r>
            <a:endParaRPr lang="en-US"/>
          </a:p>
        </p:txBody>
      </p:sp>
    </p:spTree>
    <p:extLst>
      <p:ext uri="{BB962C8B-B14F-4D97-AF65-F5344CB8AC3E}">
        <p14:creationId xmlns:p14="http://schemas.microsoft.com/office/powerpoint/2010/main" val="4219887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0729"/>
                                        </p:tgtEl>
                                        <p:attrNameLst>
                                          <p:attrName>style.visibility</p:attrName>
                                        </p:attrNameLst>
                                      </p:cBhvr>
                                      <p:to>
                                        <p:strVal val="visible"/>
                                      </p:to>
                                    </p:set>
                                    <p:animEffect transition="in" filter="dissolve">
                                      <p:cBhvr>
                                        <p:cTn id="7" dur="500"/>
                                        <p:tgtEl>
                                          <p:spTgt spid="70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698"/>
                                        </p:tgtEl>
                                        <p:attrNameLst>
                                          <p:attrName>style.visibility</p:attrName>
                                        </p:attrNameLst>
                                      </p:cBhvr>
                                      <p:to>
                                        <p:strVal val="visible"/>
                                      </p:to>
                                    </p:set>
                                    <p:animEffect transition="in" filter="dissolve">
                                      <p:cBhvr>
                                        <p:cTn id="12" dur="500"/>
                                        <p:tgtEl>
                                          <p:spTgt spid="70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0693"/>
                                        </p:tgtEl>
                                        <p:attrNameLst>
                                          <p:attrName>style.visibility</p:attrName>
                                        </p:attrNameLst>
                                      </p:cBhvr>
                                      <p:to>
                                        <p:strVal val="visible"/>
                                      </p:to>
                                    </p:set>
                                    <p:animEffect transition="in" filter="dissolve">
                                      <p:cBhvr>
                                        <p:cTn id="17" dur="500"/>
                                        <p:tgtEl>
                                          <p:spTgt spid="70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Cont</a:t>
            </a:r>
            <a:r>
              <a:rPr lang="en-US" dirty="0"/>
              <a:t>…</a:t>
            </a:r>
          </a:p>
        </p:txBody>
      </p:sp>
      <p:sp>
        <p:nvSpPr>
          <p:cNvPr id="4" name="Content Placeholder 3"/>
          <p:cNvSpPr>
            <a:spLocks noGrp="1"/>
          </p:cNvSpPr>
          <p:nvPr>
            <p:ph idx="1"/>
          </p:nvPr>
        </p:nvSpPr>
        <p:spPr/>
        <p:txBody>
          <a:bodyPr>
            <a:normAutofit fontScale="92500" lnSpcReduction="20000"/>
          </a:bodyPr>
          <a:lstStyle/>
          <a:p>
            <a:r>
              <a:rPr lang="en-US" dirty="0"/>
              <a:t>One important characteristic of cable Internet access is that it is a shared broadcast medium. </a:t>
            </a:r>
          </a:p>
          <a:p>
            <a:r>
              <a:rPr lang="en-US" dirty="0"/>
              <a:t>In particular, every packet sent by the head end travels downstream on every link to every home and every packet sent by a home travels on the upstream channel to the head end. </a:t>
            </a:r>
          </a:p>
          <a:p>
            <a:r>
              <a:rPr lang="en-US" dirty="0"/>
              <a:t>For this reason, if several users are simultaneously downloading a video file on the downstream channel, the actual rate at which each user receives its video file will be significantly lower than the aggregate cable downstream rate. </a:t>
            </a:r>
          </a:p>
          <a:p>
            <a:r>
              <a:rPr lang="en-US" dirty="0"/>
              <a:t>On the other hand, if there are only a few active users and they are all Web surfing, then each of the users may actually receive Web pages at the full cable downstream rate, because the users will rarely request a Web page at exactly the same time.</a:t>
            </a:r>
          </a:p>
        </p:txBody>
      </p:sp>
    </p:spTree>
    <p:extLst>
      <p:ext uri="{BB962C8B-B14F-4D97-AF65-F5344CB8AC3E}">
        <p14:creationId xmlns:p14="http://schemas.microsoft.com/office/powerpoint/2010/main" val="3281658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5"/>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77827"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AAE72805-E078-411D-B1A8-3042AF55C4DF}" type="slidenum">
              <a:rPr lang="en-US" sz="1400"/>
              <a:pPr/>
              <a:t>37</a:t>
            </a:fld>
            <a:endParaRPr lang="en-US" sz="1400"/>
          </a:p>
        </p:txBody>
      </p:sp>
      <p:sp>
        <p:nvSpPr>
          <p:cNvPr id="77828" name="Rectangle 2"/>
          <p:cNvSpPr>
            <a:spLocks noGrp="1" noChangeArrowheads="1"/>
          </p:cNvSpPr>
          <p:nvPr>
            <p:ph type="title"/>
          </p:nvPr>
        </p:nvSpPr>
        <p:spPr>
          <a:xfrm>
            <a:off x="1800225" y="187325"/>
            <a:ext cx="8382000" cy="1143000"/>
          </a:xfrm>
        </p:spPr>
        <p:txBody>
          <a:bodyPr/>
          <a:lstStyle/>
          <a:p>
            <a:r>
              <a:rPr lang="en-US" sz="3200"/>
              <a:t>Home networks</a:t>
            </a:r>
            <a:endParaRPr lang="en-US"/>
          </a:p>
        </p:txBody>
      </p:sp>
      <p:sp>
        <p:nvSpPr>
          <p:cNvPr id="77829" name="Rectangle 3"/>
          <p:cNvSpPr>
            <a:spLocks noGrp="1" noChangeArrowheads="1"/>
          </p:cNvSpPr>
          <p:nvPr>
            <p:ph type="body" sz="half" idx="1"/>
          </p:nvPr>
        </p:nvSpPr>
        <p:spPr>
          <a:xfrm>
            <a:off x="1962151" y="1266825"/>
            <a:ext cx="7770813" cy="4876800"/>
          </a:xfrm>
        </p:spPr>
        <p:txBody>
          <a:bodyPr/>
          <a:lstStyle/>
          <a:p>
            <a:pPr>
              <a:buFont typeface="Wingdings" panose="05000000000000000000" pitchFamily="2" charset="2"/>
              <a:buNone/>
            </a:pPr>
            <a:r>
              <a:rPr lang="en-US" sz="2400">
                <a:solidFill>
                  <a:srgbClr val="FF0000"/>
                </a:solidFill>
              </a:rPr>
              <a:t>Typical home network components: </a:t>
            </a:r>
          </a:p>
          <a:p>
            <a:r>
              <a:rPr lang="en-US" sz="2400"/>
              <a:t>ADSL or cable modem</a:t>
            </a:r>
          </a:p>
          <a:p>
            <a:r>
              <a:rPr lang="en-US" sz="2400"/>
              <a:t>router/firewall/NAT</a:t>
            </a:r>
          </a:p>
          <a:p>
            <a:r>
              <a:rPr lang="en-US" sz="2400"/>
              <a:t>Ethernet</a:t>
            </a:r>
          </a:p>
          <a:p>
            <a:r>
              <a:rPr lang="en-US" sz="2400"/>
              <a:t>wireless access</a:t>
            </a:r>
          </a:p>
          <a:p>
            <a:pPr>
              <a:buFont typeface="Wingdings" panose="05000000000000000000" pitchFamily="2" charset="2"/>
              <a:buNone/>
            </a:pPr>
            <a:r>
              <a:rPr lang="en-US" sz="2400"/>
              <a:t>    point</a:t>
            </a:r>
          </a:p>
        </p:txBody>
      </p:sp>
      <p:grpSp>
        <p:nvGrpSpPr>
          <p:cNvPr id="77830" name="Group 5"/>
          <p:cNvGrpSpPr>
            <a:grpSpLocks/>
          </p:cNvGrpSpPr>
          <p:nvPr/>
        </p:nvGrpSpPr>
        <p:grpSpPr bwMode="auto">
          <a:xfrm>
            <a:off x="8277225" y="3371850"/>
            <a:ext cx="622300" cy="793750"/>
            <a:chOff x="3908" y="2375"/>
            <a:chExt cx="392" cy="500"/>
          </a:xfrm>
        </p:grpSpPr>
        <p:graphicFrame>
          <p:nvGraphicFramePr>
            <p:cNvPr id="77869" name="Object 6"/>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spid="_x0000_s13314" name="Clip" r:id="rId4" imgW="826829" imgH="840406" progId="MS_ClipArt_Gallery.2">
                    <p:embed/>
                  </p:oleObj>
                </mc:Choice>
                <mc:Fallback>
                  <p:oleObj name="Clip" r:id="rId4" imgW="826829" imgH="840406" progId="MS_ClipArt_Gallery.2">
                    <p:embed/>
                    <p:pic>
                      <p:nvPicPr>
                        <p:cNvPr id="7786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0" name="Object 7"/>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spid="_x0000_s13315" name="Clip" r:id="rId6" imgW="1268295" imgH="1199426" progId="MS_ClipArt_Gallery.2">
                    <p:embed/>
                  </p:oleObj>
                </mc:Choice>
                <mc:Fallback>
                  <p:oleObj name="Clip" r:id="rId6" imgW="1268295" imgH="1199426" progId="MS_ClipArt_Gallery.2">
                    <p:embed/>
                    <p:pic>
                      <p:nvPicPr>
                        <p:cNvPr id="7787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831" name="Group 8"/>
          <p:cNvGrpSpPr>
            <a:grpSpLocks/>
          </p:cNvGrpSpPr>
          <p:nvPr/>
        </p:nvGrpSpPr>
        <p:grpSpPr bwMode="auto">
          <a:xfrm>
            <a:off x="8324850" y="4330700"/>
            <a:ext cx="622300" cy="793750"/>
            <a:chOff x="2870" y="1518"/>
            <a:chExt cx="292" cy="320"/>
          </a:xfrm>
        </p:grpSpPr>
        <p:graphicFrame>
          <p:nvGraphicFramePr>
            <p:cNvPr id="77867" name="Object 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316" name="Clip" r:id="rId8" imgW="826829" imgH="840406" progId="MS_ClipArt_Gallery.2">
                    <p:embed/>
                  </p:oleObj>
                </mc:Choice>
                <mc:Fallback>
                  <p:oleObj name="Clip" r:id="rId8" imgW="826829" imgH="840406" progId="MS_ClipArt_Gallery.2">
                    <p:embed/>
                    <p:pic>
                      <p:nvPicPr>
                        <p:cNvPr id="7786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68" name="Object 1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317" name="Clip" r:id="rId9" imgW="1268295" imgH="1199426" progId="MS_ClipArt_Gallery.2">
                    <p:embed/>
                  </p:oleObj>
                </mc:Choice>
                <mc:Fallback>
                  <p:oleObj name="Clip" r:id="rId9" imgW="1268295" imgH="1199426" progId="MS_ClipArt_Gallery.2">
                    <p:embed/>
                    <p:pic>
                      <p:nvPicPr>
                        <p:cNvPr id="7786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832" name="Group 11"/>
          <p:cNvGrpSpPr>
            <a:grpSpLocks/>
          </p:cNvGrpSpPr>
          <p:nvPr/>
        </p:nvGrpSpPr>
        <p:grpSpPr bwMode="auto">
          <a:xfrm>
            <a:off x="7632700" y="3937001"/>
            <a:ext cx="539750" cy="633413"/>
            <a:chOff x="4733" y="2082"/>
            <a:chExt cx="272" cy="282"/>
          </a:xfrm>
        </p:grpSpPr>
        <p:graphicFrame>
          <p:nvGraphicFramePr>
            <p:cNvPr id="77865" name="Object 12"/>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3318" name="Clip" r:id="rId10" imgW="826829" imgH="840406" progId="MS_ClipArt_Gallery.2">
                    <p:embed/>
                  </p:oleObj>
                </mc:Choice>
                <mc:Fallback>
                  <p:oleObj name="Clip" r:id="rId10" imgW="826829" imgH="840406" progId="MS_ClipArt_Gallery.2">
                    <p:embed/>
                    <p:pic>
                      <p:nvPicPr>
                        <p:cNvPr id="77865"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66" name="Rectangle 13"/>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sp>
        <p:nvSpPr>
          <p:cNvPr id="77833" name="Text Box 35"/>
          <p:cNvSpPr txBox="1">
            <a:spLocks noChangeArrowheads="1"/>
          </p:cNvSpPr>
          <p:nvPr/>
        </p:nvSpPr>
        <p:spPr bwMode="auto">
          <a:xfrm>
            <a:off x="8002588" y="5133976"/>
            <a:ext cx="11477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rgbClr val="FF0000"/>
                </a:solidFill>
                <a:latin typeface="Comic Sans MS" panose="030F0702030302020204" pitchFamily="66" charset="0"/>
              </a:rPr>
              <a:t>wireless</a:t>
            </a:r>
          </a:p>
          <a:p>
            <a:pPr algn="ctr"/>
            <a:r>
              <a:rPr lang="en-US" sz="2000">
                <a:solidFill>
                  <a:srgbClr val="FF0000"/>
                </a:solidFill>
                <a:latin typeface="Comic Sans MS" panose="030F0702030302020204" pitchFamily="66" charset="0"/>
              </a:rPr>
              <a:t>access </a:t>
            </a:r>
          </a:p>
          <a:p>
            <a:pPr algn="ctr"/>
            <a:r>
              <a:rPr lang="en-US" sz="2000">
                <a:solidFill>
                  <a:srgbClr val="FF0000"/>
                </a:solidFill>
                <a:latin typeface="Comic Sans MS" panose="030F0702030302020204" pitchFamily="66" charset="0"/>
              </a:rPr>
              <a:t>point</a:t>
            </a:r>
            <a:endParaRPr lang="en-US" sz="2000">
              <a:solidFill>
                <a:srgbClr val="FF0000"/>
              </a:solidFill>
            </a:endParaRPr>
          </a:p>
        </p:txBody>
      </p:sp>
      <p:sp>
        <p:nvSpPr>
          <p:cNvPr id="77834" name="Text Box 36"/>
          <p:cNvSpPr txBox="1">
            <a:spLocks noChangeArrowheads="1"/>
          </p:cNvSpPr>
          <p:nvPr/>
        </p:nvSpPr>
        <p:spPr bwMode="auto">
          <a:xfrm>
            <a:off x="9094788" y="3981451"/>
            <a:ext cx="11477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rgbClr val="FF0000"/>
                </a:solidFill>
                <a:latin typeface="Comic Sans MS" panose="030F0702030302020204" pitchFamily="66" charset="0"/>
              </a:rPr>
              <a:t>wireless</a:t>
            </a:r>
          </a:p>
          <a:p>
            <a:pPr algn="ctr"/>
            <a:r>
              <a:rPr lang="en-US" sz="2000">
                <a:solidFill>
                  <a:srgbClr val="FF0000"/>
                </a:solidFill>
                <a:latin typeface="Comic Sans MS" panose="030F0702030302020204" pitchFamily="66" charset="0"/>
              </a:rPr>
              <a:t>laptops</a:t>
            </a:r>
            <a:endParaRPr lang="en-US" sz="2000">
              <a:solidFill>
                <a:srgbClr val="FF0000"/>
              </a:solidFill>
            </a:endParaRPr>
          </a:p>
        </p:txBody>
      </p:sp>
      <p:sp>
        <p:nvSpPr>
          <p:cNvPr id="77835" name="Text Box 38"/>
          <p:cNvSpPr txBox="1">
            <a:spLocks noChangeArrowheads="1"/>
          </p:cNvSpPr>
          <p:nvPr/>
        </p:nvSpPr>
        <p:spPr bwMode="auto">
          <a:xfrm>
            <a:off x="5137151" y="4498976"/>
            <a:ext cx="1089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2000">
                <a:solidFill>
                  <a:srgbClr val="FF0000"/>
                </a:solidFill>
                <a:latin typeface="Comic Sans MS" panose="030F0702030302020204" pitchFamily="66" charset="0"/>
              </a:rPr>
              <a:t>router/</a:t>
            </a:r>
          </a:p>
          <a:p>
            <a:pPr algn="r"/>
            <a:r>
              <a:rPr lang="en-US" sz="2000">
                <a:solidFill>
                  <a:srgbClr val="FF0000"/>
                </a:solidFill>
                <a:latin typeface="Comic Sans MS" panose="030F0702030302020204" pitchFamily="66" charset="0"/>
              </a:rPr>
              <a:t>firewall</a:t>
            </a:r>
            <a:endParaRPr lang="en-US" sz="2000">
              <a:solidFill>
                <a:srgbClr val="FF0000"/>
              </a:solidFill>
            </a:endParaRPr>
          </a:p>
        </p:txBody>
      </p:sp>
      <p:sp>
        <p:nvSpPr>
          <p:cNvPr id="77836" name="Freeform 39"/>
          <p:cNvSpPr>
            <a:spLocks/>
          </p:cNvSpPr>
          <p:nvPr/>
        </p:nvSpPr>
        <p:spPr bwMode="auto">
          <a:xfrm>
            <a:off x="6345239" y="4448176"/>
            <a:ext cx="776287" cy="677863"/>
          </a:xfrm>
          <a:custGeom>
            <a:avLst/>
            <a:gdLst>
              <a:gd name="T0" fmla="*/ 776287 w 489"/>
              <a:gd name="T1" fmla="*/ 677863 h 427"/>
              <a:gd name="T2" fmla="*/ 263525 w 489"/>
              <a:gd name="T3" fmla="*/ 677863 h 427"/>
              <a:gd name="T4" fmla="*/ 0 w 489"/>
              <a:gd name="T5" fmla="*/ 0 h 427"/>
              <a:gd name="T6" fmla="*/ 0 60000 65536"/>
              <a:gd name="T7" fmla="*/ 0 60000 65536"/>
              <a:gd name="T8" fmla="*/ 0 60000 65536"/>
            </a:gdLst>
            <a:ahLst/>
            <a:cxnLst>
              <a:cxn ang="T6">
                <a:pos x="T0" y="T1"/>
              </a:cxn>
              <a:cxn ang="T7">
                <a:pos x="T2" y="T3"/>
              </a:cxn>
              <a:cxn ang="T8">
                <a:pos x="T4" y="T5"/>
              </a:cxn>
            </a:cxnLst>
            <a:rect l="0" t="0" r="r" b="b"/>
            <a:pathLst>
              <a:path w="489" h="427">
                <a:moveTo>
                  <a:pt x="489" y="427"/>
                </a:moveTo>
                <a:lnTo>
                  <a:pt x="166" y="427"/>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7837" name="Object 41"/>
          <p:cNvGraphicFramePr>
            <a:graphicFrameLocks noChangeAspect="1"/>
          </p:cNvGraphicFramePr>
          <p:nvPr/>
        </p:nvGraphicFramePr>
        <p:xfrm>
          <a:off x="7050089" y="3222625"/>
          <a:ext cx="598487" cy="579438"/>
        </p:xfrm>
        <a:graphic>
          <a:graphicData uri="http://schemas.openxmlformats.org/presentationml/2006/ole">
            <mc:AlternateContent xmlns:mc="http://schemas.openxmlformats.org/markup-compatibility/2006">
              <mc:Choice xmlns:v="urn:schemas-microsoft-com:vml" Requires="v">
                <p:oleObj spid="_x0000_s13319" name="Clip" r:id="rId11" imgW="1307263" imgH="1084139" progId="MS_ClipArt_Gallery.5">
                  <p:embed/>
                </p:oleObj>
              </mc:Choice>
              <mc:Fallback>
                <p:oleObj name="Clip" r:id="rId11" imgW="1307263" imgH="1084139" progId="MS_ClipArt_Gallery.5">
                  <p:embed/>
                  <p:pic>
                    <p:nvPicPr>
                      <p:cNvPr id="77837"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0089" y="3222625"/>
                        <a:ext cx="5984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8" name="Freeform 93"/>
          <p:cNvSpPr>
            <a:spLocks/>
          </p:cNvSpPr>
          <p:nvPr/>
        </p:nvSpPr>
        <p:spPr bwMode="auto">
          <a:xfrm flipV="1">
            <a:off x="6545263" y="4238626"/>
            <a:ext cx="1244600" cy="98425"/>
          </a:xfrm>
          <a:custGeom>
            <a:avLst/>
            <a:gdLst>
              <a:gd name="T0" fmla="*/ 0 w 513"/>
              <a:gd name="T1" fmla="*/ 0 h 1"/>
              <a:gd name="T2" fmla="*/ 1244600 w 513"/>
              <a:gd name="T3" fmla="*/ 0 h 1"/>
              <a:gd name="T4" fmla="*/ 0 60000 65536"/>
              <a:gd name="T5" fmla="*/ 0 60000 65536"/>
            </a:gdLst>
            <a:ahLst/>
            <a:cxnLst>
              <a:cxn ang="T4">
                <a:pos x="T0" y="T1"/>
              </a:cxn>
              <a:cxn ang="T5">
                <a:pos x="T2" y="T3"/>
              </a:cxn>
            </a:cxnLst>
            <a:rect l="0" t="0" r="r" b="b"/>
            <a:pathLst>
              <a:path w="513" h="1">
                <a:moveTo>
                  <a:pt x="0" y="0"/>
                </a:moveTo>
                <a:lnTo>
                  <a:pt x="513"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7839" name="Object 94"/>
          <p:cNvGraphicFramePr>
            <a:graphicFrameLocks noChangeAspect="1"/>
          </p:cNvGraphicFramePr>
          <p:nvPr/>
        </p:nvGraphicFramePr>
        <p:xfrm>
          <a:off x="7077075" y="4951414"/>
          <a:ext cx="598488" cy="579437"/>
        </p:xfrm>
        <a:graphic>
          <a:graphicData uri="http://schemas.openxmlformats.org/presentationml/2006/ole">
            <mc:AlternateContent xmlns:mc="http://schemas.openxmlformats.org/markup-compatibility/2006">
              <mc:Choice xmlns:v="urn:schemas-microsoft-com:vml" Requires="v">
                <p:oleObj spid="_x0000_s13320" name="Clip" r:id="rId13" imgW="1307263" imgH="1084139" progId="MS_ClipArt_Gallery.5">
                  <p:embed/>
                </p:oleObj>
              </mc:Choice>
              <mc:Fallback>
                <p:oleObj name="Clip" r:id="rId13" imgW="1307263" imgH="1084139" progId="MS_ClipArt_Gallery.5">
                  <p:embed/>
                  <p:pic>
                    <p:nvPicPr>
                      <p:cNvPr id="77839" name="Object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7075" y="4951414"/>
                        <a:ext cx="5984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0" name="modem"/>
          <p:cNvSpPr>
            <a:spLocks noEditPoints="1" noChangeArrowheads="1"/>
          </p:cNvSpPr>
          <p:nvPr/>
        </p:nvSpPr>
        <p:spPr bwMode="auto">
          <a:xfrm>
            <a:off x="3959226" y="4232276"/>
            <a:ext cx="1033463" cy="207963"/>
          </a:xfrm>
          <a:custGeom>
            <a:avLst/>
            <a:gdLst>
              <a:gd name="T0" fmla="*/ 0 w 21600"/>
              <a:gd name="T1" fmla="*/ 49603 h 21600"/>
              <a:gd name="T2" fmla="*/ 140714 w 21600"/>
              <a:gd name="T3" fmla="*/ 0 h 21600"/>
              <a:gd name="T4" fmla="*/ 891123 w 21600"/>
              <a:gd name="T5" fmla="*/ 0 h 21600"/>
              <a:gd name="T6" fmla="*/ 1033463 w 21600"/>
              <a:gd name="T7" fmla="*/ 49603 h 21600"/>
              <a:gd name="T8" fmla="*/ 1033463 w 21600"/>
              <a:gd name="T9" fmla="*/ 207963 h 21600"/>
              <a:gd name="T10" fmla="*/ 0 w 21600"/>
              <a:gd name="T11" fmla="*/ 207963 h 21600"/>
              <a:gd name="T12" fmla="*/ 516732 w 21600"/>
              <a:gd name="T13" fmla="*/ 0 h 21600"/>
              <a:gd name="T14" fmla="*/ 516732 w 21600"/>
              <a:gd name="T15" fmla="*/ 207963 h 21600"/>
              <a:gd name="T16" fmla="*/ 0 w 21600"/>
              <a:gd name="T17" fmla="*/ 128783 h 21600"/>
              <a:gd name="T18" fmla="*/ 1033463 w 21600"/>
              <a:gd name="T19" fmla="*/ 12878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77841" name="Freeform 165"/>
          <p:cNvSpPr>
            <a:spLocks/>
          </p:cNvSpPr>
          <p:nvPr/>
        </p:nvSpPr>
        <p:spPr bwMode="auto">
          <a:xfrm>
            <a:off x="4994275" y="4368800"/>
            <a:ext cx="814388" cy="1588"/>
          </a:xfrm>
          <a:custGeom>
            <a:avLst/>
            <a:gdLst>
              <a:gd name="T0" fmla="*/ 0 w 513"/>
              <a:gd name="T1" fmla="*/ 0 h 1"/>
              <a:gd name="T2" fmla="*/ 814388 w 513"/>
              <a:gd name="T3" fmla="*/ 0 h 1"/>
              <a:gd name="T4" fmla="*/ 0 60000 65536"/>
              <a:gd name="T5" fmla="*/ 0 60000 65536"/>
            </a:gdLst>
            <a:ahLst/>
            <a:cxnLst>
              <a:cxn ang="T4">
                <a:pos x="T0" y="T1"/>
              </a:cxn>
              <a:cxn ang="T5">
                <a:pos x="T2" y="T3"/>
              </a:cxn>
            </a:cxnLst>
            <a:rect l="0" t="0" r="r" b="b"/>
            <a:pathLst>
              <a:path w="513" h="1">
                <a:moveTo>
                  <a:pt x="0" y="0"/>
                </a:moveTo>
                <a:lnTo>
                  <a:pt x="513"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2" name="Freeform 166"/>
          <p:cNvSpPr>
            <a:spLocks/>
          </p:cNvSpPr>
          <p:nvPr/>
        </p:nvSpPr>
        <p:spPr bwMode="auto">
          <a:xfrm flipV="1">
            <a:off x="6289675" y="3592513"/>
            <a:ext cx="776288" cy="677862"/>
          </a:xfrm>
          <a:custGeom>
            <a:avLst/>
            <a:gdLst>
              <a:gd name="T0" fmla="*/ 776288 w 489"/>
              <a:gd name="T1" fmla="*/ 677862 h 427"/>
              <a:gd name="T2" fmla="*/ 263525 w 489"/>
              <a:gd name="T3" fmla="*/ 677862 h 427"/>
              <a:gd name="T4" fmla="*/ 0 w 489"/>
              <a:gd name="T5" fmla="*/ 0 h 427"/>
              <a:gd name="T6" fmla="*/ 0 60000 65536"/>
              <a:gd name="T7" fmla="*/ 0 60000 65536"/>
              <a:gd name="T8" fmla="*/ 0 60000 65536"/>
            </a:gdLst>
            <a:ahLst/>
            <a:cxnLst>
              <a:cxn ang="T6">
                <a:pos x="T0" y="T1"/>
              </a:cxn>
              <a:cxn ang="T7">
                <a:pos x="T2" y="T3"/>
              </a:cxn>
              <a:cxn ang="T8">
                <a:pos x="T4" y="T5"/>
              </a:cxn>
            </a:cxnLst>
            <a:rect l="0" t="0" r="r" b="b"/>
            <a:pathLst>
              <a:path w="489" h="427">
                <a:moveTo>
                  <a:pt x="489" y="427"/>
                </a:moveTo>
                <a:lnTo>
                  <a:pt x="166" y="427"/>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3" name="Line 167"/>
          <p:cNvSpPr>
            <a:spLocks noChangeShapeType="1"/>
          </p:cNvSpPr>
          <p:nvPr/>
        </p:nvSpPr>
        <p:spPr bwMode="auto">
          <a:xfrm flipH="1" flipV="1">
            <a:off x="8035926" y="4613276"/>
            <a:ext cx="123825" cy="5826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4" name="Text Box 168"/>
          <p:cNvSpPr txBox="1">
            <a:spLocks noChangeArrowheads="1"/>
          </p:cNvSpPr>
          <p:nvPr/>
        </p:nvSpPr>
        <p:spPr bwMode="auto">
          <a:xfrm>
            <a:off x="3952876" y="4484689"/>
            <a:ext cx="1000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rgbClr val="FF0000"/>
                </a:solidFill>
                <a:latin typeface="Comic Sans MS" panose="030F0702030302020204" pitchFamily="66" charset="0"/>
              </a:rPr>
              <a:t>cable</a:t>
            </a:r>
          </a:p>
          <a:p>
            <a:pPr algn="ctr"/>
            <a:r>
              <a:rPr lang="en-US" sz="2000">
                <a:solidFill>
                  <a:srgbClr val="FF0000"/>
                </a:solidFill>
                <a:latin typeface="Comic Sans MS" panose="030F0702030302020204" pitchFamily="66" charset="0"/>
              </a:rPr>
              <a:t>modem</a:t>
            </a:r>
            <a:endParaRPr lang="en-US" sz="2000">
              <a:solidFill>
                <a:srgbClr val="FF0000"/>
              </a:solidFill>
            </a:endParaRPr>
          </a:p>
        </p:txBody>
      </p:sp>
      <p:sp>
        <p:nvSpPr>
          <p:cNvPr id="77845" name="Line 172"/>
          <p:cNvSpPr>
            <a:spLocks noChangeShapeType="1"/>
          </p:cNvSpPr>
          <p:nvPr/>
        </p:nvSpPr>
        <p:spPr bwMode="auto">
          <a:xfrm>
            <a:off x="3394075" y="4351338"/>
            <a:ext cx="5667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6" name="Text Box 173"/>
          <p:cNvSpPr txBox="1">
            <a:spLocks noChangeArrowheads="1"/>
          </p:cNvSpPr>
          <p:nvPr/>
        </p:nvSpPr>
        <p:spPr bwMode="auto">
          <a:xfrm>
            <a:off x="2632076" y="4348164"/>
            <a:ext cx="11715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latin typeface="Comic Sans MS" panose="030F0702030302020204" pitchFamily="66" charset="0"/>
              </a:rPr>
              <a:t>to/from</a:t>
            </a:r>
          </a:p>
          <a:p>
            <a:pPr algn="ctr"/>
            <a:r>
              <a:rPr lang="en-US" sz="2000">
                <a:latin typeface="Comic Sans MS" panose="030F0702030302020204" pitchFamily="66" charset="0"/>
              </a:rPr>
              <a:t>cable</a:t>
            </a:r>
          </a:p>
          <a:p>
            <a:pPr algn="ctr"/>
            <a:r>
              <a:rPr lang="en-US" sz="2000">
                <a:latin typeface="Comic Sans MS" panose="030F0702030302020204" pitchFamily="66" charset="0"/>
              </a:rPr>
              <a:t>headend</a:t>
            </a:r>
            <a:endParaRPr lang="en-US" sz="2000"/>
          </a:p>
        </p:txBody>
      </p:sp>
      <p:grpSp>
        <p:nvGrpSpPr>
          <p:cNvPr id="77847" name="Group 14"/>
          <p:cNvGrpSpPr>
            <a:grpSpLocks/>
          </p:cNvGrpSpPr>
          <p:nvPr/>
        </p:nvGrpSpPr>
        <p:grpSpPr bwMode="auto">
          <a:xfrm>
            <a:off x="5770563" y="4146550"/>
            <a:ext cx="766762" cy="433388"/>
            <a:chOff x="3600" y="219"/>
            <a:chExt cx="360" cy="175"/>
          </a:xfrm>
        </p:grpSpPr>
        <p:sp>
          <p:nvSpPr>
            <p:cNvPr id="77852" name="Oval 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77853" name="Line 1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4" name="Line 1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5" name="Rectangle 1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p>
          </p:txBody>
        </p:sp>
        <p:sp>
          <p:nvSpPr>
            <p:cNvPr id="77856" name="Oval 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pSp>
          <p:nvGrpSpPr>
            <p:cNvPr id="77857" name="Group 20"/>
            <p:cNvGrpSpPr>
              <a:grpSpLocks/>
            </p:cNvGrpSpPr>
            <p:nvPr/>
          </p:nvGrpSpPr>
          <p:grpSpPr bwMode="auto">
            <a:xfrm>
              <a:off x="3686" y="244"/>
              <a:ext cx="177" cy="66"/>
              <a:chOff x="2848" y="848"/>
              <a:chExt cx="140" cy="98"/>
            </a:xfrm>
          </p:grpSpPr>
          <p:sp>
            <p:nvSpPr>
              <p:cNvPr id="77862" name="Line 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3" name="Line 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4" name="Line 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858" name="Group 24"/>
            <p:cNvGrpSpPr>
              <a:grpSpLocks/>
            </p:cNvGrpSpPr>
            <p:nvPr/>
          </p:nvGrpSpPr>
          <p:grpSpPr bwMode="auto">
            <a:xfrm flipV="1">
              <a:off x="3686" y="243"/>
              <a:ext cx="177" cy="66"/>
              <a:chOff x="2848" y="848"/>
              <a:chExt cx="140" cy="98"/>
            </a:xfrm>
          </p:grpSpPr>
          <p:sp>
            <p:nvSpPr>
              <p:cNvPr id="77859" name="Line 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0" name="Line 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1" name="Line 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7848" name="Text Box 174"/>
          <p:cNvSpPr txBox="1">
            <a:spLocks noChangeArrowheads="1"/>
          </p:cNvSpPr>
          <p:nvPr/>
        </p:nvSpPr>
        <p:spPr bwMode="auto">
          <a:xfrm>
            <a:off x="5730876" y="5632451"/>
            <a:ext cx="1262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a:solidFill>
                  <a:srgbClr val="FF0000"/>
                </a:solidFill>
                <a:latin typeface="Comic Sans MS" panose="030F0702030302020204" pitchFamily="66" charset="0"/>
              </a:rPr>
              <a:t>Ethernet</a:t>
            </a:r>
          </a:p>
          <a:p>
            <a:pPr algn="ctr"/>
            <a:endParaRPr lang="en-US" sz="2000">
              <a:solidFill>
                <a:srgbClr val="FF0000"/>
              </a:solidFill>
            </a:endParaRPr>
          </a:p>
        </p:txBody>
      </p:sp>
      <p:sp>
        <p:nvSpPr>
          <p:cNvPr id="77849" name="Line 175"/>
          <p:cNvSpPr>
            <a:spLocks noChangeShapeType="1"/>
          </p:cNvSpPr>
          <p:nvPr/>
        </p:nvSpPr>
        <p:spPr bwMode="auto">
          <a:xfrm flipV="1">
            <a:off x="6386513" y="4875213"/>
            <a:ext cx="69850" cy="8191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176"/>
          <p:cNvSpPr>
            <a:spLocks noChangeShapeType="1"/>
          </p:cNvSpPr>
          <p:nvPr/>
        </p:nvSpPr>
        <p:spPr bwMode="auto">
          <a:xfrm flipV="1">
            <a:off x="6399213" y="3586163"/>
            <a:ext cx="444500" cy="2093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177"/>
          <p:cNvSpPr>
            <a:spLocks noChangeShapeType="1"/>
          </p:cNvSpPr>
          <p:nvPr/>
        </p:nvSpPr>
        <p:spPr bwMode="auto">
          <a:xfrm flipV="1">
            <a:off x="6384926" y="5124450"/>
            <a:ext cx="347663" cy="5286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3535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28239E-1C64-4A07-9CF7-5D36A4D9B748}"/>
              </a:ext>
            </a:extLst>
          </p:cNvPr>
          <p:cNvSpPr>
            <a:spLocks noGrp="1"/>
          </p:cNvSpPr>
          <p:nvPr>
            <p:ph type="title"/>
          </p:nvPr>
        </p:nvSpPr>
        <p:spPr/>
        <p:txBody>
          <a:bodyPr/>
          <a:lstStyle/>
          <a:p>
            <a:r>
              <a:rPr lang="en-SG" dirty="0" err="1"/>
              <a:t>Fiber</a:t>
            </a:r>
            <a:r>
              <a:rPr lang="en-SG" dirty="0"/>
              <a:t>-To-The-Home (FTTH)</a:t>
            </a:r>
          </a:p>
        </p:txBody>
      </p:sp>
      <p:sp>
        <p:nvSpPr>
          <p:cNvPr id="6" name="Content Placeholder 5">
            <a:extLst>
              <a:ext uri="{FF2B5EF4-FFF2-40B4-BE49-F238E27FC236}">
                <a16:creationId xmlns:a16="http://schemas.microsoft.com/office/drawing/2014/main" id="{E1C99753-4FAA-4AD6-AD8F-8F3F40227CE5}"/>
              </a:ext>
            </a:extLst>
          </p:cNvPr>
          <p:cNvSpPr>
            <a:spLocks noGrp="1"/>
          </p:cNvSpPr>
          <p:nvPr>
            <p:ph idx="1"/>
          </p:nvPr>
        </p:nvSpPr>
        <p:spPr/>
        <p:txBody>
          <a:bodyPr/>
          <a:lstStyle/>
          <a:p>
            <a:pPr algn="just"/>
            <a:r>
              <a:rPr lang="en-SG" dirty="0" err="1"/>
              <a:t>Fiber</a:t>
            </a:r>
            <a:r>
              <a:rPr lang="en-SG" dirty="0"/>
              <a:t> optics can offer significantly higher transmission rates than twisted-pair copper wire or coaxial cable.</a:t>
            </a:r>
          </a:p>
          <a:p>
            <a:pPr algn="just"/>
            <a:r>
              <a:rPr lang="en-SG" dirty="0"/>
              <a:t>Recently some local ISP provides optical </a:t>
            </a:r>
            <a:r>
              <a:rPr lang="en-SG" dirty="0" err="1"/>
              <a:t>fiber</a:t>
            </a:r>
            <a:r>
              <a:rPr lang="en-SG" dirty="0"/>
              <a:t> connection from their CO to the home.</a:t>
            </a:r>
          </a:p>
          <a:p>
            <a:pPr algn="just"/>
            <a:r>
              <a:rPr lang="en-SG" dirty="0"/>
              <a:t>The simplest optical distribution network is called </a:t>
            </a:r>
            <a:r>
              <a:rPr lang="en-SG" b="1" dirty="0"/>
              <a:t>direct </a:t>
            </a:r>
            <a:r>
              <a:rPr lang="en-SG" b="1" dirty="0" err="1"/>
              <a:t>fiber,</a:t>
            </a:r>
            <a:r>
              <a:rPr lang="en-SG" dirty="0" err="1"/>
              <a:t>for</a:t>
            </a:r>
            <a:r>
              <a:rPr lang="en-SG" dirty="0"/>
              <a:t> which there is one </a:t>
            </a:r>
            <a:r>
              <a:rPr lang="en-SG" dirty="0" err="1"/>
              <a:t>fiber</a:t>
            </a:r>
            <a:r>
              <a:rPr lang="en-SG" dirty="0"/>
              <a:t> leaving the CO for each home.</a:t>
            </a:r>
          </a:p>
          <a:p>
            <a:pPr algn="just"/>
            <a:r>
              <a:rPr lang="en-SG" dirty="0"/>
              <a:t>Such distribution can provide high bandwidth, since each customer gets its own dedicated connection.</a:t>
            </a:r>
          </a:p>
          <a:p>
            <a:pPr algn="just"/>
            <a:endParaRPr lang="en-SG" b="1" dirty="0"/>
          </a:p>
        </p:txBody>
      </p:sp>
    </p:spTree>
    <p:extLst>
      <p:ext uri="{BB962C8B-B14F-4D97-AF65-F5344CB8AC3E}">
        <p14:creationId xmlns:p14="http://schemas.microsoft.com/office/powerpoint/2010/main" val="97508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a:t>Access in the Enterprise (and the Home): Ethernet and </a:t>
            </a:r>
            <a:r>
              <a:rPr lang="en-US" sz="4000" b="1" dirty="0" err="1"/>
              <a:t>WiFi</a:t>
            </a:r>
            <a:endParaRPr lang="en-US" sz="4000" b="1" dirty="0"/>
          </a:p>
        </p:txBody>
      </p:sp>
      <p:sp>
        <p:nvSpPr>
          <p:cNvPr id="6" name="Content Placeholder 5"/>
          <p:cNvSpPr>
            <a:spLocks noGrp="1"/>
          </p:cNvSpPr>
          <p:nvPr>
            <p:ph sz="half" idx="1"/>
          </p:nvPr>
        </p:nvSpPr>
        <p:spPr/>
        <p:txBody>
          <a:bodyPr>
            <a:normAutofit fontScale="70000" lnSpcReduction="20000"/>
          </a:bodyPr>
          <a:lstStyle/>
          <a:p>
            <a:r>
              <a:rPr lang="en-US" dirty="0"/>
              <a:t>On corporate and university campuses, and increasingly in home settings, a local area network (LAN) is used to connect an end system to the edge router. </a:t>
            </a:r>
          </a:p>
          <a:p>
            <a:r>
              <a:rPr lang="en-US" dirty="0"/>
              <a:t>Although there are many types of LAN technologies, </a:t>
            </a:r>
            <a:r>
              <a:rPr lang="en-US" b="1" dirty="0"/>
              <a:t>Ethernet</a:t>
            </a:r>
            <a:r>
              <a:rPr lang="en-US" dirty="0"/>
              <a:t> is by far the most prevalent access technology in corporate, university, and home networks.</a:t>
            </a:r>
          </a:p>
          <a:p>
            <a:r>
              <a:rPr lang="en-US" dirty="0"/>
              <a:t>Ethernet users use twisted-pair copper wire to connect to an Ethernet switch</a:t>
            </a:r>
          </a:p>
          <a:p>
            <a:r>
              <a:rPr lang="en-US" dirty="0"/>
              <a:t>The Ethernet switch, or a network of such interconnected switches, is then in turn connected into the larger Internet.</a:t>
            </a:r>
          </a:p>
          <a:p>
            <a:r>
              <a:rPr lang="en-US" dirty="0"/>
              <a:t> With Ethernet access, users typically have 100 Mbps access to the Ethernet switch, whereas servers may have 1 </a:t>
            </a:r>
            <a:r>
              <a:rPr lang="en-US" dirty="0" err="1"/>
              <a:t>Gbps</a:t>
            </a:r>
            <a:r>
              <a:rPr lang="en-US" dirty="0"/>
              <a:t> or even 10 </a:t>
            </a:r>
            <a:r>
              <a:rPr lang="en-US" dirty="0" err="1"/>
              <a:t>Gbps</a:t>
            </a:r>
            <a:r>
              <a:rPr lang="en-US" dirty="0"/>
              <a:t> access.</a:t>
            </a:r>
          </a:p>
        </p:txBody>
      </p:sp>
      <p:pic>
        <p:nvPicPr>
          <p:cNvPr id="40962" name="Picture 2" descr="What is Ethernet in Networking? Different Types of Ethernet Networks">
            <a:extLst>
              <a:ext uri="{FF2B5EF4-FFF2-40B4-BE49-F238E27FC236}">
                <a16:creationId xmlns:a16="http://schemas.microsoft.com/office/drawing/2014/main" id="{971D3F5C-13F5-472B-BC73-B137C48A7F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90688"/>
            <a:ext cx="5181600" cy="389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96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Terms</a:t>
            </a:r>
          </a:p>
        </p:txBody>
      </p:sp>
      <p:sp>
        <p:nvSpPr>
          <p:cNvPr id="6" name="Content Placeholder 5"/>
          <p:cNvSpPr>
            <a:spLocks noGrp="1"/>
          </p:cNvSpPr>
          <p:nvPr>
            <p:ph sz="half" idx="1"/>
          </p:nvPr>
        </p:nvSpPr>
        <p:spPr/>
        <p:txBody>
          <a:bodyPr>
            <a:normAutofit fontScale="70000" lnSpcReduction="20000"/>
          </a:bodyPr>
          <a:lstStyle/>
          <a:p>
            <a:r>
              <a:rPr lang="en-US" b="1" dirty="0"/>
              <a:t>Packet Switch:</a:t>
            </a:r>
          </a:p>
          <a:p>
            <a:pPr lvl="1"/>
            <a:r>
              <a:rPr lang="en-US" dirty="0"/>
              <a:t>A packet switch takes a chunk of information arriving on one of its incoming communication links and forwards that chunk of information on one of its outgoing communication links. The chunk of information is called </a:t>
            </a:r>
            <a:r>
              <a:rPr lang="en-US" b="1" dirty="0"/>
              <a:t>packet.</a:t>
            </a:r>
          </a:p>
          <a:p>
            <a:pPr lvl="1"/>
            <a:r>
              <a:rPr lang="en-US" dirty="0"/>
              <a:t>Packet switching comes in many shapes and flavors but the two most prominent types are </a:t>
            </a:r>
            <a:r>
              <a:rPr lang="en-US" b="1" dirty="0"/>
              <a:t>routers</a:t>
            </a:r>
            <a:r>
              <a:rPr lang="en-US" dirty="0"/>
              <a:t> and </a:t>
            </a:r>
            <a:r>
              <a:rPr lang="en-US" b="1" dirty="0"/>
              <a:t>link-layer switches.</a:t>
            </a:r>
          </a:p>
          <a:p>
            <a:r>
              <a:rPr lang="en-US" b="1" dirty="0"/>
              <a:t>Internet Service Provider (ISPs):</a:t>
            </a:r>
          </a:p>
          <a:p>
            <a:pPr lvl="1"/>
            <a:r>
              <a:rPr lang="en-US" dirty="0"/>
              <a:t>End systems access the Internet through ISPs including residential ISPs such as AOL or local telephone or cable company; corporate ISPs; university ISPs and ISPs such as T-Mobile that provide wireless access in airports, hotels, coffee shops etc.</a:t>
            </a:r>
          </a:p>
          <a:p>
            <a:pPr lvl="1"/>
            <a:r>
              <a:rPr lang="en-US" dirty="0"/>
              <a:t>Local ISP's are connected to regional ISPs, which are in turn connected to national and international ISPs. The national and international ISPs are connected together at the highest tier in the hierarchy. </a:t>
            </a:r>
          </a:p>
          <a:p>
            <a:endParaRPr lang="en-US" b="1" dirty="0"/>
          </a:p>
        </p:txBody>
      </p:sp>
      <p:sp>
        <p:nvSpPr>
          <p:cNvPr id="2" name="Content Placeholder 1">
            <a:extLst>
              <a:ext uri="{FF2B5EF4-FFF2-40B4-BE49-F238E27FC236}">
                <a16:creationId xmlns:a16="http://schemas.microsoft.com/office/drawing/2014/main" id="{EBD2DF39-64D3-45FD-98C2-BE236DC9C39F}"/>
              </a:ext>
            </a:extLst>
          </p:cNvPr>
          <p:cNvSpPr>
            <a:spLocks noGrp="1"/>
          </p:cNvSpPr>
          <p:nvPr>
            <p:ph sz="half" idx="2"/>
          </p:nvPr>
        </p:nvSpPr>
        <p:spPr/>
        <p:txBody>
          <a:bodyPr>
            <a:normAutofit fontScale="70000" lnSpcReduction="20000"/>
          </a:bodyPr>
          <a:lstStyle/>
          <a:p>
            <a:endParaRPr lang="en-SG" dirty="0"/>
          </a:p>
        </p:txBody>
      </p:sp>
      <p:grpSp>
        <p:nvGrpSpPr>
          <p:cNvPr id="7" name="Group 260">
            <a:extLst>
              <a:ext uri="{FF2B5EF4-FFF2-40B4-BE49-F238E27FC236}">
                <a16:creationId xmlns:a16="http://schemas.microsoft.com/office/drawing/2014/main" id="{B138B1DC-A5E1-425B-BD33-7ED715B55E91}"/>
              </a:ext>
            </a:extLst>
          </p:cNvPr>
          <p:cNvGrpSpPr>
            <a:grpSpLocks/>
          </p:cNvGrpSpPr>
          <p:nvPr/>
        </p:nvGrpSpPr>
        <p:grpSpPr bwMode="auto">
          <a:xfrm>
            <a:off x="6442075" y="1825625"/>
            <a:ext cx="4911725" cy="4375150"/>
            <a:chOff x="2918" y="219"/>
            <a:chExt cx="2641" cy="3714"/>
          </a:xfrm>
        </p:grpSpPr>
        <p:sp>
          <p:nvSpPr>
            <p:cNvPr id="8" name="Freeform 7">
              <a:extLst>
                <a:ext uri="{FF2B5EF4-FFF2-40B4-BE49-F238E27FC236}">
                  <a16:creationId xmlns:a16="http://schemas.microsoft.com/office/drawing/2014/main" id="{D494033F-4916-4BC7-9446-67C6DA538D10}"/>
                </a:ext>
              </a:extLst>
            </p:cNvPr>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8">
              <a:extLst>
                <a:ext uri="{FF2B5EF4-FFF2-40B4-BE49-F238E27FC236}">
                  <a16:creationId xmlns:a16="http://schemas.microsoft.com/office/drawing/2014/main" id="{DC1388F2-B4E5-4443-9ABE-BC3415918A4A}"/>
                </a:ext>
              </a:extLst>
            </p:cNvPr>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9">
              <a:extLst>
                <a:ext uri="{FF2B5EF4-FFF2-40B4-BE49-F238E27FC236}">
                  <a16:creationId xmlns:a16="http://schemas.microsoft.com/office/drawing/2014/main" id="{9BB2A9F9-3BDA-423F-A02B-687315EEC2EF}"/>
                </a:ext>
              </a:extLst>
            </p:cNvPr>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0">
              <a:extLst>
                <a:ext uri="{FF2B5EF4-FFF2-40B4-BE49-F238E27FC236}">
                  <a16:creationId xmlns:a16="http://schemas.microsoft.com/office/drawing/2014/main" id="{955FE2C4-5C79-4D20-B3E7-1A073DA5DD88}"/>
                </a:ext>
              </a:extLst>
            </p:cNvPr>
            <p:cNvGrpSpPr>
              <a:grpSpLocks/>
            </p:cNvGrpSpPr>
            <p:nvPr/>
          </p:nvGrpSpPr>
          <p:grpSpPr bwMode="auto">
            <a:xfrm>
              <a:off x="3002" y="1266"/>
              <a:ext cx="527" cy="239"/>
              <a:chOff x="3552" y="246"/>
              <a:chExt cx="527" cy="248"/>
            </a:xfrm>
          </p:grpSpPr>
          <p:graphicFrame>
            <p:nvGraphicFramePr>
              <p:cNvPr id="258" name="Object 11">
                <a:extLst>
                  <a:ext uri="{FF2B5EF4-FFF2-40B4-BE49-F238E27FC236}">
                    <a16:creationId xmlns:a16="http://schemas.microsoft.com/office/drawing/2014/main" id="{2AB47FD5-7487-4B8A-ABD1-C0474F1A9748}"/>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0" name="Clip" r:id="rId3" imgW="1305000" imgH="1085760" progId="MS_ClipArt_Gallery.2">
                      <p:embed/>
                    </p:oleObj>
                  </mc:Choice>
                  <mc:Fallback>
                    <p:oleObj name="Clip" r:id="rId3" imgW="1305000" imgH="1085760" progId="MS_ClipArt_Gallery.2">
                      <p:embed/>
                      <p:pic>
                        <p:nvPicPr>
                          <p:cNvPr id="258" name="Object 11">
                            <a:extLst>
                              <a:ext uri="{FF2B5EF4-FFF2-40B4-BE49-F238E27FC236}">
                                <a16:creationId xmlns:a16="http://schemas.microsoft.com/office/drawing/2014/main" id="{2AB47FD5-7487-4B8A-ABD1-C0474F1A9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9" name="Object 12">
                <a:extLst>
                  <a:ext uri="{FF2B5EF4-FFF2-40B4-BE49-F238E27FC236}">
                    <a16:creationId xmlns:a16="http://schemas.microsoft.com/office/drawing/2014/main" id="{2E5030DC-A43E-4FA3-A50D-B361C517B30C}"/>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1" name="Clip" r:id="rId5" imgW="676440" imgH="485640" progId="MS_ClipArt_Gallery.2">
                      <p:embed/>
                    </p:oleObj>
                  </mc:Choice>
                  <mc:Fallback>
                    <p:oleObj name="Clip" r:id="rId5" imgW="676440" imgH="485640" progId="MS_ClipArt_Gallery.2">
                      <p:embed/>
                      <p:pic>
                        <p:nvPicPr>
                          <p:cNvPr id="259" name="Object 12">
                            <a:extLst>
                              <a:ext uri="{FF2B5EF4-FFF2-40B4-BE49-F238E27FC236}">
                                <a16:creationId xmlns:a16="http://schemas.microsoft.com/office/drawing/2014/main" id="{2E5030DC-A43E-4FA3-A50D-B361C517B3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 name="Line 13">
                <a:extLst>
                  <a:ext uri="{FF2B5EF4-FFF2-40B4-BE49-F238E27FC236}">
                    <a16:creationId xmlns:a16="http://schemas.microsoft.com/office/drawing/2014/main" id="{82463AE6-EC69-4881-B052-9662F32AC0F3}"/>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4">
              <a:extLst>
                <a:ext uri="{FF2B5EF4-FFF2-40B4-BE49-F238E27FC236}">
                  <a16:creationId xmlns:a16="http://schemas.microsoft.com/office/drawing/2014/main" id="{60644DB0-D136-423A-AEE3-E8147EF7213E}"/>
                </a:ext>
              </a:extLst>
            </p:cNvPr>
            <p:cNvGrpSpPr>
              <a:grpSpLocks/>
            </p:cNvGrpSpPr>
            <p:nvPr/>
          </p:nvGrpSpPr>
          <p:grpSpPr bwMode="auto">
            <a:xfrm>
              <a:off x="3002" y="1712"/>
              <a:ext cx="527" cy="239"/>
              <a:chOff x="3552" y="246"/>
              <a:chExt cx="527" cy="248"/>
            </a:xfrm>
          </p:grpSpPr>
          <p:graphicFrame>
            <p:nvGraphicFramePr>
              <p:cNvPr id="255" name="Object 15">
                <a:extLst>
                  <a:ext uri="{FF2B5EF4-FFF2-40B4-BE49-F238E27FC236}">
                    <a16:creationId xmlns:a16="http://schemas.microsoft.com/office/drawing/2014/main" id="{5A3C472C-FE1E-4456-BC7D-37A283FA4605}"/>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2" name="Clip" r:id="rId7" imgW="1305000" imgH="1085760" progId="MS_ClipArt_Gallery.2">
                      <p:embed/>
                    </p:oleObj>
                  </mc:Choice>
                  <mc:Fallback>
                    <p:oleObj name="Clip" r:id="rId7" imgW="1305000" imgH="1085760" progId="MS_ClipArt_Gallery.2">
                      <p:embed/>
                      <p:pic>
                        <p:nvPicPr>
                          <p:cNvPr id="255" name="Object 15">
                            <a:extLst>
                              <a:ext uri="{FF2B5EF4-FFF2-40B4-BE49-F238E27FC236}">
                                <a16:creationId xmlns:a16="http://schemas.microsoft.com/office/drawing/2014/main" id="{5A3C472C-FE1E-4456-BC7D-37A283FA4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 name="Object 16">
                <a:extLst>
                  <a:ext uri="{FF2B5EF4-FFF2-40B4-BE49-F238E27FC236}">
                    <a16:creationId xmlns:a16="http://schemas.microsoft.com/office/drawing/2014/main" id="{55372050-E380-40B2-AB9F-DC1B234198B0}"/>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3" name="Clip" r:id="rId8" imgW="676440" imgH="485640" progId="MS_ClipArt_Gallery.2">
                      <p:embed/>
                    </p:oleObj>
                  </mc:Choice>
                  <mc:Fallback>
                    <p:oleObj name="Clip" r:id="rId8" imgW="676440" imgH="485640" progId="MS_ClipArt_Gallery.2">
                      <p:embed/>
                      <p:pic>
                        <p:nvPicPr>
                          <p:cNvPr id="256" name="Object 16">
                            <a:extLst>
                              <a:ext uri="{FF2B5EF4-FFF2-40B4-BE49-F238E27FC236}">
                                <a16:creationId xmlns:a16="http://schemas.microsoft.com/office/drawing/2014/main" id="{55372050-E380-40B2-AB9F-DC1B234198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 name="Line 17">
                <a:extLst>
                  <a:ext uri="{FF2B5EF4-FFF2-40B4-BE49-F238E27FC236}">
                    <a16:creationId xmlns:a16="http://schemas.microsoft.com/office/drawing/2014/main" id="{982EAE1B-4DE6-4BDE-A5EC-8853F13FD497}"/>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8">
              <a:extLst>
                <a:ext uri="{FF2B5EF4-FFF2-40B4-BE49-F238E27FC236}">
                  <a16:creationId xmlns:a16="http://schemas.microsoft.com/office/drawing/2014/main" id="{60A40169-88BC-4B32-B1B1-C2626FAF8951}"/>
                </a:ext>
              </a:extLst>
            </p:cNvPr>
            <p:cNvGrpSpPr>
              <a:grpSpLocks/>
            </p:cNvGrpSpPr>
            <p:nvPr/>
          </p:nvGrpSpPr>
          <p:grpSpPr bwMode="auto">
            <a:xfrm>
              <a:off x="3272" y="1552"/>
              <a:ext cx="51" cy="161"/>
              <a:chOff x="3842" y="406"/>
              <a:chExt cx="51" cy="167"/>
            </a:xfrm>
          </p:grpSpPr>
          <p:sp>
            <p:nvSpPr>
              <p:cNvPr id="252" name="Oval 19">
                <a:extLst>
                  <a:ext uri="{FF2B5EF4-FFF2-40B4-BE49-F238E27FC236}">
                    <a16:creationId xmlns:a16="http://schemas.microsoft.com/office/drawing/2014/main" id="{0D765568-3F8B-4648-95EC-BF0E71541ADB}"/>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0">
                <a:extLst>
                  <a:ext uri="{FF2B5EF4-FFF2-40B4-BE49-F238E27FC236}">
                    <a16:creationId xmlns:a16="http://schemas.microsoft.com/office/drawing/2014/main" id="{F611AB83-36F0-4F50-BA97-4CB969E0101C}"/>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
                <a:extLst>
                  <a:ext uri="{FF2B5EF4-FFF2-40B4-BE49-F238E27FC236}">
                    <a16:creationId xmlns:a16="http://schemas.microsoft.com/office/drawing/2014/main" id="{FA3F4E63-0B15-4122-A379-E07A46EC3B20}"/>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22">
              <a:extLst>
                <a:ext uri="{FF2B5EF4-FFF2-40B4-BE49-F238E27FC236}">
                  <a16:creationId xmlns:a16="http://schemas.microsoft.com/office/drawing/2014/main" id="{5A62BAD9-86D6-4D33-8A3D-937533452DB2}"/>
                </a:ext>
              </a:extLst>
            </p:cNvPr>
            <p:cNvGrpSpPr>
              <a:grpSpLocks/>
            </p:cNvGrpSpPr>
            <p:nvPr/>
          </p:nvGrpSpPr>
          <p:grpSpPr bwMode="auto">
            <a:xfrm>
              <a:off x="3610" y="1929"/>
              <a:ext cx="150" cy="296"/>
              <a:chOff x="4180" y="783"/>
              <a:chExt cx="150" cy="307"/>
            </a:xfrm>
          </p:grpSpPr>
          <p:sp>
            <p:nvSpPr>
              <p:cNvPr id="244" name="AutoShape 23">
                <a:extLst>
                  <a:ext uri="{FF2B5EF4-FFF2-40B4-BE49-F238E27FC236}">
                    <a16:creationId xmlns:a16="http://schemas.microsoft.com/office/drawing/2014/main" id="{D0C20DAB-7ADB-4AEA-B2CA-D52734709D3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Rectangle 24">
                <a:extLst>
                  <a:ext uri="{FF2B5EF4-FFF2-40B4-BE49-F238E27FC236}">
                    <a16:creationId xmlns:a16="http://schemas.microsoft.com/office/drawing/2014/main" id="{93F1B010-EF3A-4028-82DE-3CFF1E98CAA3}"/>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Rectangle 25">
                <a:extLst>
                  <a:ext uri="{FF2B5EF4-FFF2-40B4-BE49-F238E27FC236}">
                    <a16:creationId xmlns:a16="http://schemas.microsoft.com/office/drawing/2014/main" id="{4E7DC5B9-7E1E-4A32-A67F-6919C62368D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AutoShape 26">
                <a:extLst>
                  <a:ext uri="{FF2B5EF4-FFF2-40B4-BE49-F238E27FC236}">
                    <a16:creationId xmlns:a16="http://schemas.microsoft.com/office/drawing/2014/main" id="{AF4056BD-A44F-435A-A9A1-22F11613BF5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Line 27">
                <a:extLst>
                  <a:ext uri="{FF2B5EF4-FFF2-40B4-BE49-F238E27FC236}">
                    <a16:creationId xmlns:a16="http://schemas.microsoft.com/office/drawing/2014/main" id="{44DD392A-2333-46CE-BD0A-EE085E6B3640}"/>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Line 28">
                <a:extLst>
                  <a:ext uri="{FF2B5EF4-FFF2-40B4-BE49-F238E27FC236}">
                    <a16:creationId xmlns:a16="http://schemas.microsoft.com/office/drawing/2014/main" id="{3937DC69-C81C-4C65-B357-527DD3571E8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Rectangle 29">
                <a:extLst>
                  <a:ext uri="{FF2B5EF4-FFF2-40B4-BE49-F238E27FC236}">
                    <a16:creationId xmlns:a16="http://schemas.microsoft.com/office/drawing/2014/main" id="{2E503A18-F10D-49F7-B288-66206B1E582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30">
                <a:extLst>
                  <a:ext uri="{FF2B5EF4-FFF2-40B4-BE49-F238E27FC236}">
                    <a16:creationId xmlns:a16="http://schemas.microsoft.com/office/drawing/2014/main" id="{74BEA7D7-E7D5-4CFF-8275-EE7C57D55F9C}"/>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31">
              <a:extLst>
                <a:ext uri="{FF2B5EF4-FFF2-40B4-BE49-F238E27FC236}">
                  <a16:creationId xmlns:a16="http://schemas.microsoft.com/office/drawing/2014/main" id="{0AEC0AFF-4111-46B1-B4C6-EEF37641EB78}"/>
                </a:ext>
              </a:extLst>
            </p:cNvPr>
            <p:cNvGrpSpPr>
              <a:grpSpLocks/>
            </p:cNvGrpSpPr>
            <p:nvPr/>
          </p:nvGrpSpPr>
          <p:grpSpPr bwMode="auto">
            <a:xfrm rot="-5400000">
              <a:off x="3833" y="1991"/>
              <a:ext cx="61" cy="167"/>
              <a:chOff x="3842" y="406"/>
              <a:chExt cx="51" cy="167"/>
            </a:xfrm>
          </p:grpSpPr>
          <p:sp>
            <p:nvSpPr>
              <p:cNvPr id="241" name="Oval 32">
                <a:extLst>
                  <a:ext uri="{FF2B5EF4-FFF2-40B4-BE49-F238E27FC236}">
                    <a16:creationId xmlns:a16="http://schemas.microsoft.com/office/drawing/2014/main" id="{11D8B8F2-BEFF-4FAF-A512-869DF9FE506F}"/>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33">
                <a:extLst>
                  <a:ext uri="{FF2B5EF4-FFF2-40B4-BE49-F238E27FC236}">
                    <a16:creationId xmlns:a16="http://schemas.microsoft.com/office/drawing/2014/main" id="{637B9BBF-C935-4D82-9074-1F2774E8ABF0}"/>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34">
                <a:extLst>
                  <a:ext uri="{FF2B5EF4-FFF2-40B4-BE49-F238E27FC236}">
                    <a16:creationId xmlns:a16="http://schemas.microsoft.com/office/drawing/2014/main" id="{8176ED56-169C-424D-8789-D75436CE69B8}"/>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35">
              <a:extLst>
                <a:ext uri="{FF2B5EF4-FFF2-40B4-BE49-F238E27FC236}">
                  <a16:creationId xmlns:a16="http://schemas.microsoft.com/office/drawing/2014/main" id="{BF08370D-53D7-4179-B35F-930CD8BA9205}"/>
                </a:ext>
              </a:extLst>
            </p:cNvPr>
            <p:cNvSpPr>
              <a:spLocks noChangeShapeType="1"/>
            </p:cNvSpPr>
            <p:nvPr/>
          </p:nvSpPr>
          <p:spPr bwMode="auto">
            <a:xfrm>
              <a:off x="3708" y="1860"/>
              <a:ext cx="356"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6">
              <a:extLst>
                <a:ext uri="{FF2B5EF4-FFF2-40B4-BE49-F238E27FC236}">
                  <a16:creationId xmlns:a16="http://schemas.microsoft.com/office/drawing/2014/main" id="{FF8E2465-1639-4BFE-955F-EBFDD25BB536}"/>
                </a:ext>
              </a:extLst>
            </p:cNvPr>
            <p:cNvSpPr>
              <a:spLocks noChangeShapeType="1"/>
            </p:cNvSpPr>
            <p:nvPr/>
          </p:nvSpPr>
          <p:spPr bwMode="auto">
            <a:xfrm>
              <a:off x="3710" y="1858"/>
              <a:ext cx="1" cy="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37">
              <a:extLst>
                <a:ext uri="{FF2B5EF4-FFF2-40B4-BE49-F238E27FC236}">
                  <a16:creationId xmlns:a16="http://schemas.microsoft.com/office/drawing/2014/main" id="{9BC63CE0-4735-41C0-9167-133CAB028C30}"/>
                </a:ext>
              </a:extLst>
            </p:cNvPr>
            <p:cNvSpPr>
              <a:spLocks noChangeShapeType="1"/>
            </p:cNvSpPr>
            <p:nvPr/>
          </p:nvSpPr>
          <p:spPr bwMode="auto">
            <a:xfrm>
              <a:off x="4066" y="1856"/>
              <a:ext cx="1"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38">
              <a:extLst>
                <a:ext uri="{FF2B5EF4-FFF2-40B4-BE49-F238E27FC236}">
                  <a16:creationId xmlns:a16="http://schemas.microsoft.com/office/drawing/2014/main" id="{5C4247D8-8297-48DC-81A4-9B2504F38C15}"/>
                </a:ext>
              </a:extLst>
            </p:cNvPr>
            <p:cNvSpPr>
              <a:spLocks noChangeShapeType="1"/>
            </p:cNvSpPr>
            <p:nvPr/>
          </p:nvSpPr>
          <p:spPr bwMode="auto">
            <a:xfrm>
              <a:off x="3492" y="1456"/>
              <a:ext cx="208" cy="1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9">
              <a:extLst>
                <a:ext uri="{FF2B5EF4-FFF2-40B4-BE49-F238E27FC236}">
                  <a16:creationId xmlns:a16="http://schemas.microsoft.com/office/drawing/2014/main" id="{BB353C15-61BA-4DDA-8847-47A0FA9FC9F5}"/>
                </a:ext>
              </a:extLst>
            </p:cNvPr>
            <p:cNvSpPr>
              <a:spLocks noChangeShapeType="1"/>
            </p:cNvSpPr>
            <p:nvPr/>
          </p:nvSpPr>
          <p:spPr bwMode="auto">
            <a:xfrm flipV="1">
              <a:off x="3502" y="1670"/>
              <a:ext cx="198" cy="2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40">
              <a:extLst>
                <a:ext uri="{FF2B5EF4-FFF2-40B4-BE49-F238E27FC236}">
                  <a16:creationId xmlns:a16="http://schemas.microsoft.com/office/drawing/2014/main" id="{4DBE532A-8F68-48E3-B1B9-8863C3A01D48}"/>
                </a:ext>
              </a:extLst>
            </p:cNvPr>
            <p:cNvSpPr>
              <a:spLocks noChangeShapeType="1"/>
            </p:cNvSpPr>
            <p:nvPr/>
          </p:nvSpPr>
          <p:spPr bwMode="auto">
            <a:xfrm flipV="1">
              <a:off x="3880" y="1734"/>
              <a:ext cx="1" cy="1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 name="Group 41">
              <a:extLst>
                <a:ext uri="{FF2B5EF4-FFF2-40B4-BE49-F238E27FC236}">
                  <a16:creationId xmlns:a16="http://schemas.microsoft.com/office/drawing/2014/main" id="{A25E00B6-0B62-43F0-881C-AAFE8042238B}"/>
                </a:ext>
              </a:extLst>
            </p:cNvPr>
            <p:cNvGrpSpPr>
              <a:grpSpLocks/>
            </p:cNvGrpSpPr>
            <p:nvPr/>
          </p:nvGrpSpPr>
          <p:grpSpPr bwMode="auto">
            <a:xfrm>
              <a:off x="3966" y="1913"/>
              <a:ext cx="150" cy="296"/>
              <a:chOff x="4180" y="783"/>
              <a:chExt cx="150" cy="307"/>
            </a:xfrm>
          </p:grpSpPr>
          <p:sp>
            <p:nvSpPr>
              <p:cNvPr id="233" name="AutoShape 42">
                <a:extLst>
                  <a:ext uri="{FF2B5EF4-FFF2-40B4-BE49-F238E27FC236}">
                    <a16:creationId xmlns:a16="http://schemas.microsoft.com/office/drawing/2014/main" id="{E605F0D1-B706-483B-A3B0-2FAD8667FE9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Rectangle 43">
                <a:extLst>
                  <a:ext uri="{FF2B5EF4-FFF2-40B4-BE49-F238E27FC236}">
                    <a16:creationId xmlns:a16="http://schemas.microsoft.com/office/drawing/2014/main" id="{7A533557-FAFC-49F1-97D2-BB0F63BB7FEF}"/>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44">
                <a:extLst>
                  <a:ext uri="{FF2B5EF4-FFF2-40B4-BE49-F238E27FC236}">
                    <a16:creationId xmlns:a16="http://schemas.microsoft.com/office/drawing/2014/main" id="{E8674748-A0BB-42B6-9C92-C9CB07811E7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AutoShape 45">
                <a:extLst>
                  <a:ext uri="{FF2B5EF4-FFF2-40B4-BE49-F238E27FC236}">
                    <a16:creationId xmlns:a16="http://schemas.microsoft.com/office/drawing/2014/main" id="{7B71B868-102B-4322-BEA7-0525946C89A9}"/>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Line 46">
                <a:extLst>
                  <a:ext uri="{FF2B5EF4-FFF2-40B4-BE49-F238E27FC236}">
                    <a16:creationId xmlns:a16="http://schemas.microsoft.com/office/drawing/2014/main" id="{DF0B1F9B-7742-4FAC-89C3-9D79C98D0B41}"/>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Line 47">
                <a:extLst>
                  <a:ext uri="{FF2B5EF4-FFF2-40B4-BE49-F238E27FC236}">
                    <a16:creationId xmlns:a16="http://schemas.microsoft.com/office/drawing/2014/main" id="{A783E39C-7BB3-4210-9883-595F9674F9F6}"/>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48">
                <a:extLst>
                  <a:ext uri="{FF2B5EF4-FFF2-40B4-BE49-F238E27FC236}">
                    <a16:creationId xmlns:a16="http://schemas.microsoft.com/office/drawing/2014/main" id="{B84BC5C1-E041-4778-8DEB-22D99E855C9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Rectangle 49">
                <a:extLst>
                  <a:ext uri="{FF2B5EF4-FFF2-40B4-BE49-F238E27FC236}">
                    <a16:creationId xmlns:a16="http://schemas.microsoft.com/office/drawing/2014/main" id="{574EA153-6FED-4C63-B119-B4DC0E10C72F}"/>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50">
              <a:extLst>
                <a:ext uri="{FF2B5EF4-FFF2-40B4-BE49-F238E27FC236}">
                  <a16:creationId xmlns:a16="http://schemas.microsoft.com/office/drawing/2014/main" id="{31D53873-EDCD-43B1-8723-9B7A498F3581}"/>
                </a:ext>
              </a:extLst>
            </p:cNvPr>
            <p:cNvGrpSpPr>
              <a:grpSpLocks/>
            </p:cNvGrpSpPr>
            <p:nvPr/>
          </p:nvGrpSpPr>
          <p:grpSpPr bwMode="auto">
            <a:xfrm>
              <a:off x="3278" y="2376"/>
              <a:ext cx="344" cy="694"/>
              <a:chOff x="3314" y="1248"/>
              <a:chExt cx="344" cy="694"/>
            </a:xfrm>
          </p:grpSpPr>
          <p:graphicFrame>
            <p:nvGraphicFramePr>
              <p:cNvPr id="224" name="Object 51">
                <a:extLst>
                  <a:ext uri="{FF2B5EF4-FFF2-40B4-BE49-F238E27FC236}">
                    <a16:creationId xmlns:a16="http://schemas.microsoft.com/office/drawing/2014/main" id="{005CD7EE-2B3C-401D-BD58-A75804CD0F6D}"/>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54" name="Clip" r:id="rId9" imgW="1305000" imgH="1085760" progId="MS_ClipArt_Gallery.2">
                      <p:embed/>
                    </p:oleObj>
                  </mc:Choice>
                  <mc:Fallback>
                    <p:oleObj name="Clip" r:id="rId9" imgW="1305000" imgH="1085760" progId="MS_ClipArt_Gallery.2">
                      <p:embed/>
                      <p:pic>
                        <p:nvPicPr>
                          <p:cNvPr id="224" name="Object 51">
                            <a:extLst>
                              <a:ext uri="{FF2B5EF4-FFF2-40B4-BE49-F238E27FC236}">
                                <a16:creationId xmlns:a16="http://schemas.microsoft.com/office/drawing/2014/main" id="{005CD7EE-2B3C-401D-BD58-A75804CD0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 name="Line 52">
                <a:extLst>
                  <a:ext uri="{FF2B5EF4-FFF2-40B4-BE49-F238E27FC236}">
                    <a16:creationId xmlns:a16="http://schemas.microsoft.com/office/drawing/2014/main" id="{23248E5C-195D-4C88-B4C9-C735DB3D211E}"/>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6" name="Object 53">
                <a:extLst>
                  <a:ext uri="{FF2B5EF4-FFF2-40B4-BE49-F238E27FC236}">
                    <a16:creationId xmlns:a16="http://schemas.microsoft.com/office/drawing/2014/main" id="{DF5BDED7-A92F-4688-8B6B-C5B9E799755F}"/>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55" name="Clip" r:id="rId10" imgW="1305000" imgH="1085760" progId="MS_ClipArt_Gallery.2">
                      <p:embed/>
                    </p:oleObj>
                  </mc:Choice>
                  <mc:Fallback>
                    <p:oleObj name="Clip" r:id="rId10" imgW="1305000" imgH="1085760" progId="MS_ClipArt_Gallery.2">
                      <p:embed/>
                      <p:pic>
                        <p:nvPicPr>
                          <p:cNvPr id="226" name="Object 53">
                            <a:extLst>
                              <a:ext uri="{FF2B5EF4-FFF2-40B4-BE49-F238E27FC236}">
                                <a16:creationId xmlns:a16="http://schemas.microsoft.com/office/drawing/2014/main" id="{DF5BDED7-A92F-4688-8B6B-C5B9E7997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 name="Line 54">
                <a:extLst>
                  <a:ext uri="{FF2B5EF4-FFF2-40B4-BE49-F238E27FC236}">
                    <a16:creationId xmlns:a16="http://schemas.microsoft.com/office/drawing/2014/main" id="{FC9333D9-A580-4480-8300-27C253417C35}"/>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8" name="Group 55">
                <a:extLst>
                  <a:ext uri="{FF2B5EF4-FFF2-40B4-BE49-F238E27FC236}">
                    <a16:creationId xmlns:a16="http://schemas.microsoft.com/office/drawing/2014/main" id="{9EDD96E2-7047-4F70-AD6B-EAFEBF0B16B4}"/>
                  </a:ext>
                </a:extLst>
              </p:cNvPr>
              <p:cNvGrpSpPr>
                <a:grpSpLocks/>
              </p:cNvGrpSpPr>
              <p:nvPr/>
            </p:nvGrpSpPr>
            <p:grpSpPr bwMode="auto">
              <a:xfrm>
                <a:off x="3404" y="1504"/>
                <a:ext cx="51" cy="167"/>
                <a:chOff x="3842" y="406"/>
                <a:chExt cx="51" cy="167"/>
              </a:xfrm>
            </p:grpSpPr>
            <p:sp>
              <p:nvSpPr>
                <p:cNvPr id="230" name="Oval 56">
                  <a:extLst>
                    <a:ext uri="{FF2B5EF4-FFF2-40B4-BE49-F238E27FC236}">
                      <a16:creationId xmlns:a16="http://schemas.microsoft.com/office/drawing/2014/main" id="{013C83D3-E7BE-4AD6-BAAC-50BC083D95ED}"/>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57">
                  <a:extLst>
                    <a:ext uri="{FF2B5EF4-FFF2-40B4-BE49-F238E27FC236}">
                      <a16:creationId xmlns:a16="http://schemas.microsoft.com/office/drawing/2014/main" id="{D27F39F7-A477-472B-BB5F-DDFF8F891150}"/>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58">
                  <a:extLst>
                    <a:ext uri="{FF2B5EF4-FFF2-40B4-BE49-F238E27FC236}">
                      <a16:creationId xmlns:a16="http://schemas.microsoft.com/office/drawing/2014/main" id="{7D52A035-3252-48C7-8FEF-492EA0265C89}"/>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9" name="Line 59">
                <a:extLst>
                  <a:ext uri="{FF2B5EF4-FFF2-40B4-BE49-F238E27FC236}">
                    <a16:creationId xmlns:a16="http://schemas.microsoft.com/office/drawing/2014/main" id="{FB928FEE-0A57-41F7-8728-E3DACE77A79E}"/>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4" name="Object 60">
              <a:extLst>
                <a:ext uri="{FF2B5EF4-FFF2-40B4-BE49-F238E27FC236}">
                  <a16:creationId xmlns:a16="http://schemas.microsoft.com/office/drawing/2014/main" id="{70185DE4-28ED-42B1-8428-4FD3A8BEAE57}"/>
                </a:ext>
              </a:extLst>
            </p:cNvPr>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2056" name="Clip" r:id="rId11" imgW="1305000" imgH="1085760" progId="MS_ClipArt_Gallery.2">
                    <p:embed/>
                  </p:oleObj>
                </mc:Choice>
                <mc:Fallback>
                  <p:oleObj name="Clip" r:id="rId11" imgW="1305000" imgH="1085760" progId="MS_ClipArt_Gallery.2">
                    <p:embed/>
                    <p:pic>
                      <p:nvPicPr>
                        <p:cNvPr id="24" name="Object 60">
                          <a:extLst>
                            <a:ext uri="{FF2B5EF4-FFF2-40B4-BE49-F238E27FC236}">
                              <a16:creationId xmlns:a16="http://schemas.microsoft.com/office/drawing/2014/main" id="{70185DE4-28ED-42B1-8428-4FD3A8BEA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61">
              <a:extLst>
                <a:ext uri="{FF2B5EF4-FFF2-40B4-BE49-F238E27FC236}">
                  <a16:creationId xmlns:a16="http://schemas.microsoft.com/office/drawing/2014/main" id="{49586882-81B0-42D9-AE3D-335A8532C805}"/>
                </a:ext>
              </a:extLst>
            </p:cNvPr>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2057" name="Clip" r:id="rId12" imgW="1305000" imgH="1085760" progId="MS_ClipArt_Gallery.2">
                    <p:embed/>
                  </p:oleObj>
                </mc:Choice>
                <mc:Fallback>
                  <p:oleObj name="Clip" r:id="rId12" imgW="1305000" imgH="1085760" progId="MS_ClipArt_Gallery.2">
                    <p:embed/>
                    <p:pic>
                      <p:nvPicPr>
                        <p:cNvPr id="25" name="Object 61">
                          <a:extLst>
                            <a:ext uri="{FF2B5EF4-FFF2-40B4-BE49-F238E27FC236}">
                              <a16:creationId xmlns:a16="http://schemas.microsoft.com/office/drawing/2014/main" id="{49586882-81B0-42D9-AE3D-335A8532C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Oval 62">
              <a:extLst>
                <a:ext uri="{FF2B5EF4-FFF2-40B4-BE49-F238E27FC236}">
                  <a16:creationId xmlns:a16="http://schemas.microsoft.com/office/drawing/2014/main" id="{ED931AC2-FDD8-49AC-9B53-5CB6C4B1DFF6}"/>
                </a:ext>
              </a:extLst>
            </p:cNvPr>
            <p:cNvSpPr>
              <a:spLocks noChangeArrowheads="1"/>
            </p:cNvSpPr>
            <p:nvPr/>
          </p:nvSpPr>
          <p:spPr bwMode="auto">
            <a:xfrm rot="-5400000">
              <a:off x="3759" y="3203"/>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63">
              <a:extLst>
                <a:ext uri="{FF2B5EF4-FFF2-40B4-BE49-F238E27FC236}">
                  <a16:creationId xmlns:a16="http://schemas.microsoft.com/office/drawing/2014/main" id="{3B5C6941-0A64-41B0-ACE7-E19EABDD587F}"/>
                </a:ext>
              </a:extLst>
            </p:cNvPr>
            <p:cNvSpPr>
              <a:spLocks noChangeArrowheads="1"/>
            </p:cNvSpPr>
            <p:nvPr/>
          </p:nvSpPr>
          <p:spPr bwMode="auto">
            <a:xfrm rot="-5400000">
              <a:off x="3820" y="3202"/>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64">
              <a:extLst>
                <a:ext uri="{FF2B5EF4-FFF2-40B4-BE49-F238E27FC236}">
                  <a16:creationId xmlns:a16="http://schemas.microsoft.com/office/drawing/2014/main" id="{CBAEED43-964D-4254-9F21-CCE145703926}"/>
                </a:ext>
              </a:extLst>
            </p:cNvPr>
            <p:cNvSpPr>
              <a:spLocks noChangeArrowheads="1"/>
            </p:cNvSpPr>
            <p:nvPr/>
          </p:nvSpPr>
          <p:spPr bwMode="auto">
            <a:xfrm rot="-5400000">
              <a:off x="3875" y="3205"/>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65">
              <a:extLst>
                <a:ext uri="{FF2B5EF4-FFF2-40B4-BE49-F238E27FC236}">
                  <a16:creationId xmlns:a16="http://schemas.microsoft.com/office/drawing/2014/main" id="{9E93E5BD-2E0A-4D65-AB4A-4C8DC8680883}"/>
                </a:ext>
              </a:extLst>
            </p:cNvPr>
            <p:cNvSpPr>
              <a:spLocks noChangeShapeType="1"/>
            </p:cNvSpPr>
            <p:nvPr/>
          </p:nvSpPr>
          <p:spPr bwMode="auto">
            <a:xfrm rot="-5400000">
              <a:off x="4062" y="3114"/>
              <a:ext cx="4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66">
              <a:extLst>
                <a:ext uri="{FF2B5EF4-FFF2-40B4-BE49-F238E27FC236}">
                  <a16:creationId xmlns:a16="http://schemas.microsoft.com/office/drawing/2014/main" id="{CD153EE6-FA5D-4977-A49A-0E360E82182C}"/>
                </a:ext>
              </a:extLst>
            </p:cNvPr>
            <p:cNvSpPr>
              <a:spLocks noChangeShapeType="1"/>
            </p:cNvSpPr>
            <p:nvPr/>
          </p:nvSpPr>
          <p:spPr bwMode="auto">
            <a:xfrm rot="5400000" flipH="1">
              <a:off x="3612" y="3108"/>
              <a:ext cx="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7">
              <a:extLst>
                <a:ext uri="{FF2B5EF4-FFF2-40B4-BE49-F238E27FC236}">
                  <a16:creationId xmlns:a16="http://schemas.microsoft.com/office/drawing/2014/main" id="{02F1AED2-5B3F-4932-BA7A-309B3B2DED1A}"/>
                </a:ext>
              </a:extLst>
            </p:cNvPr>
            <p:cNvSpPr>
              <a:spLocks noChangeShapeType="1"/>
            </p:cNvSpPr>
            <p:nvPr/>
          </p:nvSpPr>
          <p:spPr bwMode="auto">
            <a:xfrm rot="16200000" flipV="1">
              <a:off x="3862" y="2864"/>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68">
              <a:extLst>
                <a:ext uri="{FF2B5EF4-FFF2-40B4-BE49-F238E27FC236}">
                  <a16:creationId xmlns:a16="http://schemas.microsoft.com/office/drawing/2014/main" id="{FEC6B5C0-B9FE-4F17-9BFC-331671711223}"/>
                </a:ext>
              </a:extLst>
            </p:cNvPr>
            <p:cNvSpPr>
              <a:spLocks noChangeShapeType="1"/>
            </p:cNvSpPr>
            <p:nvPr/>
          </p:nvSpPr>
          <p:spPr bwMode="auto">
            <a:xfrm flipV="1">
              <a:off x="3622" y="2808"/>
              <a:ext cx="68"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9">
              <a:extLst>
                <a:ext uri="{FF2B5EF4-FFF2-40B4-BE49-F238E27FC236}">
                  <a16:creationId xmlns:a16="http://schemas.microsoft.com/office/drawing/2014/main" id="{F233B6D1-C262-4DA0-8814-3AAE7A2F0A7B}"/>
                </a:ext>
              </a:extLst>
            </p:cNvPr>
            <p:cNvSpPr>
              <a:spLocks noChangeShapeType="1"/>
            </p:cNvSpPr>
            <p:nvPr/>
          </p:nvSpPr>
          <p:spPr bwMode="auto">
            <a:xfrm>
              <a:off x="4054" y="2842"/>
              <a:ext cx="218" cy="2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70">
              <a:extLst>
                <a:ext uri="{FF2B5EF4-FFF2-40B4-BE49-F238E27FC236}">
                  <a16:creationId xmlns:a16="http://schemas.microsoft.com/office/drawing/2014/main" id="{F115F2CE-0004-477D-8E13-617166E30DC5}"/>
                </a:ext>
              </a:extLst>
            </p:cNvPr>
            <p:cNvSpPr>
              <a:spLocks noChangeShapeType="1"/>
            </p:cNvSpPr>
            <p:nvPr/>
          </p:nvSpPr>
          <p:spPr bwMode="auto">
            <a:xfrm flipH="1">
              <a:off x="4626" y="2840"/>
              <a:ext cx="200" cy="2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 name="Object 71">
              <a:extLst>
                <a:ext uri="{FF2B5EF4-FFF2-40B4-BE49-F238E27FC236}">
                  <a16:creationId xmlns:a16="http://schemas.microsoft.com/office/drawing/2014/main" id="{BD324BF3-2C01-4619-A836-6586BCD4785C}"/>
                </a:ext>
              </a:extLst>
            </p:cNvPr>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2058" name="Clip" r:id="rId13" imgW="981000" imgH="1209600" progId="MS_ClipArt_Gallery.2">
                    <p:embed/>
                  </p:oleObj>
                </mc:Choice>
                <mc:Fallback>
                  <p:oleObj name="Clip" r:id="rId13" imgW="981000" imgH="1209600" progId="MS_ClipArt_Gallery.2">
                    <p:embed/>
                    <p:pic>
                      <p:nvPicPr>
                        <p:cNvPr id="35" name="Object 71">
                          <a:extLst>
                            <a:ext uri="{FF2B5EF4-FFF2-40B4-BE49-F238E27FC236}">
                              <a16:creationId xmlns:a16="http://schemas.microsoft.com/office/drawing/2014/main" id="{BD324BF3-2C01-4619-A836-6586BCD478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72">
              <a:extLst>
                <a:ext uri="{FF2B5EF4-FFF2-40B4-BE49-F238E27FC236}">
                  <a16:creationId xmlns:a16="http://schemas.microsoft.com/office/drawing/2014/main" id="{6A3D8E8C-172A-46D0-AD57-1E604045F861}"/>
                </a:ext>
              </a:extLst>
            </p:cNvPr>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2059" name="Clip" r:id="rId15" imgW="981000" imgH="1209600" progId="MS_ClipArt_Gallery.2">
                    <p:embed/>
                  </p:oleObj>
                </mc:Choice>
                <mc:Fallback>
                  <p:oleObj name="Clip" r:id="rId15" imgW="981000" imgH="1209600" progId="MS_ClipArt_Gallery.2">
                    <p:embed/>
                    <p:pic>
                      <p:nvPicPr>
                        <p:cNvPr id="36" name="Object 72">
                          <a:extLst>
                            <a:ext uri="{FF2B5EF4-FFF2-40B4-BE49-F238E27FC236}">
                              <a16:creationId xmlns:a16="http://schemas.microsoft.com/office/drawing/2014/main" id="{6A3D8E8C-172A-46D0-AD57-1E604045F8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Freeform 73">
              <a:extLst>
                <a:ext uri="{FF2B5EF4-FFF2-40B4-BE49-F238E27FC236}">
                  <a16:creationId xmlns:a16="http://schemas.microsoft.com/office/drawing/2014/main" id="{32653498-F55C-4AEB-A759-F506B80FF5A1}"/>
                </a:ext>
              </a:extLst>
            </p:cNvPr>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74">
              <a:extLst>
                <a:ext uri="{FF2B5EF4-FFF2-40B4-BE49-F238E27FC236}">
                  <a16:creationId xmlns:a16="http://schemas.microsoft.com/office/drawing/2014/main" id="{4C043BD6-B80D-4F49-8EB3-D55495B45C08}"/>
                </a:ext>
              </a:extLst>
            </p:cNvPr>
            <p:cNvGrpSpPr>
              <a:grpSpLocks/>
            </p:cNvGrpSpPr>
            <p:nvPr/>
          </p:nvGrpSpPr>
          <p:grpSpPr bwMode="auto">
            <a:xfrm>
              <a:off x="4043" y="3462"/>
              <a:ext cx="292" cy="320"/>
              <a:chOff x="2870" y="1518"/>
              <a:chExt cx="292" cy="320"/>
            </a:xfrm>
          </p:grpSpPr>
          <p:graphicFrame>
            <p:nvGraphicFramePr>
              <p:cNvPr id="222" name="Object 75">
                <a:extLst>
                  <a:ext uri="{FF2B5EF4-FFF2-40B4-BE49-F238E27FC236}">
                    <a16:creationId xmlns:a16="http://schemas.microsoft.com/office/drawing/2014/main" id="{2F2BAF0B-A471-4C4F-BE34-68371150ADB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0" name="Clip" r:id="rId16" imgW="819000" imgH="847800" progId="MS_ClipArt_Gallery.2">
                      <p:embed/>
                    </p:oleObj>
                  </mc:Choice>
                  <mc:Fallback>
                    <p:oleObj name="Clip" r:id="rId16" imgW="819000" imgH="847800" progId="MS_ClipArt_Gallery.2">
                      <p:embed/>
                      <p:pic>
                        <p:nvPicPr>
                          <p:cNvPr id="222" name="Object 75">
                            <a:extLst>
                              <a:ext uri="{FF2B5EF4-FFF2-40B4-BE49-F238E27FC236}">
                                <a16:creationId xmlns:a16="http://schemas.microsoft.com/office/drawing/2014/main" id="{2F2BAF0B-A471-4C4F-BE34-68371150ADB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 name="Object 76">
                <a:extLst>
                  <a:ext uri="{FF2B5EF4-FFF2-40B4-BE49-F238E27FC236}">
                    <a16:creationId xmlns:a16="http://schemas.microsoft.com/office/drawing/2014/main" id="{572AF0BC-164C-447D-90B4-8D9854552EB5}"/>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1" name="Clip" r:id="rId18" imgW="1266840" imgH="1200240" progId="MS_ClipArt_Gallery.2">
                      <p:embed/>
                    </p:oleObj>
                  </mc:Choice>
                  <mc:Fallback>
                    <p:oleObj name="Clip" r:id="rId18" imgW="1266840" imgH="1200240" progId="MS_ClipArt_Gallery.2">
                      <p:embed/>
                      <p:pic>
                        <p:nvPicPr>
                          <p:cNvPr id="223" name="Object 76">
                            <a:extLst>
                              <a:ext uri="{FF2B5EF4-FFF2-40B4-BE49-F238E27FC236}">
                                <a16:creationId xmlns:a16="http://schemas.microsoft.com/office/drawing/2014/main" id="{572AF0BC-164C-447D-90B4-8D9854552EB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77">
              <a:extLst>
                <a:ext uri="{FF2B5EF4-FFF2-40B4-BE49-F238E27FC236}">
                  <a16:creationId xmlns:a16="http://schemas.microsoft.com/office/drawing/2014/main" id="{9BC91395-91A5-4543-AC12-EB31B7E864B4}"/>
                </a:ext>
              </a:extLst>
            </p:cNvPr>
            <p:cNvGrpSpPr>
              <a:grpSpLocks/>
            </p:cNvGrpSpPr>
            <p:nvPr/>
          </p:nvGrpSpPr>
          <p:grpSpPr bwMode="auto">
            <a:xfrm>
              <a:off x="4601" y="3486"/>
              <a:ext cx="292" cy="320"/>
              <a:chOff x="2870" y="1518"/>
              <a:chExt cx="292" cy="320"/>
            </a:xfrm>
          </p:grpSpPr>
          <p:graphicFrame>
            <p:nvGraphicFramePr>
              <p:cNvPr id="220" name="Object 78">
                <a:extLst>
                  <a:ext uri="{FF2B5EF4-FFF2-40B4-BE49-F238E27FC236}">
                    <a16:creationId xmlns:a16="http://schemas.microsoft.com/office/drawing/2014/main" id="{465CC138-04A3-41BD-9F51-F5AA41E7043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2" name="Clip" r:id="rId20" imgW="819000" imgH="847800" progId="MS_ClipArt_Gallery.2">
                      <p:embed/>
                    </p:oleObj>
                  </mc:Choice>
                  <mc:Fallback>
                    <p:oleObj name="Clip" r:id="rId20" imgW="819000" imgH="847800" progId="MS_ClipArt_Gallery.2">
                      <p:embed/>
                      <p:pic>
                        <p:nvPicPr>
                          <p:cNvPr id="220" name="Object 78">
                            <a:extLst>
                              <a:ext uri="{FF2B5EF4-FFF2-40B4-BE49-F238E27FC236}">
                                <a16:creationId xmlns:a16="http://schemas.microsoft.com/office/drawing/2014/main" id="{465CC138-04A3-41BD-9F51-F5AA41E7043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 name="Object 79">
                <a:extLst>
                  <a:ext uri="{FF2B5EF4-FFF2-40B4-BE49-F238E27FC236}">
                    <a16:creationId xmlns:a16="http://schemas.microsoft.com/office/drawing/2014/main" id="{2EA7A40E-FB95-4119-8842-0C839B80EDC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3" name="Clip" r:id="rId21" imgW="1266840" imgH="1200240" progId="MS_ClipArt_Gallery.2">
                      <p:embed/>
                    </p:oleObj>
                  </mc:Choice>
                  <mc:Fallback>
                    <p:oleObj name="Clip" r:id="rId21" imgW="1266840" imgH="1200240" progId="MS_ClipArt_Gallery.2">
                      <p:embed/>
                      <p:pic>
                        <p:nvPicPr>
                          <p:cNvPr id="221" name="Object 79">
                            <a:extLst>
                              <a:ext uri="{FF2B5EF4-FFF2-40B4-BE49-F238E27FC236}">
                                <a16:creationId xmlns:a16="http://schemas.microsoft.com/office/drawing/2014/main" id="{2EA7A40E-FB95-4119-8842-0C839B80ED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80">
              <a:extLst>
                <a:ext uri="{FF2B5EF4-FFF2-40B4-BE49-F238E27FC236}">
                  <a16:creationId xmlns:a16="http://schemas.microsoft.com/office/drawing/2014/main" id="{1AB147EB-8957-45C8-BBD7-D8D51DFE596B}"/>
                </a:ext>
              </a:extLst>
            </p:cNvPr>
            <p:cNvGrpSpPr>
              <a:grpSpLocks/>
            </p:cNvGrpSpPr>
            <p:nvPr/>
          </p:nvGrpSpPr>
          <p:grpSpPr bwMode="auto">
            <a:xfrm>
              <a:off x="4304" y="3273"/>
              <a:ext cx="272" cy="282"/>
              <a:chOff x="4733" y="2082"/>
              <a:chExt cx="272" cy="282"/>
            </a:xfrm>
          </p:grpSpPr>
          <p:graphicFrame>
            <p:nvGraphicFramePr>
              <p:cNvPr id="218" name="Object 81">
                <a:extLst>
                  <a:ext uri="{FF2B5EF4-FFF2-40B4-BE49-F238E27FC236}">
                    <a16:creationId xmlns:a16="http://schemas.microsoft.com/office/drawing/2014/main" id="{054AC4E2-247A-48B0-84E0-3ED5DF3BB742}"/>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64" name="Clip" r:id="rId22" imgW="819000" imgH="847800" progId="MS_ClipArt_Gallery.2">
                      <p:embed/>
                    </p:oleObj>
                  </mc:Choice>
                  <mc:Fallback>
                    <p:oleObj name="Clip" r:id="rId22" imgW="819000" imgH="847800" progId="MS_ClipArt_Gallery.2">
                      <p:embed/>
                      <p:pic>
                        <p:nvPicPr>
                          <p:cNvPr id="218" name="Object 81">
                            <a:extLst>
                              <a:ext uri="{FF2B5EF4-FFF2-40B4-BE49-F238E27FC236}">
                                <a16:creationId xmlns:a16="http://schemas.microsoft.com/office/drawing/2014/main" id="{054AC4E2-247A-48B0-84E0-3ED5DF3BB7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 name="Rectangle 82">
                <a:extLst>
                  <a:ext uri="{FF2B5EF4-FFF2-40B4-BE49-F238E27FC236}">
                    <a16:creationId xmlns:a16="http://schemas.microsoft.com/office/drawing/2014/main" id="{EACB6916-9572-4082-A328-32BF62814EC5}"/>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 name="Line 83">
              <a:extLst>
                <a:ext uri="{FF2B5EF4-FFF2-40B4-BE49-F238E27FC236}">
                  <a16:creationId xmlns:a16="http://schemas.microsoft.com/office/drawing/2014/main" id="{4A246B68-C1C4-487E-839D-FEDEFF85D56F}"/>
                </a:ext>
              </a:extLst>
            </p:cNvPr>
            <p:cNvSpPr>
              <a:spLocks noChangeShapeType="1"/>
            </p:cNvSpPr>
            <p:nvPr/>
          </p:nvSpPr>
          <p:spPr bwMode="auto">
            <a:xfrm>
              <a:off x="4524" y="3201"/>
              <a:ext cx="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84">
              <a:extLst>
                <a:ext uri="{FF2B5EF4-FFF2-40B4-BE49-F238E27FC236}">
                  <a16:creationId xmlns:a16="http://schemas.microsoft.com/office/drawing/2014/main" id="{EBBD26FE-091D-4F4F-BF29-4409F62E01E0}"/>
                </a:ext>
              </a:extLst>
            </p:cNvPr>
            <p:cNvGrpSpPr>
              <a:grpSpLocks/>
            </p:cNvGrpSpPr>
            <p:nvPr/>
          </p:nvGrpSpPr>
          <p:grpSpPr bwMode="auto">
            <a:xfrm>
              <a:off x="5041" y="2769"/>
              <a:ext cx="150" cy="307"/>
              <a:chOff x="4180" y="783"/>
              <a:chExt cx="150" cy="307"/>
            </a:xfrm>
          </p:grpSpPr>
          <p:sp>
            <p:nvSpPr>
              <p:cNvPr id="210" name="AutoShape 85">
                <a:extLst>
                  <a:ext uri="{FF2B5EF4-FFF2-40B4-BE49-F238E27FC236}">
                    <a16:creationId xmlns:a16="http://schemas.microsoft.com/office/drawing/2014/main" id="{E18DB261-5FF6-4FF4-9370-DA3647E02D3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Rectangle 86">
                <a:extLst>
                  <a:ext uri="{FF2B5EF4-FFF2-40B4-BE49-F238E27FC236}">
                    <a16:creationId xmlns:a16="http://schemas.microsoft.com/office/drawing/2014/main" id="{50A88711-A434-47AE-BAAA-FF094E4CA067}"/>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Rectangle 87">
                <a:extLst>
                  <a:ext uri="{FF2B5EF4-FFF2-40B4-BE49-F238E27FC236}">
                    <a16:creationId xmlns:a16="http://schemas.microsoft.com/office/drawing/2014/main" id="{7A7D1D9F-A992-4617-A6AD-971ECF6B34A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AutoShape 88">
                <a:extLst>
                  <a:ext uri="{FF2B5EF4-FFF2-40B4-BE49-F238E27FC236}">
                    <a16:creationId xmlns:a16="http://schemas.microsoft.com/office/drawing/2014/main" id="{7B6D8B28-6751-4BD8-AA06-8B3C2C49DBC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89">
                <a:extLst>
                  <a:ext uri="{FF2B5EF4-FFF2-40B4-BE49-F238E27FC236}">
                    <a16:creationId xmlns:a16="http://schemas.microsoft.com/office/drawing/2014/main" id="{27C45BAE-0366-457A-91C2-D464A036C1F6}"/>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90">
                <a:extLst>
                  <a:ext uri="{FF2B5EF4-FFF2-40B4-BE49-F238E27FC236}">
                    <a16:creationId xmlns:a16="http://schemas.microsoft.com/office/drawing/2014/main" id="{145F7660-BA7A-48A0-81C6-9E38D16FAB65}"/>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Rectangle 91">
                <a:extLst>
                  <a:ext uri="{FF2B5EF4-FFF2-40B4-BE49-F238E27FC236}">
                    <a16:creationId xmlns:a16="http://schemas.microsoft.com/office/drawing/2014/main" id="{392D6393-EA4B-452B-9A27-E067B66C4E8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92">
                <a:extLst>
                  <a:ext uri="{FF2B5EF4-FFF2-40B4-BE49-F238E27FC236}">
                    <a16:creationId xmlns:a16="http://schemas.microsoft.com/office/drawing/2014/main" id="{36737984-E13D-4AB4-9448-3074872B1B9A}"/>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93">
              <a:extLst>
                <a:ext uri="{FF2B5EF4-FFF2-40B4-BE49-F238E27FC236}">
                  <a16:creationId xmlns:a16="http://schemas.microsoft.com/office/drawing/2014/main" id="{270122DB-ADBE-4F79-A20A-E91D6A5C4052}"/>
                </a:ext>
              </a:extLst>
            </p:cNvPr>
            <p:cNvGrpSpPr>
              <a:grpSpLocks/>
            </p:cNvGrpSpPr>
            <p:nvPr/>
          </p:nvGrpSpPr>
          <p:grpSpPr bwMode="auto">
            <a:xfrm>
              <a:off x="5032" y="3102"/>
              <a:ext cx="150" cy="307"/>
              <a:chOff x="4180" y="783"/>
              <a:chExt cx="150" cy="307"/>
            </a:xfrm>
          </p:grpSpPr>
          <p:sp>
            <p:nvSpPr>
              <p:cNvPr id="202" name="AutoShape 94">
                <a:extLst>
                  <a:ext uri="{FF2B5EF4-FFF2-40B4-BE49-F238E27FC236}">
                    <a16:creationId xmlns:a16="http://schemas.microsoft.com/office/drawing/2014/main" id="{29A4D736-31E2-499F-8C78-FE65DC84268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Rectangle 95">
                <a:extLst>
                  <a:ext uri="{FF2B5EF4-FFF2-40B4-BE49-F238E27FC236}">
                    <a16:creationId xmlns:a16="http://schemas.microsoft.com/office/drawing/2014/main" id="{F2AB5E74-B640-4642-BD20-88AA8DA7BB4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Rectangle 96">
                <a:extLst>
                  <a:ext uri="{FF2B5EF4-FFF2-40B4-BE49-F238E27FC236}">
                    <a16:creationId xmlns:a16="http://schemas.microsoft.com/office/drawing/2014/main" id="{37B2E1E4-0EF6-4AEC-976C-F6835D48184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AutoShape 97">
                <a:extLst>
                  <a:ext uri="{FF2B5EF4-FFF2-40B4-BE49-F238E27FC236}">
                    <a16:creationId xmlns:a16="http://schemas.microsoft.com/office/drawing/2014/main" id="{28CB18EE-0441-4412-B37F-C569A22C186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Line 98">
                <a:extLst>
                  <a:ext uri="{FF2B5EF4-FFF2-40B4-BE49-F238E27FC236}">
                    <a16:creationId xmlns:a16="http://schemas.microsoft.com/office/drawing/2014/main" id="{22C5215C-B435-4E64-9FDD-B68A0236F191}"/>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Line 99">
                <a:extLst>
                  <a:ext uri="{FF2B5EF4-FFF2-40B4-BE49-F238E27FC236}">
                    <a16:creationId xmlns:a16="http://schemas.microsoft.com/office/drawing/2014/main" id="{D0683CBB-CFBC-44BE-959E-5510904ED263}"/>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100">
                <a:extLst>
                  <a:ext uri="{FF2B5EF4-FFF2-40B4-BE49-F238E27FC236}">
                    <a16:creationId xmlns:a16="http://schemas.microsoft.com/office/drawing/2014/main" id="{04E73683-A343-4FFC-B88D-DDEFDB54634F}"/>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Rectangle 101">
                <a:extLst>
                  <a:ext uri="{FF2B5EF4-FFF2-40B4-BE49-F238E27FC236}">
                    <a16:creationId xmlns:a16="http://schemas.microsoft.com/office/drawing/2014/main" id="{6ED11A2D-300A-44A2-9E12-E974D0D7AC97}"/>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 name="Line 102">
              <a:extLst>
                <a:ext uri="{FF2B5EF4-FFF2-40B4-BE49-F238E27FC236}">
                  <a16:creationId xmlns:a16="http://schemas.microsoft.com/office/drawing/2014/main" id="{E9AB819B-7B0C-4A33-BF9D-F3675AD91635}"/>
                </a:ext>
              </a:extLst>
            </p:cNvPr>
            <p:cNvSpPr>
              <a:spLocks noChangeShapeType="1"/>
            </p:cNvSpPr>
            <p:nvPr/>
          </p:nvSpPr>
          <p:spPr bwMode="auto">
            <a:xfrm rot="5400000" flipH="1">
              <a:off x="4754" y="3049"/>
              <a:ext cx="4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03">
              <a:extLst>
                <a:ext uri="{FF2B5EF4-FFF2-40B4-BE49-F238E27FC236}">
                  <a16:creationId xmlns:a16="http://schemas.microsoft.com/office/drawing/2014/main" id="{267B2943-1FAD-44F5-8E55-37BDBD50ED03}"/>
                </a:ext>
              </a:extLst>
            </p:cNvPr>
            <p:cNvSpPr>
              <a:spLocks noChangeShapeType="1"/>
            </p:cNvSpPr>
            <p:nvPr/>
          </p:nvSpPr>
          <p:spPr bwMode="auto">
            <a:xfrm rot="-5400000">
              <a:off x="5018" y="3239"/>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04">
              <a:extLst>
                <a:ext uri="{FF2B5EF4-FFF2-40B4-BE49-F238E27FC236}">
                  <a16:creationId xmlns:a16="http://schemas.microsoft.com/office/drawing/2014/main" id="{458AEA96-CC94-4B16-A7D1-C0BA72641F74}"/>
                </a:ext>
              </a:extLst>
            </p:cNvPr>
            <p:cNvSpPr>
              <a:spLocks noChangeShapeType="1"/>
            </p:cNvSpPr>
            <p:nvPr/>
          </p:nvSpPr>
          <p:spPr bwMode="auto">
            <a:xfrm rot="-5400000">
              <a:off x="5011" y="288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05">
              <a:extLst>
                <a:ext uri="{FF2B5EF4-FFF2-40B4-BE49-F238E27FC236}">
                  <a16:creationId xmlns:a16="http://schemas.microsoft.com/office/drawing/2014/main" id="{960E66AF-7246-46FC-B9C0-EAB8EF9D552F}"/>
                </a:ext>
              </a:extLst>
            </p:cNvPr>
            <p:cNvSpPr>
              <a:spLocks noChangeShapeType="1"/>
            </p:cNvSpPr>
            <p:nvPr/>
          </p:nvSpPr>
          <p:spPr bwMode="auto">
            <a:xfrm flipV="1">
              <a:off x="4062" y="1494"/>
              <a:ext cx="330"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06">
              <a:extLst>
                <a:ext uri="{FF2B5EF4-FFF2-40B4-BE49-F238E27FC236}">
                  <a16:creationId xmlns:a16="http://schemas.microsoft.com/office/drawing/2014/main" id="{3D4F23A0-17A9-466C-B656-19FF6331C122}"/>
                </a:ext>
              </a:extLst>
            </p:cNvPr>
            <p:cNvSpPr>
              <a:spLocks noChangeShapeType="1"/>
            </p:cNvSpPr>
            <p:nvPr/>
          </p:nvSpPr>
          <p:spPr bwMode="auto">
            <a:xfrm>
              <a:off x="4734" y="1482"/>
              <a:ext cx="348"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07">
              <a:extLst>
                <a:ext uri="{FF2B5EF4-FFF2-40B4-BE49-F238E27FC236}">
                  <a16:creationId xmlns:a16="http://schemas.microsoft.com/office/drawing/2014/main" id="{EC66BCED-32BD-4393-8EE6-341247770266}"/>
                </a:ext>
              </a:extLst>
            </p:cNvPr>
            <p:cNvSpPr>
              <a:spLocks noChangeShapeType="1"/>
            </p:cNvSpPr>
            <p:nvPr/>
          </p:nvSpPr>
          <p:spPr bwMode="auto">
            <a:xfrm flipH="1">
              <a:off x="5106" y="1734"/>
              <a:ext cx="174" cy="5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08">
              <a:extLst>
                <a:ext uri="{FF2B5EF4-FFF2-40B4-BE49-F238E27FC236}">
                  <a16:creationId xmlns:a16="http://schemas.microsoft.com/office/drawing/2014/main" id="{DB3A1DF9-77B2-4619-AD68-E4156E19AED3}"/>
                </a:ext>
              </a:extLst>
            </p:cNvPr>
            <p:cNvSpPr>
              <a:spLocks noChangeShapeType="1"/>
            </p:cNvSpPr>
            <p:nvPr/>
          </p:nvSpPr>
          <p:spPr bwMode="auto">
            <a:xfrm>
              <a:off x="4554" y="1566"/>
              <a:ext cx="0" cy="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09">
              <a:extLst>
                <a:ext uri="{FF2B5EF4-FFF2-40B4-BE49-F238E27FC236}">
                  <a16:creationId xmlns:a16="http://schemas.microsoft.com/office/drawing/2014/main" id="{3A1B504E-ADF3-4AB7-8E82-01257DD01DC8}"/>
                </a:ext>
              </a:extLst>
            </p:cNvPr>
            <p:cNvSpPr>
              <a:spLocks noChangeShapeType="1"/>
            </p:cNvSpPr>
            <p:nvPr/>
          </p:nvSpPr>
          <p:spPr bwMode="auto">
            <a:xfrm>
              <a:off x="4572" y="2052"/>
              <a:ext cx="384" cy="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10">
              <a:extLst>
                <a:ext uri="{FF2B5EF4-FFF2-40B4-BE49-F238E27FC236}">
                  <a16:creationId xmlns:a16="http://schemas.microsoft.com/office/drawing/2014/main" id="{0C251A22-53C5-4618-9206-2F1843631168}"/>
                </a:ext>
              </a:extLst>
            </p:cNvPr>
            <p:cNvSpPr>
              <a:spLocks noChangeShapeType="1"/>
            </p:cNvSpPr>
            <p:nvPr/>
          </p:nvSpPr>
          <p:spPr bwMode="auto">
            <a:xfrm flipH="1">
              <a:off x="4902" y="2400"/>
              <a:ext cx="192" cy="2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11">
              <a:extLst>
                <a:ext uri="{FF2B5EF4-FFF2-40B4-BE49-F238E27FC236}">
                  <a16:creationId xmlns:a16="http://schemas.microsoft.com/office/drawing/2014/main" id="{8C5F632F-7096-4CC7-8AE5-FE0BDCFA9018}"/>
                </a:ext>
              </a:extLst>
            </p:cNvPr>
            <p:cNvSpPr>
              <a:spLocks noChangeShapeType="1"/>
            </p:cNvSpPr>
            <p:nvPr/>
          </p:nvSpPr>
          <p:spPr bwMode="auto">
            <a:xfrm flipH="1">
              <a:off x="4740" y="1710"/>
              <a:ext cx="40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12">
              <a:extLst>
                <a:ext uri="{FF2B5EF4-FFF2-40B4-BE49-F238E27FC236}">
                  <a16:creationId xmlns:a16="http://schemas.microsoft.com/office/drawing/2014/main" id="{B350C537-E209-43B9-8558-FCE78ACDF27D}"/>
                </a:ext>
              </a:extLst>
            </p:cNvPr>
            <p:cNvSpPr>
              <a:spLocks noChangeShapeType="1"/>
            </p:cNvSpPr>
            <p:nvPr/>
          </p:nvSpPr>
          <p:spPr bwMode="auto">
            <a:xfrm flipH="1">
              <a:off x="4746" y="1290"/>
              <a:ext cx="25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13">
              <a:extLst>
                <a:ext uri="{FF2B5EF4-FFF2-40B4-BE49-F238E27FC236}">
                  <a16:creationId xmlns:a16="http://schemas.microsoft.com/office/drawing/2014/main" id="{AECC8EFA-A1E9-404B-B0B8-668E6700295F}"/>
                </a:ext>
              </a:extLst>
            </p:cNvPr>
            <p:cNvSpPr>
              <a:spLocks noChangeShapeType="1"/>
            </p:cNvSpPr>
            <p:nvPr/>
          </p:nvSpPr>
          <p:spPr bwMode="auto">
            <a:xfrm flipH="1">
              <a:off x="5262" y="1422"/>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114">
              <a:extLst>
                <a:ext uri="{FF2B5EF4-FFF2-40B4-BE49-F238E27FC236}">
                  <a16:creationId xmlns:a16="http://schemas.microsoft.com/office/drawing/2014/main" id="{44394555-498D-428B-89F2-D1FCF485DFE2}"/>
                </a:ext>
              </a:extLst>
            </p:cNvPr>
            <p:cNvSpPr txBox="1">
              <a:spLocks noChangeArrowheads="1"/>
            </p:cNvSpPr>
            <p:nvPr/>
          </p:nvSpPr>
          <p:spPr bwMode="auto">
            <a:xfrm>
              <a:off x="3278" y="1151"/>
              <a:ext cx="89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local ISP</a:t>
              </a:r>
              <a:endParaRPr lang="en-US"/>
            </a:p>
          </p:txBody>
        </p:sp>
        <p:sp>
          <p:nvSpPr>
            <p:cNvPr id="57" name="Text Box 115">
              <a:extLst>
                <a:ext uri="{FF2B5EF4-FFF2-40B4-BE49-F238E27FC236}">
                  <a16:creationId xmlns:a16="http://schemas.microsoft.com/office/drawing/2014/main" id="{78F7F5D5-4A67-4287-96CF-DE9092443541}"/>
                </a:ext>
              </a:extLst>
            </p:cNvPr>
            <p:cNvSpPr txBox="1">
              <a:spLocks noChangeArrowheads="1"/>
            </p:cNvSpPr>
            <p:nvPr/>
          </p:nvSpPr>
          <p:spPr bwMode="auto">
            <a:xfrm>
              <a:off x="3230" y="3407"/>
              <a:ext cx="845" cy="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company</a:t>
              </a:r>
            </a:p>
            <a:p>
              <a:r>
                <a:rPr lang="en-US" sz="2000">
                  <a:solidFill>
                    <a:srgbClr val="FF0000"/>
                  </a:solidFill>
                  <a:latin typeface="Comic Sans MS" panose="030F0702030302020204" pitchFamily="66" charset="0"/>
                </a:rPr>
                <a:t>network</a:t>
              </a:r>
              <a:endParaRPr lang="en-US"/>
            </a:p>
          </p:txBody>
        </p:sp>
        <p:sp>
          <p:nvSpPr>
            <p:cNvPr id="58" name="Text Box 116">
              <a:extLst>
                <a:ext uri="{FF2B5EF4-FFF2-40B4-BE49-F238E27FC236}">
                  <a16:creationId xmlns:a16="http://schemas.microsoft.com/office/drawing/2014/main" id="{10FBBBB1-AF79-439A-8290-D8C1394A8B81}"/>
                </a:ext>
              </a:extLst>
            </p:cNvPr>
            <p:cNvSpPr txBox="1">
              <a:spLocks noChangeArrowheads="1"/>
            </p:cNvSpPr>
            <p:nvPr/>
          </p:nvSpPr>
          <p:spPr bwMode="auto">
            <a:xfrm>
              <a:off x="4376" y="2015"/>
              <a:ext cx="117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regional ISP</a:t>
              </a:r>
            </a:p>
          </p:txBody>
        </p:sp>
        <p:grpSp>
          <p:nvGrpSpPr>
            <p:cNvPr id="59" name="Group 117">
              <a:extLst>
                <a:ext uri="{FF2B5EF4-FFF2-40B4-BE49-F238E27FC236}">
                  <a16:creationId xmlns:a16="http://schemas.microsoft.com/office/drawing/2014/main" id="{F24C7444-8C21-4CBC-92C3-DA4CEEA64D42}"/>
                </a:ext>
              </a:extLst>
            </p:cNvPr>
            <p:cNvGrpSpPr>
              <a:grpSpLocks/>
            </p:cNvGrpSpPr>
            <p:nvPr/>
          </p:nvGrpSpPr>
          <p:grpSpPr bwMode="auto">
            <a:xfrm>
              <a:off x="3588" y="219"/>
              <a:ext cx="360" cy="175"/>
              <a:chOff x="3600" y="219"/>
              <a:chExt cx="360" cy="175"/>
            </a:xfrm>
          </p:grpSpPr>
          <p:sp>
            <p:nvSpPr>
              <p:cNvPr id="189" name="Oval 118">
                <a:extLst>
                  <a:ext uri="{FF2B5EF4-FFF2-40B4-BE49-F238E27FC236}">
                    <a16:creationId xmlns:a16="http://schemas.microsoft.com/office/drawing/2014/main" id="{2E6D19AC-A4FC-4DA6-8D0C-CEE20BDCC79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119">
                <a:extLst>
                  <a:ext uri="{FF2B5EF4-FFF2-40B4-BE49-F238E27FC236}">
                    <a16:creationId xmlns:a16="http://schemas.microsoft.com/office/drawing/2014/main" id="{E5DCA90C-9D75-4870-A0E0-CC35BAA01970}"/>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120">
                <a:extLst>
                  <a:ext uri="{FF2B5EF4-FFF2-40B4-BE49-F238E27FC236}">
                    <a16:creationId xmlns:a16="http://schemas.microsoft.com/office/drawing/2014/main" id="{8298DFCB-C340-4AC9-84B0-85F4DEFFFE6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Rectangle 121">
                <a:extLst>
                  <a:ext uri="{FF2B5EF4-FFF2-40B4-BE49-F238E27FC236}">
                    <a16:creationId xmlns:a16="http://schemas.microsoft.com/office/drawing/2014/main" id="{C7BDD8E5-7FCB-4CBB-8029-976E5D95300F}"/>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93" name="Oval 122">
                <a:extLst>
                  <a:ext uri="{FF2B5EF4-FFF2-40B4-BE49-F238E27FC236}">
                    <a16:creationId xmlns:a16="http://schemas.microsoft.com/office/drawing/2014/main" id="{6895BE0A-0CAD-4B48-B7FA-A5E5DFD62E2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 name="Group 123">
                <a:extLst>
                  <a:ext uri="{FF2B5EF4-FFF2-40B4-BE49-F238E27FC236}">
                    <a16:creationId xmlns:a16="http://schemas.microsoft.com/office/drawing/2014/main" id="{0C9414EA-4FD7-462E-970F-34B3515A654F}"/>
                  </a:ext>
                </a:extLst>
              </p:cNvPr>
              <p:cNvGrpSpPr>
                <a:grpSpLocks/>
              </p:cNvGrpSpPr>
              <p:nvPr/>
            </p:nvGrpSpPr>
            <p:grpSpPr bwMode="auto">
              <a:xfrm>
                <a:off x="3686" y="244"/>
                <a:ext cx="177" cy="66"/>
                <a:chOff x="2848" y="848"/>
                <a:chExt cx="140" cy="98"/>
              </a:xfrm>
            </p:grpSpPr>
            <p:sp>
              <p:nvSpPr>
                <p:cNvPr id="199" name="Line 124">
                  <a:extLst>
                    <a:ext uri="{FF2B5EF4-FFF2-40B4-BE49-F238E27FC236}">
                      <a16:creationId xmlns:a16="http://schemas.microsoft.com/office/drawing/2014/main" id="{2275AE09-F576-4EDD-A34A-D48B9849528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Line 125">
                  <a:extLst>
                    <a:ext uri="{FF2B5EF4-FFF2-40B4-BE49-F238E27FC236}">
                      <a16:creationId xmlns:a16="http://schemas.microsoft.com/office/drawing/2014/main" id="{81CE84CF-22AE-4587-9301-4EEE245CBC5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Line 126">
                  <a:extLst>
                    <a:ext uri="{FF2B5EF4-FFF2-40B4-BE49-F238E27FC236}">
                      <a16:creationId xmlns:a16="http://schemas.microsoft.com/office/drawing/2014/main" id="{BCD28034-C905-43AE-9E7B-FD3D189803F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 name="Group 127">
                <a:extLst>
                  <a:ext uri="{FF2B5EF4-FFF2-40B4-BE49-F238E27FC236}">
                    <a16:creationId xmlns:a16="http://schemas.microsoft.com/office/drawing/2014/main" id="{83551E00-10D3-4F37-8D3E-8734420A5F53}"/>
                  </a:ext>
                </a:extLst>
              </p:cNvPr>
              <p:cNvGrpSpPr>
                <a:grpSpLocks/>
              </p:cNvGrpSpPr>
              <p:nvPr/>
            </p:nvGrpSpPr>
            <p:grpSpPr bwMode="auto">
              <a:xfrm flipV="1">
                <a:off x="3686" y="243"/>
                <a:ext cx="177" cy="66"/>
                <a:chOff x="2848" y="848"/>
                <a:chExt cx="140" cy="98"/>
              </a:xfrm>
            </p:grpSpPr>
            <p:sp>
              <p:nvSpPr>
                <p:cNvPr id="196" name="Line 128">
                  <a:extLst>
                    <a:ext uri="{FF2B5EF4-FFF2-40B4-BE49-F238E27FC236}">
                      <a16:creationId xmlns:a16="http://schemas.microsoft.com/office/drawing/2014/main" id="{4AC127D5-D467-4BF2-B583-5878AA391F2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Line 129">
                  <a:extLst>
                    <a:ext uri="{FF2B5EF4-FFF2-40B4-BE49-F238E27FC236}">
                      <a16:creationId xmlns:a16="http://schemas.microsoft.com/office/drawing/2014/main" id="{BDB2DD7F-0109-4C22-915A-4490AD49ADD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130">
                  <a:extLst>
                    <a:ext uri="{FF2B5EF4-FFF2-40B4-BE49-F238E27FC236}">
                      <a16:creationId xmlns:a16="http://schemas.microsoft.com/office/drawing/2014/main" id="{50BDD329-20CA-4299-9C06-68B0A6CEB1D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0" name="Group 131">
              <a:extLst>
                <a:ext uri="{FF2B5EF4-FFF2-40B4-BE49-F238E27FC236}">
                  <a16:creationId xmlns:a16="http://schemas.microsoft.com/office/drawing/2014/main" id="{7A3B25D6-BEF6-4872-A729-0DE961F24125}"/>
                </a:ext>
              </a:extLst>
            </p:cNvPr>
            <p:cNvGrpSpPr>
              <a:grpSpLocks/>
            </p:cNvGrpSpPr>
            <p:nvPr/>
          </p:nvGrpSpPr>
          <p:grpSpPr bwMode="auto">
            <a:xfrm>
              <a:off x="3595" y="651"/>
              <a:ext cx="150" cy="307"/>
              <a:chOff x="4180" y="783"/>
              <a:chExt cx="150" cy="307"/>
            </a:xfrm>
          </p:grpSpPr>
          <p:sp>
            <p:nvSpPr>
              <p:cNvPr id="181" name="AutoShape 132">
                <a:extLst>
                  <a:ext uri="{FF2B5EF4-FFF2-40B4-BE49-F238E27FC236}">
                    <a16:creationId xmlns:a16="http://schemas.microsoft.com/office/drawing/2014/main" id="{D118A1E9-FB0B-46A1-8A21-27FB5E1C99B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Rectangle 133">
                <a:extLst>
                  <a:ext uri="{FF2B5EF4-FFF2-40B4-BE49-F238E27FC236}">
                    <a16:creationId xmlns:a16="http://schemas.microsoft.com/office/drawing/2014/main" id="{212F1F24-3B16-4AAB-8FB4-EB6F6F18BB3D}"/>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134">
                <a:extLst>
                  <a:ext uri="{FF2B5EF4-FFF2-40B4-BE49-F238E27FC236}">
                    <a16:creationId xmlns:a16="http://schemas.microsoft.com/office/drawing/2014/main" id="{7186C900-9B79-448C-9563-02A6447EADF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AutoShape 135">
                <a:extLst>
                  <a:ext uri="{FF2B5EF4-FFF2-40B4-BE49-F238E27FC236}">
                    <a16:creationId xmlns:a16="http://schemas.microsoft.com/office/drawing/2014/main" id="{4397DAF8-8C05-4FE4-8565-95220B9C801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136">
                <a:extLst>
                  <a:ext uri="{FF2B5EF4-FFF2-40B4-BE49-F238E27FC236}">
                    <a16:creationId xmlns:a16="http://schemas.microsoft.com/office/drawing/2014/main" id="{9F6E5333-F9DC-41EF-A5D5-83FE906DEC74}"/>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137">
                <a:extLst>
                  <a:ext uri="{FF2B5EF4-FFF2-40B4-BE49-F238E27FC236}">
                    <a16:creationId xmlns:a16="http://schemas.microsoft.com/office/drawing/2014/main" id="{F92515BB-8E70-4700-A11B-AF48DCD2C898}"/>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138">
                <a:extLst>
                  <a:ext uri="{FF2B5EF4-FFF2-40B4-BE49-F238E27FC236}">
                    <a16:creationId xmlns:a16="http://schemas.microsoft.com/office/drawing/2014/main" id="{FB578F4D-79A3-402C-BEB0-93005E0E97D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Rectangle 139">
                <a:extLst>
                  <a:ext uri="{FF2B5EF4-FFF2-40B4-BE49-F238E27FC236}">
                    <a16:creationId xmlns:a16="http://schemas.microsoft.com/office/drawing/2014/main" id="{33A551A6-2C33-40EC-AEC9-40F9674FA709}"/>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61" name="Object 140">
              <a:extLst>
                <a:ext uri="{FF2B5EF4-FFF2-40B4-BE49-F238E27FC236}">
                  <a16:creationId xmlns:a16="http://schemas.microsoft.com/office/drawing/2014/main" id="{1481099D-A863-4298-AB9D-BC8EA2057A5A}"/>
                </a:ext>
              </a:extLst>
            </p:cNvPr>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2065" name="Clip" r:id="rId23" imgW="1305000" imgH="1085760" progId="MS_ClipArt_Gallery.2">
                    <p:embed/>
                  </p:oleObj>
                </mc:Choice>
                <mc:Fallback>
                  <p:oleObj name="Clip" r:id="rId23" imgW="1305000" imgH="1085760" progId="MS_ClipArt_Gallery.2">
                    <p:embed/>
                    <p:pic>
                      <p:nvPicPr>
                        <p:cNvPr id="61" name="Object 140">
                          <a:extLst>
                            <a:ext uri="{FF2B5EF4-FFF2-40B4-BE49-F238E27FC236}">
                              <a16:creationId xmlns:a16="http://schemas.microsoft.com/office/drawing/2014/main" id="{1481099D-A863-4298-AB9D-BC8EA2057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 name="Group 141">
              <a:extLst>
                <a:ext uri="{FF2B5EF4-FFF2-40B4-BE49-F238E27FC236}">
                  <a16:creationId xmlns:a16="http://schemas.microsoft.com/office/drawing/2014/main" id="{916A56C3-0B76-4A79-815D-078CDB1D9A5B}"/>
                </a:ext>
              </a:extLst>
            </p:cNvPr>
            <p:cNvGrpSpPr>
              <a:grpSpLocks/>
            </p:cNvGrpSpPr>
            <p:nvPr/>
          </p:nvGrpSpPr>
          <p:grpSpPr bwMode="auto">
            <a:xfrm>
              <a:off x="4451" y="714"/>
              <a:ext cx="292" cy="320"/>
              <a:chOff x="2870" y="1518"/>
              <a:chExt cx="292" cy="320"/>
            </a:xfrm>
          </p:grpSpPr>
          <p:graphicFrame>
            <p:nvGraphicFramePr>
              <p:cNvPr id="179" name="Object 142">
                <a:extLst>
                  <a:ext uri="{FF2B5EF4-FFF2-40B4-BE49-F238E27FC236}">
                    <a16:creationId xmlns:a16="http://schemas.microsoft.com/office/drawing/2014/main" id="{4C2D67AC-8DEA-4F2C-AD7D-FAFE65CEB062}"/>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6" name="Clip" r:id="rId24" imgW="819000" imgH="847800" progId="MS_ClipArt_Gallery.2">
                      <p:embed/>
                    </p:oleObj>
                  </mc:Choice>
                  <mc:Fallback>
                    <p:oleObj name="Clip" r:id="rId24" imgW="819000" imgH="847800" progId="MS_ClipArt_Gallery.2">
                      <p:embed/>
                      <p:pic>
                        <p:nvPicPr>
                          <p:cNvPr id="179" name="Object 142">
                            <a:extLst>
                              <a:ext uri="{FF2B5EF4-FFF2-40B4-BE49-F238E27FC236}">
                                <a16:creationId xmlns:a16="http://schemas.microsoft.com/office/drawing/2014/main" id="{4C2D67AC-8DEA-4F2C-AD7D-FAFE65CEB06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 name="Object 143">
                <a:extLst>
                  <a:ext uri="{FF2B5EF4-FFF2-40B4-BE49-F238E27FC236}">
                    <a16:creationId xmlns:a16="http://schemas.microsoft.com/office/drawing/2014/main" id="{F8E2649A-9C8D-496F-B087-A24A3F7F0D8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7" name="Clip" r:id="rId25" imgW="1266840" imgH="1200240" progId="MS_ClipArt_Gallery.2">
                      <p:embed/>
                    </p:oleObj>
                  </mc:Choice>
                  <mc:Fallback>
                    <p:oleObj name="Clip" r:id="rId25" imgW="1266840" imgH="1200240" progId="MS_ClipArt_Gallery.2">
                      <p:embed/>
                      <p:pic>
                        <p:nvPicPr>
                          <p:cNvPr id="180" name="Object 143">
                            <a:extLst>
                              <a:ext uri="{FF2B5EF4-FFF2-40B4-BE49-F238E27FC236}">
                                <a16:creationId xmlns:a16="http://schemas.microsoft.com/office/drawing/2014/main" id="{F8E2649A-9C8D-496F-B087-A24A3F7F0D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 name="Group 144">
              <a:extLst>
                <a:ext uri="{FF2B5EF4-FFF2-40B4-BE49-F238E27FC236}">
                  <a16:creationId xmlns:a16="http://schemas.microsoft.com/office/drawing/2014/main" id="{021CCBD9-66E7-4C70-8B14-38579A2F5CF2}"/>
                </a:ext>
              </a:extLst>
            </p:cNvPr>
            <p:cNvGrpSpPr>
              <a:grpSpLocks/>
            </p:cNvGrpSpPr>
            <p:nvPr/>
          </p:nvGrpSpPr>
          <p:grpSpPr bwMode="auto">
            <a:xfrm>
              <a:off x="3690" y="1566"/>
              <a:ext cx="360" cy="175"/>
              <a:chOff x="3600" y="219"/>
              <a:chExt cx="360" cy="175"/>
            </a:xfrm>
          </p:grpSpPr>
          <p:sp>
            <p:nvSpPr>
              <p:cNvPr id="166" name="Oval 145">
                <a:extLst>
                  <a:ext uri="{FF2B5EF4-FFF2-40B4-BE49-F238E27FC236}">
                    <a16:creationId xmlns:a16="http://schemas.microsoft.com/office/drawing/2014/main" id="{E2398433-C315-4EB4-8B24-F367E8C56BF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146">
                <a:extLst>
                  <a:ext uri="{FF2B5EF4-FFF2-40B4-BE49-F238E27FC236}">
                    <a16:creationId xmlns:a16="http://schemas.microsoft.com/office/drawing/2014/main" id="{16039520-EDCF-43B9-BB90-D520E64390E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147">
                <a:extLst>
                  <a:ext uri="{FF2B5EF4-FFF2-40B4-BE49-F238E27FC236}">
                    <a16:creationId xmlns:a16="http://schemas.microsoft.com/office/drawing/2014/main" id="{89685582-4DF8-4080-A279-4552ED0FB9F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Rectangle 148">
                <a:extLst>
                  <a:ext uri="{FF2B5EF4-FFF2-40B4-BE49-F238E27FC236}">
                    <a16:creationId xmlns:a16="http://schemas.microsoft.com/office/drawing/2014/main" id="{899BE7AB-97E3-4F89-B94F-D74829F12444}"/>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70" name="Oval 149">
                <a:extLst>
                  <a:ext uri="{FF2B5EF4-FFF2-40B4-BE49-F238E27FC236}">
                    <a16:creationId xmlns:a16="http://schemas.microsoft.com/office/drawing/2014/main" id="{42239061-E8B8-4293-ACBC-60B210BD293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1" name="Group 150">
                <a:extLst>
                  <a:ext uri="{FF2B5EF4-FFF2-40B4-BE49-F238E27FC236}">
                    <a16:creationId xmlns:a16="http://schemas.microsoft.com/office/drawing/2014/main" id="{AA5538CF-4C59-4F89-B3F1-53D64BE1B41E}"/>
                  </a:ext>
                </a:extLst>
              </p:cNvPr>
              <p:cNvGrpSpPr>
                <a:grpSpLocks/>
              </p:cNvGrpSpPr>
              <p:nvPr/>
            </p:nvGrpSpPr>
            <p:grpSpPr bwMode="auto">
              <a:xfrm>
                <a:off x="3686" y="244"/>
                <a:ext cx="177" cy="66"/>
                <a:chOff x="2848" y="848"/>
                <a:chExt cx="140" cy="98"/>
              </a:xfrm>
            </p:grpSpPr>
            <p:sp>
              <p:nvSpPr>
                <p:cNvPr id="176" name="Line 151">
                  <a:extLst>
                    <a:ext uri="{FF2B5EF4-FFF2-40B4-BE49-F238E27FC236}">
                      <a16:creationId xmlns:a16="http://schemas.microsoft.com/office/drawing/2014/main" id="{A36B1363-1E55-47ED-97C0-A48BB8BD66E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Line 152">
                  <a:extLst>
                    <a:ext uri="{FF2B5EF4-FFF2-40B4-BE49-F238E27FC236}">
                      <a16:creationId xmlns:a16="http://schemas.microsoft.com/office/drawing/2014/main" id="{AFFCD757-86F3-46D3-B53C-08CF0F5ADC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Line 153">
                  <a:extLst>
                    <a:ext uri="{FF2B5EF4-FFF2-40B4-BE49-F238E27FC236}">
                      <a16:creationId xmlns:a16="http://schemas.microsoft.com/office/drawing/2014/main" id="{7171A07B-8310-4CDB-9BB2-4E7A3806C78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54">
                <a:extLst>
                  <a:ext uri="{FF2B5EF4-FFF2-40B4-BE49-F238E27FC236}">
                    <a16:creationId xmlns:a16="http://schemas.microsoft.com/office/drawing/2014/main" id="{8D5F6A31-5C8F-42DA-AED5-C4BA047BF69B}"/>
                  </a:ext>
                </a:extLst>
              </p:cNvPr>
              <p:cNvGrpSpPr>
                <a:grpSpLocks/>
              </p:cNvGrpSpPr>
              <p:nvPr/>
            </p:nvGrpSpPr>
            <p:grpSpPr bwMode="auto">
              <a:xfrm flipV="1">
                <a:off x="3686" y="243"/>
                <a:ext cx="177" cy="66"/>
                <a:chOff x="2848" y="848"/>
                <a:chExt cx="140" cy="98"/>
              </a:xfrm>
            </p:grpSpPr>
            <p:sp>
              <p:nvSpPr>
                <p:cNvPr id="173" name="Line 155">
                  <a:extLst>
                    <a:ext uri="{FF2B5EF4-FFF2-40B4-BE49-F238E27FC236}">
                      <a16:creationId xmlns:a16="http://schemas.microsoft.com/office/drawing/2014/main" id="{06611E3E-57DB-4797-AD95-B85AA33B9BF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156">
                  <a:extLst>
                    <a:ext uri="{FF2B5EF4-FFF2-40B4-BE49-F238E27FC236}">
                      <a16:creationId xmlns:a16="http://schemas.microsoft.com/office/drawing/2014/main" id="{48B932FF-4AA7-4128-A4B5-8323140DCC4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Line 157">
                  <a:extLst>
                    <a:ext uri="{FF2B5EF4-FFF2-40B4-BE49-F238E27FC236}">
                      <a16:creationId xmlns:a16="http://schemas.microsoft.com/office/drawing/2014/main" id="{6249417E-2AC8-4B09-81FD-53887D4ACE5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4" name="Group 158">
              <a:extLst>
                <a:ext uri="{FF2B5EF4-FFF2-40B4-BE49-F238E27FC236}">
                  <a16:creationId xmlns:a16="http://schemas.microsoft.com/office/drawing/2014/main" id="{116A8114-4C5D-4BAC-9F63-BD7A24793A6D}"/>
                </a:ext>
              </a:extLst>
            </p:cNvPr>
            <p:cNvGrpSpPr>
              <a:grpSpLocks/>
            </p:cNvGrpSpPr>
            <p:nvPr/>
          </p:nvGrpSpPr>
          <p:grpSpPr bwMode="auto">
            <a:xfrm>
              <a:off x="4374" y="1395"/>
              <a:ext cx="360" cy="175"/>
              <a:chOff x="3600" y="219"/>
              <a:chExt cx="360" cy="175"/>
            </a:xfrm>
          </p:grpSpPr>
          <p:sp>
            <p:nvSpPr>
              <p:cNvPr id="153" name="Oval 159">
                <a:extLst>
                  <a:ext uri="{FF2B5EF4-FFF2-40B4-BE49-F238E27FC236}">
                    <a16:creationId xmlns:a16="http://schemas.microsoft.com/office/drawing/2014/main" id="{2003A341-ACAA-4036-AB0A-CF77759A798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60">
                <a:extLst>
                  <a:ext uri="{FF2B5EF4-FFF2-40B4-BE49-F238E27FC236}">
                    <a16:creationId xmlns:a16="http://schemas.microsoft.com/office/drawing/2014/main" id="{DC58EF4A-6BD9-440F-8BC8-2223F8AEE7F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Line 161">
                <a:extLst>
                  <a:ext uri="{FF2B5EF4-FFF2-40B4-BE49-F238E27FC236}">
                    <a16:creationId xmlns:a16="http://schemas.microsoft.com/office/drawing/2014/main" id="{56B68749-6CF2-4230-AAFF-D2F24B88EE36}"/>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162">
                <a:extLst>
                  <a:ext uri="{FF2B5EF4-FFF2-40B4-BE49-F238E27FC236}">
                    <a16:creationId xmlns:a16="http://schemas.microsoft.com/office/drawing/2014/main" id="{91C8470A-3902-4623-9906-C0E0C9D470B4}"/>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57" name="Oval 163">
                <a:extLst>
                  <a:ext uri="{FF2B5EF4-FFF2-40B4-BE49-F238E27FC236}">
                    <a16:creationId xmlns:a16="http://schemas.microsoft.com/office/drawing/2014/main" id="{B90BE488-4BA5-42DD-9BC1-931E8BF5DFB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8" name="Group 164">
                <a:extLst>
                  <a:ext uri="{FF2B5EF4-FFF2-40B4-BE49-F238E27FC236}">
                    <a16:creationId xmlns:a16="http://schemas.microsoft.com/office/drawing/2014/main" id="{C97CEF96-AAA8-4E14-AF3E-4DC80B106B21}"/>
                  </a:ext>
                </a:extLst>
              </p:cNvPr>
              <p:cNvGrpSpPr>
                <a:grpSpLocks/>
              </p:cNvGrpSpPr>
              <p:nvPr/>
            </p:nvGrpSpPr>
            <p:grpSpPr bwMode="auto">
              <a:xfrm>
                <a:off x="3686" y="244"/>
                <a:ext cx="177" cy="66"/>
                <a:chOff x="2848" y="848"/>
                <a:chExt cx="140" cy="98"/>
              </a:xfrm>
            </p:grpSpPr>
            <p:sp>
              <p:nvSpPr>
                <p:cNvPr id="163" name="Line 165">
                  <a:extLst>
                    <a:ext uri="{FF2B5EF4-FFF2-40B4-BE49-F238E27FC236}">
                      <a16:creationId xmlns:a16="http://schemas.microsoft.com/office/drawing/2014/main" id="{879C5E40-C96F-4D23-9BFA-92EE3698249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166">
                  <a:extLst>
                    <a:ext uri="{FF2B5EF4-FFF2-40B4-BE49-F238E27FC236}">
                      <a16:creationId xmlns:a16="http://schemas.microsoft.com/office/drawing/2014/main" id="{F0276709-D6FE-42A7-A716-9CBB6BE7EAF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Line 167">
                  <a:extLst>
                    <a:ext uri="{FF2B5EF4-FFF2-40B4-BE49-F238E27FC236}">
                      <a16:creationId xmlns:a16="http://schemas.microsoft.com/office/drawing/2014/main" id="{55B01CD7-A0BB-4CF1-851E-A79DC04EE7B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 name="Group 168">
                <a:extLst>
                  <a:ext uri="{FF2B5EF4-FFF2-40B4-BE49-F238E27FC236}">
                    <a16:creationId xmlns:a16="http://schemas.microsoft.com/office/drawing/2014/main" id="{39B7009B-A535-4E0E-A95D-26F49A35DDA1}"/>
                  </a:ext>
                </a:extLst>
              </p:cNvPr>
              <p:cNvGrpSpPr>
                <a:grpSpLocks/>
              </p:cNvGrpSpPr>
              <p:nvPr/>
            </p:nvGrpSpPr>
            <p:grpSpPr bwMode="auto">
              <a:xfrm flipV="1">
                <a:off x="3686" y="243"/>
                <a:ext cx="177" cy="66"/>
                <a:chOff x="2848" y="848"/>
                <a:chExt cx="140" cy="98"/>
              </a:xfrm>
            </p:grpSpPr>
            <p:sp>
              <p:nvSpPr>
                <p:cNvPr id="160" name="Line 169">
                  <a:extLst>
                    <a:ext uri="{FF2B5EF4-FFF2-40B4-BE49-F238E27FC236}">
                      <a16:creationId xmlns:a16="http://schemas.microsoft.com/office/drawing/2014/main" id="{A4CC4A07-C0E6-4AA5-A034-AA6DBDB4D3A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170">
                  <a:extLst>
                    <a:ext uri="{FF2B5EF4-FFF2-40B4-BE49-F238E27FC236}">
                      <a16:creationId xmlns:a16="http://schemas.microsoft.com/office/drawing/2014/main" id="{9117859C-DED0-414B-AD26-DCD8BD93CCF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Line 171">
                  <a:extLst>
                    <a:ext uri="{FF2B5EF4-FFF2-40B4-BE49-F238E27FC236}">
                      <a16:creationId xmlns:a16="http://schemas.microsoft.com/office/drawing/2014/main" id="{F9D239FF-109B-4856-B1CB-6ADE31B4F60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5" name="Group 172">
              <a:extLst>
                <a:ext uri="{FF2B5EF4-FFF2-40B4-BE49-F238E27FC236}">
                  <a16:creationId xmlns:a16="http://schemas.microsoft.com/office/drawing/2014/main" id="{F4DCBC43-DEFB-4C2D-83AD-66DCE53BC083}"/>
                </a:ext>
              </a:extLst>
            </p:cNvPr>
            <p:cNvGrpSpPr>
              <a:grpSpLocks/>
            </p:cNvGrpSpPr>
            <p:nvPr/>
          </p:nvGrpSpPr>
          <p:grpSpPr bwMode="auto">
            <a:xfrm>
              <a:off x="4386" y="1887"/>
              <a:ext cx="360" cy="175"/>
              <a:chOff x="3600" y="219"/>
              <a:chExt cx="360" cy="175"/>
            </a:xfrm>
          </p:grpSpPr>
          <p:sp>
            <p:nvSpPr>
              <p:cNvPr id="140" name="Oval 173">
                <a:extLst>
                  <a:ext uri="{FF2B5EF4-FFF2-40B4-BE49-F238E27FC236}">
                    <a16:creationId xmlns:a16="http://schemas.microsoft.com/office/drawing/2014/main" id="{C99FE95B-669D-4DCE-A897-29FC55CEAF0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74">
                <a:extLst>
                  <a:ext uri="{FF2B5EF4-FFF2-40B4-BE49-F238E27FC236}">
                    <a16:creationId xmlns:a16="http://schemas.microsoft.com/office/drawing/2014/main" id="{160A5D8E-1075-438C-B3C7-8ABDA461233A}"/>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175">
                <a:extLst>
                  <a:ext uri="{FF2B5EF4-FFF2-40B4-BE49-F238E27FC236}">
                    <a16:creationId xmlns:a16="http://schemas.microsoft.com/office/drawing/2014/main" id="{63224178-3559-4FE7-B395-511C877DB50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Rectangle 176">
                <a:extLst>
                  <a:ext uri="{FF2B5EF4-FFF2-40B4-BE49-F238E27FC236}">
                    <a16:creationId xmlns:a16="http://schemas.microsoft.com/office/drawing/2014/main" id="{064657E7-FC51-459A-B072-53F4EDB2FFC9}"/>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44" name="Oval 177">
                <a:extLst>
                  <a:ext uri="{FF2B5EF4-FFF2-40B4-BE49-F238E27FC236}">
                    <a16:creationId xmlns:a16="http://schemas.microsoft.com/office/drawing/2014/main" id="{F645CC67-994F-4BDB-B826-DA0D4C54A4B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5" name="Group 178">
                <a:extLst>
                  <a:ext uri="{FF2B5EF4-FFF2-40B4-BE49-F238E27FC236}">
                    <a16:creationId xmlns:a16="http://schemas.microsoft.com/office/drawing/2014/main" id="{D93ECD6F-143A-4E3F-B208-5B82B0F91CE4}"/>
                  </a:ext>
                </a:extLst>
              </p:cNvPr>
              <p:cNvGrpSpPr>
                <a:grpSpLocks/>
              </p:cNvGrpSpPr>
              <p:nvPr/>
            </p:nvGrpSpPr>
            <p:grpSpPr bwMode="auto">
              <a:xfrm>
                <a:off x="3686" y="244"/>
                <a:ext cx="177" cy="66"/>
                <a:chOff x="2848" y="848"/>
                <a:chExt cx="140" cy="98"/>
              </a:xfrm>
            </p:grpSpPr>
            <p:sp>
              <p:nvSpPr>
                <p:cNvPr id="150" name="Line 179">
                  <a:extLst>
                    <a:ext uri="{FF2B5EF4-FFF2-40B4-BE49-F238E27FC236}">
                      <a16:creationId xmlns:a16="http://schemas.microsoft.com/office/drawing/2014/main" id="{16EF7E98-68CE-42E3-A7A3-0F4688AFA00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80">
                  <a:extLst>
                    <a:ext uri="{FF2B5EF4-FFF2-40B4-BE49-F238E27FC236}">
                      <a16:creationId xmlns:a16="http://schemas.microsoft.com/office/drawing/2014/main" id="{E3BA6FD5-C3F5-4616-8963-DE76FED5C28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Line 181">
                  <a:extLst>
                    <a:ext uri="{FF2B5EF4-FFF2-40B4-BE49-F238E27FC236}">
                      <a16:creationId xmlns:a16="http://schemas.microsoft.com/office/drawing/2014/main" id="{03CB4938-35C9-4511-9E80-06A8B90ED73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 name="Group 182">
                <a:extLst>
                  <a:ext uri="{FF2B5EF4-FFF2-40B4-BE49-F238E27FC236}">
                    <a16:creationId xmlns:a16="http://schemas.microsoft.com/office/drawing/2014/main" id="{9130C07B-9EC6-4C94-9044-A4F5EC21D278}"/>
                  </a:ext>
                </a:extLst>
              </p:cNvPr>
              <p:cNvGrpSpPr>
                <a:grpSpLocks/>
              </p:cNvGrpSpPr>
              <p:nvPr/>
            </p:nvGrpSpPr>
            <p:grpSpPr bwMode="auto">
              <a:xfrm flipV="1">
                <a:off x="3686" y="243"/>
                <a:ext cx="177" cy="66"/>
                <a:chOff x="2848" y="848"/>
                <a:chExt cx="140" cy="98"/>
              </a:xfrm>
            </p:grpSpPr>
            <p:sp>
              <p:nvSpPr>
                <p:cNvPr id="147" name="Line 183">
                  <a:extLst>
                    <a:ext uri="{FF2B5EF4-FFF2-40B4-BE49-F238E27FC236}">
                      <a16:creationId xmlns:a16="http://schemas.microsoft.com/office/drawing/2014/main" id="{0C06AAA3-E7F8-499B-9563-47FA2269CCC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Line 184">
                  <a:extLst>
                    <a:ext uri="{FF2B5EF4-FFF2-40B4-BE49-F238E27FC236}">
                      <a16:creationId xmlns:a16="http://schemas.microsoft.com/office/drawing/2014/main" id="{B72A9A48-5EC3-48D6-878D-5CC9686C650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85">
                  <a:extLst>
                    <a:ext uri="{FF2B5EF4-FFF2-40B4-BE49-F238E27FC236}">
                      <a16:creationId xmlns:a16="http://schemas.microsoft.com/office/drawing/2014/main" id="{A167E5B2-F2B4-49B7-9162-42A7BF5E9E1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6" name="Group 186">
              <a:extLst>
                <a:ext uri="{FF2B5EF4-FFF2-40B4-BE49-F238E27FC236}">
                  <a16:creationId xmlns:a16="http://schemas.microsoft.com/office/drawing/2014/main" id="{D491B50E-2430-4FDE-9E40-796A2B85DC84}"/>
                </a:ext>
              </a:extLst>
            </p:cNvPr>
            <p:cNvGrpSpPr>
              <a:grpSpLocks/>
            </p:cNvGrpSpPr>
            <p:nvPr/>
          </p:nvGrpSpPr>
          <p:grpSpPr bwMode="auto">
            <a:xfrm>
              <a:off x="5082" y="1551"/>
              <a:ext cx="360" cy="175"/>
              <a:chOff x="3600" y="219"/>
              <a:chExt cx="360" cy="175"/>
            </a:xfrm>
          </p:grpSpPr>
          <p:sp>
            <p:nvSpPr>
              <p:cNvPr id="127" name="Oval 187">
                <a:extLst>
                  <a:ext uri="{FF2B5EF4-FFF2-40B4-BE49-F238E27FC236}">
                    <a16:creationId xmlns:a16="http://schemas.microsoft.com/office/drawing/2014/main" id="{59E15806-98D7-401B-82E1-A8D03AAA193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188">
                <a:extLst>
                  <a:ext uri="{FF2B5EF4-FFF2-40B4-BE49-F238E27FC236}">
                    <a16:creationId xmlns:a16="http://schemas.microsoft.com/office/drawing/2014/main" id="{80248746-1DAA-499D-9304-58CD9B86B90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189">
                <a:extLst>
                  <a:ext uri="{FF2B5EF4-FFF2-40B4-BE49-F238E27FC236}">
                    <a16:creationId xmlns:a16="http://schemas.microsoft.com/office/drawing/2014/main" id="{F6110F8B-D62E-4E44-B3CC-C9B7FC6B4476}"/>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90">
                <a:extLst>
                  <a:ext uri="{FF2B5EF4-FFF2-40B4-BE49-F238E27FC236}">
                    <a16:creationId xmlns:a16="http://schemas.microsoft.com/office/drawing/2014/main" id="{C7DFFBBA-9B85-4956-ADD3-B1ED957632E4}"/>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31" name="Oval 191">
                <a:extLst>
                  <a:ext uri="{FF2B5EF4-FFF2-40B4-BE49-F238E27FC236}">
                    <a16:creationId xmlns:a16="http://schemas.microsoft.com/office/drawing/2014/main" id="{94C686BD-94E9-46AC-A09E-BDA2133F7DF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2" name="Group 192">
                <a:extLst>
                  <a:ext uri="{FF2B5EF4-FFF2-40B4-BE49-F238E27FC236}">
                    <a16:creationId xmlns:a16="http://schemas.microsoft.com/office/drawing/2014/main" id="{09ACFCBA-E5ED-4B89-9C6B-F9CFA2A93F6A}"/>
                  </a:ext>
                </a:extLst>
              </p:cNvPr>
              <p:cNvGrpSpPr>
                <a:grpSpLocks/>
              </p:cNvGrpSpPr>
              <p:nvPr/>
            </p:nvGrpSpPr>
            <p:grpSpPr bwMode="auto">
              <a:xfrm>
                <a:off x="3686" y="244"/>
                <a:ext cx="177" cy="66"/>
                <a:chOff x="2848" y="848"/>
                <a:chExt cx="140" cy="98"/>
              </a:xfrm>
            </p:grpSpPr>
            <p:sp>
              <p:nvSpPr>
                <p:cNvPr id="137" name="Line 193">
                  <a:extLst>
                    <a:ext uri="{FF2B5EF4-FFF2-40B4-BE49-F238E27FC236}">
                      <a16:creationId xmlns:a16="http://schemas.microsoft.com/office/drawing/2014/main" id="{9DA0D2B8-0DC4-4F32-AC53-7AD9AA95C41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194">
                  <a:extLst>
                    <a:ext uri="{FF2B5EF4-FFF2-40B4-BE49-F238E27FC236}">
                      <a16:creationId xmlns:a16="http://schemas.microsoft.com/office/drawing/2014/main" id="{E3D9AD52-75F8-4EDD-AA4B-F6CF86F56FA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95">
                  <a:extLst>
                    <a:ext uri="{FF2B5EF4-FFF2-40B4-BE49-F238E27FC236}">
                      <a16:creationId xmlns:a16="http://schemas.microsoft.com/office/drawing/2014/main" id="{81F54091-E674-4FA1-B43D-D65640188EA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 name="Group 196">
                <a:extLst>
                  <a:ext uri="{FF2B5EF4-FFF2-40B4-BE49-F238E27FC236}">
                    <a16:creationId xmlns:a16="http://schemas.microsoft.com/office/drawing/2014/main" id="{5A154DD5-B41E-4767-B9AE-45436B15E0D6}"/>
                  </a:ext>
                </a:extLst>
              </p:cNvPr>
              <p:cNvGrpSpPr>
                <a:grpSpLocks/>
              </p:cNvGrpSpPr>
              <p:nvPr/>
            </p:nvGrpSpPr>
            <p:grpSpPr bwMode="auto">
              <a:xfrm flipV="1">
                <a:off x="3686" y="243"/>
                <a:ext cx="177" cy="66"/>
                <a:chOff x="2848" y="848"/>
                <a:chExt cx="140" cy="98"/>
              </a:xfrm>
            </p:grpSpPr>
            <p:sp>
              <p:nvSpPr>
                <p:cNvPr id="134" name="Line 197">
                  <a:extLst>
                    <a:ext uri="{FF2B5EF4-FFF2-40B4-BE49-F238E27FC236}">
                      <a16:creationId xmlns:a16="http://schemas.microsoft.com/office/drawing/2014/main" id="{80DB22FA-82F3-47C5-86A7-55E6943CE44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98">
                  <a:extLst>
                    <a:ext uri="{FF2B5EF4-FFF2-40B4-BE49-F238E27FC236}">
                      <a16:creationId xmlns:a16="http://schemas.microsoft.com/office/drawing/2014/main" id="{602445DE-094A-4BEC-BFE2-0F52D313DEE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9">
                  <a:extLst>
                    <a:ext uri="{FF2B5EF4-FFF2-40B4-BE49-F238E27FC236}">
                      <a16:creationId xmlns:a16="http://schemas.microsoft.com/office/drawing/2014/main" id="{04A55396-E7AC-4D5A-8D0C-D94C36CAAB1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200">
              <a:extLst>
                <a:ext uri="{FF2B5EF4-FFF2-40B4-BE49-F238E27FC236}">
                  <a16:creationId xmlns:a16="http://schemas.microsoft.com/office/drawing/2014/main" id="{AB7B541C-7177-49F1-B9AF-BE2174E9FEB6}"/>
                </a:ext>
              </a:extLst>
            </p:cNvPr>
            <p:cNvGrpSpPr>
              <a:grpSpLocks/>
            </p:cNvGrpSpPr>
            <p:nvPr/>
          </p:nvGrpSpPr>
          <p:grpSpPr bwMode="auto">
            <a:xfrm>
              <a:off x="4944" y="2223"/>
              <a:ext cx="360" cy="175"/>
              <a:chOff x="3600" y="219"/>
              <a:chExt cx="360" cy="175"/>
            </a:xfrm>
          </p:grpSpPr>
          <p:sp>
            <p:nvSpPr>
              <p:cNvPr id="114" name="Oval 201">
                <a:extLst>
                  <a:ext uri="{FF2B5EF4-FFF2-40B4-BE49-F238E27FC236}">
                    <a16:creationId xmlns:a16="http://schemas.microsoft.com/office/drawing/2014/main" id="{D0D71982-C7A6-4A45-AA04-A549459C9BA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202">
                <a:extLst>
                  <a:ext uri="{FF2B5EF4-FFF2-40B4-BE49-F238E27FC236}">
                    <a16:creationId xmlns:a16="http://schemas.microsoft.com/office/drawing/2014/main" id="{D9E32FFD-1F62-4C30-A8B9-9B477B0B81B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203">
                <a:extLst>
                  <a:ext uri="{FF2B5EF4-FFF2-40B4-BE49-F238E27FC236}">
                    <a16:creationId xmlns:a16="http://schemas.microsoft.com/office/drawing/2014/main" id="{F7475031-6360-4204-A08F-FB8A426C8669}"/>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204">
                <a:extLst>
                  <a:ext uri="{FF2B5EF4-FFF2-40B4-BE49-F238E27FC236}">
                    <a16:creationId xmlns:a16="http://schemas.microsoft.com/office/drawing/2014/main" id="{A593201E-5A19-4ACB-B0F9-29F44626D7F2}"/>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18" name="Oval 205">
                <a:extLst>
                  <a:ext uri="{FF2B5EF4-FFF2-40B4-BE49-F238E27FC236}">
                    <a16:creationId xmlns:a16="http://schemas.microsoft.com/office/drawing/2014/main" id="{1C71ADC8-BC8A-420E-A9C8-EC9FFF9C02D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9" name="Group 206">
                <a:extLst>
                  <a:ext uri="{FF2B5EF4-FFF2-40B4-BE49-F238E27FC236}">
                    <a16:creationId xmlns:a16="http://schemas.microsoft.com/office/drawing/2014/main" id="{55F24DA6-D82D-43D3-B09D-429DB590EAE5}"/>
                  </a:ext>
                </a:extLst>
              </p:cNvPr>
              <p:cNvGrpSpPr>
                <a:grpSpLocks/>
              </p:cNvGrpSpPr>
              <p:nvPr/>
            </p:nvGrpSpPr>
            <p:grpSpPr bwMode="auto">
              <a:xfrm>
                <a:off x="3686" y="244"/>
                <a:ext cx="177" cy="66"/>
                <a:chOff x="2848" y="848"/>
                <a:chExt cx="140" cy="98"/>
              </a:xfrm>
            </p:grpSpPr>
            <p:sp>
              <p:nvSpPr>
                <p:cNvPr id="124" name="Line 207">
                  <a:extLst>
                    <a:ext uri="{FF2B5EF4-FFF2-40B4-BE49-F238E27FC236}">
                      <a16:creationId xmlns:a16="http://schemas.microsoft.com/office/drawing/2014/main" id="{75CEAC03-9B15-409F-B80F-01CB13C0CAB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208">
                  <a:extLst>
                    <a:ext uri="{FF2B5EF4-FFF2-40B4-BE49-F238E27FC236}">
                      <a16:creationId xmlns:a16="http://schemas.microsoft.com/office/drawing/2014/main" id="{BAE450C9-2E48-4FC1-BD2F-B209A556100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209">
                  <a:extLst>
                    <a:ext uri="{FF2B5EF4-FFF2-40B4-BE49-F238E27FC236}">
                      <a16:creationId xmlns:a16="http://schemas.microsoft.com/office/drawing/2014/main" id="{A177AD1B-3026-49E7-BE6E-4B8C5CE3DEC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210">
                <a:extLst>
                  <a:ext uri="{FF2B5EF4-FFF2-40B4-BE49-F238E27FC236}">
                    <a16:creationId xmlns:a16="http://schemas.microsoft.com/office/drawing/2014/main" id="{1FDB8F94-F688-4513-A7CE-A2E7FDF864C3}"/>
                  </a:ext>
                </a:extLst>
              </p:cNvPr>
              <p:cNvGrpSpPr>
                <a:grpSpLocks/>
              </p:cNvGrpSpPr>
              <p:nvPr/>
            </p:nvGrpSpPr>
            <p:grpSpPr bwMode="auto">
              <a:xfrm flipV="1">
                <a:off x="3686" y="243"/>
                <a:ext cx="177" cy="66"/>
                <a:chOff x="2848" y="848"/>
                <a:chExt cx="140" cy="98"/>
              </a:xfrm>
            </p:grpSpPr>
            <p:sp>
              <p:nvSpPr>
                <p:cNvPr id="121" name="Line 211">
                  <a:extLst>
                    <a:ext uri="{FF2B5EF4-FFF2-40B4-BE49-F238E27FC236}">
                      <a16:creationId xmlns:a16="http://schemas.microsoft.com/office/drawing/2014/main" id="{29AC611A-FBA0-479B-A4FB-6343D1550EF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212">
                  <a:extLst>
                    <a:ext uri="{FF2B5EF4-FFF2-40B4-BE49-F238E27FC236}">
                      <a16:creationId xmlns:a16="http://schemas.microsoft.com/office/drawing/2014/main" id="{42FA3352-547E-4AE0-83CB-4B31F396266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213">
                  <a:extLst>
                    <a:ext uri="{FF2B5EF4-FFF2-40B4-BE49-F238E27FC236}">
                      <a16:creationId xmlns:a16="http://schemas.microsoft.com/office/drawing/2014/main" id="{151AA700-DC2B-465E-B77B-1BC71F3E672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8" name="Group 214">
              <a:extLst>
                <a:ext uri="{FF2B5EF4-FFF2-40B4-BE49-F238E27FC236}">
                  <a16:creationId xmlns:a16="http://schemas.microsoft.com/office/drawing/2014/main" id="{E56D358E-D3D4-426E-8211-2D3656A70BF6}"/>
                </a:ext>
              </a:extLst>
            </p:cNvPr>
            <p:cNvGrpSpPr>
              <a:grpSpLocks/>
            </p:cNvGrpSpPr>
            <p:nvPr/>
          </p:nvGrpSpPr>
          <p:grpSpPr bwMode="auto">
            <a:xfrm>
              <a:off x="4704" y="2661"/>
              <a:ext cx="360" cy="175"/>
              <a:chOff x="3600" y="219"/>
              <a:chExt cx="360" cy="175"/>
            </a:xfrm>
          </p:grpSpPr>
          <p:sp>
            <p:nvSpPr>
              <p:cNvPr id="101" name="Oval 215">
                <a:extLst>
                  <a:ext uri="{FF2B5EF4-FFF2-40B4-BE49-F238E27FC236}">
                    <a16:creationId xmlns:a16="http://schemas.microsoft.com/office/drawing/2014/main" id="{CCFD9045-A15E-402B-9B3E-018D5FE4266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216">
                <a:extLst>
                  <a:ext uri="{FF2B5EF4-FFF2-40B4-BE49-F238E27FC236}">
                    <a16:creationId xmlns:a16="http://schemas.microsoft.com/office/drawing/2014/main" id="{183E6CA5-46DA-4DA3-B9A8-FBAB5C6C00EE}"/>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217">
                <a:extLst>
                  <a:ext uri="{FF2B5EF4-FFF2-40B4-BE49-F238E27FC236}">
                    <a16:creationId xmlns:a16="http://schemas.microsoft.com/office/drawing/2014/main" id="{A5ADC40D-028D-46FA-A4A1-AA15C4CDB45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218">
                <a:extLst>
                  <a:ext uri="{FF2B5EF4-FFF2-40B4-BE49-F238E27FC236}">
                    <a16:creationId xmlns:a16="http://schemas.microsoft.com/office/drawing/2014/main" id="{93024E9D-4E02-4005-B977-3069B2EA90D4}"/>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5" name="Oval 219">
                <a:extLst>
                  <a:ext uri="{FF2B5EF4-FFF2-40B4-BE49-F238E27FC236}">
                    <a16:creationId xmlns:a16="http://schemas.microsoft.com/office/drawing/2014/main" id="{F9A5E054-6842-498C-856F-AB89F408D2A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6" name="Group 220">
                <a:extLst>
                  <a:ext uri="{FF2B5EF4-FFF2-40B4-BE49-F238E27FC236}">
                    <a16:creationId xmlns:a16="http://schemas.microsoft.com/office/drawing/2014/main" id="{04DE3831-351A-4881-8A48-88ED0CA589B2}"/>
                  </a:ext>
                </a:extLst>
              </p:cNvPr>
              <p:cNvGrpSpPr>
                <a:grpSpLocks/>
              </p:cNvGrpSpPr>
              <p:nvPr/>
            </p:nvGrpSpPr>
            <p:grpSpPr bwMode="auto">
              <a:xfrm>
                <a:off x="3686" y="244"/>
                <a:ext cx="177" cy="66"/>
                <a:chOff x="2848" y="848"/>
                <a:chExt cx="140" cy="98"/>
              </a:xfrm>
            </p:grpSpPr>
            <p:sp>
              <p:nvSpPr>
                <p:cNvPr id="111" name="Line 221">
                  <a:extLst>
                    <a:ext uri="{FF2B5EF4-FFF2-40B4-BE49-F238E27FC236}">
                      <a16:creationId xmlns:a16="http://schemas.microsoft.com/office/drawing/2014/main" id="{51377788-9D16-4E99-93CD-5CFC6FD6FB2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222">
                  <a:extLst>
                    <a:ext uri="{FF2B5EF4-FFF2-40B4-BE49-F238E27FC236}">
                      <a16:creationId xmlns:a16="http://schemas.microsoft.com/office/drawing/2014/main" id="{A257C586-5AB0-4EB6-AC91-19D4F6F2CAD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223">
                  <a:extLst>
                    <a:ext uri="{FF2B5EF4-FFF2-40B4-BE49-F238E27FC236}">
                      <a16:creationId xmlns:a16="http://schemas.microsoft.com/office/drawing/2014/main" id="{97CC7184-198F-4B63-AE6D-129F5305B91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 name="Group 224">
                <a:extLst>
                  <a:ext uri="{FF2B5EF4-FFF2-40B4-BE49-F238E27FC236}">
                    <a16:creationId xmlns:a16="http://schemas.microsoft.com/office/drawing/2014/main" id="{62660EDF-DB07-494E-891C-C49BEBDA6064}"/>
                  </a:ext>
                </a:extLst>
              </p:cNvPr>
              <p:cNvGrpSpPr>
                <a:grpSpLocks/>
              </p:cNvGrpSpPr>
              <p:nvPr/>
            </p:nvGrpSpPr>
            <p:grpSpPr bwMode="auto">
              <a:xfrm flipV="1">
                <a:off x="3686" y="243"/>
                <a:ext cx="177" cy="66"/>
                <a:chOff x="2848" y="848"/>
                <a:chExt cx="140" cy="98"/>
              </a:xfrm>
            </p:grpSpPr>
            <p:sp>
              <p:nvSpPr>
                <p:cNvPr id="108" name="Line 225">
                  <a:extLst>
                    <a:ext uri="{FF2B5EF4-FFF2-40B4-BE49-F238E27FC236}">
                      <a16:creationId xmlns:a16="http://schemas.microsoft.com/office/drawing/2014/main" id="{B62B090A-454D-480F-A851-2D135A71DD2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226">
                  <a:extLst>
                    <a:ext uri="{FF2B5EF4-FFF2-40B4-BE49-F238E27FC236}">
                      <a16:creationId xmlns:a16="http://schemas.microsoft.com/office/drawing/2014/main" id="{C3918FA6-E5BE-4F6A-87BE-BF93EF6A713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227">
                  <a:extLst>
                    <a:ext uri="{FF2B5EF4-FFF2-40B4-BE49-F238E27FC236}">
                      <a16:creationId xmlns:a16="http://schemas.microsoft.com/office/drawing/2014/main" id="{464F18D6-348E-40F0-AE18-629BF37843A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9" name="Group 228">
              <a:extLst>
                <a:ext uri="{FF2B5EF4-FFF2-40B4-BE49-F238E27FC236}">
                  <a16:creationId xmlns:a16="http://schemas.microsoft.com/office/drawing/2014/main" id="{3C2006A3-4072-4599-BBA2-CB341DC7A949}"/>
                </a:ext>
              </a:extLst>
            </p:cNvPr>
            <p:cNvGrpSpPr>
              <a:grpSpLocks/>
            </p:cNvGrpSpPr>
            <p:nvPr/>
          </p:nvGrpSpPr>
          <p:grpSpPr bwMode="auto">
            <a:xfrm>
              <a:off x="4266" y="3027"/>
              <a:ext cx="360" cy="175"/>
              <a:chOff x="3600" y="219"/>
              <a:chExt cx="360" cy="175"/>
            </a:xfrm>
          </p:grpSpPr>
          <p:sp>
            <p:nvSpPr>
              <p:cNvPr id="88" name="Oval 229">
                <a:extLst>
                  <a:ext uri="{FF2B5EF4-FFF2-40B4-BE49-F238E27FC236}">
                    <a16:creationId xmlns:a16="http://schemas.microsoft.com/office/drawing/2014/main" id="{A8D99DE9-0575-41D0-9805-A528E6BCDE6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230">
                <a:extLst>
                  <a:ext uri="{FF2B5EF4-FFF2-40B4-BE49-F238E27FC236}">
                    <a16:creationId xmlns:a16="http://schemas.microsoft.com/office/drawing/2014/main" id="{3219B69B-9E71-471C-AA6E-B8DCDBDC804D}"/>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231">
                <a:extLst>
                  <a:ext uri="{FF2B5EF4-FFF2-40B4-BE49-F238E27FC236}">
                    <a16:creationId xmlns:a16="http://schemas.microsoft.com/office/drawing/2014/main" id="{A15473B6-AC1F-421A-96E4-FFFE24431F3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232">
                <a:extLst>
                  <a:ext uri="{FF2B5EF4-FFF2-40B4-BE49-F238E27FC236}">
                    <a16:creationId xmlns:a16="http://schemas.microsoft.com/office/drawing/2014/main" id="{7105839C-D60E-4666-9B0D-9525BEF4CAB8}"/>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92" name="Oval 233">
                <a:extLst>
                  <a:ext uri="{FF2B5EF4-FFF2-40B4-BE49-F238E27FC236}">
                    <a16:creationId xmlns:a16="http://schemas.microsoft.com/office/drawing/2014/main" id="{774D2C56-1C5F-4FFD-A38B-3E7EB7B8025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 name="Group 234">
                <a:extLst>
                  <a:ext uri="{FF2B5EF4-FFF2-40B4-BE49-F238E27FC236}">
                    <a16:creationId xmlns:a16="http://schemas.microsoft.com/office/drawing/2014/main" id="{A3A530C5-636C-4046-9443-0A3FA26000FA}"/>
                  </a:ext>
                </a:extLst>
              </p:cNvPr>
              <p:cNvGrpSpPr>
                <a:grpSpLocks/>
              </p:cNvGrpSpPr>
              <p:nvPr/>
            </p:nvGrpSpPr>
            <p:grpSpPr bwMode="auto">
              <a:xfrm>
                <a:off x="3686" y="244"/>
                <a:ext cx="177" cy="66"/>
                <a:chOff x="2848" y="848"/>
                <a:chExt cx="140" cy="98"/>
              </a:xfrm>
            </p:grpSpPr>
            <p:sp>
              <p:nvSpPr>
                <p:cNvPr id="98" name="Line 235">
                  <a:extLst>
                    <a:ext uri="{FF2B5EF4-FFF2-40B4-BE49-F238E27FC236}">
                      <a16:creationId xmlns:a16="http://schemas.microsoft.com/office/drawing/2014/main" id="{2094E746-5A44-4594-959E-90BB977C43D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236">
                  <a:extLst>
                    <a:ext uri="{FF2B5EF4-FFF2-40B4-BE49-F238E27FC236}">
                      <a16:creationId xmlns:a16="http://schemas.microsoft.com/office/drawing/2014/main" id="{060352B6-6FF5-4103-83E4-F0B10665663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237">
                  <a:extLst>
                    <a:ext uri="{FF2B5EF4-FFF2-40B4-BE49-F238E27FC236}">
                      <a16:creationId xmlns:a16="http://schemas.microsoft.com/office/drawing/2014/main" id="{F4D08FE3-8326-4327-AE9F-46CF022F6E2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238">
                <a:extLst>
                  <a:ext uri="{FF2B5EF4-FFF2-40B4-BE49-F238E27FC236}">
                    <a16:creationId xmlns:a16="http://schemas.microsoft.com/office/drawing/2014/main" id="{08BB6EC4-848C-40F8-B68C-47FB47966F78}"/>
                  </a:ext>
                </a:extLst>
              </p:cNvPr>
              <p:cNvGrpSpPr>
                <a:grpSpLocks/>
              </p:cNvGrpSpPr>
              <p:nvPr/>
            </p:nvGrpSpPr>
            <p:grpSpPr bwMode="auto">
              <a:xfrm flipV="1">
                <a:off x="3686" y="243"/>
                <a:ext cx="177" cy="66"/>
                <a:chOff x="2848" y="848"/>
                <a:chExt cx="140" cy="98"/>
              </a:xfrm>
            </p:grpSpPr>
            <p:sp>
              <p:nvSpPr>
                <p:cNvPr id="95" name="Line 239">
                  <a:extLst>
                    <a:ext uri="{FF2B5EF4-FFF2-40B4-BE49-F238E27FC236}">
                      <a16:creationId xmlns:a16="http://schemas.microsoft.com/office/drawing/2014/main" id="{7FCB2C98-1182-46ED-A9C2-DDB85C527C1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240">
                  <a:extLst>
                    <a:ext uri="{FF2B5EF4-FFF2-40B4-BE49-F238E27FC236}">
                      <a16:creationId xmlns:a16="http://schemas.microsoft.com/office/drawing/2014/main" id="{B387ED37-A442-4E6F-AE91-5CB4EF641F6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241">
                  <a:extLst>
                    <a:ext uri="{FF2B5EF4-FFF2-40B4-BE49-F238E27FC236}">
                      <a16:creationId xmlns:a16="http://schemas.microsoft.com/office/drawing/2014/main" id="{01ABEF3A-CBFD-479B-A7A6-42AD69450A2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0" name="Group 242">
              <a:extLst>
                <a:ext uri="{FF2B5EF4-FFF2-40B4-BE49-F238E27FC236}">
                  <a16:creationId xmlns:a16="http://schemas.microsoft.com/office/drawing/2014/main" id="{6AD997BD-0C74-4D23-85A8-5B90E2094B72}"/>
                </a:ext>
              </a:extLst>
            </p:cNvPr>
            <p:cNvGrpSpPr>
              <a:grpSpLocks/>
            </p:cNvGrpSpPr>
            <p:nvPr/>
          </p:nvGrpSpPr>
          <p:grpSpPr bwMode="auto">
            <a:xfrm>
              <a:off x="3690" y="2745"/>
              <a:ext cx="360" cy="175"/>
              <a:chOff x="3600" y="219"/>
              <a:chExt cx="360" cy="175"/>
            </a:xfrm>
          </p:grpSpPr>
          <p:sp>
            <p:nvSpPr>
              <p:cNvPr id="75" name="Oval 243">
                <a:extLst>
                  <a:ext uri="{FF2B5EF4-FFF2-40B4-BE49-F238E27FC236}">
                    <a16:creationId xmlns:a16="http://schemas.microsoft.com/office/drawing/2014/main" id="{BC0427E7-9543-42C4-B9DE-73BAA242431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244">
                <a:extLst>
                  <a:ext uri="{FF2B5EF4-FFF2-40B4-BE49-F238E27FC236}">
                    <a16:creationId xmlns:a16="http://schemas.microsoft.com/office/drawing/2014/main" id="{CB403C16-8B72-4D47-AB7A-BDAD7ECD71B8}"/>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245">
                <a:extLst>
                  <a:ext uri="{FF2B5EF4-FFF2-40B4-BE49-F238E27FC236}">
                    <a16:creationId xmlns:a16="http://schemas.microsoft.com/office/drawing/2014/main" id="{3B6F8FCE-91B8-4A53-8101-3B113B75898B}"/>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Rectangle 246">
                <a:extLst>
                  <a:ext uri="{FF2B5EF4-FFF2-40B4-BE49-F238E27FC236}">
                    <a16:creationId xmlns:a16="http://schemas.microsoft.com/office/drawing/2014/main" id="{662508F8-2C70-4008-B2B9-14BB2B65D317}"/>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 name="Oval 247">
                <a:extLst>
                  <a:ext uri="{FF2B5EF4-FFF2-40B4-BE49-F238E27FC236}">
                    <a16:creationId xmlns:a16="http://schemas.microsoft.com/office/drawing/2014/main" id="{E59312EE-F96E-49B2-94EE-E177468AC91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 name="Group 248">
                <a:extLst>
                  <a:ext uri="{FF2B5EF4-FFF2-40B4-BE49-F238E27FC236}">
                    <a16:creationId xmlns:a16="http://schemas.microsoft.com/office/drawing/2014/main" id="{155416F7-564C-4EF9-A8EC-9DB991B26EEE}"/>
                  </a:ext>
                </a:extLst>
              </p:cNvPr>
              <p:cNvGrpSpPr>
                <a:grpSpLocks/>
              </p:cNvGrpSpPr>
              <p:nvPr/>
            </p:nvGrpSpPr>
            <p:grpSpPr bwMode="auto">
              <a:xfrm>
                <a:off x="3686" y="244"/>
                <a:ext cx="177" cy="66"/>
                <a:chOff x="2848" y="848"/>
                <a:chExt cx="140" cy="98"/>
              </a:xfrm>
            </p:grpSpPr>
            <p:sp>
              <p:nvSpPr>
                <p:cNvPr id="85" name="Line 249">
                  <a:extLst>
                    <a:ext uri="{FF2B5EF4-FFF2-40B4-BE49-F238E27FC236}">
                      <a16:creationId xmlns:a16="http://schemas.microsoft.com/office/drawing/2014/main" id="{DAC2C82F-C76D-4DBA-8EFE-322BD3B8745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250">
                  <a:extLst>
                    <a:ext uri="{FF2B5EF4-FFF2-40B4-BE49-F238E27FC236}">
                      <a16:creationId xmlns:a16="http://schemas.microsoft.com/office/drawing/2014/main" id="{3A528B45-EB4F-4EEE-98C6-DFFD843D9AD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251">
                  <a:extLst>
                    <a:ext uri="{FF2B5EF4-FFF2-40B4-BE49-F238E27FC236}">
                      <a16:creationId xmlns:a16="http://schemas.microsoft.com/office/drawing/2014/main" id="{8BB8A764-E563-4C3C-AAB8-4633B6F2D11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1" name="Group 252">
                <a:extLst>
                  <a:ext uri="{FF2B5EF4-FFF2-40B4-BE49-F238E27FC236}">
                    <a16:creationId xmlns:a16="http://schemas.microsoft.com/office/drawing/2014/main" id="{15095A67-FA12-48AC-B477-A346D9C328FB}"/>
                  </a:ext>
                </a:extLst>
              </p:cNvPr>
              <p:cNvGrpSpPr>
                <a:grpSpLocks/>
              </p:cNvGrpSpPr>
              <p:nvPr/>
            </p:nvGrpSpPr>
            <p:grpSpPr bwMode="auto">
              <a:xfrm flipV="1">
                <a:off x="3686" y="243"/>
                <a:ext cx="177" cy="66"/>
                <a:chOff x="2848" y="848"/>
                <a:chExt cx="140" cy="98"/>
              </a:xfrm>
            </p:grpSpPr>
            <p:sp>
              <p:nvSpPr>
                <p:cNvPr id="82" name="Line 253">
                  <a:extLst>
                    <a:ext uri="{FF2B5EF4-FFF2-40B4-BE49-F238E27FC236}">
                      <a16:creationId xmlns:a16="http://schemas.microsoft.com/office/drawing/2014/main" id="{B2F93E99-859A-47D8-847F-3E590D42BDB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254">
                  <a:extLst>
                    <a:ext uri="{FF2B5EF4-FFF2-40B4-BE49-F238E27FC236}">
                      <a16:creationId xmlns:a16="http://schemas.microsoft.com/office/drawing/2014/main" id="{07965621-103E-42B0-B99E-33923B3EEF6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255">
                  <a:extLst>
                    <a:ext uri="{FF2B5EF4-FFF2-40B4-BE49-F238E27FC236}">
                      <a16:creationId xmlns:a16="http://schemas.microsoft.com/office/drawing/2014/main" id="{4DF92F06-C15E-4FAB-9A5D-9D698B80A60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1" name="Text Box 256">
              <a:extLst>
                <a:ext uri="{FF2B5EF4-FFF2-40B4-BE49-F238E27FC236}">
                  <a16:creationId xmlns:a16="http://schemas.microsoft.com/office/drawing/2014/main" id="{4917FC46-8723-4553-A4BA-BA9842425486}"/>
                </a:ext>
              </a:extLst>
            </p:cNvPr>
            <p:cNvSpPr txBox="1">
              <a:spLocks noChangeArrowheads="1"/>
            </p:cNvSpPr>
            <p:nvPr/>
          </p:nvSpPr>
          <p:spPr bwMode="auto">
            <a:xfrm>
              <a:off x="3554" y="341"/>
              <a:ext cx="68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router</a:t>
              </a:r>
              <a:endParaRPr lang="en-US" sz="2000"/>
            </a:p>
          </p:txBody>
        </p:sp>
        <p:sp>
          <p:nvSpPr>
            <p:cNvPr id="72" name="Text Box 257">
              <a:extLst>
                <a:ext uri="{FF2B5EF4-FFF2-40B4-BE49-F238E27FC236}">
                  <a16:creationId xmlns:a16="http://schemas.microsoft.com/office/drawing/2014/main" id="{64F3C928-A808-44B9-ABD8-A7B03AB350DD}"/>
                </a:ext>
              </a:extLst>
            </p:cNvPr>
            <p:cNvSpPr txBox="1">
              <a:spLocks noChangeArrowheads="1"/>
            </p:cNvSpPr>
            <p:nvPr/>
          </p:nvSpPr>
          <p:spPr bwMode="auto">
            <a:xfrm>
              <a:off x="4424" y="437"/>
              <a:ext cx="113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workstation</a:t>
              </a:r>
              <a:endParaRPr lang="en-US" sz="2000"/>
            </a:p>
          </p:txBody>
        </p:sp>
        <p:sp>
          <p:nvSpPr>
            <p:cNvPr id="73" name="Text Box 258">
              <a:extLst>
                <a:ext uri="{FF2B5EF4-FFF2-40B4-BE49-F238E27FC236}">
                  <a16:creationId xmlns:a16="http://schemas.microsoft.com/office/drawing/2014/main" id="{3E2F8251-EA52-4440-A058-7382A0677A68}"/>
                </a:ext>
              </a:extLst>
            </p:cNvPr>
            <p:cNvSpPr txBox="1">
              <a:spLocks noChangeArrowheads="1"/>
            </p:cNvSpPr>
            <p:nvPr/>
          </p:nvSpPr>
          <p:spPr bwMode="auto">
            <a:xfrm>
              <a:off x="3710" y="724"/>
              <a:ext cx="68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server</a:t>
              </a:r>
              <a:endParaRPr lang="en-US" sz="2000"/>
            </a:p>
          </p:txBody>
        </p:sp>
        <p:sp>
          <p:nvSpPr>
            <p:cNvPr id="74" name="Text Box 259">
              <a:extLst>
                <a:ext uri="{FF2B5EF4-FFF2-40B4-BE49-F238E27FC236}">
                  <a16:creationId xmlns:a16="http://schemas.microsoft.com/office/drawing/2014/main" id="{A97CC8CC-BC59-4DAC-8CD1-759A82140E85}"/>
                </a:ext>
              </a:extLst>
            </p:cNvPr>
            <p:cNvSpPr txBox="1">
              <a:spLocks noChangeArrowheads="1"/>
            </p:cNvSpPr>
            <p:nvPr/>
          </p:nvSpPr>
          <p:spPr bwMode="auto">
            <a:xfrm>
              <a:off x="4700" y="864"/>
              <a:ext cx="679"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anose="030F0702030302020204" pitchFamily="66" charset="0"/>
                </a:rPr>
                <a:t>mobile</a:t>
              </a:r>
              <a:endParaRPr lang="en-US" sz="2000"/>
            </a:p>
          </p:txBody>
        </p:sp>
      </p:grpSp>
    </p:spTree>
    <p:extLst>
      <p:ext uri="{BB962C8B-B14F-4D97-AF65-F5344CB8AC3E}">
        <p14:creationId xmlns:p14="http://schemas.microsoft.com/office/powerpoint/2010/main" val="3113735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a:bodyPr>
          <a:lstStyle/>
          <a:p>
            <a:r>
              <a:rPr lang="en-US" dirty="0"/>
              <a:t>Increasingly, however, people are accessing the Internet wirelessly from laptops, smartphones, tablets, and other devices.</a:t>
            </a:r>
          </a:p>
          <a:p>
            <a:r>
              <a:rPr lang="en-US" dirty="0"/>
              <a:t> In a wireless LAN setting, wireless users transmit/receive packets to/from an access point that is connected into the enterprise’s network (most likely including wired Ethernet), which in turn is connected to the wired Internet. </a:t>
            </a:r>
          </a:p>
          <a:p>
            <a:r>
              <a:rPr lang="en-US" dirty="0"/>
              <a:t>A wireless LAN user must typically be within a few tens of meters of the access point. </a:t>
            </a:r>
          </a:p>
          <a:p>
            <a:r>
              <a:rPr lang="en-US" dirty="0"/>
              <a:t>Wireless LAN access based on IEEE 802.11 technology, more colloquially known as </a:t>
            </a:r>
            <a:r>
              <a:rPr lang="en-US" dirty="0" err="1"/>
              <a:t>WiFi</a:t>
            </a:r>
            <a:r>
              <a:rPr lang="en-US" dirty="0"/>
              <a:t>, is now just about everywhere—universities, business offices, cafes, airports, homes, and even in airplanes. </a:t>
            </a:r>
          </a:p>
        </p:txBody>
      </p:sp>
    </p:spTree>
    <p:extLst>
      <p:ext uri="{BB962C8B-B14F-4D97-AF65-F5344CB8AC3E}">
        <p14:creationId xmlns:p14="http://schemas.microsoft.com/office/powerpoint/2010/main" val="64907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Delay in Packet-Switched Networks</a:t>
            </a:r>
          </a:p>
        </p:txBody>
      </p:sp>
      <p:sp>
        <p:nvSpPr>
          <p:cNvPr id="3" name="Content Placeholder 2"/>
          <p:cNvSpPr>
            <a:spLocks noGrp="1"/>
          </p:cNvSpPr>
          <p:nvPr>
            <p:ph idx="1"/>
          </p:nvPr>
        </p:nvSpPr>
        <p:spPr/>
        <p:txBody>
          <a:bodyPr/>
          <a:lstStyle/>
          <a:p>
            <a:r>
              <a:rPr lang="en-US" dirty="0"/>
              <a:t>As a packet travels from one node (host or router) to the subsequent node (host or router) along this path, the packet suffers from several types of delays at each node along the path. </a:t>
            </a:r>
          </a:p>
          <a:p>
            <a:r>
              <a:rPr lang="en-US" dirty="0"/>
              <a:t>The most important of these delays are the </a:t>
            </a:r>
            <a:r>
              <a:rPr lang="en-US" b="1" dirty="0"/>
              <a:t>nodal processing delay</a:t>
            </a:r>
            <a:r>
              <a:rPr lang="en-US" dirty="0"/>
              <a:t>, </a:t>
            </a:r>
            <a:r>
              <a:rPr lang="en-US" b="1" dirty="0"/>
              <a:t>queuing delay, transmission delay</a:t>
            </a:r>
            <a:r>
              <a:rPr lang="en-US" dirty="0"/>
              <a:t>, and </a:t>
            </a:r>
            <a:r>
              <a:rPr lang="en-US" b="1" dirty="0"/>
              <a:t>propagation delay</a:t>
            </a:r>
            <a:r>
              <a:rPr lang="en-US" dirty="0"/>
              <a:t>; together, these delays accumulate to give a </a:t>
            </a:r>
            <a:r>
              <a:rPr lang="en-US" b="1" dirty="0"/>
              <a:t>total nodal delay</a:t>
            </a:r>
          </a:p>
        </p:txBody>
      </p:sp>
    </p:spTree>
    <p:extLst>
      <p:ext uri="{BB962C8B-B14F-4D97-AF65-F5344CB8AC3E}">
        <p14:creationId xmlns:p14="http://schemas.microsoft.com/office/powerpoint/2010/main" val="38477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Delay</a:t>
            </a:r>
          </a:p>
        </p:txBody>
      </p:sp>
      <p:sp>
        <p:nvSpPr>
          <p:cNvPr id="3" name="Content Placeholder 2"/>
          <p:cNvSpPr>
            <a:spLocks noGrp="1"/>
          </p:cNvSpPr>
          <p:nvPr>
            <p:ph idx="1"/>
          </p:nvPr>
        </p:nvSpPr>
        <p:spPr/>
        <p:txBody>
          <a:bodyPr/>
          <a:lstStyle/>
          <a:p>
            <a:r>
              <a:rPr lang="en-US" dirty="0"/>
              <a:t>The time required to examine the packet’s header and determine where to direct the packet is part of the processing delay. </a:t>
            </a:r>
          </a:p>
          <a:p>
            <a:r>
              <a:rPr lang="en-US" dirty="0"/>
              <a:t>The processing delay can also include other factors, such as the time needed to check for bit-level errors in the packet that occurred in transmitting the packet’s bits from the upstream node to router A. </a:t>
            </a:r>
          </a:p>
          <a:p>
            <a:r>
              <a:rPr lang="en-US" dirty="0"/>
              <a:t>Processing delays in high-speed routers are typically on the order of microseconds or less.</a:t>
            </a:r>
          </a:p>
        </p:txBody>
      </p:sp>
    </p:spTree>
    <p:extLst>
      <p:ext uri="{BB962C8B-B14F-4D97-AF65-F5344CB8AC3E}">
        <p14:creationId xmlns:p14="http://schemas.microsoft.com/office/powerpoint/2010/main" val="1756429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Delay</a:t>
            </a:r>
          </a:p>
        </p:txBody>
      </p:sp>
      <p:sp>
        <p:nvSpPr>
          <p:cNvPr id="3" name="Content Placeholder 2"/>
          <p:cNvSpPr>
            <a:spLocks noGrp="1"/>
          </p:cNvSpPr>
          <p:nvPr>
            <p:ph idx="1"/>
          </p:nvPr>
        </p:nvSpPr>
        <p:spPr/>
        <p:txBody>
          <a:bodyPr/>
          <a:lstStyle/>
          <a:p>
            <a:r>
              <a:rPr lang="en-US" dirty="0"/>
              <a:t>At the queue, the packet experiences a queuing delay as it waits to be transmitted onto the link. </a:t>
            </a:r>
          </a:p>
          <a:p>
            <a:r>
              <a:rPr lang="en-US" dirty="0"/>
              <a:t>The length of the queuing delay of a specific packet will depend on the number of earlier-arriving packets that are queued and waiting for transmission onto the link.</a:t>
            </a:r>
          </a:p>
          <a:p>
            <a:r>
              <a:rPr lang="en-US" dirty="0"/>
              <a:t> If the queue is empty and no other packet is currently being transmitted, then our packet’s queuing delay will be zero.</a:t>
            </a:r>
          </a:p>
          <a:p>
            <a:r>
              <a:rPr lang="en-US" dirty="0"/>
              <a:t> On the other hand, if the traffic is heavy and many other packets are also waiting to be transmitted, the queuing delay will be long. </a:t>
            </a:r>
          </a:p>
        </p:txBody>
      </p:sp>
    </p:spTree>
    <p:extLst>
      <p:ext uri="{BB962C8B-B14F-4D97-AF65-F5344CB8AC3E}">
        <p14:creationId xmlns:p14="http://schemas.microsoft.com/office/powerpoint/2010/main" val="407466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Delay</a:t>
            </a:r>
          </a:p>
        </p:txBody>
      </p:sp>
      <p:sp>
        <p:nvSpPr>
          <p:cNvPr id="3" name="Content Placeholder 2"/>
          <p:cNvSpPr>
            <a:spLocks noGrp="1"/>
          </p:cNvSpPr>
          <p:nvPr>
            <p:ph idx="1"/>
          </p:nvPr>
        </p:nvSpPr>
        <p:spPr/>
        <p:txBody>
          <a:bodyPr>
            <a:normAutofit fontScale="92500" lnSpcReduction="10000"/>
          </a:bodyPr>
          <a:lstStyle/>
          <a:p>
            <a:r>
              <a:rPr lang="en-US" dirty="0"/>
              <a:t>Assuming that packets are transmitted in a first-come-first-served manner, our packet can be transmitted only after all the packets that have arrived before it have been transmitted. </a:t>
            </a:r>
          </a:p>
          <a:p>
            <a:r>
              <a:rPr lang="en-US" dirty="0"/>
              <a:t>Denote the length of the packet by L bits, and denote the transmission rate of the link from router A to router B by R bits/sec. </a:t>
            </a:r>
          </a:p>
          <a:p>
            <a:r>
              <a:rPr lang="en-US" dirty="0"/>
              <a:t>For example, for a 10 Mbps Ethernet link, the rate is R = 10 Mbps; for a 100 Mbps Ethernet link, the rate is R = 100 Mbps. </a:t>
            </a:r>
          </a:p>
          <a:p>
            <a:r>
              <a:rPr lang="en-US" dirty="0"/>
              <a:t>The transmission delay is L/R. This is the amount of time required to push (that is, transmit) all of the packet’s bits into the link. </a:t>
            </a:r>
          </a:p>
          <a:p>
            <a:r>
              <a:rPr lang="en-US" dirty="0"/>
              <a:t>Transmission delays are typically on the order of microseconds to milliseconds in practice.</a:t>
            </a:r>
          </a:p>
        </p:txBody>
      </p:sp>
    </p:spTree>
    <p:extLst>
      <p:ext uri="{BB962C8B-B14F-4D97-AF65-F5344CB8AC3E}">
        <p14:creationId xmlns:p14="http://schemas.microsoft.com/office/powerpoint/2010/main" val="707901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Delay</a:t>
            </a:r>
          </a:p>
        </p:txBody>
      </p:sp>
      <p:sp>
        <p:nvSpPr>
          <p:cNvPr id="3" name="Content Placeholder 2"/>
          <p:cNvSpPr>
            <a:spLocks noGrp="1"/>
          </p:cNvSpPr>
          <p:nvPr>
            <p:ph idx="1"/>
          </p:nvPr>
        </p:nvSpPr>
        <p:spPr/>
        <p:txBody>
          <a:bodyPr/>
          <a:lstStyle/>
          <a:p>
            <a:r>
              <a:rPr lang="en-US" dirty="0"/>
              <a:t>Once a bit is pushed into the link, it needs to propagate to router B. </a:t>
            </a:r>
          </a:p>
          <a:p>
            <a:r>
              <a:rPr lang="en-US" dirty="0"/>
              <a:t>The time required to propagate from the beginning of the link to router B is the propagation delay. </a:t>
            </a:r>
          </a:p>
          <a:p>
            <a:r>
              <a:rPr lang="en-US" dirty="0"/>
              <a:t>The bit propagates at the propagation speed of the link. </a:t>
            </a:r>
          </a:p>
          <a:p>
            <a:r>
              <a:rPr lang="en-US" dirty="0"/>
              <a:t>The propagation speed depends on the physical medium</a:t>
            </a:r>
          </a:p>
          <a:p>
            <a:r>
              <a:rPr lang="en-US" dirty="0"/>
              <a:t>The propagation delay is the distance between two routers divided by the propagation speed. </a:t>
            </a:r>
          </a:p>
          <a:p>
            <a:pPr lvl="1"/>
            <a:r>
              <a:rPr lang="en-US" dirty="0"/>
              <a:t>That is, the propagation delay is </a:t>
            </a:r>
            <a:r>
              <a:rPr lang="en-US" b="1" dirty="0"/>
              <a:t>d/s</a:t>
            </a:r>
            <a:r>
              <a:rPr lang="en-US" dirty="0"/>
              <a:t>, where </a:t>
            </a:r>
            <a:r>
              <a:rPr lang="en-US" b="1" dirty="0"/>
              <a:t>d</a:t>
            </a:r>
            <a:r>
              <a:rPr lang="en-US" dirty="0"/>
              <a:t> is the distance between router A and router B and </a:t>
            </a:r>
            <a:r>
              <a:rPr lang="en-US" b="1" dirty="0"/>
              <a:t>s</a:t>
            </a:r>
            <a:r>
              <a:rPr lang="en-US" dirty="0"/>
              <a:t> is the propagation speed of the link.</a:t>
            </a:r>
          </a:p>
        </p:txBody>
      </p:sp>
    </p:spTree>
    <p:extLst>
      <p:ext uri="{BB962C8B-B14F-4D97-AF65-F5344CB8AC3E}">
        <p14:creationId xmlns:p14="http://schemas.microsoft.com/office/powerpoint/2010/main" val="3713888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 Introduction</a:t>
            </a:r>
            <a:endParaRPr lang="en-US">
              <a:latin typeface="Times New Roman" panose="02020603050405020304" pitchFamily="18" charset="0"/>
            </a:endParaRPr>
          </a:p>
        </p:txBody>
      </p:sp>
      <p:sp>
        <p:nvSpPr>
          <p:cNvPr id="110595"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1-</a:t>
            </a:r>
            <a:fld id="{1835EBA3-7624-45D5-8069-EF31A68F1033}" type="slidenum">
              <a:rPr lang="en-US" sz="1400"/>
              <a:pPr/>
              <a:t>46</a:t>
            </a:fld>
            <a:endParaRPr lang="en-US" sz="1400"/>
          </a:p>
        </p:txBody>
      </p:sp>
      <p:sp>
        <p:nvSpPr>
          <p:cNvPr id="110596" name="Rectangle 2"/>
          <p:cNvSpPr>
            <a:spLocks noGrp="1" noChangeArrowheads="1"/>
          </p:cNvSpPr>
          <p:nvPr>
            <p:ph type="title"/>
          </p:nvPr>
        </p:nvSpPr>
        <p:spPr/>
        <p:txBody>
          <a:bodyPr/>
          <a:lstStyle/>
          <a:p>
            <a:r>
              <a:rPr lang="en-US"/>
              <a:t>Nodal delay</a:t>
            </a:r>
          </a:p>
        </p:txBody>
      </p:sp>
      <p:sp>
        <p:nvSpPr>
          <p:cNvPr id="110597" name="Rectangle 3"/>
          <p:cNvSpPr>
            <a:spLocks noGrp="1" noChangeArrowheads="1"/>
          </p:cNvSpPr>
          <p:nvPr>
            <p:ph type="body" idx="1"/>
          </p:nvPr>
        </p:nvSpPr>
        <p:spPr>
          <a:xfrm>
            <a:off x="2057400" y="2547938"/>
            <a:ext cx="7772400" cy="3700462"/>
          </a:xfrm>
        </p:spPr>
        <p:txBody>
          <a:bodyPr/>
          <a:lstStyle/>
          <a:p>
            <a:r>
              <a:rPr lang="en-US" sz="2400"/>
              <a:t>d</a:t>
            </a:r>
            <a:r>
              <a:rPr lang="en-US" sz="2400" baseline="-25000"/>
              <a:t>proc</a:t>
            </a:r>
            <a:r>
              <a:rPr lang="en-US" sz="2400"/>
              <a:t> = processing delay</a:t>
            </a:r>
          </a:p>
          <a:p>
            <a:pPr lvl="1"/>
            <a:r>
              <a:rPr lang="en-US" sz="2000"/>
              <a:t>typically a few microsecs or less</a:t>
            </a:r>
          </a:p>
          <a:p>
            <a:r>
              <a:rPr lang="en-US" sz="2400"/>
              <a:t>d</a:t>
            </a:r>
            <a:r>
              <a:rPr lang="en-US" sz="2400" baseline="-25000"/>
              <a:t>queue</a:t>
            </a:r>
            <a:r>
              <a:rPr lang="en-US" sz="2400"/>
              <a:t> = queuing delay</a:t>
            </a:r>
          </a:p>
          <a:p>
            <a:pPr lvl="1"/>
            <a:r>
              <a:rPr lang="en-US" sz="2000"/>
              <a:t>depends on congestion</a:t>
            </a:r>
          </a:p>
          <a:p>
            <a:r>
              <a:rPr lang="en-US" sz="2400"/>
              <a:t>d</a:t>
            </a:r>
            <a:r>
              <a:rPr lang="en-US" sz="2400" baseline="-25000"/>
              <a:t>trans</a:t>
            </a:r>
            <a:r>
              <a:rPr lang="en-US" sz="2400"/>
              <a:t> = transmission delay</a:t>
            </a:r>
          </a:p>
          <a:p>
            <a:pPr lvl="1"/>
            <a:r>
              <a:rPr lang="en-US" sz="2000"/>
              <a:t>= L/R, significant for low-speed links</a:t>
            </a:r>
          </a:p>
          <a:p>
            <a:r>
              <a:rPr lang="en-US" sz="2400"/>
              <a:t>d</a:t>
            </a:r>
            <a:r>
              <a:rPr lang="en-US" sz="2400" baseline="-25000"/>
              <a:t>prop</a:t>
            </a:r>
            <a:r>
              <a:rPr lang="en-US" sz="2400"/>
              <a:t> = propagation delay</a:t>
            </a:r>
          </a:p>
          <a:p>
            <a:pPr lvl="1"/>
            <a:r>
              <a:rPr lang="en-US" sz="2000"/>
              <a:t>a few microsecs to hundreds of msecs</a:t>
            </a:r>
          </a:p>
        </p:txBody>
      </p:sp>
      <p:graphicFrame>
        <p:nvGraphicFramePr>
          <p:cNvPr id="110598" name="Object 4"/>
          <p:cNvGraphicFramePr>
            <a:graphicFrameLocks noChangeAspect="1"/>
          </p:cNvGraphicFramePr>
          <p:nvPr/>
        </p:nvGraphicFramePr>
        <p:xfrm>
          <a:off x="3411538" y="1371600"/>
          <a:ext cx="5314950" cy="635000"/>
        </p:xfrm>
        <a:graphic>
          <a:graphicData uri="http://schemas.openxmlformats.org/presentationml/2006/ole">
            <mc:AlternateContent xmlns:mc="http://schemas.openxmlformats.org/markup-compatibility/2006">
              <mc:Choice xmlns:v="urn:schemas-microsoft-com:vml" Requires="v">
                <p:oleObj spid="_x0000_s14338" name="Equation" r:id="rId4" imgW="2006600" imgH="241300" progId="Equation.3">
                  <p:embed/>
                </p:oleObj>
              </mc:Choice>
              <mc:Fallback>
                <p:oleObj name="Equation" r:id="rId4" imgW="2006600" imgH="241300" progId="Equation.3">
                  <p:embed/>
                  <p:pic>
                    <p:nvPicPr>
                      <p:cNvPr id="1105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1538" y="1371600"/>
                        <a:ext cx="5314950" cy="635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8944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Delay and Packet Loss</a:t>
            </a:r>
          </a:p>
        </p:txBody>
      </p:sp>
      <p:sp>
        <p:nvSpPr>
          <p:cNvPr id="3" name="Content Placeholder 2"/>
          <p:cNvSpPr>
            <a:spLocks noGrp="1"/>
          </p:cNvSpPr>
          <p:nvPr>
            <p:ph idx="1"/>
          </p:nvPr>
        </p:nvSpPr>
        <p:spPr/>
        <p:txBody>
          <a:bodyPr>
            <a:normAutofit fontScale="92500" lnSpcReduction="20000"/>
          </a:bodyPr>
          <a:lstStyle/>
          <a:p>
            <a:r>
              <a:rPr lang="en-US" dirty="0"/>
              <a:t>The most complicated and interesting component of nodal delay is the queuing delay, </a:t>
            </a:r>
            <a:r>
              <a:rPr lang="en-US" dirty="0" err="1"/>
              <a:t>d</a:t>
            </a:r>
            <a:r>
              <a:rPr lang="en-US" baseline="-25000" dirty="0" err="1"/>
              <a:t>queue</a:t>
            </a:r>
            <a:r>
              <a:rPr lang="en-US" dirty="0"/>
              <a:t>.</a:t>
            </a:r>
          </a:p>
          <a:p>
            <a:r>
              <a:rPr lang="en-US" dirty="0"/>
              <a:t>if 10 packets arrive at an empty queue at the same time, the first packet transmitted will suffer no queuing delay, while the last packet transmitted will suffer a relatively large queuing delay (while it waits for the other nine packets to be transmitted). </a:t>
            </a:r>
          </a:p>
          <a:p>
            <a:r>
              <a:rPr lang="en-US" dirty="0"/>
              <a:t>Therefore, when characterizing queuing delay, one typically uses statistical measures, such as </a:t>
            </a:r>
            <a:r>
              <a:rPr lang="en-US" b="1" dirty="0"/>
              <a:t>average queuing delay</a:t>
            </a:r>
            <a:r>
              <a:rPr lang="en-US" dirty="0"/>
              <a:t>, </a:t>
            </a:r>
            <a:r>
              <a:rPr lang="en-US" b="1" dirty="0"/>
              <a:t>variance of queuing delay</a:t>
            </a:r>
            <a:r>
              <a:rPr lang="en-US" dirty="0"/>
              <a:t>, and </a:t>
            </a:r>
            <a:r>
              <a:rPr lang="en-US" b="1" dirty="0"/>
              <a:t>the probability that the queuing delay exceeds some specified value</a:t>
            </a:r>
            <a:r>
              <a:rPr lang="en-US" dirty="0"/>
              <a:t>. </a:t>
            </a:r>
          </a:p>
          <a:p>
            <a:r>
              <a:rPr lang="en-US" b="1" dirty="0">
                <a:solidFill>
                  <a:srgbClr val="FF0000"/>
                </a:solidFill>
              </a:rPr>
              <a:t>When is the queuing delay large and when is it insignificant? </a:t>
            </a:r>
          </a:p>
          <a:p>
            <a:pPr lvl="1" algn="just"/>
            <a:r>
              <a:rPr lang="en-US" dirty="0"/>
              <a:t>The answer to this question depends on the rate at which traffic arrives at the queue, the transmission rate of the link, and the nature of the arriving traffic, that is, whether the traffic arrives periodically or arrives in bursts. </a:t>
            </a:r>
          </a:p>
        </p:txBody>
      </p:sp>
    </p:spTree>
    <p:extLst>
      <p:ext uri="{BB962C8B-B14F-4D97-AF65-F5344CB8AC3E}">
        <p14:creationId xmlns:p14="http://schemas.microsoft.com/office/powerpoint/2010/main" val="2002657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let </a:t>
            </a:r>
            <a:r>
              <a:rPr lang="en-US" b="1" dirty="0"/>
              <a:t>a</a:t>
            </a:r>
            <a:r>
              <a:rPr lang="en-US" dirty="0"/>
              <a:t> denote the average rate at which packets arrive at the queue (a is in units of packets/sec). </a:t>
            </a:r>
            <a:r>
              <a:rPr lang="en-US" b="1" dirty="0"/>
              <a:t>R </a:t>
            </a:r>
            <a:r>
              <a:rPr lang="en-US" dirty="0"/>
              <a:t>is the transmission rate. Also suppose, for simplicity, that all packets consist of </a:t>
            </a:r>
            <a:r>
              <a:rPr lang="en-US" b="1" dirty="0"/>
              <a:t>L</a:t>
            </a:r>
            <a:r>
              <a:rPr lang="en-US" dirty="0"/>
              <a:t> bits. </a:t>
            </a:r>
          </a:p>
          <a:p>
            <a:r>
              <a:rPr lang="en-US" dirty="0"/>
              <a:t>Then the average rate at which bits arrive at the queue is </a:t>
            </a:r>
            <a:r>
              <a:rPr lang="en-US" b="1" dirty="0"/>
              <a:t>La</a:t>
            </a:r>
            <a:r>
              <a:rPr lang="en-US" dirty="0"/>
              <a:t> bits/sec. </a:t>
            </a:r>
          </a:p>
          <a:p>
            <a:r>
              <a:rPr lang="en-US" dirty="0"/>
              <a:t>Finally, assume that the queue is very big, so that it can hold essentially an infinite number of bits. </a:t>
            </a:r>
          </a:p>
          <a:p>
            <a:r>
              <a:rPr lang="en-US" dirty="0"/>
              <a:t>The ratio </a:t>
            </a:r>
            <a:r>
              <a:rPr lang="en-US" b="1" dirty="0"/>
              <a:t>La/R</a:t>
            </a:r>
            <a:r>
              <a:rPr lang="en-US" dirty="0"/>
              <a:t>, called the </a:t>
            </a:r>
            <a:r>
              <a:rPr lang="en-US" b="1" dirty="0"/>
              <a:t>traffic intensity</a:t>
            </a:r>
            <a:r>
              <a:rPr lang="en-US" dirty="0"/>
              <a:t>, often plays an important role in estimating the extent of the queuing delay.</a:t>
            </a:r>
          </a:p>
          <a:p>
            <a:r>
              <a:rPr lang="en-US" dirty="0"/>
              <a:t> </a:t>
            </a:r>
            <a:r>
              <a:rPr lang="en-US" b="1" dirty="0"/>
              <a:t>If La/R &gt; 1</a:t>
            </a:r>
            <a:r>
              <a:rPr lang="en-US" dirty="0"/>
              <a:t>, then the average rate at which bits arrive at the queue exceeds the rate at which the bits can be transmitted from the queue. </a:t>
            </a:r>
          </a:p>
          <a:p>
            <a:r>
              <a:rPr lang="en-US" dirty="0"/>
              <a:t>In this unfortunate situation, the queue will tend to increase without bound and the queuing delay will approach infinity! </a:t>
            </a:r>
          </a:p>
          <a:p>
            <a:r>
              <a:rPr lang="en-US" dirty="0"/>
              <a:t>Therefore, one of the golden rules in traffic engineering is: </a:t>
            </a:r>
            <a:r>
              <a:rPr lang="en-US" b="1" i="1" dirty="0">
                <a:solidFill>
                  <a:srgbClr val="FF0000"/>
                </a:solidFill>
              </a:rPr>
              <a:t>Design your system so that the traffic intensity is no greater than 1.</a:t>
            </a:r>
          </a:p>
        </p:txBody>
      </p:sp>
    </p:spTree>
    <p:extLst>
      <p:ext uri="{BB962C8B-B14F-4D97-AF65-F5344CB8AC3E}">
        <p14:creationId xmlns:p14="http://schemas.microsoft.com/office/powerpoint/2010/main" val="558972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Now consider the case </a:t>
            </a:r>
            <a:r>
              <a:rPr lang="en-US" b="1" dirty="0"/>
              <a:t>La/R ≤ 1</a:t>
            </a:r>
            <a:r>
              <a:rPr lang="en-US" dirty="0"/>
              <a:t>. </a:t>
            </a:r>
          </a:p>
          <a:p>
            <a:r>
              <a:rPr lang="en-US" dirty="0"/>
              <a:t>Here, the nature of the arriving traffic impacts the queuing delay.</a:t>
            </a:r>
          </a:p>
          <a:p>
            <a:r>
              <a:rPr lang="en-US" dirty="0"/>
              <a:t> For example, if packets arrive periodically—that is, one packet arrives every L/R seconds—then every packet will arrive at an empty queue and there will be no queuing delay. </a:t>
            </a:r>
          </a:p>
          <a:p>
            <a:r>
              <a:rPr lang="en-US" dirty="0"/>
              <a:t>On the other hand, if packets arrive in bursts but periodically, there can be a significant average queuing delay.</a:t>
            </a:r>
          </a:p>
          <a:p>
            <a:r>
              <a:rPr lang="en-US" dirty="0"/>
              <a:t> For example, suppose </a:t>
            </a:r>
            <a:r>
              <a:rPr lang="en-US" b="1" dirty="0"/>
              <a:t>N</a:t>
            </a:r>
            <a:r>
              <a:rPr lang="en-US" dirty="0"/>
              <a:t> packets arrive simultaneously every </a:t>
            </a:r>
            <a:r>
              <a:rPr lang="en-US" b="1" dirty="0"/>
              <a:t>(L/R)N </a:t>
            </a:r>
            <a:r>
              <a:rPr lang="en-US" dirty="0"/>
              <a:t>seconds. Then the first packet transmitted has no queuing delay; the second packet transmitted has a queuing delay of L/R seconds; and more generally, the nth packet transmitted has a queuing delay of (n 1)L/R seconds. </a:t>
            </a:r>
          </a:p>
          <a:p>
            <a:r>
              <a:rPr lang="en-US" dirty="0"/>
              <a:t>. </a:t>
            </a:r>
          </a:p>
        </p:txBody>
      </p:sp>
    </p:spTree>
    <p:extLst>
      <p:ext uri="{BB962C8B-B14F-4D97-AF65-F5344CB8AC3E}">
        <p14:creationId xmlns:p14="http://schemas.microsoft.com/office/powerpoint/2010/main" val="426915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 Service Description</a:t>
            </a:r>
          </a:p>
        </p:txBody>
      </p:sp>
      <p:sp>
        <p:nvSpPr>
          <p:cNvPr id="3" name="Content Placeholder 2"/>
          <p:cNvSpPr>
            <a:spLocks noGrp="1"/>
          </p:cNvSpPr>
          <p:nvPr>
            <p:ph idx="1"/>
          </p:nvPr>
        </p:nvSpPr>
        <p:spPr/>
        <p:txBody>
          <a:bodyPr>
            <a:normAutofit lnSpcReduction="10000"/>
          </a:bodyPr>
          <a:lstStyle/>
          <a:p>
            <a:r>
              <a:rPr lang="en-US" sz="2400" dirty="0"/>
              <a:t>The Internet allows distributed applications running on its end systems to exchange data with each other. </a:t>
            </a:r>
          </a:p>
          <a:p>
            <a:pPr lvl="1"/>
            <a:r>
              <a:rPr lang="en-US" sz="2000" dirty="0"/>
              <a:t>These applications include remote login, file transfer, electronic mail, audio and video streaming, real-time audio and video conferencing, distributed games, the World Wide Web, and much  more</a:t>
            </a:r>
          </a:p>
          <a:p>
            <a:pPr lvl="1"/>
            <a:r>
              <a:rPr lang="en-US" sz="2000" dirty="0"/>
              <a:t>It is worth emphasizing that the Web is not a separate network but rather just one of many distributed applications that use the communication services provided by the Internet. The Web could also run over a network besides the Internet.</a:t>
            </a:r>
          </a:p>
          <a:p>
            <a:r>
              <a:rPr lang="en-US" sz="2400" dirty="0"/>
              <a:t>The Internet provides two services to its distributed applications: </a:t>
            </a:r>
            <a:r>
              <a:rPr lang="en-US" sz="2400" b="1" dirty="0"/>
              <a:t>a connection-oriented service</a:t>
            </a:r>
            <a:r>
              <a:rPr lang="en-US" sz="2400" dirty="0"/>
              <a:t> and </a:t>
            </a:r>
            <a:r>
              <a:rPr lang="en-US" sz="2400" b="1" dirty="0"/>
              <a:t>a connectionless service</a:t>
            </a:r>
            <a:r>
              <a:rPr lang="en-US" sz="2400" dirty="0"/>
              <a:t>.</a:t>
            </a:r>
          </a:p>
          <a:p>
            <a:r>
              <a:rPr lang="en-US" sz="2400" dirty="0"/>
              <a:t>Currently the Internet does not provide a service that makes promises about how long it will take to deliver the data from sender to receiver. And except for increasing your access bit rate to your Internet Service Provider (ISP), you currently cannot obtain better service (e.g., shorter delays) by paying more</a:t>
            </a:r>
          </a:p>
        </p:txBody>
      </p:sp>
    </p:spTree>
    <p:extLst>
      <p:ext uri="{BB962C8B-B14F-4D97-AF65-F5344CB8AC3E}">
        <p14:creationId xmlns:p14="http://schemas.microsoft.com/office/powerpoint/2010/main" val="3354674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Typically, the arrival process to a queue is random; that is, the arrivals do not follow any pattern and the packets are spaced apart by random amounts of time. </a:t>
            </a:r>
          </a:p>
          <a:p>
            <a:r>
              <a:rPr lang="en-US" dirty="0"/>
              <a:t>In this more realistic case, the quantity</a:t>
            </a:r>
            <a:r>
              <a:rPr lang="en-US" b="1" dirty="0"/>
              <a:t> La/R </a:t>
            </a:r>
            <a:r>
              <a:rPr lang="en-US" dirty="0"/>
              <a:t>is not usually sufficient to fully characterize the </a:t>
            </a:r>
            <a:r>
              <a:rPr lang="en-US" dirty="0" err="1"/>
              <a:t>queueing</a:t>
            </a:r>
            <a:r>
              <a:rPr lang="en-US" dirty="0"/>
              <a:t> delay statistics. </a:t>
            </a:r>
          </a:p>
          <a:p>
            <a:r>
              <a:rPr lang="en-US" dirty="0"/>
              <a:t>In particular, if the traffic intensity is close to zero, then packet arrivals are few and far between and it is unlikely that an arriving packet will find another packet in the queue. Hence, the average queuing delay will be close to zero. </a:t>
            </a:r>
          </a:p>
          <a:p>
            <a:r>
              <a:rPr lang="en-US" dirty="0"/>
              <a:t>On the other hand, when the traffic intensity is close to 1, there will be intervals of time when the arrival rate exceeds the transmission capacity (due to variations in packet arrival rate), and a queue will form during these periods of time; when the arrival rate is less than the transmission capacity, the length of the queue will shrink.</a:t>
            </a:r>
          </a:p>
          <a:p>
            <a:r>
              <a:rPr lang="en-US" dirty="0"/>
              <a:t>Nonetheless, as the traffic intensity approaches 1, the average queue length gets larger and larger</a:t>
            </a:r>
          </a:p>
        </p:txBody>
      </p:sp>
    </p:spTree>
    <p:extLst>
      <p:ext uri="{BB962C8B-B14F-4D97-AF65-F5344CB8AC3E}">
        <p14:creationId xmlns:p14="http://schemas.microsoft.com/office/powerpoint/2010/main" val="115948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Loss</a:t>
            </a:r>
          </a:p>
        </p:txBody>
      </p:sp>
      <p:sp>
        <p:nvSpPr>
          <p:cNvPr id="3" name="Content Placeholder 2"/>
          <p:cNvSpPr>
            <a:spLocks noGrp="1"/>
          </p:cNvSpPr>
          <p:nvPr>
            <p:ph idx="1"/>
          </p:nvPr>
        </p:nvSpPr>
        <p:spPr/>
        <p:txBody>
          <a:bodyPr>
            <a:normAutofit lnSpcReduction="10000"/>
          </a:bodyPr>
          <a:lstStyle/>
          <a:p>
            <a:r>
              <a:rPr lang="en-US" dirty="0"/>
              <a:t>Because the queue capacity is finite, packet delays do not really approach infinity as the traffic intensity approaches 1. </a:t>
            </a:r>
          </a:p>
          <a:p>
            <a:r>
              <a:rPr lang="en-US" dirty="0"/>
              <a:t>Instead, a packet can arrive to find a full queue. With no place to store such a packet, a router will </a:t>
            </a:r>
            <a:r>
              <a:rPr lang="en-US" b="1" dirty="0"/>
              <a:t>drop</a:t>
            </a:r>
            <a:r>
              <a:rPr lang="en-US" dirty="0"/>
              <a:t> that packet; that is, the packet will be </a:t>
            </a:r>
            <a:r>
              <a:rPr lang="en-US" b="1" dirty="0"/>
              <a:t>lost</a:t>
            </a:r>
            <a:r>
              <a:rPr lang="en-US" dirty="0"/>
              <a:t>. </a:t>
            </a:r>
          </a:p>
          <a:p>
            <a:r>
              <a:rPr lang="en-US" dirty="0"/>
              <a:t>From an end-system viewpoint, a packet loss will look like a packet having been transmitted into the network core but never emerging from the network at the destination. </a:t>
            </a:r>
          </a:p>
          <a:p>
            <a:r>
              <a:rPr lang="en-US" dirty="0"/>
              <a:t>The fraction of lost packets increases as the traffic intensity increases. Therefore, performance at a node is often measured not only in terms of delay, but also in terms of the probability of packet loss.</a:t>
            </a:r>
          </a:p>
        </p:txBody>
      </p:sp>
    </p:spTree>
    <p:extLst>
      <p:ext uri="{BB962C8B-B14F-4D97-AF65-F5344CB8AC3E}">
        <p14:creationId xmlns:p14="http://schemas.microsoft.com/office/powerpoint/2010/main" val="3370289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a:t>
            </a:r>
          </a:p>
        </p:txBody>
      </p:sp>
      <p:sp>
        <p:nvSpPr>
          <p:cNvPr id="3" name="Content Placeholder 2"/>
          <p:cNvSpPr>
            <a:spLocks noGrp="1"/>
          </p:cNvSpPr>
          <p:nvPr>
            <p:ph idx="1"/>
          </p:nvPr>
        </p:nvSpPr>
        <p:spPr/>
        <p:txBody>
          <a:bodyPr/>
          <a:lstStyle/>
          <a:p>
            <a:r>
              <a:rPr lang="en-US" dirty="0"/>
              <a:t>Another critical performance measure in computer networks is end-to-end throughput. </a:t>
            </a:r>
          </a:p>
          <a:p>
            <a:r>
              <a:rPr lang="en-US" dirty="0"/>
              <a:t>To define throughput, consider transferring a large file from </a:t>
            </a:r>
            <a:r>
              <a:rPr lang="en-US" b="1" dirty="0"/>
              <a:t>Host A</a:t>
            </a:r>
            <a:r>
              <a:rPr lang="en-US" dirty="0"/>
              <a:t> to </a:t>
            </a:r>
            <a:r>
              <a:rPr lang="en-US" b="1" dirty="0"/>
              <a:t>Host B</a:t>
            </a:r>
            <a:r>
              <a:rPr lang="en-US" dirty="0"/>
              <a:t> across a computer network. This transfer might be, for example, a large video clip from one peer to another in a P2P file sharing system. The </a:t>
            </a:r>
            <a:r>
              <a:rPr lang="en-US" b="1" dirty="0"/>
              <a:t>instantaneous throughput </a:t>
            </a:r>
            <a:r>
              <a:rPr lang="en-US" dirty="0"/>
              <a:t>at any instant of time is the rate (in bits/sec) at which </a:t>
            </a:r>
            <a:r>
              <a:rPr lang="en-US" b="1" dirty="0"/>
              <a:t>Host B</a:t>
            </a:r>
            <a:r>
              <a:rPr lang="en-US" dirty="0"/>
              <a:t> is receiving the file. </a:t>
            </a:r>
          </a:p>
          <a:p>
            <a:r>
              <a:rPr lang="en-US" dirty="0"/>
              <a:t>If the file consists of </a:t>
            </a:r>
            <a:r>
              <a:rPr lang="en-US" b="1" dirty="0"/>
              <a:t>F bits </a:t>
            </a:r>
            <a:r>
              <a:rPr lang="en-US" dirty="0"/>
              <a:t>and the transfer takes </a:t>
            </a:r>
            <a:r>
              <a:rPr lang="en-US" b="1" dirty="0"/>
              <a:t>T seconds </a:t>
            </a:r>
            <a:r>
              <a:rPr lang="en-US" dirty="0"/>
              <a:t>for Host B to receive all F bits, then the average throughput of the file transfer is </a:t>
            </a:r>
            <a:r>
              <a:rPr lang="en-US" b="1" dirty="0"/>
              <a:t>F/T bits/sec</a:t>
            </a:r>
            <a:r>
              <a:rPr lang="en-US" dirty="0"/>
              <a:t>.</a:t>
            </a:r>
          </a:p>
        </p:txBody>
      </p:sp>
    </p:spTree>
    <p:extLst>
      <p:ext uri="{BB962C8B-B14F-4D97-AF65-F5344CB8AC3E}">
        <p14:creationId xmlns:p14="http://schemas.microsoft.com/office/powerpoint/2010/main" val="3430820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16"/>
            <a:ext cx="10515600" cy="1325563"/>
          </a:xfrm>
        </p:spPr>
        <p:txBody>
          <a:bodyPr/>
          <a:lstStyle/>
          <a:p>
            <a:r>
              <a:rPr lang="en-US" dirty="0"/>
              <a:t>Example</a:t>
            </a:r>
          </a:p>
        </p:txBody>
      </p:sp>
      <p:sp>
        <p:nvSpPr>
          <p:cNvPr id="3" name="Content Placeholder 2"/>
          <p:cNvSpPr>
            <a:spLocks noGrp="1"/>
          </p:cNvSpPr>
          <p:nvPr>
            <p:ph idx="1"/>
          </p:nvPr>
        </p:nvSpPr>
        <p:spPr>
          <a:xfrm>
            <a:off x="838200" y="802042"/>
            <a:ext cx="10515600" cy="6055958"/>
          </a:xfrm>
        </p:spPr>
        <p:txBody>
          <a:bodyPr>
            <a:noAutofit/>
          </a:bodyPr>
          <a:lstStyle/>
          <a:p>
            <a:pPr algn="just"/>
            <a:r>
              <a:rPr lang="en-US" sz="2000" dirty="0"/>
              <a:t>Consider two end systems, a server and a client, connected by two communication links and a router. </a:t>
            </a:r>
          </a:p>
          <a:p>
            <a:pPr algn="just"/>
            <a:r>
              <a:rPr lang="en-US" sz="2000" dirty="0"/>
              <a:t> Let </a:t>
            </a:r>
            <a:r>
              <a:rPr lang="en-US" sz="2000" b="1" dirty="0"/>
              <a:t>Rs</a:t>
            </a:r>
            <a:r>
              <a:rPr lang="en-US" sz="2000" dirty="0"/>
              <a:t> denote the rate of the link between the server and the router; and </a:t>
            </a:r>
            <a:r>
              <a:rPr lang="en-US" sz="2000" b="1" dirty="0" err="1"/>
              <a:t>Rc</a:t>
            </a:r>
            <a:r>
              <a:rPr lang="en-US" sz="2000" dirty="0"/>
              <a:t> denote the rate of the link between the router and the client.</a:t>
            </a:r>
          </a:p>
          <a:p>
            <a:pPr algn="just"/>
            <a:r>
              <a:rPr lang="en-US" sz="2000" dirty="0"/>
              <a:t> Suppose that the only bits being sent in the entire network are those from the server to the client.</a:t>
            </a:r>
          </a:p>
          <a:p>
            <a:pPr algn="just"/>
            <a:r>
              <a:rPr lang="en-US" sz="2000" dirty="0"/>
              <a:t> We now ask, in this ideal scenario, what is the server- to-client throughput?</a:t>
            </a:r>
          </a:p>
          <a:p>
            <a:pPr algn="just"/>
            <a:r>
              <a:rPr lang="en-US" sz="2000" dirty="0"/>
              <a:t> To answer this question, we may think of bits as fluid and communication links as pipes. Clearly, the server cannot pump bits through its link at a rate faster than </a:t>
            </a:r>
            <a:r>
              <a:rPr lang="en-US" sz="2000" dirty="0" err="1"/>
              <a:t>Rs</a:t>
            </a:r>
            <a:r>
              <a:rPr lang="en-US" sz="2000" dirty="0"/>
              <a:t> bps; and the router cannot forward bits at a rate faster than </a:t>
            </a:r>
            <a:r>
              <a:rPr lang="en-US" sz="2000" dirty="0" err="1"/>
              <a:t>Rc</a:t>
            </a:r>
            <a:r>
              <a:rPr lang="en-US" sz="2000" dirty="0"/>
              <a:t> bps.</a:t>
            </a:r>
          </a:p>
          <a:p>
            <a:pPr algn="just"/>
            <a:r>
              <a:rPr lang="en-US" sz="2000" dirty="0"/>
              <a:t> If </a:t>
            </a:r>
            <a:r>
              <a:rPr lang="en-US" sz="2000" dirty="0" err="1"/>
              <a:t>Rs</a:t>
            </a:r>
            <a:r>
              <a:rPr lang="en-US" sz="2000" dirty="0"/>
              <a:t> &lt; </a:t>
            </a:r>
            <a:r>
              <a:rPr lang="en-US" sz="2000" dirty="0" err="1"/>
              <a:t>Rc</a:t>
            </a:r>
            <a:r>
              <a:rPr lang="en-US" sz="2000" dirty="0"/>
              <a:t>, then the bits pumped by the server will “flow” right through the router and arrive at the client at a rate of </a:t>
            </a:r>
            <a:r>
              <a:rPr lang="en-US" sz="2000" dirty="0" err="1"/>
              <a:t>Rs</a:t>
            </a:r>
            <a:r>
              <a:rPr lang="en-US" sz="2000" dirty="0"/>
              <a:t> bps, giving a throughput of </a:t>
            </a:r>
            <a:r>
              <a:rPr lang="en-US" sz="2000" dirty="0" err="1"/>
              <a:t>Rs</a:t>
            </a:r>
            <a:r>
              <a:rPr lang="en-US" sz="2000" dirty="0"/>
              <a:t> bps.</a:t>
            </a:r>
          </a:p>
          <a:p>
            <a:pPr algn="just"/>
            <a:r>
              <a:rPr lang="en-US" sz="2000" dirty="0"/>
              <a:t> If, on the other hand, </a:t>
            </a:r>
            <a:r>
              <a:rPr lang="en-US" sz="2000" dirty="0" err="1"/>
              <a:t>Rc</a:t>
            </a:r>
            <a:r>
              <a:rPr lang="en-US" sz="2000" dirty="0"/>
              <a:t> &lt; </a:t>
            </a:r>
            <a:r>
              <a:rPr lang="en-US" sz="2000" dirty="0" err="1"/>
              <a:t>Rs</a:t>
            </a:r>
            <a:r>
              <a:rPr lang="en-US" sz="2000" dirty="0"/>
              <a:t> , then the router will not be able to forward bits as quickly as it receives them. In this case, bits will only leave the router at rate </a:t>
            </a:r>
            <a:r>
              <a:rPr lang="en-US" sz="2000" dirty="0" err="1"/>
              <a:t>Rc</a:t>
            </a:r>
            <a:r>
              <a:rPr lang="en-US" sz="2000" dirty="0"/>
              <a:t> , giving an end-to-end throughput of </a:t>
            </a:r>
            <a:r>
              <a:rPr lang="en-US" sz="2000" dirty="0" err="1"/>
              <a:t>Rc</a:t>
            </a:r>
            <a:r>
              <a:rPr lang="en-US" sz="2000" dirty="0"/>
              <a:t>.</a:t>
            </a:r>
          </a:p>
          <a:p>
            <a:pPr algn="just"/>
            <a:r>
              <a:rPr lang="en-US" sz="2000" dirty="0"/>
              <a:t>Note also that if bits continue to arrive at the router at rate </a:t>
            </a:r>
            <a:r>
              <a:rPr lang="en-US" sz="2000" dirty="0" err="1"/>
              <a:t>Rs</a:t>
            </a:r>
            <a:r>
              <a:rPr lang="en-US" sz="2000" dirty="0"/>
              <a:t> , and continue to leave the router at </a:t>
            </a:r>
            <a:r>
              <a:rPr lang="en-US" sz="2000" dirty="0" err="1"/>
              <a:t>Rc</a:t>
            </a:r>
            <a:r>
              <a:rPr lang="en-US" sz="2000" dirty="0"/>
              <a:t> , the backlog of bits at the router waiting for transmission to the client will grow and grow—a most undesirable situation!</a:t>
            </a:r>
          </a:p>
        </p:txBody>
      </p:sp>
    </p:spTree>
    <p:extLst>
      <p:ext uri="{BB962C8B-B14F-4D97-AF65-F5344CB8AC3E}">
        <p14:creationId xmlns:p14="http://schemas.microsoft.com/office/powerpoint/2010/main" val="2562511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9810" y="2620370"/>
            <a:ext cx="10345003" cy="830997"/>
          </a:xfrm>
          <a:prstGeom prst="rect">
            <a:avLst/>
          </a:prstGeom>
          <a:noFill/>
        </p:spPr>
        <p:txBody>
          <a:bodyPr wrap="square" rtlCol="0">
            <a:spAutoFit/>
          </a:bodyPr>
          <a:lstStyle/>
          <a:p>
            <a:pPr algn="ctr"/>
            <a:r>
              <a:rPr lang="en-US" sz="4800" dirty="0"/>
              <a:t>Networks Under Attack</a:t>
            </a:r>
          </a:p>
        </p:txBody>
      </p:sp>
    </p:spTree>
    <p:extLst>
      <p:ext uri="{BB962C8B-B14F-4D97-AF65-F5344CB8AC3E}">
        <p14:creationId xmlns:p14="http://schemas.microsoft.com/office/powerpoint/2010/main" val="4182107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bad guys can put malware into your host via the Internet</a:t>
            </a:r>
          </a:p>
        </p:txBody>
      </p:sp>
      <p:sp>
        <p:nvSpPr>
          <p:cNvPr id="3" name="Content Placeholder 2"/>
          <p:cNvSpPr>
            <a:spLocks noGrp="1"/>
          </p:cNvSpPr>
          <p:nvPr>
            <p:ph idx="1"/>
          </p:nvPr>
        </p:nvSpPr>
        <p:spPr/>
        <p:txBody>
          <a:bodyPr>
            <a:normAutofit fontScale="85000" lnSpcReduction="20000"/>
          </a:bodyPr>
          <a:lstStyle/>
          <a:p>
            <a:r>
              <a:rPr lang="en-US" dirty="0"/>
              <a:t>We attach devices to the Internet because we want to receive/send data from/to the Internet. </a:t>
            </a:r>
          </a:p>
          <a:p>
            <a:r>
              <a:rPr lang="en-US" dirty="0"/>
              <a:t>This includes all kinds of good stuff, including Web pages, e-mail messages, MP3s, telephone calls, live video, search engine results, and so on. </a:t>
            </a:r>
          </a:p>
          <a:p>
            <a:r>
              <a:rPr lang="en-US" dirty="0"/>
              <a:t>But, unfortunately, along with all that good stuff comes malicious stuff—collectively known as </a:t>
            </a:r>
            <a:r>
              <a:rPr lang="en-US" b="1" dirty="0"/>
              <a:t>malware</a:t>
            </a:r>
            <a:r>
              <a:rPr lang="en-US" dirty="0"/>
              <a:t>—that can also enter and infect our devices.</a:t>
            </a:r>
          </a:p>
          <a:p>
            <a:r>
              <a:rPr lang="en-US" dirty="0"/>
              <a:t> Once malware infects our device it can do all kinds of devious things, including deleting our files; installing spyware that collects our private information, such as social security numbers, passwords, and keystrokes, and then sends this (over the Internet) back to the bad guys. </a:t>
            </a:r>
          </a:p>
          <a:p>
            <a:r>
              <a:rPr lang="en-US" dirty="0"/>
              <a:t>Our compromised host may also be enrolled in a network of thousands of similarly compromised devices, collectively known as a </a:t>
            </a:r>
            <a:r>
              <a:rPr lang="en-US" b="1" dirty="0"/>
              <a:t>botnet</a:t>
            </a:r>
            <a:r>
              <a:rPr lang="en-US" dirty="0"/>
              <a:t>, which the bad guys control and leverage for spam email distribution or distributed denial-of-service attacks against targeted hosts</a:t>
            </a:r>
          </a:p>
        </p:txBody>
      </p:sp>
    </p:spTree>
    <p:extLst>
      <p:ext uri="{BB962C8B-B14F-4D97-AF65-F5344CB8AC3E}">
        <p14:creationId xmlns:p14="http://schemas.microsoft.com/office/powerpoint/2010/main" val="3772303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310186"/>
            <a:ext cx="10515600" cy="5322626"/>
          </a:xfrm>
        </p:spPr>
        <p:txBody>
          <a:bodyPr>
            <a:noAutofit/>
          </a:bodyPr>
          <a:lstStyle/>
          <a:p>
            <a:r>
              <a:rPr lang="en-US" sz="2000" dirty="0"/>
              <a:t>Much of the malware out there today is self-replicating: once it infects one host, from that host it seeks entry into other hosts over the Internet, and from the newly infected hosts, it seeks entry into yet more hosts. In this manner, self replicating malware can spread exponentially fast. </a:t>
            </a:r>
          </a:p>
          <a:p>
            <a:r>
              <a:rPr lang="en-US" sz="2000" dirty="0"/>
              <a:t>Malware can spread in the form of a </a:t>
            </a:r>
            <a:r>
              <a:rPr lang="en-US" sz="2000" b="1" dirty="0"/>
              <a:t>virus</a:t>
            </a:r>
            <a:r>
              <a:rPr lang="en-US" sz="2000" dirty="0"/>
              <a:t> or a </a:t>
            </a:r>
            <a:r>
              <a:rPr lang="en-US" sz="2000" b="1" dirty="0"/>
              <a:t>worm</a:t>
            </a:r>
            <a:r>
              <a:rPr lang="en-US" sz="2000" dirty="0"/>
              <a:t>.</a:t>
            </a:r>
          </a:p>
          <a:p>
            <a:r>
              <a:rPr lang="en-US" sz="2000" dirty="0"/>
              <a:t> </a:t>
            </a:r>
            <a:r>
              <a:rPr lang="en-US" sz="2000" b="1" dirty="0"/>
              <a:t>Viruses</a:t>
            </a:r>
            <a:r>
              <a:rPr lang="en-US" sz="2000" dirty="0"/>
              <a:t> are malware that require some form of user interaction to infect the user’s device. The classic example is an e-mail attachment containing malicious executable code. If a user receives and opens such an attachment, the user inadvertently runs the malware on the device. Typically, such email viruses are self-replicating: once executed, the virus may send an identical message with an identical malicious attachment to, for example, every recipient in the user’s address book.</a:t>
            </a:r>
          </a:p>
          <a:p>
            <a:r>
              <a:rPr lang="en-US" sz="2000" dirty="0"/>
              <a:t> </a:t>
            </a:r>
            <a:r>
              <a:rPr lang="en-US" sz="2000" b="1" dirty="0"/>
              <a:t>Worms</a:t>
            </a:r>
            <a:r>
              <a:rPr lang="en-US" sz="2000" dirty="0"/>
              <a:t> are malware that can enter a device without any explicit user interaction. For example, a user may be running a vulnerable network application to which an attacker can send malware. In some cases, without any user intervention, the application may accept the malware from the Internet and run it, creating a worm. The worm in the newly infected device then scans the Internet, searching for other hosts running the same vulnerable network application. When it finds other vulnerable hosts, it sends a copy of itself to those hosts</a:t>
            </a:r>
          </a:p>
        </p:txBody>
      </p:sp>
    </p:spTree>
    <p:extLst>
      <p:ext uri="{BB962C8B-B14F-4D97-AF65-F5344CB8AC3E}">
        <p14:creationId xmlns:p14="http://schemas.microsoft.com/office/powerpoint/2010/main" val="2046780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The bad guys can attack servers and network infrastructure</a:t>
            </a:r>
          </a:p>
        </p:txBody>
      </p:sp>
      <p:sp>
        <p:nvSpPr>
          <p:cNvPr id="3" name="Content Placeholder 2"/>
          <p:cNvSpPr>
            <a:spLocks noGrp="1"/>
          </p:cNvSpPr>
          <p:nvPr>
            <p:ph idx="1"/>
          </p:nvPr>
        </p:nvSpPr>
        <p:spPr/>
        <p:txBody>
          <a:bodyPr>
            <a:normAutofit fontScale="77500" lnSpcReduction="20000"/>
          </a:bodyPr>
          <a:lstStyle/>
          <a:p>
            <a:r>
              <a:rPr lang="en-US" dirty="0"/>
              <a:t>Another broad class of security threats are known as </a:t>
            </a:r>
            <a:r>
              <a:rPr lang="en-US" b="1" dirty="0"/>
              <a:t>denial-of-service (</a:t>
            </a:r>
            <a:r>
              <a:rPr lang="en-US" b="1" dirty="0" err="1"/>
              <a:t>DoS</a:t>
            </a:r>
            <a:r>
              <a:rPr lang="en-US" b="1" dirty="0"/>
              <a:t>) attacks</a:t>
            </a:r>
            <a:r>
              <a:rPr lang="en-US" dirty="0"/>
              <a:t>.</a:t>
            </a:r>
          </a:p>
          <a:p>
            <a:r>
              <a:rPr lang="en-US" dirty="0"/>
              <a:t>Internet </a:t>
            </a:r>
            <a:r>
              <a:rPr lang="en-US" dirty="0" err="1"/>
              <a:t>DoS</a:t>
            </a:r>
            <a:r>
              <a:rPr lang="en-US" dirty="0"/>
              <a:t> attacks are extremely common, with thousands of </a:t>
            </a:r>
            <a:r>
              <a:rPr lang="en-US" dirty="0" err="1"/>
              <a:t>DoS</a:t>
            </a:r>
            <a:r>
              <a:rPr lang="en-US" dirty="0"/>
              <a:t> attacks occurring every year.</a:t>
            </a:r>
          </a:p>
          <a:p>
            <a:r>
              <a:rPr lang="en-US" dirty="0"/>
              <a:t> Most Internet </a:t>
            </a:r>
            <a:r>
              <a:rPr lang="en-US" dirty="0" err="1"/>
              <a:t>DoS</a:t>
            </a:r>
            <a:r>
              <a:rPr lang="en-US" dirty="0"/>
              <a:t> attacks fall into one of three categories: </a:t>
            </a:r>
          </a:p>
          <a:p>
            <a:pPr marL="0" indent="0">
              <a:buNone/>
            </a:pPr>
            <a:r>
              <a:rPr lang="en-US" dirty="0"/>
              <a:t>• </a:t>
            </a:r>
            <a:r>
              <a:rPr lang="en-US" b="1" dirty="0"/>
              <a:t>Vulnerability attack.:</a:t>
            </a:r>
            <a:r>
              <a:rPr lang="en-US" dirty="0"/>
              <a:t> This involves sending a few well-crafted messages to a vulnerable application or operating system running on a targeted host. If the right sequence of packets is sent to a vulnerable application or operating system, the service can stop or, worse, the host can crash. </a:t>
            </a:r>
          </a:p>
          <a:p>
            <a:pPr marL="0" indent="0">
              <a:buNone/>
            </a:pPr>
            <a:r>
              <a:rPr lang="en-US" dirty="0"/>
              <a:t>• </a:t>
            </a:r>
            <a:r>
              <a:rPr lang="en-US" b="1" dirty="0"/>
              <a:t>Bandwidth flooding</a:t>
            </a:r>
            <a:r>
              <a:rPr lang="en-US" dirty="0"/>
              <a:t>: The attacker sends a deluge of packets to the targeted host—so many packets that the target’s access link becomes clogged, preventing legitimate packets from reaching the server. </a:t>
            </a:r>
          </a:p>
          <a:p>
            <a:pPr marL="0" indent="0">
              <a:buNone/>
            </a:pPr>
            <a:r>
              <a:rPr lang="en-US" dirty="0"/>
              <a:t>• </a:t>
            </a:r>
            <a:r>
              <a:rPr lang="en-US" b="1" dirty="0"/>
              <a:t>Connection flooding</a:t>
            </a:r>
            <a:r>
              <a:rPr lang="en-US" dirty="0"/>
              <a:t>: The attacker establishes a large number of half-open or fully open TCP connections at the target host. The host can become so bogged down with these bogus connections that it stops accepting legitimate connections.</a:t>
            </a:r>
          </a:p>
        </p:txBody>
      </p:sp>
    </p:spTree>
    <p:extLst>
      <p:ext uri="{BB962C8B-B14F-4D97-AF65-F5344CB8AC3E}">
        <p14:creationId xmlns:p14="http://schemas.microsoft.com/office/powerpoint/2010/main" val="3236912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bad guys can sniff packets</a:t>
            </a:r>
          </a:p>
        </p:txBody>
      </p:sp>
      <p:sp>
        <p:nvSpPr>
          <p:cNvPr id="3" name="Content Placeholder 2"/>
          <p:cNvSpPr>
            <a:spLocks noGrp="1"/>
          </p:cNvSpPr>
          <p:nvPr>
            <p:ph idx="1"/>
          </p:nvPr>
        </p:nvSpPr>
        <p:spPr/>
        <p:txBody>
          <a:bodyPr>
            <a:normAutofit fontScale="70000" lnSpcReduction="20000"/>
          </a:bodyPr>
          <a:lstStyle/>
          <a:p>
            <a:r>
              <a:rPr lang="en-US" dirty="0"/>
              <a:t>Many users today access the Internet via wireless devices, such as </a:t>
            </a:r>
            <a:r>
              <a:rPr lang="en-US" dirty="0" err="1"/>
              <a:t>WiFi</a:t>
            </a:r>
            <a:r>
              <a:rPr lang="en-US" dirty="0"/>
              <a:t>-connected laptops or handheld devices with cellular Internet connections. </a:t>
            </a:r>
          </a:p>
          <a:p>
            <a:r>
              <a:rPr lang="en-US" dirty="0"/>
              <a:t>While global Internet access is extremely convenient and enables marvelous new applications for mobile users, it also creates a major security vulnerability—by placing a passive receiver in the vicinity of the wireless transmitter, that receiver can obtain a copy of every packet that is transmitted! </a:t>
            </a:r>
          </a:p>
          <a:p>
            <a:r>
              <a:rPr lang="en-US" dirty="0"/>
              <a:t>These packets can contain all kinds of sensitive information, including passwords, social security numbers, trade secrets, and private personal messages. </a:t>
            </a:r>
          </a:p>
          <a:p>
            <a:r>
              <a:rPr lang="en-US" dirty="0"/>
              <a:t>A passive receiver that records a copy of every packet that flies by is called a </a:t>
            </a:r>
            <a:r>
              <a:rPr lang="en-US" b="1" dirty="0"/>
              <a:t>packet sniffer</a:t>
            </a:r>
            <a:r>
              <a:rPr lang="en-US" dirty="0"/>
              <a:t>. </a:t>
            </a:r>
          </a:p>
          <a:p>
            <a:r>
              <a:rPr lang="en-US" dirty="0"/>
              <a:t>Sniffers can be deployed in wired environments as well. In wired broadcast environments, as in many Ethernet LANs, a packet sniffer can obtain copies of broadcast packets sent over the LAN.</a:t>
            </a:r>
          </a:p>
          <a:p>
            <a:r>
              <a:rPr lang="en-US" dirty="0"/>
              <a:t>Furthermore, a bad guy who gains access to an institution’s access router or access link to the Internet may be able to plant a sniffer that makes a copy of every packet going to/from the organization. Sniffed packets can then be analyzed offline for sensitive information.</a:t>
            </a:r>
          </a:p>
        </p:txBody>
      </p:sp>
    </p:spTree>
    <p:extLst>
      <p:ext uri="{BB962C8B-B14F-4D97-AF65-F5344CB8AC3E}">
        <p14:creationId xmlns:p14="http://schemas.microsoft.com/office/powerpoint/2010/main" val="163494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8" name="Slide Number Placeholder 6"/>
          <p:cNvSpPr>
            <a:spLocks noGrp="1"/>
          </p:cNvSpPr>
          <p:nvPr>
            <p:ph type="sldNum" sz="quarter" idx="12"/>
          </p:nvPr>
        </p:nvSpPr>
        <p:spPr/>
        <p:txBody>
          <a:bodyPr/>
          <a:lstStyle/>
          <a:p>
            <a:r>
              <a:rPr lang="en-US"/>
              <a:t>1-</a:t>
            </a:r>
            <a:fld id="{31860C07-8847-4F76-9A65-5D95A9F1A215}" type="slidenum">
              <a:rPr lang="en-US"/>
              <a:pPr/>
              <a:t>6</a:t>
            </a:fld>
            <a:endParaRPr lang="en-US"/>
          </a:p>
        </p:txBody>
      </p:sp>
      <p:sp>
        <p:nvSpPr>
          <p:cNvPr id="7170" name="Rectangle 2"/>
          <p:cNvSpPr>
            <a:spLocks noGrp="1" noChangeArrowheads="1"/>
          </p:cNvSpPr>
          <p:nvPr>
            <p:ph type="title"/>
          </p:nvPr>
        </p:nvSpPr>
        <p:spPr/>
        <p:txBody>
          <a:bodyPr/>
          <a:lstStyle/>
          <a:p>
            <a:r>
              <a:rPr lang="en-US"/>
              <a:t>What’s a protocol?</a:t>
            </a:r>
          </a:p>
        </p:txBody>
      </p:sp>
      <p:sp>
        <p:nvSpPr>
          <p:cNvPr id="7171" name="Rectangle 3"/>
          <p:cNvSpPr>
            <a:spLocks noGrp="1" noChangeArrowheads="1"/>
          </p:cNvSpPr>
          <p:nvPr>
            <p:ph type="body" sz="half" idx="1"/>
          </p:nvPr>
        </p:nvSpPr>
        <p:spPr>
          <a:xfrm>
            <a:off x="2057400" y="1371600"/>
            <a:ext cx="3581400" cy="4648200"/>
          </a:xfrm>
        </p:spPr>
        <p:txBody>
          <a:bodyPr/>
          <a:lstStyle/>
          <a:p>
            <a:pPr>
              <a:buFont typeface="Wingdings" panose="05000000000000000000" pitchFamily="2" charset="2"/>
              <a:buNone/>
            </a:pPr>
            <a:r>
              <a:rPr lang="en-US" sz="2400" u="sng">
                <a:solidFill>
                  <a:srgbClr val="FF0000"/>
                </a:solidFill>
              </a:rPr>
              <a:t>human protocols:</a:t>
            </a:r>
            <a:endParaRPr lang="en-US" sz="2400"/>
          </a:p>
          <a:p>
            <a:r>
              <a:rPr lang="en-US" sz="2400"/>
              <a:t>“what’s the time?”</a:t>
            </a:r>
          </a:p>
          <a:p>
            <a:r>
              <a:rPr lang="en-US" sz="2400"/>
              <a:t>“I have a question”</a:t>
            </a:r>
          </a:p>
          <a:p>
            <a:r>
              <a:rPr lang="en-US" sz="2400"/>
              <a:t>introductions</a:t>
            </a:r>
            <a:endParaRPr lang="en-US"/>
          </a:p>
          <a:p>
            <a:pPr lvl="1"/>
            <a:endParaRPr lang="en-US" sz="2000"/>
          </a:p>
          <a:p>
            <a:pPr>
              <a:buFont typeface="Wingdings" panose="05000000000000000000" pitchFamily="2" charset="2"/>
              <a:buNone/>
            </a:pPr>
            <a:r>
              <a:rPr lang="en-US" sz="2400"/>
              <a:t>… specific msgs sent</a:t>
            </a:r>
          </a:p>
          <a:p>
            <a:pPr>
              <a:buFont typeface="Wingdings" panose="05000000000000000000" pitchFamily="2" charset="2"/>
              <a:buNone/>
            </a:pPr>
            <a:r>
              <a:rPr lang="en-US" sz="2400"/>
              <a:t>… specific actions taken when msgs received, or other events</a:t>
            </a:r>
          </a:p>
        </p:txBody>
      </p:sp>
      <p:sp>
        <p:nvSpPr>
          <p:cNvPr id="7172" name="Rectangle 4"/>
          <p:cNvSpPr>
            <a:spLocks noGrp="1" noChangeArrowheads="1"/>
          </p:cNvSpPr>
          <p:nvPr>
            <p:ph type="body" sz="half" idx="2"/>
          </p:nvPr>
        </p:nvSpPr>
        <p:spPr>
          <a:xfrm>
            <a:off x="6019800" y="1371600"/>
            <a:ext cx="3810000" cy="2590800"/>
          </a:xfrm>
        </p:spPr>
        <p:txBody>
          <a:bodyPr/>
          <a:lstStyle/>
          <a:p>
            <a:pPr>
              <a:buFont typeface="Wingdings" panose="05000000000000000000" pitchFamily="2" charset="2"/>
              <a:buNone/>
            </a:pPr>
            <a:r>
              <a:rPr lang="en-US" sz="2400" u="sng">
                <a:solidFill>
                  <a:srgbClr val="FF0000"/>
                </a:solidFill>
              </a:rPr>
              <a:t>network protocols:</a:t>
            </a:r>
            <a:endParaRPr lang="en-US" sz="2400"/>
          </a:p>
          <a:p>
            <a:r>
              <a:rPr lang="en-US" sz="2400"/>
              <a:t>machines rather than humans</a:t>
            </a:r>
          </a:p>
          <a:p>
            <a:r>
              <a:rPr lang="en-US" sz="2400"/>
              <a:t>all communication activity in Internet governed by protocols</a:t>
            </a:r>
          </a:p>
        </p:txBody>
      </p:sp>
      <p:sp>
        <p:nvSpPr>
          <p:cNvPr id="7173" name="Rectangle 5"/>
          <p:cNvSpPr>
            <a:spLocks noChangeArrowheads="1"/>
          </p:cNvSpPr>
          <p:nvPr/>
        </p:nvSpPr>
        <p:spPr bwMode="auto">
          <a:xfrm>
            <a:off x="5867400" y="3962400"/>
            <a:ext cx="4267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4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spcBef>
                <a:spcPct val="20000"/>
              </a:spcBef>
              <a:buChar char="•"/>
              <a:defRPr>
                <a:solidFill>
                  <a:schemeClr val="tx1"/>
                </a:solidFill>
                <a:latin typeface="Comic Sans MS" panose="030F0702030302020204" pitchFamily="66"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 typeface="Wingdings" panose="05000000000000000000" pitchFamily="2" charset="2"/>
              <a:buNone/>
            </a:pPr>
            <a:r>
              <a:rPr lang="en-US" i="1"/>
              <a:t>protocols define format, order of msgs sent and received among network entities, and actions taken on msg transmission, receipt</a:t>
            </a:r>
            <a:r>
              <a:rPr lang="en-US" i="1">
                <a:solidFill>
                  <a:srgbClr val="FF0000"/>
                </a:solidFill>
              </a:rPr>
              <a:t> </a:t>
            </a:r>
          </a:p>
        </p:txBody>
      </p:sp>
      <p:sp>
        <p:nvSpPr>
          <p:cNvPr id="7174" name="Rectangle 6"/>
          <p:cNvSpPr>
            <a:spLocks noChangeArrowheads="1"/>
          </p:cNvSpPr>
          <p:nvPr/>
        </p:nvSpPr>
        <p:spPr bwMode="auto">
          <a:xfrm>
            <a:off x="6019800" y="3962400"/>
            <a:ext cx="4343400" cy="23622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5292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48" name="Slide Number Placeholder 6"/>
          <p:cNvSpPr>
            <a:spLocks noGrp="1"/>
          </p:cNvSpPr>
          <p:nvPr>
            <p:ph type="sldNum" sz="quarter" idx="12"/>
          </p:nvPr>
        </p:nvSpPr>
        <p:spPr/>
        <p:txBody>
          <a:bodyPr/>
          <a:lstStyle/>
          <a:p>
            <a:r>
              <a:rPr lang="en-US"/>
              <a:t>1-</a:t>
            </a:r>
            <a:fld id="{1056078D-F7AD-43E3-B47E-9F6D363E6F70}" type="slidenum">
              <a:rPr lang="en-US"/>
              <a:pPr/>
              <a:t>7</a:t>
            </a:fld>
            <a:endParaRPr lang="en-US"/>
          </a:p>
        </p:txBody>
      </p:sp>
      <p:sp>
        <p:nvSpPr>
          <p:cNvPr id="8194" name="Rectangle 2"/>
          <p:cNvSpPr>
            <a:spLocks noGrp="1" noChangeArrowheads="1"/>
          </p:cNvSpPr>
          <p:nvPr>
            <p:ph type="title"/>
          </p:nvPr>
        </p:nvSpPr>
        <p:spPr/>
        <p:txBody>
          <a:bodyPr/>
          <a:lstStyle/>
          <a:p>
            <a:r>
              <a:rPr lang="en-US"/>
              <a:t>What’s a protocol?</a:t>
            </a:r>
          </a:p>
        </p:txBody>
      </p:sp>
      <p:sp>
        <p:nvSpPr>
          <p:cNvPr id="8195" name="Rectangle 3"/>
          <p:cNvSpPr>
            <a:spLocks noGrp="1" noChangeArrowheads="1"/>
          </p:cNvSpPr>
          <p:nvPr>
            <p:ph type="body" sz="half" idx="1"/>
          </p:nvPr>
        </p:nvSpPr>
        <p:spPr>
          <a:xfrm>
            <a:off x="2057400" y="1371600"/>
            <a:ext cx="8153400" cy="685800"/>
          </a:xfrm>
        </p:spPr>
        <p:txBody>
          <a:bodyPr/>
          <a:lstStyle/>
          <a:p>
            <a:pPr>
              <a:buFont typeface="Wingdings" panose="05000000000000000000" pitchFamily="2" charset="2"/>
              <a:buNone/>
            </a:pPr>
            <a:r>
              <a:rPr lang="en-US" sz="2400"/>
              <a:t>a human protocol and a computer network protocol:</a:t>
            </a:r>
          </a:p>
          <a:p>
            <a:pPr>
              <a:buFont typeface="Wingdings" panose="05000000000000000000" pitchFamily="2" charset="2"/>
              <a:buNone/>
            </a:pPr>
            <a:endParaRPr lang="en-US" sz="2400"/>
          </a:p>
        </p:txBody>
      </p:sp>
      <p:sp>
        <p:nvSpPr>
          <p:cNvPr id="8200" name="Rectangle 8"/>
          <p:cNvSpPr>
            <a:spLocks noChangeArrowheads="1"/>
          </p:cNvSpPr>
          <p:nvPr/>
        </p:nvSpPr>
        <p:spPr bwMode="auto">
          <a:xfrm>
            <a:off x="2209800" y="5943600"/>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4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000">
                <a:solidFill>
                  <a:schemeClr val="tx1"/>
                </a:solidFill>
                <a:latin typeface="Comic Sans MS" panose="030F0702030302020204" pitchFamily="66" charset="0"/>
              </a:defRPr>
            </a:lvl2pPr>
            <a:lvl3pPr marL="1143000" indent="-228600">
              <a:spcBef>
                <a:spcPct val="20000"/>
              </a:spcBef>
              <a:buChar char="•"/>
              <a:defRPr>
                <a:solidFill>
                  <a:schemeClr val="tx1"/>
                </a:solidFill>
                <a:latin typeface="Comic Sans MS" panose="030F0702030302020204" pitchFamily="66"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 typeface="Wingdings" panose="05000000000000000000" pitchFamily="2" charset="2"/>
              <a:buNone/>
            </a:pPr>
            <a:r>
              <a:rPr lang="en-US" u="sng">
                <a:solidFill>
                  <a:srgbClr val="FF0000"/>
                </a:solidFill>
              </a:rPr>
              <a:t>Q:</a:t>
            </a:r>
            <a:r>
              <a:rPr lang="en-US"/>
              <a:t> Other human protocols? </a:t>
            </a:r>
          </a:p>
        </p:txBody>
      </p:sp>
      <p:sp>
        <p:nvSpPr>
          <p:cNvPr id="8202" name="Line 10"/>
          <p:cNvSpPr>
            <a:spLocks noChangeShapeType="1"/>
          </p:cNvSpPr>
          <p:nvPr/>
        </p:nvSpPr>
        <p:spPr bwMode="auto">
          <a:xfrm>
            <a:off x="2781301" y="2771776"/>
            <a:ext cx="1762125" cy="2762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08" name="Group 16"/>
          <p:cNvGrpSpPr>
            <a:grpSpLocks/>
          </p:cNvGrpSpPr>
          <p:nvPr/>
        </p:nvGrpSpPr>
        <p:grpSpPr bwMode="auto">
          <a:xfrm>
            <a:off x="8697913" y="2917825"/>
            <a:ext cx="355600" cy="933450"/>
            <a:chOff x="4180" y="783"/>
            <a:chExt cx="150" cy="307"/>
          </a:xfrm>
        </p:grpSpPr>
        <p:sp>
          <p:nvSpPr>
            <p:cNvPr id="8209" name="AutoShape 1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Rectangle 1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Line 2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Line 2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Rectangle 2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8218" name="Object 26"/>
          <p:cNvGraphicFramePr>
            <a:graphicFrameLocks noChangeAspect="1"/>
          </p:cNvGraphicFramePr>
          <p:nvPr/>
        </p:nvGraphicFramePr>
        <p:xfrm>
          <a:off x="6067425" y="2632076"/>
          <a:ext cx="622300" cy="500063"/>
        </p:xfrm>
        <a:graphic>
          <a:graphicData uri="http://schemas.openxmlformats.org/presentationml/2006/ole">
            <mc:AlternateContent xmlns:mc="http://schemas.openxmlformats.org/markup-compatibility/2006">
              <mc:Choice xmlns:v="urn:schemas-microsoft-com:vml" Requires="v">
                <p:oleObj spid="_x0000_s3074" name="Clip" r:id="rId4" imgW="1305000" imgH="1085760" progId="MS_ClipArt_Gallery.2">
                  <p:embed/>
                </p:oleObj>
              </mc:Choice>
              <mc:Fallback>
                <p:oleObj name="Clip" r:id="rId4" imgW="1305000" imgH="1085760" progId="MS_ClipArt_Gallery.2">
                  <p:embed/>
                  <p:pic>
                    <p:nvPicPr>
                      <p:cNvPr id="821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5" y="2632076"/>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54" name="Picture 62" descr="Al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4" y="2376489"/>
            <a:ext cx="561975" cy="693737"/>
          </a:xfrm>
          <a:prstGeom prst="rect">
            <a:avLst/>
          </a:prstGeom>
          <a:noFill/>
          <a:extLst>
            <a:ext uri="{909E8E84-426E-40DD-AFC4-6F175D3DCCD1}">
              <a14:hiddenFill xmlns:a14="http://schemas.microsoft.com/office/drawing/2010/main">
                <a:solidFill>
                  <a:srgbClr val="FFFFFF"/>
                </a:solidFill>
              </a14:hiddenFill>
            </a:ext>
          </a:extLst>
        </p:spPr>
      </p:pic>
      <p:pic>
        <p:nvPicPr>
          <p:cNvPr id="8255" name="Picture 63" descr="Bo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2964" y="2771776"/>
            <a:ext cx="676275" cy="690563"/>
          </a:xfrm>
          <a:prstGeom prst="rect">
            <a:avLst/>
          </a:prstGeom>
          <a:noFill/>
          <a:extLst>
            <a:ext uri="{909E8E84-426E-40DD-AFC4-6F175D3DCCD1}">
              <a14:hiddenFill xmlns:a14="http://schemas.microsoft.com/office/drawing/2010/main">
                <a:solidFill>
                  <a:srgbClr val="FFFFFF"/>
                </a:solidFill>
              </a14:hiddenFill>
            </a:ext>
          </a:extLst>
        </p:spPr>
      </p:pic>
      <p:sp>
        <p:nvSpPr>
          <p:cNvPr id="8256" name="Text Box 64"/>
          <p:cNvSpPr txBox="1">
            <a:spLocks noChangeArrowheads="1"/>
          </p:cNvSpPr>
          <p:nvPr/>
        </p:nvSpPr>
        <p:spPr bwMode="auto">
          <a:xfrm>
            <a:off x="3222625" y="2484438"/>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latin typeface="Comic Sans MS" panose="030F0702030302020204" pitchFamily="66" charset="0"/>
              </a:rPr>
              <a:t>Hi</a:t>
            </a:r>
            <a:endParaRPr lang="en-US"/>
          </a:p>
        </p:txBody>
      </p:sp>
      <p:sp>
        <p:nvSpPr>
          <p:cNvPr id="8258" name="Line 66"/>
          <p:cNvSpPr>
            <a:spLocks noChangeShapeType="1"/>
          </p:cNvSpPr>
          <p:nvPr/>
        </p:nvSpPr>
        <p:spPr bwMode="auto">
          <a:xfrm flipV="1">
            <a:off x="2495551" y="3352800"/>
            <a:ext cx="2085975" cy="36195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9" name="Text Box 67"/>
          <p:cNvSpPr txBox="1">
            <a:spLocks noChangeArrowheads="1"/>
          </p:cNvSpPr>
          <p:nvPr/>
        </p:nvSpPr>
        <p:spPr bwMode="auto">
          <a:xfrm>
            <a:off x="3213100" y="3141663"/>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latin typeface="Comic Sans MS" panose="030F0702030302020204" pitchFamily="66" charset="0"/>
              </a:rPr>
              <a:t>Hi</a:t>
            </a:r>
            <a:endParaRPr lang="en-US"/>
          </a:p>
        </p:txBody>
      </p:sp>
      <p:sp>
        <p:nvSpPr>
          <p:cNvPr id="8262" name="Line 70"/>
          <p:cNvSpPr>
            <a:spLocks noChangeShapeType="1"/>
          </p:cNvSpPr>
          <p:nvPr/>
        </p:nvSpPr>
        <p:spPr bwMode="auto">
          <a:xfrm>
            <a:off x="2457451" y="3762375"/>
            <a:ext cx="2162175" cy="4381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64" name="Group 72"/>
          <p:cNvGrpSpPr>
            <a:grpSpLocks/>
          </p:cNvGrpSpPr>
          <p:nvPr/>
        </p:nvGrpSpPr>
        <p:grpSpPr bwMode="auto">
          <a:xfrm>
            <a:off x="2846388" y="3694114"/>
            <a:ext cx="1090612" cy="701675"/>
            <a:chOff x="737" y="2747"/>
            <a:chExt cx="687" cy="442"/>
          </a:xfrm>
        </p:grpSpPr>
        <p:sp>
          <p:nvSpPr>
            <p:cNvPr id="8263" name="Rectangle 71"/>
            <p:cNvSpPr>
              <a:spLocks noChangeArrowheads="1"/>
            </p:cNvSpPr>
            <p:nvPr/>
          </p:nvSpPr>
          <p:spPr bwMode="auto">
            <a:xfrm>
              <a:off x="786" y="2790"/>
              <a:ext cx="58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1" name="Text Box 69"/>
            <p:cNvSpPr txBox="1">
              <a:spLocks noChangeArrowheads="1"/>
            </p:cNvSpPr>
            <p:nvPr/>
          </p:nvSpPr>
          <p:spPr bwMode="auto">
            <a:xfrm>
              <a:off x="737" y="2747"/>
              <a:ext cx="687" cy="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solidFill>
                    <a:srgbClr val="FF0000"/>
                  </a:solidFill>
                  <a:latin typeface="Comic Sans MS" panose="030F0702030302020204" pitchFamily="66" charset="0"/>
                </a:rPr>
                <a:t>Got the</a:t>
              </a:r>
            </a:p>
            <a:p>
              <a:pPr algn="ctr"/>
              <a:r>
                <a:rPr lang="en-US" sz="2000">
                  <a:solidFill>
                    <a:srgbClr val="FF0000"/>
                  </a:solidFill>
                  <a:latin typeface="Comic Sans MS" panose="030F0702030302020204" pitchFamily="66" charset="0"/>
                </a:rPr>
                <a:t>time?</a:t>
              </a:r>
              <a:endParaRPr lang="en-US" sz="2000"/>
            </a:p>
          </p:txBody>
        </p:sp>
      </p:grpSp>
      <p:sp>
        <p:nvSpPr>
          <p:cNvPr id="8265" name="Line 73"/>
          <p:cNvSpPr>
            <a:spLocks noChangeShapeType="1"/>
          </p:cNvSpPr>
          <p:nvPr/>
        </p:nvSpPr>
        <p:spPr bwMode="auto">
          <a:xfrm flipV="1">
            <a:off x="2619376" y="4333876"/>
            <a:ext cx="1952625" cy="333375"/>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68" name="Group 76"/>
          <p:cNvGrpSpPr>
            <a:grpSpLocks/>
          </p:cNvGrpSpPr>
          <p:nvPr/>
        </p:nvGrpSpPr>
        <p:grpSpPr bwMode="auto">
          <a:xfrm>
            <a:off x="2955926" y="4360870"/>
            <a:ext cx="796925" cy="373063"/>
            <a:chOff x="1046" y="2771"/>
            <a:chExt cx="502" cy="235"/>
          </a:xfrm>
        </p:grpSpPr>
        <p:sp>
          <p:nvSpPr>
            <p:cNvPr id="8267" name="Rectangle 75"/>
            <p:cNvSpPr>
              <a:spLocks noChangeArrowheads="1"/>
            </p:cNvSpPr>
            <p:nvPr/>
          </p:nvSpPr>
          <p:spPr bwMode="auto">
            <a:xfrm>
              <a:off x="1104" y="2820"/>
              <a:ext cx="444" cy="1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6" name="Text Box 74"/>
            <p:cNvSpPr txBox="1">
              <a:spLocks noChangeArrowheads="1"/>
            </p:cNvSpPr>
            <p:nvPr/>
          </p:nvSpPr>
          <p:spPr bwMode="auto">
            <a:xfrm>
              <a:off x="1046" y="2771"/>
              <a:ext cx="4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latin typeface="Comic Sans MS" panose="030F0702030302020204" pitchFamily="66" charset="0"/>
                </a:rPr>
                <a:t>2:00</a:t>
              </a:r>
              <a:endParaRPr lang="en-US"/>
            </a:p>
          </p:txBody>
        </p:sp>
      </p:grpSp>
      <p:sp>
        <p:nvSpPr>
          <p:cNvPr id="8270" name="Text Box 78"/>
          <p:cNvSpPr txBox="1">
            <a:spLocks noChangeArrowheads="1"/>
          </p:cNvSpPr>
          <p:nvPr/>
        </p:nvSpPr>
        <p:spPr bwMode="auto">
          <a:xfrm>
            <a:off x="6746875" y="2713039"/>
            <a:ext cx="1974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TCP connection</a:t>
            </a:r>
          </a:p>
          <a:p>
            <a:r>
              <a:rPr lang="en-US" sz="2000">
                <a:solidFill>
                  <a:srgbClr val="FF0000"/>
                </a:solidFill>
                <a:latin typeface="Comic Sans MS" panose="030F0702030302020204" pitchFamily="66" charset="0"/>
              </a:rPr>
              <a:t> request</a:t>
            </a:r>
            <a:endParaRPr lang="en-US"/>
          </a:p>
        </p:txBody>
      </p:sp>
      <p:sp>
        <p:nvSpPr>
          <p:cNvPr id="8277" name="Line 85"/>
          <p:cNvSpPr>
            <a:spLocks noChangeShapeType="1"/>
          </p:cNvSpPr>
          <p:nvPr/>
        </p:nvSpPr>
        <p:spPr bwMode="auto">
          <a:xfrm flipV="1">
            <a:off x="6467475" y="4648201"/>
            <a:ext cx="2343150" cy="428625"/>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1" name="Line 89"/>
          <p:cNvSpPr>
            <a:spLocks noChangeShapeType="1"/>
          </p:cNvSpPr>
          <p:nvPr/>
        </p:nvSpPr>
        <p:spPr bwMode="auto">
          <a:xfrm>
            <a:off x="6743701" y="2981326"/>
            <a:ext cx="1762125" cy="2762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2" name="Line 90"/>
          <p:cNvSpPr>
            <a:spLocks noChangeShapeType="1"/>
          </p:cNvSpPr>
          <p:nvPr/>
        </p:nvSpPr>
        <p:spPr bwMode="auto">
          <a:xfrm flipV="1">
            <a:off x="6419851" y="3476625"/>
            <a:ext cx="2085975" cy="36195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85" name="Group 93"/>
          <p:cNvGrpSpPr>
            <a:grpSpLocks/>
          </p:cNvGrpSpPr>
          <p:nvPr/>
        </p:nvGrpSpPr>
        <p:grpSpPr bwMode="auto">
          <a:xfrm>
            <a:off x="6680200" y="3408364"/>
            <a:ext cx="1974850" cy="701675"/>
            <a:chOff x="3248" y="2147"/>
            <a:chExt cx="1244" cy="442"/>
          </a:xfrm>
        </p:grpSpPr>
        <p:sp>
          <p:nvSpPr>
            <p:cNvPr id="8284" name="Rectangle 92"/>
            <p:cNvSpPr>
              <a:spLocks noChangeArrowheads="1"/>
            </p:cNvSpPr>
            <p:nvPr/>
          </p:nvSpPr>
          <p:spPr bwMode="auto">
            <a:xfrm>
              <a:off x="3306" y="2190"/>
              <a:ext cx="906" cy="1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3" name="Text Box 91"/>
            <p:cNvSpPr txBox="1">
              <a:spLocks noChangeArrowheads="1"/>
            </p:cNvSpPr>
            <p:nvPr/>
          </p:nvSpPr>
          <p:spPr bwMode="auto">
            <a:xfrm>
              <a:off x="3248" y="2147"/>
              <a:ext cx="12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mic Sans MS" panose="030F0702030302020204" pitchFamily="66" charset="0"/>
                </a:rPr>
                <a:t>TCP connection</a:t>
              </a:r>
            </a:p>
            <a:p>
              <a:r>
                <a:rPr lang="en-US" sz="2000">
                  <a:solidFill>
                    <a:srgbClr val="FF0000"/>
                  </a:solidFill>
                  <a:latin typeface="Comic Sans MS" panose="030F0702030302020204" pitchFamily="66" charset="0"/>
                </a:rPr>
                <a:t>response</a:t>
              </a:r>
              <a:endParaRPr lang="en-US"/>
            </a:p>
          </p:txBody>
        </p:sp>
      </p:grpSp>
      <p:sp>
        <p:nvSpPr>
          <p:cNvPr id="8286" name="Line 94"/>
          <p:cNvSpPr>
            <a:spLocks noChangeShapeType="1"/>
          </p:cNvSpPr>
          <p:nvPr/>
        </p:nvSpPr>
        <p:spPr bwMode="auto">
          <a:xfrm>
            <a:off x="6467475" y="4086225"/>
            <a:ext cx="2400300" cy="419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89" name="Group 97"/>
          <p:cNvGrpSpPr>
            <a:grpSpLocks/>
          </p:cNvGrpSpPr>
          <p:nvPr/>
        </p:nvGrpSpPr>
        <p:grpSpPr bwMode="auto">
          <a:xfrm>
            <a:off x="6680201" y="4151313"/>
            <a:ext cx="3794125" cy="304800"/>
            <a:chOff x="3212" y="2597"/>
            <a:chExt cx="2390" cy="192"/>
          </a:xfrm>
        </p:grpSpPr>
        <p:sp>
          <p:nvSpPr>
            <p:cNvPr id="8288" name="Rectangle 96"/>
            <p:cNvSpPr>
              <a:spLocks noChangeArrowheads="1"/>
            </p:cNvSpPr>
            <p:nvPr/>
          </p:nvSpPr>
          <p:spPr bwMode="auto">
            <a:xfrm>
              <a:off x="3252" y="2628"/>
              <a:ext cx="2100"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7" name="Text Box 95"/>
            <p:cNvSpPr txBox="1">
              <a:spLocks noChangeArrowheads="1"/>
            </p:cNvSpPr>
            <p:nvPr/>
          </p:nvSpPr>
          <p:spPr bwMode="auto">
            <a:xfrm>
              <a:off x="3212" y="2597"/>
              <a:ext cx="23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solidFill>
                    <a:srgbClr val="FF0000"/>
                  </a:solidFill>
                  <a:latin typeface="Comic Sans MS" panose="030F0702030302020204" pitchFamily="66" charset="0"/>
                </a:rPr>
                <a:t>Get http://www.awl.com/kurose-ross</a:t>
              </a:r>
              <a:endParaRPr lang="en-US"/>
            </a:p>
          </p:txBody>
        </p:sp>
      </p:grpSp>
      <p:grpSp>
        <p:nvGrpSpPr>
          <p:cNvPr id="8290" name="Group 98"/>
          <p:cNvGrpSpPr>
            <a:grpSpLocks/>
          </p:cNvGrpSpPr>
          <p:nvPr/>
        </p:nvGrpSpPr>
        <p:grpSpPr bwMode="auto">
          <a:xfrm>
            <a:off x="7308851" y="4656145"/>
            <a:ext cx="796925" cy="373063"/>
            <a:chOff x="1046" y="2771"/>
            <a:chExt cx="502" cy="235"/>
          </a:xfrm>
        </p:grpSpPr>
        <p:sp>
          <p:nvSpPr>
            <p:cNvPr id="8291" name="Rectangle 99"/>
            <p:cNvSpPr>
              <a:spLocks noChangeArrowheads="1"/>
            </p:cNvSpPr>
            <p:nvPr/>
          </p:nvSpPr>
          <p:spPr bwMode="auto">
            <a:xfrm>
              <a:off x="1104" y="2820"/>
              <a:ext cx="444" cy="1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2" name="Text Box 100"/>
            <p:cNvSpPr txBox="1">
              <a:spLocks noChangeArrowheads="1"/>
            </p:cNvSpPr>
            <p:nvPr/>
          </p:nvSpPr>
          <p:spPr bwMode="auto">
            <a:xfrm>
              <a:off x="1046" y="2771"/>
              <a:ext cx="4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latin typeface="Comic Sans MS" panose="030F0702030302020204" pitchFamily="66" charset="0"/>
                </a:rPr>
                <a:t>&lt;file&gt;</a:t>
              </a:r>
              <a:endParaRPr lang="en-US"/>
            </a:p>
          </p:txBody>
        </p:sp>
      </p:grpSp>
      <p:sp>
        <p:nvSpPr>
          <p:cNvPr id="8293" name="Line 101"/>
          <p:cNvSpPr>
            <a:spLocks noChangeShapeType="1"/>
          </p:cNvSpPr>
          <p:nvPr/>
        </p:nvSpPr>
        <p:spPr bwMode="auto">
          <a:xfrm>
            <a:off x="5581650" y="1962151"/>
            <a:ext cx="0" cy="385762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97" name="Group 105"/>
          <p:cNvGrpSpPr>
            <a:grpSpLocks/>
          </p:cNvGrpSpPr>
          <p:nvPr/>
        </p:nvGrpSpPr>
        <p:grpSpPr bwMode="auto">
          <a:xfrm>
            <a:off x="5203826" y="5094295"/>
            <a:ext cx="720725" cy="369888"/>
            <a:chOff x="2198" y="3221"/>
            <a:chExt cx="454" cy="233"/>
          </a:xfrm>
        </p:grpSpPr>
        <p:sp>
          <p:nvSpPr>
            <p:cNvPr id="8296" name="Rectangle 104"/>
            <p:cNvSpPr>
              <a:spLocks noChangeArrowheads="1"/>
            </p:cNvSpPr>
            <p:nvPr/>
          </p:nvSpPr>
          <p:spPr bwMode="auto">
            <a:xfrm>
              <a:off x="2244" y="3282"/>
              <a:ext cx="408"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 name="Text Box 102"/>
            <p:cNvSpPr txBox="1">
              <a:spLocks noChangeArrowheads="1"/>
            </p:cNvSpPr>
            <p:nvPr/>
          </p:nvSpPr>
          <p:spPr bwMode="auto">
            <a:xfrm>
              <a:off x="2198" y="3221"/>
              <a:ext cx="4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latin typeface="Comic Sans MS" panose="030F0702030302020204" pitchFamily="66" charset="0"/>
                </a:rPr>
                <a:t>time</a:t>
              </a:r>
              <a:endParaRPr lang="en-US"/>
            </a:p>
          </p:txBody>
        </p:sp>
      </p:grpSp>
    </p:spTree>
    <p:extLst>
      <p:ext uri="{BB962C8B-B14F-4D97-AF65-F5344CB8AC3E}">
        <p14:creationId xmlns:p14="http://schemas.microsoft.com/office/powerpoint/2010/main" val="205847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End systems, Clients and Server:</a:t>
            </a:r>
          </a:p>
          <a:p>
            <a:pPr lvl="1"/>
            <a:r>
              <a:rPr lang="en-US" dirty="0"/>
              <a:t>In computer networking jargon, the computers that we use on a daily basis are often referred to as  </a:t>
            </a:r>
            <a:r>
              <a:rPr lang="en-US" b="1" dirty="0"/>
              <a:t>hosts </a:t>
            </a:r>
            <a:r>
              <a:rPr lang="en-US" dirty="0"/>
              <a:t>or </a:t>
            </a:r>
            <a:r>
              <a:rPr lang="en-US" b="1" dirty="0"/>
              <a:t>end systems</a:t>
            </a:r>
            <a:r>
              <a:rPr lang="en-US" dirty="0"/>
              <a:t>. They are referred to as "hosts" because they host (run) application-level programs such as a Web browser or server program, or an e-mail program. </a:t>
            </a:r>
          </a:p>
          <a:p>
            <a:pPr lvl="1"/>
            <a:r>
              <a:rPr lang="en-US" dirty="0"/>
              <a:t>Hosts are sometimes further divided into two categories: </a:t>
            </a:r>
            <a:r>
              <a:rPr lang="en-US" b="1" dirty="0"/>
              <a:t>clients</a:t>
            </a:r>
            <a:r>
              <a:rPr lang="en-US" dirty="0"/>
              <a:t> and </a:t>
            </a:r>
            <a:r>
              <a:rPr lang="en-US" b="1" dirty="0"/>
              <a:t>servers</a:t>
            </a:r>
            <a:r>
              <a:rPr lang="en-US" dirty="0"/>
              <a:t>. </a:t>
            </a:r>
          </a:p>
          <a:p>
            <a:pPr lvl="2"/>
            <a:r>
              <a:rPr lang="en-US" dirty="0"/>
              <a:t>Informally, clients often tend to be desktop PC's or workstations, while servers are more powerful machines. </a:t>
            </a:r>
          </a:p>
          <a:p>
            <a:pPr lvl="2"/>
            <a:r>
              <a:rPr lang="en-US" dirty="0"/>
              <a:t>But there is a more precise meaning of a client and a server in computer networking. In the so-called client-server model, a client program running on one end system requests and receives information from a server running on another end system. </a:t>
            </a:r>
          </a:p>
          <a:p>
            <a:pPr lvl="1"/>
            <a:r>
              <a:rPr lang="en-US" dirty="0"/>
              <a:t>Since a client typically runs on one computer and the server runs on another computer, client-server Internet applications are, by definition, </a:t>
            </a:r>
            <a:r>
              <a:rPr lang="en-US" b="1" dirty="0"/>
              <a:t>distributed applications.</a:t>
            </a:r>
            <a:r>
              <a:rPr lang="en-US" dirty="0"/>
              <a:t> The client and the server interact with each other by communicating (i.e., sending each other messages) over the Internet.</a:t>
            </a:r>
          </a:p>
        </p:txBody>
      </p:sp>
      <p:sp>
        <p:nvSpPr>
          <p:cNvPr id="4" name="Title 1"/>
          <p:cNvSpPr>
            <a:spLocks noGrp="1"/>
          </p:cNvSpPr>
          <p:nvPr>
            <p:ph type="title"/>
          </p:nvPr>
        </p:nvSpPr>
        <p:spPr/>
        <p:txBody>
          <a:bodyPr/>
          <a:lstStyle/>
          <a:p>
            <a:r>
              <a:rPr lang="en-US" dirty="0"/>
              <a:t>The Network Edge</a:t>
            </a:r>
          </a:p>
        </p:txBody>
      </p:sp>
    </p:spTree>
    <p:extLst>
      <p:ext uri="{BB962C8B-B14F-4D97-AF65-F5344CB8AC3E}">
        <p14:creationId xmlns:p14="http://schemas.microsoft.com/office/powerpoint/2010/main" val="223026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Footer Placeholder 5"/>
          <p:cNvSpPr>
            <a:spLocks noGrp="1"/>
          </p:cNvSpPr>
          <p:nvPr>
            <p:ph type="ftr" sz="quarter" idx="11"/>
          </p:nvPr>
        </p:nvSpPr>
        <p:spPr/>
        <p:txBody>
          <a:bodyPr/>
          <a:lstStyle/>
          <a:p>
            <a:r>
              <a:rPr lang="en-US"/>
              <a:t> Introduction</a:t>
            </a:r>
            <a:endParaRPr lang="en-US">
              <a:latin typeface="Times New Roman" panose="02020603050405020304" pitchFamily="18" charset="0"/>
            </a:endParaRPr>
          </a:p>
        </p:txBody>
      </p:sp>
      <p:sp>
        <p:nvSpPr>
          <p:cNvPr id="229" name="Slide Number Placeholder 6"/>
          <p:cNvSpPr>
            <a:spLocks noGrp="1"/>
          </p:cNvSpPr>
          <p:nvPr>
            <p:ph type="sldNum" sz="quarter" idx="12"/>
          </p:nvPr>
        </p:nvSpPr>
        <p:spPr/>
        <p:txBody>
          <a:bodyPr/>
          <a:lstStyle/>
          <a:p>
            <a:r>
              <a:rPr lang="en-US"/>
              <a:t>1-</a:t>
            </a:r>
            <a:fld id="{1FA565FE-A2E3-42B5-907F-930BEE304EC7}" type="slidenum">
              <a:rPr lang="en-US"/>
              <a:pPr/>
              <a:t>9</a:t>
            </a:fld>
            <a:endParaRPr lang="en-US"/>
          </a:p>
        </p:txBody>
      </p:sp>
      <p:sp>
        <p:nvSpPr>
          <p:cNvPr id="10242" name="Rectangle 2"/>
          <p:cNvSpPr>
            <a:spLocks noGrp="1" noChangeArrowheads="1"/>
          </p:cNvSpPr>
          <p:nvPr>
            <p:ph type="title"/>
          </p:nvPr>
        </p:nvSpPr>
        <p:spPr/>
        <p:txBody>
          <a:bodyPr/>
          <a:lstStyle/>
          <a:p>
            <a:r>
              <a:rPr lang="en-US"/>
              <a:t>The network edge:</a:t>
            </a:r>
          </a:p>
        </p:txBody>
      </p:sp>
      <p:sp>
        <p:nvSpPr>
          <p:cNvPr id="10243" name="Rectangle 3"/>
          <p:cNvSpPr>
            <a:spLocks noGrp="1" noChangeArrowheads="1"/>
          </p:cNvSpPr>
          <p:nvPr>
            <p:ph type="body" sz="half" idx="1"/>
          </p:nvPr>
        </p:nvSpPr>
        <p:spPr>
          <a:xfrm>
            <a:off x="1828801" y="1371600"/>
            <a:ext cx="4651375" cy="4648200"/>
          </a:xfrm>
        </p:spPr>
        <p:txBody>
          <a:bodyPr>
            <a:normAutofit lnSpcReduction="10000"/>
          </a:bodyPr>
          <a:lstStyle/>
          <a:p>
            <a:r>
              <a:rPr lang="en-US">
                <a:solidFill>
                  <a:srgbClr val="FF0000"/>
                </a:solidFill>
              </a:rPr>
              <a:t>end systems (hosts):</a:t>
            </a:r>
            <a:endParaRPr lang="en-US" sz="2400"/>
          </a:p>
          <a:p>
            <a:pPr lvl="1"/>
            <a:r>
              <a:rPr lang="en-US" sz="2000"/>
              <a:t>run application programs</a:t>
            </a:r>
          </a:p>
          <a:p>
            <a:pPr lvl="1"/>
            <a:r>
              <a:rPr lang="en-US" sz="2000"/>
              <a:t>e.g. Web, email</a:t>
            </a:r>
          </a:p>
          <a:p>
            <a:pPr lvl="1"/>
            <a:r>
              <a:rPr lang="en-US" sz="2000"/>
              <a:t>at “edge of network”</a:t>
            </a:r>
          </a:p>
          <a:p>
            <a:r>
              <a:rPr lang="en-US">
                <a:solidFill>
                  <a:srgbClr val="FF0000"/>
                </a:solidFill>
              </a:rPr>
              <a:t>client/server model</a:t>
            </a:r>
            <a:endParaRPr lang="en-US" sz="2400"/>
          </a:p>
          <a:p>
            <a:pPr lvl="1"/>
            <a:r>
              <a:rPr lang="en-US" sz="2000"/>
              <a:t>client host requests, receives service from always-on server</a:t>
            </a:r>
          </a:p>
          <a:p>
            <a:pPr lvl="1"/>
            <a:r>
              <a:rPr lang="en-US" sz="2000"/>
              <a:t>e.g. Web browser/server; email client/server</a:t>
            </a:r>
          </a:p>
          <a:p>
            <a:r>
              <a:rPr lang="en-US">
                <a:solidFill>
                  <a:srgbClr val="FF0000"/>
                </a:solidFill>
              </a:rPr>
              <a:t>peer-peer model:</a:t>
            </a:r>
            <a:endParaRPr lang="en-US" sz="2400"/>
          </a:p>
          <a:p>
            <a:pPr lvl="1"/>
            <a:r>
              <a:rPr lang="en-US" sz="2000"/>
              <a:t> minimal (or no) use of dedicated servers</a:t>
            </a:r>
          </a:p>
          <a:p>
            <a:pPr lvl="1"/>
            <a:r>
              <a:rPr lang="en-US" sz="2000"/>
              <a:t>e.g. Skype,  BitTorrent, KaZaA</a:t>
            </a:r>
          </a:p>
        </p:txBody>
      </p:sp>
      <p:sp>
        <p:nvSpPr>
          <p:cNvPr id="10252" name="Freeform 12"/>
          <p:cNvSpPr>
            <a:spLocks/>
          </p:cNvSpPr>
          <p:nvPr/>
        </p:nvSpPr>
        <p:spPr bwMode="auto">
          <a:xfrm>
            <a:off x="8293100" y="2200276"/>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Freeform 13"/>
          <p:cNvSpPr>
            <a:spLocks/>
          </p:cNvSpPr>
          <p:nvPr/>
        </p:nvSpPr>
        <p:spPr bwMode="auto">
          <a:xfrm>
            <a:off x="6413500" y="2057400"/>
            <a:ext cx="1866900" cy="1589088"/>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4" name="Freeform 14"/>
          <p:cNvSpPr>
            <a:spLocks/>
          </p:cNvSpPr>
          <p:nvPr/>
        </p:nvSpPr>
        <p:spPr bwMode="auto">
          <a:xfrm>
            <a:off x="6781801" y="3508376"/>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73" name="Group 233"/>
          <p:cNvGrpSpPr>
            <a:grpSpLocks/>
          </p:cNvGrpSpPr>
          <p:nvPr/>
        </p:nvGrpSpPr>
        <p:grpSpPr bwMode="auto">
          <a:xfrm>
            <a:off x="5840414" y="1785938"/>
            <a:ext cx="1100137" cy="874712"/>
            <a:chOff x="3541" y="495"/>
            <a:chExt cx="693" cy="551"/>
          </a:xfrm>
        </p:grpSpPr>
        <p:sp>
          <p:nvSpPr>
            <p:cNvPr id="10472" name="Freeform 232"/>
            <p:cNvSpPr>
              <a:spLocks/>
            </p:cNvSpPr>
            <p:nvPr/>
          </p:nvSpPr>
          <p:spPr bwMode="auto">
            <a:xfrm>
              <a:off x="3541" y="495"/>
              <a:ext cx="693" cy="551"/>
            </a:xfrm>
            <a:custGeom>
              <a:avLst/>
              <a:gdLst>
                <a:gd name="T0" fmla="*/ 77 w 693"/>
                <a:gd name="T1" fmla="*/ 63 h 551"/>
                <a:gd name="T2" fmla="*/ 35 w 693"/>
                <a:gd name="T3" fmla="*/ 255 h 551"/>
                <a:gd name="T4" fmla="*/ 35 w 693"/>
                <a:gd name="T5" fmla="*/ 447 h 551"/>
                <a:gd name="T6" fmla="*/ 245 w 693"/>
                <a:gd name="T7" fmla="*/ 513 h 551"/>
                <a:gd name="T8" fmla="*/ 431 w 693"/>
                <a:gd name="T9" fmla="*/ 543 h 551"/>
                <a:gd name="T10" fmla="*/ 647 w 693"/>
                <a:gd name="T11" fmla="*/ 465 h 551"/>
                <a:gd name="T12" fmla="*/ 689 w 693"/>
                <a:gd name="T13" fmla="*/ 303 h 551"/>
                <a:gd name="T14" fmla="*/ 671 w 693"/>
                <a:gd name="T15" fmla="*/ 105 h 551"/>
                <a:gd name="T16" fmla="*/ 617 w 693"/>
                <a:gd name="T17" fmla="*/ 39 h 551"/>
                <a:gd name="T18" fmla="*/ 311 w 693"/>
                <a:gd name="T19" fmla="*/ 3 h 551"/>
                <a:gd name="T20" fmla="*/ 77 w 693"/>
                <a:gd name="T21" fmla="*/ 6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3" h="551">
                  <a:moveTo>
                    <a:pt x="77" y="63"/>
                  </a:moveTo>
                  <a:cubicBezTo>
                    <a:pt x="31" y="105"/>
                    <a:pt x="42" y="191"/>
                    <a:pt x="35" y="255"/>
                  </a:cubicBezTo>
                  <a:cubicBezTo>
                    <a:pt x="28" y="319"/>
                    <a:pt x="0" y="404"/>
                    <a:pt x="35" y="447"/>
                  </a:cubicBezTo>
                  <a:cubicBezTo>
                    <a:pt x="70" y="490"/>
                    <a:pt x="179" y="497"/>
                    <a:pt x="245" y="513"/>
                  </a:cubicBezTo>
                  <a:cubicBezTo>
                    <a:pt x="311" y="529"/>
                    <a:pt x="364" y="551"/>
                    <a:pt x="431" y="543"/>
                  </a:cubicBezTo>
                  <a:cubicBezTo>
                    <a:pt x="498" y="535"/>
                    <a:pt x="604" y="505"/>
                    <a:pt x="647" y="465"/>
                  </a:cubicBezTo>
                  <a:cubicBezTo>
                    <a:pt x="690" y="425"/>
                    <a:pt x="685" y="363"/>
                    <a:pt x="689" y="303"/>
                  </a:cubicBezTo>
                  <a:cubicBezTo>
                    <a:pt x="693" y="243"/>
                    <a:pt x="683" y="149"/>
                    <a:pt x="671" y="105"/>
                  </a:cubicBezTo>
                  <a:cubicBezTo>
                    <a:pt x="659" y="61"/>
                    <a:pt x="677" y="56"/>
                    <a:pt x="617" y="39"/>
                  </a:cubicBezTo>
                  <a:cubicBezTo>
                    <a:pt x="557" y="22"/>
                    <a:pt x="401" y="0"/>
                    <a:pt x="311" y="3"/>
                  </a:cubicBezTo>
                  <a:cubicBezTo>
                    <a:pt x="221" y="6"/>
                    <a:pt x="123" y="21"/>
                    <a:pt x="77" y="63"/>
                  </a:cubicBezTo>
                  <a:close/>
                </a:path>
              </a:pathLst>
            </a:cu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56" name="Object 16"/>
            <p:cNvGraphicFramePr>
              <a:graphicFrameLocks noChangeAspect="1"/>
            </p:cNvGraphicFramePr>
            <p:nvPr/>
          </p:nvGraphicFramePr>
          <p:xfrm>
            <a:off x="3592" y="544"/>
            <a:ext cx="586" cy="450"/>
          </p:xfrm>
          <a:graphic>
            <a:graphicData uri="http://schemas.openxmlformats.org/presentationml/2006/ole">
              <mc:AlternateContent xmlns:mc="http://schemas.openxmlformats.org/markup-compatibility/2006">
                <mc:Choice xmlns:v="urn:schemas-microsoft-com:vml" Requires="v">
                  <p:oleObj spid="_x0000_s4098" name="Clip" r:id="rId4" imgW="1305000" imgH="1085760" progId="MS_ClipArt_Gallery.2">
                    <p:embed/>
                  </p:oleObj>
                </mc:Choice>
                <mc:Fallback>
                  <p:oleObj name="Clip" r:id="rId4" imgW="1305000" imgH="1085760" progId="MS_ClipArt_Gallery.2">
                    <p:embed/>
                    <p:pic>
                      <p:nvPicPr>
                        <p:cNvPr id="1025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 y="544"/>
                          <a:ext cx="586"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57" name="Object 17"/>
          <p:cNvGraphicFramePr>
            <a:graphicFrameLocks noChangeAspect="1"/>
          </p:cNvGraphicFramePr>
          <p:nvPr/>
        </p:nvGraphicFramePr>
        <p:xfrm>
          <a:off x="6985000" y="2311400"/>
          <a:ext cx="279400" cy="184150"/>
        </p:xfrm>
        <a:graphic>
          <a:graphicData uri="http://schemas.openxmlformats.org/presentationml/2006/ole">
            <mc:AlternateContent xmlns:mc="http://schemas.openxmlformats.org/markup-compatibility/2006">
              <mc:Choice xmlns:v="urn:schemas-microsoft-com:vml" Requires="v">
                <p:oleObj spid="_x0000_s4099" name="Clip" r:id="rId6" imgW="676440" imgH="485640" progId="MS_ClipArt_Gallery.2">
                  <p:embed/>
                </p:oleObj>
              </mc:Choice>
              <mc:Fallback>
                <p:oleObj name="Clip" r:id="rId6" imgW="676440" imgH="485640" progId="MS_ClipArt_Gallery.2">
                  <p:embed/>
                  <p:pic>
                    <p:nvPicPr>
                      <p:cNvPr id="10257"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00" y="2311400"/>
                        <a:ext cx="27940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8" name="Line 18"/>
          <p:cNvSpPr>
            <a:spLocks noChangeShapeType="1"/>
          </p:cNvSpPr>
          <p:nvPr/>
        </p:nvSpPr>
        <p:spPr bwMode="auto">
          <a:xfrm flipV="1">
            <a:off x="6937375" y="2433639"/>
            <a:ext cx="114300" cy="3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59" name="Group 19"/>
          <p:cNvGrpSpPr>
            <a:grpSpLocks/>
          </p:cNvGrpSpPr>
          <p:nvPr/>
        </p:nvGrpSpPr>
        <p:grpSpPr bwMode="auto">
          <a:xfrm>
            <a:off x="6530976" y="2787650"/>
            <a:ext cx="733425" cy="319088"/>
            <a:chOff x="3552" y="246"/>
            <a:chExt cx="527" cy="248"/>
          </a:xfrm>
        </p:grpSpPr>
        <p:graphicFrame>
          <p:nvGraphicFramePr>
            <p:cNvPr id="10260" name="Object 2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100" name="Clip" r:id="rId8" imgW="1305000" imgH="1085760" progId="MS_ClipArt_Gallery.2">
                    <p:embed/>
                  </p:oleObj>
                </mc:Choice>
                <mc:Fallback>
                  <p:oleObj name="Clip" r:id="rId8" imgW="1305000" imgH="1085760" progId="MS_ClipArt_Gallery.2">
                    <p:embed/>
                    <p:pic>
                      <p:nvPicPr>
                        <p:cNvPr id="1026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1" name="Object 2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101" name="Clip" r:id="rId9" imgW="676440" imgH="485640" progId="MS_ClipArt_Gallery.2">
                    <p:embed/>
                  </p:oleObj>
                </mc:Choice>
                <mc:Fallback>
                  <p:oleObj name="Clip" r:id="rId9" imgW="676440" imgH="485640" progId="MS_ClipArt_Gallery.2">
                    <p:embed/>
                    <p:pic>
                      <p:nvPicPr>
                        <p:cNvPr id="10261"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2" name="Line 22"/>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63" name="Group 23"/>
          <p:cNvGrpSpPr>
            <a:grpSpLocks/>
          </p:cNvGrpSpPr>
          <p:nvPr/>
        </p:nvGrpSpPr>
        <p:grpSpPr bwMode="auto">
          <a:xfrm>
            <a:off x="6907213" y="2574926"/>
            <a:ext cx="69850" cy="214313"/>
            <a:chOff x="3842" y="406"/>
            <a:chExt cx="51" cy="167"/>
          </a:xfrm>
        </p:grpSpPr>
        <p:sp>
          <p:nvSpPr>
            <p:cNvPr id="10264" name="Oval 2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5" name="Oval 2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6" name="Oval 2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67" name="Group 27"/>
          <p:cNvGrpSpPr>
            <a:grpSpLocks/>
          </p:cNvGrpSpPr>
          <p:nvPr/>
        </p:nvGrpSpPr>
        <p:grpSpPr bwMode="auto">
          <a:xfrm>
            <a:off x="7377113" y="3078164"/>
            <a:ext cx="209550" cy="395287"/>
            <a:chOff x="4180" y="783"/>
            <a:chExt cx="150" cy="307"/>
          </a:xfrm>
        </p:grpSpPr>
        <p:sp>
          <p:nvSpPr>
            <p:cNvPr id="10268" name="AutoShape 28"/>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9" name="Rectangle 29"/>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0" name="Rectangle 3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1" name="AutoShape 3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2" name="Line 32"/>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3" name="Line 33"/>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4" name="Rectangle 3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5" name="Rectangle 35"/>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76" name="Group 36"/>
          <p:cNvGrpSpPr>
            <a:grpSpLocks/>
          </p:cNvGrpSpPr>
          <p:nvPr/>
        </p:nvGrpSpPr>
        <p:grpSpPr bwMode="auto">
          <a:xfrm rot="-5400000">
            <a:off x="7689851" y="3155951"/>
            <a:ext cx="80963" cy="233363"/>
            <a:chOff x="3842" y="406"/>
            <a:chExt cx="51" cy="167"/>
          </a:xfrm>
        </p:grpSpPr>
        <p:sp>
          <p:nvSpPr>
            <p:cNvPr id="10277" name="Oval 3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8" name="Oval 38"/>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9" name="Oval 3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80" name="Line 40"/>
          <p:cNvSpPr>
            <a:spLocks noChangeShapeType="1"/>
          </p:cNvSpPr>
          <p:nvPr/>
        </p:nvSpPr>
        <p:spPr bwMode="auto">
          <a:xfrm>
            <a:off x="7513638" y="2986089"/>
            <a:ext cx="4953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 name="Line 41"/>
          <p:cNvSpPr>
            <a:spLocks noChangeShapeType="1"/>
          </p:cNvSpPr>
          <p:nvPr/>
        </p:nvSpPr>
        <p:spPr bwMode="auto">
          <a:xfrm>
            <a:off x="7516814" y="2982913"/>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2" name="Line 42"/>
          <p:cNvSpPr>
            <a:spLocks noChangeShapeType="1"/>
          </p:cNvSpPr>
          <p:nvPr/>
        </p:nvSpPr>
        <p:spPr bwMode="auto">
          <a:xfrm>
            <a:off x="8012114" y="2981325"/>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3" name="Line 43"/>
          <p:cNvSpPr>
            <a:spLocks noChangeShapeType="1"/>
          </p:cNvSpPr>
          <p:nvPr/>
        </p:nvSpPr>
        <p:spPr bwMode="auto">
          <a:xfrm>
            <a:off x="7213601" y="2446338"/>
            <a:ext cx="288925" cy="265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4" name="Line 44"/>
          <p:cNvSpPr>
            <a:spLocks noChangeShapeType="1"/>
          </p:cNvSpPr>
          <p:nvPr/>
        </p:nvSpPr>
        <p:spPr bwMode="auto">
          <a:xfrm flipV="1">
            <a:off x="7226301" y="2732088"/>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5" name="Line 45"/>
          <p:cNvSpPr>
            <a:spLocks noChangeShapeType="1"/>
          </p:cNvSpPr>
          <p:nvPr/>
        </p:nvSpPr>
        <p:spPr bwMode="auto">
          <a:xfrm flipV="1">
            <a:off x="7753350" y="2817813"/>
            <a:ext cx="1588"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86" name="Group 46"/>
          <p:cNvGrpSpPr>
            <a:grpSpLocks/>
          </p:cNvGrpSpPr>
          <p:nvPr/>
        </p:nvGrpSpPr>
        <p:grpSpPr bwMode="auto">
          <a:xfrm>
            <a:off x="7872413" y="3055939"/>
            <a:ext cx="209550" cy="395287"/>
            <a:chOff x="4180" y="783"/>
            <a:chExt cx="150" cy="307"/>
          </a:xfrm>
        </p:grpSpPr>
        <p:sp>
          <p:nvSpPr>
            <p:cNvPr id="10287" name="AutoShape 47"/>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8" name="Rectangle 48"/>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9" name="Rectangle 4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0" name="AutoShape 5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1" name="Line 51"/>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2" name="Line 52"/>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3" name="Rectangle 5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4" name="Rectangle 54"/>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95" name="Group 55"/>
          <p:cNvGrpSpPr>
            <a:grpSpLocks/>
          </p:cNvGrpSpPr>
          <p:nvPr/>
        </p:nvGrpSpPr>
        <p:grpSpPr bwMode="auto">
          <a:xfrm>
            <a:off x="6915151" y="3675063"/>
            <a:ext cx="479425" cy="925512"/>
            <a:chOff x="3314" y="1248"/>
            <a:chExt cx="344" cy="694"/>
          </a:xfrm>
        </p:grpSpPr>
        <p:graphicFrame>
          <p:nvGraphicFramePr>
            <p:cNvPr id="10296" name="Object 5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102" name="Clip" r:id="rId10" imgW="1305000" imgH="1085760" progId="MS_ClipArt_Gallery.2">
                    <p:embed/>
                  </p:oleObj>
                </mc:Choice>
                <mc:Fallback>
                  <p:oleObj name="Clip" r:id="rId10" imgW="1305000" imgH="1085760" progId="MS_ClipArt_Gallery.2">
                    <p:embed/>
                    <p:pic>
                      <p:nvPicPr>
                        <p:cNvPr id="10296"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7" name="Line 57"/>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98" name="Object 5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103" name="Clip" r:id="rId11" imgW="1305000" imgH="1085760" progId="MS_ClipArt_Gallery.2">
                    <p:embed/>
                  </p:oleObj>
                </mc:Choice>
                <mc:Fallback>
                  <p:oleObj name="Clip" r:id="rId11" imgW="1305000" imgH="1085760" progId="MS_ClipArt_Gallery.2">
                    <p:embed/>
                    <p:pic>
                      <p:nvPicPr>
                        <p:cNvPr id="10298"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9" name="Line 59"/>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00" name="Group 60"/>
            <p:cNvGrpSpPr>
              <a:grpSpLocks/>
            </p:cNvGrpSpPr>
            <p:nvPr/>
          </p:nvGrpSpPr>
          <p:grpSpPr bwMode="auto">
            <a:xfrm>
              <a:off x="3404" y="1504"/>
              <a:ext cx="51" cy="167"/>
              <a:chOff x="3842" y="406"/>
              <a:chExt cx="51" cy="167"/>
            </a:xfrm>
          </p:grpSpPr>
          <p:sp>
            <p:nvSpPr>
              <p:cNvPr id="10301" name="Oval 61"/>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2" name="Oval 62"/>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3" name="Oval 63"/>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04" name="Line 64"/>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0305" name="Object 65"/>
          <p:cNvGraphicFramePr>
            <a:graphicFrameLocks noChangeAspect="1"/>
          </p:cNvGraphicFramePr>
          <p:nvPr/>
        </p:nvGraphicFramePr>
        <p:xfrm>
          <a:off x="7783513" y="4684714"/>
          <a:ext cx="417512" cy="331787"/>
        </p:xfrm>
        <a:graphic>
          <a:graphicData uri="http://schemas.openxmlformats.org/presentationml/2006/ole">
            <mc:AlternateContent xmlns:mc="http://schemas.openxmlformats.org/markup-compatibility/2006">
              <mc:Choice xmlns:v="urn:schemas-microsoft-com:vml" Requires="v">
                <p:oleObj spid="_x0000_s4104" name="Clip" r:id="rId12" imgW="1305000" imgH="1085760" progId="MS_ClipArt_Gallery.2">
                  <p:embed/>
                </p:oleObj>
              </mc:Choice>
              <mc:Fallback>
                <p:oleObj name="Clip" r:id="rId12" imgW="1305000" imgH="1085760" progId="MS_ClipArt_Gallery.2">
                  <p:embed/>
                  <p:pic>
                    <p:nvPicPr>
                      <p:cNvPr id="10305"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3513" y="4684714"/>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6" name="Object 66"/>
          <p:cNvGraphicFramePr>
            <a:graphicFrameLocks noChangeAspect="1"/>
          </p:cNvGraphicFramePr>
          <p:nvPr/>
        </p:nvGraphicFramePr>
        <p:xfrm>
          <a:off x="7169151" y="4673600"/>
          <a:ext cx="415925" cy="330200"/>
        </p:xfrm>
        <a:graphic>
          <a:graphicData uri="http://schemas.openxmlformats.org/presentationml/2006/ole">
            <mc:AlternateContent xmlns:mc="http://schemas.openxmlformats.org/markup-compatibility/2006">
              <mc:Choice xmlns:v="urn:schemas-microsoft-com:vml" Requires="v">
                <p:oleObj spid="_x0000_s4105" name="Clip" r:id="rId13" imgW="1305000" imgH="1085760" progId="MS_ClipArt_Gallery.2">
                  <p:embed/>
                </p:oleObj>
              </mc:Choice>
              <mc:Fallback>
                <p:oleObj name="Clip" r:id="rId13" imgW="1305000" imgH="1085760" progId="MS_ClipArt_Gallery.2">
                  <p:embed/>
                  <p:pic>
                    <p:nvPicPr>
                      <p:cNvPr id="10306"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151" y="4673600"/>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7" name="Oval 67"/>
          <p:cNvSpPr>
            <a:spLocks noChangeArrowheads="1"/>
          </p:cNvSpPr>
          <p:nvPr/>
        </p:nvSpPr>
        <p:spPr bwMode="auto">
          <a:xfrm rot="-5400000">
            <a:off x="7585869" y="4777581"/>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8" name="Oval 68"/>
          <p:cNvSpPr>
            <a:spLocks noChangeArrowheads="1"/>
          </p:cNvSpPr>
          <p:nvPr/>
        </p:nvSpPr>
        <p:spPr bwMode="auto">
          <a:xfrm rot="-5400000">
            <a:off x="7670801" y="4775201"/>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9" name="Oval 69"/>
          <p:cNvSpPr>
            <a:spLocks noChangeArrowheads="1"/>
          </p:cNvSpPr>
          <p:nvPr/>
        </p:nvSpPr>
        <p:spPr bwMode="auto">
          <a:xfrm rot="-5400000">
            <a:off x="7748588" y="4779963"/>
            <a:ext cx="61913"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0" name="Line 70"/>
          <p:cNvSpPr>
            <a:spLocks noChangeShapeType="1"/>
          </p:cNvSpPr>
          <p:nvPr/>
        </p:nvSpPr>
        <p:spPr bwMode="auto">
          <a:xfrm rot="-5400000">
            <a:off x="8008145" y="4660108"/>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1" name="Line 71"/>
          <p:cNvSpPr>
            <a:spLocks noChangeShapeType="1"/>
          </p:cNvSpPr>
          <p:nvPr/>
        </p:nvSpPr>
        <p:spPr bwMode="auto">
          <a:xfrm rot="5400000" flipH="1">
            <a:off x="7381875" y="4651375"/>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2" name="Line 72"/>
          <p:cNvSpPr>
            <a:spLocks noChangeShapeType="1"/>
          </p:cNvSpPr>
          <p:nvPr/>
        </p:nvSpPr>
        <p:spPr bwMode="auto">
          <a:xfrm rot="16200000" flipV="1">
            <a:off x="7728744" y="4312444"/>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3" name="Line 73"/>
          <p:cNvSpPr>
            <a:spLocks noChangeShapeType="1"/>
          </p:cNvSpPr>
          <p:nvPr/>
        </p:nvSpPr>
        <p:spPr bwMode="auto">
          <a:xfrm flipV="1">
            <a:off x="7394576" y="4251326"/>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4" name="Line 74"/>
          <p:cNvSpPr>
            <a:spLocks noChangeShapeType="1"/>
          </p:cNvSpPr>
          <p:nvPr/>
        </p:nvSpPr>
        <p:spPr bwMode="auto">
          <a:xfrm>
            <a:off x="7996238" y="4297363"/>
            <a:ext cx="303212" cy="385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5" name="Line 75"/>
          <p:cNvSpPr>
            <a:spLocks noChangeShapeType="1"/>
          </p:cNvSpPr>
          <p:nvPr/>
        </p:nvSpPr>
        <p:spPr bwMode="auto">
          <a:xfrm flipH="1">
            <a:off x="8791575" y="4294188"/>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316" name="Object 76"/>
          <p:cNvGraphicFramePr>
            <a:graphicFrameLocks noChangeAspect="1"/>
          </p:cNvGraphicFramePr>
          <p:nvPr/>
        </p:nvGraphicFramePr>
        <p:xfrm>
          <a:off x="8969375" y="3846513"/>
          <a:ext cx="203200" cy="241300"/>
        </p:xfrm>
        <a:graphic>
          <a:graphicData uri="http://schemas.openxmlformats.org/presentationml/2006/ole">
            <mc:AlternateContent xmlns:mc="http://schemas.openxmlformats.org/markup-compatibility/2006">
              <mc:Choice xmlns:v="urn:schemas-microsoft-com:vml" Requires="v">
                <p:oleObj spid="_x0000_s4106" name="Clip" r:id="rId14" imgW="981000" imgH="1209600" progId="MS_ClipArt_Gallery.2">
                  <p:embed/>
                </p:oleObj>
              </mc:Choice>
              <mc:Fallback>
                <p:oleObj name="Clip" r:id="rId14" imgW="981000" imgH="1209600" progId="MS_ClipArt_Gallery.2">
                  <p:embed/>
                  <p:pic>
                    <p:nvPicPr>
                      <p:cNvPr id="10316" name="Object 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9375" y="3846513"/>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7" name="Object 77"/>
          <p:cNvGraphicFramePr>
            <a:graphicFrameLocks noChangeAspect="1"/>
          </p:cNvGraphicFramePr>
          <p:nvPr/>
        </p:nvGraphicFramePr>
        <p:xfrm>
          <a:off x="7632700" y="3927476"/>
          <a:ext cx="203200" cy="239713"/>
        </p:xfrm>
        <a:graphic>
          <a:graphicData uri="http://schemas.openxmlformats.org/presentationml/2006/ole">
            <mc:AlternateContent xmlns:mc="http://schemas.openxmlformats.org/markup-compatibility/2006">
              <mc:Choice xmlns:v="urn:schemas-microsoft-com:vml" Requires="v">
                <p:oleObj spid="_x0000_s4107" name="Clip" r:id="rId16" imgW="981000" imgH="1209600" progId="MS_ClipArt_Gallery.2">
                  <p:embed/>
                </p:oleObj>
              </mc:Choice>
              <mc:Fallback>
                <p:oleObj name="Clip" r:id="rId16" imgW="981000" imgH="1209600" progId="MS_ClipArt_Gallery.2">
                  <p:embed/>
                  <p:pic>
                    <p:nvPicPr>
                      <p:cNvPr id="10317"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32700" y="3927476"/>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8" name="Freeform 78"/>
          <p:cNvSpPr>
            <a:spLocks/>
          </p:cNvSpPr>
          <p:nvPr/>
        </p:nvSpPr>
        <p:spPr bwMode="auto">
          <a:xfrm>
            <a:off x="7713664" y="3702050"/>
            <a:ext cx="1354137" cy="304800"/>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19" name="Group 79"/>
          <p:cNvGrpSpPr>
            <a:grpSpLocks/>
          </p:cNvGrpSpPr>
          <p:nvPr/>
        </p:nvGrpSpPr>
        <p:grpSpPr bwMode="auto">
          <a:xfrm>
            <a:off x="7980363" y="5124450"/>
            <a:ext cx="406400" cy="427038"/>
            <a:chOff x="2870" y="1518"/>
            <a:chExt cx="292" cy="320"/>
          </a:xfrm>
        </p:grpSpPr>
        <p:graphicFrame>
          <p:nvGraphicFramePr>
            <p:cNvPr id="10320" name="Object 8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08" name="Clip" r:id="rId17" imgW="819000" imgH="847800" progId="MS_ClipArt_Gallery.2">
                    <p:embed/>
                  </p:oleObj>
                </mc:Choice>
                <mc:Fallback>
                  <p:oleObj name="Clip" r:id="rId17" imgW="819000" imgH="847800" progId="MS_ClipArt_Gallery.2">
                    <p:embed/>
                    <p:pic>
                      <p:nvPicPr>
                        <p:cNvPr id="1032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1" name="Object 8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09" name="Clip" r:id="rId19" imgW="1266840" imgH="1200240" progId="MS_ClipArt_Gallery.2">
                    <p:embed/>
                  </p:oleObj>
                </mc:Choice>
                <mc:Fallback>
                  <p:oleObj name="Clip" r:id="rId19" imgW="1266840" imgH="1200240" progId="MS_ClipArt_Gallery.2">
                    <p:embed/>
                    <p:pic>
                      <p:nvPicPr>
                        <p:cNvPr id="10321"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22" name="Group 82"/>
          <p:cNvGrpSpPr>
            <a:grpSpLocks/>
          </p:cNvGrpSpPr>
          <p:nvPr/>
        </p:nvGrpSpPr>
        <p:grpSpPr bwMode="auto">
          <a:xfrm>
            <a:off x="8758238" y="5156200"/>
            <a:ext cx="406400" cy="427038"/>
            <a:chOff x="2870" y="1518"/>
            <a:chExt cx="292" cy="320"/>
          </a:xfrm>
        </p:grpSpPr>
        <p:graphicFrame>
          <p:nvGraphicFramePr>
            <p:cNvPr id="10323" name="Object 8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10" name="Clip" r:id="rId21" imgW="819000" imgH="847800" progId="MS_ClipArt_Gallery.2">
                    <p:embed/>
                  </p:oleObj>
                </mc:Choice>
                <mc:Fallback>
                  <p:oleObj name="Clip" r:id="rId21" imgW="819000" imgH="847800" progId="MS_ClipArt_Gallery.2">
                    <p:embed/>
                    <p:pic>
                      <p:nvPicPr>
                        <p:cNvPr id="10323" name="Object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4" name="Object 8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11" name="Clip" r:id="rId22" imgW="1266840" imgH="1200240" progId="MS_ClipArt_Gallery.2">
                    <p:embed/>
                  </p:oleObj>
                </mc:Choice>
                <mc:Fallback>
                  <p:oleObj name="Clip" r:id="rId22" imgW="1266840" imgH="1200240" progId="MS_ClipArt_Gallery.2">
                    <p:embed/>
                    <p:pic>
                      <p:nvPicPr>
                        <p:cNvPr id="10324" name="Object 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25" name="Group 85"/>
          <p:cNvGrpSpPr>
            <a:grpSpLocks/>
          </p:cNvGrpSpPr>
          <p:nvPr/>
        </p:nvGrpSpPr>
        <p:grpSpPr bwMode="auto">
          <a:xfrm>
            <a:off x="8343901" y="4872039"/>
            <a:ext cx="379413" cy="376237"/>
            <a:chOff x="4733" y="2082"/>
            <a:chExt cx="272" cy="282"/>
          </a:xfrm>
        </p:grpSpPr>
        <p:graphicFrame>
          <p:nvGraphicFramePr>
            <p:cNvPr id="10326" name="Object 8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112" name="Clip" r:id="rId23" imgW="819000" imgH="847800" progId="MS_ClipArt_Gallery.2">
                    <p:embed/>
                  </p:oleObj>
                </mc:Choice>
                <mc:Fallback>
                  <p:oleObj name="Clip" r:id="rId23" imgW="819000" imgH="847800" progId="MS_ClipArt_Gallery.2">
                    <p:embed/>
                    <p:pic>
                      <p:nvPicPr>
                        <p:cNvPr id="10326" name="Object 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7" name="Rectangle 8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28" name="Line 88"/>
          <p:cNvSpPr>
            <a:spLocks noChangeShapeType="1"/>
          </p:cNvSpPr>
          <p:nvPr/>
        </p:nvSpPr>
        <p:spPr bwMode="auto">
          <a:xfrm>
            <a:off x="8650288" y="4775200"/>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29" name="Group 89"/>
          <p:cNvGrpSpPr>
            <a:grpSpLocks/>
          </p:cNvGrpSpPr>
          <p:nvPr/>
        </p:nvGrpSpPr>
        <p:grpSpPr bwMode="auto">
          <a:xfrm>
            <a:off x="9371013" y="4198939"/>
            <a:ext cx="207962" cy="409575"/>
            <a:chOff x="4180" y="783"/>
            <a:chExt cx="150" cy="307"/>
          </a:xfrm>
        </p:grpSpPr>
        <p:sp>
          <p:nvSpPr>
            <p:cNvPr id="10330" name="AutoShape 9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1" name="Rectangle 9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2"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3"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4" name="Line 9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5" name="Line 9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6"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7" name="Rectangle 9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76" name="Group 236"/>
          <p:cNvGrpSpPr>
            <a:grpSpLocks/>
          </p:cNvGrpSpPr>
          <p:nvPr/>
        </p:nvGrpSpPr>
        <p:grpSpPr bwMode="auto">
          <a:xfrm>
            <a:off x="9332914" y="4652964"/>
            <a:ext cx="796925" cy="1260475"/>
            <a:chOff x="5087" y="3051"/>
            <a:chExt cx="502" cy="794"/>
          </a:xfrm>
        </p:grpSpPr>
        <p:sp>
          <p:nvSpPr>
            <p:cNvPr id="10475" name="Freeform 235"/>
            <p:cNvSpPr>
              <a:spLocks/>
            </p:cNvSpPr>
            <p:nvPr/>
          </p:nvSpPr>
          <p:spPr bwMode="auto">
            <a:xfrm>
              <a:off x="5087" y="3051"/>
              <a:ext cx="502" cy="794"/>
            </a:xfrm>
            <a:custGeom>
              <a:avLst/>
              <a:gdLst>
                <a:gd name="T0" fmla="*/ 289 w 502"/>
                <a:gd name="T1" fmla="*/ 9 h 794"/>
                <a:gd name="T2" fmla="*/ 127 w 502"/>
                <a:gd name="T3" fmla="*/ 33 h 794"/>
                <a:gd name="T4" fmla="*/ 25 w 502"/>
                <a:gd name="T5" fmla="*/ 207 h 794"/>
                <a:gd name="T6" fmla="*/ 13 w 502"/>
                <a:gd name="T7" fmla="*/ 621 h 794"/>
                <a:gd name="T8" fmla="*/ 103 w 502"/>
                <a:gd name="T9" fmla="*/ 771 h 794"/>
                <a:gd name="T10" fmla="*/ 271 w 502"/>
                <a:gd name="T11" fmla="*/ 759 h 794"/>
                <a:gd name="T12" fmla="*/ 421 w 502"/>
                <a:gd name="T13" fmla="*/ 735 h 794"/>
                <a:gd name="T14" fmla="*/ 469 w 502"/>
                <a:gd name="T15" fmla="*/ 579 h 794"/>
                <a:gd name="T16" fmla="*/ 487 w 502"/>
                <a:gd name="T17" fmla="*/ 471 h 794"/>
                <a:gd name="T18" fmla="*/ 469 w 502"/>
                <a:gd name="T19" fmla="*/ 87 h 794"/>
                <a:gd name="T20" fmla="*/ 289 w 502"/>
                <a:gd name="T21" fmla="*/ 9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2" h="794">
                  <a:moveTo>
                    <a:pt x="289" y="9"/>
                  </a:moveTo>
                  <a:cubicBezTo>
                    <a:pt x="232" y="0"/>
                    <a:pt x="171" y="0"/>
                    <a:pt x="127" y="33"/>
                  </a:cubicBezTo>
                  <a:cubicBezTo>
                    <a:pt x="83" y="66"/>
                    <a:pt x="44" y="109"/>
                    <a:pt x="25" y="207"/>
                  </a:cubicBezTo>
                  <a:cubicBezTo>
                    <a:pt x="6" y="305"/>
                    <a:pt x="0" y="527"/>
                    <a:pt x="13" y="621"/>
                  </a:cubicBezTo>
                  <a:cubicBezTo>
                    <a:pt x="26" y="715"/>
                    <a:pt x="60" y="748"/>
                    <a:pt x="103" y="771"/>
                  </a:cubicBezTo>
                  <a:cubicBezTo>
                    <a:pt x="146" y="794"/>
                    <a:pt x="218" y="765"/>
                    <a:pt x="271" y="759"/>
                  </a:cubicBezTo>
                  <a:cubicBezTo>
                    <a:pt x="324" y="753"/>
                    <a:pt x="388" y="765"/>
                    <a:pt x="421" y="735"/>
                  </a:cubicBezTo>
                  <a:cubicBezTo>
                    <a:pt x="454" y="705"/>
                    <a:pt x="458" y="623"/>
                    <a:pt x="469" y="579"/>
                  </a:cubicBezTo>
                  <a:cubicBezTo>
                    <a:pt x="480" y="535"/>
                    <a:pt x="487" y="553"/>
                    <a:pt x="487" y="471"/>
                  </a:cubicBezTo>
                  <a:cubicBezTo>
                    <a:pt x="487" y="389"/>
                    <a:pt x="502" y="164"/>
                    <a:pt x="469" y="87"/>
                  </a:cubicBezTo>
                  <a:cubicBezTo>
                    <a:pt x="436" y="10"/>
                    <a:pt x="346" y="18"/>
                    <a:pt x="289" y="9"/>
                  </a:cubicBezTo>
                  <a:close/>
                </a:path>
              </a:pathLst>
            </a:cu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74" name="Group 234"/>
            <p:cNvGrpSpPr>
              <a:grpSpLocks/>
            </p:cNvGrpSpPr>
            <p:nvPr/>
          </p:nvGrpSpPr>
          <p:grpSpPr bwMode="auto">
            <a:xfrm>
              <a:off x="5157" y="3111"/>
              <a:ext cx="347" cy="654"/>
              <a:chOff x="4935" y="2925"/>
              <a:chExt cx="347" cy="654"/>
            </a:xfrm>
          </p:grpSpPr>
          <p:sp>
            <p:nvSpPr>
              <p:cNvPr id="10339" name="AutoShape 99"/>
              <p:cNvSpPr>
                <a:spLocks noChangeArrowheads="1"/>
              </p:cNvSpPr>
              <p:nvPr/>
            </p:nvSpPr>
            <p:spPr bwMode="auto">
              <a:xfrm>
                <a:off x="4935" y="3428"/>
                <a:ext cx="347" cy="151"/>
              </a:xfrm>
              <a:prstGeom prst="parallelogram">
                <a:avLst>
                  <a:gd name="adj" fmla="val 8852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0" name="Rectangle 100"/>
              <p:cNvSpPr>
                <a:spLocks noChangeArrowheads="1"/>
              </p:cNvSpPr>
              <p:nvPr/>
            </p:nvSpPr>
            <p:spPr bwMode="auto">
              <a:xfrm>
                <a:off x="5111" y="2929"/>
                <a:ext cx="165" cy="503"/>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1" name="Rectangle 101"/>
              <p:cNvSpPr>
                <a:spLocks noChangeArrowheads="1"/>
              </p:cNvSpPr>
              <p:nvPr/>
            </p:nvSpPr>
            <p:spPr bwMode="auto">
              <a:xfrm>
                <a:off x="4937" y="3072"/>
                <a:ext cx="220" cy="50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2" name="AutoShape 102"/>
              <p:cNvSpPr>
                <a:spLocks noChangeArrowheads="1"/>
              </p:cNvSpPr>
              <p:nvPr/>
            </p:nvSpPr>
            <p:spPr bwMode="auto">
              <a:xfrm>
                <a:off x="4935" y="2925"/>
                <a:ext cx="347" cy="151"/>
              </a:xfrm>
              <a:prstGeom prst="parallelogram">
                <a:avLst>
                  <a:gd name="adj" fmla="val 8852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 name="Line 103"/>
              <p:cNvSpPr>
                <a:spLocks noChangeShapeType="1"/>
              </p:cNvSpPr>
              <p:nvPr/>
            </p:nvSpPr>
            <p:spPr bwMode="auto">
              <a:xfrm>
                <a:off x="5282" y="2936"/>
                <a:ext cx="0" cy="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4" name="Line 104"/>
              <p:cNvSpPr>
                <a:spLocks noChangeShapeType="1"/>
              </p:cNvSpPr>
              <p:nvPr/>
            </p:nvSpPr>
            <p:spPr bwMode="auto">
              <a:xfrm flipH="1">
                <a:off x="5157" y="3428"/>
                <a:ext cx="125"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5" name="Rectangle 105"/>
              <p:cNvSpPr>
                <a:spLocks noChangeArrowheads="1"/>
              </p:cNvSpPr>
              <p:nvPr/>
            </p:nvSpPr>
            <p:spPr bwMode="auto">
              <a:xfrm>
                <a:off x="4965" y="3138"/>
                <a:ext cx="146" cy="29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6" name="Rectangle 106"/>
              <p:cNvSpPr>
                <a:spLocks noChangeArrowheads="1"/>
              </p:cNvSpPr>
              <p:nvPr/>
            </p:nvSpPr>
            <p:spPr bwMode="auto">
              <a:xfrm>
                <a:off x="4986" y="3225"/>
                <a:ext cx="111" cy="1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47" name="Line 107"/>
          <p:cNvSpPr>
            <a:spLocks noChangeShapeType="1"/>
          </p:cNvSpPr>
          <p:nvPr/>
        </p:nvSpPr>
        <p:spPr bwMode="auto">
          <a:xfrm rot="5400000" flipH="1">
            <a:off x="8984456" y="4572794"/>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8" name="Line 108"/>
          <p:cNvSpPr>
            <a:spLocks noChangeShapeType="1"/>
          </p:cNvSpPr>
          <p:nvPr/>
        </p:nvSpPr>
        <p:spPr bwMode="auto">
          <a:xfrm rot="-5400000">
            <a:off x="9338469" y="4825206"/>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9" name="Line 109"/>
          <p:cNvSpPr>
            <a:spLocks noChangeShapeType="1"/>
          </p:cNvSpPr>
          <p:nvPr/>
        </p:nvSpPr>
        <p:spPr bwMode="auto">
          <a:xfrm rot="-5400000">
            <a:off x="9328150" y="435610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0" name="Line 110"/>
          <p:cNvSpPr>
            <a:spLocks noChangeShapeType="1"/>
          </p:cNvSpPr>
          <p:nvPr/>
        </p:nvSpPr>
        <p:spPr bwMode="auto">
          <a:xfrm flipV="1">
            <a:off x="8007350" y="2497138"/>
            <a:ext cx="458788"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1" name="Line 111"/>
          <p:cNvSpPr>
            <a:spLocks noChangeShapeType="1"/>
          </p:cNvSpPr>
          <p:nvPr/>
        </p:nvSpPr>
        <p:spPr bwMode="auto">
          <a:xfrm>
            <a:off x="8942389" y="2481263"/>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2" name="Line 112"/>
          <p:cNvSpPr>
            <a:spLocks noChangeShapeType="1"/>
          </p:cNvSpPr>
          <p:nvPr/>
        </p:nvSpPr>
        <p:spPr bwMode="auto">
          <a:xfrm flipH="1">
            <a:off x="9461500" y="2817814"/>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3" name="Line 113"/>
          <p:cNvSpPr>
            <a:spLocks noChangeShapeType="1"/>
          </p:cNvSpPr>
          <p:nvPr/>
        </p:nvSpPr>
        <p:spPr bwMode="auto">
          <a:xfrm>
            <a:off x="8691563" y="2593975"/>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4" name="Line 114"/>
          <p:cNvSpPr>
            <a:spLocks noChangeShapeType="1"/>
          </p:cNvSpPr>
          <p:nvPr/>
        </p:nvSpPr>
        <p:spPr bwMode="auto">
          <a:xfrm>
            <a:off x="8716964" y="3241675"/>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5" name="Line 115"/>
          <p:cNvSpPr>
            <a:spLocks noChangeShapeType="1"/>
          </p:cNvSpPr>
          <p:nvPr/>
        </p:nvSpPr>
        <p:spPr bwMode="auto">
          <a:xfrm flipH="1">
            <a:off x="9177338" y="3706813"/>
            <a:ext cx="266700" cy="3603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6" name="Line 116"/>
          <p:cNvSpPr>
            <a:spLocks noChangeShapeType="1"/>
          </p:cNvSpPr>
          <p:nvPr/>
        </p:nvSpPr>
        <p:spPr bwMode="auto">
          <a:xfrm flipH="1">
            <a:off x="8950325" y="2786064"/>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7" name="Line 117"/>
          <p:cNvSpPr>
            <a:spLocks noChangeShapeType="1"/>
          </p:cNvSpPr>
          <p:nvPr/>
        </p:nvSpPr>
        <p:spPr bwMode="auto">
          <a:xfrm flipH="1">
            <a:off x="8959850" y="2225675"/>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8" name="Line 118"/>
          <p:cNvSpPr>
            <a:spLocks noChangeShapeType="1"/>
          </p:cNvSpPr>
          <p:nvPr/>
        </p:nvSpPr>
        <p:spPr bwMode="auto">
          <a:xfrm flipH="1">
            <a:off x="9677401" y="2401888"/>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59" name="Group 119"/>
          <p:cNvGrpSpPr>
            <a:grpSpLocks/>
          </p:cNvGrpSpPr>
          <p:nvPr/>
        </p:nvGrpSpPr>
        <p:grpSpPr bwMode="auto">
          <a:xfrm>
            <a:off x="7488238" y="2593976"/>
            <a:ext cx="501650" cy="233363"/>
            <a:chOff x="3600" y="219"/>
            <a:chExt cx="360" cy="175"/>
          </a:xfrm>
        </p:grpSpPr>
        <p:sp>
          <p:nvSpPr>
            <p:cNvPr id="10360" name="Oval 1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1" name="Line 12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2" name="Line 12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3" name="Rectangle 12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364" name="Oval 1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65" name="Group 125"/>
            <p:cNvGrpSpPr>
              <a:grpSpLocks/>
            </p:cNvGrpSpPr>
            <p:nvPr/>
          </p:nvGrpSpPr>
          <p:grpSpPr bwMode="auto">
            <a:xfrm>
              <a:off x="3686" y="244"/>
              <a:ext cx="177" cy="66"/>
              <a:chOff x="2848" y="848"/>
              <a:chExt cx="140" cy="98"/>
            </a:xfrm>
          </p:grpSpPr>
          <p:sp>
            <p:nvSpPr>
              <p:cNvPr id="10366" name="Line 12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7" name="Line 12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8" name="Line 12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69" name="Group 129"/>
            <p:cNvGrpSpPr>
              <a:grpSpLocks/>
            </p:cNvGrpSpPr>
            <p:nvPr/>
          </p:nvGrpSpPr>
          <p:grpSpPr bwMode="auto">
            <a:xfrm flipV="1">
              <a:off x="3686" y="243"/>
              <a:ext cx="177" cy="66"/>
              <a:chOff x="2848" y="848"/>
              <a:chExt cx="140" cy="98"/>
            </a:xfrm>
          </p:grpSpPr>
          <p:sp>
            <p:nvSpPr>
              <p:cNvPr id="10370" name="Line 13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1" name="Line 13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2" name="Line 13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373" name="Group 133"/>
          <p:cNvGrpSpPr>
            <a:grpSpLocks/>
          </p:cNvGrpSpPr>
          <p:nvPr/>
        </p:nvGrpSpPr>
        <p:grpSpPr bwMode="auto">
          <a:xfrm>
            <a:off x="8440738" y="2365376"/>
            <a:ext cx="501650" cy="233363"/>
            <a:chOff x="3600" y="219"/>
            <a:chExt cx="360" cy="175"/>
          </a:xfrm>
        </p:grpSpPr>
        <p:sp>
          <p:nvSpPr>
            <p:cNvPr id="10374" name="Oval 13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5" name="Line 13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6" name="Line 13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7" name="Rectangle 13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378" name="Oval 13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79" name="Group 139"/>
            <p:cNvGrpSpPr>
              <a:grpSpLocks/>
            </p:cNvGrpSpPr>
            <p:nvPr/>
          </p:nvGrpSpPr>
          <p:grpSpPr bwMode="auto">
            <a:xfrm>
              <a:off x="3686" y="244"/>
              <a:ext cx="177" cy="66"/>
              <a:chOff x="2848" y="848"/>
              <a:chExt cx="140" cy="98"/>
            </a:xfrm>
          </p:grpSpPr>
          <p:sp>
            <p:nvSpPr>
              <p:cNvPr id="10380" name="Line 14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1" name="Line 14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2" name="Line 14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83" name="Group 143"/>
            <p:cNvGrpSpPr>
              <a:grpSpLocks/>
            </p:cNvGrpSpPr>
            <p:nvPr/>
          </p:nvGrpSpPr>
          <p:grpSpPr bwMode="auto">
            <a:xfrm flipV="1">
              <a:off x="3686" y="243"/>
              <a:ext cx="177" cy="66"/>
              <a:chOff x="2848" y="848"/>
              <a:chExt cx="140" cy="98"/>
            </a:xfrm>
          </p:grpSpPr>
          <p:sp>
            <p:nvSpPr>
              <p:cNvPr id="10384" name="Line 14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5" name="Line 14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6" name="Line 14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387" name="Group 147"/>
          <p:cNvGrpSpPr>
            <a:grpSpLocks/>
          </p:cNvGrpSpPr>
          <p:nvPr/>
        </p:nvGrpSpPr>
        <p:grpSpPr bwMode="auto">
          <a:xfrm>
            <a:off x="8458200" y="3022601"/>
            <a:ext cx="501650" cy="233363"/>
            <a:chOff x="3600" y="219"/>
            <a:chExt cx="360" cy="175"/>
          </a:xfrm>
        </p:grpSpPr>
        <p:sp>
          <p:nvSpPr>
            <p:cNvPr id="10388" name="Oval 1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9" name="Line 14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0" name="Line 15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1" name="Rectangle 15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392" name="Oval 1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93" name="Group 153"/>
            <p:cNvGrpSpPr>
              <a:grpSpLocks/>
            </p:cNvGrpSpPr>
            <p:nvPr/>
          </p:nvGrpSpPr>
          <p:grpSpPr bwMode="auto">
            <a:xfrm>
              <a:off x="3686" y="244"/>
              <a:ext cx="177" cy="66"/>
              <a:chOff x="2848" y="848"/>
              <a:chExt cx="140" cy="98"/>
            </a:xfrm>
          </p:grpSpPr>
          <p:sp>
            <p:nvSpPr>
              <p:cNvPr id="10394" name="Line 15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5" name="Line 15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6" name="Line 15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7" name="Group 157"/>
            <p:cNvGrpSpPr>
              <a:grpSpLocks/>
            </p:cNvGrpSpPr>
            <p:nvPr/>
          </p:nvGrpSpPr>
          <p:grpSpPr bwMode="auto">
            <a:xfrm flipV="1">
              <a:off x="3686" y="243"/>
              <a:ext cx="177" cy="66"/>
              <a:chOff x="2848" y="848"/>
              <a:chExt cx="140" cy="98"/>
            </a:xfrm>
          </p:grpSpPr>
          <p:sp>
            <p:nvSpPr>
              <p:cNvPr id="10398" name="Line 15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9" name="Line 15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0" name="Line 16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401" name="Group 161"/>
          <p:cNvGrpSpPr>
            <a:grpSpLocks/>
          </p:cNvGrpSpPr>
          <p:nvPr/>
        </p:nvGrpSpPr>
        <p:grpSpPr bwMode="auto">
          <a:xfrm>
            <a:off x="9428163" y="2573338"/>
            <a:ext cx="500062" cy="233362"/>
            <a:chOff x="3600" y="219"/>
            <a:chExt cx="360" cy="175"/>
          </a:xfrm>
        </p:grpSpPr>
        <p:sp>
          <p:nvSpPr>
            <p:cNvPr id="10402" name="Oval 16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3" name="Line 16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4" name="Line 16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5" name="Rectangle 16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406" name="Oval 16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07" name="Group 167"/>
            <p:cNvGrpSpPr>
              <a:grpSpLocks/>
            </p:cNvGrpSpPr>
            <p:nvPr/>
          </p:nvGrpSpPr>
          <p:grpSpPr bwMode="auto">
            <a:xfrm>
              <a:off x="3686" y="244"/>
              <a:ext cx="177" cy="66"/>
              <a:chOff x="2848" y="848"/>
              <a:chExt cx="140" cy="98"/>
            </a:xfrm>
          </p:grpSpPr>
          <p:sp>
            <p:nvSpPr>
              <p:cNvPr id="10408" name="Line 16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9" name="Line 16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0" name="Line 17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11" name="Group 171"/>
            <p:cNvGrpSpPr>
              <a:grpSpLocks/>
            </p:cNvGrpSpPr>
            <p:nvPr/>
          </p:nvGrpSpPr>
          <p:grpSpPr bwMode="auto">
            <a:xfrm flipV="1">
              <a:off x="3686" y="243"/>
              <a:ext cx="177" cy="66"/>
              <a:chOff x="2848" y="848"/>
              <a:chExt cx="140" cy="98"/>
            </a:xfrm>
          </p:grpSpPr>
          <p:sp>
            <p:nvSpPr>
              <p:cNvPr id="10412" name="Line 17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3" name="Line 17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4" name="Line 17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415" name="Group 175"/>
          <p:cNvGrpSpPr>
            <a:grpSpLocks/>
          </p:cNvGrpSpPr>
          <p:nvPr/>
        </p:nvGrpSpPr>
        <p:grpSpPr bwMode="auto">
          <a:xfrm>
            <a:off x="9234488" y="3470276"/>
            <a:ext cx="501650" cy="233363"/>
            <a:chOff x="3600" y="219"/>
            <a:chExt cx="360" cy="175"/>
          </a:xfrm>
        </p:grpSpPr>
        <p:sp>
          <p:nvSpPr>
            <p:cNvPr id="10416" name="Oval 17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7" name="Line 17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8" name="Line 17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9" name="Rectangle 17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420" name="Oval 18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21" name="Group 181"/>
            <p:cNvGrpSpPr>
              <a:grpSpLocks/>
            </p:cNvGrpSpPr>
            <p:nvPr/>
          </p:nvGrpSpPr>
          <p:grpSpPr bwMode="auto">
            <a:xfrm>
              <a:off x="3686" y="244"/>
              <a:ext cx="177" cy="66"/>
              <a:chOff x="2848" y="848"/>
              <a:chExt cx="140" cy="98"/>
            </a:xfrm>
          </p:grpSpPr>
          <p:sp>
            <p:nvSpPr>
              <p:cNvPr id="10422" name="Line 18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3" name="Line 18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4" name="Line 18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25" name="Group 185"/>
            <p:cNvGrpSpPr>
              <a:grpSpLocks/>
            </p:cNvGrpSpPr>
            <p:nvPr/>
          </p:nvGrpSpPr>
          <p:grpSpPr bwMode="auto">
            <a:xfrm flipV="1">
              <a:off x="3686" y="243"/>
              <a:ext cx="177" cy="66"/>
              <a:chOff x="2848" y="848"/>
              <a:chExt cx="140" cy="98"/>
            </a:xfrm>
          </p:grpSpPr>
          <p:sp>
            <p:nvSpPr>
              <p:cNvPr id="10426" name="Line 18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7" name="Line 18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8" name="Line 18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429" name="Group 189"/>
          <p:cNvGrpSpPr>
            <a:grpSpLocks/>
          </p:cNvGrpSpPr>
          <p:nvPr/>
        </p:nvGrpSpPr>
        <p:grpSpPr bwMode="auto">
          <a:xfrm>
            <a:off x="8901113" y="4054475"/>
            <a:ext cx="501650" cy="234950"/>
            <a:chOff x="3600" y="219"/>
            <a:chExt cx="360" cy="175"/>
          </a:xfrm>
        </p:grpSpPr>
        <p:sp>
          <p:nvSpPr>
            <p:cNvPr id="10430" name="Oval 19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1" name="Line 19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2" name="Line 19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3" name="Rectangle 19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434" name="Oval 19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35" name="Group 195"/>
            <p:cNvGrpSpPr>
              <a:grpSpLocks/>
            </p:cNvGrpSpPr>
            <p:nvPr/>
          </p:nvGrpSpPr>
          <p:grpSpPr bwMode="auto">
            <a:xfrm>
              <a:off x="3686" y="244"/>
              <a:ext cx="177" cy="66"/>
              <a:chOff x="2848" y="848"/>
              <a:chExt cx="140" cy="98"/>
            </a:xfrm>
          </p:grpSpPr>
          <p:sp>
            <p:nvSpPr>
              <p:cNvPr id="10436" name="Line 19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7" name="Line 19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8" name="Line 19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39" name="Group 199"/>
            <p:cNvGrpSpPr>
              <a:grpSpLocks/>
            </p:cNvGrpSpPr>
            <p:nvPr/>
          </p:nvGrpSpPr>
          <p:grpSpPr bwMode="auto">
            <a:xfrm flipV="1">
              <a:off x="3686" y="243"/>
              <a:ext cx="177" cy="66"/>
              <a:chOff x="2848" y="848"/>
              <a:chExt cx="140" cy="98"/>
            </a:xfrm>
          </p:grpSpPr>
          <p:sp>
            <p:nvSpPr>
              <p:cNvPr id="10440" name="Line 20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1" name="Line 20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2" name="Line 20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443" name="Group 203"/>
          <p:cNvGrpSpPr>
            <a:grpSpLocks/>
          </p:cNvGrpSpPr>
          <p:nvPr/>
        </p:nvGrpSpPr>
        <p:grpSpPr bwMode="auto">
          <a:xfrm>
            <a:off x="8291513" y="4543426"/>
            <a:ext cx="500062" cy="233363"/>
            <a:chOff x="3600" y="219"/>
            <a:chExt cx="360" cy="175"/>
          </a:xfrm>
        </p:grpSpPr>
        <p:sp>
          <p:nvSpPr>
            <p:cNvPr id="10444" name="Oval 20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 name="Line 20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 name="Line 20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7" name="Rectangle 20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448" name="Oval 20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49" name="Group 209"/>
            <p:cNvGrpSpPr>
              <a:grpSpLocks/>
            </p:cNvGrpSpPr>
            <p:nvPr/>
          </p:nvGrpSpPr>
          <p:grpSpPr bwMode="auto">
            <a:xfrm>
              <a:off x="3686" y="244"/>
              <a:ext cx="177" cy="66"/>
              <a:chOff x="2848" y="848"/>
              <a:chExt cx="140" cy="98"/>
            </a:xfrm>
          </p:grpSpPr>
          <p:sp>
            <p:nvSpPr>
              <p:cNvPr id="10450" name="Line 21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1" name="Line 21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2" name="Line 21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53" name="Group 213"/>
            <p:cNvGrpSpPr>
              <a:grpSpLocks/>
            </p:cNvGrpSpPr>
            <p:nvPr/>
          </p:nvGrpSpPr>
          <p:grpSpPr bwMode="auto">
            <a:xfrm flipV="1">
              <a:off x="3686" y="243"/>
              <a:ext cx="177" cy="66"/>
              <a:chOff x="2848" y="848"/>
              <a:chExt cx="140" cy="98"/>
            </a:xfrm>
          </p:grpSpPr>
          <p:sp>
            <p:nvSpPr>
              <p:cNvPr id="10454" name="Line 21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5" name="Line 21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6" name="Line 21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457" name="Group 217"/>
          <p:cNvGrpSpPr>
            <a:grpSpLocks/>
          </p:cNvGrpSpPr>
          <p:nvPr/>
        </p:nvGrpSpPr>
        <p:grpSpPr bwMode="auto">
          <a:xfrm>
            <a:off x="7488238" y="4167188"/>
            <a:ext cx="501650" cy="233362"/>
            <a:chOff x="3600" y="219"/>
            <a:chExt cx="360" cy="175"/>
          </a:xfrm>
        </p:grpSpPr>
        <p:sp>
          <p:nvSpPr>
            <p:cNvPr id="10458" name="Oval 2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9" name="Line 21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0" name="Line 22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1" name="Rectangle 22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462" name="Oval 2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63" name="Group 223"/>
            <p:cNvGrpSpPr>
              <a:grpSpLocks/>
            </p:cNvGrpSpPr>
            <p:nvPr/>
          </p:nvGrpSpPr>
          <p:grpSpPr bwMode="auto">
            <a:xfrm>
              <a:off x="3686" y="244"/>
              <a:ext cx="177" cy="66"/>
              <a:chOff x="2848" y="848"/>
              <a:chExt cx="140" cy="98"/>
            </a:xfrm>
          </p:grpSpPr>
          <p:sp>
            <p:nvSpPr>
              <p:cNvPr id="10464" name="Line 2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5" name="Line 2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6" name="Line 2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67" name="Group 227"/>
            <p:cNvGrpSpPr>
              <a:grpSpLocks/>
            </p:cNvGrpSpPr>
            <p:nvPr/>
          </p:nvGrpSpPr>
          <p:grpSpPr bwMode="auto">
            <a:xfrm flipV="1">
              <a:off x="3686" y="243"/>
              <a:ext cx="177" cy="66"/>
              <a:chOff x="2848" y="848"/>
              <a:chExt cx="140" cy="98"/>
            </a:xfrm>
          </p:grpSpPr>
          <p:sp>
            <p:nvSpPr>
              <p:cNvPr id="10468" name="Line 2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9" name="Line 22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0" name="Line 23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50" name="Freeform 10"/>
          <p:cNvSpPr>
            <a:spLocks/>
          </p:cNvSpPr>
          <p:nvPr/>
        </p:nvSpPr>
        <p:spPr bwMode="auto">
          <a:xfrm>
            <a:off x="6915150" y="2266951"/>
            <a:ext cx="2724150" cy="2447925"/>
          </a:xfrm>
          <a:custGeom>
            <a:avLst/>
            <a:gdLst>
              <a:gd name="T0" fmla="*/ 0 w 1716"/>
              <a:gd name="T1" fmla="*/ 0 h 1542"/>
              <a:gd name="T2" fmla="*/ 372 w 1716"/>
              <a:gd name="T3" fmla="*/ 42 h 1542"/>
              <a:gd name="T4" fmla="*/ 852 w 1716"/>
              <a:gd name="T5" fmla="*/ 228 h 1542"/>
              <a:gd name="T6" fmla="*/ 1452 w 1716"/>
              <a:gd name="T7" fmla="*/ 726 h 1542"/>
              <a:gd name="T8" fmla="*/ 1716 w 1716"/>
              <a:gd name="T9" fmla="*/ 1542 h 1542"/>
            </a:gdLst>
            <a:ahLst/>
            <a:cxnLst>
              <a:cxn ang="0">
                <a:pos x="T0" y="T1"/>
              </a:cxn>
              <a:cxn ang="0">
                <a:pos x="T2" y="T3"/>
              </a:cxn>
              <a:cxn ang="0">
                <a:pos x="T4" y="T5"/>
              </a:cxn>
              <a:cxn ang="0">
                <a:pos x="T6" y="T7"/>
              </a:cxn>
              <a:cxn ang="0">
                <a:pos x="T8" y="T9"/>
              </a:cxn>
            </a:cxnLst>
            <a:rect l="0" t="0" r="r" b="b"/>
            <a:pathLst>
              <a:path w="1716" h="1542">
                <a:moveTo>
                  <a:pt x="0" y="0"/>
                </a:moveTo>
                <a:cubicBezTo>
                  <a:pt x="62" y="7"/>
                  <a:pt x="230" y="4"/>
                  <a:pt x="372" y="42"/>
                </a:cubicBezTo>
                <a:cubicBezTo>
                  <a:pt x="514" y="80"/>
                  <a:pt x="672" y="114"/>
                  <a:pt x="852" y="228"/>
                </a:cubicBezTo>
                <a:cubicBezTo>
                  <a:pt x="1032" y="342"/>
                  <a:pt x="1308" y="507"/>
                  <a:pt x="1452" y="726"/>
                </a:cubicBezTo>
                <a:cubicBezTo>
                  <a:pt x="1596" y="945"/>
                  <a:pt x="1661" y="1372"/>
                  <a:pt x="1716" y="1542"/>
                </a:cubicBezTo>
              </a:path>
            </a:pathLst>
          </a:custGeom>
          <a:noFill/>
          <a:ln w="76200" cmpd="sng">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7" name="Line 237"/>
          <p:cNvSpPr>
            <a:spLocks noChangeShapeType="1"/>
          </p:cNvSpPr>
          <p:nvPr/>
        </p:nvSpPr>
        <p:spPr bwMode="auto">
          <a:xfrm flipV="1">
            <a:off x="7734300" y="4398963"/>
            <a:ext cx="1588" cy="220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2704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6098</TotalTime>
  <Words>6403</Words>
  <Application>Microsoft Office PowerPoint</Application>
  <PresentationFormat>Widescreen</PresentationFormat>
  <Paragraphs>584</Paragraphs>
  <Slides>58</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7" baseType="lpstr">
      <vt:lpstr>Arial</vt:lpstr>
      <vt:lpstr>Calibri</vt:lpstr>
      <vt:lpstr>Calibri Light</vt:lpstr>
      <vt:lpstr>Comic Sans MS</vt:lpstr>
      <vt:lpstr>Times New Roman</vt:lpstr>
      <vt:lpstr>Wingdings</vt:lpstr>
      <vt:lpstr>Office Theme</vt:lpstr>
      <vt:lpstr>Clip</vt:lpstr>
      <vt:lpstr>Equation</vt:lpstr>
      <vt:lpstr>Computer Networks &amp; Internet</vt:lpstr>
      <vt:lpstr>What’s the Internet: “nuts and bolts” view</vt:lpstr>
      <vt:lpstr>What’s the Internet: “nuts and bolts” view</vt:lpstr>
      <vt:lpstr>Some Basic Terms</vt:lpstr>
      <vt:lpstr>Internet: A Service Description</vt:lpstr>
      <vt:lpstr>What’s a protocol?</vt:lpstr>
      <vt:lpstr>What’s a protocol?</vt:lpstr>
      <vt:lpstr>The Network Edge</vt:lpstr>
      <vt:lpstr>The network edge:</vt:lpstr>
      <vt:lpstr>Network edge: connection-oriented service</vt:lpstr>
      <vt:lpstr>Network edge: connectionless service</vt:lpstr>
      <vt:lpstr>The Network Core</vt:lpstr>
      <vt:lpstr>Network Core: Circuit Switching</vt:lpstr>
      <vt:lpstr>Network Core: Circuit Switching</vt:lpstr>
      <vt:lpstr>Multiplexing in Circuit-Switched Network</vt:lpstr>
      <vt:lpstr>Circuit Switching: FDM and TDM</vt:lpstr>
      <vt:lpstr>Network Core: Packet Switching</vt:lpstr>
      <vt:lpstr>Network Core: statistical multiplexing </vt:lpstr>
      <vt:lpstr>Packet switching versus circuit switching</vt:lpstr>
      <vt:lpstr>Packet Switching: Store &amp; Forward</vt:lpstr>
      <vt:lpstr>Cont…</vt:lpstr>
      <vt:lpstr>Cont….</vt:lpstr>
      <vt:lpstr>Cont…</vt:lpstr>
      <vt:lpstr>Packet switching versus circuit switching</vt:lpstr>
      <vt:lpstr>Queuing Delays and Packet Loss</vt:lpstr>
      <vt:lpstr>Queuing Delay</vt:lpstr>
      <vt:lpstr>Access networks and physical media</vt:lpstr>
      <vt:lpstr>Residential access: point to point access</vt:lpstr>
      <vt:lpstr>Residential access: point to point access</vt:lpstr>
      <vt:lpstr>Cont….</vt:lpstr>
      <vt:lpstr>Residential access: cable modems</vt:lpstr>
      <vt:lpstr>Cont…</vt:lpstr>
      <vt:lpstr>Cable Network Architecture: Overview</vt:lpstr>
      <vt:lpstr>Cable Network Architecture: Overview</vt:lpstr>
      <vt:lpstr>Cable Network Architecture: Overview</vt:lpstr>
      <vt:lpstr>Cont…</vt:lpstr>
      <vt:lpstr>Home networks</vt:lpstr>
      <vt:lpstr>Fiber-To-The-Home (FTTH)</vt:lpstr>
      <vt:lpstr>Access in the Enterprise (and the Home): Ethernet and WiFi</vt:lpstr>
      <vt:lpstr>Cont…</vt:lpstr>
      <vt:lpstr>Overview of Delay in Packet-Switched Networks</vt:lpstr>
      <vt:lpstr>Processing Delay</vt:lpstr>
      <vt:lpstr>Queuing Delay</vt:lpstr>
      <vt:lpstr>Transmission Delay</vt:lpstr>
      <vt:lpstr>Propagation Delay</vt:lpstr>
      <vt:lpstr>Nodal delay</vt:lpstr>
      <vt:lpstr>Queuing Delay and Packet Loss</vt:lpstr>
      <vt:lpstr>Cont…</vt:lpstr>
      <vt:lpstr>Cont…</vt:lpstr>
      <vt:lpstr>Cont…</vt:lpstr>
      <vt:lpstr>Packet Loss</vt:lpstr>
      <vt:lpstr>Throughput</vt:lpstr>
      <vt:lpstr>Example</vt:lpstr>
      <vt:lpstr>PowerPoint Presentation</vt:lpstr>
      <vt:lpstr>The bad guys can put malware into your host via the Internet</vt:lpstr>
      <vt:lpstr>Cont…</vt:lpstr>
      <vt:lpstr>The bad guys can attack servers and network infrastructure</vt:lpstr>
      <vt:lpstr>The bad guys can sniff packets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&amp; Internet</dc:title>
  <dc:creator>ABC</dc:creator>
  <cp:lastModifiedBy>Risala Khan</cp:lastModifiedBy>
  <cp:revision>68</cp:revision>
  <dcterms:created xsi:type="dcterms:W3CDTF">2017-06-07T07:17:17Z</dcterms:created>
  <dcterms:modified xsi:type="dcterms:W3CDTF">2022-04-06T14:48:42Z</dcterms:modified>
</cp:coreProperties>
</file>