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738" r:id="rId4"/>
    <p:sldId id="739" r:id="rId5"/>
    <p:sldId id="728" r:id="rId6"/>
    <p:sldId id="741" r:id="rId7"/>
    <p:sldId id="258" r:id="rId8"/>
    <p:sldId id="729" r:id="rId9"/>
    <p:sldId id="730" r:id="rId10"/>
    <p:sldId id="731" r:id="rId11"/>
    <p:sldId id="732" r:id="rId12"/>
    <p:sldId id="743" r:id="rId13"/>
    <p:sldId id="744" r:id="rId14"/>
    <p:sldId id="734" r:id="rId15"/>
    <p:sldId id="735" r:id="rId16"/>
    <p:sldId id="736" r:id="rId17"/>
    <p:sldId id="737" r:id="rId18"/>
    <p:sldId id="751" r:id="rId19"/>
    <p:sldId id="752" r:id="rId20"/>
    <p:sldId id="721" r:id="rId21"/>
    <p:sldId id="722" r:id="rId22"/>
    <p:sldId id="723" r:id="rId23"/>
    <p:sldId id="724" r:id="rId24"/>
    <p:sldId id="7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13396-0B7C-4EA1-B307-9084571983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12640C-B055-4EA0-B47C-D165C32C26A7}">
      <dgm:prSet/>
      <dgm:spPr/>
      <dgm:t>
        <a:bodyPr/>
        <a:lstStyle/>
        <a:p>
          <a:r>
            <a:rPr lang="en-SG"/>
            <a:t>Multiple routers usually exist within an AS, so IBGP is necessary whenever BGP advertised information must be passed within a given AS. </a:t>
          </a:r>
          <a:endParaRPr lang="en-US"/>
        </a:p>
      </dgm:t>
    </dgm:pt>
    <dgm:pt modelId="{9DD11A54-E696-4B78-95E7-135EDC698FE4}" type="parTrans" cxnId="{9179D6EE-CF19-4E4A-B5D3-FAEBEFB2B792}">
      <dgm:prSet/>
      <dgm:spPr/>
      <dgm:t>
        <a:bodyPr/>
        <a:lstStyle/>
        <a:p>
          <a:endParaRPr lang="en-US"/>
        </a:p>
      </dgm:t>
    </dgm:pt>
    <dgm:pt modelId="{C4E42540-F196-4873-B7E0-7DD98885D208}" type="sibTrans" cxnId="{9179D6EE-CF19-4E4A-B5D3-FAEBEFB2B792}">
      <dgm:prSet/>
      <dgm:spPr/>
      <dgm:t>
        <a:bodyPr/>
        <a:lstStyle/>
        <a:p>
          <a:endParaRPr lang="en-US"/>
        </a:p>
      </dgm:t>
    </dgm:pt>
    <dgm:pt modelId="{9E3FAAFF-D218-4630-9199-2170EF353580}">
      <dgm:prSet/>
      <dgm:spPr/>
      <dgm:t>
        <a:bodyPr/>
        <a:lstStyle/>
        <a:p>
          <a:r>
            <a:rPr lang="en-SG"/>
            <a:t>In Figure 1-6, for instance, the combination of EBGP and IBGP sessions makes it possible for the router in AS1 to advertise a route to the router in AS3.</a:t>
          </a:r>
          <a:endParaRPr lang="en-US"/>
        </a:p>
      </dgm:t>
    </dgm:pt>
    <dgm:pt modelId="{5A7E7176-5034-444F-BA1F-D9D52702139C}" type="parTrans" cxnId="{675F3F6A-CC30-4CC1-8412-BE27C55F267B}">
      <dgm:prSet/>
      <dgm:spPr/>
      <dgm:t>
        <a:bodyPr/>
        <a:lstStyle/>
        <a:p>
          <a:endParaRPr lang="en-US"/>
        </a:p>
      </dgm:t>
    </dgm:pt>
    <dgm:pt modelId="{F9915214-9838-473B-9BBA-6930E6DD8986}" type="sibTrans" cxnId="{675F3F6A-CC30-4CC1-8412-BE27C55F267B}">
      <dgm:prSet/>
      <dgm:spPr/>
      <dgm:t>
        <a:bodyPr/>
        <a:lstStyle/>
        <a:p>
          <a:endParaRPr lang="en-US"/>
        </a:p>
      </dgm:t>
    </dgm:pt>
    <dgm:pt modelId="{B9636806-28CB-4E57-B744-3CE40B3734BE}">
      <dgm:prSet/>
      <dgm:spPr/>
      <dgm:t>
        <a:bodyPr/>
        <a:lstStyle/>
        <a:p>
          <a:r>
            <a:rPr lang="en-SG"/>
            <a:t>Traditionally, IBGP is associated with transit autonomous systems such as AS2 in Figure 1-6. </a:t>
          </a:r>
          <a:endParaRPr lang="en-US"/>
        </a:p>
      </dgm:t>
    </dgm:pt>
    <dgm:pt modelId="{C2DE4B26-D25C-44B4-9450-9BBFEF269B06}" type="parTrans" cxnId="{6E0E47EC-997E-4C03-8BDD-B3FB4BA2C466}">
      <dgm:prSet/>
      <dgm:spPr/>
      <dgm:t>
        <a:bodyPr/>
        <a:lstStyle/>
        <a:p>
          <a:endParaRPr lang="en-US"/>
        </a:p>
      </dgm:t>
    </dgm:pt>
    <dgm:pt modelId="{73C4CA20-8605-4951-BFC8-8C32ABA5B875}" type="sibTrans" cxnId="{6E0E47EC-997E-4C03-8BDD-B3FB4BA2C466}">
      <dgm:prSet/>
      <dgm:spPr/>
      <dgm:t>
        <a:bodyPr/>
        <a:lstStyle/>
        <a:p>
          <a:endParaRPr lang="en-US"/>
        </a:p>
      </dgm:t>
    </dgm:pt>
    <dgm:pt modelId="{EBA69BE7-DCF0-4405-873F-22ACA797BAAE}">
      <dgm:prSet/>
      <dgm:spPr/>
      <dgm:t>
        <a:bodyPr/>
        <a:lstStyle/>
        <a:p>
          <a:r>
            <a:rPr lang="en-SG"/>
            <a:t>A stub AS usually runs EBGP at one or more gateway routers only, and routes packets to and from the gateway routers via an IBGP. </a:t>
          </a:r>
          <a:endParaRPr lang="en-US"/>
        </a:p>
      </dgm:t>
    </dgm:pt>
    <dgm:pt modelId="{B17D99A1-96EC-4E71-B691-42D483B52863}" type="parTrans" cxnId="{ECA2BCBB-1E8C-4327-B864-297B4B1EEC08}">
      <dgm:prSet/>
      <dgm:spPr/>
      <dgm:t>
        <a:bodyPr/>
        <a:lstStyle/>
        <a:p>
          <a:endParaRPr lang="en-US"/>
        </a:p>
      </dgm:t>
    </dgm:pt>
    <dgm:pt modelId="{4527E6DD-9D72-44F9-9DAE-B3F02F7AEF25}" type="sibTrans" cxnId="{ECA2BCBB-1E8C-4327-B864-297B4B1EEC08}">
      <dgm:prSet/>
      <dgm:spPr/>
      <dgm:t>
        <a:bodyPr/>
        <a:lstStyle/>
        <a:p>
          <a:endParaRPr lang="en-US"/>
        </a:p>
      </dgm:t>
    </dgm:pt>
    <dgm:pt modelId="{CBEF936B-9C03-4296-BB3E-6A3CBE99D868}" type="pres">
      <dgm:prSet presAssocID="{83D13396-0B7C-4EA1-B307-9084571983D4}" presName="linear" presStyleCnt="0">
        <dgm:presLayoutVars>
          <dgm:animLvl val="lvl"/>
          <dgm:resizeHandles val="exact"/>
        </dgm:presLayoutVars>
      </dgm:prSet>
      <dgm:spPr/>
    </dgm:pt>
    <dgm:pt modelId="{CFE08054-7F4E-45C4-9E3A-C6C85753EC10}" type="pres">
      <dgm:prSet presAssocID="{B712640C-B055-4EA0-B47C-D165C32C26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0B81E8-5241-4C96-95E0-348BEA2D7540}" type="pres">
      <dgm:prSet presAssocID="{C4E42540-F196-4873-B7E0-7DD98885D208}" presName="spacer" presStyleCnt="0"/>
      <dgm:spPr/>
    </dgm:pt>
    <dgm:pt modelId="{629D1775-B833-4EA2-B89E-9E6435C666D1}" type="pres">
      <dgm:prSet presAssocID="{9E3FAAFF-D218-4630-9199-2170EF3535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DC24E-FD41-430A-A99C-D8D9CF7EA740}" type="pres">
      <dgm:prSet presAssocID="{F9915214-9838-473B-9BBA-6930E6DD8986}" presName="spacer" presStyleCnt="0"/>
      <dgm:spPr/>
    </dgm:pt>
    <dgm:pt modelId="{26EEA81C-BCAB-4820-8F4A-890719977DFA}" type="pres">
      <dgm:prSet presAssocID="{B9636806-28CB-4E57-B744-3CE40B3734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417229-A8BA-43CB-B241-CB1BF3F7787F}" type="pres">
      <dgm:prSet presAssocID="{73C4CA20-8605-4951-BFC8-8C32ABA5B875}" presName="spacer" presStyleCnt="0"/>
      <dgm:spPr/>
    </dgm:pt>
    <dgm:pt modelId="{F550CBB1-2DD5-48DD-80BE-F7635495950D}" type="pres">
      <dgm:prSet presAssocID="{EBA69BE7-DCF0-4405-873F-22ACA797BA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90CE0F-A4FC-4857-8DCE-F58BB1F83D05}" type="presOf" srcId="{EBA69BE7-DCF0-4405-873F-22ACA797BAAE}" destId="{F550CBB1-2DD5-48DD-80BE-F7635495950D}" srcOrd="0" destOrd="0" presId="urn:microsoft.com/office/officeart/2005/8/layout/vList2"/>
    <dgm:cxn modelId="{675F3F6A-CC30-4CC1-8412-BE27C55F267B}" srcId="{83D13396-0B7C-4EA1-B307-9084571983D4}" destId="{9E3FAAFF-D218-4630-9199-2170EF353580}" srcOrd="1" destOrd="0" parTransId="{5A7E7176-5034-444F-BA1F-D9D52702139C}" sibTransId="{F9915214-9838-473B-9BBA-6930E6DD8986}"/>
    <dgm:cxn modelId="{EA4E26A4-2C21-4639-BB24-F3767A95AC2A}" type="presOf" srcId="{83D13396-0B7C-4EA1-B307-9084571983D4}" destId="{CBEF936B-9C03-4296-BB3E-6A3CBE99D868}" srcOrd="0" destOrd="0" presId="urn:microsoft.com/office/officeart/2005/8/layout/vList2"/>
    <dgm:cxn modelId="{ECA2BCBB-1E8C-4327-B864-297B4B1EEC08}" srcId="{83D13396-0B7C-4EA1-B307-9084571983D4}" destId="{EBA69BE7-DCF0-4405-873F-22ACA797BAAE}" srcOrd="3" destOrd="0" parTransId="{B17D99A1-96EC-4E71-B691-42D483B52863}" sibTransId="{4527E6DD-9D72-44F9-9DAE-B3F02F7AEF25}"/>
    <dgm:cxn modelId="{3B114DCE-CBB3-4B6A-B5B0-0E8EEA1B0BD0}" type="presOf" srcId="{B712640C-B055-4EA0-B47C-D165C32C26A7}" destId="{CFE08054-7F4E-45C4-9E3A-C6C85753EC10}" srcOrd="0" destOrd="0" presId="urn:microsoft.com/office/officeart/2005/8/layout/vList2"/>
    <dgm:cxn modelId="{F2A65CE7-D600-4A55-8A7F-DF04BAE1A7D1}" type="presOf" srcId="{B9636806-28CB-4E57-B744-3CE40B3734BE}" destId="{26EEA81C-BCAB-4820-8F4A-890719977DFA}" srcOrd="0" destOrd="0" presId="urn:microsoft.com/office/officeart/2005/8/layout/vList2"/>
    <dgm:cxn modelId="{6E0E47EC-997E-4C03-8BDD-B3FB4BA2C466}" srcId="{83D13396-0B7C-4EA1-B307-9084571983D4}" destId="{B9636806-28CB-4E57-B744-3CE40B3734BE}" srcOrd="2" destOrd="0" parTransId="{C2DE4B26-D25C-44B4-9450-9BBFEF269B06}" sibTransId="{73C4CA20-8605-4951-BFC8-8C32ABA5B875}"/>
    <dgm:cxn modelId="{9179D6EE-CF19-4E4A-B5D3-FAEBEFB2B792}" srcId="{83D13396-0B7C-4EA1-B307-9084571983D4}" destId="{B712640C-B055-4EA0-B47C-D165C32C26A7}" srcOrd="0" destOrd="0" parTransId="{9DD11A54-E696-4B78-95E7-135EDC698FE4}" sibTransId="{C4E42540-F196-4873-B7E0-7DD98885D208}"/>
    <dgm:cxn modelId="{3544B2EF-74FC-4147-A6AC-456D4AC125F9}" type="presOf" srcId="{9E3FAAFF-D218-4630-9199-2170EF353580}" destId="{629D1775-B833-4EA2-B89E-9E6435C666D1}" srcOrd="0" destOrd="0" presId="urn:microsoft.com/office/officeart/2005/8/layout/vList2"/>
    <dgm:cxn modelId="{3F1D0465-1BED-4D30-B992-8F9F526C3FE1}" type="presParOf" srcId="{CBEF936B-9C03-4296-BB3E-6A3CBE99D868}" destId="{CFE08054-7F4E-45C4-9E3A-C6C85753EC10}" srcOrd="0" destOrd="0" presId="urn:microsoft.com/office/officeart/2005/8/layout/vList2"/>
    <dgm:cxn modelId="{8F81EBD1-B795-4A98-8B28-9BE6205C995E}" type="presParOf" srcId="{CBEF936B-9C03-4296-BB3E-6A3CBE99D868}" destId="{7D0B81E8-5241-4C96-95E0-348BEA2D7540}" srcOrd="1" destOrd="0" presId="urn:microsoft.com/office/officeart/2005/8/layout/vList2"/>
    <dgm:cxn modelId="{E032FAA4-A7DA-4B96-97A1-C1ECB99BBB69}" type="presParOf" srcId="{CBEF936B-9C03-4296-BB3E-6A3CBE99D868}" destId="{629D1775-B833-4EA2-B89E-9E6435C666D1}" srcOrd="2" destOrd="0" presId="urn:microsoft.com/office/officeart/2005/8/layout/vList2"/>
    <dgm:cxn modelId="{DE7BEF21-FCC3-4967-B5BF-0CA8FF78D0C9}" type="presParOf" srcId="{CBEF936B-9C03-4296-BB3E-6A3CBE99D868}" destId="{EBCDC24E-FD41-430A-A99C-D8D9CF7EA740}" srcOrd="3" destOrd="0" presId="urn:microsoft.com/office/officeart/2005/8/layout/vList2"/>
    <dgm:cxn modelId="{2E9D2FC2-7248-4F8F-8E01-18D0DB791776}" type="presParOf" srcId="{CBEF936B-9C03-4296-BB3E-6A3CBE99D868}" destId="{26EEA81C-BCAB-4820-8F4A-890719977DFA}" srcOrd="4" destOrd="0" presId="urn:microsoft.com/office/officeart/2005/8/layout/vList2"/>
    <dgm:cxn modelId="{BAD1E705-E850-46FD-9CEB-6F90B8AF6718}" type="presParOf" srcId="{CBEF936B-9C03-4296-BB3E-6A3CBE99D868}" destId="{1B417229-A8BA-43CB-B241-CB1BF3F7787F}" srcOrd="5" destOrd="0" presId="urn:microsoft.com/office/officeart/2005/8/layout/vList2"/>
    <dgm:cxn modelId="{F356425C-0E98-4298-A974-D4578F2542D5}" type="presParOf" srcId="{CBEF936B-9C03-4296-BB3E-6A3CBE99D868}" destId="{F550CBB1-2DD5-48DD-80BE-F763549595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9C347-33A0-4925-B99F-F437DCCA422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BA5A09-C103-4654-8FF3-59DE2F58C16F}">
      <dgm:prSet/>
      <dgm:spPr/>
      <dgm:t>
        <a:bodyPr/>
        <a:lstStyle/>
        <a:p>
          <a:r>
            <a:rPr lang="en-SG"/>
            <a:t>BGP uses hierarchical routing protocol:</a:t>
          </a:r>
          <a:endParaRPr lang="en-US"/>
        </a:p>
      </dgm:t>
    </dgm:pt>
    <dgm:pt modelId="{114D8E06-E10C-40AB-839F-23FC09724237}" type="parTrans" cxnId="{3A97D99D-5540-4938-9BC6-5651BABAAAE0}">
      <dgm:prSet/>
      <dgm:spPr/>
      <dgm:t>
        <a:bodyPr/>
        <a:lstStyle/>
        <a:p>
          <a:endParaRPr lang="en-US"/>
        </a:p>
      </dgm:t>
    </dgm:pt>
    <dgm:pt modelId="{582EE6DB-D157-4F74-A6EC-B84831696530}" type="sibTrans" cxnId="{3A97D99D-5540-4938-9BC6-5651BABAAAE0}">
      <dgm:prSet/>
      <dgm:spPr/>
      <dgm:t>
        <a:bodyPr/>
        <a:lstStyle/>
        <a:p>
          <a:endParaRPr lang="en-US"/>
        </a:p>
      </dgm:t>
    </dgm:pt>
    <dgm:pt modelId="{3F0C525F-E521-4791-AECD-96C7055F5AB1}">
      <dgm:prSet/>
      <dgm:spPr/>
      <dgm:t>
        <a:bodyPr/>
        <a:lstStyle/>
        <a:p>
          <a:r>
            <a:rPr lang="en-SG"/>
            <a:t>aggregate routers into regions, “ autonomous systems ” (AS) </a:t>
          </a:r>
          <a:endParaRPr lang="en-US"/>
        </a:p>
      </dgm:t>
    </dgm:pt>
    <dgm:pt modelId="{369E44D2-7DCA-49CF-A9BE-934A9A94EF1D}" type="parTrans" cxnId="{1F74A939-7053-4943-910E-741857383325}">
      <dgm:prSet/>
      <dgm:spPr/>
      <dgm:t>
        <a:bodyPr/>
        <a:lstStyle/>
        <a:p>
          <a:endParaRPr lang="en-US"/>
        </a:p>
      </dgm:t>
    </dgm:pt>
    <dgm:pt modelId="{91F335E7-9D34-4E52-ACE8-89DA256677F9}" type="sibTrans" cxnId="{1F74A939-7053-4943-910E-741857383325}">
      <dgm:prSet/>
      <dgm:spPr/>
      <dgm:t>
        <a:bodyPr/>
        <a:lstStyle/>
        <a:p>
          <a:endParaRPr lang="en-US"/>
        </a:p>
      </dgm:t>
    </dgm:pt>
    <dgm:pt modelId="{CB02CBB0-EA9A-4489-A119-4199C191E49D}">
      <dgm:prSet/>
      <dgm:spPr/>
      <dgm:t>
        <a:bodyPr/>
        <a:lstStyle/>
        <a:p>
          <a:r>
            <a:rPr lang="en-SG"/>
            <a:t>routers in same AS run same routing protocol </a:t>
          </a:r>
          <a:endParaRPr lang="en-US"/>
        </a:p>
      </dgm:t>
    </dgm:pt>
    <dgm:pt modelId="{4271DDC9-A490-4915-ADA9-CCA08ACA869D}" type="parTrans" cxnId="{A832929D-26DA-497E-B313-A13B4D1F916D}">
      <dgm:prSet/>
      <dgm:spPr/>
      <dgm:t>
        <a:bodyPr/>
        <a:lstStyle/>
        <a:p>
          <a:endParaRPr lang="en-US"/>
        </a:p>
      </dgm:t>
    </dgm:pt>
    <dgm:pt modelId="{72CBA27C-B3C7-4EFA-9E40-C103F7671F8C}" type="sibTrans" cxnId="{A832929D-26DA-497E-B313-A13B4D1F916D}">
      <dgm:prSet/>
      <dgm:spPr/>
      <dgm:t>
        <a:bodyPr/>
        <a:lstStyle/>
        <a:p>
          <a:endParaRPr lang="en-US"/>
        </a:p>
      </dgm:t>
    </dgm:pt>
    <dgm:pt modelId="{7466FAE5-DA09-42CE-A90A-A44EE33C3A0E}">
      <dgm:prSet/>
      <dgm:spPr/>
      <dgm:t>
        <a:bodyPr/>
        <a:lstStyle/>
        <a:p>
          <a:r>
            <a:rPr lang="en-SG"/>
            <a:t>“intra-AS” routing protocol : </a:t>
          </a:r>
          <a:endParaRPr lang="en-US"/>
        </a:p>
      </dgm:t>
    </dgm:pt>
    <dgm:pt modelId="{16A25F20-56C2-470E-96E1-46C20D70D207}" type="parTrans" cxnId="{CA66E203-88DE-41EA-BEFC-5615F9669E88}">
      <dgm:prSet/>
      <dgm:spPr/>
      <dgm:t>
        <a:bodyPr/>
        <a:lstStyle/>
        <a:p>
          <a:endParaRPr lang="en-US"/>
        </a:p>
      </dgm:t>
    </dgm:pt>
    <dgm:pt modelId="{7920A376-BFA3-4004-92B1-44F624A4994A}" type="sibTrans" cxnId="{CA66E203-88DE-41EA-BEFC-5615F9669E88}">
      <dgm:prSet/>
      <dgm:spPr/>
      <dgm:t>
        <a:bodyPr/>
        <a:lstStyle/>
        <a:p>
          <a:endParaRPr lang="en-US"/>
        </a:p>
      </dgm:t>
    </dgm:pt>
    <dgm:pt modelId="{C72199C7-14D1-4E58-B16D-5D6376F3D663}">
      <dgm:prSet/>
      <dgm:spPr/>
      <dgm:t>
        <a:bodyPr/>
        <a:lstStyle/>
        <a:p>
          <a:r>
            <a:rPr lang="en-SG"/>
            <a:t>routers in different AS can run different intraAS routing protocol</a:t>
          </a:r>
          <a:endParaRPr lang="en-US"/>
        </a:p>
      </dgm:t>
    </dgm:pt>
    <dgm:pt modelId="{F35B6B8D-82D4-4F76-840E-0AF9F3289B92}" type="parTrans" cxnId="{9606E449-A67F-4796-A786-A15D87462140}">
      <dgm:prSet/>
      <dgm:spPr/>
      <dgm:t>
        <a:bodyPr/>
        <a:lstStyle/>
        <a:p>
          <a:endParaRPr lang="en-US"/>
        </a:p>
      </dgm:t>
    </dgm:pt>
    <dgm:pt modelId="{D53838C3-C99C-4768-8004-26399A47EA16}" type="sibTrans" cxnId="{9606E449-A67F-4796-A786-A15D87462140}">
      <dgm:prSet/>
      <dgm:spPr/>
      <dgm:t>
        <a:bodyPr/>
        <a:lstStyle/>
        <a:p>
          <a:endParaRPr lang="en-US"/>
        </a:p>
      </dgm:t>
    </dgm:pt>
    <dgm:pt modelId="{0741B01E-46F9-4916-BB06-E986FE66A652}">
      <dgm:prSet/>
      <dgm:spPr/>
      <dgm:t>
        <a:bodyPr/>
        <a:lstStyle/>
        <a:p>
          <a:r>
            <a:rPr lang="en-SG" b="1"/>
            <a:t>gateway router: </a:t>
          </a:r>
          <a:endParaRPr lang="en-US"/>
        </a:p>
      </dgm:t>
    </dgm:pt>
    <dgm:pt modelId="{D7F3E395-5E5B-4F40-9E91-D46E7DC95056}" type="parTrans" cxnId="{DF99B06D-9E1F-48CB-AA4F-4FB20DDBCC30}">
      <dgm:prSet/>
      <dgm:spPr/>
      <dgm:t>
        <a:bodyPr/>
        <a:lstStyle/>
        <a:p>
          <a:endParaRPr lang="en-US"/>
        </a:p>
      </dgm:t>
    </dgm:pt>
    <dgm:pt modelId="{E5EF5CF9-A0AA-486C-8B61-F246356A1743}" type="sibTrans" cxnId="{DF99B06D-9E1F-48CB-AA4F-4FB20DDBCC30}">
      <dgm:prSet/>
      <dgm:spPr/>
      <dgm:t>
        <a:bodyPr/>
        <a:lstStyle/>
        <a:p>
          <a:endParaRPr lang="en-US"/>
        </a:p>
      </dgm:t>
    </dgm:pt>
    <dgm:pt modelId="{E7868C05-DA35-48CC-938F-195B1BC4E52F}">
      <dgm:prSet/>
      <dgm:spPr/>
      <dgm:t>
        <a:bodyPr/>
        <a:lstStyle/>
        <a:p>
          <a:r>
            <a:rPr lang="en-SG"/>
            <a:t>at “edge” of its own AS </a:t>
          </a:r>
          <a:endParaRPr lang="en-US"/>
        </a:p>
      </dgm:t>
    </dgm:pt>
    <dgm:pt modelId="{4AC024D6-D8F1-42AF-9F79-E9FF12F0405B}" type="parTrans" cxnId="{700C22FD-DC8A-441F-ADCF-39C2004A2E62}">
      <dgm:prSet/>
      <dgm:spPr/>
      <dgm:t>
        <a:bodyPr/>
        <a:lstStyle/>
        <a:p>
          <a:endParaRPr lang="en-US"/>
        </a:p>
      </dgm:t>
    </dgm:pt>
    <dgm:pt modelId="{9F5389B6-4250-431E-AE94-DFB0D55F38C0}" type="sibTrans" cxnId="{700C22FD-DC8A-441F-ADCF-39C2004A2E62}">
      <dgm:prSet/>
      <dgm:spPr/>
      <dgm:t>
        <a:bodyPr/>
        <a:lstStyle/>
        <a:p>
          <a:endParaRPr lang="en-US"/>
        </a:p>
      </dgm:t>
    </dgm:pt>
    <dgm:pt modelId="{4F726DF8-E144-425A-9510-D571C07E3E3A}">
      <dgm:prSet/>
      <dgm:spPr/>
      <dgm:t>
        <a:bodyPr/>
        <a:lstStyle/>
        <a:p>
          <a:r>
            <a:rPr lang="en-SG"/>
            <a:t>has link to router in another AS</a:t>
          </a:r>
          <a:endParaRPr lang="en-US"/>
        </a:p>
      </dgm:t>
    </dgm:pt>
    <dgm:pt modelId="{8972AB69-9CB1-4E1F-8228-FCF5A6A73956}" type="parTrans" cxnId="{DC869B0D-63C5-45F5-907B-0061F96874F1}">
      <dgm:prSet/>
      <dgm:spPr/>
      <dgm:t>
        <a:bodyPr/>
        <a:lstStyle/>
        <a:p>
          <a:endParaRPr lang="en-US"/>
        </a:p>
      </dgm:t>
    </dgm:pt>
    <dgm:pt modelId="{6BCAD430-9FA1-4A52-8602-D666DE42C388}" type="sibTrans" cxnId="{DC869B0D-63C5-45F5-907B-0061F96874F1}">
      <dgm:prSet/>
      <dgm:spPr/>
      <dgm:t>
        <a:bodyPr/>
        <a:lstStyle/>
        <a:p>
          <a:endParaRPr lang="en-US"/>
        </a:p>
      </dgm:t>
    </dgm:pt>
    <dgm:pt modelId="{4C54FFC9-3C81-4D27-BFF8-C7216BC971A8}" type="pres">
      <dgm:prSet presAssocID="{E2C9C347-33A0-4925-B99F-F437DCCA422E}" presName="linear" presStyleCnt="0">
        <dgm:presLayoutVars>
          <dgm:dir/>
          <dgm:animLvl val="lvl"/>
          <dgm:resizeHandles val="exact"/>
        </dgm:presLayoutVars>
      </dgm:prSet>
      <dgm:spPr/>
    </dgm:pt>
    <dgm:pt modelId="{F88F2FE8-BAE5-4055-BD0C-07AA1FAD5065}" type="pres">
      <dgm:prSet presAssocID="{FFBA5A09-C103-4654-8FF3-59DE2F58C16F}" presName="parentLin" presStyleCnt="0"/>
      <dgm:spPr/>
    </dgm:pt>
    <dgm:pt modelId="{19C8B90F-4575-45A4-90E1-9605CCBFCCF7}" type="pres">
      <dgm:prSet presAssocID="{FFBA5A09-C103-4654-8FF3-59DE2F58C16F}" presName="parentLeftMargin" presStyleLbl="node1" presStyleIdx="0" presStyleCnt="2"/>
      <dgm:spPr/>
    </dgm:pt>
    <dgm:pt modelId="{8F75D5F4-AE2B-45BB-90CB-97DE63F00AAF}" type="pres">
      <dgm:prSet presAssocID="{FFBA5A09-C103-4654-8FF3-59DE2F58C1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5FC1E0-4BBE-4916-8C84-8898B7B3B8B8}" type="pres">
      <dgm:prSet presAssocID="{FFBA5A09-C103-4654-8FF3-59DE2F58C16F}" presName="negativeSpace" presStyleCnt="0"/>
      <dgm:spPr/>
    </dgm:pt>
    <dgm:pt modelId="{44492D4E-8663-45FC-A8A1-A03C58C5B443}" type="pres">
      <dgm:prSet presAssocID="{FFBA5A09-C103-4654-8FF3-59DE2F58C16F}" presName="childText" presStyleLbl="conFgAcc1" presStyleIdx="0" presStyleCnt="2">
        <dgm:presLayoutVars>
          <dgm:bulletEnabled val="1"/>
        </dgm:presLayoutVars>
      </dgm:prSet>
      <dgm:spPr/>
    </dgm:pt>
    <dgm:pt modelId="{7B354AC0-60E9-4C7B-8A37-1A0F5CD58B07}" type="pres">
      <dgm:prSet presAssocID="{582EE6DB-D157-4F74-A6EC-B84831696530}" presName="spaceBetweenRectangles" presStyleCnt="0"/>
      <dgm:spPr/>
    </dgm:pt>
    <dgm:pt modelId="{F854EF5B-53D5-4055-AC4F-A4F263E9EACD}" type="pres">
      <dgm:prSet presAssocID="{0741B01E-46F9-4916-BB06-E986FE66A652}" presName="parentLin" presStyleCnt="0"/>
      <dgm:spPr/>
    </dgm:pt>
    <dgm:pt modelId="{F897F4CB-06F9-4A15-944C-2EF4A9494DE1}" type="pres">
      <dgm:prSet presAssocID="{0741B01E-46F9-4916-BB06-E986FE66A652}" presName="parentLeftMargin" presStyleLbl="node1" presStyleIdx="0" presStyleCnt="2"/>
      <dgm:spPr/>
    </dgm:pt>
    <dgm:pt modelId="{0CA6FD84-2ADF-4413-92E1-ABD5CB317084}" type="pres">
      <dgm:prSet presAssocID="{0741B01E-46F9-4916-BB06-E986FE66A6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D01D52-C778-420A-A9BD-8AD532CE828F}" type="pres">
      <dgm:prSet presAssocID="{0741B01E-46F9-4916-BB06-E986FE66A652}" presName="negativeSpace" presStyleCnt="0"/>
      <dgm:spPr/>
    </dgm:pt>
    <dgm:pt modelId="{2DC183A5-C9D6-4824-9C1D-E4DEA486AC64}" type="pres">
      <dgm:prSet presAssocID="{0741B01E-46F9-4916-BB06-E986FE66A6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66E203-88DE-41EA-BEFC-5615F9669E88}" srcId="{CB02CBB0-EA9A-4489-A119-4199C191E49D}" destId="{7466FAE5-DA09-42CE-A90A-A44EE33C3A0E}" srcOrd="0" destOrd="0" parTransId="{16A25F20-56C2-470E-96E1-46C20D70D207}" sibTransId="{7920A376-BFA3-4004-92B1-44F624A4994A}"/>
    <dgm:cxn modelId="{DC869B0D-63C5-45F5-907B-0061F96874F1}" srcId="{0741B01E-46F9-4916-BB06-E986FE66A652}" destId="{4F726DF8-E144-425A-9510-D571C07E3E3A}" srcOrd="1" destOrd="0" parTransId="{8972AB69-9CB1-4E1F-8228-FCF5A6A73956}" sibTransId="{6BCAD430-9FA1-4A52-8602-D666DE42C388}"/>
    <dgm:cxn modelId="{C45DBD2E-2F1B-464E-96E0-F596DB00067F}" type="presOf" srcId="{E2C9C347-33A0-4925-B99F-F437DCCA422E}" destId="{4C54FFC9-3C81-4D27-BFF8-C7216BC971A8}" srcOrd="0" destOrd="0" presId="urn:microsoft.com/office/officeart/2005/8/layout/list1"/>
    <dgm:cxn modelId="{1F74A939-7053-4943-910E-741857383325}" srcId="{FFBA5A09-C103-4654-8FF3-59DE2F58C16F}" destId="{3F0C525F-E521-4791-AECD-96C7055F5AB1}" srcOrd="0" destOrd="0" parTransId="{369E44D2-7DCA-49CF-A9BE-934A9A94EF1D}" sibTransId="{91F335E7-9D34-4E52-ACE8-89DA256677F9}"/>
    <dgm:cxn modelId="{9606E449-A67F-4796-A786-A15D87462140}" srcId="{FFBA5A09-C103-4654-8FF3-59DE2F58C16F}" destId="{C72199C7-14D1-4E58-B16D-5D6376F3D663}" srcOrd="2" destOrd="0" parTransId="{F35B6B8D-82D4-4F76-840E-0AF9F3289B92}" sibTransId="{D53838C3-C99C-4768-8004-26399A47EA16}"/>
    <dgm:cxn modelId="{DF99B06D-9E1F-48CB-AA4F-4FB20DDBCC30}" srcId="{E2C9C347-33A0-4925-B99F-F437DCCA422E}" destId="{0741B01E-46F9-4916-BB06-E986FE66A652}" srcOrd="1" destOrd="0" parTransId="{D7F3E395-5E5B-4F40-9E91-D46E7DC95056}" sibTransId="{E5EF5CF9-A0AA-486C-8B61-F246356A1743}"/>
    <dgm:cxn modelId="{76362E70-3020-4304-B90F-F5718AF2CEB2}" type="presOf" srcId="{4F726DF8-E144-425A-9510-D571C07E3E3A}" destId="{2DC183A5-C9D6-4824-9C1D-E4DEA486AC64}" srcOrd="0" destOrd="1" presId="urn:microsoft.com/office/officeart/2005/8/layout/list1"/>
    <dgm:cxn modelId="{EB1CE052-4BC2-4268-AF8D-3ED5E3A0EF85}" type="presOf" srcId="{3F0C525F-E521-4791-AECD-96C7055F5AB1}" destId="{44492D4E-8663-45FC-A8A1-A03C58C5B443}" srcOrd="0" destOrd="0" presId="urn:microsoft.com/office/officeart/2005/8/layout/list1"/>
    <dgm:cxn modelId="{D9AB7654-C1D8-42F4-958B-1E85D739E276}" type="presOf" srcId="{0741B01E-46F9-4916-BB06-E986FE66A652}" destId="{0CA6FD84-2ADF-4413-92E1-ABD5CB317084}" srcOrd="1" destOrd="0" presId="urn:microsoft.com/office/officeart/2005/8/layout/list1"/>
    <dgm:cxn modelId="{A832929D-26DA-497E-B313-A13B4D1F916D}" srcId="{FFBA5A09-C103-4654-8FF3-59DE2F58C16F}" destId="{CB02CBB0-EA9A-4489-A119-4199C191E49D}" srcOrd="1" destOrd="0" parTransId="{4271DDC9-A490-4915-ADA9-CCA08ACA869D}" sibTransId="{72CBA27C-B3C7-4EFA-9E40-C103F7671F8C}"/>
    <dgm:cxn modelId="{3A97D99D-5540-4938-9BC6-5651BABAAAE0}" srcId="{E2C9C347-33A0-4925-B99F-F437DCCA422E}" destId="{FFBA5A09-C103-4654-8FF3-59DE2F58C16F}" srcOrd="0" destOrd="0" parTransId="{114D8E06-E10C-40AB-839F-23FC09724237}" sibTransId="{582EE6DB-D157-4F74-A6EC-B84831696530}"/>
    <dgm:cxn modelId="{9DE65CA2-0ACF-4863-8EBA-2A6A15BC9504}" type="presOf" srcId="{FFBA5A09-C103-4654-8FF3-59DE2F58C16F}" destId="{19C8B90F-4575-45A4-90E1-9605CCBFCCF7}" srcOrd="0" destOrd="0" presId="urn:microsoft.com/office/officeart/2005/8/layout/list1"/>
    <dgm:cxn modelId="{988D3BB0-6C8A-478C-9F26-4B0566D0562E}" type="presOf" srcId="{C72199C7-14D1-4E58-B16D-5D6376F3D663}" destId="{44492D4E-8663-45FC-A8A1-A03C58C5B443}" srcOrd="0" destOrd="3" presId="urn:microsoft.com/office/officeart/2005/8/layout/list1"/>
    <dgm:cxn modelId="{0FCF7DB6-EA0F-4555-96E9-BE52F0A80F4F}" type="presOf" srcId="{CB02CBB0-EA9A-4489-A119-4199C191E49D}" destId="{44492D4E-8663-45FC-A8A1-A03C58C5B443}" srcOrd="0" destOrd="1" presId="urn:microsoft.com/office/officeart/2005/8/layout/list1"/>
    <dgm:cxn modelId="{537215C3-F35E-4970-AD29-30D579846717}" type="presOf" srcId="{0741B01E-46F9-4916-BB06-E986FE66A652}" destId="{F897F4CB-06F9-4A15-944C-2EF4A9494DE1}" srcOrd="0" destOrd="0" presId="urn:microsoft.com/office/officeart/2005/8/layout/list1"/>
    <dgm:cxn modelId="{57FC77E2-7C83-44AB-AC17-6409BF87242A}" type="presOf" srcId="{E7868C05-DA35-48CC-938F-195B1BC4E52F}" destId="{2DC183A5-C9D6-4824-9C1D-E4DEA486AC64}" srcOrd="0" destOrd="0" presId="urn:microsoft.com/office/officeart/2005/8/layout/list1"/>
    <dgm:cxn modelId="{398E16EB-5B67-420A-991D-6A80CA015A2A}" type="presOf" srcId="{FFBA5A09-C103-4654-8FF3-59DE2F58C16F}" destId="{8F75D5F4-AE2B-45BB-90CB-97DE63F00AAF}" srcOrd="1" destOrd="0" presId="urn:microsoft.com/office/officeart/2005/8/layout/list1"/>
    <dgm:cxn modelId="{F1870EFC-D6EB-4357-824F-A71EBA3FFABE}" type="presOf" srcId="{7466FAE5-DA09-42CE-A90A-A44EE33C3A0E}" destId="{44492D4E-8663-45FC-A8A1-A03C58C5B443}" srcOrd="0" destOrd="2" presId="urn:microsoft.com/office/officeart/2005/8/layout/list1"/>
    <dgm:cxn modelId="{700C22FD-DC8A-441F-ADCF-39C2004A2E62}" srcId="{0741B01E-46F9-4916-BB06-E986FE66A652}" destId="{E7868C05-DA35-48CC-938F-195B1BC4E52F}" srcOrd="0" destOrd="0" parTransId="{4AC024D6-D8F1-42AF-9F79-E9FF12F0405B}" sibTransId="{9F5389B6-4250-431E-AE94-DFB0D55F38C0}"/>
    <dgm:cxn modelId="{3562C1A7-76B2-445D-8F4D-47198785B5CA}" type="presParOf" srcId="{4C54FFC9-3C81-4D27-BFF8-C7216BC971A8}" destId="{F88F2FE8-BAE5-4055-BD0C-07AA1FAD5065}" srcOrd="0" destOrd="0" presId="urn:microsoft.com/office/officeart/2005/8/layout/list1"/>
    <dgm:cxn modelId="{8846A189-44A1-4C88-818D-CC15489B7458}" type="presParOf" srcId="{F88F2FE8-BAE5-4055-BD0C-07AA1FAD5065}" destId="{19C8B90F-4575-45A4-90E1-9605CCBFCCF7}" srcOrd="0" destOrd="0" presId="urn:microsoft.com/office/officeart/2005/8/layout/list1"/>
    <dgm:cxn modelId="{F530FCD3-A865-4BC8-8E72-9C85CF610A8F}" type="presParOf" srcId="{F88F2FE8-BAE5-4055-BD0C-07AA1FAD5065}" destId="{8F75D5F4-AE2B-45BB-90CB-97DE63F00AAF}" srcOrd="1" destOrd="0" presId="urn:microsoft.com/office/officeart/2005/8/layout/list1"/>
    <dgm:cxn modelId="{B68CFE97-872E-4A24-B705-2A360AA4DEFD}" type="presParOf" srcId="{4C54FFC9-3C81-4D27-BFF8-C7216BC971A8}" destId="{EA5FC1E0-4BBE-4916-8C84-8898B7B3B8B8}" srcOrd="1" destOrd="0" presId="urn:microsoft.com/office/officeart/2005/8/layout/list1"/>
    <dgm:cxn modelId="{CE540CBE-EEAA-4E8D-B6B5-4FF2347F2B42}" type="presParOf" srcId="{4C54FFC9-3C81-4D27-BFF8-C7216BC971A8}" destId="{44492D4E-8663-45FC-A8A1-A03C58C5B443}" srcOrd="2" destOrd="0" presId="urn:microsoft.com/office/officeart/2005/8/layout/list1"/>
    <dgm:cxn modelId="{B656585C-C4A7-4005-8389-0403C3BCD396}" type="presParOf" srcId="{4C54FFC9-3C81-4D27-BFF8-C7216BC971A8}" destId="{7B354AC0-60E9-4C7B-8A37-1A0F5CD58B07}" srcOrd="3" destOrd="0" presId="urn:microsoft.com/office/officeart/2005/8/layout/list1"/>
    <dgm:cxn modelId="{D4D96684-2F11-4AE5-8198-BAB766FC0B7B}" type="presParOf" srcId="{4C54FFC9-3C81-4D27-BFF8-C7216BC971A8}" destId="{F854EF5B-53D5-4055-AC4F-A4F263E9EACD}" srcOrd="4" destOrd="0" presId="urn:microsoft.com/office/officeart/2005/8/layout/list1"/>
    <dgm:cxn modelId="{842E1972-21A0-46C3-B6CA-4DEF93D93439}" type="presParOf" srcId="{F854EF5B-53D5-4055-AC4F-A4F263E9EACD}" destId="{F897F4CB-06F9-4A15-944C-2EF4A9494DE1}" srcOrd="0" destOrd="0" presId="urn:microsoft.com/office/officeart/2005/8/layout/list1"/>
    <dgm:cxn modelId="{47385C4F-DC32-4299-957B-6DDFA411428E}" type="presParOf" srcId="{F854EF5B-53D5-4055-AC4F-A4F263E9EACD}" destId="{0CA6FD84-2ADF-4413-92E1-ABD5CB317084}" srcOrd="1" destOrd="0" presId="urn:microsoft.com/office/officeart/2005/8/layout/list1"/>
    <dgm:cxn modelId="{5B824318-4CC3-4D2F-9EFF-C35B2EC814C8}" type="presParOf" srcId="{4C54FFC9-3C81-4D27-BFF8-C7216BC971A8}" destId="{21D01D52-C778-420A-A9BD-8AD532CE828F}" srcOrd="5" destOrd="0" presId="urn:microsoft.com/office/officeart/2005/8/layout/list1"/>
    <dgm:cxn modelId="{6FB2A649-2ABC-482B-BDC5-618D6F45F0DE}" type="presParOf" srcId="{4C54FFC9-3C81-4D27-BFF8-C7216BC971A8}" destId="{2DC183A5-C9D6-4824-9C1D-E4DEA486AC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08054-7F4E-45C4-9E3A-C6C85753EC10}">
      <dsp:nvSpPr>
        <dsp:cNvPr id="0" name=""/>
        <dsp:cNvSpPr/>
      </dsp:nvSpPr>
      <dsp:spPr>
        <a:xfrm>
          <a:off x="0" y="416509"/>
          <a:ext cx="5115491" cy="989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Multiple routers usually exist within an AS, so IBGP is necessary whenever BGP advertised information must be passed within a given AS. </a:t>
          </a:r>
          <a:endParaRPr lang="en-US" sz="1800" kern="1200"/>
        </a:p>
      </dsp:txBody>
      <dsp:txXfrm>
        <a:off x="48319" y="464828"/>
        <a:ext cx="5018853" cy="893182"/>
      </dsp:txXfrm>
    </dsp:sp>
    <dsp:sp modelId="{629D1775-B833-4EA2-B89E-9E6435C666D1}">
      <dsp:nvSpPr>
        <dsp:cNvPr id="0" name=""/>
        <dsp:cNvSpPr/>
      </dsp:nvSpPr>
      <dsp:spPr>
        <a:xfrm>
          <a:off x="0" y="1458169"/>
          <a:ext cx="5115491" cy="9898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In Figure 1-6, for instance, the combination of EBGP and IBGP sessions makes it possible for the router in AS1 to advertise a route to the router in AS3.</a:t>
          </a:r>
          <a:endParaRPr lang="en-US" sz="1800" kern="1200"/>
        </a:p>
      </dsp:txBody>
      <dsp:txXfrm>
        <a:off x="48319" y="1506488"/>
        <a:ext cx="5018853" cy="893182"/>
      </dsp:txXfrm>
    </dsp:sp>
    <dsp:sp modelId="{26EEA81C-BCAB-4820-8F4A-890719977DFA}">
      <dsp:nvSpPr>
        <dsp:cNvPr id="0" name=""/>
        <dsp:cNvSpPr/>
      </dsp:nvSpPr>
      <dsp:spPr>
        <a:xfrm>
          <a:off x="0" y="2499829"/>
          <a:ext cx="5115491" cy="9898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Traditionally, IBGP is associated with transit autonomous systems such as AS2 in Figure 1-6. </a:t>
          </a:r>
          <a:endParaRPr lang="en-US" sz="1800" kern="1200"/>
        </a:p>
      </dsp:txBody>
      <dsp:txXfrm>
        <a:off x="48319" y="2548148"/>
        <a:ext cx="5018853" cy="893182"/>
      </dsp:txXfrm>
    </dsp:sp>
    <dsp:sp modelId="{F550CBB1-2DD5-48DD-80BE-F7635495950D}">
      <dsp:nvSpPr>
        <dsp:cNvPr id="0" name=""/>
        <dsp:cNvSpPr/>
      </dsp:nvSpPr>
      <dsp:spPr>
        <a:xfrm>
          <a:off x="0" y="3541488"/>
          <a:ext cx="5115491" cy="9898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A stub AS usually runs EBGP at one or more gateway routers only, and routes packets to and from the gateway routers via an IBGP. </a:t>
          </a:r>
          <a:endParaRPr lang="en-US" sz="1800" kern="1200"/>
        </a:p>
      </dsp:txBody>
      <dsp:txXfrm>
        <a:off x="48319" y="3589807"/>
        <a:ext cx="5018853" cy="893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92D4E-8663-45FC-A8A1-A03C58C5B443}">
      <dsp:nvSpPr>
        <dsp:cNvPr id="0" name=""/>
        <dsp:cNvSpPr/>
      </dsp:nvSpPr>
      <dsp:spPr>
        <a:xfrm>
          <a:off x="0" y="1006909"/>
          <a:ext cx="5115491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33248" rIns="3970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/>
            <a:t>aggregate routers into regions, “ autonomous systems ” (AS)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/>
            <a:t>routers in same AS run same routing protocol 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/>
            <a:t>“intra-AS” routing protocol :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/>
            <a:t>routers in different AS can run different intraAS routing protocol</a:t>
          </a:r>
          <a:endParaRPr lang="en-US" sz="1600" kern="1200"/>
        </a:p>
      </dsp:txBody>
      <dsp:txXfrm>
        <a:off x="0" y="1006909"/>
        <a:ext cx="5115491" cy="1915200"/>
      </dsp:txXfrm>
    </dsp:sp>
    <dsp:sp modelId="{8F75D5F4-AE2B-45BB-90CB-97DE63F00AAF}">
      <dsp:nvSpPr>
        <dsp:cNvPr id="0" name=""/>
        <dsp:cNvSpPr/>
      </dsp:nvSpPr>
      <dsp:spPr>
        <a:xfrm>
          <a:off x="255774" y="770748"/>
          <a:ext cx="3580843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BGP uses hierarchical routing protocol:</a:t>
          </a:r>
          <a:endParaRPr lang="en-US" sz="1600" kern="1200"/>
        </a:p>
      </dsp:txBody>
      <dsp:txXfrm>
        <a:off x="278831" y="793805"/>
        <a:ext cx="3534729" cy="426206"/>
      </dsp:txXfrm>
    </dsp:sp>
    <dsp:sp modelId="{2DC183A5-C9D6-4824-9C1D-E4DEA486AC64}">
      <dsp:nvSpPr>
        <dsp:cNvPr id="0" name=""/>
        <dsp:cNvSpPr/>
      </dsp:nvSpPr>
      <dsp:spPr>
        <a:xfrm>
          <a:off x="0" y="3244668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33248" rIns="3970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/>
            <a:t>at “edge” of its own AS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/>
            <a:t>has link to router in another AS</a:t>
          </a:r>
          <a:endParaRPr lang="en-US" sz="1600" kern="1200"/>
        </a:p>
      </dsp:txBody>
      <dsp:txXfrm>
        <a:off x="0" y="3244668"/>
        <a:ext cx="5115491" cy="932400"/>
      </dsp:txXfrm>
    </dsp:sp>
    <dsp:sp modelId="{0CA6FD84-2ADF-4413-92E1-ABD5CB317084}">
      <dsp:nvSpPr>
        <dsp:cNvPr id="0" name=""/>
        <dsp:cNvSpPr/>
      </dsp:nvSpPr>
      <dsp:spPr>
        <a:xfrm>
          <a:off x="255774" y="3008508"/>
          <a:ext cx="3580843" cy="472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/>
            <a:t>gateway router: </a:t>
          </a:r>
          <a:endParaRPr lang="en-US" sz="1600" kern="1200"/>
        </a:p>
      </dsp:txBody>
      <dsp:txXfrm>
        <a:off x="278831" y="3031565"/>
        <a:ext cx="353472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5F73D-31D0-481B-91CD-52940E3CDBF7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1A64F-6C2D-4C5F-A83E-BC568BC00B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4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2389010-DF63-496C-938C-7F3E1D7AB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896F3-7E85-4DC0-904D-91C31356DD05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63BF37A6-F0AA-4EFB-8A27-B1D272C7111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17538" y="277813"/>
            <a:ext cx="5981700" cy="4486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D62B4752-5166-4FDF-AA08-FC76F6C0C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4922838"/>
            <a:ext cx="6248400" cy="478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8B36-EE23-4884-9F49-69707E8D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D3249-EF40-43BA-ACDA-324FA9441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C6DD-4149-47A6-9922-9FC7CB9A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B8DB-6CA9-4D16-957B-C899873F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CA2-26B0-4B07-996F-3079FA82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52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57EF-5E93-4F63-B513-08E38A41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59142-BE5F-486F-A095-11A3A752F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A883-D8B9-45B9-BBC5-E0770B81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57DC-FF1B-4589-B431-05CE783E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2DDA-694C-46EE-B840-71125ED3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60736-93D9-4B2D-94A6-98579327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32F4C-7B18-4185-B9D2-AED99E52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74C2-E937-4B9D-8702-5C49F44A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EDBE-40A6-4366-B1FE-5629D3D8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5F58-1F60-4FB6-B9FF-2937E81B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623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7716-F9C6-4EDF-8441-1ED049EA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F1C9-903B-4445-8A64-A31F4E85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0642-D7DA-4F16-8448-304D0D9D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6DBF-4205-4371-BCF7-2CBDFD78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1F50-09A6-4CE9-9CFE-547B032D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78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22B-5072-4040-827D-2DF01AEB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CB16-C6AC-469E-BF31-3EE77961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AE51-C99E-4B7C-85CB-C069F1F0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5125-E8A2-4022-B82D-1EC2638E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92B2-5B24-465B-877C-D8CAFE10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38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6CDB-7A9E-4E26-8B23-87647B5D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4395-C0ED-45EB-BF34-9486A51CB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3AE3A-AF50-4864-9620-8388C920D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6861C-8256-4C35-8C54-06838A72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AE621-2A23-4A2D-ACAB-AA7683D1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6FE3E-C207-4006-BA60-4DE54450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87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685B-BB1B-4FE7-9935-D0C272CA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F2436-6AEC-47D2-B0FD-E54CAFB5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E84A-9057-4F2B-AB86-3F30AD07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5C235-4D0D-47E7-8466-62DC490DA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0D521-4EF6-46F0-8C8F-D4353CB75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0FCAC-4600-4805-87CE-35B9A3B4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9F60C-B614-4A12-AB6F-D6F8A79E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E54C6-7357-4F87-AF0A-9A2B42E4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4CFB-1A64-45F0-AE3F-FCFB871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966C7-EBB2-46E6-8722-AECFB5A3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C1EC6-C51C-43FC-B4AF-284E203B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45735-EEA7-4A1E-9CC9-74E3BE5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7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B3EF-6BAD-4FEB-9C6B-B7989B7D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CF0BE-3655-48BA-8172-DBA5902F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F0B68-FF79-4AEC-8246-EB7FF5DC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526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0661-E149-45BB-8C3B-5A31F613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DD19-ED6A-4CAC-B3B9-DB3BAF46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694C5-DF3C-4291-8E52-3F86E6CF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A8FE-0628-43AD-8FFD-38D5A57B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CFBE-D2A1-4942-8A7E-00408825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351E-A5D1-4181-B0BA-6E69F552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36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7B0-2782-4F2C-A582-B2F348BF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4484F-CDAA-4C3F-9EA1-1FA120628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E3727-C511-421A-AB25-557DAE1E4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010FF-CEBA-4B91-8F73-7E078FD0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A960-53B7-450E-966B-425ECE70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CC40E-5BB3-425F-8B19-482B71FB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48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21AC9-79C0-4C24-9129-A5779C8B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CDCCE-F409-4196-A432-10E2EB3E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7676-DE3B-4C6C-96C6-C64B435EA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D0F3-06BA-426B-8FEB-ACE8DD4053F2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62C1-0C52-4778-B10C-FA9475FE7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368D3-C05B-4FC9-B287-E78C0FD47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281E-8524-4DE9-B265-D5232C80F7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66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E4F0-3FCF-44DC-9F3E-8E04E7A4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Inter Autonomous System Routing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21D66-A31B-4E57-954D-2DCD5E2A2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8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EFEA-0405-46CE-8C71-F62EBC6D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Autonomous System (AS)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0198B-0F13-4036-A98E-37906D4C95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Collection of networks with same routing policy </a:t>
            </a:r>
          </a:p>
          <a:p>
            <a:r>
              <a:rPr lang="en-SG" dirty="0"/>
              <a:t> Single routing protocol </a:t>
            </a:r>
          </a:p>
          <a:p>
            <a:r>
              <a:rPr lang="en-SG" dirty="0"/>
              <a:t>Usually under single ownership, trust and administrative control</a:t>
            </a:r>
          </a:p>
          <a:p>
            <a:r>
              <a:rPr lang="en-SG" dirty="0"/>
              <a:t>  Identified by a unique 32-bit integer (ASN)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155ACD-2BFA-4BB2-93B3-E5B367CFD7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08957"/>
            <a:ext cx="5181600" cy="21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E6D5C3-E714-44FA-A4C8-29BB8228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BGP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73E80-7F59-4597-9938-68255627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1254076"/>
            <a:ext cx="10027920" cy="55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0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>
            <a:extLst>
              <a:ext uri="{FF2B5EF4-FFF2-40B4-BE49-F238E27FC236}">
                <a16:creationId xmlns:a16="http://schemas.microsoft.com/office/drawing/2014/main" id="{ECFFF56F-A041-421E-8885-4989B9DC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23907" name="Slide Number Placeholder 5">
            <a:extLst>
              <a:ext uri="{FF2B5EF4-FFF2-40B4-BE49-F238E27FC236}">
                <a16:creationId xmlns:a16="http://schemas.microsoft.com/office/drawing/2014/main" id="{EE6D6AAD-AC6C-46B1-ADCE-D073775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515FDC8F-747A-4456-87F0-373D02C1DFD7}" type="slidenum">
              <a:rPr lang="en-US" altLang="en-US">
                <a:latin typeface="Tahoma" panose="020B0604030504040204" pitchFamily="34" charset="0"/>
              </a:rPr>
              <a:pPr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123908" name="Picture 42" descr="underline_base">
            <a:extLst>
              <a:ext uri="{FF2B5EF4-FFF2-40B4-BE49-F238E27FC236}">
                <a16:creationId xmlns:a16="http://schemas.microsoft.com/office/drawing/2014/main" id="{D88CF3BD-37DF-4A66-A167-635E3A3241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Rectangle 2">
            <a:extLst>
              <a:ext uri="{FF2B5EF4-FFF2-40B4-BE49-F238E27FC236}">
                <a16:creationId xmlns:a16="http://schemas.microsoft.com/office/drawing/2014/main" id="{904EF8FB-A941-442D-B0BE-2B1314D01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BGP routing policy</a:t>
            </a:r>
          </a:p>
        </p:txBody>
      </p:sp>
      <p:sp>
        <p:nvSpPr>
          <p:cNvPr id="123910" name="Rectangle 3">
            <a:extLst>
              <a:ext uri="{FF2B5EF4-FFF2-40B4-BE49-F238E27FC236}">
                <a16:creationId xmlns:a16="http://schemas.microsoft.com/office/drawing/2014/main" id="{E1CEA3C9-3FA9-45AE-8D78-7EEF2C64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911" name="Rectangle 4">
            <a:extLst>
              <a:ext uri="{FF2B5EF4-FFF2-40B4-BE49-F238E27FC236}">
                <a16:creationId xmlns:a16="http://schemas.microsoft.com/office/drawing/2014/main" id="{FEE68502-8161-4629-A598-89527C6A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744914"/>
            <a:ext cx="8229600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A,B,C are </a:t>
            </a: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provider networks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X,W,Y are customer (of provider networks)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X is </a:t>
            </a: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dual-homed:</a:t>
            </a:r>
            <a:r>
              <a:rPr lang="en-US" altLang="en-US" sz="2400">
                <a:latin typeface="Gill Sans MT" panose="020B0502020104020203" pitchFamily="34" charset="0"/>
              </a:rPr>
              <a:t> attached to two networks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X does not want to route from B via X to C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</a:rPr>
              <a:t>.. so X will not advertise to B a route to C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400">
              <a:latin typeface="Gill Sans MT" panose="020B0502020104020203" pitchFamily="34" charset="0"/>
            </a:endParaRPr>
          </a:p>
        </p:txBody>
      </p:sp>
      <p:grpSp>
        <p:nvGrpSpPr>
          <p:cNvPr id="123912" name="Group 5">
            <a:extLst>
              <a:ext uri="{FF2B5EF4-FFF2-40B4-BE49-F238E27FC236}">
                <a16:creationId xmlns:a16="http://schemas.microsoft.com/office/drawing/2014/main" id="{D252176D-C87F-46D9-BDB8-9BBFE15499D6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23913" name="AutoShape 6">
              <a:extLst>
                <a:ext uri="{FF2B5EF4-FFF2-40B4-BE49-F238E27FC236}">
                  <a16:creationId xmlns:a16="http://schemas.microsoft.com/office/drawing/2014/main" id="{210238D0-8A1C-4572-9FD1-492C22EBBF9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14" name="Freeform 7">
              <a:extLst>
                <a:ext uri="{FF2B5EF4-FFF2-40B4-BE49-F238E27FC236}">
                  <a16:creationId xmlns:a16="http://schemas.microsoft.com/office/drawing/2014/main" id="{C819B0BB-022D-4395-8047-1EB279B1C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15" name="Freeform 8">
              <a:extLst>
                <a:ext uri="{FF2B5EF4-FFF2-40B4-BE49-F238E27FC236}">
                  <a16:creationId xmlns:a16="http://schemas.microsoft.com/office/drawing/2014/main" id="{863A7B73-E1D4-4B8F-AE80-BD605ECD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16" name="Rectangle 9">
              <a:extLst>
                <a:ext uri="{FF2B5EF4-FFF2-40B4-BE49-F238E27FC236}">
                  <a16:creationId xmlns:a16="http://schemas.microsoft.com/office/drawing/2014/main" id="{4F6D1459-A055-46D7-B044-6D0A84CFF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3917" name="Rectangle 10">
              <a:extLst>
                <a:ext uri="{FF2B5EF4-FFF2-40B4-BE49-F238E27FC236}">
                  <a16:creationId xmlns:a16="http://schemas.microsoft.com/office/drawing/2014/main" id="{817FC977-D297-47A3-AC1A-796130748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3918" name="Freeform 11">
              <a:extLst>
                <a:ext uri="{FF2B5EF4-FFF2-40B4-BE49-F238E27FC236}">
                  <a16:creationId xmlns:a16="http://schemas.microsoft.com/office/drawing/2014/main" id="{52A91ADC-FB75-463E-ADB9-FEE286F33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19" name="Rectangle 12">
              <a:extLst>
                <a:ext uri="{FF2B5EF4-FFF2-40B4-BE49-F238E27FC236}">
                  <a16:creationId xmlns:a16="http://schemas.microsoft.com/office/drawing/2014/main" id="{0B7F90B9-F83A-4623-A250-041EDA2E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3920" name="Rectangle 13">
              <a:extLst>
                <a:ext uri="{FF2B5EF4-FFF2-40B4-BE49-F238E27FC236}">
                  <a16:creationId xmlns:a16="http://schemas.microsoft.com/office/drawing/2014/main" id="{94E3EC18-E42B-4186-B0F9-FCB2549F6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657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123921" name="Freeform 14">
              <a:extLst>
                <a:ext uri="{FF2B5EF4-FFF2-40B4-BE49-F238E27FC236}">
                  <a16:creationId xmlns:a16="http://schemas.microsoft.com/office/drawing/2014/main" id="{61D66320-D7BA-4443-A3A5-A32302D9E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22" name="Rectangle 15">
              <a:extLst>
                <a:ext uri="{FF2B5EF4-FFF2-40B4-BE49-F238E27FC236}">
                  <a16:creationId xmlns:a16="http://schemas.microsoft.com/office/drawing/2014/main" id="{734932C0-1232-4322-B589-22BEA8CD4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23923" name="Rectangle 16">
              <a:extLst>
                <a:ext uri="{FF2B5EF4-FFF2-40B4-BE49-F238E27FC236}">
                  <a16:creationId xmlns:a16="http://schemas.microsoft.com/office/drawing/2014/main" id="{41A58858-6309-439A-8552-61F348B4D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360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123924" name="Freeform 17">
              <a:extLst>
                <a:ext uri="{FF2B5EF4-FFF2-40B4-BE49-F238E27FC236}">
                  <a16:creationId xmlns:a16="http://schemas.microsoft.com/office/drawing/2014/main" id="{2D5C1CA5-196B-411F-968F-39A2AABC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25" name="Rectangle 18">
              <a:extLst>
                <a:ext uri="{FF2B5EF4-FFF2-40B4-BE49-F238E27FC236}">
                  <a16:creationId xmlns:a16="http://schemas.microsoft.com/office/drawing/2014/main" id="{48483338-C82C-482C-81D8-BD38FC79A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23926" name="Freeform 19">
              <a:extLst>
                <a:ext uri="{FF2B5EF4-FFF2-40B4-BE49-F238E27FC236}">
                  <a16:creationId xmlns:a16="http://schemas.microsoft.com/office/drawing/2014/main" id="{2064F1E8-6278-42F4-8ACE-7F992D0DB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27" name="Rectangle 20">
              <a:extLst>
                <a:ext uri="{FF2B5EF4-FFF2-40B4-BE49-F238E27FC236}">
                  <a16:creationId xmlns:a16="http://schemas.microsoft.com/office/drawing/2014/main" id="{3C8DABA4-8EDC-4141-A9BC-B92D99871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23928" name="Line 21">
              <a:extLst>
                <a:ext uri="{FF2B5EF4-FFF2-40B4-BE49-F238E27FC236}">
                  <a16:creationId xmlns:a16="http://schemas.microsoft.com/office/drawing/2014/main" id="{65CC5DB3-1774-43CA-A857-4B4D61481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29" name="Line 22">
              <a:extLst>
                <a:ext uri="{FF2B5EF4-FFF2-40B4-BE49-F238E27FC236}">
                  <a16:creationId xmlns:a16="http://schemas.microsoft.com/office/drawing/2014/main" id="{57A9084C-6BD0-4CBD-A871-FEB11E048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30" name="Line 23">
              <a:extLst>
                <a:ext uri="{FF2B5EF4-FFF2-40B4-BE49-F238E27FC236}">
                  <a16:creationId xmlns:a16="http://schemas.microsoft.com/office/drawing/2014/main" id="{5DA012B6-B805-47FF-AF5D-710D4E858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31" name="Line 24">
              <a:extLst>
                <a:ext uri="{FF2B5EF4-FFF2-40B4-BE49-F238E27FC236}">
                  <a16:creationId xmlns:a16="http://schemas.microsoft.com/office/drawing/2014/main" id="{A3BDF4D9-011C-4EE6-A08D-90BEBA7A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32" name="Line 25">
              <a:extLst>
                <a:ext uri="{FF2B5EF4-FFF2-40B4-BE49-F238E27FC236}">
                  <a16:creationId xmlns:a16="http://schemas.microsoft.com/office/drawing/2014/main" id="{9CA40987-BB59-4F39-B713-944543FE5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33" name="Line 26">
              <a:extLst>
                <a:ext uri="{FF2B5EF4-FFF2-40B4-BE49-F238E27FC236}">
                  <a16:creationId xmlns:a16="http://schemas.microsoft.com/office/drawing/2014/main" id="{319013E3-6665-4169-9F78-68433EA78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34" name="Line 27">
              <a:extLst>
                <a:ext uri="{FF2B5EF4-FFF2-40B4-BE49-F238E27FC236}">
                  <a16:creationId xmlns:a16="http://schemas.microsoft.com/office/drawing/2014/main" id="{8F39C544-641D-4644-924A-61B3FE0EB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35" name="Rectangle 28">
              <a:extLst>
                <a:ext uri="{FF2B5EF4-FFF2-40B4-BE49-F238E27FC236}">
                  <a16:creationId xmlns:a16="http://schemas.microsoft.com/office/drawing/2014/main" id="{D066301B-7F05-489D-B37D-1E874D05A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36" name="Rectangle 29">
              <a:extLst>
                <a:ext uri="{FF2B5EF4-FFF2-40B4-BE49-F238E27FC236}">
                  <a16:creationId xmlns:a16="http://schemas.microsoft.com/office/drawing/2014/main" id="{E0E46206-D558-4FEF-916D-A232AE30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legend</a:t>
              </a:r>
              <a:r>
                <a:rPr lang="en-US" altLang="en-US" sz="1700" b="1">
                  <a:solidFill>
                    <a:srgbClr val="000000"/>
                  </a:solidFill>
                </a:rPr>
                <a:t>:</a:t>
              </a:r>
              <a:endParaRPr lang="en-US" altLang="en-US"/>
            </a:p>
          </p:txBody>
        </p:sp>
        <p:sp>
          <p:nvSpPr>
            <p:cNvPr id="123937" name="Rectangle 30">
              <a:extLst>
                <a:ext uri="{FF2B5EF4-FFF2-40B4-BE49-F238E27FC236}">
                  <a16:creationId xmlns:a16="http://schemas.microsoft.com/office/drawing/2014/main" id="{7097CB6F-80B1-4C0D-9755-A690EB4D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898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123938" name="Rectangle 31">
              <a:extLst>
                <a:ext uri="{FF2B5EF4-FFF2-40B4-BE49-F238E27FC236}">
                  <a16:creationId xmlns:a16="http://schemas.microsoft.com/office/drawing/2014/main" id="{198E232D-4E5B-4BD9-9F10-3E1306674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39" name="Rectangle 32">
              <a:extLst>
                <a:ext uri="{FF2B5EF4-FFF2-40B4-BE49-F238E27FC236}">
                  <a16:creationId xmlns:a16="http://schemas.microsoft.com/office/drawing/2014/main" id="{0FC7F807-A425-464C-9EA7-905AC6D5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customer </a:t>
              </a:r>
              <a:endParaRPr lang="en-US" altLang="en-US" sz="2000"/>
            </a:p>
          </p:txBody>
        </p:sp>
        <p:sp>
          <p:nvSpPr>
            <p:cNvPr id="123940" name="Rectangle 33">
              <a:extLst>
                <a:ext uri="{FF2B5EF4-FFF2-40B4-BE49-F238E27FC236}">
                  <a16:creationId xmlns:a16="http://schemas.microsoft.com/office/drawing/2014/main" id="{AF965C8E-27EC-4774-84DC-3E575BFE3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network:</a:t>
              </a:r>
              <a:endParaRPr lang="en-US" altLang="en-US" sz="2000"/>
            </a:p>
          </p:txBody>
        </p:sp>
        <p:sp>
          <p:nvSpPr>
            <p:cNvPr id="123941" name="Rectangle 34">
              <a:extLst>
                <a:ext uri="{FF2B5EF4-FFF2-40B4-BE49-F238E27FC236}">
                  <a16:creationId xmlns:a16="http://schemas.microsoft.com/office/drawing/2014/main" id="{9A000B0A-0152-4887-9675-A1DDE97B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</a:t>
              </a:r>
              <a:endParaRPr lang="en-US" altLang="en-US" sz="2000"/>
            </a:p>
          </p:txBody>
        </p:sp>
        <p:sp>
          <p:nvSpPr>
            <p:cNvPr id="123942" name="Rectangle 35">
              <a:extLst>
                <a:ext uri="{FF2B5EF4-FFF2-40B4-BE49-F238E27FC236}">
                  <a16:creationId xmlns:a16="http://schemas.microsoft.com/office/drawing/2014/main" id="{05B44CCF-11D1-4532-8257-6C288CDF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43" name="Rectangle 36">
              <a:extLst>
                <a:ext uri="{FF2B5EF4-FFF2-40B4-BE49-F238E27FC236}">
                  <a16:creationId xmlns:a16="http://schemas.microsoft.com/office/drawing/2014/main" id="{5A24B989-3C7B-4E28-B257-2332F74AB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provider</a:t>
              </a:r>
              <a:endParaRPr lang="en-US" altLang="en-US" sz="2000"/>
            </a:p>
          </p:txBody>
        </p:sp>
        <p:sp>
          <p:nvSpPr>
            <p:cNvPr id="123944" name="Rectangle 37">
              <a:extLst>
                <a:ext uri="{FF2B5EF4-FFF2-40B4-BE49-F238E27FC236}">
                  <a16:creationId xmlns:a16="http://schemas.microsoft.com/office/drawing/2014/main" id="{B0EB7AFC-F351-4B73-A2B1-920D20035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</a:t>
              </a:r>
              <a:endParaRPr lang="en-US" altLang="en-US" sz="2000"/>
            </a:p>
          </p:txBody>
        </p:sp>
        <p:sp>
          <p:nvSpPr>
            <p:cNvPr id="123945" name="Rectangle 38">
              <a:extLst>
                <a:ext uri="{FF2B5EF4-FFF2-40B4-BE49-F238E27FC236}">
                  <a16:creationId xmlns:a16="http://schemas.microsoft.com/office/drawing/2014/main" id="{0D00D06F-7478-4E13-B878-C8674D53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network</a:t>
              </a:r>
              <a:endParaRPr lang="en-US" altLang="en-US" sz="2000"/>
            </a:p>
          </p:txBody>
        </p:sp>
        <p:sp>
          <p:nvSpPr>
            <p:cNvPr id="123946" name="Rectangle 39">
              <a:extLst>
                <a:ext uri="{FF2B5EF4-FFF2-40B4-BE49-F238E27FC236}">
                  <a16:creationId xmlns:a16="http://schemas.microsoft.com/office/drawing/2014/main" id="{A3ADA006-1496-43E7-97BF-C2052CEBF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</a:t>
              </a:r>
              <a:endParaRPr lang="en-US" altLang="en-US" sz="2000"/>
            </a:p>
          </p:txBody>
        </p:sp>
        <p:sp>
          <p:nvSpPr>
            <p:cNvPr id="123947" name="Freeform 40">
              <a:extLst>
                <a:ext uri="{FF2B5EF4-FFF2-40B4-BE49-F238E27FC236}">
                  <a16:creationId xmlns:a16="http://schemas.microsoft.com/office/drawing/2014/main" id="{A270B4CF-F5B3-47C5-A084-EDF8F31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948" name="Freeform 41">
              <a:extLst>
                <a:ext uri="{FF2B5EF4-FFF2-40B4-BE49-F238E27FC236}">
                  <a16:creationId xmlns:a16="http://schemas.microsoft.com/office/drawing/2014/main" id="{68B4BB54-8F2D-46E7-BA12-C4DAE6E5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4">
            <a:extLst>
              <a:ext uri="{FF2B5EF4-FFF2-40B4-BE49-F238E27FC236}">
                <a16:creationId xmlns:a16="http://schemas.microsoft.com/office/drawing/2014/main" id="{2AF02192-6933-40CC-8186-B4ACB373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24931" name="Slide Number Placeholder 5">
            <a:extLst>
              <a:ext uri="{FF2B5EF4-FFF2-40B4-BE49-F238E27FC236}">
                <a16:creationId xmlns:a16="http://schemas.microsoft.com/office/drawing/2014/main" id="{0858E214-DAE1-4E2F-9382-A223776F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8C413A3E-DE23-4F4A-B967-468138099DC6}" type="slidenum">
              <a:rPr lang="en-US" altLang="en-US">
                <a:latin typeface="Tahoma" panose="020B0604030504040204" pitchFamily="34" charset="0"/>
              </a:rPr>
              <a:pPr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124932" name="Picture 41" descr="underline_base">
            <a:extLst>
              <a:ext uri="{FF2B5EF4-FFF2-40B4-BE49-F238E27FC236}">
                <a16:creationId xmlns:a16="http://schemas.microsoft.com/office/drawing/2014/main" id="{F6C97D7B-6AD1-4299-B52B-91C1B8F5EE2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0033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Rectangle 2">
            <a:extLst>
              <a:ext uri="{FF2B5EF4-FFF2-40B4-BE49-F238E27FC236}">
                <a16:creationId xmlns:a16="http://schemas.microsoft.com/office/drawing/2014/main" id="{4513A89D-D1EA-4FAF-B61B-7B1B0F9DE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BGP routing policy (2)</a:t>
            </a:r>
          </a:p>
        </p:txBody>
      </p:sp>
      <p:sp>
        <p:nvSpPr>
          <p:cNvPr id="124934" name="Rectangle 3">
            <a:extLst>
              <a:ext uri="{FF2B5EF4-FFF2-40B4-BE49-F238E27FC236}">
                <a16:creationId xmlns:a16="http://schemas.microsoft.com/office/drawing/2014/main" id="{0C7BDA44-F9F9-4CE9-8C12-8D3E3B30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529014"/>
            <a:ext cx="8229600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A advertises path AW  to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B advertises path BAW to X </a:t>
            </a:r>
            <a:endParaRPr lang="en-US" altLang="en-US" sz="240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400">
                <a:latin typeface="Gill Sans MT" panose="020B0502020104020203" pitchFamily="34" charset="0"/>
              </a:rPr>
              <a:t>Should B advertise path BAW to C?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Gill Sans MT" panose="020B0502020104020203" pitchFamily="34" charset="0"/>
              </a:rPr>
              <a:t>No way! B gets no “revenue” for routing CBAW since neither W nor C are B’s customers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Gill Sans MT" panose="020B0502020104020203" pitchFamily="34" charset="0"/>
              </a:rPr>
              <a:t>B wants to force C to route to w via 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Gill Sans MT" panose="020B0502020104020203" pitchFamily="34" charset="0"/>
              </a:rPr>
              <a:t>B wants to route </a:t>
            </a: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0"/>
              </a:rPr>
              <a:t>only</a:t>
            </a:r>
            <a:r>
              <a:rPr lang="en-US" altLang="en-US" sz="2000" i="1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000">
                <a:latin typeface="Gill Sans MT" panose="020B0502020104020203" pitchFamily="34" charset="0"/>
              </a:rPr>
              <a:t>to/from its customers!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000">
              <a:latin typeface="Gill Sans MT" panose="020B0502020104020203" pitchFamily="34" charset="0"/>
            </a:endParaRPr>
          </a:p>
        </p:txBody>
      </p:sp>
      <p:grpSp>
        <p:nvGrpSpPr>
          <p:cNvPr id="124935" name="Group 4">
            <a:extLst>
              <a:ext uri="{FF2B5EF4-FFF2-40B4-BE49-F238E27FC236}">
                <a16:creationId xmlns:a16="http://schemas.microsoft.com/office/drawing/2014/main" id="{F4B65C44-D017-4C9D-930E-A369290699EA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24936" name="AutoShape 5">
              <a:extLst>
                <a:ext uri="{FF2B5EF4-FFF2-40B4-BE49-F238E27FC236}">
                  <a16:creationId xmlns:a16="http://schemas.microsoft.com/office/drawing/2014/main" id="{8DD85FD0-D5C4-431B-B10A-510BCAC2F5F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37" name="Freeform 6">
              <a:extLst>
                <a:ext uri="{FF2B5EF4-FFF2-40B4-BE49-F238E27FC236}">
                  <a16:creationId xmlns:a16="http://schemas.microsoft.com/office/drawing/2014/main" id="{6A1CFE7A-770F-485D-AB78-5BF2633B0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38" name="Freeform 7">
              <a:extLst>
                <a:ext uri="{FF2B5EF4-FFF2-40B4-BE49-F238E27FC236}">
                  <a16:creationId xmlns:a16="http://schemas.microsoft.com/office/drawing/2014/main" id="{18759F63-8A7A-4C19-89FF-20049C23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39" name="Rectangle 8">
              <a:extLst>
                <a:ext uri="{FF2B5EF4-FFF2-40B4-BE49-F238E27FC236}">
                  <a16:creationId xmlns:a16="http://schemas.microsoft.com/office/drawing/2014/main" id="{D85AE0F1-83FC-490A-AABB-E25F97481F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4940" name="Rectangle 9">
              <a:extLst>
                <a:ext uri="{FF2B5EF4-FFF2-40B4-BE49-F238E27FC236}">
                  <a16:creationId xmlns:a16="http://schemas.microsoft.com/office/drawing/2014/main" id="{0FC11C44-8285-4A2A-A78A-44F4DA13F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4941" name="Freeform 10">
              <a:extLst>
                <a:ext uri="{FF2B5EF4-FFF2-40B4-BE49-F238E27FC236}">
                  <a16:creationId xmlns:a16="http://schemas.microsoft.com/office/drawing/2014/main" id="{90D90792-65EE-400C-9B40-F783EF239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42" name="Rectangle 11">
              <a:extLst>
                <a:ext uri="{FF2B5EF4-FFF2-40B4-BE49-F238E27FC236}">
                  <a16:creationId xmlns:a16="http://schemas.microsoft.com/office/drawing/2014/main" id="{836DB498-D71E-4757-BD00-D791B4B8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24943" name="Rectangle 12">
              <a:extLst>
                <a:ext uri="{FF2B5EF4-FFF2-40B4-BE49-F238E27FC236}">
                  <a16:creationId xmlns:a16="http://schemas.microsoft.com/office/drawing/2014/main" id="{090B2331-F9B6-4D77-BC12-6C1125EC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657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124944" name="Freeform 13">
              <a:extLst>
                <a:ext uri="{FF2B5EF4-FFF2-40B4-BE49-F238E27FC236}">
                  <a16:creationId xmlns:a16="http://schemas.microsoft.com/office/drawing/2014/main" id="{08AB7802-382A-4242-97A9-E8BF1EE32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45" name="Rectangle 14">
              <a:extLst>
                <a:ext uri="{FF2B5EF4-FFF2-40B4-BE49-F238E27FC236}">
                  <a16:creationId xmlns:a16="http://schemas.microsoft.com/office/drawing/2014/main" id="{AD7AEC33-D488-438A-A191-A1A9C0175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24946" name="Rectangle 15">
              <a:extLst>
                <a:ext uri="{FF2B5EF4-FFF2-40B4-BE49-F238E27FC236}">
                  <a16:creationId xmlns:a16="http://schemas.microsoft.com/office/drawing/2014/main" id="{4104B5B7-64BE-48B5-A69A-61D8D5EF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360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124947" name="Freeform 16">
              <a:extLst>
                <a:ext uri="{FF2B5EF4-FFF2-40B4-BE49-F238E27FC236}">
                  <a16:creationId xmlns:a16="http://schemas.microsoft.com/office/drawing/2014/main" id="{BA96521B-527E-4799-BD9D-E61898FDC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48" name="Rectangle 17">
              <a:extLst>
                <a:ext uri="{FF2B5EF4-FFF2-40B4-BE49-F238E27FC236}">
                  <a16:creationId xmlns:a16="http://schemas.microsoft.com/office/drawing/2014/main" id="{EFE9CF48-8415-4133-9ECD-C3161BD4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24949" name="Freeform 18">
              <a:extLst>
                <a:ext uri="{FF2B5EF4-FFF2-40B4-BE49-F238E27FC236}">
                  <a16:creationId xmlns:a16="http://schemas.microsoft.com/office/drawing/2014/main" id="{42DF462D-F139-4BA0-B9A5-8AF1BC309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50" name="Rectangle 19">
              <a:extLst>
                <a:ext uri="{FF2B5EF4-FFF2-40B4-BE49-F238E27FC236}">
                  <a16:creationId xmlns:a16="http://schemas.microsoft.com/office/drawing/2014/main" id="{B5BF2CB8-8FB8-498A-923A-59BFB1321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24951" name="Line 20">
              <a:extLst>
                <a:ext uri="{FF2B5EF4-FFF2-40B4-BE49-F238E27FC236}">
                  <a16:creationId xmlns:a16="http://schemas.microsoft.com/office/drawing/2014/main" id="{C1585756-CCB5-4177-BB20-E215A04D9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52" name="Line 21">
              <a:extLst>
                <a:ext uri="{FF2B5EF4-FFF2-40B4-BE49-F238E27FC236}">
                  <a16:creationId xmlns:a16="http://schemas.microsoft.com/office/drawing/2014/main" id="{623F0488-B4E8-4A66-80C6-DC27475B9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53" name="Line 22">
              <a:extLst>
                <a:ext uri="{FF2B5EF4-FFF2-40B4-BE49-F238E27FC236}">
                  <a16:creationId xmlns:a16="http://schemas.microsoft.com/office/drawing/2014/main" id="{66BCB72E-7571-41A2-A8B1-7A7EF327D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54" name="Line 23">
              <a:extLst>
                <a:ext uri="{FF2B5EF4-FFF2-40B4-BE49-F238E27FC236}">
                  <a16:creationId xmlns:a16="http://schemas.microsoft.com/office/drawing/2014/main" id="{7CF11A61-B370-4107-86DA-C4CE42CC2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55" name="Line 24">
              <a:extLst>
                <a:ext uri="{FF2B5EF4-FFF2-40B4-BE49-F238E27FC236}">
                  <a16:creationId xmlns:a16="http://schemas.microsoft.com/office/drawing/2014/main" id="{204DB8CD-493C-4584-AA9C-A1D234D17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56" name="Line 25">
              <a:extLst>
                <a:ext uri="{FF2B5EF4-FFF2-40B4-BE49-F238E27FC236}">
                  <a16:creationId xmlns:a16="http://schemas.microsoft.com/office/drawing/2014/main" id="{6CCEBCCB-CCD1-441A-BED5-5DCC3F1EF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57" name="Line 26">
              <a:extLst>
                <a:ext uri="{FF2B5EF4-FFF2-40B4-BE49-F238E27FC236}">
                  <a16:creationId xmlns:a16="http://schemas.microsoft.com/office/drawing/2014/main" id="{997AFAAF-6E19-48BA-BD62-28D921CD6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58" name="Rectangle 27">
              <a:extLst>
                <a:ext uri="{FF2B5EF4-FFF2-40B4-BE49-F238E27FC236}">
                  <a16:creationId xmlns:a16="http://schemas.microsoft.com/office/drawing/2014/main" id="{D930CA7B-EC1A-4955-AA6E-750DEC37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959" name="Rectangle 28">
              <a:extLst>
                <a:ext uri="{FF2B5EF4-FFF2-40B4-BE49-F238E27FC236}">
                  <a16:creationId xmlns:a16="http://schemas.microsoft.com/office/drawing/2014/main" id="{006A7BFF-AB96-4239-9B51-A3E45A35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legend</a:t>
              </a:r>
              <a:r>
                <a:rPr lang="en-US" altLang="en-US" sz="1700" b="1">
                  <a:solidFill>
                    <a:srgbClr val="000000"/>
                  </a:solidFill>
                </a:rPr>
                <a:t>:</a:t>
              </a:r>
              <a:endParaRPr lang="en-US" altLang="en-US"/>
            </a:p>
          </p:txBody>
        </p:sp>
        <p:sp>
          <p:nvSpPr>
            <p:cNvPr id="124960" name="Rectangle 29">
              <a:extLst>
                <a:ext uri="{FF2B5EF4-FFF2-40B4-BE49-F238E27FC236}">
                  <a16:creationId xmlns:a16="http://schemas.microsoft.com/office/drawing/2014/main" id="{23BBA4A0-E343-4F34-8314-D28149EFE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898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124961" name="Rectangle 30">
              <a:extLst>
                <a:ext uri="{FF2B5EF4-FFF2-40B4-BE49-F238E27FC236}">
                  <a16:creationId xmlns:a16="http://schemas.microsoft.com/office/drawing/2014/main" id="{77B42B25-7A86-4AB9-9EF5-339A90D2A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962" name="Rectangle 31">
              <a:extLst>
                <a:ext uri="{FF2B5EF4-FFF2-40B4-BE49-F238E27FC236}">
                  <a16:creationId xmlns:a16="http://schemas.microsoft.com/office/drawing/2014/main" id="{B551CAAE-8AF5-4B18-841D-AA0F8493A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customer </a:t>
              </a:r>
              <a:endParaRPr lang="en-US" altLang="en-US" sz="2000"/>
            </a:p>
          </p:txBody>
        </p:sp>
        <p:sp>
          <p:nvSpPr>
            <p:cNvPr id="124963" name="Rectangle 32">
              <a:extLst>
                <a:ext uri="{FF2B5EF4-FFF2-40B4-BE49-F238E27FC236}">
                  <a16:creationId xmlns:a16="http://schemas.microsoft.com/office/drawing/2014/main" id="{677698A3-C3DB-41FF-8A86-8D046EA16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network:</a:t>
              </a:r>
              <a:endParaRPr lang="en-US" altLang="en-US" sz="2000"/>
            </a:p>
          </p:txBody>
        </p:sp>
        <p:sp>
          <p:nvSpPr>
            <p:cNvPr id="124964" name="Rectangle 33">
              <a:extLst>
                <a:ext uri="{FF2B5EF4-FFF2-40B4-BE49-F238E27FC236}">
                  <a16:creationId xmlns:a16="http://schemas.microsoft.com/office/drawing/2014/main" id="{129537F0-03D1-4BEE-AE8A-33BB23FB6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</a:t>
              </a:r>
              <a:endParaRPr lang="en-US" altLang="en-US" sz="2000"/>
            </a:p>
          </p:txBody>
        </p:sp>
        <p:sp>
          <p:nvSpPr>
            <p:cNvPr id="124965" name="Rectangle 34">
              <a:extLst>
                <a:ext uri="{FF2B5EF4-FFF2-40B4-BE49-F238E27FC236}">
                  <a16:creationId xmlns:a16="http://schemas.microsoft.com/office/drawing/2014/main" id="{546993FF-7F88-41B0-8A68-A0779BC4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966" name="Rectangle 35">
              <a:extLst>
                <a:ext uri="{FF2B5EF4-FFF2-40B4-BE49-F238E27FC236}">
                  <a16:creationId xmlns:a16="http://schemas.microsoft.com/office/drawing/2014/main" id="{8ACABD5C-3677-4E0A-945A-BD2ADEA22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provider</a:t>
              </a:r>
              <a:endParaRPr lang="en-US" altLang="en-US" sz="2000"/>
            </a:p>
          </p:txBody>
        </p:sp>
        <p:sp>
          <p:nvSpPr>
            <p:cNvPr id="124967" name="Rectangle 36">
              <a:extLst>
                <a:ext uri="{FF2B5EF4-FFF2-40B4-BE49-F238E27FC236}">
                  <a16:creationId xmlns:a16="http://schemas.microsoft.com/office/drawing/2014/main" id="{6C7AC3B6-6E2E-460C-B9FD-3E82F3F6D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</a:t>
              </a:r>
              <a:endParaRPr lang="en-US" altLang="en-US" sz="2000"/>
            </a:p>
          </p:txBody>
        </p:sp>
        <p:sp>
          <p:nvSpPr>
            <p:cNvPr id="124968" name="Rectangle 37">
              <a:extLst>
                <a:ext uri="{FF2B5EF4-FFF2-40B4-BE49-F238E27FC236}">
                  <a16:creationId xmlns:a16="http://schemas.microsoft.com/office/drawing/2014/main" id="{3E9B6AF2-561D-430E-A036-618DB2F49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network</a:t>
              </a:r>
              <a:endParaRPr lang="en-US" altLang="en-US" sz="2000"/>
            </a:p>
          </p:txBody>
        </p:sp>
        <p:sp>
          <p:nvSpPr>
            <p:cNvPr id="124969" name="Rectangle 38">
              <a:extLst>
                <a:ext uri="{FF2B5EF4-FFF2-40B4-BE49-F238E27FC236}">
                  <a16:creationId xmlns:a16="http://schemas.microsoft.com/office/drawing/2014/main" id="{D25D3F55-D374-4F8F-AD00-8B3008F3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</a:t>
              </a:r>
              <a:endParaRPr lang="en-US" altLang="en-US" sz="2000"/>
            </a:p>
          </p:txBody>
        </p:sp>
        <p:sp>
          <p:nvSpPr>
            <p:cNvPr id="124970" name="Freeform 39">
              <a:extLst>
                <a:ext uri="{FF2B5EF4-FFF2-40B4-BE49-F238E27FC236}">
                  <a16:creationId xmlns:a16="http://schemas.microsoft.com/office/drawing/2014/main" id="{1775D23B-C043-406E-947A-A6AD47094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4971" name="Freeform 40">
              <a:extLst>
                <a:ext uri="{FF2B5EF4-FFF2-40B4-BE49-F238E27FC236}">
                  <a16:creationId xmlns:a16="http://schemas.microsoft.com/office/drawing/2014/main" id="{575B8249-EF48-440C-A1E1-93FF047F2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824BC3-563F-45A9-99F7-F103D0DC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BGP General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03B7D-CC4A-40AA-BC86-56410F74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Learns multiple paths via internal and external BGP speakers </a:t>
            </a:r>
          </a:p>
          <a:p>
            <a:r>
              <a:rPr lang="en-SG" dirty="0"/>
              <a:t> Picks the best path and installs it in the routing table (RIB) </a:t>
            </a:r>
          </a:p>
          <a:p>
            <a:r>
              <a:rPr lang="en-SG" dirty="0"/>
              <a:t>Best path is sent to external BGP neighbours </a:t>
            </a:r>
          </a:p>
          <a:p>
            <a:r>
              <a:rPr lang="en-SG" dirty="0"/>
              <a:t> Policies are applied by influencing the best path selection </a:t>
            </a:r>
          </a:p>
        </p:txBody>
      </p:sp>
    </p:spTree>
    <p:extLst>
      <p:ext uri="{BB962C8B-B14F-4D97-AF65-F5344CB8AC3E}">
        <p14:creationId xmlns:p14="http://schemas.microsoft.com/office/powerpoint/2010/main" val="125457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E64-2002-4D99-ACC1-B1C313A3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DB7E-3E26-4B59-BF26-D2620190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/>
              <a:t>BGP “in” process </a:t>
            </a:r>
          </a:p>
          <a:p>
            <a:pPr lvl="1"/>
            <a:r>
              <a:rPr lang="en-SG" dirty="0"/>
              <a:t> Receives path information from peers </a:t>
            </a:r>
          </a:p>
          <a:p>
            <a:pPr lvl="1"/>
            <a:r>
              <a:rPr lang="en-SG" dirty="0"/>
              <a:t> Results of BGP path selection placed in the BGP table </a:t>
            </a:r>
          </a:p>
          <a:p>
            <a:pPr lvl="1"/>
            <a:r>
              <a:rPr lang="en-SG" dirty="0"/>
              <a:t> “best path” flagged</a:t>
            </a:r>
          </a:p>
          <a:p>
            <a:r>
              <a:rPr lang="en-SG" b="1" dirty="0"/>
              <a:t>BGP “out” process </a:t>
            </a:r>
          </a:p>
          <a:p>
            <a:pPr lvl="1"/>
            <a:r>
              <a:rPr lang="en-SG" dirty="0"/>
              <a:t> Announces “best path” information to peers </a:t>
            </a:r>
          </a:p>
          <a:p>
            <a:r>
              <a:rPr lang="en-SG" dirty="0"/>
              <a:t> </a:t>
            </a:r>
            <a:r>
              <a:rPr lang="en-SG" b="1" dirty="0"/>
              <a:t>Best path stored in Routing Table (RIB) if: </a:t>
            </a:r>
          </a:p>
          <a:p>
            <a:pPr lvl="1"/>
            <a:r>
              <a:rPr lang="en-SG" dirty="0"/>
              <a:t> Prefix and prefix length are unique, and</a:t>
            </a:r>
          </a:p>
          <a:p>
            <a:pPr lvl="1"/>
            <a:r>
              <a:rPr lang="en-SG" dirty="0"/>
              <a:t>  Lowest “protocol distance” </a:t>
            </a:r>
          </a:p>
          <a:p>
            <a:r>
              <a:rPr lang="en-SG" dirty="0"/>
              <a:t> </a:t>
            </a:r>
            <a:r>
              <a:rPr lang="en-SG" b="1" dirty="0"/>
              <a:t>Best paths in the RIB are installed in forwarding table (FIB) </a:t>
            </a:r>
          </a:p>
        </p:txBody>
      </p:sp>
    </p:spTree>
    <p:extLst>
      <p:ext uri="{BB962C8B-B14F-4D97-AF65-F5344CB8AC3E}">
        <p14:creationId xmlns:p14="http://schemas.microsoft.com/office/powerpoint/2010/main" val="404617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8ED80-54F4-41B4-B649-979637EA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960"/>
            <a:ext cx="12192000" cy="62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6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8138-6739-43AC-86BA-36A80743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SG" sz="4400">
                <a:solidFill>
                  <a:srgbClr val="FFFFFF"/>
                </a:solidFill>
              </a:rPr>
              <a:t>eBGP &amp; iBGP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6B2A-92E2-462A-AAD3-668B635D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SG" sz="2000"/>
              <a:t>BGP is used </a:t>
            </a:r>
          </a:p>
          <a:p>
            <a:pPr lvl="1"/>
            <a:r>
              <a:rPr lang="en-SG" sz="2000"/>
              <a:t> Internally (iBGP) </a:t>
            </a:r>
          </a:p>
          <a:p>
            <a:pPr lvl="1"/>
            <a:r>
              <a:rPr lang="en-SG" sz="2000"/>
              <a:t> Externally (eBGP)</a:t>
            </a:r>
          </a:p>
          <a:p>
            <a:r>
              <a:rPr lang="en-SG" sz="2000"/>
              <a:t> If a BGP session is established between two neighbours in different autonomous systems, the session is </a:t>
            </a:r>
            <a:r>
              <a:rPr lang="en-SG" sz="2000" b="1" i="1"/>
              <a:t>external BGP (EBGP)</a:t>
            </a:r>
            <a:r>
              <a:rPr lang="en-SG" sz="2000" b="1"/>
              <a:t>, </a:t>
            </a:r>
            <a:r>
              <a:rPr lang="en-SG" sz="2000"/>
              <a:t>and if the session is established between two neighbors in the same AS, the session is </a:t>
            </a:r>
            <a:r>
              <a:rPr lang="en-SG" sz="2000" b="1" i="1"/>
              <a:t>internal BGP (IBGP).</a:t>
            </a:r>
          </a:p>
          <a:p>
            <a:pPr marL="0" indent="0">
              <a:buNone/>
            </a:pPr>
            <a:endParaRPr lang="en-SG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54591-CF94-48CB-9C87-0039FBAB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613641"/>
            <a:ext cx="6894236" cy="21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0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76957-532B-489D-9842-FD270E86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IBGP &amp;EBGP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F8E060-732A-4F35-9200-4B5FDFB96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21759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65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1E72C-86EA-4CEC-95F2-92ED608E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Hierarchical Routing Protocol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230F9-B96E-4D65-90D6-26C2B1B42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861265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964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354-8451-4591-BD6C-186E3182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BGP(</a:t>
            </a:r>
            <a:r>
              <a:rPr lang="en-SG" b="1" dirty="0"/>
              <a:t>B</a:t>
            </a:r>
            <a:r>
              <a:rPr lang="en-SG" dirty="0"/>
              <a:t>order </a:t>
            </a:r>
            <a:r>
              <a:rPr lang="en-SG" b="1" dirty="0"/>
              <a:t>G</a:t>
            </a:r>
            <a:r>
              <a:rPr lang="en-SG" dirty="0"/>
              <a:t>ateway </a:t>
            </a:r>
            <a:r>
              <a:rPr lang="en-SG" b="1" dirty="0"/>
              <a:t>P</a:t>
            </a:r>
            <a:r>
              <a:rPr lang="en-SG" dirty="0"/>
              <a:t>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5F7D-51C7-4A73-8758-AC1AD5B7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The Border Gateway Protocol version 4, specified in RFC 1771, is the de facto standard interdomain routing protocol in today's Internet.  </a:t>
            </a:r>
          </a:p>
          <a:p>
            <a:r>
              <a:rPr lang="en-SG" dirty="0"/>
              <a:t>It is commonly referred to as </a:t>
            </a:r>
            <a:r>
              <a:rPr lang="en-SG" b="1" dirty="0"/>
              <a:t>BGP4</a:t>
            </a:r>
            <a:r>
              <a:rPr lang="en-SG" dirty="0"/>
              <a:t> or simply as BGP. </a:t>
            </a:r>
          </a:p>
          <a:p>
            <a:r>
              <a:rPr lang="en-SG" dirty="0"/>
              <a:t>As an inter-autonomous system routing protocol, it provides for routing between autonomous systems (that is, administrative domains). </a:t>
            </a:r>
          </a:p>
          <a:p>
            <a:r>
              <a:rPr lang="en-SG" dirty="0"/>
              <a:t> It is more appropriately characterized as a </a:t>
            </a:r>
            <a:r>
              <a:rPr lang="en-SG" b="1" u="sng" dirty="0"/>
              <a:t>path vector protocol</a:t>
            </a:r>
            <a:r>
              <a:rPr lang="en-SG" dirty="0"/>
              <a:t>.  </a:t>
            </a:r>
          </a:p>
          <a:p>
            <a:pPr lvl="1"/>
            <a:r>
              <a:rPr lang="en-SG" dirty="0"/>
              <a:t>This is because BGP in a router does not propagate cost information (e.g., number of hops to a destination), but instead propagates path information, such as the sequence of ASs on a route to a destination AS. </a:t>
            </a:r>
          </a:p>
        </p:txBody>
      </p:sp>
    </p:spTree>
    <p:extLst>
      <p:ext uri="{BB962C8B-B14F-4D97-AF65-F5344CB8AC3E}">
        <p14:creationId xmlns:p14="http://schemas.microsoft.com/office/powerpoint/2010/main" val="405161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5">
            <a:extLst>
              <a:ext uri="{FF2B5EF4-FFF2-40B4-BE49-F238E27FC236}">
                <a16:creationId xmlns:a16="http://schemas.microsoft.com/office/drawing/2014/main" id="{68219E13-4649-4845-A4B2-C518BE67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01379" name="Slide Number Placeholder 6">
            <a:extLst>
              <a:ext uri="{FF2B5EF4-FFF2-40B4-BE49-F238E27FC236}">
                <a16:creationId xmlns:a16="http://schemas.microsoft.com/office/drawing/2014/main" id="{B8D84C6D-A495-41C5-91D5-3FA92CE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9150F3C3-D08E-4190-8CC0-FF8E65B7B1E4}" type="slidenum">
              <a:rPr lang="en-US" altLang="en-US">
                <a:latin typeface="Tahoma" panose="020B0604030504040204" pitchFamily="34" charset="0"/>
              </a:rPr>
              <a:pPr/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101380" name="Group 2">
            <a:extLst>
              <a:ext uri="{FF2B5EF4-FFF2-40B4-BE49-F238E27FC236}">
                <a16:creationId xmlns:a16="http://schemas.microsoft.com/office/drawing/2014/main" id="{982668B1-4036-43A8-BD8A-95CB9A20F890}"/>
              </a:ext>
            </a:extLst>
          </p:cNvPr>
          <p:cNvGrpSpPr>
            <a:grpSpLocks/>
          </p:cNvGrpSpPr>
          <p:nvPr/>
        </p:nvGrpSpPr>
        <p:grpSpPr bwMode="auto">
          <a:xfrm>
            <a:off x="1728788" y="1254125"/>
            <a:ext cx="6178550" cy="4376738"/>
            <a:chOff x="0" y="878"/>
            <a:chExt cx="4232" cy="2968"/>
          </a:xfrm>
        </p:grpSpPr>
        <p:sp>
          <p:nvSpPr>
            <p:cNvPr id="101384" name="Freeform 3">
              <a:extLst>
                <a:ext uri="{FF2B5EF4-FFF2-40B4-BE49-F238E27FC236}">
                  <a16:creationId xmlns:a16="http://schemas.microsoft.com/office/drawing/2014/main" id="{21D9F17D-6BA1-4D64-891B-CAD6A18ED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208 w 1162"/>
                <a:gd name="T1" fmla="*/ 2059 h 543"/>
                <a:gd name="T2" fmla="*/ 1359 w 1162"/>
                <a:gd name="T3" fmla="*/ 174 h 543"/>
                <a:gd name="T4" fmla="*/ 3472 w 1162"/>
                <a:gd name="T5" fmla="*/ 1000 h 543"/>
                <a:gd name="T6" fmla="*/ 4227 w 1162"/>
                <a:gd name="T7" fmla="*/ 3032 h 543"/>
                <a:gd name="T8" fmla="*/ 3871 w 1162"/>
                <a:gd name="T9" fmla="*/ 5723 h 543"/>
                <a:gd name="T10" fmla="*/ 2164 w 1162"/>
                <a:gd name="T11" fmla="*/ 6867 h 543"/>
                <a:gd name="T12" fmla="*/ 324 w 1162"/>
                <a:gd name="T13" fmla="*/ 5576 h 543"/>
                <a:gd name="T14" fmla="*/ 208 w 1162"/>
                <a:gd name="T15" fmla="*/ 2059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385" name="Freeform 4">
              <a:extLst>
                <a:ext uri="{FF2B5EF4-FFF2-40B4-BE49-F238E27FC236}">
                  <a16:creationId xmlns:a16="http://schemas.microsoft.com/office/drawing/2014/main" id="{A767B64A-CCD6-4C9A-BE8B-105E60FB4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06 w 1198"/>
                <a:gd name="T1" fmla="*/ 4663 h 451"/>
                <a:gd name="T2" fmla="*/ 217 w 1198"/>
                <a:gd name="T3" fmla="*/ 2289 h 451"/>
                <a:gd name="T4" fmla="*/ 538 w 1198"/>
                <a:gd name="T5" fmla="*/ 1259 h 451"/>
                <a:gd name="T6" fmla="*/ 1190 w 1198"/>
                <a:gd name="T7" fmla="*/ 640 h 451"/>
                <a:gd name="T8" fmla="*/ 1423 w 1198"/>
                <a:gd name="T9" fmla="*/ 5075 h 451"/>
                <a:gd name="T10" fmla="*/ 1070 w 1198"/>
                <a:gd name="T11" fmla="*/ 10633 h 451"/>
                <a:gd name="T12" fmla="*/ 370 w 1198"/>
                <a:gd name="T13" fmla="*/ 10942 h 451"/>
                <a:gd name="T14" fmla="*/ 44 w 1198"/>
                <a:gd name="T15" fmla="*/ 8678 h 451"/>
                <a:gd name="T16" fmla="*/ 106 w 1198"/>
                <a:gd name="T17" fmla="*/ 4663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386" name="Freeform 5">
              <a:extLst>
                <a:ext uri="{FF2B5EF4-FFF2-40B4-BE49-F238E27FC236}">
                  <a16:creationId xmlns:a16="http://schemas.microsoft.com/office/drawing/2014/main" id="{EEDED5F6-F62B-4BEB-8AA7-C25894E9E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402 w 1583"/>
                <a:gd name="T1" fmla="*/ 408 h 682"/>
                <a:gd name="T2" fmla="*/ 1051 w 1583"/>
                <a:gd name="T3" fmla="*/ 135 h 682"/>
                <a:gd name="T4" fmla="*/ 2029 w 1583"/>
                <a:gd name="T5" fmla="*/ 36 h 682"/>
                <a:gd name="T6" fmla="*/ 2990 w 1583"/>
                <a:gd name="T7" fmla="*/ 352 h 682"/>
                <a:gd name="T8" fmla="*/ 4041 w 1583"/>
                <a:gd name="T9" fmla="*/ 778 h 682"/>
                <a:gd name="T10" fmla="*/ 3288 w 1583"/>
                <a:gd name="T11" fmla="*/ 1172 h 682"/>
                <a:gd name="T12" fmla="*/ 1783 w 1583"/>
                <a:gd name="T13" fmla="*/ 1194 h 682"/>
                <a:gd name="T14" fmla="*/ 229 w 1583"/>
                <a:gd name="T15" fmla="*/ 1085 h 682"/>
                <a:gd name="T16" fmla="*/ 402 w 1583"/>
                <a:gd name="T17" fmla="*/ 40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387" name="Oval 6">
              <a:extLst>
                <a:ext uri="{FF2B5EF4-FFF2-40B4-BE49-F238E27FC236}">
                  <a16:creationId xmlns:a16="http://schemas.microsoft.com/office/drawing/2014/main" id="{329A8D90-79AA-41EA-B8A5-918A8B1A6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388" name="Line 7">
              <a:extLst>
                <a:ext uri="{FF2B5EF4-FFF2-40B4-BE49-F238E27FC236}">
                  <a16:creationId xmlns:a16="http://schemas.microsoft.com/office/drawing/2014/main" id="{E6150D67-A115-4DA1-8587-5177B09D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389" name="Line 8">
              <a:extLst>
                <a:ext uri="{FF2B5EF4-FFF2-40B4-BE49-F238E27FC236}">
                  <a16:creationId xmlns:a16="http://schemas.microsoft.com/office/drawing/2014/main" id="{15F24127-B1DC-4787-8303-6194E209E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390" name="Rectangle 9">
              <a:extLst>
                <a:ext uri="{FF2B5EF4-FFF2-40B4-BE49-F238E27FC236}">
                  <a16:creationId xmlns:a16="http://schemas.microsoft.com/office/drawing/2014/main" id="{4FDAF00B-F94B-4B30-97AF-C8D353992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1391" name="Oval 10">
              <a:extLst>
                <a:ext uri="{FF2B5EF4-FFF2-40B4-BE49-F238E27FC236}">
                  <a16:creationId xmlns:a16="http://schemas.microsoft.com/office/drawing/2014/main" id="{A58CAD46-DE44-4DCB-83B9-0E96B7152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392" name="Rectangle 11">
              <a:extLst>
                <a:ext uri="{FF2B5EF4-FFF2-40B4-BE49-F238E27FC236}">
                  <a16:creationId xmlns:a16="http://schemas.microsoft.com/office/drawing/2014/main" id="{24C1D004-7A4B-4D85-B6F8-2EA0B7A0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393" name="Text Box 12">
              <a:extLst>
                <a:ext uri="{FF2B5EF4-FFF2-40B4-BE49-F238E27FC236}">
                  <a16:creationId xmlns:a16="http://schemas.microsoft.com/office/drawing/2014/main" id="{D296AC8D-617D-4226-A3AE-E932C2C67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1492"/>
              <a:ext cx="3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/>
            </a:p>
          </p:txBody>
        </p:sp>
        <p:sp>
          <p:nvSpPr>
            <p:cNvPr id="101394" name="Oval 13">
              <a:extLst>
                <a:ext uri="{FF2B5EF4-FFF2-40B4-BE49-F238E27FC236}">
                  <a16:creationId xmlns:a16="http://schemas.microsoft.com/office/drawing/2014/main" id="{7D288093-431A-45BA-BDC1-7CB22B6A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395" name="Line 14">
              <a:extLst>
                <a:ext uri="{FF2B5EF4-FFF2-40B4-BE49-F238E27FC236}">
                  <a16:creationId xmlns:a16="http://schemas.microsoft.com/office/drawing/2014/main" id="{CCFA5F20-4033-4D9A-91D3-2768467E0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396" name="Line 15">
              <a:extLst>
                <a:ext uri="{FF2B5EF4-FFF2-40B4-BE49-F238E27FC236}">
                  <a16:creationId xmlns:a16="http://schemas.microsoft.com/office/drawing/2014/main" id="{FBA2E509-AA78-45F5-A957-3570358AE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397" name="Rectangle 16">
              <a:extLst>
                <a:ext uri="{FF2B5EF4-FFF2-40B4-BE49-F238E27FC236}">
                  <a16:creationId xmlns:a16="http://schemas.microsoft.com/office/drawing/2014/main" id="{2AD5C856-E116-40BE-9692-700469BCF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1398" name="Oval 17">
              <a:extLst>
                <a:ext uri="{FF2B5EF4-FFF2-40B4-BE49-F238E27FC236}">
                  <a16:creationId xmlns:a16="http://schemas.microsoft.com/office/drawing/2014/main" id="{84EEE0DD-01B4-4327-99A6-28B7A7C9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1399" name="Group 18">
              <a:extLst>
                <a:ext uri="{FF2B5EF4-FFF2-40B4-BE49-F238E27FC236}">
                  <a16:creationId xmlns:a16="http://schemas.microsoft.com/office/drawing/2014/main" id="{6B3FAE36-BC6F-4F65-8261-36DBAE67C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01502" name="Rectangle 19">
                <a:extLst>
                  <a:ext uri="{FF2B5EF4-FFF2-40B4-BE49-F238E27FC236}">
                    <a16:creationId xmlns:a16="http://schemas.microsoft.com/office/drawing/2014/main" id="{14245092-8D4D-44D2-A977-ACE81959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503" name="Text Box 20">
                <a:extLst>
                  <a:ext uri="{FF2B5EF4-FFF2-40B4-BE49-F238E27FC236}">
                    <a16:creationId xmlns:a16="http://schemas.microsoft.com/office/drawing/2014/main" id="{D6B9EF71-3552-4B4A-B22A-057F8BF0F5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1d</a:t>
                </a:r>
              </a:p>
            </p:txBody>
          </p:sp>
        </p:grpSp>
        <p:sp>
          <p:nvSpPr>
            <p:cNvPr id="101400" name="Oval 21">
              <a:extLst>
                <a:ext uri="{FF2B5EF4-FFF2-40B4-BE49-F238E27FC236}">
                  <a16:creationId xmlns:a16="http://schemas.microsoft.com/office/drawing/2014/main" id="{A5CE158E-21F0-4952-AF7A-3B9AB80F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01" name="Line 22">
              <a:extLst>
                <a:ext uri="{FF2B5EF4-FFF2-40B4-BE49-F238E27FC236}">
                  <a16:creationId xmlns:a16="http://schemas.microsoft.com/office/drawing/2014/main" id="{38F5EF71-A4DC-459B-9B20-7F840B18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02" name="Line 23">
              <a:extLst>
                <a:ext uri="{FF2B5EF4-FFF2-40B4-BE49-F238E27FC236}">
                  <a16:creationId xmlns:a16="http://schemas.microsoft.com/office/drawing/2014/main" id="{D20D2E7D-2FED-4260-AB32-BF593E28B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03" name="Rectangle 24">
              <a:extLst>
                <a:ext uri="{FF2B5EF4-FFF2-40B4-BE49-F238E27FC236}">
                  <a16:creationId xmlns:a16="http://schemas.microsoft.com/office/drawing/2014/main" id="{3E5947BB-E44A-4362-BDFA-B4B988BE2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1404" name="Oval 25">
              <a:extLst>
                <a:ext uri="{FF2B5EF4-FFF2-40B4-BE49-F238E27FC236}">
                  <a16:creationId xmlns:a16="http://schemas.microsoft.com/office/drawing/2014/main" id="{B40B23E0-48D0-46DE-8B76-E5B624368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05" name="Rectangle 26">
              <a:extLst>
                <a:ext uri="{FF2B5EF4-FFF2-40B4-BE49-F238E27FC236}">
                  <a16:creationId xmlns:a16="http://schemas.microsoft.com/office/drawing/2014/main" id="{0159C08A-55F8-4808-B8B2-2177E5B1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06" name="Text Box 27">
              <a:extLst>
                <a:ext uri="{FF2B5EF4-FFF2-40B4-BE49-F238E27FC236}">
                  <a16:creationId xmlns:a16="http://schemas.microsoft.com/office/drawing/2014/main" id="{AAA48269-29C7-4979-81DB-57CC918D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/>
            </a:p>
          </p:txBody>
        </p:sp>
        <p:sp>
          <p:nvSpPr>
            <p:cNvPr id="101407" name="Oval 28">
              <a:extLst>
                <a:ext uri="{FF2B5EF4-FFF2-40B4-BE49-F238E27FC236}">
                  <a16:creationId xmlns:a16="http://schemas.microsoft.com/office/drawing/2014/main" id="{ED004D39-7145-43A6-8AF9-548889867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08" name="Line 29">
              <a:extLst>
                <a:ext uri="{FF2B5EF4-FFF2-40B4-BE49-F238E27FC236}">
                  <a16:creationId xmlns:a16="http://schemas.microsoft.com/office/drawing/2014/main" id="{C85CCDBB-4D73-48E6-8533-0A0CAAD8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09" name="Line 30">
              <a:extLst>
                <a:ext uri="{FF2B5EF4-FFF2-40B4-BE49-F238E27FC236}">
                  <a16:creationId xmlns:a16="http://schemas.microsoft.com/office/drawing/2014/main" id="{07E2564E-8B84-4E1F-B62A-2F4C0BB98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10" name="Rectangle 31">
              <a:extLst>
                <a:ext uri="{FF2B5EF4-FFF2-40B4-BE49-F238E27FC236}">
                  <a16:creationId xmlns:a16="http://schemas.microsoft.com/office/drawing/2014/main" id="{EDB0DBA8-3AA7-4D44-A3D7-B701F38AB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1411" name="Oval 32">
              <a:extLst>
                <a:ext uri="{FF2B5EF4-FFF2-40B4-BE49-F238E27FC236}">
                  <a16:creationId xmlns:a16="http://schemas.microsoft.com/office/drawing/2014/main" id="{EAD6F11C-87D8-48E5-874E-645A454B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1412" name="Group 33">
              <a:extLst>
                <a:ext uri="{FF2B5EF4-FFF2-40B4-BE49-F238E27FC236}">
                  <a16:creationId xmlns:a16="http://schemas.microsoft.com/office/drawing/2014/main" id="{19BEF568-BA81-4E63-998A-567244218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01500" name="Rectangle 34">
                <a:extLst>
                  <a:ext uri="{FF2B5EF4-FFF2-40B4-BE49-F238E27FC236}">
                    <a16:creationId xmlns:a16="http://schemas.microsoft.com/office/drawing/2014/main" id="{D06B77F7-8F06-49E8-BFEE-5A8A41B66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501" name="Text Box 35">
                <a:extLst>
                  <a:ext uri="{FF2B5EF4-FFF2-40B4-BE49-F238E27FC236}">
                    <a16:creationId xmlns:a16="http://schemas.microsoft.com/office/drawing/2014/main" id="{8924FAE3-AF8C-4AC7-A246-C3989B4C4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1c</a:t>
                </a:r>
              </a:p>
            </p:txBody>
          </p:sp>
        </p:grpSp>
        <p:sp>
          <p:nvSpPr>
            <p:cNvPr id="101413" name="Line 36">
              <a:extLst>
                <a:ext uri="{FF2B5EF4-FFF2-40B4-BE49-F238E27FC236}">
                  <a16:creationId xmlns:a16="http://schemas.microsoft.com/office/drawing/2014/main" id="{B5CD157C-0431-438E-BB2E-FF0A9298A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14" name="Line 37">
              <a:extLst>
                <a:ext uri="{FF2B5EF4-FFF2-40B4-BE49-F238E27FC236}">
                  <a16:creationId xmlns:a16="http://schemas.microsoft.com/office/drawing/2014/main" id="{846DCA51-154C-4748-9570-25284023D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1556"/>
              <a:ext cx="92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15" name="Line 38">
              <a:extLst>
                <a:ext uri="{FF2B5EF4-FFF2-40B4-BE49-F238E27FC236}">
                  <a16:creationId xmlns:a16="http://schemas.microsoft.com/office/drawing/2014/main" id="{C8591D77-FDD7-41D7-B220-1E9A1E325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16" name="Freeform 39">
              <a:extLst>
                <a:ext uri="{FF2B5EF4-FFF2-40B4-BE49-F238E27FC236}">
                  <a16:creationId xmlns:a16="http://schemas.microsoft.com/office/drawing/2014/main" id="{DD9AAB2B-95E1-4E14-850F-C420B19F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17" name="Freeform 40">
              <a:extLst>
                <a:ext uri="{FF2B5EF4-FFF2-40B4-BE49-F238E27FC236}">
                  <a16:creationId xmlns:a16="http://schemas.microsoft.com/office/drawing/2014/main" id="{4E0C77C2-42FA-4393-BCAA-2128CA9B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18" name="Freeform 41">
              <a:extLst>
                <a:ext uri="{FF2B5EF4-FFF2-40B4-BE49-F238E27FC236}">
                  <a16:creationId xmlns:a16="http://schemas.microsoft.com/office/drawing/2014/main" id="{A56D13E6-98D0-4FA9-BBF1-9C1019773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19" name="Freeform 42">
              <a:extLst>
                <a:ext uri="{FF2B5EF4-FFF2-40B4-BE49-F238E27FC236}">
                  <a16:creationId xmlns:a16="http://schemas.microsoft.com/office/drawing/2014/main" id="{85051FDD-9335-47F2-A943-0BEA6C555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20" name="Freeform 43">
              <a:extLst>
                <a:ext uri="{FF2B5EF4-FFF2-40B4-BE49-F238E27FC236}">
                  <a16:creationId xmlns:a16="http://schemas.microsoft.com/office/drawing/2014/main" id="{2F83E8C1-0A66-476C-B467-89E203ED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21" name="Freeform 44">
              <a:extLst>
                <a:ext uri="{FF2B5EF4-FFF2-40B4-BE49-F238E27FC236}">
                  <a16:creationId xmlns:a16="http://schemas.microsoft.com/office/drawing/2014/main" id="{E33B1970-80FD-491D-B8F6-D4C8C7D8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22" name="Freeform 45">
              <a:extLst>
                <a:ext uri="{FF2B5EF4-FFF2-40B4-BE49-F238E27FC236}">
                  <a16:creationId xmlns:a16="http://schemas.microsoft.com/office/drawing/2014/main" id="{3355E6A8-ECB4-4A26-9184-62788F83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23" name="Oval 46">
              <a:extLst>
                <a:ext uri="{FF2B5EF4-FFF2-40B4-BE49-F238E27FC236}">
                  <a16:creationId xmlns:a16="http://schemas.microsoft.com/office/drawing/2014/main" id="{439CBB2A-A6BE-4F9D-AB26-246A9AE60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24" name="Line 47">
              <a:extLst>
                <a:ext uri="{FF2B5EF4-FFF2-40B4-BE49-F238E27FC236}">
                  <a16:creationId xmlns:a16="http://schemas.microsoft.com/office/drawing/2014/main" id="{03255BA9-F5D8-4AE0-B21B-62E2C0EF1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25" name="Line 48">
              <a:extLst>
                <a:ext uri="{FF2B5EF4-FFF2-40B4-BE49-F238E27FC236}">
                  <a16:creationId xmlns:a16="http://schemas.microsoft.com/office/drawing/2014/main" id="{B96FD143-241C-466C-8175-081E0EA6C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26" name="Rectangle 49">
              <a:extLst>
                <a:ext uri="{FF2B5EF4-FFF2-40B4-BE49-F238E27FC236}">
                  <a16:creationId xmlns:a16="http://schemas.microsoft.com/office/drawing/2014/main" id="{1000770C-FDE7-4C1B-9589-77567F4D6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1427" name="Oval 50">
              <a:extLst>
                <a:ext uri="{FF2B5EF4-FFF2-40B4-BE49-F238E27FC236}">
                  <a16:creationId xmlns:a16="http://schemas.microsoft.com/office/drawing/2014/main" id="{AC90E54C-0D0E-45CF-82C7-A24BF7CAF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28" name="Rectangle 51">
              <a:extLst>
                <a:ext uri="{FF2B5EF4-FFF2-40B4-BE49-F238E27FC236}">
                  <a16:creationId xmlns:a16="http://schemas.microsoft.com/office/drawing/2014/main" id="{B0023C05-5A76-4F96-9E9C-74A198657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29" name="Text Box 52">
              <a:extLst>
                <a:ext uri="{FF2B5EF4-FFF2-40B4-BE49-F238E27FC236}">
                  <a16:creationId xmlns:a16="http://schemas.microsoft.com/office/drawing/2014/main" id="{861764C9-AA64-45D9-9DC5-40B662BE6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/>
            </a:p>
          </p:txBody>
        </p:sp>
        <p:sp>
          <p:nvSpPr>
            <p:cNvPr id="101430" name="Text Box 53">
              <a:extLst>
                <a:ext uri="{FF2B5EF4-FFF2-40B4-BE49-F238E27FC236}">
                  <a16:creationId xmlns:a16="http://schemas.microsoft.com/office/drawing/2014/main" id="{09BED223-34D9-4209-8739-1AC198EB0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AS3</a:t>
              </a:r>
              <a:endParaRPr lang="en-US" altLang="en-US"/>
            </a:p>
          </p:txBody>
        </p:sp>
        <p:sp>
          <p:nvSpPr>
            <p:cNvPr id="101431" name="Text Box 54">
              <a:extLst>
                <a:ext uri="{FF2B5EF4-FFF2-40B4-BE49-F238E27FC236}">
                  <a16:creationId xmlns:a16="http://schemas.microsoft.com/office/drawing/2014/main" id="{3A4F7649-1025-47A3-AA4E-96BBE8671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AS1</a:t>
              </a:r>
              <a:endParaRPr lang="en-US" altLang="en-US"/>
            </a:p>
          </p:txBody>
        </p:sp>
        <p:sp>
          <p:nvSpPr>
            <p:cNvPr id="101432" name="Text Box 55">
              <a:extLst>
                <a:ext uri="{FF2B5EF4-FFF2-40B4-BE49-F238E27FC236}">
                  <a16:creationId xmlns:a16="http://schemas.microsoft.com/office/drawing/2014/main" id="{9704233D-DAC5-41EB-A45B-9BC1B54D3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1787"/>
              <a:ext cx="4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AS2</a:t>
              </a:r>
            </a:p>
          </p:txBody>
        </p:sp>
        <p:sp>
          <p:nvSpPr>
            <p:cNvPr id="101433" name="Oval 56">
              <a:extLst>
                <a:ext uri="{FF2B5EF4-FFF2-40B4-BE49-F238E27FC236}">
                  <a16:creationId xmlns:a16="http://schemas.microsoft.com/office/drawing/2014/main" id="{3618153F-3FE5-46B4-848A-A9714860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4" name="Line 57">
              <a:extLst>
                <a:ext uri="{FF2B5EF4-FFF2-40B4-BE49-F238E27FC236}">
                  <a16:creationId xmlns:a16="http://schemas.microsoft.com/office/drawing/2014/main" id="{F68D961D-4870-414F-9CCC-00C2521A0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35" name="Line 58">
              <a:extLst>
                <a:ext uri="{FF2B5EF4-FFF2-40B4-BE49-F238E27FC236}">
                  <a16:creationId xmlns:a16="http://schemas.microsoft.com/office/drawing/2014/main" id="{69403F65-4044-482C-A6DF-8E7AEC7D3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36" name="Rectangle 59">
              <a:extLst>
                <a:ext uri="{FF2B5EF4-FFF2-40B4-BE49-F238E27FC236}">
                  <a16:creationId xmlns:a16="http://schemas.microsoft.com/office/drawing/2014/main" id="{F1C3EA7D-4F5D-4DB5-B7A3-FD9FA8597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1437" name="Oval 60">
              <a:extLst>
                <a:ext uri="{FF2B5EF4-FFF2-40B4-BE49-F238E27FC236}">
                  <a16:creationId xmlns:a16="http://schemas.microsoft.com/office/drawing/2014/main" id="{8E251E42-261C-40D8-B9B6-7A9A694FF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8" name="Rectangle 61">
              <a:extLst>
                <a:ext uri="{FF2B5EF4-FFF2-40B4-BE49-F238E27FC236}">
                  <a16:creationId xmlns:a16="http://schemas.microsoft.com/office/drawing/2014/main" id="{58F23CDF-5363-4D09-85DF-3BFB7580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439" name="Text Box 62">
              <a:extLst>
                <a:ext uri="{FF2B5EF4-FFF2-40B4-BE49-F238E27FC236}">
                  <a16:creationId xmlns:a16="http://schemas.microsoft.com/office/drawing/2014/main" id="{7B7A1F0F-AC09-4321-BE73-4BD0D2005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1a</a:t>
              </a:r>
              <a:endParaRPr lang="en-US" altLang="en-US" sz="2400"/>
            </a:p>
          </p:txBody>
        </p:sp>
        <p:grpSp>
          <p:nvGrpSpPr>
            <p:cNvPr id="101440" name="Group 63">
              <a:extLst>
                <a:ext uri="{FF2B5EF4-FFF2-40B4-BE49-F238E27FC236}">
                  <a16:creationId xmlns:a16="http://schemas.microsoft.com/office/drawing/2014/main" id="{1C825D10-6D56-43EF-99A4-0E803E041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01493" name="Oval 64">
                <a:extLst>
                  <a:ext uri="{FF2B5EF4-FFF2-40B4-BE49-F238E27FC236}">
                    <a16:creationId xmlns:a16="http://schemas.microsoft.com/office/drawing/2014/main" id="{075D312F-9466-41A1-BA09-BAAA16991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94" name="Line 65">
                <a:extLst>
                  <a:ext uri="{FF2B5EF4-FFF2-40B4-BE49-F238E27FC236}">
                    <a16:creationId xmlns:a16="http://schemas.microsoft.com/office/drawing/2014/main" id="{A6D5134A-B994-4A72-9E96-5329201A7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495" name="Line 66">
                <a:extLst>
                  <a:ext uri="{FF2B5EF4-FFF2-40B4-BE49-F238E27FC236}">
                    <a16:creationId xmlns:a16="http://schemas.microsoft.com/office/drawing/2014/main" id="{D69DE476-D2B8-4B20-BFAC-CBA0FC644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496" name="Rectangle 67">
                <a:extLst>
                  <a:ext uri="{FF2B5EF4-FFF2-40B4-BE49-F238E27FC236}">
                    <a16:creationId xmlns:a16="http://schemas.microsoft.com/office/drawing/2014/main" id="{E37C2106-7659-4CBD-9255-44AB15F98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1497" name="Oval 68">
                <a:extLst>
                  <a:ext uri="{FF2B5EF4-FFF2-40B4-BE49-F238E27FC236}">
                    <a16:creationId xmlns:a16="http://schemas.microsoft.com/office/drawing/2014/main" id="{0754355A-7B3E-4D1A-9B7B-D961DEE68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98" name="Rectangle 69">
                <a:extLst>
                  <a:ext uri="{FF2B5EF4-FFF2-40B4-BE49-F238E27FC236}">
                    <a16:creationId xmlns:a16="http://schemas.microsoft.com/office/drawing/2014/main" id="{2BD69F8C-32E2-4434-AEF8-201C7389B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99" name="Text Box 70">
                <a:extLst>
                  <a:ext uri="{FF2B5EF4-FFF2-40B4-BE49-F238E27FC236}">
                    <a16:creationId xmlns:a16="http://schemas.microsoft.com/office/drawing/2014/main" id="{B2B77F07-9D03-410D-B909-897E44346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2c</a:t>
                </a:r>
                <a:endParaRPr lang="en-US" altLang="en-US" sz="2400"/>
              </a:p>
            </p:txBody>
          </p:sp>
        </p:grpSp>
        <p:grpSp>
          <p:nvGrpSpPr>
            <p:cNvPr id="101441" name="Group 71">
              <a:extLst>
                <a:ext uri="{FF2B5EF4-FFF2-40B4-BE49-F238E27FC236}">
                  <a16:creationId xmlns:a16="http://schemas.microsoft.com/office/drawing/2014/main" id="{14EFE35F-A957-41CC-8B9A-6D12E9480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01486" name="Oval 72">
                <a:extLst>
                  <a:ext uri="{FF2B5EF4-FFF2-40B4-BE49-F238E27FC236}">
                    <a16:creationId xmlns:a16="http://schemas.microsoft.com/office/drawing/2014/main" id="{245149F7-736F-4965-B9A5-CB9C2CAC7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87" name="Line 73">
                <a:extLst>
                  <a:ext uri="{FF2B5EF4-FFF2-40B4-BE49-F238E27FC236}">
                    <a16:creationId xmlns:a16="http://schemas.microsoft.com/office/drawing/2014/main" id="{5622E746-C85E-4436-B989-B5EDA7887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488" name="Line 74">
                <a:extLst>
                  <a:ext uri="{FF2B5EF4-FFF2-40B4-BE49-F238E27FC236}">
                    <a16:creationId xmlns:a16="http://schemas.microsoft.com/office/drawing/2014/main" id="{1848B188-FEE0-4BA0-AA69-5A32D67BA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489" name="Rectangle 75">
                <a:extLst>
                  <a:ext uri="{FF2B5EF4-FFF2-40B4-BE49-F238E27FC236}">
                    <a16:creationId xmlns:a16="http://schemas.microsoft.com/office/drawing/2014/main" id="{A9AB3672-91A1-47BC-8763-3785F9AC7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1490" name="Oval 76">
                <a:extLst>
                  <a:ext uri="{FF2B5EF4-FFF2-40B4-BE49-F238E27FC236}">
                    <a16:creationId xmlns:a16="http://schemas.microsoft.com/office/drawing/2014/main" id="{C848B6EC-54D2-424D-A2B6-B9381B788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91" name="Rectangle 77">
                <a:extLst>
                  <a:ext uri="{FF2B5EF4-FFF2-40B4-BE49-F238E27FC236}">
                    <a16:creationId xmlns:a16="http://schemas.microsoft.com/office/drawing/2014/main" id="{CCAEEFD3-F73C-437D-9BC5-974F895B1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92" name="Text Box 78">
                <a:extLst>
                  <a:ext uri="{FF2B5EF4-FFF2-40B4-BE49-F238E27FC236}">
                    <a16:creationId xmlns:a16="http://schemas.microsoft.com/office/drawing/2014/main" id="{7B0FA0A3-CDCD-4AFA-8D54-50A54D16D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2b</a:t>
                </a:r>
                <a:endParaRPr lang="en-US" altLang="en-US" sz="2400"/>
              </a:p>
            </p:txBody>
          </p:sp>
        </p:grpSp>
        <p:grpSp>
          <p:nvGrpSpPr>
            <p:cNvPr id="101442" name="Group 79">
              <a:extLst>
                <a:ext uri="{FF2B5EF4-FFF2-40B4-BE49-F238E27FC236}">
                  <a16:creationId xmlns:a16="http://schemas.microsoft.com/office/drawing/2014/main" id="{216018F5-96B5-4EF1-A645-0E0F4F9B4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01478" name="Oval 80">
                <a:extLst>
                  <a:ext uri="{FF2B5EF4-FFF2-40B4-BE49-F238E27FC236}">
                    <a16:creationId xmlns:a16="http://schemas.microsoft.com/office/drawing/2014/main" id="{C6C26997-23A5-41EE-838B-7366644E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79" name="Line 81">
                <a:extLst>
                  <a:ext uri="{FF2B5EF4-FFF2-40B4-BE49-F238E27FC236}">
                    <a16:creationId xmlns:a16="http://schemas.microsoft.com/office/drawing/2014/main" id="{1A8B3C37-22E6-4F2D-9458-6E3B9E652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480" name="Line 82">
                <a:extLst>
                  <a:ext uri="{FF2B5EF4-FFF2-40B4-BE49-F238E27FC236}">
                    <a16:creationId xmlns:a16="http://schemas.microsoft.com/office/drawing/2014/main" id="{D4EE5F62-84B3-4C17-A5DE-BC20497CE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481" name="Rectangle 83">
                <a:extLst>
                  <a:ext uri="{FF2B5EF4-FFF2-40B4-BE49-F238E27FC236}">
                    <a16:creationId xmlns:a16="http://schemas.microsoft.com/office/drawing/2014/main" id="{59FA9462-07B4-4592-B995-E76E3B1FF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1482" name="Oval 84">
                <a:extLst>
                  <a:ext uri="{FF2B5EF4-FFF2-40B4-BE49-F238E27FC236}">
                    <a16:creationId xmlns:a16="http://schemas.microsoft.com/office/drawing/2014/main" id="{AC7BCFB5-BCBA-4330-AA50-CA47129B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1483" name="Group 85">
                <a:extLst>
                  <a:ext uri="{FF2B5EF4-FFF2-40B4-BE49-F238E27FC236}">
                    <a16:creationId xmlns:a16="http://schemas.microsoft.com/office/drawing/2014/main" id="{084238D7-2224-444C-B240-27C68B663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01484" name="Rectangle 86">
                  <a:extLst>
                    <a:ext uri="{FF2B5EF4-FFF2-40B4-BE49-F238E27FC236}">
                      <a16:creationId xmlns:a16="http://schemas.microsoft.com/office/drawing/2014/main" id="{F069B9F3-5B98-4643-B255-A4277A31C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1485" name="Text Box 87">
                  <a:extLst>
                    <a:ext uri="{FF2B5EF4-FFF2-40B4-BE49-F238E27FC236}">
                      <a16:creationId xmlns:a16="http://schemas.microsoft.com/office/drawing/2014/main" id="{B59E4B15-0DC4-4D1B-8A98-855CC02CFA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/>
                </a:p>
              </p:txBody>
            </p:sp>
          </p:grpSp>
        </p:grpSp>
        <p:sp>
          <p:nvSpPr>
            <p:cNvPr id="101443" name="Freeform 88">
              <a:extLst>
                <a:ext uri="{FF2B5EF4-FFF2-40B4-BE49-F238E27FC236}">
                  <a16:creationId xmlns:a16="http://schemas.microsoft.com/office/drawing/2014/main" id="{314C0780-A391-4FD4-B667-EDEA659E6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1444" name="Rectangle 89">
              <a:extLst>
                <a:ext uri="{FF2B5EF4-FFF2-40B4-BE49-F238E27FC236}">
                  <a16:creationId xmlns:a16="http://schemas.microsoft.com/office/drawing/2014/main" id="{E2801BA2-0BAC-48FC-98A6-62349B590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2729"/>
              <a:ext cx="1834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1445" name="Group 90">
              <a:extLst>
                <a:ext uri="{FF2B5EF4-FFF2-40B4-BE49-F238E27FC236}">
                  <a16:creationId xmlns:a16="http://schemas.microsoft.com/office/drawing/2014/main" id="{5D70B428-B4B7-4227-8705-1C89C80C2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01476" name="Oval 91">
                <a:extLst>
                  <a:ext uri="{FF2B5EF4-FFF2-40B4-BE49-F238E27FC236}">
                    <a16:creationId xmlns:a16="http://schemas.microsoft.com/office/drawing/2014/main" id="{1641354A-42A0-45F8-8EA2-EFEE59E8D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77" name="Text Box 92">
                <a:extLst>
                  <a:ext uri="{FF2B5EF4-FFF2-40B4-BE49-F238E27FC236}">
                    <a16:creationId xmlns:a16="http://schemas.microsoft.com/office/drawing/2014/main" id="{DA821B2D-4755-4249-97DB-E8A849957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99"/>
                    </a:solidFill>
                  </a:rPr>
                  <a:t>Intra-AS</a:t>
                </a:r>
              </a:p>
              <a:p>
                <a:pPr eaLnBrk="1" hangingPunct="1"/>
                <a:r>
                  <a:rPr lang="en-US" altLang="en-US" sz="1200">
                    <a:solidFill>
                      <a:srgbClr val="000099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altLang="en-US" sz="120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101446" name="Group 93">
              <a:extLst>
                <a:ext uri="{FF2B5EF4-FFF2-40B4-BE49-F238E27FC236}">
                  <a16:creationId xmlns:a16="http://schemas.microsoft.com/office/drawing/2014/main" id="{2500D8FC-4404-410E-B8A2-2887ADAB0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01474" name="Oval 94">
                <a:extLst>
                  <a:ext uri="{FF2B5EF4-FFF2-40B4-BE49-F238E27FC236}">
                    <a16:creationId xmlns:a16="http://schemas.microsoft.com/office/drawing/2014/main" id="{8FE442AA-016B-48AF-B292-4FCBDB3C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2826"/>
                <a:ext cx="736" cy="47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75" name="Text Box 95">
                <a:extLst>
                  <a:ext uri="{FF2B5EF4-FFF2-40B4-BE49-F238E27FC236}">
                    <a16:creationId xmlns:a16="http://schemas.microsoft.com/office/drawing/2014/main" id="{B30AAC32-5FA8-43EC-8AFC-0D2ABB7C3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FF0000"/>
                    </a:solidFill>
                  </a:rPr>
                  <a:t>Inter-AS</a:t>
                </a:r>
              </a:p>
              <a:p>
                <a:pPr eaLnBrk="1" hangingPunct="1"/>
                <a:r>
                  <a:rPr lang="en-US" altLang="en-US" sz="1200">
                    <a:solidFill>
                      <a:srgbClr val="FF0000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altLang="en-US" sz="120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01447" name="Rectangle 96">
              <a:extLst>
                <a:ext uri="{FF2B5EF4-FFF2-40B4-BE49-F238E27FC236}">
                  <a16:creationId xmlns:a16="http://schemas.microsoft.com/office/drawing/2014/main" id="{6A5C0821-BF6A-40B9-ACC0-834DDFE2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Forwarding</a:t>
              </a:r>
            </a:p>
            <a:p>
              <a:pPr algn="ctr" eaLnBrk="1" hangingPunct="1"/>
              <a:r>
                <a:rPr lang="en-US" altLang="en-US" sz="1400"/>
                <a:t>table</a:t>
              </a:r>
            </a:p>
          </p:txBody>
        </p:sp>
        <p:sp>
          <p:nvSpPr>
            <p:cNvPr id="101448" name="Freeform 97">
              <a:extLst>
                <a:ext uri="{FF2B5EF4-FFF2-40B4-BE49-F238E27FC236}">
                  <a16:creationId xmlns:a16="http://schemas.microsoft.com/office/drawing/2014/main" id="{AE6B86DE-DF9D-4A53-832B-17B3AC1A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49" name="Freeform 98">
              <a:extLst>
                <a:ext uri="{FF2B5EF4-FFF2-40B4-BE49-F238E27FC236}">
                  <a16:creationId xmlns:a16="http://schemas.microsoft.com/office/drawing/2014/main" id="{49B0E4E8-30A7-4810-91C1-5BFB9988B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1450" name="Group 99">
              <a:extLst>
                <a:ext uri="{FF2B5EF4-FFF2-40B4-BE49-F238E27FC236}">
                  <a16:creationId xmlns:a16="http://schemas.microsoft.com/office/drawing/2014/main" id="{37876A7D-6FF8-4D26-9289-50D59E89F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" y="1222"/>
              <a:ext cx="316" cy="271"/>
              <a:chOff x="2016" y="1976"/>
              <a:chExt cx="316" cy="271"/>
            </a:xfrm>
          </p:grpSpPr>
          <p:sp>
            <p:nvSpPr>
              <p:cNvPr id="101466" name="Oval 100">
                <a:extLst>
                  <a:ext uri="{FF2B5EF4-FFF2-40B4-BE49-F238E27FC236}">
                    <a16:creationId xmlns:a16="http://schemas.microsoft.com/office/drawing/2014/main" id="{E5E338CF-BDF9-405B-B303-938F51988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67" name="Line 101">
                <a:extLst>
                  <a:ext uri="{FF2B5EF4-FFF2-40B4-BE49-F238E27FC236}">
                    <a16:creationId xmlns:a16="http://schemas.microsoft.com/office/drawing/2014/main" id="{B4567543-252B-4601-878A-5FF87C641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468" name="Line 102">
                <a:extLst>
                  <a:ext uri="{FF2B5EF4-FFF2-40B4-BE49-F238E27FC236}">
                    <a16:creationId xmlns:a16="http://schemas.microsoft.com/office/drawing/2014/main" id="{666C0A60-A9DD-4916-843D-FC9FED80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469" name="Rectangle 103">
                <a:extLst>
                  <a:ext uri="{FF2B5EF4-FFF2-40B4-BE49-F238E27FC236}">
                    <a16:creationId xmlns:a16="http://schemas.microsoft.com/office/drawing/2014/main" id="{4C2D6B05-1FFF-4BCD-BFF4-068FCBF7C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1470" name="Oval 104">
                <a:extLst>
                  <a:ext uri="{FF2B5EF4-FFF2-40B4-BE49-F238E27FC236}">
                    <a16:creationId xmlns:a16="http://schemas.microsoft.com/office/drawing/2014/main" id="{33A18BFC-6E64-42F0-AF09-D126E4D53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1471" name="Group 105">
                <a:extLst>
                  <a:ext uri="{FF2B5EF4-FFF2-40B4-BE49-F238E27FC236}">
                    <a16:creationId xmlns:a16="http://schemas.microsoft.com/office/drawing/2014/main" id="{50827B53-A6F0-4EC4-9DA7-D48954548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9" y="1976"/>
                <a:ext cx="312" cy="271"/>
                <a:chOff x="2897" y="2425"/>
                <a:chExt cx="319" cy="271"/>
              </a:xfrm>
            </p:grpSpPr>
            <p:sp>
              <p:nvSpPr>
                <p:cNvPr id="101472" name="Rectangle 106">
                  <a:extLst>
                    <a:ext uri="{FF2B5EF4-FFF2-40B4-BE49-F238E27FC236}">
                      <a16:creationId xmlns:a16="http://schemas.microsoft.com/office/drawing/2014/main" id="{80781225-D650-435F-94B9-0A9788D28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1473" name="Text Box 107">
                  <a:extLst>
                    <a:ext uri="{FF2B5EF4-FFF2-40B4-BE49-F238E27FC236}">
                      <a16:creationId xmlns:a16="http://schemas.microsoft.com/office/drawing/2014/main" id="{01D035EB-4A8E-49CC-A5BD-50FA5D8B5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7" y="2425"/>
                  <a:ext cx="319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3c</a:t>
                  </a:r>
                  <a:endParaRPr lang="en-US" altLang="en-US" sz="2400"/>
                </a:p>
              </p:txBody>
            </p:sp>
          </p:grpSp>
        </p:grpSp>
        <p:sp>
          <p:nvSpPr>
            <p:cNvPr id="101451" name="Line 108">
              <a:extLst>
                <a:ext uri="{FF2B5EF4-FFF2-40B4-BE49-F238E27FC236}">
                  <a16:creationId xmlns:a16="http://schemas.microsoft.com/office/drawing/2014/main" id="{B7DE580D-7E5C-4D5B-A5A4-CD9474746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52" name="Line 109">
              <a:extLst>
                <a:ext uri="{FF2B5EF4-FFF2-40B4-BE49-F238E27FC236}">
                  <a16:creationId xmlns:a16="http://schemas.microsoft.com/office/drawing/2014/main" id="{AF8AB18D-4CD7-4C3A-B885-CB8E1A1C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1482"/>
              <a:ext cx="14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53" name="Line 110">
              <a:extLst>
                <a:ext uri="{FF2B5EF4-FFF2-40B4-BE49-F238E27FC236}">
                  <a16:creationId xmlns:a16="http://schemas.microsoft.com/office/drawing/2014/main" id="{53938F8D-3184-46A0-9826-4DDB47F99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54" name="Line 111">
              <a:extLst>
                <a:ext uri="{FF2B5EF4-FFF2-40B4-BE49-F238E27FC236}">
                  <a16:creationId xmlns:a16="http://schemas.microsoft.com/office/drawing/2014/main" id="{0A1F8954-6470-459F-B071-F2919A91C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" y="1118"/>
              <a:ext cx="11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55" name="Line 112">
              <a:extLst>
                <a:ext uri="{FF2B5EF4-FFF2-40B4-BE49-F238E27FC236}">
                  <a16:creationId xmlns:a16="http://schemas.microsoft.com/office/drawing/2014/main" id="{993B1FCC-5087-4031-B110-77C71E062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211"/>
              <a:ext cx="68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56" name="Line 113">
              <a:extLst>
                <a:ext uri="{FF2B5EF4-FFF2-40B4-BE49-F238E27FC236}">
                  <a16:creationId xmlns:a16="http://schemas.microsoft.com/office/drawing/2014/main" id="{CAC1AD90-2EA6-4D9B-AA99-959985B9F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" y="1728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57" name="Line 114">
              <a:extLst>
                <a:ext uri="{FF2B5EF4-FFF2-40B4-BE49-F238E27FC236}">
                  <a16:creationId xmlns:a16="http://schemas.microsoft.com/office/drawing/2014/main" id="{8E28EC71-16D4-47EB-8EE9-CE014D8A6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58" name="Line 115">
              <a:extLst>
                <a:ext uri="{FF2B5EF4-FFF2-40B4-BE49-F238E27FC236}">
                  <a16:creationId xmlns:a16="http://schemas.microsoft.com/office/drawing/2014/main" id="{D472C675-0DB8-488A-BCA7-E4B54DCB5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59" name="Line 116">
              <a:extLst>
                <a:ext uri="{FF2B5EF4-FFF2-40B4-BE49-F238E27FC236}">
                  <a16:creationId xmlns:a16="http://schemas.microsoft.com/office/drawing/2014/main" id="{41532022-BCAE-4E83-A1E8-6ABAB4C13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1" y="1347"/>
              <a:ext cx="13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60" name="Line 117">
              <a:extLst>
                <a:ext uri="{FF2B5EF4-FFF2-40B4-BE49-F238E27FC236}">
                  <a16:creationId xmlns:a16="http://schemas.microsoft.com/office/drawing/2014/main" id="{F29EA39E-47DE-44BB-B71C-7E660A72B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61" name="Line 118">
              <a:extLst>
                <a:ext uri="{FF2B5EF4-FFF2-40B4-BE49-F238E27FC236}">
                  <a16:creationId xmlns:a16="http://schemas.microsoft.com/office/drawing/2014/main" id="{792EE48A-3129-4E18-8E27-15E07FEF8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62" name="Line 119">
              <a:extLst>
                <a:ext uri="{FF2B5EF4-FFF2-40B4-BE49-F238E27FC236}">
                  <a16:creationId xmlns:a16="http://schemas.microsoft.com/office/drawing/2014/main" id="{B6943B6A-5436-4B09-B706-63C483F53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63" name="Line 120">
              <a:extLst>
                <a:ext uri="{FF2B5EF4-FFF2-40B4-BE49-F238E27FC236}">
                  <a16:creationId xmlns:a16="http://schemas.microsoft.com/office/drawing/2014/main" id="{7BBB5D7D-2215-4932-AB8A-64E0939DE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64" name="Line 121">
              <a:extLst>
                <a:ext uri="{FF2B5EF4-FFF2-40B4-BE49-F238E27FC236}">
                  <a16:creationId xmlns:a16="http://schemas.microsoft.com/office/drawing/2014/main" id="{BDE220FF-124A-4F47-AA13-75528BCC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465" name="Line 122">
              <a:extLst>
                <a:ext uri="{FF2B5EF4-FFF2-40B4-BE49-F238E27FC236}">
                  <a16:creationId xmlns:a16="http://schemas.microsoft.com/office/drawing/2014/main" id="{2C407920-3A75-4BA4-9D29-4679DE451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1880"/>
              <a:ext cx="144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1381" name="Rectangle 123">
            <a:extLst>
              <a:ext uri="{FF2B5EF4-FFF2-40B4-BE49-F238E27FC236}">
                <a16:creationId xmlns:a16="http://schemas.microsoft.com/office/drawing/2014/main" id="{13B60BF7-E7CB-4735-A8CB-946D5CDA7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6275" y="228600"/>
            <a:ext cx="7772400" cy="839788"/>
          </a:xfrm>
        </p:spPr>
        <p:txBody>
          <a:bodyPr/>
          <a:lstStyle/>
          <a:p>
            <a:r>
              <a:rPr lang="en-US" altLang="en-US"/>
              <a:t>Interconnected ASes</a:t>
            </a:r>
          </a:p>
        </p:txBody>
      </p:sp>
      <p:sp>
        <p:nvSpPr>
          <p:cNvPr id="101382" name="Rectangle 124">
            <a:extLst>
              <a:ext uri="{FF2B5EF4-FFF2-40B4-BE49-F238E27FC236}">
                <a16:creationId xmlns:a16="http://schemas.microsoft.com/office/drawing/2014/main" id="{9CE347B2-FB4B-4286-9E0C-7F61F942D49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38925" y="3159126"/>
            <a:ext cx="3810000" cy="3400425"/>
          </a:xfrm>
        </p:spPr>
        <p:txBody>
          <a:bodyPr/>
          <a:lstStyle/>
          <a:p>
            <a:r>
              <a:rPr lang="en-US" altLang="en-US" sz="2400"/>
              <a:t>forwarding table  configured by both intra- and inter-AS routing algorithm</a:t>
            </a:r>
          </a:p>
          <a:p>
            <a:pPr lvl="1"/>
            <a:r>
              <a:rPr lang="en-US" altLang="en-US"/>
              <a:t>intra-AS sets entries for internal dests</a:t>
            </a:r>
          </a:p>
          <a:p>
            <a:pPr lvl="1"/>
            <a:r>
              <a:rPr lang="en-US" altLang="en-US"/>
              <a:t>inter-AS &amp; intra-AS sets entries for external dests </a:t>
            </a:r>
          </a:p>
        </p:txBody>
      </p:sp>
      <p:pic>
        <p:nvPicPr>
          <p:cNvPr id="101383" name="Picture 126" descr="underline_base">
            <a:extLst>
              <a:ext uri="{FF2B5EF4-FFF2-40B4-BE49-F238E27FC236}">
                <a16:creationId xmlns:a16="http://schemas.microsoft.com/office/drawing/2014/main" id="{525FAB13-99E2-40DB-93FF-A6EB53D3BA9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884239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>
            <a:extLst>
              <a:ext uri="{FF2B5EF4-FFF2-40B4-BE49-F238E27FC236}">
                <a16:creationId xmlns:a16="http://schemas.microsoft.com/office/drawing/2014/main" id="{5F7EE097-4FB1-43E4-8AB0-57750C1C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02403" name="Slide Number Placeholder 6">
            <a:extLst>
              <a:ext uri="{FF2B5EF4-FFF2-40B4-BE49-F238E27FC236}">
                <a16:creationId xmlns:a16="http://schemas.microsoft.com/office/drawing/2014/main" id="{8D868157-D781-48CC-B85C-9B2633AD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445BC615-FA0D-4B7E-A8A4-784EB511C1DB}" type="slidenum">
              <a:rPr lang="en-US" altLang="en-US">
                <a:latin typeface="Tahoma" panose="020B0604030504040204" pitchFamily="34" charset="0"/>
              </a:rPr>
              <a:pPr/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C207F9B2-9A39-4143-809C-E1753A573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1213" y="0"/>
            <a:ext cx="7772400" cy="1143000"/>
          </a:xfrm>
        </p:spPr>
        <p:txBody>
          <a:bodyPr/>
          <a:lstStyle/>
          <a:p>
            <a:r>
              <a:rPr lang="en-US" altLang="en-US"/>
              <a:t>Inter-AS tasks</a:t>
            </a:r>
          </a:p>
        </p:txBody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DB6B837E-0BCA-4889-B40E-454A8D76EF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5813" y="1195388"/>
            <a:ext cx="3810000" cy="2921000"/>
          </a:xfrm>
        </p:spPr>
        <p:txBody>
          <a:bodyPr/>
          <a:lstStyle/>
          <a:p>
            <a:r>
              <a:rPr lang="en-US" altLang="en-US" sz="2400"/>
              <a:t>suppose router in AS1 receives datagram destined outside of AS1:</a:t>
            </a:r>
          </a:p>
          <a:p>
            <a:pPr lvl="1"/>
            <a:r>
              <a:rPr lang="en-US" altLang="en-US"/>
              <a:t>router should forward packet to gateway router, but which one?</a:t>
            </a:r>
          </a:p>
        </p:txBody>
      </p:sp>
      <p:sp>
        <p:nvSpPr>
          <p:cNvPr id="102406" name="Rectangle 4">
            <a:extLst>
              <a:ext uri="{FF2B5EF4-FFF2-40B4-BE49-F238E27FC236}">
                <a16:creationId xmlns:a16="http://schemas.microsoft.com/office/drawing/2014/main" id="{9B5F057F-EC7E-4FE5-A76A-B5EE26F113E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62675" y="1195388"/>
            <a:ext cx="3810000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AS1 must:</a:t>
            </a:r>
          </a:p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400"/>
              <a:t>learn which dests are reachable through AS2, which through AS3</a:t>
            </a:r>
          </a:p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400"/>
              <a:t>propagate this reachability info to all routers in AS1</a:t>
            </a:r>
          </a:p>
          <a:p>
            <a:pPr marL="457200" indent="-457200"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job of inter-AS routing!</a:t>
            </a:r>
          </a:p>
        </p:txBody>
      </p:sp>
      <p:sp>
        <p:nvSpPr>
          <p:cNvPr id="102407" name="Freeform 5">
            <a:extLst>
              <a:ext uri="{FF2B5EF4-FFF2-40B4-BE49-F238E27FC236}">
                <a16:creationId xmlns:a16="http://schemas.microsoft.com/office/drawing/2014/main" id="{85087995-FF3E-4635-8AB6-81381FF8CA24}"/>
              </a:ext>
            </a:extLst>
          </p:cNvPr>
          <p:cNvSpPr>
            <a:spLocks/>
          </p:cNvSpPr>
          <p:nvPr/>
        </p:nvSpPr>
        <p:spPr bwMode="auto">
          <a:xfrm>
            <a:off x="8801101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08" name="Freeform 6">
            <a:extLst>
              <a:ext uri="{FF2B5EF4-FFF2-40B4-BE49-F238E27FC236}">
                <a16:creationId xmlns:a16="http://schemas.microsoft.com/office/drawing/2014/main" id="{8BAE1918-D2E7-405D-A0F4-25B0039AE6E2}"/>
              </a:ext>
            </a:extLst>
          </p:cNvPr>
          <p:cNvSpPr>
            <a:spLocks/>
          </p:cNvSpPr>
          <p:nvPr/>
        </p:nvSpPr>
        <p:spPr bwMode="auto">
          <a:xfrm>
            <a:off x="6754814" y="4872039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09" name="Freeform 7">
            <a:extLst>
              <a:ext uri="{FF2B5EF4-FFF2-40B4-BE49-F238E27FC236}">
                <a16:creationId xmlns:a16="http://schemas.microsoft.com/office/drawing/2014/main" id="{05C1511B-DD10-47F1-B4C0-C6624C641507}"/>
              </a:ext>
            </a:extLst>
          </p:cNvPr>
          <p:cNvSpPr>
            <a:spLocks/>
          </p:cNvSpPr>
          <p:nvPr/>
        </p:nvSpPr>
        <p:spPr bwMode="auto">
          <a:xfrm>
            <a:off x="3001964" y="4164014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10" name="Freeform 8">
            <a:extLst>
              <a:ext uri="{FF2B5EF4-FFF2-40B4-BE49-F238E27FC236}">
                <a16:creationId xmlns:a16="http://schemas.microsoft.com/office/drawing/2014/main" id="{FA4C703C-A2C5-4262-B28F-9AC6712FCCCE}"/>
              </a:ext>
            </a:extLst>
          </p:cNvPr>
          <p:cNvSpPr>
            <a:spLocks/>
          </p:cNvSpPr>
          <p:nvPr/>
        </p:nvSpPr>
        <p:spPr bwMode="auto">
          <a:xfrm>
            <a:off x="3632200" y="4908551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11" name="Text Box 9">
            <a:extLst>
              <a:ext uri="{FF2B5EF4-FFF2-40B4-BE49-F238E27FC236}">
                <a16:creationId xmlns:a16="http://schemas.microsoft.com/office/drawing/2014/main" id="{188E3FDC-2B1A-4A34-A51C-336F5893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5129214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AS3</a:t>
            </a:r>
            <a:endParaRPr lang="en-US" altLang="en-US"/>
          </a:p>
        </p:txBody>
      </p:sp>
      <p:sp>
        <p:nvSpPr>
          <p:cNvPr id="102412" name="Text Box 10">
            <a:extLst>
              <a:ext uri="{FF2B5EF4-FFF2-40B4-BE49-F238E27FC236}">
                <a16:creationId xmlns:a16="http://schemas.microsoft.com/office/drawing/2014/main" id="{7E8202CB-97FD-468E-A1FF-8E2CC5D7B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4376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AS2</a:t>
            </a:r>
          </a:p>
        </p:txBody>
      </p:sp>
      <p:sp>
        <p:nvSpPr>
          <p:cNvPr id="102413" name="Line 11">
            <a:extLst>
              <a:ext uri="{FF2B5EF4-FFF2-40B4-BE49-F238E27FC236}">
                <a16:creationId xmlns:a16="http://schemas.microsoft.com/office/drawing/2014/main" id="{A6E579B9-25EC-422B-975C-FE575080B5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51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414" name="Line 12">
            <a:extLst>
              <a:ext uri="{FF2B5EF4-FFF2-40B4-BE49-F238E27FC236}">
                <a16:creationId xmlns:a16="http://schemas.microsoft.com/office/drawing/2014/main" id="{66416C6C-C213-4221-B87F-F8C5CE0C49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8100" y="4641851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415" name="Line 13">
            <a:extLst>
              <a:ext uri="{FF2B5EF4-FFF2-40B4-BE49-F238E27FC236}">
                <a16:creationId xmlns:a16="http://schemas.microsoft.com/office/drawing/2014/main" id="{F39220B5-28F0-4A76-8F6D-65F844E68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2416" name="Group 14">
            <a:extLst>
              <a:ext uri="{FF2B5EF4-FFF2-40B4-BE49-F238E27FC236}">
                <a16:creationId xmlns:a16="http://schemas.microsoft.com/office/drawing/2014/main" id="{363671B5-9EC3-4175-B46B-9FE4F2C4456D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903789"/>
            <a:ext cx="501650" cy="396875"/>
            <a:chOff x="873" y="3243"/>
            <a:chExt cx="316" cy="250"/>
          </a:xfrm>
        </p:grpSpPr>
        <p:sp>
          <p:nvSpPr>
            <p:cNvPr id="102514" name="Oval 15">
              <a:extLst>
                <a:ext uri="{FF2B5EF4-FFF2-40B4-BE49-F238E27FC236}">
                  <a16:creationId xmlns:a16="http://schemas.microsoft.com/office/drawing/2014/main" id="{8630BF09-DB55-4E3A-B87C-3CE428B77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15" name="Line 16">
              <a:extLst>
                <a:ext uri="{FF2B5EF4-FFF2-40B4-BE49-F238E27FC236}">
                  <a16:creationId xmlns:a16="http://schemas.microsoft.com/office/drawing/2014/main" id="{E8F9E183-9D13-4009-A97C-B82CEF29C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516" name="Line 17">
              <a:extLst>
                <a:ext uri="{FF2B5EF4-FFF2-40B4-BE49-F238E27FC236}">
                  <a16:creationId xmlns:a16="http://schemas.microsoft.com/office/drawing/2014/main" id="{39EED237-DB48-40EB-815C-48CB237B3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517" name="Rectangle 18">
              <a:extLst>
                <a:ext uri="{FF2B5EF4-FFF2-40B4-BE49-F238E27FC236}">
                  <a16:creationId xmlns:a16="http://schemas.microsoft.com/office/drawing/2014/main" id="{0AE8B961-5E50-4D68-9C8D-BF74510FD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2518" name="Oval 19">
              <a:extLst>
                <a:ext uri="{FF2B5EF4-FFF2-40B4-BE49-F238E27FC236}">
                  <a16:creationId xmlns:a16="http://schemas.microsoft.com/office/drawing/2014/main" id="{B45446A9-9175-4B5F-86D9-AC0CBF54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19" name="Rectangle 20">
              <a:extLst>
                <a:ext uri="{FF2B5EF4-FFF2-40B4-BE49-F238E27FC236}">
                  <a16:creationId xmlns:a16="http://schemas.microsoft.com/office/drawing/2014/main" id="{DF8E54DE-188D-4E53-810F-3BF06FD9E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20" name="Text Box 21">
              <a:extLst>
                <a:ext uri="{FF2B5EF4-FFF2-40B4-BE49-F238E27FC236}">
                  <a16:creationId xmlns:a16="http://schemas.microsoft.com/office/drawing/2014/main" id="{A7C4AA77-6EB9-4A60-BEE9-4FF2629CE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/>
            </a:p>
          </p:txBody>
        </p:sp>
      </p:grpSp>
      <p:grpSp>
        <p:nvGrpSpPr>
          <p:cNvPr id="102417" name="Group 22">
            <a:extLst>
              <a:ext uri="{FF2B5EF4-FFF2-40B4-BE49-F238E27FC236}">
                <a16:creationId xmlns:a16="http://schemas.microsoft.com/office/drawing/2014/main" id="{C375EDCC-11B9-4507-B1F8-814D9438F754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4327526"/>
            <a:ext cx="501650" cy="396875"/>
            <a:chOff x="2016" y="1976"/>
            <a:chExt cx="316" cy="250"/>
          </a:xfrm>
        </p:grpSpPr>
        <p:sp>
          <p:nvSpPr>
            <p:cNvPr id="102506" name="Oval 23">
              <a:extLst>
                <a:ext uri="{FF2B5EF4-FFF2-40B4-BE49-F238E27FC236}">
                  <a16:creationId xmlns:a16="http://schemas.microsoft.com/office/drawing/2014/main" id="{826B607F-9C0F-474B-8EFD-DDC625854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07" name="Line 24">
              <a:extLst>
                <a:ext uri="{FF2B5EF4-FFF2-40B4-BE49-F238E27FC236}">
                  <a16:creationId xmlns:a16="http://schemas.microsoft.com/office/drawing/2014/main" id="{6B5BA30E-AB7F-4AE4-B76F-0B700691F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508" name="Line 25">
              <a:extLst>
                <a:ext uri="{FF2B5EF4-FFF2-40B4-BE49-F238E27FC236}">
                  <a16:creationId xmlns:a16="http://schemas.microsoft.com/office/drawing/2014/main" id="{5D98E623-6BB6-4CFB-95F0-90C16CC86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509" name="Rectangle 26">
              <a:extLst>
                <a:ext uri="{FF2B5EF4-FFF2-40B4-BE49-F238E27FC236}">
                  <a16:creationId xmlns:a16="http://schemas.microsoft.com/office/drawing/2014/main" id="{FA90A764-F402-4169-AF35-E558EE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2510" name="Oval 27">
              <a:extLst>
                <a:ext uri="{FF2B5EF4-FFF2-40B4-BE49-F238E27FC236}">
                  <a16:creationId xmlns:a16="http://schemas.microsoft.com/office/drawing/2014/main" id="{897C3FD9-39A3-4E61-94DD-057D74AF5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2511" name="Group 28">
              <a:extLst>
                <a:ext uri="{FF2B5EF4-FFF2-40B4-BE49-F238E27FC236}">
                  <a16:creationId xmlns:a16="http://schemas.microsoft.com/office/drawing/2014/main" id="{4263AAAA-1CD9-4311-A59F-C18451DE9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2512" name="Rectangle 29">
                <a:extLst>
                  <a:ext uri="{FF2B5EF4-FFF2-40B4-BE49-F238E27FC236}">
                    <a16:creationId xmlns:a16="http://schemas.microsoft.com/office/drawing/2014/main" id="{A1A3BB9F-B9AC-4414-A088-3491A763E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13" name="Text Box 30">
                <a:extLst>
                  <a:ext uri="{FF2B5EF4-FFF2-40B4-BE49-F238E27FC236}">
                    <a16:creationId xmlns:a16="http://schemas.microsoft.com/office/drawing/2014/main" id="{A56C8D34-9572-4139-B09F-EDB28B1FFC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3c</a:t>
                </a:r>
                <a:endParaRPr lang="en-US" altLang="en-US" sz="2400"/>
              </a:p>
            </p:txBody>
          </p:sp>
        </p:grpSp>
      </p:grpSp>
      <p:grpSp>
        <p:nvGrpSpPr>
          <p:cNvPr id="102418" name="Group 31">
            <a:extLst>
              <a:ext uri="{FF2B5EF4-FFF2-40B4-BE49-F238E27FC236}">
                <a16:creationId xmlns:a16="http://schemas.microsoft.com/office/drawing/2014/main" id="{9D6CB86C-66F9-4BA6-9F91-BF8AB9170C88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4702176"/>
            <a:ext cx="501650" cy="396875"/>
            <a:chOff x="1434" y="3104"/>
            <a:chExt cx="316" cy="250"/>
          </a:xfrm>
        </p:grpSpPr>
        <p:grpSp>
          <p:nvGrpSpPr>
            <p:cNvPr id="102498" name="Group 32">
              <a:extLst>
                <a:ext uri="{FF2B5EF4-FFF2-40B4-BE49-F238E27FC236}">
                  <a16:creationId xmlns:a16="http://schemas.microsoft.com/office/drawing/2014/main" id="{64B0BAE7-24F0-4BF0-8EEC-7A775EE72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2500" name="Oval 33">
                <a:extLst>
                  <a:ext uri="{FF2B5EF4-FFF2-40B4-BE49-F238E27FC236}">
                    <a16:creationId xmlns:a16="http://schemas.microsoft.com/office/drawing/2014/main" id="{8E0A5257-2237-42A7-BD08-43252949E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01" name="Line 34">
                <a:extLst>
                  <a:ext uri="{FF2B5EF4-FFF2-40B4-BE49-F238E27FC236}">
                    <a16:creationId xmlns:a16="http://schemas.microsoft.com/office/drawing/2014/main" id="{E7FFE7CC-B110-4A79-B570-8AB7F8007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502" name="Line 35">
                <a:extLst>
                  <a:ext uri="{FF2B5EF4-FFF2-40B4-BE49-F238E27FC236}">
                    <a16:creationId xmlns:a16="http://schemas.microsoft.com/office/drawing/2014/main" id="{43C7F59E-8724-4C8A-9BD6-E944C2805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503" name="Rectangle 36">
                <a:extLst>
                  <a:ext uri="{FF2B5EF4-FFF2-40B4-BE49-F238E27FC236}">
                    <a16:creationId xmlns:a16="http://schemas.microsoft.com/office/drawing/2014/main" id="{7774F0B6-0E84-4AD7-800D-5EA58BDCA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2504" name="Oval 37">
                <a:extLst>
                  <a:ext uri="{FF2B5EF4-FFF2-40B4-BE49-F238E27FC236}">
                    <a16:creationId xmlns:a16="http://schemas.microsoft.com/office/drawing/2014/main" id="{3838545F-D0F6-44B7-BDC2-8C005EBA8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05" name="Rectangle 38">
                <a:extLst>
                  <a:ext uri="{FF2B5EF4-FFF2-40B4-BE49-F238E27FC236}">
                    <a16:creationId xmlns:a16="http://schemas.microsoft.com/office/drawing/2014/main" id="{464F4427-C867-4657-85E3-41B9F3ECA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499" name="Text Box 39">
              <a:extLst>
                <a:ext uri="{FF2B5EF4-FFF2-40B4-BE49-F238E27FC236}">
                  <a16:creationId xmlns:a16="http://schemas.microsoft.com/office/drawing/2014/main" id="{5AF91F2B-5B4A-4FD6-9ACB-0831924ED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/>
            </a:p>
          </p:txBody>
        </p:sp>
      </p:grpSp>
      <p:grpSp>
        <p:nvGrpSpPr>
          <p:cNvPr id="102419" name="Group 40">
            <a:extLst>
              <a:ext uri="{FF2B5EF4-FFF2-40B4-BE49-F238E27FC236}">
                <a16:creationId xmlns:a16="http://schemas.microsoft.com/office/drawing/2014/main" id="{28FB7043-2452-4D94-AE5B-158C02377D59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5227638"/>
            <a:ext cx="2660650" cy="1122362"/>
            <a:chOff x="1572" y="3293"/>
            <a:chExt cx="1676" cy="707"/>
          </a:xfrm>
        </p:grpSpPr>
        <p:sp>
          <p:nvSpPr>
            <p:cNvPr id="102455" name="Freeform 41">
              <a:extLst>
                <a:ext uri="{FF2B5EF4-FFF2-40B4-BE49-F238E27FC236}">
                  <a16:creationId xmlns:a16="http://schemas.microsoft.com/office/drawing/2014/main" id="{85AB8DEA-4E01-49B1-903C-B1FB37BE6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195 w 1583"/>
                <a:gd name="T1" fmla="*/ 259 h 682"/>
                <a:gd name="T2" fmla="*/ 511 w 1583"/>
                <a:gd name="T3" fmla="*/ 86 h 682"/>
                <a:gd name="T4" fmla="*/ 987 w 1583"/>
                <a:gd name="T5" fmla="*/ 24 h 682"/>
                <a:gd name="T6" fmla="*/ 1454 w 1583"/>
                <a:gd name="T7" fmla="*/ 224 h 682"/>
                <a:gd name="T8" fmla="*/ 1965 w 1583"/>
                <a:gd name="T9" fmla="*/ 494 h 682"/>
                <a:gd name="T10" fmla="*/ 1599 w 1583"/>
                <a:gd name="T11" fmla="*/ 743 h 682"/>
                <a:gd name="T12" fmla="*/ 867 w 1583"/>
                <a:gd name="T13" fmla="*/ 758 h 682"/>
                <a:gd name="T14" fmla="*/ 112 w 1583"/>
                <a:gd name="T15" fmla="*/ 688 h 682"/>
                <a:gd name="T16" fmla="*/ 195 w 1583"/>
                <a:gd name="T17" fmla="*/ 259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456" name="Text Box 42">
              <a:extLst>
                <a:ext uri="{FF2B5EF4-FFF2-40B4-BE49-F238E27FC236}">
                  <a16:creationId xmlns:a16="http://schemas.microsoft.com/office/drawing/2014/main" id="{0E47F633-1864-4E53-83D0-13995D7B5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AS1</a:t>
              </a:r>
              <a:endParaRPr lang="en-US" altLang="en-US"/>
            </a:p>
          </p:txBody>
        </p:sp>
        <p:sp>
          <p:nvSpPr>
            <p:cNvPr id="102457" name="Line 43">
              <a:extLst>
                <a:ext uri="{FF2B5EF4-FFF2-40B4-BE49-F238E27FC236}">
                  <a16:creationId xmlns:a16="http://schemas.microsoft.com/office/drawing/2014/main" id="{871CBDE5-5186-4BC8-97B7-733D43BD4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58" name="Line 44">
              <a:extLst>
                <a:ext uri="{FF2B5EF4-FFF2-40B4-BE49-F238E27FC236}">
                  <a16:creationId xmlns:a16="http://schemas.microsoft.com/office/drawing/2014/main" id="{C6A18599-0067-4776-8B01-E06C5C739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59" name="Line 45">
              <a:extLst>
                <a:ext uri="{FF2B5EF4-FFF2-40B4-BE49-F238E27FC236}">
                  <a16:creationId xmlns:a16="http://schemas.microsoft.com/office/drawing/2014/main" id="{0D733C01-9D76-40D4-B8A6-9A06B2A5E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60" name="Line 46">
              <a:extLst>
                <a:ext uri="{FF2B5EF4-FFF2-40B4-BE49-F238E27FC236}">
                  <a16:creationId xmlns:a16="http://schemas.microsoft.com/office/drawing/2014/main" id="{D88B7173-8EF3-457B-BDD2-41031620C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61" name="Line 47">
              <a:extLst>
                <a:ext uri="{FF2B5EF4-FFF2-40B4-BE49-F238E27FC236}">
                  <a16:creationId xmlns:a16="http://schemas.microsoft.com/office/drawing/2014/main" id="{B9F54EF5-E965-416F-98E1-178DFE6E04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62" name="Line 48">
              <a:extLst>
                <a:ext uri="{FF2B5EF4-FFF2-40B4-BE49-F238E27FC236}">
                  <a16:creationId xmlns:a16="http://schemas.microsoft.com/office/drawing/2014/main" id="{36F25A30-F462-43DE-90FF-364EC1D26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2463" name="Group 49">
              <a:extLst>
                <a:ext uri="{FF2B5EF4-FFF2-40B4-BE49-F238E27FC236}">
                  <a16:creationId xmlns:a16="http://schemas.microsoft.com/office/drawing/2014/main" id="{F40D5D3C-9239-48E4-9289-E8BB1E3F0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2490" name="Oval 50">
                <a:extLst>
                  <a:ext uri="{FF2B5EF4-FFF2-40B4-BE49-F238E27FC236}">
                    <a16:creationId xmlns:a16="http://schemas.microsoft.com/office/drawing/2014/main" id="{305B2D2F-7A3E-4571-B9D4-AFBB797E3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91" name="Line 51">
                <a:extLst>
                  <a:ext uri="{FF2B5EF4-FFF2-40B4-BE49-F238E27FC236}">
                    <a16:creationId xmlns:a16="http://schemas.microsoft.com/office/drawing/2014/main" id="{88F9CE65-BE5B-4F66-BF05-33A374F00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492" name="Line 52">
                <a:extLst>
                  <a:ext uri="{FF2B5EF4-FFF2-40B4-BE49-F238E27FC236}">
                    <a16:creationId xmlns:a16="http://schemas.microsoft.com/office/drawing/2014/main" id="{C498EB33-9366-4883-AA73-053606E1D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493" name="Rectangle 53">
                <a:extLst>
                  <a:ext uri="{FF2B5EF4-FFF2-40B4-BE49-F238E27FC236}">
                    <a16:creationId xmlns:a16="http://schemas.microsoft.com/office/drawing/2014/main" id="{1C77DBF2-ED8E-449B-B05C-768F3FF77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2494" name="Oval 54">
                <a:extLst>
                  <a:ext uri="{FF2B5EF4-FFF2-40B4-BE49-F238E27FC236}">
                    <a16:creationId xmlns:a16="http://schemas.microsoft.com/office/drawing/2014/main" id="{80C9B64C-838B-409C-9428-A440F1AFE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495" name="Group 55">
                <a:extLst>
                  <a:ext uri="{FF2B5EF4-FFF2-40B4-BE49-F238E27FC236}">
                    <a16:creationId xmlns:a16="http://schemas.microsoft.com/office/drawing/2014/main" id="{F6EF02F4-13EA-47C2-B32F-114587D60A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2496" name="Rectangle 56">
                  <a:extLst>
                    <a:ext uri="{FF2B5EF4-FFF2-40B4-BE49-F238E27FC236}">
                      <a16:creationId xmlns:a16="http://schemas.microsoft.com/office/drawing/2014/main" id="{33C0C446-750A-43A6-B4B1-BCE59C0F7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497" name="Text Box 57">
                  <a:extLst>
                    <a:ext uri="{FF2B5EF4-FFF2-40B4-BE49-F238E27FC236}">
                      <a16:creationId xmlns:a16="http://schemas.microsoft.com/office/drawing/2014/main" id="{98B74819-2A59-48A2-A8FC-E9C2B0C577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1c</a:t>
                  </a:r>
                </a:p>
              </p:txBody>
            </p:sp>
          </p:grpSp>
        </p:grpSp>
        <p:grpSp>
          <p:nvGrpSpPr>
            <p:cNvPr id="102464" name="Group 58">
              <a:extLst>
                <a:ext uri="{FF2B5EF4-FFF2-40B4-BE49-F238E27FC236}">
                  <a16:creationId xmlns:a16="http://schemas.microsoft.com/office/drawing/2014/main" id="{EC0AEEAF-A624-4AFB-9D21-400981791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2483" name="Oval 59">
                <a:extLst>
                  <a:ext uri="{FF2B5EF4-FFF2-40B4-BE49-F238E27FC236}">
                    <a16:creationId xmlns:a16="http://schemas.microsoft.com/office/drawing/2014/main" id="{6235ED50-19F4-40BA-83AE-BFB9AAC82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84" name="Line 60">
                <a:extLst>
                  <a:ext uri="{FF2B5EF4-FFF2-40B4-BE49-F238E27FC236}">
                    <a16:creationId xmlns:a16="http://schemas.microsoft.com/office/drawing/2014/main" id="{979CAE95-891D-438F-9064-CB55B7C34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485" name="Line 61">
                <a:extLst>
                  <a:ext uri="{FF2B5EF4-FFF2-40B4-BE49-F238E27FC236}">
                    <a16:creationId xmlns:a16="http://schemas.microsoft.com/office/drawing/2014/main" id="{0A391D5D-DD55-40EE-9456-65E26D0A3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486" name="Rectangle 62">
                <a:extLst>
                  <a:ext uri="{FF2B5EF4-FFF2-40B4-BE49-F238E27FC236}">
                    <a16:creationId xmlns:a16="http://schemas.microsoft.com/office/drawing/2014/main" id="{08C1749E-1CF2-4EFE-9DCA-7D6AC215F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2487" name="Oval 63">
                <a:extLst>
                  <a:ext uri="{FF2B5EF4-FFF2-40B4-BE49-F238E27FC236}">
                    <a16:creationId xmlns:a16="http://schemas.microsoft.com/office/drawing/2014/main" id="{411D95D5-1E6A-4F87-AE21-13C39A6F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88" name="Rectangle 64">
                <a:extLst>
                  <a:ext uri="{FF2B5EF4-FFF2-40B4-BE49-F238E27FC236}">
                    <a16:creationId xmlns:a16="http://schemas.microsoft.com/office/drawing/2014/main" id="{DA4EC005-1CCC-43F7-AE52-69300FE62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89" name="Text Box 65">
                <a:extLst>
                  <a:ext uri="{FF2B5EF4-FFF2-40B4-BE49-F238E27FC236}">
                    <a16:creationId xmlns:a16="http://schemas.microsoft.com/office/drawing/2014/main" id="{1D32F184-3C40-4DFD-A6AD-D793349DE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1a</a:t>
                </a:r>
                <a:endParaRPr lang="en-US" altLang="en-US" sz="2400"/>
              </a:p>
            </p:txBody>
          </p:sp>
        </p:grpSp>
        <p:grpSp>
          <p:nvGrpSpPr>
            <p:cNvPr id="102465" name="Group 66">
              <a:extLst>
                <a:ext uri="{FF2B5EF4-FFF2-40B4-BE49-F238E27FC236}">
                  <a16:creationId xmlns:a16="http://schemas.microsoft.com/office/drawing/2014/main" id="{F6D38E01-0F2D-47F4-B8B8-0DFAF52D6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2475" name="Oval 67">
                <a:extLst>
                  <a:ext uri="{FF2B5EF4-FFF2-40B4-BE49-F238E27FC236}">
                    <a16:creationId xmlns:a16="http://schemas.microsoft.com/office/drawing/2014/main" id="{C919693A-B466-4AD8-A4A4-50DB9ADE3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76" name="Line 68">
                <a:extLst>
                  <a:ext uri="{FF2B5EF4-FFF2-40B4-BE49-F238E27FC236}">
                    <a16:creationId xmlns:a16="http://schemas.microsoft.com/office/drawing/2014/main" id="{4B5E3F37-F910-420D-B3A8-0E76AD7FF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477" name="Line 69">
                <a:extLst>
                  <a:ext uri="{FF2B5EF4-FFF2-40B4-BE49-F238E27FC236}">
                    <a16:creationId xmlns:a16="http://schemas.microsoft.com/office/drawing/2014/main" id="{AFF5E5D2-5C31-45AB-BC55-FD49FA501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478" name="Rectangle 70">
                <a:extLst>
                  <a:ext uri="{FF2B5EF4-FFF2-40B4-BE49-F238E27FC236}">
                    <a16:creationId xmlns:a16="http://schemas.microsoft.com/office/drawing/2014/main" id="{0272D4ED-B988-4721-9502-5AADB177C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2479" name="Oval 71">
                <a:extLst>
                  <a:ext uri="{FF2B5EF4-FFF2-40B4-BE49-F238E27FC236}">
                    <a16:creationId xmlns:a16="http://schemas.microsoft.com/office/drawing/2014/main" id="{BC58878B-2592-46F9-9D7B-B902833D9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480" name="Group 72">
                <a:extLst>
                  <a:ext uri="{FF2B5EF4-FFF2-40B4-BE49-F238E27FC236}">
                    <a16:creationId xmlns:a16="http://schemas.microsoft.com/office/drawing/2014/main" id="{06DAA589-E30D-4530-9946-0C2043B867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2481" name="Rectangle 73">
                  <a:extLst>
                    <a:ext uri="{FF2B5EF4-FFF2-40B4-BE49-F238E27FC236}">
                      <a16:creationId xmlns:a16="http://schemas.microsoft.com/office/drawing/2014/main" id="{5C9DCAD9-0808-4D97-A6CE-DC1B3CD36C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482" name="Text Box 74">
                  <a:extLst>
                    <a:ext uri="{FF2B5EF4-FFF2-40B4-BE49-F238E27FC236}">
                      <a16:creationId xmlns:a16="http://schemas.microsoft.com/office/drawing/2014/main" id="{DA1B79BC-5933-40D1-BDA4-28DD79D907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1d</a:t>
                  </a:r>
                </a:p>
              </p:txBody>
            </p:sp>
          </p:grpSp>
        </p:grpSp>
        <p:grpSp>
          <p:nvGrpSpPr>
            <p:cNvPr id="102466" name="Group 75">
              <a:extLst>
                <a:ext uri="{FF2B5EF4-FFF2-40B4-BE49-F238E27FC236}">
                  <a16:creationId xmlns:a16="http://schemas.microsoft.com/office/drawing/2014/main" id="{DA6ED014-37F4-43DE-8C05-CADFB0D19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2467" name="Oval 76">
                <a:extLst>
                  <a:ext uri="{FF2B5EF4-FFF2-40B4-BE49-F238E27FC236}">
                    <a16:creationId xmlns:a16="http://schemas.microsoft.com/office/drawing/2014/main" id="{497F45F3-F8D8-43B6-9758-567344BF6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68" name="Line 77">
                <a:extLst>
                  <a:ext uri="{FF2B5EF4-FFF2-40B4-BE49-F238E27FC236}">
                    <a16:creationId xmlns:a16="http://schemas.microsoft.com/office/drawing/2014/main" id="{B4995A67-226D-4C75-84DC-8E4E3EC74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469" name="Line 78">
                <a:extLst>
                  <a:ext uri="{FF2B5EF4-FFF2-40B4-BE49-F238E27FC236}">
                    <a16:creationId xmlns:a16="http://schemas.microsoft.com/office/drawing/2014/main" id="{7DF45A75-BEB2-40EF-BE20-39DD7362A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470" name="Rectangle 79">
                <a:extLst>
                  <a:ext uri="{FF2B5EF4-FFF2-40B4-BE49-F238E27FC236}">
                    <a16:creationId xmlns:a16="http://schemas.microsoft.com/office/drawing/2014/main" id="{6A300B1A-E386-49DB-8AE3-3B10E1C6B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2471" name="Oval 80">
                <a:extLst>
                  <a:ext uri="{FF2B5EF4-FFF2-40B4-BE49-F238E27FC236}">
                    <a16:creationId xmlns:a16="http://schemas.microsoft.com/office/drawing/2014/main" id="{73896238-CEC9-49C2-8692-8E7E75FD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472" name="Group 81">
                <a:extLst>
                  <a:ext uri="{FF2B5EF4-FFF2-40B4-BE49-F238E27FC236}">
                    <a16:creationId xmlns:a16="http://schemas.microsoft.com/office/drawing/2014/main" id="{390347D7-FCF4-406F-80FB-7B7ACBD4A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2473" name="Rectangle 82">
                  <a:extLst>
                    <a:ext uri="{FF2B5EF4-FFF2-40B4-BE49-F238E27FC236}">
                      <a16:creationId xmlns:a16="http://schemas.microsoft.com/office/drawing/2014/main" id="{020AA863-7880-4370-B090-8C8CA77E2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474" name="Text Box 83">
                  <a:extLst>
                    <a:ext uri="{FF2B5EF4-FFF2-40B4-BE49-F238E27FC236}">
                      <a16:creationId xmlns:a16="http://schemas.microsoft.com/office/drawing/2014/main" id="{D1F9871C-0451-4360-817F-B682617266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/>
                </a:p>
              </p:txBody>
            </p:sp>
          </p:grpSp>
        </p:grpSp>
      </p:grpSp>
      <p:grpSp>
        <p:nvGrpSpPr>
          <p:cNvPr id="102420" name="Group 84">
            <a:extLst>
              <a:ext uri="{FF2B5EF4-FFF2-40B4-BE49-F238E27FC236}">
                <a16:creationId xmlns:a16="http://schemas.microsoft.com/office/drawing/2014/main" id="{4D4D4F87-79C0-489D-86D3-662712A31DB0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5324476"/>
            <a:ext cx="501650" cy="396875"/>
            <a:chOff x="3537" y="3473"/>
            <a:chExt cx="316" cy="250"/>
          </a:xfrm>
        </p:grpSpPr>
        <p:sp>
          <p:nvSpPr>
            <p:cNvPr id="102448" name="Oval 85">
              <a:extLst>
                <a:ext uri="{FF2B5EF4-FFF2-40B4-BE49-F238E27FC236}">
                  <a16:creationId xmlns:a16="http://schemas.microsoft.com/office/drawing/2014/main" id="{202A32EB-0F87-400A-A336-760E8AB96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9" name="Line 86">
              <a:extLst>
                <a:ext uri="{FF2B5EF4-FFF2-40B4-BE49-F238E27FC236}">
                  <a16:creationId xmlns:a16="http://schemas.microsoft.com/office/drawing/2014/main" id="{94E09A1D-1148-4A9C-BC3A-FDBB5C69B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450" name="Line 87">
              <a:extLst>
                <a:ext uri="{FF2B5EF4-FFF2-40B4-BE49-F238E27FC236}">
                  <a16:creationId xmlns:a16="http://schemas.microsoft.com/office/drawing/2014/main" id="{61EBA85A-4686-4213-A87B-74FA99BEE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451" name="Rectangle 88">
              <a:extLst>
                <a:ext uri="{FF2B5EF4-FFF2-40B4-BE49-F238E27FC236}">
                  <a16:creationId xmlns:a16="http://schemas.microsoft.com/office/drawing/2014/main" id="{0FAA37E6-8E63-493A-8D90-27C94B84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2452" name="Oval 89">
              <a:extLst>
                <a:ext uri="{FF2B5EF4-FFF2-40B4-BE49-F238E27FC236}">
                  <a16:creationId xmlns:a16="http://schemas.microsoft.com/office/drawing/2014/main" id="{38228678-F27B-4E60-8B4B-684649AFC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53" name="Rectangle 90">
              <a:extLst>
                <a:ext uri="{FF2B5EF4-FFF2-40B4-BE49-F238E27FC236}">
                  <a16:creationId xmlns:a16="http://schemas.microsoft.com/office/drawing/2014/main" id="{1C1D7F1B-A443-4B84-B0F7-E939AAB7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54" name="Text Box 91">
              <a:extLst>
                <a:ext uri="{FF2B5EF4-FFF2-40B4-BE49-F238E27FC236}">
                  <a16:creationId xmlns:a16="http://schemas.microsoft.com/office/drawing/2014/main" id="{0011933F-3CED-414D-9D54-4D9C1E547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/>
            </a:p>
          </p:txBody>
        </p:sp>
      </p:grpSp>
      <p:sp>
        <p:nvSpPr>
          <p:cNvPr id="102421" name="Line 92">
            <a:extLst>
              <a:ext uri="{FF2B5EF4-FFF2-40B4-BE49-F238E27FC236}">
                <a16:creationId xmlns:a16="http://schemas.microsoft.com/office/drawing/2014/main" id="{CB42A637-157F-4676-9A11-27DBF459A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2422" name="Line 93">
            <a:extLst>
              <a:ext uri="{FF2B5EF4-FFF2-40B4-BE49-F238E27FC236}">
                <a16:creationId xmlns:a16="http://schemas.microsoft.com/office/drawing/2014/main" id="{520B49CA-B117-47BB-995A-91F7F81E2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1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2423" name="Line 94">
            <a:extLst>
              <a:ext uri="{FF2B5EF4-FFF2-40B4-BE49-F238E27FC236}">
                <a16:creationId xmlns:a16="http://schemas.microsoft.com/office/drawing/2014/main" id="{2278FF2A-0125-4FE8-8F68-4539E3100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24" name="Line 95">
            <a:extLst>
              <a:ext uri="{FF2B5EF4-FFF2-40B4-BE49-F238E27FC236}">
                <a16:creationId xmlns:a16="http://schemas.microsoft.com/office/drawing/2014/main" id="{A5055A98-9049-4E98-828B-543A2F137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6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2425" name="Group 96">
            <a:extLst>
              <a:ext uri="{FF2B5EF4-FFF2-40B4-BE49-F238E27FC236}">
                <a16:creationId xmlns:a16="http://schemas.microsoft.com/office/drawing/2014/main" id="{C68F5B84-BCA4-4D95-8E77-4008B754980E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46664"/>
            <a:ext cx="501650" cy="396875"/>
            <a:chOff x="4320" y="1936"/>
            <a:chExt cx="316" cy="250"/>
          </a:xfrm>
        </p:grpSpPr>
        <p:sp>
          <p:nvSpPr>
            <p:cNvPr id="102441" name="Oval 97">
              <a:extLst>
                <a:ext uri="{FF2B5EF4-FFF2-40B4-BE49-F238E27FC236}">
                  <a16:creationId xmlns:a16="http://schemas.microsoft.com/office/drawing/2014/main" id="{4C3C0C61-E679-45AE-B651-605B3AD35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2" name="Line 98">
              <a:extLst>
                <a:ext uri="{FF2B5EF4-FFF2-40B4-BE49-F238E27FC236}">
                  <a16:creationId xmlns:a16="http://schemas.microsoft.com/office/drawing/2014/main" id="{2E3DA60F-6712-423D-9DD7-22807F18C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443" name="Line 99">
              <a:extLst>
                <a:ext uri="{FF2B5EF4-FFF2-40B4-BE49-F238E27FC236}">
                  <a16:creationId xmlns:a16="http://schemas.microsoft.com/office/drawing/2014/main" id="{0435B88E-9531-49EB-8FCA-3A4B32161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444" name="Rectangle 100">
              <a:extLst>
                <a:ext uri="{FF2B5EF4-FFF2-40B4-BE49-F238E27FC236}">
                  <a16:creationId xmlns:a16="http://schemas.microsoft.com/office/drawing/2014/main" id="{5D952315-7DFE-44B1-BA5C-E6DB0C7D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2445" name="Oval 101">
              <a:extLst>
                <a:ext uri="{FF2B5EF4-FFF2-40B4-BE49-F238E27FC236}">
                  <a16:creationId xmlns:a16="http://schemas.microsoft.com/office/drawing/2014/main" id="{5A8BA32B-B5BF-4684-A0C5-357CBA85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6" name="Rectangle 102">
              <a:extLst>
                <a:ext uri="{FF2B5EF4-FFF2-40B4-BE49-F238E27FC236}">
                  <a16:creationId xmlns:a16="http://schemas.microsoft.com/office/drawing/2014/main" id="{2D36A921-7A8C-42EF-B3F7-EC93FE51B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7" name="Text Box 103">
              <a:extLst>
                <a:ext uri="{FF2B5EF4-FFF2-40B4-BE49-F238E27FC236}">
                  <a16:creationId xmlns:a16="http://schemas.microsoft.com/office/drawing/2014/main" id="{A0D7C6DA-7C6D-4FF9-98E5-35B18D944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2c</a:t>
              </a:r>
              <a:endParaRPr lang="en-US" altLang="en-US" sz="2400"/>
            </a:p>
          </p:txBody>
        </p:sp>
      </p:grpSp>
      <p:grpSp>
        <p:nvGrpSpPr>
          <p:cNvPr id="102426" name="Group 104">
            <a:extLst>
              <a:ext uri="{FF2B5EF4-FFF2-40B4-BE49-F238E27FC236}">
                <a16:creationId xmlns:a16="http://schemas.microsoft.com/office/drawing/2014/main" id="{5BCB19C8-7AA2-4400-B01E-CFA10C94625E}"/>
              </a:ext>
            </a:extLst>
          </p:cNvPr>
          <p:cNvGrpSpPr>
            <a:grpSpLocks/>
          </p:cNvGrpSpPr>
          <p:nvPr/>
        </p:nvGrpSpPr>
        <p:grpSpPr bwMode="auto">
          <a:xfrm>
            <a:off x="7929563" y="5502276"/>
            <a:ext cx="501650" cy="396875"/>
            <a:chOff x="4596" y="2158"/>
            <a:chExt cx="316" cy="250"/>
          </a:xfrm>
        </p:grpSpPr>
        <p:sp>
          <p:nvSpPr>
            <p:cNvPr id="102434" name="Oval 105">
              <a:extLst>
                <a:ext uri="{FF2B5EF4-FFF2-40B4-BE49-F238E27FC236}">
                  <a16:creationId xmlns:a16="http://schemas.microsoft.com/office/drawing/2014/main" id="{5127C071-FCCA-4360-9A2E-353FC0DA6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5" name="Line 106">
              <a:extLst>
                <a:ext uri="{FF2B5EF4-FFF2-40B4-BE49-F238E27FC236}">
                  <a16:creationId xmlns:a16="http://schemas.microsoft.com/office/drawing/2014/main" id="{914241AB-AB59-4C91-B61A-EEF307052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436" name="Line 107">
              <a:extLst>
                <a:ext uri="{FF2B5EF4-FFF2-40B4-BE49-F238E27FC236}">
                  <a16:creationId xmlns:a16="http://schemas.microsoft.com/office/drawing/2014/main" id="{796F0067-8509-48F4-B886-9B8E2A0A8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437" name="Rectangle 108">
              <a:extLst>
                <a:ext uri="{FF2B5EF4-FFF2-40B4-BE49-F238E27FC236}">
                  <a16:creationId xmlns:a16="http://schemas.microsoft.com/office/drawing/2014/main" id="{62300F90-7BA5-4360-8BA2-A2C9BD786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2438" name="Oval 109">
              <a:extLst>
                <a:ext uri="{FF2B5EF4-FFF2-40B4-BE49-F238E27FC236}">
                  <a16:creationId xmlns:a16="http://schemas.microsoft.com/office/drawing/2014/main" id="{336C3459-188C-4EFA-A471-2E5796436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9" name="Rectangle 110">
              <a:extLst>
                <a:ext uri="{FF2B5EF4-FFF2-40B4-BE49-F238E27FC236}">
                  <a16:creationId xmlns:a16="http://schemas.microsoft.com/office/drawing/2014/main" id="{FF145C54-1282-460A-A117-0B4A135F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0" name="Text Box 111">
              <a:extLst>
                <a:ext uri="{FF2B5EF4-FFF2-40B4-BE49-F238E27FC236}">
                  <a16:creationId xmlns:a16="http://schemas.microsoft.com/office/drawing/2014/main" id="{CBC57B65-5669-4DC2-ACBC-33B4E2E28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2b</a:t>
              </a:r>
              <a:endParaRPr lang="en-US" altLang="en-US" sz="2400"/>
            </a:p>
          </p:txBody>
        </p:sp>
      </p:grpSp>
      <p:sp>
        <p:nvSpPr>
          <p:cNvPr id="102427" name="Text Box 112">
            <a:extLst>
              <a:ext uri="{FF2B5EF4-FFF2-40B4-BE49-F238E27FC236}">
                <a16:creationId xmlns:a16="http://schemas.microsoft.com/office/drawing/2014/main" id="{E28F3CAF-BD59-4944-B104-32047BBB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514" y="5159375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02428" name="Freeform 113">
            <a:extLst>
              <a:ext uri="{FF2B5EF4-FFF2-40B4-BE49-F238E27FC236}">
                <a16:creationId xmlns:a16="http://schemas.microsoft.com/office/drawing/2014/main" id="{133994DF-C02A-4CE9-9921-B244C19A1120}"/>
              </a:ext>
            </a:extLst>
          </p:cNvPr>
          <p:cNvSpPr>
            <a:spLocks/>
          </p:cNvSpPr>
          <p:nvPr/>
        </p:nvSpPr>
        <p:spPr bwMode="auto">
          <a:xfrm flipH="1">
            <a:off x="1816101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29" name="Text Box 114">
            <a:extLst>
              <a:ext uri="{FF2B5EF4-FFF2-40B4-BE49-F238E27FC236}">
                <a16:creationId xmlns:a16="http://schemas.microsoft.com/office/drawing/2014/main" id="{5F3DE23B-E400-4A75-9790-526F382D6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1" y="5556250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02430" name="Line 115">
            <a:extLst>
              <a:ext uri="{FF2B5EF4-FFF2-40B4-BE49-F238E27FC236}">
                <a16:creationId xmlns:a16="http://schemas.microsoft.com/office/drawing/2014/main" id="{FC57340A-579C-400D-9E14-339C0CD117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3351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2431" name="Freeform 116">
            <a:extLst>
              <a:ext uri="{FF2B5EF4-FFF2-40B4-BE49-F238E27FC236}">
                <a16:creationId xmlns:a16="http://schemas.microsoft.com/office/drawing/2014/main" id="{ACD6EC6F-7AC1-41E7-8670-D37B432F875F}"/>
              </a:ext>
            </a:extLst>
          </p:cNvPr>
          <p:cNvSpPr>
            <a:spLocks/>
          </p:cNvSpPr>
          <p:nvPr/>
        </p:nvSpPr>
        <p:spPr bwMode="auto">
          <a:xfrm>
            <a:off x="6437314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32" name="Freeform 117">
            <a:extLst>
              <a:ext uri="{FF2B5EF4-FFF2-40B4-BE49-F238E27FC236}">
                <a16:creationId xmlns:a16="http://schemas.microsoft.com/office/drawing/2014/main" id="{06C88EDE-8C65-4E88-A383-3F5D8CE1C26F}"/>
              </a:ext>
            </a:extLst>
          </p:cNvPr>
          <p:cNvSpPr>
            <a:spLocks/>
          </p:cNvSpPr>
          <p:nvPr/>
        </p:nvSpPr>
        <p:spPr bwMode="auto">
          <a:xfrm>
            <a:off x="4324350" y="5014914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102433" name="Picture 118" descr="underline_base">
            <a:extLst>
              <a:ext uri="{FF2B5EF4-FFF2-40B4-BE49-F238E27FC236}">
                <a16:creationId xmlns:a16="http://schemas.microsoft.com/office/drawing/2014/main" id="{164F5F5B-A3E4-47B5-B2B1-17049278D7C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8001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>
            <a:extLst>
              <a:ext uri="{FF2B5EF4-FFF2-40B4-BE49-F238E27FC236}">
                <a16:creationId xmlns:a16="http://schemas.microsoft.com/office/drawing/2014/main" id="{58A8B5FA-214F-441C-AAFB-0236F503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03427" name="Slide Number Placeholder 5">
            <a:extLst>
              <a:ext uri="{FF2B5EF4-FFF2-40B4-BE49-F238E27FC236}">
                <a16:creationId xmlns:a16="http://schemas.microsoft.com/office/drawing/2014/main" id="{3AEEA7C0-B4AC-4ECD-8529-43CADE7E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8C4C0AB5-2785-4A10-BFAC-2C0FCABFBEF6}" type="slidenum">
              <a:rPr lang="en-US" altLang="en-US">
                <a:latin typeface="Tahoma" panose="020B0604030504040204" pitchFamily="34" charset="0"/>
              </a:rPr>
              <a:pPr/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435CF6B5-4358-4FE9-9F29-6B978DA5E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4450"/>
            <a:ext cx="8212138" cy="1143000"/>
          </a:xfrm>
        </p:spPr>
        <p:txBody>
          <a:bodyPr/>
          <a:lstStyle/>
          <a:p>
            <a:r>
              <a:rPr lang="en-US" altLang="en-US" sz="3200"/>
              <a:t>Example: setting forwarding table in router 1d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C36EEB01-0EC7-4CC8-83CB-0B774170B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2789" y="1249363"/>
            <a:ext cx="8505825" cy="3346450"/>
          </a:xfrm>
        </p:spPr>
        <p:txBody>
          <a:bodyPr/>
          <a:lstStyle/>
          <a:p>
            <a:r>
              <a:rPr lang="en-US" altLang="en-US" sz="2400"/>
              <a:t>suppose AS1 learns (via inter-AS protocol) that subnet </a:t>
            </a:r>
            <a:r>
              <a:rPr lang="en-US" altLang="en-US" sz="2400" i="1">
                <a:solidFill>
                  <a:srgbClr val="CC0000"/>
                </a:solidFill>
              </a:rPr>
              <a:t>x</a:t>
            </a:r>
            <a:r>
              <a:rPr lang="en-US" altLang="en-US" sz="2400"/>
              <a:t> reachable via AS3 (gateway 1c), but not via AS2</a:t>
            </a:r>
          </a:p>
          <a:p>
            <a:pPr lvl="1"/>
            <a:r>
              <a:rPr lang="en-US" altLang="en-US"/>
              <a:t>inter-AS protocol propagates reachability info to all internal routers</a:t>
            </a:r>
          </a:p>
          <a:p>
            <a:r>
              <a:rPr lang="en-US" altLang="en-US" sz="2400"/>
              <a:t>router 1d determines from intra-AS routing info that its interface </a:t>
            </a:r>
            <a:r>
              <a:rPr lang="en-US" altLang="en-US" sz="2400" i="1">
                <a:solidFill>
                  <a:srgbClr val="CC0000"/>
                </a:solidFill>
              </a:rPr>
              <a:t>I</a:t>
            </a:r>
            <a:r>
              <a:rPr lang="en-US" altLang="en-US" sz="2400"/>
              <a:t>  is on the least cost path to 1c</a:t>
            </a:r>
          </a:p>
          <a:p>
            <a:pPr lvl="1"/>
            <a:r>
              <a:rPr lang="en-US" altLang="en-US"/>
              <a:t>installs forwarding table entry </a:t>
            </a:r>
            <a:r>
              <a:rPr lang="en-US" altLang="en-US" i="1">
                <a:solidFill>
                  <a:srgbClr val="CC0000"/>
                </a:solidFill>
              </a:rPr>
              <a:t>(x,I)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3430" name="Freeform 4">
            <a:extLst>
              <a:ext uri="{FF2B5EF4-FFF2-40B4-BE49-F238E27FC236}">
                <a16:creationId xmlns:a16="http://schemas.microsoft.com/office/drawing/2014/main" id="{6149A420-DD1F-47AF-9C6C-0CFFCCBB9B03}"/>
              </a:ext>
            </a:extLst>
          </p:cNvPr>
          <p:cNvSpPr>
            <a:spLocks/>
          </p:cNvSpPr>
          <p:nvPr/>
        </p:nvSpPr>
        <p:spPr bwMode="auto">
          <a:xfrm>
            <a:off x="8801101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431" name="Freeform 5">
            <a:extLst>
              <a:ext uri="{FF2B5EF4-FFF2-40B4-BE49-F238E27FC236}">
                <a16:creationId xmlns:a16="http://schemas.microsoft.com/office/drawing/2014/main" id="{4BC7A6F6-E349-4A46-80F1-2B175B79F581}"/>
              </a:ext>
            </a:extLst>
          </p:cNvPr>
          <p:cNvSpPr>
            <a:spLocks/>
          </p:cNvSpPr>
          <p:nvPr/>
        </p:nvSpPr>
        <p:spPr bwMode="auto">
          <a:xfrm>
            <a:off x="6754814" y="4872039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432" name="Freeform 6">
            <a:extLst>
              <a:ext uri="{FF2B5EF4-FFF2-40B4-BE49-F238E27FC236}">
                <a16:creationId xmlns:a16="http://schemas.microsoft.com/office/drawing/2014/main" id="{7B083830-62A7-4EB4-A308-4C92CF71E90C}"/>
              </a:ext>
            </a:extLst>
          </p:cNvPr>
          <p:cNvSpPr>
            <a:spLocks/>
          </p:cNvSpPr>
          <p:nvPr/>
        </p:nvSpPr>
        <p:spPr bwMode="auto">
          <a:xfrm>
            <a:off x="3001964" y="4164014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433" name="Freeform 7">
            <a:extLst>
              <a:ext uri="{FF2B5EF4-FFF2-40B4-BE49-F238E27FC236}">
                <a16:creationId xmlns:a16="http://schemas.microsoft.com/office/drawing/2014/main" id="{5887354F-5621-458C-BFBC-388BE0082D4D}"/>
              </a:ext>
            </a:extLst>
          </p:cNvPr>
          <p:cNvSpPr>
            <a:spLocks/>
          </p:cNvSpPr>
          <p:nvPr/>
        </p:nvSpPr>
        <p:spPr bwMode="auto">
          <a:xfrm>
            <a:off x="3632200" y="4908551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434" name="Text Box 8">
            <a:extLst>
              <a:ext uri="{FF2B5EF4-FFF2-40B4-BE49-F238E27FC236}">
                <a16:creationId xmlns:a16="http://schemas.microsoft.com/office/drawing/2014/main" id="{D3F92C42-A75F-4017-A24E-65C3FC56E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5129214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AS3</a:t>
            </a:r>
            <a:endParaRPr lang="en-US" altLang="en-US"/>
          </a:p>
        </p:txBody>
      </p:sp>
      <p:sp>
        <p:nvSpPr>
          <p:cNvPr id="103435" name="Text Box 9">
            <a:extLst>
              <a:ext uri="{FF2B5EF4-FFF2-40B4-BE49-F238E27FC236}">
                <a16:creationId xmlns:a16="http://schemas.microsoft.com/office/drawing/2014/main" id="{DB3902E1-020B-4360-B358-A30CD992A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4376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AS2</a:t>
            </a:r>
          </a:p>
        </p:txBody>
      </p:sp>
      <p:sp>
        <p:nvSpPr>
          <p:cNvPr id="103436" name="Line 10">
            <a:extLst>
              <a:ext uri="{FF2B5EF4-FFF2-40B4-BE49-F238E27FC236}">
                <a16:creationId xmlns:a16="http://schemas.microsoft.com/office/drawing/2014/main" id="{92B22BC9-A5DA-4AE1-8FE2-D9AFA3E121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51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3437" name="Line 11">
            <a:extLst>
              <a:ext uri="{FF2B5EF4-FFF2-40B4-BE49-F238E27FC236}">
                <a16:creationId xmlns:a16="http://schemas.microsoft.com/office/drawing/2014/main" id="{A0D888DC-90FF-4FE2-A922-B4C65D4220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8100" y="4641851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3438" name="Line 12">
            <a:extLst>
              <a:ext uri="{FF2B5EF4-FFF2-40B4-BE49-F238E27FC236}">
                <a16:creationId xmlns:a16="http://schemas.microsoft.com/office/drawing/2014/main" id="{1DC08EBD-C9BF-49C1-A431-14804702C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3439" name="Group 13">
            <a:extLst>
              <a:ext uri="{FF2B5EF4-FFF2-40B4-BE49-F238E27FC236}">
                <a16:creationId xmlns:a16="http://schemas.microsoft.com/office/drawing/2014/main" id="{D4B57466-E73D-4A02-BB72-FA3D8E49C87F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903789"/>
            <a:ext cx="501650" cy="396875"/>
            <a:chOff x="873" y="3243"/>
            <a:chExt cx="316" cy="250"/>
          </a:xfrm>
        </p:grpSpPr>
        <p:sp>
          <p:nvSpPr>
            <p:cNvPr id="103541" name="Oval 14">
              <a:extLst>
                <a:ext uri="{FF2B5EF4-FFF2-40B4-BE49-F238E27FC236}">
                  <a16:creationId xmlns:a16="http://schemas.microsoft.com/office/drawing/2014/main" id="{1A7BDECC-7B6A-41D7-9159-9A5CC2621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42" name="Line 15">
              <a:extLst>
                <a:ext uri="{FF2B5EF4-FFF2-40B4-BE49-F238E27FC236}">
                  <a16:creationId xmlns:a16="http://schemas.microsoft.com/office/drawing/2014/main" id="{B670140D-B1A7-4F95-8B9E-8950185B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543" name="Line 16">
              <a:extLst>
                <a:ext uri="{FF2B5EF4-FFF2-40B4-BE49-F238E27FC236}">
                  <a16:creationId xmlns:a16="http://schemas.microsoft.com/office/drawing/2014/main" id="{2E8E876F-4D7F-4E0F-AA46-C87CD667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544" name="Rectangle 17">
              <a:extLst>
                <a:ext uri="{FF2B5EF4-FFF2-40B4-BE49-F238E27FC236}">
                  <a16:creationId xmlns:a16="http://schemas.microsoft.com/office/drawing/2014/main" id="{84C60820-55F3-4AF4-9C2C-5E2187666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3545" name="Oval 18">
              <a:extLst>
                <a:ext uri="{FF2B5EF4-FFF2-40B4-BE49-F238E27FC236}">
                  <a16:creationId xmlns:a16="http://schemas.microsoft.com/office/drawing/2014/main" id="{492803F9-518B-44C2-BE2C-62938605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46" name="Rectangle 19">
              <a:extLst>
                <a:ext uri="{FF2B5EF4-FFF2-40B4-BE49-F238E27FC236}">
                  <a16:creationId xmlns:a16="http://schemas.microsoft.com/office/drawing/2014/main" id="{F45F5C53-C358-4EC6-9740-E730A2729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47" name="Text Box 20">
              <a:extLst>
                <a:ext uri="{FF2B5EF4-FFF2-40B4-BE49-F238E27FC236}">
                  <a16:creationId xmlns:a16="http://schemas.microsoft.com/office/drawing/2014/main" id="{DF6FE4B2-E894-4B62-AB19-F5721C107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/>
            </a:p>
          </p:txBody>
        </p:sp>
      </p:grpSp>
      <p:grpSp>
        <p:nvGrpSpPr>
          <p:cNvPr id="103440" name="Group 21">
            <a:extLst>
              <a:ext uri="{FF2B5EF4-FFF2-40B4-BE49-F238E27FC236}">
                <a16:creationId xmlns:a16="http://schemas.microsoft.com/office/drawing/2014/main" id="{403F2CEA-0B63-41F1-B24F-B5C9547DB6CE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4327526"/>
            <a:ext cx="501650" cy="396875"/>
            <a:chOff x="2016" y="1976"/>
            <a:chExt cx="316" cy="250"/>
          </a:xfrm>
        </p:grpSpPr>
        <p:sp>
          <p:nvSpPr>
            <p:cNvPr id="103533" name="Oval 22">
              <a:extLst>
                <a:ext uri="{FF2B5EF4-FFF2-40B4-BE49-F238E27FC236}">
                  <a16:creationId xmlns:a16="http://schemas.microsoft.com/office/drawing/2014/main" id="{A40255BE-70C1-4192-B6DE-68A058D72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34" name="Line 23">
              <a:extLst>
                <a:ext uri="{FF2B5EF4-FFF2-40B4-BE49-F238E27FC236}">
                  <a16:creationId xmlns:a16="http://schemas.microsoft.com/office/drawing/2014/main" id="{B0A103F3-B41B-491D-B995-F08DA1A90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535" name="Line 24">
              <a:extLst>
                <a:ext uri="{FF2B5EF4-FFF2-40B4-BE49-F238E27FC236}">
                  <a16:creationId xmlns:a16="http://schemas.microsoft.com/office/drawing/2014/main" id="{064C6816-B870-4078-A32C-DEE8F8E85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536" name="Rectangle 25">
              <a:extLst>
                <a:ext uri="{FF2B5EF4-FFF2-40B4-BE49-F238E27FC236}">
                  <a16:creationId xmlns:a16="http://schemas.microsoft.com/office/drawing/2014/main" id="{DD9ECD8F-9789-4B31-A529-2860BF2BD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3537" name="Oval 26">
              <a:extLst>
                <a:ext uri="{FF2B5EF4-FFF2-40B4-BE49-F238E27FC236}">
                  <a16:creationId xmlns:a16="http://schemas.microsoft.com/office/drawing/2014/main" id="{ACC01D43-40AE-4986-B577-F3B9F5E0B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538" name="Group 27">
              <a:extLst>
                <a:ext uri="{FF2B5EF4-FFF2-40B4-BE49-F238E27FC236}">
                  <a16:creationId xmlns:a16="http://schemas.microsoft.com/office/drawing/2014/main" id="{BC6A1A16-A0CA-4F4E-85EA-BADDC6259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3539" name="Rectangle 28">
                <a:extLst>
                  <a:ext uri="{FF2B5EF4-FFF2-40B4-BE49-F238E27FC236}">
                    <a16:creationId xmlns:a16="http://schemas.microsoft.com/office/drawing/2014/main" id="{C96118FE-6842-46FD-90CE-915490E12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40" name="Text Box 29">
                <a:extLst>
                  <a:ext uri="{FF2B5EF4-FFF2-40B4-BE49-F238E27FC236}">
                    <a16:creationId xmlns:a16="http://schemas.microsoft.com/office/drawing/2014/main" id="{E2133431-EE0E-4A1D-AF42-5BEF25676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3c</a:t>
                </a:r>
                <a:endParaRPr lang="en-US" altLang="en-US" sz="2400"/>
              </a:p>
            </p:txBody>
          </p:sp>
        </p:grpSp>
      </p:grpSp>
      <p:grpSp>
        <p:nvGrpSpPr>
          <p:cNvPr id="103441" name="Group 30">
            <a:extLst>
              <a:ext uri="{FF2B5EF4-FFF2-40B4-BE49-F238E27FC236}">
                <a16:creationId xmlns:a16="http://schemas.microsoft.com/office/drawing/2014/main" id="{0CABB00D-212A-48DA-8804-831F8927B363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4702176"/>
            <a:ext cx="501650" cy="396875"/>
            <a:chOff x="1434" y="3104"/>
            <a:chExt cx="316" cy="250"/>
          </a:xfrm>
        </p:grpSpPr>
        <p:grpSp>
          <p:nvGrpSpPr>
            <p:cNvPr id="103525" name="Group 31">
              <a:extLst>
                <a:ext uri="{FF2B5EF4-FFF2-40B4-BE49-F238E27FC236}">
                  <a16:creationId xmlns:a16="http://schemas.microsoft.com/office/drawing/2014/main" id="{C8A539F0-8FBC-4D0D-B26E-55FD4DF96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3527" name="Oval 32">
                <a:extLst>
                  <a:ext uri="{FF2B5EF4-FFF2-40B4-BE49-F238E27FC236}">
                    <a16:creationId xmlns:a16="http://schemas.microsoft.com/office/drawing/2014/main" id="{6D72E36F-C184-457D-B809-05642E5C6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28" name="Line 33">
                <a:extLst>
                  <a:ext uri="{FF2B5EF4-FFF2-40B4-BE49-F238E27FC236}">
                    <a16:creationId xmlns:a16="http://schemas.microsoft.com/office/drawing/2014/main" id="{0EA17A07-26B2-4936-99D4-1F0771660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529" name="Line 34">
                <a:extLst>
                  <a:ext uri="{FF2B5EF4-FFF2-40B4-BE49-F238E27FC236}">
                    <a16:creationId xmlns:a16="http://schemas.microsoft.com/office/drawing/2014/main" id="{EFDCEE6B-32B0-4656-BE94-B45749485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530" name="Rectangle 35">
                <a:extLst>
                  <a:ext uri="{FF2B5EF4-FFF2-40B4-BE49-F238E27FC236}">
                    <a16:creationId xmlns:a16="http://schemas.microsoft.com/office/drawing/2014/main" id="{AE07A103-9F53-45C1-BB3E-6C29E2145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3531" name="Oval 36">
                <a:extLst>
                  <a:ext uri="{FF2B5EF4-FFF2-40B4-BE49-F238E27FC236}">
                    <a16:creationId xmlns:a16="http://schemas.microsoft.com/office/drawing/2014/main" id="{2D112136-A7BD-43D1-ABE8-76FA20CB2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32" name="Rectangle 37">
                <a:extLst>
                  <a:ext uri="{FF2B5EF4-FFF2-40B4-BE49-F238E27FC236}">
                    <a16:creationId xmlns:a16="http://schemas.microsoft.com/office/drawing/2014/main" id="{732BF783-9FAA-4B8E-8C74-71C592F04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526" name="Text Box 38">
              <a:extLst>
                <a:ext uri="{FF2B5EF4-FFF2-40B4-BE49-F238E27FC236}">
                  <a16:creationId xmlns:a16="http://schemas.microsoft.com/office/drawing/2014/main" id="{9A0D6963-457B-43CD-8752-76714CFAB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/>
            </a:p>
          </p:txBody>
        </p:sp>
      </p:grpSp>
      <p:grpSp>
        <p:nvGrpSpPr>
          <p:cNvPr id="103442" name="Group 39">
            <a:extLst>
              <a:ext uri="{FF2B5EF4-FFF2-40B4-BE49-F238E27FC236}">
                <a16:creationId xmlns:a16="http://schemas.microsoft.com/office/drawing/2014/main" id="{47AB33DC-1964-4225-80AD-F0479290537A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5227638"/>
            <a:ext cx="2660650" cy="1122362"/>
            <a:chOff x="1572" y="3293"/>
            <a:chExt cx="1676" cy="707"/>
          </a:xfrm>
        </p:grpSpPr>
        <p:sp>
          <p:nvSpPr>
            <p:cNvPr id="103482" name="Freeform 40">
              <a:extLst>
                <a:ext uri="{FF2B5EF4-FFF2-40B4-BE49-F238E27FC236}">
                  <a16:creationId xmlns:a16="http://schemas.microsoft.com/office/drawing/2014/main" id="{B7C16340-D1A7-4E6D-9329-A08EA36B9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195 w 1583"/>
                <a:gd name="T1" fmla="*/ 259 h 682"/>
                <a:gd name="T2" fmla="*/ 511 w 1583"/>
                <a:gd name="T3" fmla="*/ 86 h 682"/>
                <a:gd name="T4" fmla="*/ 987 w 1583"/>
                <a:gd name="T5" fmla="*/ 24 h 682"/>
                <a:gd name="T6" fmla="*/ 1454 w 1583"/>
                <a:gd name="T7" fmla="*/ 224 h 682"/>
                <a:gd name="T8" fmla="*/ 1965 w 1583"/>
                <a:gd name="T9" fmla="*/ 494 h 682"/>
                <a:gd name="T10" fmla="*/ 1599 w 1583"/>
                <a:gd name="T11" fmla="*/ 743 h 682"/>
                <a:gd name="T12" fmla="*/ 867 w 1583"/>
                <a:gd name="T13" fmla="*/ 758 h 682"/>
                <a:gd name="T14" fmla="*/ 112 w 1583"/>
                <a:gd name="T15" fmla="*/ 688 h 682"/>
                <a:gd name="T16" fmla="*/ 195 w 1583"/>
                <a:gd name="T17" fmla="*/ 259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483" name="Text Box 41">
              <a:extLst>
                <a:ext uri="{FF2B5EF4-FFF2-40B4-BE49-F238E27FC236}">
                  <a16:creationId xmlns:a16="http://schemas.microsoft.com/office/drawing/2014/main" id="{927C62BF-A0A4-40E8-A9EC-935B5ED3C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AS1</a:t>
              </a:r>
              <a:endParaRPr lang="en-US" altLang="en-US"/>
            </a:p>
          </p:txBody>
        </p:sp>
        <p:sp>
          <p:nvSpPr>
            <p:cNvPr id="103484" name="Line 42">
              <a:extLst>
                <a:ext uri="{FF2B5EF4-FFF2-40B4-BE49-F238E27FC236}">
                  <a16:creationId xmlns:a16="http://schemas.microsoft.com/office/drawing/2014/main" id="{C4BA68E6-A451-4505-9FAC-67E48DD0E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85" name="Line 43">
              <a:extLst>
                <a:ext uri="{FF2B5EF4-FFF2-40B4-BE49-F238E27FC236}">
                  <a16:creationId xmlns:a16="http://schemas.microsoft.com/office/drawing/2014/main" id="{4861D74C-8D4E-493A-B837-7212AAA5C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86" name="Line 44">
              <a:extLst>
                <a:ext uri="{FF2B5EF4-FFF2-40B4-BE49-F238E27FC236}">
                  <a16:creationId xmlns:a16="http://schemas.microsoft.com/office/drawing/2014/main" id="{D26010F6-D431-49FE-9B05-0CD880863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87" name="Line 45">
              <a:extLst>
                <a:ext uri="{FF2B5EF4-FFF2-40B4-BE49-F238E27FC236}">
                  <a16:creationId xmlns:a16="http://schemas.microsoft.com/office/drawing/2014/main" id="{D238AD68-27A4-4E4D-9128-C34B843B4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88" name="Line 46">
              <a:extLst>
                <a:ext uri="{FF2B5EF4-FFF2-40B4-BE49-F238E27FC236}">
                  <a16:creationId xmlns:a16="http://schemas.microsoft.com/office/drawing/2014/main" id="{2153AE17-EA73-450C-93B1-06FF5527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89" name="Line 47">
              <a:extLst>
                <a:ext uri="{FF2B5EF4-FFF2-40B4-BE49-F238E27FC236}">
                  <a16:creationId xmlns:a16="http://schemas.microsoft.com/office/drawing/2014/main" id="{C49F574D-2357-4DB7-B7D0-0D99B1346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3490" name="Group 48">
              <a:extLst>
                <a:ext uri="{FF2B5EF4-FFF2-40B4-BE49-F238E27FC236}">
                  <a16:creationId xmlns:a16="http://schemas.microsoft.com/office/drawing/2014/main" id="{FE7326CD-18F2-47E0-A67B-9041D0B66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3517" name="Oval 49">
                <a:extLst>
                  <a:ext uri="{FF2B5EF4-FFF2-40B4-BE49-F238E27FC236}">
                    <a16:creationId xmlns:a16="http://schemas.microsoft.com/office/drawing/2014/main" id="{7D8607E9-4131-4B04-92E6-8C42EDABA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18" name="Line 50">
                <a:extLst>
                  <a:ext uri="{FF2B5EF4-FFF2-40B4-BE49-F238E27FC236}">
                    <a16:creationId xmlns:a16="http://schemas.microsoft.com/office/drawing/2014/main" id="{28EC9071-1529-4189-9C57-E7DB14242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519" name="Line 51">
                <a:extLst>
                  <a:ext uri="{FF2B5EF4-FFF2-40B4-BE49-F238E27FC236}">
                    <a16:creationId xmlns:a16="http://schemas.microsoft.com/office/drawing/2014/main" id="{DF7A8C24-EEF0-4C5A-BC48-3C1A2384D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520" name="Rectangle 52">
                <a:extLst>
                  <a:ext uri="{FF2B5EF4-FFF2-40B4-BE49-F238E27FC236}">
                    <a16:creationId xmlns:a16="http://schemas.microsoft.com/office/drawing/2014/main" id="{4EC6E133-BA3C-4C63-B03C-1564FE5A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3521" name="Oval 53">
                <a:extLst>
                  <a:ext uri="{FF2B5EF4-FFF2-40B4-BE49-F238E27FC236}">
                    <a16:creationId xmlns:a16="http://schemas.microsoft.com/office/drawing/2014/main" id="{821F2064-D63D-4E66-B03E-1F516283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522" name="Group 54">
                <a:extLst>
                  <a:ext uri="{FF2B5EF4-FFF2-40B4-BE49-F238E27FC236}">
                    <a16:creationId xmlns:a16="http://schemas.microsoft.com/office/drawing/2014/main" id="{47CD0C09-B459-4A9B-AF98-CF28BB6C90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3523" name="Rectangle 55">
                  <a:extLst>
                    <a:ext uri="{FF2B5EF4-FFF2-40B4-BE49-F238E27FC236}">
                      <a16:creationId xmlns:a16="http://schemas.microsoft.com/office/drawing/2014/main" id="{3EED9A69-64C9-4FC3-BD39-B767BBA1D6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3524" name="Text Box 56">
                  <a:extLst>
                    <a:ext uri="{FF2B5EF4-FFF2-40B4-BE49-F238E27FC236}">
                      <a16:creationId xmlns:a16="http://schemas.microsoft.com/office/drawing/2014/main" id="{EAD54E11-882D-4D45-A062-6F64BC9451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1c</a:t>
                  </a:r>
                </a:p>
              </p:txBody>
            </p:sp>
          </p:grpSp>
        </p:grpSp>
        <p:grpSp>
          <p:nvGrpSpPr>
            <p:cNvPr id="103491" name="Group 57">
              <a:extLst>
                <a:ext uri="{FF2B5EF4-FFF2-40B4-BE49-F238E27FC236}">
                  <a16:creationId xmlns:a16="http://schemas.microsoft.com/office/drawing/2014/main" id="{0BFA262F-4E25-48BB-85F3-3BFE44B7E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3510" name="Oval 58">
                <a:extLst>
                  <a:ext uri="{FF2B5EF4-FFF2-40B4-BE49-F238E27FC236}">
                    <a16:creationId xmlns:a16="http://schemas.microsoft.com/office/drawing/2014/main" id="{A71F540D-59B5-480E-8851-16AEDBC49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11" name="Line 59">
                <a:extLst>
                  <a:ext uri="{FF2B5EF4-FFF2-40B4-BE49-F238E27FC236}">
                    <a16:creationId xmlns:a16="http://schemas.microsoft.com/office/drawing/2014/main" id="{DD25696B-9952-4068-8839-1D135D3DE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512" name="Line 60">
                <a:extLst>
                  <a:ext uri="{FF2B5EF4-FFF2-40B4-BE49-F238E27FC236}">
                    <a16:creationId xmlns:a16="http://schemas.microsoft.com/office/drawing/2014/main" id="{F9772029-EB4A-4501-A230-19D39F5B6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513" name="Rectangle 61">
                <a:extLst>
                  <a:ext uri="{FF2B5EF4-FFF2-40B4-BE49-F238E27FC236}">
                    <a16:creationId xmlns:a16="http://schemas.microsoft.com/office/drawing/2014/main" id="{9DC513D7-5E84-4526-8265-EF02CAB91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3514" name="Oval 62">
                <a:extLst>
                  <a:ext uri="{FF2B5EF4-FFF2-40B4-BE49-F238E27FC236}">
                    <a16:creationId xmlns:a16="http://schemas.microsoft.com/office/drawing/2014/main" id="{8DC88DE5-7FB0-46C8-9360-CD965F34E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15" name="Rectangle 63">
                <a:extLst>
                  <a:ext uri="{FF2B5EF4-FFF2-40B4-BE49-F238E27FC236}">
                    <a16:creationId xmlns:a16="http://schemas.microsoft.com/office/drawing/2014/main" id="{B4241DB2-3490-4ABB-9FD8-37A53BED4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16" name="Text Box 64">
                <a:extLst>
                  <a:ext uri="{FF2B5EF4-FFF2-40B4-BE49-F238E27FC236}">
                    <a16:creationId xmlns:a16="http://schemas.microsoft.com/office/drawing/2014/main" id="{1BA5797F-E200-4C85-8F35-36BCC811A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1a</a:t>
                </a:r>
                <a:endParaRPr lang="en-US" altLang="en-US" sz="2400"/>
              </a:p>
            </p:txBody>
          </p:sp>
        </p:grpSp>
        <p:grpSp>
          <p:nvGrpSpPr>
            <p:cNvPr id="103492" name="Group 65">
              <a:extLst>
                <a:ext uri="{FF2B5EF4-FFF2-40B4-BE49-F238E27FC236}">
                  <a16:creationId xmlns:a16="http://schemas.microsoft.com/office/drawing/2014/main" id="{100BD6A5-CDD2-4ED2-8C34-F40DAA7A2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3502" name="Oval 66">
                <a:extLst>
                  <a:ext uri="{FF2B5EF4-FFF2-40B4-BE49-F238E27FC236}">
                    <a16:creationId xmlns:a16="http://schemas.microsoft.com/office/drawing/2014/main" id="{26D26D35-98E7-44D9-8873-828805E83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503" name="Line 67">
                <a:extLst>
                  <a:ext uri="{FF2B5EF4-FFF2-40B4-BE49-F238E27FC236}">
                    <a16:creationId xmlns:a16="http://schemas.microsoft.com/office/drawing/2014/main" id="{AF60FB7D-BB35-4F17-B37D-A43D4C67E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504" name="Line 68">
                <a:extLst>
                  <a:ext uri="{FF2B5EF4-FFF2-40B4-BE49-F238E27FC236}">
                    <a16:creationId xmlns:a16="http://schemas.microsoft.com/office/drawing/2014/main" id="{ADE62B54-C57D-41B6-8223-1564B4D3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505" name="Rectangle 69">
                <a:extLst>
                  <a:ext uri="{FF2B5EF4-FFF2-40B4-BE49-F238E27FC236}">
                    <a16:creationId xmlns:a16="http://schemas.microsoft.com/office/drawing/2014/main" id="{D707F034-B01D-412B-B4BE-ABDBBCE7C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3506" name="Oval 70">
                <a:extLst>
                  <a:ext uri="{FF2B5EF4-FFF2-40B4-BE49-F238E27FC236}">
                    <a16:creationId xmlns:a16="http://schemas.microsoft.com/office/drawing/2014/main" id="{D6C0C569-B53C-42FA-B9D3-A78696933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507" name="Group 71">
                <a:extLst>
                  <a:ext uri="{FF2B5EF4-FFF2-40B4-BE49-F238E27FC236}">
                    <a16:creationId xmlns:a16="http://schemas.microsoft.com/office/drawing/2014/main" id="{A41F3790-9EBC-4201-91F4-BF6A8BED12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3508" name="Rectangle 72">
                  <a:extLst>
                    <a:ext uri="{FF2B5EF4-FFF2-40B4-BE49-F238E27FC236}">
                      <a16:creationId xmlns:a16="http://schemas.microsoft.com/office/drawing/2014/main" id="{EA6E9553-040A-43BB-9F86-96BCD189F7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3509" name="Text Box 73">
                  <a:extLst>
                    <a:ext uri="{FF2B5EF4-FFF2-40B4-BE49-F238E27FC236}">
                      <a16:creationId xmlns:a16="http://schemas.microsoft.com/office/drawing/2014/main" id="{59A54636-47A5-45B5-BAFF-AEED6C726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1d</a:t>
                  </a:r>
                </a:p>
              </p:txBody>
            </p:sp>
          </p:grpSp>
        </p:grpSp>
        <p:grpSp>
          <p:nvGrpSpPr>
            <p:cNvPr id="103493" name="Group 74">
              <a:extLst>
                <a:ext uri="{FF2B5EF4-FFF2-40B4-BE49-F238E27FC236}">
                  <a16:creationId xmlns:a16="http://schemas.microsoft.com/office/drawing/2014/main" id="{72BBB7E4-D629-4D1F-9F21-9BD85501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3494" name="Oval 75">
                <a:extLst>
                  <a:ext uri="{FF2B5EF4-FFF2-40B4-BE49-F238E27FC236}">
                    <a16:creationId xmlns:a16="http://schemas.microsoft.com/office/drawing/2014/main" id="{487D235D-2238-4BB3-AF1B-4F970EFF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95" name="Line 76">
                <a:extLst>
                  <a:ext uri="{FF2B5EF4-FFF2-40B4-BE49-F238E27FC236}">
                    <a16:creationId xmlns:a16="http://schemas.microsoft.com/office/drawing/2014/main" id="{D79722A1-7477-4693-A9F6-9978455DB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496" name="Line 77">
                <a:extLst>
                  <a:ext uri="{FF2B5EF4-FFF2-40B4-BE49-F238E27FC236}">
                    <a16:creationId xmlns:a16="http://schemas.microsoft.com/office/drawing/2014/main" id="{1A4DA4AE-3879-423F-AF21-21817D8A9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497" name="Rectangle 78">
                <a:extLst>
                  <a:ext uri="{FF2B5EF4-FFF2-40B4-BE49-F238E27FC236}">
                    <a16:creationId xmlns:a16="http://schemas.microsoft.com/office/drawing/2014/main" id="{0D97731A-1E1A-405E-B3D0-5C823D6E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3498" name="Oval 79">
                <a:extLst>
                  <a:ext uri="{FF2B5EF4-FFF2-40B4-BE49-F238E27FC236}">
                    <a16:creationId xmlns:a16="http://schemas.microsoft.com/office/drawing/2014/main" id="{C1A7121D-92DF-4477-9164-C2139B9AF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499" name="Group 80">
                <a:extLst>
                  <a:ext uri="{FF2B5EF4-FFF2-40B4-BE49-F238E27FC236}">
                    <a16:creationId xmlns:a16="http://schemas.microsoft.com/office/drawing/2014/main" id="{D3860E2A-55D5-41CD-A629-E8507A617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3500" name="Rectangle 81">
                  <a:extLst>
                    <a:ext uri="{FF2B5EF4-FFF2-40B4-BE49-F238E27FC236}">
                      <a16:creationId xmlns:a16="http://schemas.microsoft.com/office/drawing/2014/main" id="{D01839E2-377D-4622-8FDB-4274521AB8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3501" name="Text Box 82">
                  <a:extLst>
                    <a:ext uri="{FF2B5EF4-FFF2-40B4-BE49-F238E27FC236}">
                      <a16:creationId xmlns:a16="http://schemas.microsoft.com/office/drawing/2014/main" id="{FBD8314B-56FB-4350-BB52-025525C3BA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/>
                </a:p>
              </p:txBody>
            </p:sp>
          </p:grpSp>
        </p:grpSp>
      </p:grpSp>
      <p:grpSp>
        <p:nvGrpSpPr>
          <p:cNvPr id="103443" name="Group 83">
            <a:extLst>
              <a:ext uri="{FF2B5EF4-FFF2-40B4-BE49-F238E27FC236}">
                <a16:creationId xmlns:a16="http://schemas.microsoft.com/office/drawing/2014/main" id="{333C66AB-381B-4E80-B33E-764F83FA634C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5324476"/>
            <a:ext cx="501650" cy="396875"/>
            <a:chOff x="3537" y="3473"/>
            <a:chExt cx="316" cy="250"/>
          </a:xfrm>
        </p:grpSpPr>
        <p:sp>
          <p:nvSpPr>
            <p:cNvPr id="103475" name="Oval 84">
              <a:extLst>
                <a:ext uri="{FF2B5EF4-FFF2-40B4-BE49-F238E27FC236}">
                  <a16:creationId xmlns:a16="http://schemas.microsoft.com/office/drawing/2014/main" id="{FBFAD043-C9C5-4B35-AE25-298D895E0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76" name="Line 85">
              <a:extLst>
                <a:ext uri="{FF2B5EF4-FFF2-40B4-BE49-F238E27FC236}">
                  <a16:creationId xmlns:a16="http://schemas.microsoft.com/office/drawing/2014/main" id="{FBB7348A-9170-4C29-AD6C-FD4227F01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477" name="Line 86">
              <a:extLst>
                <a:ext uri="{FF2B5EF4-FFF2-40B4-BE49-F238E27FC236}">
                  <a16:creationId xmlns:a16="http://schemas.microsoft.com/office/drawing/2014/main" id="{51193175-7570-4960-A74B-FFB2F71FA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478" name="Rectangle 87">
              <a:extLst>
                <a:ext uri="{FF2B5EF4-FFF2-40B4-BE49-F238E27FC236}">
                  <a16:creationId xmlns:a16="http://schemas.microsoft.com/office/drawing/2014/main" id="{53B101DD-5411-4A13-BD3B-4234AA21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3479" name="Oval 88">
              <a:extLst>
                <a:ext uri="{FF2B5EF4-FFF2-40B4-BE49-F238E27FC236}">
                  <a16:creationId xmlns:a16="http://schemas.microsoft.com/office/drawing/2014/main" id="{D97E1C02-44CC-4D62-AF8D-3E7A9024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80" name="Rectangle 89">
              <a:extLst>
                <a:ext uri="{FF2B5EF4-FFF2-40B4-BE49-F238E27FC236}">
                  <a16:creationId xmlns:a16="http://schemas.microsoft.com/office/drawing/2014/main" id="{ED4534E7-5CBC-4264-AB97-01A8B07F0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81" name="Text Box 90">
              <a:extLst>
                <a:ext uri="{FF2B5EF4-FFF2-40B4-BE49-F238E27FC236}">
                  <a16:creationId xmlns:a16="http://schemas.microsoft.com/office/drawing/2014/main" id="{71CB70B5-5C97-4E0F-B3CA-2A92A4E26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/>
            </a:p>
          </p:txBody>
        </p:sp>
      </p:grpSp>
      <p:sp>
        <p:nvSpPr>
          <p:cNvPr id="103444" name="Line 91">
            <a:extLst>
              <a:ext uri="{FF2B5EF4-FFF2-40B4-BE49-F238E27FC236}">
                <a16:creationId xmlns:a16="http://schemas.microsoft.com/office/drawing/2014/main" id="{BD380D46-7692-463B-B44C-D9EA91EA5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3445" name="Line 92">
            <a:extLst>
              <a:ext uri="{FF2B5EF4-FFF2-40B4-BE49-F238E27FC236}">
                <a16:creationId xmlns:a16="http://schemas.microsoft.com/office/drawing/2014/main" id="{AB923BBD-FED4-4356-827A-36179934E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1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3446" name="Line 93">
            <a:extLst>
              <a:ext uri="{FF2B5EF4-FFF2-40B4-BE49-F238E27FC236}">
                <a16:creationId xmlns:a16="http://schemas.microsoft.com/office/drawing/2014/main" id="{AB15F262-8935-43C8-9934-895BEF324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447" name="Line 94">
            <a:extLst>
              <a:ext uri="{FF2B5EF4-FFF2-40B4-BE49-F238E27FC236}">
                <a16:creationId xmlns:a16="http://schemas.microsoft.com/office/drawing/2014/main" id="{A1BCB7D9-CA01-45FA-8E4E-9DDD1080D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6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3448" name="Group 95">
            <a:extLst>
              <a:ext uri="{FF2B5EF4-FFF2-40B4-BE49-F238E27FC236}">
                <a16:creationId xmlns:a16="http://schemas.microsoft.com/office/drawing/2014/main" id="{15BE06AB-4086-4599-A65B-3C571BD250DB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46664"/>
            <a:ext cx="501650" cy="396875"/>
            <a:chOff x="4320" y="1936"/>
            <a:chExt cx="316" cy="250"/>
          </a:xfrm>
        </p:grpSpPr>
        <p:sp>
          <p:nvSpPr>
            <p:cNvPr id="103468" name="Oval 96">
              <a:extLst>
                <a:ext uri="{FF2B5EF4-FFF2-40B4-BE49-F238E27FC236}">
                  <a16:creationId xmlns:a16="http://schemas.microsoft.com/office/drawing/2014/main" id="{B09A436E-F1B9-4E67-B45E-333EFAC91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69" name="Line 97">
              <a:extLst>
                <a:ext uri="{FF2B5EF4-FFF2-40B4-BE49-F238E27FC236}">
                  <a16:creationId xmlns:a16="http://schemas.microsoft.com/office/drawing/2014/main" id="{80A2C5F4-1871-41E1-A013-483B5C02E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470" name="Line 98">
              <a:extLst>
                <a:ext uri="{FF2B5EF4-FFF2-40B4-BE49-F238E27FC236}">
                  <a16:creationId xmlns:a16="http://schemas.microsoft.com/office/drawing/2014/main" id="{3E83394E-323F-41DD-A147-ADB3A8035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471" name="Rectangle 99">
              <a:extLst>
                <a:ext uri="{FF2B5EF4-FFF2-40B4-BE49-F238E27FC236}">
                  <a16:creationId xmlns:a16="http://schemas.microsoft.com/office/drawing/2014/main" id="{F1893E52-FB2F-4A42-9C83-EC4BB7C2C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3472" name="Oval 100">
              <a:extLst>
                <a:ext uri="{FF2B5EF4-FFF2-40B4-BE49-F238E27FC236}">
                  <a16:creationId xmlns:a16="http://schemas.microsoft.com/office/drawing/2014/main" id="{96F65503-1845-45F4-902D-F5C0C14BC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73" name="Rectangle 101">
              <a:extLst>
                <a:ext uri="{FF2B5EF4-FFF2-40B4-BE49-F238E27FC236}">
                  <a16:creationId xmlns:a16="http://schemas.microsoft.com/office/drawing/2014/main" id="{154952A6-985B-45AA-ACD9-154DC1CB6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74" name="Text Box 102">
              <a:extLst>
                <a:ext uri="{FF2B5EF4-FFF2-40B4-BE49-F238E27FC236}">
                  <a16:creationId xmlns:a16="http://schemas.microsoft.com/office/drawing/2014/main" id="{E006E4E9-A6D0-4788-AF04-40DA6D7C9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2c</a:t>
              </a:r>
              <a:endParaRPr lang="en-US" altLang="en-US" sz="2400"/>
            </a:p>
          </p:txBody>
        </p:sp>
      </p:grpSp>
      <p:grpSp>
        <p:nvGrpSpPr>
          <p:cNvPr id="103449" name="Group 103">
            <a:extLst>
              <a:ext uri="{FF2B5EF4-FFF2-40B4-BE49-F238E27FC236}">
                <a16:creationId xmlns:a16="http://schemas.microsoft.com/office/drawing/2014/main" id="{2929DF2C-DD31-45CE-B770-03358B1C9CB2}"/>
              </a:ext>
            </a:extLst>
          </p:cNvPr>
          <p:cNvGrpSpPr>
            <a:grpSpLocks/>
          </p:cNvGrpSpPr>
          <p:nvPr/>
        </p:nvGrpSpPr>
        <p:grpSpPr bwMode="auto">
          <a:xfrm>
            <a:off x="7929563" y="5502276"/>
            <a:ext cx="501650" cy="396875"/>
            <a:chOff x="4596" y="2158"/>
            <a:chExt cx="316" cy="250"/>
          </a:xfrm>
        </p:grpSpPr>
        <p:sp>
          <p:nvSpPr>
            <p:cNvPr id="103461" name="Oval 104">
              <a:extLst>
                <a:ext uri="{FF2B5EF4-FFF2-40B4-BE49-F238E27FC236}">
                  <a16:creationId xmlns:a16="http://schemas.microsoft.com/office/drawing/2014/main" id="{4DF5FCA6-E519-4F93-8FF5-D80BA0236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62" name="Line 105">
              <a:extLst>
                <a:ext uri="{FF2B5EF4-FFF2-40B4-BE49-F238E27FC236}">
                  <a16:creationId xmlns:a16="http://schemas.microsoft.com/office/drawing/2014/main" id="{1E35FEEE-4638-4835-90D3-D978CAC21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463" name="Line 106">
              <a:extLst>
                <a:ext uri="{FF2B5EF4-FFF2-40B4-BE49-F238E27FC236}">
                  <a16:creationId xmlns:a16="http://schemas.microsoft.com/office/drawing/2014/main" id="{F9050325-8C35-43A1-8E2A-599F5C3D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464" name="Rectangle 107">
              <a:extLst>
                <a:ext uri="{FF2B5EF4-FFF2-40B4-BE49-F238E27FC236}">
                  <a16:creationId xmlns:a16="http://schemas.microsoft.com/office/drawing/2014/main" id="{50EDAE41-291B-4BF3-84FC-F4DB9273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3465" name="Oval 108">
              <a:extLst>
                <a:ext uri="{FF2B5EF4-FFF2-40B4-BE49-F238E27FC236}">
                  <a16:creationId xmlns:a16="http://schemas.microsoft.com/office/drawing/2014/main" id="{8EBD2520-EEC8-4EF1-9B78-A06345A1E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66" name="Rectangle 109">
              <a:extLst>
                <a:ext uri="{FF2B5EF4-FFF2-40B4-BE49-F238E27FC236}">
                  <a16:creationId xmlns:a16="http://schemas.microsoft.com/office/drawing/2014/main" id="{7EF8C4B0-34DB-4202-BB9E-524C6DC40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67" name="Text Box 110">
              <a:extLst>
                <a:ext uri="{FF2B5EF4-FFF2-40B4-BE49-F238E27FC236}">
                  <a16:creationId xmlns:a16="http://schemas.microsoft.com/office/drawing/2014/main" id="{30C1818E-E4BD-46EE-A477-C2B25DC9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2b</a:t>
              </a:r>
              <a:endParaRPr lang="en-US" altLang="en-US" sz="2400"/>
            </a:p>
          </p:txBody>
        </p:sp>
      </p:grpSp>
      <p:sp>
        <p:nvSpPr>
          <p:cNvPr id="103450" name="Text Box 111">
            <a:extLst>
              <a:ext uri="{FF2B5EF4-FFF2-40B4-BE49-F238E27FC236}">
                <a16:creationId xmlns:a16="http://schemas.microsoft.com/office/drawing/2014/main" id="{BB4AAFF8-EEDE-49EB-B93C-05096B54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514" y="5159375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03451" name="Freeform 112">
            <a:extLst>
              <a:ext uri="{FF2B5EF4-FFF2-40B4-BE49-F238E27FC236}">
                <a16:creationId xmlns:a16="http://schemas.microsoft.com/office/drawing/2014/main" id="{B7D4011B-1316-47B7-B758-25C77807ADAC}"/>
              </a:ext>
            </a:extLst>
          </p:cNvPr>
          <p:cNvSpPr>
            <a:spLocks/>
          </p:cNvSpPr>
          <p:nvPr/>
        </p:nvSpPr>
        <p:spPr bwMode="auto">
          <a:xfrm flipH="1">
            <a:off x="1816101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452" name="Text Box 113">
            <a:extLst>
              <a:ext uri="{FF2B5EF4-FFF2-40B4-BE49-F238E27FC236}">
                <a16:creationId xmlns:a16="http://schemas.microsoft.com/office/drawing/2014/main" id="{CF39C364-8867-4BE2-A45D-06BB41CC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1" y="5556250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03453" name="Line 114">
            <a:extLst>
              <a:ext uri="{FF2B5EF4-FFF2-40B4-BE49-F238E27FC236}">
                <a16:creationId xmlns:a16="http://schemas.microsoft.com/office/drawing/2014/main" id="{BB399BEF-B78B-44E8-AB39-FE3D7AF78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3351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3454" name="Freeform 115">
            <a:extLst>
              <a:ext uri="{FF2B5EF4-FFF2-40B4-BE49-F238E27FC236}">
                <a16:creationId xmlns:a16="http://schemas.microsoft.com/office/drawing/2014/main" id="{519E9DF3-507A-4752-A3E9-92B3FCF7A91B}"/>
              </a:ext>
            </a:extLst>
          </p:cNvPr>
          <p:cNvSpPr>
            <a:spLocks/>
          </p:cNvSpPr>
          <p:nvPr/>
        </p:nvSpPr>
        <p:spPr bwMode="auto">
          <a:xfrm>
            <a:off x="6437314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455" name="Freeform 116">
            <a:extLst>
              <a:ext uri="{FF2B5EF4-FFF2-40B4-BE49-F238E27FC236}">
                <a16:creationId xmlns:a16="http://schemas.microsoft.com/office/drawing/2014/main" id="{836FBB83-D2B2-4770-9E21-1161083828D9}"/>
              </a:ext>
            </a:extLst>
          </p:cNvPr>
          <p:cNvSpPr>
            <a:spLocks/>
          </p:cNvSpPr>
          <p:nvPr/>
        </p:nvSpPr>
        <p:spPr bwMode="auto">
          <a:xfrm>
            <a:off x="5076825" y="3990975"/>
            <a:ext cx="973138" cy="795338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456" name="Text Box 117">
            <a:extLst>
              <a:ext uri="{FF2B5EF4-FFF2-40B4-BE49-F238E27FC236}">
                <a16:creationId xmlns:a16="http://schemas.microsoft.com/office/drawing/2014/main" id="{DDE473DA-AE61-4A99-8298-D8C45D4D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4148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3457" name="Line 118">
            <a:extLst>
              <a:ext uri="{FF2B5EF4-FFF2-40B4-BE49-F238E27FC236}">
                <a16:creationId xmlns:a16="http://schemas.microsoft.com/office/drawing/2014/main" id="{68D08A4D-8C98-44FE-9F37-60257FC3D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1625" y="3690939"/>
            <a:ext cx="1316038" cy="2219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3458" name="Text Box 119">
            <a:extLst>
              <a:ext uri="{FF2B5EF4-FFF2-40B4-BE49-F238E27FC236}">
                <a16:creationId xmlns:a16="http://schemas.microsoft.com/office/drawing/2014/main" id="{AE3C3F80-D347-45B5-983C-32F9C8170196}"/>
              </a:ext>
            </a:extLst>
          </p:cNvPr>
          <p:cNvSpPr txBox="1">
            <a:spLocks noChangeArrowheads="1"/>
          </p:cNvSpPr>
          <p:nvPr/>
        </p:nvSpPr>
        <p:spPr bwMode="auto">
          <a:xfrm rot="20538457">
            <a:off x="4459288" y="3878263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/>
              <a:t>…</a:t>
            </a:r>
          </a:p>
        </p:txBody>
      </p:sp>
      <p:sp>
        <p:nvSpPr>
          <p:cNvPr id="103459" name="Freeform 120">
            <a:extLst>
              <a:ext uri="{FF2B5EF4-FFF2-40B4-BE49-F238E27FC236}">
                <a16:creationId xmlns:a16="http://schemas.microsoft.com/office/drawing/2014/main" id="{7FB28D43-AD9A-4B4B-BAAB-54C90D936E55}"/>
              </a:ext>
            </a:extLst>
          </p:cNvPr>
          <p:cNvSpPr>
            <a:spLocks/>
          </p:cNvSpPr>
          <p:nvPr/>
        </p:nvSpPr>
        <p:spPr bwMode="auto">
          <a:xfrm>
            <a:off x="4324350" y="5014914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103460" name="Picture 121" descr="underline_base">
            <a:extLst>
              <a:ext uri="{FF2B5EF4-FFF2-40B4-BE49-F238E27FC236}">
                <a16:creationId xmlns:a16="http://schemas.microsoft.com/office/drawing/2014/main" id="{3E3F789E-B4FD-4A3D-AF73-34C2407A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6" y="79216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4">
            <a:extLst>
              <a:ext uri="{FF2B5EF4-FFF2-40B4-BE49-F238E27FC236}">
                <a16:creationId xmlns:a16="http://schemas.microsoft.com/office/drawing/2014/main" id="{D5772CE7-0C72-4CC4-93BA-8C2CEF96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04451" name="Slide Number Placeholder 5">
            <a:extLst>
              <a:ext uri="{FF2B5EF4-FFF2-40B4-BE49-F238E27FC236}">
                <a16:creationId xmlns:a16="http://schemas.microsoft.com/office/drawing/2014/main" id="{B5786A48-4992-4E64-9529-903D7C13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71B1BCBC-B832-494F-B3B0-C6148F1300C4}" type="slidenum">
              <a:rPr lang="en-US" altLang="en-US">
                <a:latin typeface="Tahoma" panose="020B0604030504040204" pitchFamily="34" charset="0"/>
              </a:rPr>
              <a:pPr/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A84CB589-74D3-40B7-A537-1784AB100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44475"/>
            <a:ext cx="8764588" cy="954088"/>
          </a:xfrm>
        </p:spPr>
        <p:txBody>
          <a:bodyPr/>
          <a:lstStyle/>
          <a:p>
            <a:r>
              <a:rPr lang="en-US" altLang="en-US" sz="3600"/>
              <a:t>Example: choosing among multiple ASes</a:t>
            </a:r>
          </a:p>
        </p:txBody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EB69AF25-69D0-4BA7-9413-FC9B2F12D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4" y="1562101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now suppose AS1 learns from inter-AS protocol that subnet </a:t>
            </a:r>
            <a:r>
              <a:rPr lang="en-US" altLang="en-US" sz="2400" i="1">
                <a:solidFill>
                  <a:srgbClr val="CC0000"/>
                </a:solidFill>
              </a:rPr>
              <a:t>x</a:t>
            </a:r>
            <a:r>
              <a:rPr lang="en-US" altLang="en-US" sz="2400"/>
              <a:t> is reachable from AS3 </a:t>
            </a:r>
            <a:r>
              <a:rPr lang="en-US" altLang="en-US" sz="2400" i="1"/>
              <a:t>and</a:t>
            </a:r>
            <a:r>
              <a:rPr lang="en-US" altLang="en-US" sz="2400"/>
              <a:t> from AS2.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to configure forwarding table, router 1d must determine which gateway it should forward packets towards for dest </a:t>
            </a:r>
            <a:r>
              <a:rPr lang="en-US" altLang="en-US" sz="2400">
                <a:solidFill>
                  <a:srgbClr val="CC0000"/>
                </a:solidFill>
              </a:rPr>
              <a:t>x </a:t>
            </a:r>
            <a:r>
              <a:rPr lang="en-US" altLang="en-US" sz="24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this is also job of inter-AS routing protocol!</a:t>
            </a:r>
          </a:p>
          <a:p>
            <a:endParaRPr lang="en-US" altLang="en-US" sz="2400"/>
          </a:p>
        </p:txBody>
      </p:sp>
      <p:sp>
        <p:nvSpPr>
          <p:cNvPr id="104454" name="Freeform 4">
            <a:extLst>
              <a:ext uri="{FF2B5EF4-FFF2-40B4-BE49-F238E27FC236}">
                <a16:creationId xmlns:a16="http://schemas.microsoft.com/office/drawing/2014/main" id="{D80A5A0E-17F4-43A7-AB80-463F16E8BA4A}"/>
              </a:ext>
            </a:extLst>
          </p:cNvPr>
          <p:cNvSpPr>
            <a:spLocks/>
          </p:cNvSpPr>
          <p:nvPr/>
        </p:nvSpPr>
        <p:spPr bwMode="auto">
          <a:xfrm>
            <a:off x="8801101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55" name="Freeform 5">
            <a:extLst>
              <a:ext uri="{FF2B5EF4-FFF2-40B4-BE49-F238E27FC236}">
                <a16:creationId xmlns:a16="http://schemas.microsoft.com/office/drawing/2014/main" id="{C2483D76-8D02-451C-95AF-3F21DBE1ADE3}"/>
              </a:ext>
            </a:extLst>
          </p:cNvPr>
          <p:cNvSpPr>
            <a:spLocks/>
          </p:cNvSpPr>
          <p:nvPr/>
        </p:nvSpPr>
        <p:spPr bwMode="auto">
          <a:xfrm>
            <a:off x="6754814" y="4872039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56" name="Freeform 6">
            <a:extLst>
              <a:ext uri="{FF2B5EF4-FFF2-40B4-BE49-F238E27FC236}">
                <a16:creationId xmlns:a16="http://schemas.microsoft.com/office/drawing/2014/main" id="{D2EDC52A-2C46-406D-8223-0FC842361C88}"/>
              </a:ext>
            </a:extLst>
          </p:cNvPr>
          <p:cNvSpPr>
            <a:spLocks/>
          </p:cNvSpPr>
          <p:nvPr/>
        </p:nvSpPr>
        <p:spPr bwMode="auto">
          <a:xfrm>
            <a:off x="3001964" y="4164014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57" name="Freeform 7">
            <a:extLst>
              <a:ext uri="{FF2B5EF4-FFF2-40B4-BE49-F238E27FC236}">
                <a16:creationId xmlns:a16="http://schemas.microsoft.com/office/drawing/2014/main" id="{D70F8432-89A4-4F0C-8A26-B94ECB10EEFD}"/>
              </a:ext>
            </a:extLst>
          </p:cNvPr>
          <p:cNvSpPr>
            <a:spLocks/>
          </p:cNvSpPr>
          <p:nvPr/>
        </p:nvSpPr>
        <p:spPr bwMode="auto">
          <a:xfrm>
            <a:off x="3632200" y="4908551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58" name="Text Box 8">
            <a:extLst>
              <a:ext uri="{FF2B5EF4-FFF2-40B4-BE49-F238E27FC236}">
                <a16:creationId xmlns:a16="http://schemas.microsoft.com/office/drawing/2014/main" id="{1C9A9BCF-F857-485A-B75D-6BE5BF80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5129214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AS3</a:t>
            </a:r>
            <a:endParaRPr lang="en-US" altLang="en-US"/>
          </a:p>
        </p:txBody>
      </p:sp>
      <p:sp>
        <p:nvSpPr>
          <p:cNvPr id="104459" name="Text Box 9">
            <a:extLst>
              <a:ext uri="{FF2B5EF4-FFF2-40B4-BE49-F238E27FC236}">
                <a16:creationId xmlns:a16="http://schemas.microsoft.com/office/drawing/2014/main" id="{5C3FCB05-8BF1-46D9-8EA4-556F78D27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4376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AS2</a:t>
            </a:r>
          </a:p>
        </p:txBody>
      </p:sp>
      <p:sp>
        <p:nvSpPr>
          <p:cNvPr id="104460" name="Line 10">
            <a:extLst>
              <a:ext uri="{FF2B5EF4-FFF2-40B4-BE49-F238E27FC236}">
                <a16:creationId xmlns:a16="http://schemas.microsoft.com/office/drawing/2014/main" id="{F91E7743-97CD-48C0-A882-3187CAA2F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51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4461" name="Line 11">
            <a:extLst>
              <a:ext uri="{FF2B5EF4-FFF2-40B4-BE49-F238E27FC236}">
                <a16:creationId xmlns:a16="http://schemas.microsoft.com/office/drawing/2014/main" id="{BBAE6EFF-8BE4-478E-976C-C32AEF4985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8100" y="4641851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4462" name="Line 12">
            <a:extLst>
              <a:ext uri="{FF2B5EF4-FFF2-40B4-BE49-F238E27FC236}">
                <a16:creationId xmlns:a16="http://schemas.microsoft.com/office/drawing/2014/main" id="{CF370C24-5029-4AAF-A171-5AD2F48D84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4463" name="Group 13">
            <a:extLst>
              <a:ext uri="{FF2B5EF4-FFF2-40B4-BE49-F238E27FC236}">
                <a16:creationId xmlns:a16="http://schemas.microsoft.com/office/drawing/2014/main" id="{DA21201D-C6DD-4FE9-871E-799BAC960492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903789"/>
            <a:ext cx="501650" cy="396875"/>
            <a:chOff x="873" y="3243"/>
            <a:chExt cx="316" cy="250"/>
          </a:xfrm>
        </p:grpSpPr>
        <p:sp>
          <p:nvSpPr>
            <p:cNvPr id="104568" name="Oval 14">
              <a:extLst>
                <a:ext uri="{FF2B5EF4-FFF2-40B4-BE49-F238E27FC236}">
                  <a16:creationId xmlns:a16="http://schemas.microsoft.com/office/drawing/2014/main" id="{EB09876C-1920-4338-9994-8A1B08CAD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69" name="Line 15">
              <a:extLst>
                <a:ext uri="{FF2B5EF4-FFF2-40B4-BE49-F238E27FC236}">
                  <a16:creationId xmlns:a16="http://schemas.microsoft.com/office/drawing/2014/main" id="{8EFCE046-AE6A-41DC-81CE-A8C2E6D2E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570" name="Line 16">
              <a:extLst>
                <a:ext uri="{FF2B5EF4-FFF2-40B4-BE49-F238E27FC236}">
                  <a16:creationId xmlns:a16="http://schemas.microsoft.com/office/drawing/2014/main" id="{F3F086FA-A4E8-48CE-933E-334324E43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571" name="Rectangle 17">
              <a:extLst>
                <a:ext uri="{FF2B5EF4-FFF2-40B4-BE49-F238E27FC236}">
                  <a16:creationId xmlns:a16="http://schemas.microsoft.com/office/drawing/2014/main" id="{0C981FCA-F183-49DD-A928-6701FCDC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4572" name="Oval 18">
              <a:extLst>
                <a:ext uri="{FF2B5EF4-FFF2-40B4-BE49-F238E27FC236}">
                  <a16:creationId xmlns:a16="http://schemas.microsoft.com/office/drawing/2014/main" id="{B5DCB72C-F607-41F0-A27D-61F2F820C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73" name="Rectangle 19">
              <a:extLst>
                <a:ext uri="{FF2B5EF4-FFF2-40B4-BE49-F238E27FC236}">
                  <a16:creationId xmlns:a16="http://schemas.microsoft.com/office/drawing/2014/main" id="{E7A71997-85B3-4BC9-9966-C1139EDA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74" name="Text Box 20">
              <a:extLst>
                <a:ext uri="{FF2B5EF4-FFF2-40B4-BE49-F238E27FC236}">
                  <a16:creationId xmlns:a16="http://schemas.microsoft.com/office/drawing/2014/main" id="{66399875-519B-4F01-8628-3F63B0B22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/>
            </a:p>
          </p:txBody>
        </p:sp>
      </p:grpSp>
      <p:grpSp>
        <p:nvGrpSpPr>
          <p:cNvPr id="104464" name="Group 21">
            <a:extLst>
              <a:ext uri="{FF2B5EF4-FFF2-40B4-BE49-F238E27FC236}">
                <a16:creationId xmlns:a16="http://schemas.microsoft.com/office/drawing/2014/main" id="{D1E4D91D-0E89-480D-B185-BCFD7FB2B942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4327526"/>
            <a:ext cx="501650" cy="396875"/>
            <a:chOff x="2016" y="1976"/>
            <a:chExt cx="316" cy="250"/>
          </a:xfrm>
        </p:grpSpPr>
        <p:sp>
          <p:nvSpPr>
            <p:cNvPr id="104560" name="Oval 22">
              <a:extLst>
                <a:ext uri="{FF2B5EF4-FFF2-40B4-BE49-F238E27FC236}">
                  <a16:creationId xmlns:a16="http://schemas.microsoft.com/office/drawing/2014/main" id="{F0105BA4-F8F1-49E4-A787-BE04F8078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61" name="Line 23">
              <a:extLst>
                <a:ext uri="{FF2B5EF4-FFF2-40B4-BE49-F238E27FC236}">
                  <a16:creationId xmlns:a16="http://schemas.microsoft.com/office/drawing/2014/main" id="{F5C6BE4F-05AF-4FB5-AC3D-FBA0ECF44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562" name="Line 24">
              <a:extLst>
                <a:ext uri="{FF2B5EF4-FFF2-40B4-BE49-F238E27FC236}">
                  <a16:creationId xmlns:a16="http://schemas.microsoft.com/office/drawing/2014/main" id="{FD89F3ED-2E4A-41FB-B996-B0539FEAF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563" name="Rectangle 25">
              <a:extLst>
                <a:ext uri="{FF2B5EF4-FFF2-40B4-BE49-F238E27FC236}">
                  <a16:creationId xmlns:a16="http://schemas.microsoft.com/office/drawing/2014/main" id="{0412D9E7-2CD0-4B96-836D-20897432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4564" name="Oval 26">
              <a:extLst>
                <a:ext uri="{FF2B5EF4-FFF2-40B4-BE49-F238E27FC236}">
                  <a16:creationId xmlns:a16="http://schemas.microsoft.com/office/drawing/2014/main" id="{858E48A3-79A2-4C4F-BEA7-D5F827A9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4565" name="Group 27">
              <a:extLst>
                <a:ext uri="{FF2B5EF4-FFF2-40B4-BE49-F238E27FC236}">
                  <a16:creationId xmlns:a16="http://schemas.microsoft.com/office/drawing/2014/main" id="{77831026-73E0-466B-A0B0-848D60375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4566" name="Rectangle 28">
                <a:extLst>
                  <a:ext uri="{FF2B5EF4-FFF2-40B4-BE49-F238E27FC236}">
                    <a16:creationId xmlns:a16="http://schemas.microsoft.com/office/drawing/2014/main" id="{9DD28AFB-4C92-460E-A139-F83EE310E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67" name="Text Box 29">
                <a:extLst>
                  <a:ext uri="{FF2B5EF4-FFF2-40B4-BE49-F238E27FC236}">
                    <a16:creationId xmlns:a16="http://schemas.microsoft.com/office/drawing/2014/main" id="{D2259832-4F91-447F-A2C8-6F3687860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3c</a:t>
                </a:r>
                <a:endParaRPr lang="en-US" altLang="en-US" sz="2400"/>
              </a:p>
            </p:txBody>
          </p:sp>
        </p:grpSp>
      </p:grpSp>
      <p:grpSp>
        <p:nvGrpSpPr>
          <p:cNvPr id="104465" name="Group 30">
            <a:extLst>
              <a:ext uri="{FF2B5EF4-FFF2-40B4-BE49-F238E27FC236}">
                <a16:creationId xmlns:a16="http://schemas.microsoft.com/office/drawing/2014/main" id="{414FBCD3-9052-40C0-9C36-E1005AF9BC2A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4702176"/>
            <a:ext cx="501650" cy="396875"/>
            <a:chOff x="1434" y="3104"/>
            <a:chExt cx="316" cy="250"/>
          </a:xfrm>
        </p:grpSpPr>
        <p:grpSp>
          <p:nvGrpSpPr>
            <p:cNvPr id="104552" name="Group 31">
              <a:extLst>
                <a:ext uri="{FF2B5EF4-FFF2-40B4-BE49-F238E27FC236}">
                  <a16:creationId xmlns:a16="http://schemas.microsoft.com/office/drawing/2014/main" id="{ACE1452C-59A4-4E35-9893-776CC385A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4554" name="Oval 32">
                <a:extLst>
                  <a:ext uri="{FF2B5EF4-FFF2-40B4-BE49-F238E27FC236}">
                    <a16:creationId xmlns:a16="http://schemas.microsoft.com/office/drawing/2014/main" id="{0518AE4F-AA8A-4912-9509-22E48E3A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55" name="Line 33">
                <a:extLst>
                  <a:ext uri="{FF2B5EF4-FFF2-40B4-BE49-F238E27FC236}">
                    <a16:creationId xmlns:a16="http://schemas.microsoft.com/office/drawing/2014/main" id="{AA45640F-D55A-431A-BCF1-729EA5B34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56" name="Line 34">
                <a:extLst>
                  <a:ext uri="{FF2B5EF4-FFF2-40B4-BE49-F238E27FC236}">
                    <a16:creationId xmlns:a16="http://schemas.microsoft.com/office/drawing/2014/main" id="{4A4502A7-9FEB-4763-8834-D5E4BD9E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57" name="Rectangle 35">
                <a:extLst>
                  <a:ext uri="{FF2B5EF4-FFF2-40B4-BE49-F238E27FC236}">
                    <a16:creationId xmlns:a16="http://schemas.microsoft.com/office/drawing/2014/main" id="{3CCC9DA8-96FD-4F53-935F-5507ADCB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4558" name="Oval 36">
                <a:extLst>
                  <a:ext uri="{FF2B5EF4-FFF2-40B4-BE49-F238E27FC236}">
                    <a16:creationId xmlns:a16="http://schemas.microsoft.com/office/drawing/2014/main" id="{0D67A9EB-CF65-472C-BB84-3DA3416DD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59" name="Rectangle 37">
                <a:extLst>
                  <a:ext uri="{FF2B5EF4-FFF2-40B4-BE49-F238E27FC236}">
                    <a16:creationId xmlns:a16="http://schemas.microsoft.com/office/drawing/2014/main" id="{702731CD-C0F4-4998-A238-8F04AA5AB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553" name="Text Box 38">
              <a:extLst>
                <a:ext uri="{FF2B5EF4-FFF2-40B4-BE49-F238E27FC236}">
                  <a16:creationId xmlns:a16="http://schemas.microsoft.com/office/drawing/2014/main" id="{71B49470-E1BE-4BEA-85E5-644605CF2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/>
            </a:p>
          </p:txBody>
        </p:sp>
      </p:grpSp>
      <p:grpSp>
        <p:nvGrpSpPr>
          <p:cNvPr id="104466" name="Group 39">
            <a:extLst>
              <a:ext uri="{FF2B5EF4-FFF2-40B4-BE49-F238E27FC236}">
                <a16:creationId xmlns:a16="http://schemas.microsoft.com/office/drawing/2014/main" id="{B4F374BB-4C4C-414D-BF06-BBE3D69FBB97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5227638"/>
            <a:ext cx="2660650" cy="1122362"/>
            <a:chOff x="1572" y="3293"/>
            <a:chExt cx="1676" cy="707"/>
          </a:xfrm>
        </p:grpSpPr>
        <p:sp>
          <p:nvSpPr>
            <p:cNvPr id="104509" name="Freeform 40">
              <a:extLst>
                <a:ext uri="{FF2B5EF4-FFF2-40B4-BE49-F238E27FC236}">
                  <a16:creationId xmlns:a16="http://schemas.microsoft.com/office/drawing/2014/main" id="{F08ABD76-FE59-4197-8D76-D9A2F866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195 w 1583"/>
                <a:gd name="T1" fmla="*/ 259 h 682"/>
                <a:gd name="T2" fmla="*/ 511 w 1583"/>
                <a:gd name="T3" fmla="*/ 86 h 682"/>
                <a:gd name="T4" fmla="*/ 987 w 1583"/>
                <a:gd name="T5" fmla="*/ 24 h 682"/>
                <a:gd name="T6" fmla="*/ 1454 w 1583"/>
                <a:gd name="T7" fmla="*/ 224 h 682"/>
                <a:gd name="T8" fmla="*/ 1965 w 1583"/>
                <a:gd name="T9" fmla="*/ 494 h 682"/>
                <a:gd name="T10" fmla="*/ 1599 w 1583"/>
                <a:gd name="T11" fmla="*/ 743 h 682"/>
                <a:gd name="T12" fmla="*/ 867 w 1583"/>
                <a:gd name="T13" fmla="*/ 758 h 682"/>
                <a:gd name="T14" fmla="*/ 112 w 1583"/>
                <a:gd name="T15" fmla="*/ 688 h 682"/>
                <a:gd name="T16" fmla="*/ 195 w 1583"/>
                <a:gd name="T17" fmla="*/ 259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510" name="Text Box 41">
              <a:extLst>
                <a:ext uri="{FF2B5EF4-FFF2-40B4-BE49-F238E27FC236}">
                  <a16:creationId xmlns:a16="http://schemas.microsoft.com/office/drawing/2014/main" id="{834332FF-5D9B-49DB-8713-457575D1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AS1</a:t>
              </a:r>
              <a:endParaRPr lang="en-US" altLang="en-US"/>
            </a:p>
          </p:txBody>
        </p:sp>
        <p:sp>
          <p:nvSpPr>
            <p:cNvPr id="104511" name="Line 42">
              <a:extLst>
                <a:ext uri="{FF2B5EF4-FFF2-40B4-BE49-F238E27FC236}">
                  <a16:creationId xmlns:a16="http://schemas.microsoft.com/office/drawing/2014/main" id="{D75BA937-E69A-4C58-BCA8-EAD99AC4F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512" name="Line 43">
              <a:extLst>
                <a:ext uri="{FF2B5EF4-FFF2-40B4-BE49-F238E27FC236}">
                  <a16:creationId xmlns:a16="http://schemas.microsoft.com/office/drawing/2014/main" id="{8B6D04DD-0F7F-4E16-B060-0F76A30EC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513" name="Line 44">
              <a:extLst>
                <a:ext uri="{FF2B5EF4-FFF2-40B4-BE49-F238E27FC236}">
                  <a16:creationId xmlns:a16="http://schemas.microsoft.com/office/drawing/2014/main" id="{EB586773-9585-496E-AA5A-871D26FA6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514" name="Line 45">
              <a:extLst>
                <a:ext uri="{FF2B5EF4-FFF2-40B4-BE49-F238E27FC236}">
                  <a16:creationId xmlns:a16="http://schemas.microsoft.com/office/drawing/2014/main" id="{8394E4AA-58D8-4F8A-82A2-5B4453252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515" name="Line 46">
              <a:extLst>
                <a:ext uri="{FF2B5EF4-FFF2-40B4-BE49-F238E27FC236}">
                  <a16:creationId xmlns:a16="http://schemas.microsoft.com/office/drawing/2014/main" id="{87528759-61E9-4207-803B-29466D469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516" name="Line 47">
              <a:extLst>
                <a:ext uri="{FF2B5EF4-FFF2-40B4-BE49-F238E27FC236}">
                  <a16:creationId xmlns:a16="http://schemas.microsoft.com/office/drawing/2014/main" id="{145FF217-2E00-48BC-A101-17B5ABE2C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4517" name="Group 48">
              <a:extLst>
                <a:ext uri="{FF2B5EF4-FFF2-40B4-BE49-F238E27FC236}">
                  <a16:creationId xmlns:a16="http://schemas.microsoft.com/office/drawing/2014/main" id="{11A6814C-45B0-4DD8-816E-6248B1BE9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4544" name="Oval 49">
                <a:extLst>
                  <a:ext uri="{FF2B5EF4-FFF2-40B4-BE49-F238E27FC236}">
                    <a16:creationId xmlns:a16="http://schemas.microsoft.com/office/drawing/2014/main" id="{5EC729D8-D9CA-46C2-BD01-CA6ED45AD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45" name="Line 50">
                <a:extLst>
                  <a:ext uri="{FF2B5EF4-FFF2-40B4-BE49-F238E27FC236}">
                    <a16:creationId xmlns:a16="http://schemas.microsoft.com/office/drawing/2014/main" id="{ECF35AE2-C59E-47BD-8549-C8B4794A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46" name="Line 51">
                <a:extLst>
                  <a:ext uri="{FF2B5EF4-FFF2-40B4-BE49-F238E27FC236}">
                    <a16:creationId xmlns:a16="http://schemas.microsoft.com/office/drawing/2014/main" id="{DFCC7264-4146-426D-B5D4-BA0C6A524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47" name="Rectangle 52">
                <a:extLst>
                  <a:ext uri="{FF2B5EF4-FFF2-40B4-BE49-F238E27FC236}">
                    <a16:creationId xmlns:a16="http://schemas.microsoft.com/office/drawing/2014/main" id="{A3F02068-93E2-4BBD-9CDC-DFAA7F642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4548" name="Oval 53">
                <a:extLst>
                  <a:ext uri="{FF2B5EF4-FFF2-40B4-BE49-F238E27FC236}">
                    <a16:creationId xmlns:a16="http://schemas.microsoft.com/office/drawing/2014/main" id="{C1F635E1-0895-4FF2-84ED-B2B7C684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549" name="Group 54">
                <a:extLst>
                  <a:ext uri="{FF2B5EF4-FFF2-40B4-BE49-F238E27FC236}">
                    <a16:creationId xmlns:a16="http://schemas.microsoft.com/office/drawing/2014/main" id="{6F5533E2-9A53-4159-A5BB-BFFBB0D70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4550" name="Rectangle 55">
                  <a:extLst>
                    <a:ext uri="{FF2B5EF4-FFF2-40B4-BE49-F238E27FC236}">
                      <a16:creationId xmlns:a16="http://schemas.microsoft.com/office/drawing/2014/main" id="{06965E71-D501-43B9-BAF9-21CAB8B0F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551" name="Text Box 56">
                  <a:extLst>
                    <a:ext uri="{FF2B5EF4-FFF2-40B4-BE49-F238E27FC236}">
                      <a16:creationId xmlns:a16="http://schemas.microsoft.com/office/drawing/2014/main" id="{D704596A-3752-4571-B34E-93B5A60A3B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1c</a:t>
                  </a:r>
                </a:p>
              </p:txBody>
            </p:sp>
          </p:grpSp>
        </p:grpSp>
        <p:grpSp>
          <p:nvGrpSpPr>
            <p:cNvPr id="104518" name="Group 57">
              <a:extLst>
                <a:ext uri="{FF2B5EF4-FFF2-40B4-BE49-F238E27FC236}">
                  <a16:creationId xmlns:a16="http://schemas.microsoft.com/office/drawing/2014/main" id="{4D4AA36E-71D4-4D1D-B061-D0EE4F4EE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4537" name="Oval 58">
                <a:extLst>
                  <a:ext uri="{FF2B5EF4-FFF2-40B4-BE49-F238E27FC236}">
                    <a16:creationId xmlns:a16="http://schemas.microsoft.com/office/drawing/2014/main" id="{B31DD1D2-9CA7-48FC-AFF8-84FE1F16A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38" name="Line 59">
                <a:extLst>
                  <a:ext uri="{FF2B5EF4-FFF2-40B4-BE49-F238E27FC236}">
                    <a16:creationId xmlns:a16="http://schemas.microsoft.com/office/drawing/2014/main" id="{40752CFD-A47E-424D-A6C2-8D90AA78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39" name="Line 60">
                <a:extLst>
                  <a:ext uri="{FF2B5EF4-FFF2-40B4-BE49-F238E27FC236}">
                    <a16:creationId xmlns:a16="http://schemas.microsoft.com/office/drawing/2014/main" id="{5D9BE523-4C78-480A-8FA0-DCABFD7E6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40" name="Rectangle 61">
                <a:extLst>
                  <a:ext uri="{FF2B5EF4-FFF2-40B4-BE49-F238E27FC236}">
                    <a16:creationId xmlns:a16="http://schemas.microsoft.com/office/drawing/2014/main" id="{325A3A8C-CAA8-420C-A4E1-CE31D6108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4541" name="Oval 62">
                <a:extLst>
                  <a:ext uri="{FF2B5EF4-FFF2-40B4-BE49-F238E27FC236}">
                    <a16:creationId xmlns:a16="http://schemas.microsoft.com/office/drawing/2014/main" id="{9A74677D-00F9-4F09-87A2-95BA3B6A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42" name="Rectangle 63">
                <a:extLst>
                  <a:ext uri="{FF2B5EF4-FFF2-40B4-BE49-F238E27FC236}">
                    <a16:creationId xmlns:a16="http://schemas.microsoft.com/office/drawing/2014/main" id="{0DEF4481-E972-4ECF-A69C-EFC8E4E2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43" name="Text Box 64">
                <a:extLst>
                  <a:ext uri="{FF2B5EF4-FFF2-40B4-BE49-F238E27FC236}">
                    <a16:creationId xmlns:a16="http://schemas.microsoft.com/office/drawing/2014/main" id="{17E85D24-D996-4FFE-9B0F-CB11AA5E3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1a</a:t>
                </a:r>
                <a:endParaRPr lang="en-US" altLang="en-US" sz="2400"/>
              </a:p>
            </p:txBody>
          </p:sp>
        </p:grpSp>
        <p:grpSp>
          <p:nvGrpSpPr>
            <p:cNvPr id="104519" name="Group 65">
              <a:extLst>
                <a:ext uri="{FF2B5EF4-FFF2-40B4-BE49-F238E27FC236}">
                  <a16:creationId xmlns:a16="http://schemas.microsoft.com/office/drawing/2014/main" id="{6285FA7B-B8AD-46DF-8712-5CBC670FF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4529" name="Oval 66">
                <a:extLst>
                  <a:ext uri="{FF2B5EF4-FFF2-40B4-BE49-F238E27FC236}">
                    <a16:creationId xmlns:a16="http://schemas.microsoft.com/office/drawing/2014/main" id="{EC4381F1-1DCD-44D0-8ABD-86C613F58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30" name="Line 67">
                <a:extLst>
                  <a:ext uri="{FF2B5EF4-FFF2-40B4-BE49-F238E27FC236}">
                    <a16:creationId xmlns:a16="http://schemas.microsoft.com/office/drawing/2014/main" id="{61E5AE07-8E82-42D8-9B5C-7B9E176EF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31" name="Line 68">
                <a:extLst>
                  <a:ext uri="{FF2B5EF4-FFF2-40B4-BE49-F238E27FC236}">
                    <a16:creationId xmlns:a16="http://schemas.microsoft.com/office/drawing/2014/main" id="{3BED396D-7639-4A2D-AD22-44942C32A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32" name="Rectangle 69">
                <a:extLst>
                  <a:ext uri="{FF2B5EF4-FFF2-40B4-BE49-F238E27FC236}">
                    <a16:creationId xmlns:a16="http://schemas.microsoft.com/office/drawing/2014/main" id="{837EADED-EA55-44BF-8BC1-4C2705E45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4533" name="Oval 70">
                <a:extLst>
                  <a:ext uri="{FF2B5EF4-FFF2-40B4-BE49-F238E27FC236}">
                    <a16:creationId xmlns:a16="http://schemas.microsoft.com/office/drawing/2014/main" id="{29C81240-833D-48B9-836F-FAB325451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534" name="Group 71">
                <a:extLst>
                  <a:ext uri="{FF2B5EF4-FFF2-40B4-BE49-F238E27FC236}">
                    <a16:creationId xmlns:a16="http://schemas.microsoft.com/office/drawing/2014/main" id="{63C93F50-C3FF-4CEA-83F5-DF1C9FAE9D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4535" name="Rectangle 72">
                  <a:extLst>
                    <a:ext uri="{FF2B5EF4-FFF2-40B4-BE49-F238E27FC236}">
                      <a16:creationId xmlns:a16="http://schemas.microsoft.com/office/drawing/2014/main" id="{87B9BDD8-2485-48D4-ABF2-96ED50A0E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536" name="Text Box 73">
                  <a:extLst>
                    <a:ext uri="{FF2B5EF4-FFF2-40B4-BE49-F238E27FC236}">
                      <a16:creationId xmlns:a16="http://schemas.microsoft.com/office/drawing/2014/main" id="{4EFDE673-A5EC-4656-BB4F-B1F781963E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1d</a:t>
                  </a:r>
                </a:p>
              </p:txBody>
            </p:sp>
          </p:grpSp>
        </p:grpSp>
        <p:grpSp>
          <p:nvGrpSpPr>
            <p:cNvPr id="104520" name="Group 74">
              <a:extLst>
                <a:ext uri="{FF2B5EF4-FFF2-40B4-BE49-F238E27FC236}">
                  <a16:creationId xmlns:a16="http://schemas.microsoft.com/office/drawing/2014/main" id="{D4D76A05-58C5-45C5-B39C-7DBAA431B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4521" name="Oval 75">
                <a:extLst>
                  <a:ext uri="{FF2B5EF4-FFF2-40B4-BE49-F238E27FC236}">
                    <a16:creationId xmlns:a16="http://schemas.microsoft.com/office/drawing/2014/main" id="{B986520A-7642-4F38-B1EB-1956B87B7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22" name="Line 76">
                <a:extLst>
                  <a:ext uri="{FF2B5EF4-FFF2-40B4-BE49-F238E27FC236}">
                    <a16:creationId xmlns:a16="http://schemas.microsoft.com/office/drawing/2014/main" id="{B0AF3385-C684-4BB0-AAE5-7D439D86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23" name="Line 77">
                <a:extLst>
                  <a:ext uri="{FF2B5EF4-FFF2-40B4-BE49-F238E27FC236}">
                    <a16:creationId xmlns:a16="http://schemas.microsoft.com/office/drawing/2014/main" id="{CA163DC1-8278-4A60-B618-25637086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4524" name="Rectangle 78">
                <a:extLst>
                  <a:ext uri="{FF2B5EF4-FFF2-40B4-BE49-F238E27FC236}">
                    <a16:creationId xmlns:a16="http://schemas.microsoft.com/office/drawing/2014/main" id="{A70D9FF2-ABDB-489F-9BCF-946844674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4525" name="Oval 79">
                <a:extLst>
                  <a:ext uri="{FF2B5EF4-FFF2-40B4-BE49-F238E27FC236}">
                    <a16:creationId xmlns:a16="http://schemas.microsoft.com/office/drawing/2014/main" id="{18EB2BE6-5EAB-461A-8651-FF53C2EAC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526" name="Group 80">
                <a:extLst>
                  <a:ext uri="{FF2B5EF4-FFF2-40B4-BE49-F238E27FC236}">
                    <a16:creationId xmlns:a16="http://schemas.microsoft.com/office/drawing/2014/main" id="{92296116-D105-4E10-85FE-D094D0DE2E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4527" name="Rectangle 81">
                  <a:extLst>
                    <a:ext uri="{FF2B5EF4-FFF2-40B4-BE49-F238E27FC236}">
                      <a16:creationId xmlns:a16="http://schemas.microsoft.com/office/drawing/2014/main" id="{6DF7A5B3-12B3-49A0-A72B-FCD3372CA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528" name="Text Box 82">
                  <a:extLst>
                    <a:ext uri="{FF2B5EF4-FFF2-40B4-BE49-F238E27FC236}">
                      <a16:creationId xmlns:a16="http://schemas.microsoft.com/office/drawing/2014/main" id="{85767316-2F59-4A0B-8CF7-70E42D87B5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/>
                </a:p>
              </p:txBody>
            </p:sp>
          </p:grpSp>
        </p:grpSp>
      </p:grpSp>
      <p:grpSp>
        <p:nvGrpSpPr>
          <p:cNvPr id="104467" name="Group 83">
            <a:extLst>
              <a:ext uri="{FF2B5EF4-FFF2-40B4-BE49-F238E27FC236}">
                <a16:creationId xmlns:a16="http://schemas.microsoft.com/office/drawing/2014/main" id="{1F3CD6BE-AD81-4BE9-8401-E63B699DF692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5324476"/>
            <a:ext cx="501650" cy="396875"/>
            <a:chOff x="3537" y="3473"/>
            <a:chExt cx="316" cy="250"/>
          </a:xfrm>
        </p:grpSpPr>
        <p:sp>
          <p:nvSpPr>
            <p:cNvPr id="104502" name="Oval 84">
              <a:extLst>
                <a:ext uri="{FF2B5EF4-FFF2-40B4-BE49-F238E27FC236}">
                  <a16:creationId xmlns:a16="http://schemas.microsoft.com/office/drawing/2014/main" id="{2B4C5605-7676-46D2-A797-6F6DAFDB0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03" name="Line 85">
              <a:extLst>
                <a:ext uri="{FF2B5EF4-FFF2-40B4-BE49-F238E27FC236}">
                  <a16:creationId xmlns:a16="http://schemas.microsoft.com/office/drawing/2014/main" id="{52335BA1-12FF-4C31-B4AE-4AE07243C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504" name="Line 86">
              <a:extLst>
                <a:ext uri="{FF2B5EF4-FFF2-40B4-BE49-F238E27FC236}">
                  <a16:creationId xmlns:a16="http://schemas.microsoft.com/office/drawing/2014/main" id="{DC1BE121-C933-4F75-9394-9B5DBA599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505" name="Rectangle 87">
              <a:extLst>
                <a:ext uri="{FF2B5EF4-FFF2-40B4-BE49-F238E27FC236}">
                  <a16:creationId xmlns:a16="http://schemas.microsoft.com/office/drawing/2014/main" id="{389357A9-8DD3-48F2-8C4F-B811975A7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4506" name="Oval 88">
              <a:extLst>
                <a:ext uri="{FF2B5EF4-FFF2-40B4-BE49-F238E27FC236}">
                  <a16:creationId xmlns:a16="http://schemas.microsoft.com/office/drawing/2014/main" id="{FD0EEF24-E712-4F09-89B2-34BE3C994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07" name="Rectangle 89">
              <a:extLst>
                <a:ext uri="{FF2B5EF4-FFF2-40B4-BE49-F238E27FC236}">
                  <a16:creationId xmlns:a16="http://schemas.microsoft.com/office/drawing/2014/main" id="{4E6BEF26-7A78-45DC-80C5-DDC994B3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08" name="Text Box 90">
              <a:extLst>
                <a:ext uri="{FF2B5EF4-FFF2-40B4-BE49-F238E27FC236}">
                  <a16:creationId xmlns:a16="http://schemas.microsoft.com/office/drawing/2014/main" id="{80D01B96-C815-46ED-8665-6B5B5E5FF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/>
            </a:p>
          </p:txBody>
        </p:sp>
      </p:grpSp>
      <p:sp>
        <p:nvSpPr>
          <p:cNvPr id="104468" name="Line 91">
            <a:extLst>
              <a:ext uri="{FF2B5EF4-FFF2-40B4-BE49-F238E27FC236}">
                <a16:creationId xmlns:a16="http://schemas.microsoft.com/office/drawing/2014/main" id="{4F05C445-3B24-47F5-B443-984D54B1D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4469" name="Line 92">
            <a:extLst>
              <a:ext uri="{FF2B5EF4-FFF2-40B4-BE49-F238E27FC236}">
                <a16:creationId xmlns:a16="http://schemas.microsoft.com/office/drawing/2014/main" id="{6050E17E-A282-455B-A9AD-05AC59043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1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4470" name="Line 93">
            <a:extLst>
              <a:ext uri="{FF2B5EF4-FFF2-40B4-BE49-F238E27FC236}">
                <a16:creationId xmlns:a16="http://schemas.microsoft.com/office/drawing/2014/main" id="{FFCB0470-FC11-410B-AE78-C3C9190AF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71" name="Line 94">
            <a:extLst>
              <a:ext uri="{FF2B5EF4-FFF2-40B4-BE49-F238E27FC236}">
                <a16:creationId xmlns:a16="http://schemas.microsoft.com/office/drawing/2014/main" id="{91CB49A9-7099-49CC-A45E-402FC261D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6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4472" name="Group 95">
            <a:extLst>
              <a:ext uri="{FF2B5EF4-FFF2-40B4-BE49-F238E27FC236}">
                <a16:creationId xmlns:a16="http://schemas.microsoft.com/office/drawing/2014/main" id="{9B699C17-95C5-4719-8DC3-3894A22A70F1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46664"/>
            <a:ext cx="501650" cy="396875"/>
            <a:chOff x="4320" y="1936"/>
            <a:chExt cx="316" cy="250"/>
          </a:xfrm>
        </p:grpSpPr>
        <p:sp>
          <p:nvSpPr>
            <p:cNvPr id="104495" name="Oval 96">
              <a:extLst>
                <a:ext uri="{FF2B5EF4-FFF2-40B4-BE49-F238E27FC236}">
                  <a16:creationId xmlns:a16="http://schemas.microsoft.com/office/drawing/2014/main" id="{C97B8498-EBE6-424C-A29A-7D5748536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96" name="Line 97">
              <a:extLst>
                <a:ext uri="{FF2B5EF4-FFF2-40B4-BE49-F238E27FC236}">
                  <a16:creationId xmlns:a16="http://schemas.microsoft.com/office/drawing/2014/main" id="{FF163BA9-F19D-4611-8834-30FCDBFF3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497" name="Line 98">
              <a:extLst>
                <a:ext uri="{FF2B5EF4-FFF2-40B4-BE49-F238E27FC236}">
                  <a16:creationId xmlns:a16="http://schemas.microsoft.com/office/drawing/2014/main" id="{5E227776-081C-4D5E-8EDE-19CB32B19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498" name="Rectangle 99">
              <a:extLst>
                <a:ext uri="{FF2B5EF4-FFF2-40B4-BE49-F238E27FC236}">
                  <a16:creationId xmlns:a16="http://schemas.microsoft.com/office/drawing/2014/main" id="{8D1A4782-E46C-4528-9D77-121458181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4499" name="Oval 100">
              <a:extLst>
                <a:ext uri="{FF2B5EF4-FFF2-40B4-BE49-F238E27FC236}">
                  <a16:creationId xmlns:a16="http://schemas.microsoft.com/office/drawing/2014/main" id="{CDC43EA4-1FF9-4F7E-ACD9-7935FCA72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00" name="Rectangle 101">
              <a:extLst>
                <a:ext uri="{FF2B5EF4-FFF2-40B4-BE49-F238E27FC236}">
                  <a16:creationId xmlns:a16="http://schemas.microsoft.com/office/drawing/2014/main" id="{5EB697A3-8504-459A-AB4A-E3B8C0D1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01" name="Text Box 102">
              <a:extLst>
                <a:ext uri="{FF2B5EF4-FFF2-40B4-BE49-F238E27FC236}">
                  <a16:creationId xmlns:a16="http://schemas.microsoft.com/office/drawing/2014/main" id="{9B450B38-CD62-4B03-AB97-5AE1DCF58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2c</a:t>
              </a:r>
              <a:endParaRPr lang="en-US" altLang="en-US" sz="2400"/>
            </a:p>
          </p:txBody>
        </p:sp>
      </p:grpSp>
      <p:grpSp>
        <p:nvGrpSpPr>
          <p:cNvPr id="104473" name="Group 103">
            <a:extLst>
              <a:ext uri="{FF2B5EF4-FFF2-40B4-BE49-F238E27FC236}">
                <a16:creationId xmlns:a16="http://schemas.microsoft.com/office/drawing/2014/main" id="{EA634FA1-2852-4E16-A7F4-A31963BEA77D}"/>
              </a:ext>
            </a:extLst>
          </p:cNvPr>
          <p:cNvGrpSpPr>
            <a:grpSpLocks/>
          </p:cNvGrpSpPr>
          <p:nvPr/>
        </p:nvGrpSpPr>
        <p:grpSpPr bwMode="auto">
          <a:xfrm>
            <a:off x="7929563" y="5502276"/>
            <a:ext cx="501650" cy="396875"/>
            <a:chOff x="4596" y="2158"/>
            <a:chExt cx="316" cy="250"/>
          </a:xfrm>
        </p:grpSpPr>
        <p:sp>
          <p:nvSpPr>
            <p:cNvPr id="104488" name="Oval 104">
              <a:extLst>
                <a:ext uri="{FF2B5EF4-FFF2-40B4-BE49-F238E27FC236}">
                  <a16:creationId xmlns:a16="http://schemas.microsoft.com/office/drawing/2014/main" id="{C9389A76-BAE7-4B36-9B2B-D6BBADFE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89" name="Line 105">
              <a:extLst>
                <a:ext uri="{FF2B5EF4-FFF2-40B4-BE49-F238E27FC236}">
                  <a16:creationId xmlns:a16="http://schemas.microsoft.com/office/drawing/2014/main" id="{776F7B3E-78CB-472F-AB36-C958354A6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490" name="Line 106">
              <a:extLst>
                <a:ext uri="{FF2B5EF4-FFF2-40B4-BE49-F238E27FC236}">
                  <a16:creationId xmlns:a16="http://schemas.microsoft.com/office/drawing/2014/main" id="{00234D8D-444A-4EFB-8445-BA3C98353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4491" name="Rectangle 107">
              <a:extLst>
                <a:ext uri="{FF2B5EF4-FFF2-40B4-BE49-F238E27FC236}">
                  <a16:creationId xmlns:a16="http://schemas.microsoft.com/office/drawing/2014/main" id="{846CA9A8-BD35-47F5-92E7-2BBBA8BA3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04492" name="Oval 108">
              <a:extLst>
                <a:ext uri="{FF2B5EF4-FFF2-40B4-BE49-F238E27FC236}">
                  <a16:creationId xmlns:a16="http://schemas.microsoft.com/office/drawing/2014/main" id="{AB3DA614-279D-48B2-84B2-BB1EB3A2F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93" name="Rectangle 109">
              <a:extLst>
                <a:ext uri="{FF2B5EF4-FFF2-40B4-BE49-F238E27FC236}">
                  <a16:creationId xmlns:a16="http://schemas.microsoft.com/office/drawing/2014/main" id="{1E2F46A3-8FC5-4847-88ED-89F4B1325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94" name="Text Box 110">
              <a:extLst>
                <a:ext uri="{FF2B5EF4-FFF2-40B4-BE49-F238E27FC236}">
                  <a16:creationId xmlns:a16="http://schemas.microsoft.com/office/drawing/2014/main" id="{970BFED0-2257-4B75-9C23-A801E74B1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2b</a:t>
              </a:r>
              <a:endParaRPr lang="en-US" altLang="en-US" sz="2400"/>
            </a:p>
          </p:txBody>
        </p:sp>
      </p:grpSp>
      <p:sp>
        <p:nvSpPr>
          <p:cNvPr id="104474" name="Text Box 111">
            <a:extLst>
              <a:ext uri="{FF2B5EF4-FFF2-40B4-BE49-F238E27FC236}">
                <a16:creationId xmlns:a16="http://schemas.microsoft.com/office/drawing/2014/main" id="{F62181DE-79F8-4443-A2C2-C81803A3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514" y="5159375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04475" name="Freeform 112">
            <a:extLst>
              <a:ext uri="{FF2B5EF4-FFF2-40B4-BE49-F238E27FC236}">
                <a16:creationId xmlns:a16="http://schemas.microsoft.com/office/drawing/2014/main" id="{7182229E-5FFC-42A6-B659-BD5B8DC8E37A}"/>
              </a:ext>
            </a:extLst>
          </p:cNvPr>
          <p:cNvSpPr>
            <a:spLocks/>
          </p:cNvSpPr>
          <p:nvPr/>
        </p:nvSpPr>
        <p:spPr bwMode="auto">
          <a:xfrm flipH="1">
            <a:off x="1816101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76" name="Text Box 113">
            <a:extLst>
              <a:ext uri="{FF2B5EF4-FFF2-40B4-BE49-F238E27FC236}">
                <a16:creationId xmlns:a16="http://schemas.microsoft.com/office/drawing/2014/main" id="{A02A4B43-9BD7-41CE-A1BB-02E300AD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1" y="5556250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04477" name="Line 114">
            <a:extLst>
              <a:ext uri="{FF2B5EF4-FFF2-40B4-BE49-F238E27FC236}">
                <a16:creationId xmlns:a16="http://schemas.microsoft.com/office/drawing/2014/main" id="{C3511AB5-6BCF-4B2D-9F24-1A771A1B21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3351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4478" name="Freeform 115">
            <a:extLst>
              <a:ext uri="{FF2B5EF4-FFF2-40B4-BE49-F238E27FC236}">
                <a16:creationId xmlns:a16="http://schemas.microsoft.com/office/drawing/2014/main" id="{BA204691-42B0-444B-9346-EC0B35DD3248}"/>
              </a:ext>
            </a:extLst>
          </p:cNvPr>
          <p:cNvSpPr>
            <a:spLocks/>
          </p:cNvSpPr>
          <p:nvPr/>
        </p:nvSpPr>
        <p:spPr bwMode="auto">
          <a:xfrm>
            <a:off x="6437314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79" name="Freeform 116">
            <a:extLst>
              <a:ext uri="{FF2B5EF4-FFF2-40B4-BE49-F238E27FC236}">
                <a16:creationId xmlns:a16="http://schemas.microsoft.com/office/drawing/2014/main" id="{4648617D-31F6-4E79-9269-13A3AEDC0887}"/>
              </a:ext>
            </a:extLst>
          </p:cNvPr>
          <p:cNvSpPr>
            <a:spLocks/>
          </p:cNvSpPr>
          <p:nvPr/>
        </p:nvSpPr>
        <p:spPr bwMode="auto">
          <a:xfrm>
            <a:off x="5076825" y="3990975"/>
            <a:ext cx="973138" cy="795338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80" name="Text Box 117">
            <a:extLst>
              <a:ext uri="{FF2B5EF4-FFF2-40B4-BE49-F238E27FC236}">
                <a16:creationId xmlns:a16="http://schemas.microsoft.com/office/drawing/2014/main" id="{72A3AB1E-49D9-41E9-9FA2-86B8CCE4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4148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4481" name="Text Box 118">
            <a:extLst>
              <a:ext uri="{FF2B5EF4-FFF2-40B4-BE49-F238E27FC236}">
                <a16:creationId xmlns:a16="http://schemas.microsoft.com/office/drawing/2014/main" id="{391B0B0F-D4DE-4E05-A585-C77B78602BF8}"/>
              </a:ext>
            </a:extLst>
          </p:cNvPr>
          <p:cNvSpPr txBox="1">
            <a:spLocks noChangeArrowheads="1"/>
          </p:cNvSpPr>
          <p:nvPr/>
        </p:nvSpPr>
        <p:spPr bwMode="auto">
          <a:xfrm rot="2261289">
            <a:off x="5862638" y="4397375"/>
            <a:ext cx="130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/>
              <a:t>……</a:t>
            </a:r>
          </a:p>
        </p:txBody>
      </p:sp>
      <p:sp>
        <p:nvSpPr>
          <p:cNvPr id="104482" name="Text Box 119">
            <a:extLst>
              <a:ext uri="{FF2B5EF4-FFF2-40B4-BE49-F238E27FC236}">
                <a16:creationId xmlns:a16="http://schemas.microsoft.com/office/drawing/2014/main" id="{677856E8-0CAA-414C-AD22-83A53C5CD89B}"/>
              </a:ext>
            </a:extLst>
          </p:cNvPr>
          <p:cNvSpPr txBox="1">
            <a:spLocks noChangeArrowheads="1"/>
          </p:cNvSpPr>
          <p:nvPr/>
        </p:nvSpPr>
        <p:spPr bwMode="auto">
          <a:xfrm rot="20538457">
            <a:off x="4459288" y="3878263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/>
              <a:t>…</a:t>
            </a:r>
          </a:p>
        </p:txBody>
      </p:sp>
      <p:sp>
        <p:nvSpPr>
          <p:cNvPr id="104483" name="Line 120">
            <a:extLst>
              <a:ext uri="{FF2B5EF4-FFF2-40B4-BE49-F238E27FC236}">
                <a16:creationId xmlns:a16="http://schemas.microsoft.com/office/drawing/2014/main" id="{60B469D8-7D7D-4E1F-9143-7A478FC20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5451" y="6088063"/>
            <a:ext cx="423863" cy="146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4484" name="Freeform 121">
            <a:extLst>
              <a:ext uri="{FF2B5EF4-FFF2-40B4-BE49-F238E27FC236}">
                <a16:creationId xmlns:a16="http://schemas.microsoft.com/office/drawing/2014/main" id="{0BD9441D-A552-4EE4-96BC-B1D942EA15F1}"/>
              </a:ext>
            </a:extLst>
          </p:cNvPr>
          <p:cNvSpPr>
            <a:spLocks/>
          </p:cNvSpPr>
          <p:nvPr/>
        </p:nvSpPr>
        <p:spPr bwMode="auto">
          <a:xfrm>
            <a:off x="4324350" y="5014914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485" name="Line 122">
            <a:extLst>
              <a:ext uri="{FF2B5EF4-FFF2-40B4-BE49-F238E27FC236}">
                <a16:creationId xmlns:a16="http://schemas.microsoft.com/office/drawing/2014/main" id="{E625D7BB-11E4-4057-9BFF-3397111A9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3388" y="5603876"/>
            <a:ext cx="0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04486" name="Text Box 123">
            <a:extLst>
              <a:ext uri="{FF2B5EF4-FFF2-40B4-BE49-F238E27FC236}">
                <a16:creationId xmlns:a16="http://schemas.microsoft.com/office/drawing/2014/main" id="{329A1F10-E479-409C-81B0-99AFBDCD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614362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04487" name="Picture 124" descr="underline_base">
            <a:extLst>
              <a:ext uri="{FF2B5EF4-FFF2-40B4-BE49-F238E27FC236}">
                <a16:creationId xmlns:a16="http://schemas.microsoft.com/office/drawing/2014/main" id="{8541DBD7-B6DF-4CF4-8BF6-CAE09D0E8D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4">
            <a:extLst>
              <a:ext uri="{FF2B5EF4-FFF2-40B4-BE49-F238E27FC236}">
                <a16:creationId xmlns:a16="http://schemas.microsoft.com/office/drawing/2014/main" id="{985020C3-E7E1-46A6-AF63-A5FDF65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05475" name="Slide Number Placeholder 5">
            <a:extLst>
              <a:ext uri="{FF2B5EF4-FFF2-40B4-BE49-F238E27FC236}">
                <a16:creationId xmlns:a16="http://schemas.microsoft.com/office/drawing/2014/main" id="{27A63A2A-740B-446C-8EBE-B3EC8EE2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E237D836-E772-4B68-AB12-4E21317A3CFD}" type="slidenum">
              <a:rPr lang="en-US" altLang="en-US">
                <a:latin typeface="Tahoma" panose="020B0604030504040204" pitchFamily="34" charset="0"/>
              </a:rPr>
              <a:pPr/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105476" name="Group 2">
            <a:extLst>
              <a:ext uri="{FF2B5EF4-FFF2-40B4-BE49-F238E27FC236}">
                <a16:creationId xmlns:a16="http://schemas.microsoft.com/office/drawing/2014/main" id="{C4F98AA3-631C-4BCE-B570-38FFC5EB233A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4508501"/>
            <a:ext cx="8416924" cy="1443038"/>
            <a:chOff x="245" y="1396"/>
            <a:chExt cx="5302" cy="909"/>
          </a:xfrm>
        </p:grpSpPr>
        <p:sp>
          <p:nvSpPr>
            <p:cNvPr id="105480" name="Rectangle 3">
              <a:extLst>
                <a:ext uri="{FF2B5EF4-FFF2-40B4-BE49-F238E27FC236}">
                  <a16:creationId xmlns:a16="http://schemas.microsoft.com/office/drawing/2014/main" id="{3BD86030-2C38-4345-8D80-6B7BDE2F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400"/>
              <a:ext cx="1134" cy="8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81" name="Text Box 4">
              <a:extLst>
                <a:ext uri="{FF2B5EF4-FFF2-40B4-BE49-F238E27FC236}">
                  <a16:creationId xmlns:a16="http://schemas.microsoft.com/office/drawing/2014/main" id="{7CAFC5AA-04A2-465E-8206-A643147BD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1528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05482" name="Text Box 5">
              <a:extLst>
                <a:ext uri="{FF2B5EF4-FFF2-40B4-BE49-F238E27FC236}">
                  <a16:creationId xmlns:a16="http://schemas.microsoft.com/office/drawing/2014/main" id="{6BA43348-4A24-4212-B270-7620D7CC9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1492"/>
              <a:ext cx="113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learn from inter-AS </a:t>
              </a:r>
            </a:p>
            <a:p>
              <a:pPr algn="ctr" eaLnBrk="1" hangingPunct="1"/>
              <a:r>
                <a:rPr lang="en-US" altLang="en-US" sz="1400"/>
                <a:t>protocol that subnet </a:t>
              </a:r>
            </a:p>
            <a:p>
              <a:pPr algn="ctr" eaLnBrk="1" hangingPunct="1"/>
              <a:r>
                <a:rPr lang="en-US" altLang="en-US" sz="1400"/>
                <a:t>x is reachable via </a:t>
              </a:r>
            </a:p>
            <a:p>
              <a:pPr algn="ctr" eaLnBrk="1" hangingPunct="1"/>
              <a:r>
                <a:rPr lang="en-US" altLang="en-US" sz="1400"/>
                <a:t>multiple gateways</a:t>
              </a:r>
            </a:p>
          </p:txBody>
        </p:sp>
        <p:sp>
          <p:nvSpPr>
            <p:cNvPr id="105483" name="Rectangle 6">
              <a:extLst>
                <a:ext uri="{FF2B5EF4-FFF2-40B4-BE49-F238E27FC236}">
                  <a16:creationId xmlns:a16="http://schemas.microsoft.com/office/drawing/2014/main" id="{D1A0F532-2F4D-4CC5-BDBA-23736AA9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408"/>
              <a:ext cx="1134" cy="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84" name="Rectangle 7">
              <a:extLst>
                <a:ext uri="{FF2B5EF4-FFF2-40B4-BE49-F238E27FC236}">
                  <a16:creationId xmlns:a16="http://schemas.microsoft.com/office/drawing/2014/main" id="{90245A26-756F-406A-9296-323A3825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415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85" name="Rectangle 8">
              <a:extLst>
                <a:ext uri="{FF2B5EF4-FFF2-40B4-BE49-F238E27FC236}">
                  <a16:creationId xmlns:a16="http://schemas.microsoft.com/office/drawing/2014/main" id="{DB0B290C-7B57-4574-A62D-A9C55BFDA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399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86" name="Text Box 9">
              <a:extLst>
                <a:ext uri="{FF2B5EF4-FFF2-40B4-BE49-F238E27FC236}">
                  <a16:creationId xmlns:a16="http://schemas.microsoft.com/office/drawing/2014/main" id="{7CA68EA1-16D4-43CF-887C-318BF729D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33"/>
              <a:ext cx="1164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use routing info</a:t>
              </a:r>
            </a:p>
            <a:p>
              <a:pPr algn="ctr" eaLnBrk="1" hangingPunct="1"/>
              <a:r>
                <a:rPr lang="en-US" altLang="en-US" sz="1400"/>
                <a:t>from intra-AS </a:t>
              </a:r>
            </a:p>
            <a:p>
              <a:pPr algn="ctr" eaLnBrk="1" hangingPunct="1"/>
              <a:r>
                <a:rPr lang="en-US" altLang="en-US" sz="1400"/>
                <a:t>protocol to determine</a:t>
              </a:r>
            </a:p>
            <a:p>
              <a:pPr algn="ctr" eaLnBrk="1" hangingPunct="1"/>
              <a:r>
                <a:rPr lang="en-US" altLang="en-US" sz="1400"/>
                <a:t>costs of least-cost </a:t>
              </a:r>
            </a:p>
            <a:p>
              <a:pPr algn="ctr" eaLnBrk="1" hangingPunct="1"/>
              <a:r>
                <a:rPr lang="en-US" altLang="en-US" sz="1400"/>
                <a:t>paths to each</a:t>
              </a:r>
            </a:p>
            <a:p>
              <a:pPr algn="ctr" eaLnBrk="1" hangingPunct="1"/>
              <a:r>
                <a:rPr lang="en-US" altLang="en-US" sz="1400"/>
                <a:t>of the gateways</a:t>
              </a:r>
            </a:p>
          </p:txBody>
        </p:sp>
        <p:sp>
          <p:nvSpPr>
            <p:cNvPr id="105487" name="Text Box 10">
              <a:extLst>
                <a:ext uri="{FF2B5EF4-FFF2-40B4-BE49-F238E27FC236}">
                  <a16:creationId xmlns:a16="http://schemas.microsoft.com/office/drawing/2014/main" id="{EED62A83-A662-407A-BCCF-0BB05FD14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1493"/>
              <a:ext cx="113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hot potato routing:</a:t>
              </a:r>
            </a:p>
            <a:p>
              <a:pPr algn="ctr" eaLnBrk="1" hangingPunct="1"/>
              <a:r>
                <a:rPr lang="en-US" altLang="en-US" sz="1400"/>
                <a:t>choose the gateway</a:t>
              </a:r>
            </a:p>
            <a:p>
              <a:pPr algn="ctr" eaLnBrk="1" hangingPunct="1"/>
              <a:r>
                <a:rPr lang="en-US" altLang="en-US" sz="1400"/>
                <a:t>that has the </a:t>
              </a:r>
            </a:p>
            <a:p>
              <a:pPr algn="ctr" eaLnBrk="1" hangingPunct="1"/>
              <a:r>
                <a:rPr lang="en-US" altLang="en-US" sz="1400"/>
                <a:t>smallest least cost</a:t>
              </a:r>
            </a:p>
          </p:txBody>
        </p:sp>
        <p:sp>
          <p:nvSpPr>
            <p:cNvPr id="105488" name="Text Box 11">
              <a:extLst>
                <a:ext uri="{FF2B5EF4-FFF2-40B4-BE49-F238E27FC236}">
                  <a16:creationId xmlns:a16="http://schemas.microsoft.com/office/drawing/2014/main" id="{E917AA6E-D3BB-4740-8B84-5909D8D51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1396"/>
              <a:ext cx="123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determine from</a:t>
              </a:r>
            </a:p>
            <a:p>
              <a:pPr algn="ctr" eaLnBrk="1" hangingPunct="1"/>
              <a:r>
                <a:rPr lang="en-US" altLang="en-US" sz="1400"/>
                <a:t>forwarding table the </a:t>
              </a:r>
            </a:p>
            <a:p>
              <a:pPr algn="ctr" eaLnBrk="1" hangingPunct="1"/>
              <a:r>
                <a:rPr lang="en-US" altLang="en-US" sz="1400"/>
                <a:t>interface I that leads </a:t>
              </a:r>
            </a:p>
            <a:p>
              <a:pPr algn="ctr" eaLnBrk="1" hangingPunct="1"/>
              <a:r>
                <a:rPr lang="en-US" altLang="en-US" sz="1400"/>
                <a:t>to least-cost gateway. </a:t>
              </a:r>
            </a:p>
            <a:p>
              <a:pPr algn="ctr" eaLnBrk="1" hangingPunct="1"/>
              <a:r>
                <a:rPr lang="en-US" altLang="en-US" sz="1400"/>
                <a:t>Enter (x,I) in </a:t>
              </a:r>
            </a:p>
            <a:p>
              <a:pPr algn="ctr" eaLnBrk="1" hangingPunct="1"/>
              <a:r>
                <a:rPr lang="en-US" altLang="en-US" sz="1400"/>
                <a:t>forwarding table</a:t>
              </a:r>
            </a:p>
          </p:txBody>
        </p:sp>
        <p:sp>
          <p:nvSpPr>
            <p:cNvPr id="105489" name="Line 12">
              <a:extLst>
                <a:ext uri="{FF2B5EF4-FFF2-40B4-BE49-F238E27FC236}">
                  <a16:creationId xmlns:a16="http://schemas.microsoft.com/office/drawing/2014/main" id="{210851BA-F9FD-42C7-AB37-36A3CCEF4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2" y="1817"/>
              <a:ext cx="18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490" name="Line 13">
              <a:extLst>
                <a:ext uri="{FF2B5EF4-FFF2-40B4-BE49-F238E27FC236}">
                  <a16:creationId xmlns:a16="http://schemas.microsoft.com/office/drawing/2014/main" id="{7E9085E7-15BD-4827-8507-F1CCB7A6E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181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491" name="Line 14">
              <a:extLst>
                <a:ext uri="{FF2B5EF4-FFF2-40B4-BE49-F238E27FC236}">
                  <a16:creationId xmlns:a16="http://schemas.microsoft.com/office/drawing/2014/main" id="{4EC436A2-DFF1-44D0-83DC-BD1A0B816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1834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5477" name="Rectangle 15">
            <a:extLst>
              <a:ext uri="{FF2B5EF4-FFF2-40B4-BE49-F238E27FC236}">
                <a16:creationId xmlns:a16="http://schemas.microsoft.com/office/drawing/2014/main" id="{8770AFCE-904A-4F96-9265-D60D7F760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25" y="0"/>
            <a:ext cx="8764588" cy="1143000"/>
          </a:xfrm>
        </p:spPr>
        <p:txBody>
          <a:bodyPr/>
          <a:lstStyle/>
          <a:p>
            <a:r>
              <a:rPr lang="en-US" altLang="en-US" sz="3600"/>
              <a:t>Example: choosing among multiple ASes</a:t>
            </a:r>
          </a:p>
        </p:txBody>
      </p:sp>
      <p:sp>
        <p:nvSpPr>
          <p:cNvPr id="105478" name="Rectangle 16">
            <a:extLst>
              <a:ext uri="{FF2B5EF4-FFF2-40B4-BE49-F238E27FC236}">
                <a16:creationId xmlns:a16="http://schemas.microsoft.com/office/drawing/2014/main" id="{E78E9C3B-EC72-441D-9BF3-97F3E9B85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3576" y="1250951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now suppose AS1 learns from inter-AS protocol that subnet </a:t>
            </a:r>
            <a:r>
              <a:rPr lang="en-US" altLang="en-US" sz="2400" i="1">
                <a:solidFill>
                  <a:srgbClr val="CC0000"/>
                </a:solidFill>
              </a:rPr>
              <a:t>x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is reachable from AS3 </a:t>
            </a:r>
            <a:r>
              <a:rPr lang="en-US" altLang="en-US" sz="2400" i="1"/>
              <a:t>and</a:t>
            </a:r>
            <a:r>
              <a:rPr lang="en-US" altLang="en-US" sz="2400"/>
              <a:t> from AS2.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to configure forwarding table, router 1d must determine towards which gateway it should forward packets for dest </a:t>
            </a:r>
            <a:r>
              <a:rPr lang="en-US" altLang="en-US" sz="2400">
                <a:solidFill>
                  <a:srgbClr val="CC0000"/>
                </a:solidFill>
              </a:rPr>
              <a:t>x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this is also job of inter-AS routing protocol!</a:t>
            </a:r>
          </a:p>
          <a:p>
            <a:pPr>
              <a:lnSpc>
                <a:spcPct val="80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hot potato routing: send</a:t>
            </a:r>
            <a:r>
              <a:rPr lang="en-US" altLang="en-US" sz="2400"/>
              <a:t> packet towards closest of two routers.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  <p:pic>
        <p:nvPicPr>
          <p:cNvPr id="105479" name="Picture 17" descr="underline_base">
            <a:extLst>
              <a:ext uri="{FF2B5EF4-FFF2-40B4-BE49-F238E27FC236}">
                <a16:creationId xmlns:a16="http://schemas.microsoft.com/office/drawing/2014/main" id="{588E9C6C-0898-4AFA-8ED0-B359EF65B38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76041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4">
            <a:extLst>
              <a:ext uri="{FF2B5EF4-FFF2-40B4-BE49-F238E27FC236}">
                <a16:creationId xmlns:a16="http://schemas.microsoft.com/office/drawing/2014/main" id="{FEE459A0-23BC-41C1-8F3B-6EBFB929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18787" name="Slide Number Placeholder 5">
            <a:extLst>
              <a:ext uri="{FF2B5EF4-FFF2-40B4-BE49-F238E27FC236}">
                <a16:creationId xmlns:a16="http://schemas.microsoft.com/office/drawing/2014/main" id="{15ECA9AE-6C50-4813-8A70-040BF7BE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80F7E2E5-562F-40CA-ADD9-BDA6885EA5A5}" type="slidenum">
              <a:rPr lang="en-US" altLang="en-US">
                <a:latin typeface="Tahoma" panose="020B0604030504040204" pitchFamily="34" charset="0"/>
              </a:rPr>
              <a:pPr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18788" name="Freeform 2">
            <a:extLst>
              <a:ext uri="{FF2B5EF4-FFF2-40B4-BE49-F238E27FC236}">
                <a16:creationId xmlns:a16="http://schemas.microsoft.com/office/drawing/2014/main" id="{0B945486-F0B3-4668-957D-61BE1CCCA68C}"/>
              </a:ext>
            </a:extLst>
          </p:cNvPr>
          <p:cNvSpPr>
            <a:spLocks/>
          </p:cNvSpPr>
          <p:nvPr/>
        </p:nvSpPr>
        <p:spPr bwMode="auto">
          <a:xfrm>
            <a:off x="8801101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BA912A46-B777-4803-8541-7EECF0367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US"/>
              <a:t>BGP basics</a:t>
            </a:r>
          </a:p>
        </p:txBody>
      </p:sp>
      <p:sp>
        <p:nvSpPr>
          <p:cNvPr id="753668" name="Rectangle 4">
            <a:extLst>
              <a:ext uri="{FF2B5EF4-FFF2-40B4-BE49-F238E27FC236}">
                <a16:creationId xmlns:a16="http://schemas.microsoft.com/office/drawing/2014/main" id="{3FFB35F2-DA0B-46E9-8705-0DF26949E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3439" y="2879725"/>
            <a:ext cx="8505825" cy="2349500"/>
          </a:xfrm>
        </p:spPr>
        <p:txBody>
          <a:bodyPr/>
          <a:lstStyle/>
          <a:p>
            <a:r>
              <a:rPr lang="en-US" altLang="en-US" sz="2400"/>
              <a:t>when AS3 advertises a prefix to AS1:</a:t>
            </a:r>
          </a:p>
          <a:p>
            <a:pPr lvl="1"/>
            <a:r>
              <a:rPr lang="en-US" altLang="en-US" sz="2000"/>
              <a:t>AS3 </a:t>
            </a:r>
            <a:r>
              <a:rPr lang="en-US" altLang="en-US" sz="2000" i="1">
                <a:solidFill>
                  <a:srgbClr val="CC0000"/>
                </a:solidFill>
              </a:rPr>
              <a:t>promises</a:t>
            </a:r>
            <a:r>
              <a:rPr lang="en-US" altLang="en-US" sz="2000"/>
              <a:t> it will forward datagrams towards that prefix</a:t>
            </a:r>
          </a:p>
          <a:p>
            <a:pPr lvl="1"/>
            <a:r>
              <a:rPr lang="en-US" altLang="en-US" sz="2000"/>
              <a:t>AS3 can aggregate prefixes in its advertisement</a:t>
            </a:r>
          </a:p>
          <a:p>
            <a:endParaRPr lang="en-US" altLang="en-US" sz="2000"/>
          </a:p>
        </p:txBody>
      </p:sp>
      <p:sp>
        <p:nvSpPr>
          <p:cNvPr id="118791" name="Freeform 5">
            <a:extLst>
              <a:ext uri="{FF2B5EF4-FFF2-40B4-BE49-F238E27FC236}">
                <a16:creationId xmlns:a16="http://schemas.microsoft.com/office/drawing/2014/main" id="{DA880AF5-B4BE-4576-A883-AB9D88814203}"/>
              </a:ext>
            </a:extLst>
          </p:cNvPr>
          <p:cNvSpPr>
            <a:spLocks/>
          </p:cNvSpPr>
          <p:nvPr/>
        </p:nvSpPr>
        <p:spPr bwMode="auto">
          <a:xfrm>
            <a:off x="6754814" y="4872039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8792" name="Freeform 6">
            <a:extLst>
              <a:ext uri="{FF2B5EF4-FFF2-40B4-BE49-F238E27FC236}">
                <a16:creationId xmlns:a16="http://schemas.microsoft.com/office/drawing/2014/main" id="{4EA2C809-87CE-4523-9EA0-51246FBAFDA1}"/>
              </a:ext>
            </a:extLst>
          </p:cNvPr>
          <p:cNvSpPr>
            <a:spLocks/>
          </p:cNvSpPr>
          <p:nvPr/>
        </p:nvSpPr>
        <p:spPr bwMode="auto">
          <a:xfrm>
            <a:off x="3001964" y="4164014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8793" name="Freeform 7">
            <a:extLst>
              <a:ext uri="{FF2B5EF4-FFF2-40B4-BE49-F238E27FC236}">
                <a16:creationId xmlns:a16="http://schemas.microsoft.com/office/drawing/2014/main" id="{28976EFA-4490-43CE-A079-E95F6C071CA3}"/>
              </a:ext>
            </a:extLst>
          </p:cNvPr>
          <p:cNvSpPr>
            <a:spLocks/>
          </p:cNvSpPr>
          <p:nvPr/>
        </p:nvSpPr>
        <p:spPr bwMode="auto">
          <a:xfrm>
            <a:off x="3632200" y="4908551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8794" name="Freeform 8">
            <a:extLst>
              <a:ext uri="{FF2B5EF4-FFF2-40B4-BE49-F238E27FC236}">
                <a16:creationId xmlns:a16="http://schemas.microsoft.com/office/drawing/2014/main" id="{04709A86-FB47-47AB-A0C6-29B1242EB662}"/>
              </a:ext>
            </a:extLst>
          </p:cNvPr>
          <p:cNvSpPr>
            <a:spLocks/>
          </p:cNvSpPr>
          <p:nvPr/>
        </p:nvSpPr>
        <p:spPr bwMode="auto">
          <a:xfrm>
            <a:off x="4324350" y="5014914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8795" name="Text Box 9">
            <a:extLst>
              <a:ext uri="{FF2B5EF4-FFF2-40B4-BE49-F238E27FC236}">
                <a16:creationId xmlns:a16="http://schemas.microsoft.com/office/drawing/2014/main" id="{B14DF9E2-EE6A-46E8-AC61-F580F730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5129214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AS3</a:t>
            </a:r>
            <a:endParaRPr lang="en-US" altLang="en-US"/>
          </a:p>
        </p:txBody>
      </p:sp>
      <p:sp>
        <p:nvSpPr>
          <p:cNvPr id="118796" name="Text Box 10">
            <a:extLst>
              <a:ext uri="{FF2B5EF4-FFF2-40B4-BE49-F238E27FC236}">
                <a16:creationId xmlns:a16="http://schemas.microsoft.com/office/drawing/2014/main" id="{84F48A80-A944-418D-BFC9-37EAF547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4376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AS2</a:t>
            </a:r>
          </a:p>
        </p:txBody>
      </p:sp>
      <p:sp>
        <p:nvSpPr>
          <p:cNvPr id="118797" name="Line 11">
            <a:extLst>
              <a:ext uri="{FF2B5EF4-FFF2-40B4-BE49-F238E27FC236}">
                <a16:creationId xmlns:a16="http://schemas.microsoft.com/office/drawing/2014/main" id="{C011BEBF-916C-4582-A009-43055C1E87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51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8798" name="Line 12">
            <a:extLst>
              <a:ext uri="{FF2B5EF4-FFF2-40B4-BE49-F238E27FC236}">
                <a16:creationId xmlns:a16="http://schemas.microsoft.com/office/drawing/2014/main" id="{5D8E3DB7-41BF-499C-BCF2-3E3DFCBD05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8100" y="4641851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8799" name="Line 13">
            <a:extLst>
              <a:ext uri="{FF2B5EF4-FFF2-40B4-BE49-F238E27FC236}">
                <a16:creationId xmlns:a16="http://schemas.microsoft.com/office/drawing/2014/main" id="{D60CA63A-9382-4B93-9CE7-1A6A563FC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18800" name="Group 14">
            <a:extLst>
              <a:ext uri="{FF2B5EF4-FFF2-40B4-BE49-F238E27FC236}">
                <a16:creationId xmlns:a16="http://schemas.microsoft.com/office/drawing/2014/main" id="{24AA9DDD-9201-48DB-A441-AA5F2E68C3EF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903789"/>
            <a:ext cx="501650" cy="396875"/>
            <a:chOff x="873" y="3243"/>
            <a:chExt cx="316" cy="250"/>
          </a:xfrm>
        </p:grpSpPr>
        <p:sp>
          <p:nvSpPr>
            <p:cNvPr id="118901" name="Oval 15">
              <a:extLst>
                <a:ext uri="{FF2B5EF4-FFF2-40B4-BE49-F238E27FC236}">
                  <a16:creationId xmlns:a16="http://schemas.microsoft.com/office/drawing/2014/main" id="{81DC691A-CF25-40E9-86F2-35A7FE48E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902" name="Line 16">
              <a:extLst>
                <a:ext uri="{FF2B5EF4-FFF2-40B4-BE49-F238E27FC236}">
                  <a16:creationId xmlns:a16="http://schemas.microsoft.com/office/drawing/2014/main" id="{F5568B84-99E7-464E-9454-2C3B228EB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903" name="Line 17">
              <a:extLst>
                <a:ext uri="{FF2B5EF4-FFF2-40B4-BE49-F238E27FC236}">
                  <a16:creationId xmlns:a16="http://schemas.microsoft.com/office/drawing/2014/main" id="{0F6D7CE5-D52F-452E-B34A-8431290A7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904" name="Rectangle 18">
              <a:extLst>
                <a:ext uri="{FF2B5EF4-FFF2-40B4-BE49-F238E27FC236}">
                  <a16:creationId xmlns:a16="http://schemas.microsoft.com/office/drawing/2014/main" id="{25A11AD4-D53C-48BE-9236-4CE6D24E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8905" name="Oval 19">
              <a:extLst>
                <a:ext uri="{FF2B5EF4-FFF2-40B4-BE49-F238E27FC236}">
                  <a16:creationId xmlns:a16="http://schemas.microsoft.com/office/drawing/2014/main" id="{BD5D89FB-BD1A-47EF-8B94-7640A0CF6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906" name="Rectangle 20">
              <a:extLst>
                <a:ext uri="{FF2B5EF4-FFF2-40B4-BE49-F238E27FC236}">
                  <a16:creationId xmlns:a16="http://schemas.microsoft.com/office/drawing/2014/main" id="{B2CF5236-3552-408C-91BA-4104F0F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907" name="Text Box 21">
              <a:extLst>
                <a:ext uri="{FF2B5EF4-FFF2-40B4-BE49-F238E27FC236}">
                  <a16:creationId xmlns:a16="http://schemas.microsoft.com/office/drawing/2014/main" id="{CEAB5487-7D06-4A9C-9D12-47A08BC3F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/>
            </a:p>
          </p:txBody>
        </p:sp>
      </p:grpSp>
      <p:grpSp>
        <p:nvGrpSpPr>
          <p:cNvPr id="118801" name="Group 22">
            <a:extLst>
              <a:ext uri="{FF2B5EF4-FFF2-40B4-BE49-F238E27FC236}">
                <a16:creationId xmlns:a16="http://schemas.microsoft.com/office/drawing/2014/main" id="{42C15D69-03BE-4788-92CB-4D3D731D318A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4327526"/>
            <a:ext cx="501650" cy="396875"/>
            <a:chOff x="2016" y="1976"/>
            <a:chExt cx="316" cy="250"/>
          </a:xfrm>
        </p:grpSpPr>
        <p:sp>
          <p:nvSpPr>
            <p:cNvPr id="118893" name="Oval 23">
              <a:extLst>
                <a:ext uri="{FF2B5EF4-FFF2-40B4-BE49-F238E27FC236}">
                  <a16:creationId xmlns:a16="http://schemas.microsoft.com/office/drawing/2014/main" id="{2BD17495-67D1-4BE0-BA5A-6A307042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94" name="Line 24">
              <a:extLst>
                <a:ext uri="{FF2B5EF4-FFF2-40B4-BE49-F238E27FC236}">
                  <a16:creationId xmlns:a16="http://schemas.microsoft.com/office/drawing/2014/main" id="{15ABF0B0-4D3D-448A-BDA0-DD2C00536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95" name="Line 25">
              <a:extLst>
                <a:ext uri="{FF2B5EF4-FFF2-40B4-BE49-F238E27FC236}">
                  <a16:creationId xmlns:a16="http://schemas.microsoft.com/office/drawing/2014/main" id="{BFF38F7F-D760-425D-A121-CCF055ED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96" name="Rectangle 26">
              <a:extLst>
                <a:ext uri="{FF2B5EF4-FFF2-40B4-BE49-F238E27FC236}">
                  <a16:creationId xmlns:a16="http://schemas.microsoft.com/office/drawing/2014/main" id="{E9158718-91C8-48FD-9559-65163C42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8897" name="Oval 27">
              <a:extLst>
                <a:ext uri="{FF2B5EF4-FFF2-40B4-BE49-F238E27FC236}">
                  <a16:creationId xmlns:a16="http://schemas.microsoft.com/office/drawing/2014/main" id="{280E5C29-834B-4325-8D03-69C7F839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8898" name="Group 28">
              <a:extLst>
                <a:ext uri="{FF2B5EF4-FFF2-40B4-BE49-F238E27FC236}">
                  <a16:creationId xmlns:a16="http://schemas.microsoft.com/office/drawing/2014/main" id="{C1836347-EC92-4BE4-AE76-3E9370B37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18899" name="Rectangle 29">
                <a:extLst>
                  <a:ext uri="{FF2B5EF4-FFF2-40B4-BE49-F238E27FC236}">
                    <a16:creationId xmlns:a16="http://schemas.microsoft.com/office/drawing/2014/main" id="{2F7E88BE-17F3-4222-A94F-A72BD77B4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900" name="Text Box 30">
                <a:extLst>
                  <a:ext uri="{FF2B5EF4-FFF2-40B4-BE49-F238E27FC236}">
                    <a16:creationId xmlns:a16="http://schemas.microsoft.com/office/drawing/2014/main" id="{86DDC7C3-64B4-4D17-B2A4-3E0562AF6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3c</a:t>
                </a:r>
                <a:endParaRPr lang="en-US" altLang="en-US" sz="2400"/>
              </a:p>
            </p:txBody>
          </p:sp>
        </p:grpSp>
      </p:grpSp>
      <p:grpSp>
        <p:nvGrpSpPr>
          <p:cNvPr id="118802" name="Group 31">
            <a:extLst>
              <a:ext uri="{FF2B5EF4-FFF2-40B4-BE49-F238E27FC236}">
                <a16:creationId xmlns:a16="http://schemas.microsoft.com/office/drawing/2014/main" id="{FBCEDAB2-054F-45E3-B2F1-C90A4615B9A2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4702176"/>
            <a:ext cx="501650" cy="396875"/>
            <a:chOff x="1434" y="3104"/>
            <a:chExt cx="316" cy="250"/>
          </a:xfrm>
        </p:grpSpPr>
        <p:grpSp>
          <p:nvGrpSpPr>
            <p:cNvPr id="118885" name="Group 32">
              <a:extLst>
                <a:ext uri="{FF2B5EF4-FFF2-40B4-BE49-F238E27FC236}">
                  <a16:creationId xmlns:a16="http://schemas.microsoft.com/office/drawing/2014/main" id="{3FCA1E63-BD50-4D30-9778-3FCFEBB71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18887" name="Oval 33">
                <a:extLst>
                  <a:ext uri="{FF2B5EF4-FFF2-40B4-BE49-F238E27FC236}">
                    <a16:creationId xmlns:a16="http://schemas.microsoft.com/office/drawing/2014/main" id="{9B7E1F99-0CD8-4C24-A848-BB9B54C52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88" name="Line 34">
                <a:extLst>
                  <a:ext uri="{FF2B5EF4-FFF2-40B4-BE49-F238E27FC236}">
                    <a16:creationId xmlns:a16="http://schemas.microsoft.com/office/drawing/2014/main" id="{BB842873-3DBA-4CEE-B511-92353899F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89" name="Line 35">
                <a:extLst>
                  <a:ext uri="{FF2B5EF4-FFF2-40B4-BE49-F238E27FC236}">
                    <a16:creationId xmlns:a16="http://schemas.microsoft.com/office/drawing/2014/main" id="{0327494E-37EF-4A25-BF63-31FF53FEB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90" name="Rectangle 36">
                <a:extLst>
                  <a:ext uri="{FF2B5EF4-FFF2-40B4-BE49-F238E27FC236}">
                    <a16:creationId xmlns:a16="http://schemas.microsoft.com/office/drawing/2014/main" id="{270D85C8-B7E0-4A86-B6D5-7E19415D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18891" name="Oval 37">
                <a:extLst>
                  <a:ext uri="{FF2B5EF4-FFF2-40B4-BE49-F238E27FC236}">
                    <a16:creationId xmlns:a16="http://schemas.microsoft.com/office/drawing/2014/main" id="{97692F39-D5C7-4765-9FA5-12DCA6116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92" name="Rectangle 38">
                <a:extLst>
                  <a:ext uri="{FF2B5EF4-FFF2-40B4-BE49-F238E27FC236}">
                    <a16:creationId xmlns:a16="http://schemas.microsoft.com/office/drawing/2014/main" id="{B1C9B039-865D-406A-B26D-A72006D6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8886" name="Text Box 39">
              <a:extLst>
                <a:ext uri="{FF2B5EF4-FFF2-40B4-BE49-F238E27FC236}">
                  <a16:creationId xmlns:a16="http://schemas.microsoft.com/office/drawing/2014/main" id="{1F67D526-1FA4-4F03-8ABA-060E5CE2C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/>
            </a:p>
          </p:txBody>
        </p:sp>
      </p:grpSp>
      <p:grpSp>
        <p:nvGrpSpPr>
          <p:cNvPr id="118803" name="Group 40">
            <a:extLst>
              <a:ext uri="{FF2B5EF4-FFF2-40B4-BE49-F238E27FC236}">
                <a16:creationId xmlns:a16="http://schemas.microsoft.com/office/drawing/2014/main" id="{B7CB8138-7E8D-458F-9282-272BB27114C5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5227638"/>
            <a:ext cx="2660650" cy="1122362"/>
            <a:chOff x="1572" y="3293"/>
            <a:chExt cx="1676" cy="707"/>
          </a:xfrm>
        </p:grpSpPr>
        <p:sp>
          <p:nvSpPr>
            <p:cNvPr id="118842" name="Freeform 41">
              <a:extLst>
                <a:ext uri="{FF2B5EF4-FFF2-40B4-BE49-F238E27FC236}">
                  <a16:creationId xmlns:a16="http://schemas.microsoft.com/office/drawing/2014/main" id="{EFD04E56-1DD8-42D1-A2DD-5007747E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195 w 1583"/>
                <a:gd name="T1" fmla="*/ 259 h 682"/>
                <a:gd name="T2" fmla="*/ 511 w 1583"/>
                <a:gd name="T3" fmla="*/ 86 h 682"/>
                <a:gd name="T4" fmla="*/ 987 w 1583"/>
                <a:gd name="T5" fmla="*/ 24 h 682"/>
                <a:gd name="T6" fmla="*/ 1454 w 1583"/>
                <a:gd name="T7" fmla="*/ 224 h 682"/>
                <a:gd name="T8" fmla="*/ 1965 w 1583"/>
                <a:gd name="T9" fmla="*/ 494 h 682"/>
                <a:gd name="T10" fmla="*/ 1599 w 1583"/>
                <a:gd name="T11" fmla="*/ 743 h 682"/>
                <a:gd name="T12" fmla="*/ 867 w 1583"/>
                <a:gd name="T13" fmla="*/ 758 h 682"/>
                <a:gd name="T14" fmla="*/ 112 w 1583"/>
                <a:gd name="T15" fmla="*/ 688 h 682"/>
                <a:gd name="T16" fmla="*/ 195 w 1583"/>
                <a:gd name="T17" fmla="*/ 259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43" name="Text Box 42">
              <a:extLst>
                <a:ext uri="{FF2B5EF4-FFF2-40B4-BE49-F238E27FC236}">
                  <a16:creationId xmlns:a16="http://schemas.microsoft.com/office/drawing/2014/main" id="{E33F8277-60FA-4C07-B406-20C58FC66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AS1</a:t>
              </a:r>
              <a:endParaRPr lang="en-US" altLang="en-US"/>
            </a:p>
          </p:txBody>
        </p:sp>
        <p:sp>
          <p:nvSpPr>
            <p:cNvPr id="118844" name="Line 43">
              <a:extLst>
                <a:ext uri="{FF2B5EF4-FFF2-40B4-BE49-F238E27FC236}">
                  <a16:creationId xmlns:a16="http://schemas.microsoft.com/office/drawing/2014/main" id="{0305BC95-BA58-4B19-AD84-047EB87F2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845" name="Line 44">
              <a:extLst>
                <a:ext uri="{FF2B5EF4-FFF2-40B4-BE49-F238E27FC236}">
                  <a16:creationId xmlns:a16="http://schemas.microsoft.com/office/drawing/2014/main" id="{97E86E82-AA1A-4265-8FDB-10522CA9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846" name="Line 45">
              <a:extLst>
                <a:ext uri="{FF2B5EF4-FFF2-40B4-BE49-F238E27FC236}">
                  <a16:creationId xmlns:a16="http://schemas.microsoft.com/office/drawing/2014/main" id="{53B260AF-A767-4ED3-B82A-D41A77FC5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847" name="Line 46">
              <a:extLst>
                <a:ext uri="{FF2B5EF4-FFF2-40B4-BE49-F238E27FC236}">
                  <a16:creationId xmlns:a16="http://schemas.microsoft.com/office/drawing/2014/main" id="{18FC2EC4-B9D2-4B3E-B677-6A257B5F1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848" name="Line 47">
              <a:extLst>
                <a:ext uri="{FF2B5EF4-FFF2-40B4-BE49-F238E27FC236}">
                  <a16:creationId xmlns:a16="http://schemas.microsoft.com/office/drawing/2014/main" id="{F3BDACD7-D3A4-46BA-AA26-CC05A1A4F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849" name="Line 48">
              <a:extLst>
                <a:ext uri="{FF2B5EF4-FFF2-40B4-BE49-F238E27FC236}">
                  <a16:creationId xmlns:a16="http://schemas.microsoft.com/office/drawing/2014/main" id="{431DA275-3E62-4FDF-833F-2D54B4FD7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18850" name="Group 49">
              <a:extLst>
                <a:ext uri="{FF2B5EF4-FFF2-40B4-BE49-F238E27FC236}">
                  <a16:creationId xmlns:a16="http://schemas.microsoft.com/office/drawing/2014/main" id="{14187BF7-081E-45BF-ACB2-6F4CCAB05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18877" name="Oval 50">
                <a:extLst>
                  <a:ext uri="{FF2B5EF4-FFF2-40B4-BE49-F238E27FC236}">
                    <a16:creationId xmlns:a16="http://schemas.microsoft.com/office/drawing/2014/main" id="{60BC7BD9-CB7B-4548-8302-ED6AD2B23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78" name="Line 51">
                <a:extLst>
                  <a:ext uri="{FF2B5EF4-FFF2-40B4-BE49-F238E27FC236}">
                    <a16:creationId xmlns:a16="http://schemas.microsoft.com/office/drawing/2014/main" id="{D7E1797F-0BE3-43D0-B222-9BD288730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79" name="Line 52">
                <a:extLst>
                  <a:ext uri="{FF2B5EF4-FFF2-40B4-BE49-F238E27FC236}">
                    <a16:creationId xmlns:a16="http://schemas.microsoft.com/office/drawing/2014/main" id="{96EF734E-B2AE-4058-AD16-DA969A563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80" name="Rectangle 53">
                <a:extLst>
                  <a:ext uri="{FF2B5EF4-FFF2-40B4-BE49-F238E27FC236}">
                    <a16:creationId xmlns:a16="http://schemas.microsoft.com/office/drawing/2014/main" id="{982C186B-DF11-4CE8-BFFF-9090C1C92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18881" name="Oval 54">
                <a:extLst>
                  <a:ext uri="{FF2B5EF4-FFF2-40B4-BE49-F238E27FC236}">
                    <a16:creationId xmlns:a16="http://schemas.microsoft.com/office/drawing/2014/main" id="{B8A5C94C-3FC7-4D53-B74A-C7CF67A43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18882" name="Group 55">
                <a:extLst>
                  <a:ext uri="{FF2B5EF4-FFF2-40B4-BE49-F238E27FC236}">
                    <a16:creationId xmlns:a16="http://schemas.microsoft.com/office/drawing/2014/main" id="{0748A18A-97D6-4D18-BD68-8641D5F1AB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18883" name="Rectangle 56">
                  <a:extLst>
                    <a:ext uri="{FF2B5EF4-FFF2-40B4-BE49-F238E27FC236}">
                      <a16:creationId xmlns:a16="http://schemas.microsoft.com/office/drawing/2014/main" id="{5F1EC325-F251-4DBD-B16B-A16AE8651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8884" name="Text Box 57">
                  <a:extLst>
                    <a:ext uri="{FF2B5EF4-FFF2-40B4-BE49-F238E27FC236}">
                      <a16:creationId xmlns:a16="http://schemas.microsoft.com/office/drawing/2014/main" id="{9EC128BE-69A6-46DD-B0D4-AA4CFB3F67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1c</a:t>
                  </a:r>
                </a:p>
              </p:txBody>
            </p:sp>
          </p:grpSp>
        </p:grpSp>
        <p:grpSp>
          <p:nvGrpSpPr>
            <p:cNvPr id="118851" name="Group 58">
              <a:extLst>
                <a:ext uri="{FF2B5EF4-FFF2-40B4-BE49-F238E27FC236}">
                  <a16:creationId xmlns:a16="http://schemas.microsoft.com/office/drawing/2014/main" id="{E1256542-A146-4602-96A7-70BF3B313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18870" name="Oval 59">
                <a:extLst>
                  <a:ext uri="{FF2B5EF4-FFF2-40B4-BE49-F238E27FC236}">
                    <a16:creationId xmlns:a16="http://schemas.microsoft.com/office/drawing/2014/main" id="{7A4102F8-C894-4B20-9033-E362E00CF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71" name="Line 60">
                <a:extLst>
                  <a:ext uri="{FF2B5EF4-FFF2-40B4-BE49-F238E27FC236}">
                    <a16:creationId xmlns:a16="http://schemas.microsoft.com/office/drawing/2014/main" id="{83A52205-AA35-485E-AC8C-F5EF7FFF8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72" name="Line 61">
                <a:extLst>
                  <a:ext uri="{FF2B5EF4-FFF2-40B4-BE49-F238E27FC236}">
                    <a16:creationId xmlns:a16="http://schemas.microsoft.com/office/drawing/2014/main" id="{2A526948-1F31-48D7-8224-20AA93995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73" name="Rectangle 62">
                <a:extLst>
                  <a:ext uri="{FF2B5EF4-FFF2-40B4-BE49-F238E27FC236}">
                    <a16:creationId xmlns:a16="http://schemas.microsoft.com/office/drawing/2014/main" id="{7CA0722F-F4E5-4833-9182-3DA394D10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18874" name="Oval 63">
                <a:extLst>
                  <a:ext uri="{FF2B5EF4-FFF2-40B4-BE49-F238E27FC236}">
                    <a16:creationId xmlns:a16="http://schemas.microsoft.com/office/drawing/2014/main" id="{702B02F5-5E9B-4163-AA5C-1D26A0C02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75" name="Rectangle 64">
                <a:extLst>
                  <a:ext uri="{FF2B5EF4-FFF2-40B4-BE49-F238E27FC236}">
                    <a16:creationId xmlns:a16="http://schemas.microsoft.com/office/drawing/2014/main" id="{6B815A46-7B9D-404A-B885-7E9B2839C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76" name="Text Box 65">
                <a:extLst>
                  <a:ext uri="{FF2B5EF4-FFF2-40B4-BE49-F238E27FC236}">
                    <a16:creationId xmlns:a16="http://schemas.microsoft.com/office/drawing/2014/main" id="{4BABF589-C142-4E45-8395-52A23D374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1a</a:t>
                </a:r>
                <a:endParaRPr lang="en-US" altLang="en-US" sz="2400"/>
              </a:p>
            </p:txBody>
          </p:sp>
        </p:grpSp>
        <p:grpSp>
          <p:nvGrpSpPr>
            <p:cNvPr id="118852" name="Group 66">
              <a:extLst>
                <a:ext uri="{FF2B5EF4-FFF2-40B4-BE49-F238E27FC236}">
                  <a16:creationId xmlns:a16="http://schemas.microsoft.com/office/drawing/2014/main" id="{A17ADE33-33E4-4AF3-923B-C6427F692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18862" name="Oval 67">
                <a:extLst>
                  <a:ext uri="{FF2B5EF4-FFF2-40B4-BE49-F238E27FC236}">
                    <a16:creationId xmlns:a16="http://schemas.microsoft.com/office/drawing/2014/main" id="{8659F433-63CC-45BB-8B51-E3C44AD44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63" name="Line 68">
                <a:extLst>
                  <a:ext uri="{FF2B5EF4-FFF2-40B4-BE49-F238E27FC236}">
                    <a16:creationId xmlns:a16="http://schemas.microsoft.com/office/drawing/2014/main" id="{8B65FFA4-92EB-427D-A861-B09243E11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64" name="Line 69">
                <a:extLst>
                  <a:ext uri="{FF2B5EF4-FFF2-40B4-BE49-F238E27FC236}">
                    <a16:creationId xmlns:a16="http://schemas.microsoft.com/office/drawing/2014/main" id="{EDED31BA-B067-40B0-A568-49E3AC2C9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65" name="Rectangle 70">
                <a:extLst>
                  <a:ext uri="{FF2B5EF4-FFF2-40B4-BE49-F238E27FC236}">
                    <a16:creationId xmlns:a16="http://schemas.microsoft.com/office/drawing/2014/main" id="{CA053DC4-04D0-4C0A-9688-9BAEACAD5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18866" name="Oval 71">
                <a:extLst>
                  <a:ext uri="{FF2B5EF4-FFF2-40B4-BE49-F238E27FC236}">
                    <a16:creationId xmlns:a16="http://schemas.microsoft.com/office/drawing/2014/main" id="{BF4CDBA3-5DE6-4863-81FE-EDDAEA3E9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18867" name="Group 72">
                <a:extLst>
                  <a:ext uri="{FF2B5EF4-FFF2-40B4-BE49-F238E27FC236}">
                    <a16:creationId xmlns:a16="http://schemas.microsoft.com/office/drawing/2014/main" id="{AB0A4CA7-892D-45FB-85CD-F669EAAB04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18868" name="Rectangle 73">
                  <a:extLst>
                    <a:ext uri="{FF2B5EF4-FFF2-40B4-BE49-F238E27FC236}">
                      <a16:creationId xmlns:a16="http://schemas.microsoft.com/office/drawing/2014/main" id="{600435E2-BA4E-4E1C-8670-B9310EF11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8869" name="Text Box 74">
                  <a:extLst>
                    <a:ext uri="{FF2B5EF4-FFF2-40B4-BE49-F238E27FC236}">
                      <a16:creationId xmlns:a16="http://schemas.microsoft.com/office/drawing/2014/main" id="{0757721A-5A58-4A51-AAB8-73C0898C29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1d</a:t>
                  </a:r>
                </a:p>
              </p:txBody>
            </p:sp>
          </p:grpSp>
        </p:grpSp>
        <p:grpSp>
          <p:nvGrpSpPr>
            <p:cNvPr id="118853" name="Group 75">
              <a:extLst>
                <a:ext uri="{FF2B5EF4-FFF2-40B4-BE49-F238E27FC236}">
                  <a16:creationId xmlns:a16="http://schemas.microsoft.com/office/drawing/2014/main" id="{B973461B-7B52-40EB-8038-F822D6BC6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18854" name="Oval 76">
                <a:extLst>
                  <a:ext uri="{FF2B5EF4-FFF2-40B4-BE49-F238E27FC236}">
                    <a16:creationId xmlns:a16="http://schemas.microsoft.com/office/drawing/2014/main" id="{FC5146A3-1A21-4679-A134-DB4BEC510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8855" name="Line 77">
                <a:extLst>
                  <a:ext uri="{FF2B5EF4-FFF2-40B4-BE49-F238E27FC236}">
                    <a16:creationId xmlns:a16="http://schemas.microsoft.com/office/drawing/2014/main" id="{DF263941-5A59-4025-8BF8-41B6ACEBD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56" name="Line 78">
                <a:extLst>
                  <a:ext uri="{FF2B5EF4-FFF2-40B4-BE49-F238E27FC236}">
                    <a16:creationId xmlns:a16="http://schemas.microsoft.com/office/drawing/2014/main" id="{EB04945F-AC19-4AF3-B9DD-A22B129E6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857" name="Rectangle 79">
                <a:extLst>
                  <a:ext uri="{FF2B5EF4-FFF2-40B4-BE49-F238E27FC236}">
                    <a16:creationId xmlns:a16="http://schemas.microsoft.com/office/drawing/2014/main" id="{33D5F0EC-A507-4882-A487-60D625EF3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18858" name="Oval 80">
                <a:extLst>
                  <a:ext uri="{FF2B5EF4-FFF2-40B4-BE49-F238E27FC236}">
                    <a16:creationId xmlns:a16="http://schemas.microsoft.com/office/drawing/2014/main" id="{D14C738E-BD65-4431-A012-4BBCF412C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18859" name="Group 81">
                <a:extLst>
                  <a:ext uri="{FF2B5EF4-FFF2-40B4-BE49-F238E27FC236}">
                    <a16:creationId xmlns:a16="http://schemas.microsoft.com/office/drawing/2014/main" id="{6F92EA81-01D6-42F2-8613-EFB68B49EA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18860" name="Rectangle 82">
                  <a:extLst>
                    <a:ext uri="{FF2B5EF4-FFF2-40B4-BE49-F238E27FC236}">
                      <a16:creationId xmlns:a16="http://schemas.microsoft.com/office/drawing/2014/main" id="{212F4FE7-0CFD-4D2F-9651-9627356E3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8861" name="Text Box 83">
                  <a:extLst>
                    <a:ext uri="{FF2B5EF4-FFF2-40B4-BE49-F238E27FC236}">
                      <a16:creationId xmlns:a16="http://schemas.microsoft.com/office/drawing/2014/main" id="{B6EBE392-2D13-4434-B77D-AFA122DA22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/>
                </a:p>
              </p:txBody>
            </p:sp>
          </p:grpSp>
        </p:grpSp>
      </p:grpSp>
      <p:grpSp>
        <p:nvGrpSpPr>
          <p:cNvPr id="118804" name="Group 84">
            <a:extLst>
              <a:ext uri="{FF2B5EF4-FFF2-40B4-BE49-F238E27FC236}">
                <a16:creationId xmlns:a16="http://schemas.microsoft.com/office/drawing/2014/main" id="{6EBC06CB-9A33-489B-BF36-1372EEDE5DBB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5324476"/>
            <a:ext cx="501650" cy="396875"/>
            <a:chOff x="3537" y="3473"/>
            <a:chExt cx="316" cy="250"/>
          </a:xfrm>
        </p:grpSpPr>
        <p:sp>
          <p:nvSpPr>
            <p:cNvPr id="118835" name="Oval 85">
              <a:extLst>
                <a:ext uri="{FF2B5EF4-FFF2-40B4-BE49-F238E27FC236}">
                  <a16:creationId xmlns:a16="http://schemas.microsoft.com/office/drawing/2014/main" id="{197FA3A2-BA37-4386-AB3C-6F0556B6C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36" name="Line 86">
              <a:extLst>
                <a:ext uri="{FF2B5EF4-FFF2-40B4-BE49-F238E27FC236}">
                  <a16:creationId xmlns:a16="http://schemas.microsoft.com/office/drawing/2014/main" id="{C0072967-CE05-466A-9ABB-477A0911D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37" name="Line 87">
              <a:extLst>
                <a:ext uri="{FF2B5EF4-FFF2-40B4-BE49-F238E27FC236}">
                  <a16:creationId xmlns:a16="http://schemas.microsoft.com/office/drawing/2014/main" id="{B414D4E9-DC02-4F70-86C9-64482869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38" name="Rectangle 88">
              <a:extLst>
                <a:ext uri="{FF2B5EF4-FFF2-40B4-BE49-F238E27FC236}">
                  <a16:creationId xmlns:a16="http://schemas.microsoft.com/office/drawing/2014/main" id="{9B567917-E1ED-4647-A5F1-66F65AD90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8839" name="Oval 89">
              <a:extLst>
                <a:ext uri="{FF2B5EF4-FFF2-40B4-BE49-F238E27FC236}">
                  <a16:creationId xmlns:a16="http://schemas.microsoft.com/office/drawing/2014/main" id="{52A6BAC7-B951-4448-AA1A-A729877EE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40" name="Rectangle 90">
              <a:extLst>
                <a:ext uri="{FF2B5EF4-FFF2-40B4-BE49-F238E27FC236}">
                  <a16:creationId xmlns:a16="http://schemas.microsoft.com/office/drawing/2014/main" id="{CBF38B97-A3E3-4ED3-B3CB-A0F3638E8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41" name="Text Box 91">
              <a:extLst>
                <a:ext uri="{FF2B5EF4-FFF2-40B4-BE49-F238E27FC236}">
                  <a16:creationId xmlns:a16="http://schemas.microsoft.com/office/drawing/2014/main" id="{D6DDD05A-B950-4DF3-AD0C-941867181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/>
            </a:p>
          </p:txBody>
        </p:sp>
      </p:grpSp>
      <p:sp>
        <p:nvSpPr>
          <p:cNvPr id="118805" name="Line 92">
            <a:extLst>
              <a:ext uri="{FF2B5EF4-FFF2-40B4-BE49-F238E27FC236}">
                <a16:creationId xmlns:a16="http://schemas.microsoft.com/office/drawing/2014/main" id="{59CE7382-78D2-4368-B00B-7B08150DC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8806" name="Line 93">
            <a:extLst>
              <a:ext uri="{FF2B5EF4-FFF2-40B4-BE49-F238E27FC236}">
                <a16:creationId xmlns:a16="http://schemas.microsoft.com/office/drawing/2014/main" id="{6413EE23-1194-4CD8-B1BA-F13C5A614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1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8807" name="Line 94">
            <a:extLst>
              <a:ext uri="{FF2B5EF4-FFF2-40B4-BE49-F238E27FC236}">
                <a16:creationId xmlns:a16="http://schemas.microsoft.com/office/drawing/2014/main" id="{52F6FDDE-1AA7-4B26-9272-4E5B76C13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8808" name="Line 95">
            <a:extLst>
              <a:ext uri="{FF2B5EF4-FFF2-40B4-BE49-F238E27FC236}">
                <a16:creationId xmlns:a16="http://schemas.microsoft.com/office/drawing/2014/main" id="{7D105FFF-A795-476B-840B-4F5243531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6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18809" name="Group 96">
            <a:extLst>
              <a:ext uri="{FF2B5EF4-FFF2-40B4-BE49-F238E27FC236}">
                <a16:creationId xmlns:a16="http://schemas.microsoft.com/office/drawing/2014/main" id="{9DF984D9-0274-4C82-8165-1B3DDE209724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46664"/>
            <a:ext cx="501650" cy="396875"/>
            <a:chOff x="4320" y="1936"/>
            <a:chExt cx="316" cy="250"/>
          </a:xfrm>
        </p:grpSpPr>
        <p:sp>
          <p:nvSpPr>
            <p:cNvPr id="118828" name="Oval 97">
              <a:extLst>
                <a:ext uri="{FF2B5EF4-FFF2-40B4-BE49-F238E27FC236}">
                  <a16:creationId xmlns:a16="http://schemas.microsoft.com/office/drawing/2014/main" id="{396A4191-6BF9-4089-82E6-1B3F5E9A0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29" name="Line 98">
              <a:extLst>
                <a:ext uri="{FF2B5EF4-FFF2-40B4-BE49-F238E27FC236}">
                  <a16:creationId xmlns:a16="http://schemas.microsoft.com/office/drawing/2014/main" id="{42A7A1AE-36F4-4629-ACFD-CD3778F41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30" name="Line 99">
              <a:extLst>
                <a:ext uri="{FF2B5EF4-FFF2-40B4-BE49-F238E27FC236}">
                  <a16:creationId xmlns:a16="http://schemas.microsoft.com/office/drawing/2014/main" id="{2CB37D58-C630-4927-A9A7-C7E85B494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31" name="Rectangle 100">
              <a:extLst>
                <a:ext uri="{FF2B5EF4-FFF2-40B4-BE49-F238E27FC236}">
                  <a16:creationId xmlns:a16="http://schemas.microsoft.com/office/drawing/2014/main" id="{ADFD1CD8-7D0C-4C57-9C7E-9FFEF4CC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8832" name="Oval 101">
              <a:extLst>
                <a:ext uri="{FF2B5EF4-FFF2-40B4-BE49-F238E27FC236}">
                  <a16:creationId xmlns:a16="http://schemas.microsoft.com/office/drawing/2014/main" id="{DB343BA4-9BA3-44EB-83D6-744CE5255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33" name="Rectangle 102">
              <a:extLst>
                <a:ext uri="{FF2B5EF4-FFF2-40B4-BE49-F238E27FC236}">
                  <a16:creationId xmlns:a16="http://schemas.microsoft.com/office/drawing/2014/main" id="{69E5D5BE-CC70-4F5C-AA86-A3F31E699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34" name="Text Box 103">
              <a:extLst>
                <a:ext uri="{FF2B5EF4-FFF2-40B4-BE49-F238E27FC236}">
                  <a16:creationId xmlns:a16="http://schemas.microsoft.com/office/drawing/2014/main" id="{70B5CD53-E9C1-4E42-A517-1C461EEBC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2c</a:t>
              </a:r>
              <a:endParaRPr lang="en-US" altLang="en-US" sz="2400"/>
            </a:p>
          </p:txBody>
        </p:sp>
      </p:grpSp>
      <p:grpSp>
        <p:nvGrpSpPr>
          <p:cNvPr id="118810" name="Group 104">
            <a:extLst>
              <a:ext uri="{FF2B5EF4-FFF2-40B4-BE49-F238E27FC236}">
                <a16:creationId xmlns:a16="http://schemas.microsoft.com/office/drawing/2014/main" id="{5032F75D-0CEF-41E3-950D-F204918B1242}"/>
              </a:ext>
            </a:extLst>
          </p:cNvPr>
          <p:cNvGrpSpPr>
            <a:grpSpLocks/>
          </p:cNvGrpSpPr>
          <p:nvPr/>
        </p:nvGrpSpPr>
        <p:grpSpPr bwMode="auto">
          <a:xfrm>
            <a:off x="7929563" y="5502276"/>
            <a:ext cx="501650" cy="396875"/>
            <a:chOff x="4596" y="2158"/>
            <a:chExt cx="316" cy="250"/>
          </a:xfrm>
        </p:grpSpPr>
        <p:sp>
          <p:nvSpPr>
            <p:cNvPr id="118821" name="Oval 105">
              <a:extLst>
                <a:ext uri="{FF2B5EF4-FFF2-40B4-BE49-F238E27FC236}">
                  <a16:creationId xmlns:a16="http://schemas.microsoft.com/office/drawing/2014/main" id="{FD435A05-F5A9-420D-995C-E8AF2E2CE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22" name="Line 106">
              <a:extLst>
                <a:ext uri="{FF2B5EF4-FFF2-40B4-BE49-F238E27FC236}">
                  <a16:creationId xmlns:a16="http://schemas.microsoft.com/office/drawing/2014/main" id="{93D69824-4485-4086-A717-E054A19B8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23" name="Line 107">
              <a:extLst>
                <a:ext uri="{FF2B5EF4-FFF2-40B4-BE49-F238E27FC236}">
                  <a16:creationId xmlns:a16="http://schemas.microsoft.com/office/drawing/2014/main" id="{B60C4305-4A4F-42C4-83A6-2BFE23B64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8824" name="Rectangle 108">
              <a:extLst>
                <a:ext uri="{FF2B5EF4-FFF2-40B4-BE49-F238E27FC236}">
                  <a16:creationId xmlns:a16="http://schemas.microsoft.com/office/drawing/2014/main" id="{8CB2CC68-DF18-4C52-A55F-99168A4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8825" name="Oval 109">
              <a:extLst>
                <a:ext uri="{FF2B5EF4-FFF2-40B4-BE49-F238E27FC236}">
                  <a16:creationId xmlns:a16="http://schemas.microsoft.com/office/drawing/2014/main" id="{E9CE9B8F-2DF1-465C-B15B-90C1BFB9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26" name="Rectangle 110">
              <a:extLst>
                <a:ext uri="{FF2B5EF4-FFF2-40B4-BE49-F238E27FC236}">
                  <a16:creationId xmlns:a16="http://schemas.microsoft.com/office/drawing/2014/main" id="{4957F5EE-FDA3-4609-A76B-A79921C22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27" name="Text Box 111">
              <a:extLst>
                <a:ext uri="{FF2B5EF4-FFF2-40B4-BE49-F238E27FC236}">
                  <a16:creationId xmlns:a16="http://schemas.microsoft.com/office/drawing/2014/main" id="{128C2178-AB08-4C38-B255-D63D261BF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2b</a:t>
              </a:r>
              <a:endParaRPr lang="en-US" altLang="en-US" sz="2400"/>
            </a:p>
          </p:txBody>
        </p:sp>
      </p:grpSp>
      <p:sp>
        <p:nvSpPr>
          <p:cNvPr id="118811" name="Text Box 112">
            <a:extLst>
              <a:ext uri="{FF2B5EF4-FFF2-40B4-BE49-F238E27FC236}">
                <a16:creationId xmlns:a16="http://schemas.microsoft.com/office/drawing/2014/main" id="{DCAFBC32-6323-410A-A03A-EB1FD1CF7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514" y="5159375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18812" name="Freeform 113">
            <a:extLst>
              <a:ext uri="{FF2B5EF4-FFF2-40B4-BE49-F238E27FC236}">
                <a16:creationId xmlns:a16="http://schemas.microsoft.com/office/drawing/2014/main" id="{A837A6F8-58BD-47F1-A5CB-A46EC8B5E272}"/>
              </a:ext>
            </a:extLst>
          </p:cNvPr>
          <p:cNvSpPr>
            <a:spLocks/>
          </p:cNvSpPr>
          <p:nvPr/>
        </p:nvSpPr>
        <p:spPr bwMode="auto">
          <a:xfrm flipH="1">
            <a:off x="1816101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8813" name="Text Box 114">
            <a:extLst>
              <a:ext uri="{FF2B5EF4-FFF2-40B4-BE49-F238E27FC236}">
                <a16:creationId xmlns:a16="http://schemas.microsoft.com/office/drawing/2014/main" id="{83FB448F-B0B7-449D-962E-1DB10232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1" y="5556250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18814" name="Line 115">
            <a:extLst>
              <a:ext uri="{FF2B5EF4-FFF2-40B4-BE49-F238E27FC236}">
                <a16:creationId xmlns:a16="http://schemas.microsoft.com/office/drawing/2014/main" id="{4D52508E-BDCB-47CA-B48E-3CC16054A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3351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8815" name="Rectangle 116">
            <a:extLst>
              <a:ext uri="{FF2B5EF4-FFF2-40B4-BE49-F238E27FC236}">
                <a16:creationId xmlns:a16="http://schemas.microsoft.com/office/drawing/2014/main" id="{F65D1278-3DDD-4A7B-9688-6BC985BE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9" y="1069976"/>
            <a:ext cx="8505825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</a:rPr>
              <a:t>BGP session:</a:t>
            </a:r>
            <a:r>
              <a:rPr lang="en-US" altLang="en-US" sz="240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</a:rPr>
              <a:t>two BGP routers (“peers”) exchange BGP messages: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Gill Sans MT" panose="020B0502020104020203" pitchFamily="34" charset="0"/>
              </a:rPr>
              <a:t>advertising </a:t>
            </a:r>
            <a:r>
              <a:rPr lang="en-US" altLang="en-US" sz="2000" i="1">
                <a:solidFill>
                  <a:srgbClr val="CC0000"/>
                </a:solidFill>
                <a:latin typeface="Gill Sans MT" panose="020B0502020104020203" pitchFamily="34" charset="0"/>
              </a:rPr>
              <a:t>paths</a:t>
            </a:r>
            <a:r>
              <a:rPr lang="en-US" altLang="en-US" sz="200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000">
                <a:latin typeface="Gill Sans MT" panose="020B0502020104020203" pitchFamily="34" charset="0"/>
              </a:rPr>
              <a:t>to different destination network prefixes (“path vector” protocol)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Gill Sans MT" panose="020B0502020104020203" pitchFamily="34" charset="0"/>
              </a:rPr>
              <a:t>exchanged over semi-permanent TCP connections</a:t>
            </a:r>
            <a:endParaRPr lang="en-US" altLang="en-US" sz="200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753781" name="Group 117">
            <a:extLst>
              <a:ext uri="{FF2B5EF4-FFF2-40B4-BE49-F238E27FC236}">
                <a16:creationId xmlns:a16="http://schemas.microsoft.com/office/drawing/2014/main" id="{DA49567F-E1C2-4F05-866A-8705FE86003B}"/>
              </a:ext>
            </a:extLst>
          </p:cNvPr>
          <p:cNvGrpSpPr>
            <a:grpSpLocks/>
          </p:cNvGrpSpPr>
          <p:nvPr/>
        </p:nvGrpSpPr>
        <p:grpSpPr bwMode="auto">
          <a:xfrm>
            <a:off x="4413250" y="4657726"/>
            <a:ext cx="1303338" cy="657225"/>
            <a:chOff x="2171" y="2695"/>
            <a:chExt cx="821" cy="414"/>
          </a:xfrm>
        </p:grpSpPr>
        <p:sp>
          <p:nvSpPr>
            <p:cNvPr id="118819" name="AutoShape 118">
              <a:extLst>
                <a:ext uri="{FF2B5EF4-FFF2-40B4-BE49-F238E27FC236}">
                  <a16:creationId xmlns:a16="http://schemas.microsoft.com/office/drawing/2014/main" id="{E76F32B5-8BB2-4327-9EEB-63BC76B4A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091425">
              <a:off x="2171" y="2935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820" name="Text Box 119">
              <a:extLst>
                <a:ext uri="{FF2B5EF4-FFF2-40B4-BE49-F238E27FC236}">
                  <a16:creationId xmlns:a16="http://schemas.microsoft.com/office/drawing/2014/main" id="{28CAA462-493C-486C-B61E-3708F57F1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2695"/>
              <a:ext cx="63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600" i="1">
                  <a:solidFill>
                    <a:srgbClr val="CC0000"/>
                  </a:solidFill>
                </a:rPr>
                <a:t>BGP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600" i="1">
                  <a:solidFill>
                    <a:srgbClr val="CC0000"/>
                  </a:solidFill>
                </a:rPr>
                <a:t>message</a:t>
              </a:r>
            </a:p>
          </p:txBody>
        </p:sp>
      </p:grpSp>
      <p:sp>
        <p:nvSpPr>
          <p:cNvPr id="118817" name="Freeform 120">
            <a:extLst>
              <a:ext uri="{FF2B5EF4-FFF2-40B4-BE49-F238E27FC236}">
                <a16:creationId xmlns:a16="http://schemas.microsoft.com/office/drawing/2014/main" id="{9A6B28B1-7E83-4CBB-9BFF-A9F4872A4DFD}"/>
              </a:ext>
            </a:extLst>
          </p:cNvPr>
          <p:cNvSpPr>
            <a:spLocks/>
          </p:cNvSpPr>
          <p:nvPr/>
        </p:nvSpPr>
        <p:spPr bwMode="auto">
          <a:xfrm>
            <a:off x="6437314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118818" name="Picture 121" descr="underline_base">
            <a:extLst>
              <a:ext uri="{FF2B5EF4-FFF2-40B4-BE49-F238E27FC236}">
                <a16:creationId xmlns:a16="http://schemas.microsoft.com/office/drawing/2014/main" id="{186CCCEE-4B6D-4F3A-9249-9CBACC26C3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8001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>
            <a:extLst>
              <a:ext uri="{FF2B5EF4-FFF2-40B4-BE49-F238E27FC236}">
                <a16:creationId xmlns:a16="http://schemas.microsoft.com/office/drawing/2014/main" id="{884C8802-B87D-47B5-AE9B-0FF1785C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19811" name="Slide Number Placeholder 5">
            <a:extLst>
              <a:ext uri="{FF2B5EF4-FFF2-40B4-BE49-F238E27FC236}">
                <a16:creationId xmlns:a16="http://schemas.microsoft.com/office/drawing/2014/main" id="{B7F29D26-7313-4E6B-BCB9-91D8B636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B48BACB6-16EA-4552-B5D1-06166F98EFCD}" type="slidenum">
              <a:rPr lang="en-US" altLang="en-US">
                <a:latin typeface="Tahoma" panose="020B0604030504040204" pitchFamily="34" charset="0"/>
              </a:rPr>
              <a:pPr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119812" name="Picture 112" descr="underline_base">
            <a:extLst>
              <a:ext uri="{FF2B5EF4-FFF2-40B4-BE49-F238E27FC236}">
                <a16:creationId xmlns:a16="http://schemas.microsoft.com/office/drawing/2014/main" id="{AB9D54B4-3B9B-47FD-AEF8-9E6BBFF2BA3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76676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3" name="Freeform 2">
            <a:extLst>
              <a:ext uri="{FF2B5EF4-FFF2-40B4-BE49-F238E27FC236}">
                <a16:creationId xmlns:a16="http://schemas.microsoft.com/office/drawing/2014/main" id="{536A571E-797A-465C-A866-ABE72BF0C3F2}"/>
              </a:ext>
            </a:extLst>
          </p:cNvPr>
          <p:cNvSpPr>
            <a:spLocks/>
          </p:cNvSpPr>
          <p:nvPr/>
        </p:nvSpPr>
        <p:spPr bwMode="auto">
          <a:xfrm>
            <a:off x="8801101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9814" name="Rectangle 3">
            <a:extLst>
              <a:ext uri="{FF2B5EF4-FFF2-40B4-BE49-F238E27FC236}">
                <a16:creationId xmlns:a16="http://schemas.microsoft.com/office/drawing/2014/main" id="{9EAA5118-815D-4ECA-9F1C-15F31A262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9114" y="0"/>
            <a:ext cx="8040687" cy="1143000"/>
          </a:xfrm>
        </p:spPr>
        <p:txBody>
          <a:bodyPr/>
          <a:lstStyle/>
          <a:p>
            <a:r>
              <a:rPr lang="en-US" altLang="en-US" sz="3600"/>
              <a:t>BGP basics: distributing path information</a:t>
            </a:r>
          </a:p>
        </p:txBody>
      </p:sp>
      <p:sp>
        <p:nvSpPr>
          <p:cNvPr id="119815" name="Freeform 4">
            <a:extLst>
              <a:ext uri="{FF2B5EF4-FFF2-40B4-BE49-F238E27FC236}">
                <a16:creationId xmlns:a16="http://schemas.microsoft.com/office/drawing/2014/main" id="{4333B1F6-C580-4BCC-8FC8-C8F0A30A2840}"/>
              </a:ext>
            </a:extLst>
          </p:cNvPr>
          <p:cNvSpPr>
            <a:spLocks/>
          </p:cNvSpPr>
          <p:nvPr/>
        </p:nvSpPr>
        <p:spPr bwMode="auto">
          <a:xfrm>
            <a:off x="6754814" y="4872039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9816" name="Freeform 5">
            <a:extLst>
              <a:ext uri="{FF2B5EF4-FFF2-40B4-BE49-F238E27FC236}">
                <a16:creationId xmlns:a16="http://schemas.microsoft.com/office/drawing/2014/main" id="{8B674E2B-FB92-4237-B9B7-FFB61DE21765}"/>
              </a:ext>
            </a:extLst>
          </p:cNvPr>
          <p:cNvSpPr>
            <a:spLocks/>
          </p:cNvSpPr>
          <p:nvPr/>
        </p:nvSpPr>
        <p:spPr bwMode="auto">
          <a:xfrm>
            <a:off x="3001964" y="4164014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9817" name="Freeform 6">
            <a:extLst>
              <a:ext uri="{FF2B5EF4-FFF2-40B4-BE49-F238E27FC236}">
                <a16:creationId xmlns:a16="http://schemas.microsoft.com/office/drawing/2014/main" id="{89824488-4488-4DDA-AA6E-32169CCDAEF4}"/>
              </a:ext>
            </a:extLst>
          </p:cNvPr>
          <p:cNvSpPr>
            <a:spLocks/>
          </p:cNvSpPr>
          <p:nvPr/>
        </p:nvSpPr>
        <p:spPr bwMode="auto">
          <a:xfrm>
            <a:off x="3632200" y="4908551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9818" name="Text Box 7">
            <a:extLst>
              <a:ext uri="{FF2B5EF4-FFF2-40B4-BE49-F238E27FC236}">
                <a16:creationId xmlns:a16="http://schemas.microsoft.com/office/drawing/2014/main" id="{0C59B023-A3AC-4374-9DD0-BD77E38A7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5129214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AS3</a:t>
            </a:r>
            <a:endParaRPr lang="en-US" altLang="en-US"/>
          </a:p>
        </p:txBody>
      </p:sp>
      <p:sp>
        <p:nvSpPr>
          <p:cNvPr id="119819" name="Text Box 8">
            <a:extLst>
              <a:ext uri="{FF2B5EF4-FFF2-40B4-BE49-F238E27FC236}">
                <a16:creationId xmlns:a16="http://schemas.microsoft.com/office/drawing/2014/main" id="{38C2FB4F-6193-4CBA-8A8D-592CC882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4376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AS2</a:t>
            </a:r>
          </a:p>
        </p:txBody>
      </p:sp>
      <p:sp>
        <p:nvSpPr>
          <p:cNvPr id="119820" name="Line 9">
            <a:extLst>
              <a:ext uri="{FF2B5EF4-FFF2-40B4-BE49-F238E27FC236}">
                <a16:creationId xmlns:a16="http://schemas.microsoft.com/office/drawing/2014/main" id="{97BC6E73-79A9-4542-AC39-426EBB0AB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51" y="5278439"/>
            <a:ext cx="434975" cy="19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21" name="Line 10">
            <a:extLst>
              <a:ext uri="{FF2B5EF4-FFF2-40B4-BE49-F238E27FC236}">
                <a16:creationId xmlns:a16="http://schemas.microsoft.com/office/drawing/2014/main" id="{A4BE1794-FADE-41DA-8F88-A1D7A44132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8100" y="4641851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22" name="Line 11">
            <a:extLst>
              <a:ext uri="{FF2B5EF4-FFF2-40B4-BE49-F238E27FC236}">
                <a16:creationId xmlns:a16="http://schemas.microsoft.com/office/drawing/2014/main" id="{D15033BB-72A9-43C2-80E9-FCFB4EF4DF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6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19823" name="Group 12">
            <a:extLst>
              <a:ext uri="{FF2B5EF4-FFF2-40B4-BE49-F238E27FC236}">
                <a16:creationId xmlns:a16="http://schemas.microsoft.com/office/drawing/2014/main" id="{7E8E7DEE-A622-499F-8BFD-1A0C3870C5A1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903789"/>
            <a:ext cx="501650" cy="396875"/>
            <a:chOff x="873" y="3243"/>
            <a:chExt cx="316" cy="250"/>
          </a:xfrm>
        </p:grpSpPr>
        <p:sp>
          <p:nvSpPr>
            <p:cNvPr id="119915" name="Oval 13">
              <a:extLst>
                <a:ext uri="{FF2B5EF4-FFF2-40B4-BE49-F238E27FC236}">
                  <a16:creationId xmlns:a16="http://schemas.microsoft.com/office/drawing/2014/main" id="{2BEEF452-CAA8-4A9F-90D1-A57C3603C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916" name="Line 14">
              <a:extLst>
                <a:ext uri="{FF2B5EF4-FFF2-40B4-BE49-F238E27FC236}">
                  <a16:creationId xmlns:a16="http://schemas.microsoft.com/office/drawing/2014/main" id="{0D1511AF-05CD-4A18-8F8A-BE4A1151F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917" name="Line 15">
              <a:extLst>
                <a:ext uri="{FF2B5EF4-FFF2-40B4-BE49-F238E27FC236}">
                  <a16:creationId xmlns:a16="http://schemas.microsoft.com/office/drawing/2014/main" id="{254178E4-E012-4177-AA8B-D427F66BF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918" name="Rectangle 16">
              <a:extLst>
                <a:ext uri="{FF2B5EF4-FFF2-40B4-BE49-F238E27FC236}">
                  <a16:creationId xmlns:a16="http://schemas.microsoft.com/office/drawing/2014/main" id="{B54C07F3-5EBD-40A1-A1DE-F5CC7E018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9919" name="Oval 17">
              <a:extLst>
                <a:ext uri="{FF2B5EF4-FFF2-40B4-BE49-F238E27FC236}">
                  <a16:creationId xmlns:a16="http://schemas.microsoft.com/office/drawing/2014/main" id="{1088391F-47F2-4174-8AAE-70592ABBB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920" name="Rectangle 18">
              <a:extLst>
                <a:ext uri="{FF2B5EF4-FFF2-40B4-BE49-F238E27FC236}">
                  <a16:creationId xmlns:a16="http://schemas.microsoft.com/office/drawing/2014/main" id="{BCB2418D-EE73-4B97-AA24-B7925601F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921" name="Text Box 19">
              <a:extLst>
                <a:ext uri="{FF2B5EF4-FFF2-40B4-BE49-F238E27FC236}">
                  <a16:creationId xmlns:a16="http://schemas.microsoft.com/office/drawing/2014/main" id="{DE4E559C-B3B5-4DAE-88A0-1440CAB8B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/>
            </a:p>
          </p:txBody>
        </p:sp>
      </p:grpSp>
      <p:grpSp>
        <p:nvGrpSpPr>
          <p:cNvPr id="119824" name="Group 20">
            <a:extLst>
              <a:ext uri="{FF2B5EF4-FFF2-40B4-BE49-F238E27FC236}">
                <a16:creationId xmlns:a16="http://schemas.microsoft.com/office/drawing/2014/main" id="{C00F13EC-7BAB-4F4C-AF5C-675ECAE5263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4702176"/>
            <a:ext cx="501650" cy="396875"/>
            <a:chOff x="1434" y="3104"/>
            <a:chExt cx="316" cy="250"/>
          </a:xfrm>
        </p:grpSpPr>
        <p:grpSp>
          <p:nvGrpSpPr>
            <p:cNvPr id="119907" name="Group 21">
              <a:extLst>
                <a:ext uri="{FF2B5EF4-FFF2-40B4-BE49-F238E27FC236}">
                  <a16:creationId xmlns:a16="http://schemas.microsoft.com/office/drawing/2014/main" id="{DB395541-17DA-43F0-94A3-6B1502F4D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19909" name="Oval 22">
                <a:extLst>
                  <a:ext uri="{FF2B5EF4-FFF2-40B4-BE49-F238E27FC236}">
                    <a16:creationId xmlns:a16="http://schemas.microsoft.com/office/drawing/2014/main" id="{CEF8A7F5-D19A-4B18-B7E8-C9989058D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9910" name="Line 23">
                <a:extLst>
                  <a:ext uri="{FF2B5EF4-FFF2-40B4-BE49-F238E27FC236}">
                    <a16:creationId xmlns:a16="http://schemas.microsoft.com/office/drawing/2014/main" id="{E152C1A9-D70C-420C-8313-26E3F83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9911" name="Line 24">
                <a:extLst>
                  <a:ext uri="{FF2B5EF4-FFF2-40B4-BE49-F238E27FC236}">
                    <a16:creationId xmlns:a16="http://schemas.microsoft.com/office/drawing/2014/main" id="{DB45562C-9106-44B6-BEF6-336FCEA50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9912" name="Rectangle 25">
                <a:extLst>
                  <a:ext uri="{FF2B5EF4-FFF2-40B4-BE49-F238E27FC236}">
                    <a16:creationId xmlns:a16="http://schemas.microsoft.com/office/drawing/2014/main" id="{34C1F9AA-5F85-4A92-A199-6B80C00E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19913" name="Oval 26">
                <a:extLst>
                  <a:ext uri="{FF2B5EF4-FFF2-40B4-BE49-F238E27FC236}">
                    <a16:creationId xmlns:a16="http://schemas.microsoft.com/office/drawing/2014/main" id="{AC3411BE-E5BB-49F9-9560-A60AA1A5F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9914" name="Rectangle 27">
                <a:extLst>
                  <a:ext uri="{FF2B5EF4-FFF2-40B4-BE49-F238E27FC236}">
                    <a16:creationId xmlns:a16="http://schemas.microsoft.com/office/drawing/2014/main" id="{0DF7CC84-0C59-4C4E-BF37-B51B27554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9908" name="Text Box 28">
              <a:extLst>
                <a:ext uri="{FF2B5EF4-FFF2-40B4-BE49-F238E27FC236}">
                  <a16:creationId xmlns:a16="http://schemas.microsoft.com/office/drawing/2014/main" id="{9621FFBC-01CA-4F37-9397-B63F3E3AE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/>
            </a:p>
          </p:txBody>
        </p:sp>
      </p:grpSp>
      <p:sp>
        <p:nvSpPr>
          <p:cNvPr id="119825" name="Freeform 29">
            <a:extLst>
              <a:ext uri="{FF2B5EF4-FFF2-40B4-BE49-F238E27FC236}">
                <a16:creationId xmlns:a16="http://schemas.microsoft.com/office/drawing/2014/main" id="{773F5561-DFC4-44BF-8E13-205CB026420F}"/>
              </a:ext>
            </a:extLst>
          </p:cNvPr>
          <p:cNvSpPr>
            <a:spLocks/>
          </p:cNvSpPr>
          <p:nvPr/>
        </p:nvSpPr>
        <p:spPr bwMode="auto">
          <a:xfrm>
            <a:off x="4019550" y="5227638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9826" name="Text Box 30">
            <a:extLst>
              <a:ext uri="{FF2B5EF4-FFF2-40B4-BE49-F238E27FC236}">
                <a16:creationId xmlns:a16="http://schemas.microsoft.com/office/drawing/2014/main" id="{C36A2348-1C48-40BC-9874-C7E6C5E9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5911851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AS1</a:t>
            </a:r>
            <a:endParaRPr lang="en-US" altLang="en-US"/>
          </a:p>
        </p:txBody>
      </p:sp>
      <p:sp>
        <p:nvSpPr>
          <p:cNvPr id="119827" name="Line 31">
            <a:extLst>
              <a:ext uri="{FF2B5EF4-FFF2-40B4-BE49-F238E27FC236}">
                <a16:creationId xmlns:a16="http://schemas.microsoft.com/office/drawing/2014/main" id="{47A7B0BD-F118-4187-AFC0-11C316A53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1725" y="5507039"/>
            <a:ext cx="147638" cy="161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28" name="Line 32">
            <a:extLst>
              <a:ext uri="{FF2B5EF4-FFF2-40B4-BE49-F238E27FC236}">
                <a16:creationId xmlns:a16="http://schemas.microsoft.com/office/drawing/2014/main" id="{13516A76-8B75-4AB3-8A26-C9AC7F51C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1" y="5541964"/>
            <a:ext cx="4763" cy="452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29" name="Line 33">
            <a:extLst>
              <a:ext uri="{FF2B5EF4-FFF2-40B4-BE49-F238E27FC236}">
                <a16:creationId xmlns:a16="http://schemas.microsoft.com/office/drawing/2014/main" id="{70E35AA2-233B-4032-B22C-CE808C771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5" y="5494338"/>
            <a:ext cx="496888" cy="334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30" name="Line 34">
            <a:extLst>
              <a:ext uri="{FF2B5EF4-FFF2-40B4-BE49-F238E27FC236}">
                <a16:creationId xmlns:a16="http://schemas.microsoft.com/office/drawing/2014/main" id="{BC1CBDA7-1AA8-495B-BA8C-90A67C519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8475" y="5951538"/>
            <a:ext cx="376238" cy="12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31" name="Line 35">
            <a:extLst>
              <a:ext uri="{FF2B5EF4-FFF2-40B4-BE49-F238E27FC236}">
                <a16:creationId xmlns:a16="http://schemas.microsoft.com/office/drawing/2014/main" id="{F1D855BF-9B01-487A-AC3E-07C80ECE31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9675" y="5775326"/>
            <a:ext cx="901700" cy="80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32" name="Line 36">
            <a:extLst>
              <a:ext uri="{FF2B5EF4-FFF2-40B4-BE49-F238E27FC236}">
                <a16:creationId xmlns:a16="http://schemas.microsoft.com/office/drawing/2014/main" id="{31966DBB-FEB7-424C-A45D-B21E8E90A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013" y="5856289"/>
            <a:ext cx="201612" cy="134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19833" name="Group 37">
            <a:extLst>
              <a:ext uri="{FF2B5EF4-FFF2-40B4-BE49-F238E27FC236}">
                <a16:creationId xmlns:a16="http://schemas.microsoft.com/office/drawing/2014/main" id="{E64BA3F7-2F43-4616-B50D-F72B3007BDEF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5227639"/>
            <a:ext cx="501650" cy="396875"/>
            <a:chOff x="2055" y="3447"/>
            <a:chExt cx="316" cy="250"/>
          </a:xfrm>
        </p:grpSpPr>
        <p:sp>
          <p:nvSpPr>
            <p:cNvPr id="119899" name="Oval 38">
              <a:extLst>
                <a:ext uri="{FF2B5EF4-FFF2-40B4-BE49-F238E27FC236}">
                  <a16:creationId xmlns:a16="http://schemas.microsoft.com/office/drawing/2014/main" id="{D54AE0DA-EC30-4CE2-9421-827BF8E82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57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900" name="Line 39">
              <a:extLst>
                <a:ext uri="{FF2B5EF4-FFF2-40B4-BE49-F238E27FC236}">
                  <a16:creationId xmlns:a16="http://schemas.microsoft.com/office/drawing/2014/main" id="{D912588F-ACE4-4C47-BD9B-BB9EC33C8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901" name="Line 40">
              <a:extLst>
                <a:ext uri="{FF2B5EF4-FFF2-40B4-BE49-F238E27FC236}">
                  <a16:creationId xmlns:a16="http://schemas.microsoft.com/office/drawing/2014/main" id="{C6863EF5-EA71-463B-B643-DF3FB5660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902" name="Rectangle 41">
              <a:extLst>
                <a:ext uri="{FF2B5EF4-FFF2-40B4-BE49-F238E27FC236}">
                  <a16:creationId xmlns:a16="http://schemas.microsoft.com/office/drawing/2014/main" id="{87FB358C-9E48-4326-AB38-C7AA9423A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56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9903" name="Oval 42">
              <a:extLst>
                <a:ext uri="{FF2B5EF4-FFF2-40B4-BE49-F238E27FC236}">
                  <a16:creationId xmlns:a16="http://schemas.microsoft.com/office/drawing/2014/main" id="{8C048F4F-EB1A-41C1-B98B-3619BC791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50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9904" name="Group 43">
              <a:extLst>
                <a:ext uri="{FF2B5EF4-FFF2-40B4-BE49-F238E27FC236}">
                  <a16:creationId xmlns:a16="http://schemas.microsoft.com/office/drawing/2014/main" id="{EB3378A8-77BA-4085-98CE-ABD6F4F5E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2" y="3447"/>
              <a:ext cx="285" cy="250"/>
              <a:chOff x="2912" y="2425"/>
              <a:chExt cx="292" cy="250"/>
            </a:xfrm>
          </p:grpSpPr>
          <p:sp>
            <p:nvSpPr>
              <p:cNvPr id="119905" name="Rectangle 44">
                <a:extLst>
                  <a:ext uri="{FF2B5EF4-FFF2-40B4-BE49-F238E27FC236}">
                    <a16:creationId xmlns:a16="http://schemas.microsoft.com/office/drawing/2014/main" id="{EFF289FE-D9CA-4B6F-9367-887C43FC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9906" name="Text Box 45">
                <a:extLst>
                  <a:ext uri="{FF2B5EF4-FFF2-40B4-BE49-F238E27FC236}">
                    <a16:creationId xmlns:a16="http://schemas.microsoft.com/office/drawing/2014/main" id="{9ACB8C52-5D52-4ADF-ADC9-7F691F286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1c</a:t>
                </a:r>
              </a:p>
            </p:txBody>
          </p:sp>
        </p:grpSp>
      </p:grpSp>
      <p:grpSp>
        <p:nvGrpSpPr>
          <p:cNvPr id="119834" name="Group 46">
            <a:extLst>
              <a:ext uri="{FF2B5EF4-FFF2-40B4-BE49-F238E27FC236}">
                <a16:creationId xmlns:a16="http://schemas.microsoft.com/office/drawing/2014/main" id="{5CDF4AB0-031D-4606-A732-132CBD4DC099}"/>
              </a:ext>
            </a:extLst>
          </p:cNvPr>
          <p:cNvGrpSpPr>
            <a:grpSpLocks/>
          </p:cNvGrpSpPr>
          <p:nvPr/>
        </p:nvGrpSpPr>
        <p:grpSpPr bwMode="auto">
          <a:xfrm>
            <a:off x="4533900" y="5567364"/>
            <a:ext cx="501650" cy="396875"/>
            <a:chOff x="1749" y="3661"/>
            <a:chExt cx="316" cy="250"/>
          </a:xfrm>
        </p:grpSpPr>
        <p:sp>
          <p:nvSpPr>
            <p:cNvPr id="119892" name="Oval 47">
              <a:extLst>
                <a:ext uri="{FF2B5EF4-FFF2-40B4-BE49-F238E27FC236}">
                  <a16:creationId xmlns:a16="http://schemas.microsoft.com/office/drawing/2014/main" id="{1ACAA346-8540-4CAA-BA66-964AE42D0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378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93" name="Line 48">
              <a:extLst>
                <a:ext uri="{FF2B5EF4-FFF2-40B4-BE49-F238E27FC236}">
                  <a16:creationId xmlns:a16="http://schemas.microsoft.com/office/drawing/2014/main" id="{28802F7E-C765-412D-9811-98D520E46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94" name="Line 49">
              <a:extLst>
                <a:ext uri="{FF2B5EF4-FFF2-40B4-BE49-F238E27FC236}">
                  <a16:creationId xmlns:a16="http://schemas.microsoft.com/office/drawing/2014/main" id="{AFE28F5F-C85D-4E45-B738-FAEDC0B61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95" name="Rectangle 50">
              <a:extLst>
                <a:ext uri="{FF2B5EF4-FFF2-40B4-BE49-F238E27FC236}">
                  <a16:creationId xmlns:a16="http://schemas.microsoft.com/office/drawing/2014/main" id="{A6671DDE-A2CD-4305-B353-B56C8897E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377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9896" name="Oval 51">
              <a:extLst>
                <a:ext uri="{FF2B5EF4-FFF2-40B4-BE49-F238E27FC236}">
                  <a16:creationId xmlns:a16="http://schemas.microsoft.com/office/drawing/2014/main" id="{DD86D8A6-2A54-45C8-BA15-299244B3A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7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97" name="Rectangle 52">
              <a:extLst>
                <a:ext uri="{FF2B5EF4-FFF2-40B4-BE49-F238E27FC236}">
                  <a16:creationId xmlns:a16="http://schemas.microsoft.com/office/drawing/2014/main" id="{8BFA5604-B989-45EE-B634-455540E34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3746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98" name="Text Box 53">
              <a:extLst>
                <a:ext uri="{FF2B5EF4-FFF2-40B4-BE49-F238E27FC236}">
                  <a16:creationId xmlns:a16="http://schemas.microsoft.com/office/drawing/2014/main" id="{9AEC883A-0609-4A14-BDA3-12B869640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366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1a</a:t>
              </a:r>
              <a:endParaRPr lang="en-US" altLang="en-US" sz="2400"/>
            </a:p>
          </p:txBody>
        </p:sp>
      </p:grpSp>
      <p:grpSp>
        <p:nvGrpSpPr>
          <p:cNvPr id="119835" name="Group 54">
            <a:extLst>
              <a:ext uri="{FF2B5EF4-FFF2-40B4-BE49-F238E27FC236}">
                <a16:creationId xmlns:a16="http://schemas.microsoft.com/office/drawing/2014/main" id="{504CCE76-8BD0-4886-AD2C-B94E308F42C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5856289"/>
            <a:ext cx="501650" cy="396875"/>
            <a:chOff x="2091" y="3843"/>
            <a:chExt cx="316" cy="250"/>
          </a:xfrm>
        </p:grpSpPr>
        <p:sp>
          <p:nvSpPr>
            <p:cNvPr id="119884" name="Oval 55">
              <a:extLst>
                <a:ext uri="{FF2B5EF4-FFF2-40B4-BE49-F238E27FC236}">
                  <a16:creationId xmlns:a16="http://schemas.microsoft.com/office/drawing/2014/main" id="{C92DABDE-EB54-4B30-B868-5C8F4A973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96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85" name="Line 56">
              <a:extLst>
                <a:ext uri="{FF2B5EF4-FFF2-40B4-BE49-F238E27FC236}">
                  <a16:creationId xmlns:a16="http://schemas.microsoft.com/office/drawing/2014/main" id="{65F9CCDB-4954-49B9-985C-6555E6BE1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86" name="Line 57">
              <a:extLst>
                <a:ext uri="{FF2B5EF4-FFF2-40B4-BE49-F238E27FC236}">
                  <a16:creationId xmlns:a16="http://schemas.microsoft.com/office/drawing/2014/main" id="{97AD6F78-CB1B-44DD-AC3B-634978359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87" name="Rectangle 58">
              <a:extLst>
                <a:ext uri="{FF2B5EF4-FFF2-40B4-BE49-F238E27FC236}">
                  <a16:creationId xmlns:a16="http://schemas.microsoft.com/office/drawing/2014/main" id="{28B29337-5632-4CA7-86B4-76071D044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96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9888" name="Oval 59">
              <a:extLst>
                <a:ext uri="{FF2B5EF4-FFF2-40B4-BE49-F238E27FC236}">
                  <a16:creationId xmlns:a16="http://schemas.microsoft.com/office/drawing/2014/main" id="{A9B9290A-3C22-48F6-91C7-B5A856BB8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390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9889" name="Group 60">
              <a:extLst>
                <a:ext uri="{FF2B5EF4-FFF2-40B4-BE49-F238E27FC236}">
                  <a16:creationId xmlns:a16="http://schemas.microsoft.com/office/drawing/2014/main" id="{6AFE3E62-C4C5-4405-B0F0-A7A6F9EEE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" y="3843"/>
              <a:ext cx="294" cy="250"/>
              <a:chOff x="2910" y="2425"/>
              <a:chExt cx="296" cy="250"/>
            </a:xfrm>
          </p:grpSpPr>
          <p:sp>
            <p:nvSpPr>
              <p:cNvPr id="119890" name="Rectangle 61">
                <a:extLst>
                  <a:ext uri="{FF2B5EF4-FFF2-40B4-BE49-F238E27FC236}">
                    <a16:creationId xmlns:a16="http://schemas.microsoft.com/office/drawing/2014/main" id="{EF0BFF70-52F4-471B-8690-C92FBFAFE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9891" name="Text Box 62">
                <a:extLst>
                  <a:ext uri="{FF2B5EF4-FFF2-40B4-BE49-F238E27FC236}">
                    <a16:creationId xmlns:a16="http://schemas.microsoft.com/office/drawing/2014/main" id="{80A19F69-28CC-48F8-8F28-1B83ED40E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0" y="2425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1d</a:t>
                </a:r>
              </a:p>
            </p:txBody>
          </p:sp>
        </p:grpSp>
      </p:grpSp>
      <p:grpSp>
        <p:nvGrpSpPr>
          <p:cNvPr id="119836" name="Group 63">
            <a:extLst>
              <a:ext uri="{FF2B5EF4-FFF2-40B4-BE49-F238E27FC236}">
                <a16:creationId xmlns:a16="http://schemas.microsoft.com/office/drawing/2014/main" id="{965492EF-F04E-497D-8296-941CA4A76ED8}"/>
              </a:ext>
            </a:extLst>
          </p:cNvPr>
          <p:cNvGrpSpPr>
            <a:grpSpLocks/>
          </p:cNvGrpSpPr>
          <p:nvPr/>
        </p:nvGrpSpPr>
        <p:grpSpPr bwMode="auto">
          <a:xfrm>
            <a:off x="5934075" y="5672139"/>
            <a:ext cx="501650" cy="396875"/>
            <a:chOff x="2016" y="1976"/>
            <a:chExt cx="316" cy="250"/>
          </a:xfrm>
        </p:grpSpPr>
        <p:sp>
          <p:nvSpPr>
            <p:cNvPr id="119876" name="Oval 64">
              <a:extLst>
                <a:ext uri="{FF2B5EF4-FFF2-40B4-BE49-F238E27FC236}">
                  <a16:creationId xmlns:a16="http://schemas.microsoft.com/office/drawing/2014/main" id="{16A9E16C-2221-4742-A43B-683C4F3DC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77" name="Line 65">
              <a:extLst>
                <a:ext uri="{FF2B5EF4-FFF2-40B4-BE49-F238E27FC236}">
                  <a16:creationId xmlns:a16="http://schemas.microsoft.com/office/drawing/2014/main" id="{EBBEAE3B-0C8F-4F6D-BAAE-F2B8AABD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78" name="Line 66">
              <a:extLst>
                <a:ext uri="{FF2B5EF4-FFF2-40B4-BE49-F238E27FC236}">
                  <a16:creationId xmlns:a16="http://schemas.microsoft.com/office/drawing/2014/main" id="{06EBE90A-8553-4AE4-BC37-72AD5BC8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79" name="Rectangle 67">
              <a:extLst>
                <a:ext uri="{FF2B5EF4-FFF2-40B4-BE49-F238E27FC236}">
                  <a16:creationId xmlns:a16="http://schemas.microsoft.com/office/drawing/2014/main" id="{84CD2C7C-0E36-419C-83AD-3EE4AA3B5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9880" name="Oval 68">
              <a:extLst>
                <a:ext uri="{FF2B5EF4-FFF2-40B4-BE49-F238E27FC236}">
                  <a16:creationId xmlns:a16="http://schemas.microsoft.com/office/drawing/2014/main" id="{E746D4B8-8F7F-427F-A0A4-B91AA73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9881" name="Group 69">
              <a:extLst>
                <a:ext uri="{FF2B5EF4-FFF2-40B4-BE49-F238E27FC236}">
                  <a16:creationId xmlns:a16="http://schemas.microsoft.com/office/drawing/2014/main" id="{A2196072-9835-4E76-A027-3F81CAD66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1976"/>
              <a:ext cx="294" cy="250"/>
              <a:chOff x="2909" y="2425"/>
              <a:chExt cx="299" cy="250"/>
            </a:xfrm>
          </p:grpSpPr>
          <p:sp>
            <p:nvSpPr>
              <p:cNvPr id="119882" name="Rectangle 70">
                <a:extLst>
                  <a:ext uri="{FF2B5EF4-FFF2-40B4-BE49-F238E27FC236}">
                    <a16:creationId xmlns:a16="http://schemas.microsoft.com/office/drawing/2014/main" id="{86CCBFA4-D4DE-40C1-9AE7-88D13032C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9883" name="Text Box 71">
                <a:extLst>
                  <a:ext uri="{FF2B5EF4-FFF2-40B4-BE49-F238E27FC236}">
                    <a16:creationId xmlns:a16="http://schemas.microsoft.com/office/drawing/2014/main" id="{868A0C24-5AD7-45C4-8821-81182B388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9" y="2425"/>
                <a:ext cx="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1b</a:t>
                </a:r>
                <a:endParaRPr lang="en-US" altLang="en-US" sz="2400"/>
              </a:p>
            </p:txBody>
          </p:sp>
        </p:grpSp>
      </p:grpSp>
      <p:grpSp>
        <p:nvGrpSpPr>
          <p:cNvPr id="119837" name="Group 72">
            <a:extLst>
              <a:ext uri="{FF2B5EF4-FFF2-40B4-BE49-F238E27FC236}">
                <a16:creationId xmlns:a16="http://schemas.microsoft.com/office/drawing/2014/main" id="{05811B2F-6B99-4599-8CFC-09603051B3F3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5324476"/>
            <a:ext cx="501650" cy="396875"/>
            <a:chOff x="3537" y="3473"/>
            <a:chExt cx="316" cy="250"/>
          </a:xfrm>
        </p:grpSpPr>
        <p:sp>
          <p:nvSpPr>
            <p:cNvPr id="119869" name="Oval 73">
              <a:extLst>
                <a:ext uri="{FF2B5EF4-FFF2-40B4-BE49-F238E27FC236}">
                  <a16:creationId xmlns:a16="http://schemas.microsoft.com/office/drawing/2014/main" id="{E0BD5857-E647-4AD4-9435-3A8B59FA8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70" name="Line 74">
              <a:extLst>
                <a:ext uri="{FF2B5EF4-FFF2-40B4-BE49-F238E27FC236}">
                  <a16:creationId xmlns:a16="http://schemas.microsoft.com/office/drawing/2014/main" id="{63123AA5-800B-4F07-9419-9D4A7AA86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71" name="Line 75">
              <a:extLst>
                <a:ext uri="{FF2B5EF4-FFF2-40B4-BE49-F238E27FC236}">
                  <a16:creationId xmlns:a16="http://schemas.microsoft.com/office/drawing/2014/main" id="{DB3BACBE-B070-49B2-90E3-872ACC5CD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72" name="Rectangle 76">
              <a:extLst>
                <a:ext uri="{FF2B5EF4-FFF2-40B4-BE49-F238E27FC236}">
                  <a16:creationId xmlns:a16="http://schemas.microsoft.com/office/drawing/2014/main" id="{3AEB50B3-9822-416E-B3F1-2F3148CFD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9873" name="Oval 77">
              <a:extLst>
                <a:ext uri="{FF2B5EF4-FFF2-40B4-BE49-F238E27FC236}">
                  <a16:creationId xmlns:a16="http://schemas.microsoft.com/office/drawing/2014/main" id="{593C08AB-B9AF-40DF-ACDB-0C68A4F92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74" name="Rectangle 78">
              <a:extLst>
                <a:ext uri="{FF2B5EF4-FFF2-40B4-BE49-F238E27FC236}">
                  <a16:creationId xmlns:a16="http://schemas.microsoft.com/office/drawing/2014/main" id="{7151D27C-D1A9-4CC5-9348-FA4EC153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75" name="Text Box 79">
              <a:extLst>
                <a:ext uri="{FF2B5EF4-FFF2-40B4-BE49-F238E27FC236}">
                  <a16:creationId xmlns:a16="http://schemas.microsoft.com/office/drawing/2014/main" id="{51776353-9B75-4E8A-92E3-525A9F853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/>
            </a:p>
          </p:txBody>
        </p:sp>
      </p:grpSp>
      <p:sp>
        <p:nvSpPr>
          <p:cNvPr id="119838" name="Line 80">
            <a:extLst>
              <a:ext uri="{FF2B5EF4-FFF2-40B4-BE49-F238E27FC236}">
                <a16:creationId xmlns:a16="http://schemas.microsoft.com/office/drawing/2014/main" id="{A92BDF7B-F417-4C44-ADFC-E77F3E778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9839" name="Line 81">
            <a:extLst>
              <a:ext uri="{FF2B5EF4-FFF2-40B4-BE49-F238E27FC236}">
                <a16:creationId xmlns:a16="http://schemas.microsoft.com/office/drawing/2014/main" id="{7E42CE32-C8FD-465A-A450-F7D0B2538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1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9840" name="Line 82">
            <a:extLst>
              <a:ext uri="{FF2B5EF4-FFF2-40B4-BE49-F238E27FC236}">
                <a16:creationId xmlns:a16="http://schemas.microsoft.com/office/drawing/2014/main" id="{0266B37A-8970-4062-AF29-AA1D10908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613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9841" name="Line 83">
            <a:extLst>
              <a:ext uri="{FF2B5EF4-FFF2-40B4-BE49-F238E27FC236}">
                <a16:creationId xmlns:a16="http://schemas.microsoft.com/office/drawing/2014/main" id="{4147D73C-3807-46D9-B8E8-40F3253B4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6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19842" name="Group 84">
            <a:extLst>
              <a:ext uri="{FF2B5EF4-FFF2-40B4-BE49-F238E27FC236}">
                <a16:creationId xmlns:a16="http://schemas.microsoft.com/office/drawing/2014/main" id="{A474AA85-CCCB-4D43-B549-2462FCAEAA5C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46664"/>
            <a:ext cx="501650" cy="396875"/>
            <a:chOff x="4320" y="1936"/>
            <a:chExt cx="316" cy="250"/>
          </a:xfrm>
        </p:grpSpPr>
        <p:sp>
          <p:nvSpPr>
            <p:cNvPr id="119862" name="Oval 85">
              <a:extLst>
                <a:ext uri="{FF2B5EF4-FFF2-40B4-BE49-F238E27FC236}">
                  <a16:creationId xmlns:a16="http://schemas.microsoft.com/office/drawing/2014/main" id="{06FE149A-FC4C-4651-B42D-96A4F6877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63" name="Line 86">
              <a:extLst>
                <a:ext uri="{FF2B5EF4-FFF2-40B4-BE49-F238E27FC236}">
                  <a16:creationId xmlns:a16="http://schemas.microsoft.com/office/drawing/2014/main" id="{7259C4FA-542C-4727-9CBF-DD2D97981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64" name="Line 87">
              <a:extLst>
                <a:ext uri="{FF2B5EF4-FFF2-40B4-BE49-F238E27FC236}">
                  <a16:creationId xmlns:a16="http://schemas.microsoft.com/office/drawing/2014/main" id="{1FE8A983-31F1-435B-8191-4A3353AA6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65" name="Rectangle 88">
              <a:extLst>
                <a:ext uri="{FF2B5EF4-FFF2-40B4-BE49-F238E27FC236}">
                  <a16:creationId xmlns:a16="http://schemas.microsoft.com/office/drawing/2014/main" id="{86BE5E15-E27C-4FA9-910F-70100E72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9866" name="Oval 89">
              <a:extLst>
                <a:ext uri="{FF2B5EF4-FFF2-40B4-BE49-F238E27FC236}">
                  <a16:creationId xmlns:a16="http://schemas.microsoft.com/office/drawing/2014/main" id="{A3B05449-4E3C-412B-A1A2-35A5C8F78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67" name="Rectangle 90">
              <a:extLst>
                <a:ext uri="{FF2B5EF4-FFF2-40B4-BE49-F238E27FC236}">
                  <a16:creationId xmlns:a16="http://schemas.microsoft.com/office/drawing/2014/main" id="{9DB5ED3B-9D7F-4865-91A7-B47E4A83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68" name="Text Box 91">
              <a:extLst>
                <a:ext uri="{FF2B5EF4-FFF2-40B4-BE49-F238E27FC236}">
                  <a16:creationId xmlns:a16="http://schemas.microsoft.com/office/drawing/2014/main" id="{BEA2B294-F103-4E91-AD57-A085AB5BF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2c</a:t>
              </a:r>
              <a:endParaRPr lang="en-US" altLang="en-US" sz="2400"/>
            </a:p>
          </p:txBody>
        </p:sp>
      </p:grpSp>
      <p:grpSp>
        <p:nvGrpSpPr>
          <p:cNvPr id="119843" name="Group 92">
            <a:extLst>
              <a:ext uri="{FF2B5EF4-FFF2-40B4-BE49-F238E27FC236}">
                <a16:creationId xmlns:a16="http://schemas.microsoft.com/office/drawing/2014/main" id="{2388F9B7-20D8-49D4-AAD9-F676FA58A3FA}"/>
              </a:ext>
            </a:extLst>
          </p:cNvPr>
          <p:cNvGrpSpPr>
            <a:grpSpLocks/>
          </p:cNvGrpSpPr>
          <p:nvPr/>
        </p:nvGrpSpPr>
        <p:grpSpPr bwMode="auto">
          <a:xfrm>
            <a:off x="7929563" y="5502276"/>
            <a:ext cx="501650" cy="396875"/>
            <a:chOff x="4596" y="2158"/>
            <a:chExt cx="316" cy="250"/>
          </a:xfrm>
        </p:grpSpPr>
        <p:sp>
          <p:nvSpPr>
            <p:cNvPr id="119855" name="Oval 93">
              <a:extLst>
                <a:ext uri="{FF2B5EF4-FFF2-40B4-BE49-F238E27FC236}">
                  <a16:creationId xmlns:a16="http://schemas.microsoft.com/office/drawing/2014/main" id="{F6802509-BAEA-44F9-B447-05856384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56" name="Line 94">
              <a:extLst>
                <a:ext uri="{FF2B5EF4-FFF2-40B4-BE49-F238E27FC236}">
                  <a16:creationId xmlns:a16="http://schemas.microsoft.com/office/drawing/2014/main" id="{DF97012E-A0E2-4295-8274-D32B3305F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57" name="Line 95">
              <a:extLst>
                <a:ext uri="{FF2B5EF4-FFF2-40B4-BE49-F238E27FC236}">
                  <a16:creationId xmlns:a16="http://schemas.microsoft.com/office/drawing/2014/main" id="{66042BAB-9665-4C04-94D0-3633A1795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9858" name="Rectangle 96">
              <a:extLst>
                <a:ext uri="{FF2B5EF4-FFF2-40B4-BE49-F238E27FC236}">
                  <a16:creationId xmlns:a16="http://schemas.microsoft.com/office/drawing/2014/main" id="{1CBD23F7-04C8-4F78-A21A-5F11FC00F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/>
            </a:p>
          </p:txBody>
        </p:sp>
        <p:sp>
          <p:nvSpPr>
            <p:cNvPr id="119859" name="Oval 97">
              <a:extLst>
                <a:ext uri="{FF2B5EF4-FFF2-40B4-BE49-F238E27FC236}">
                  <a16:creationId xmlns:a16="http://schemas.microsoft.com/office/drawing/2014/main" id="{739AF4B6-8E93-4F9C-85F1-CAA913F2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60" name="Rectangle 98">
              <a:extLst>
                <a:ext uri="{FF2B5EF4-FFF2-40B4-BE49-F238E27FC236}">
                  <a16:creationId xmlns:a16="http://schemas.microsoft.com/office/drawing/2014/main" id="{FBA60D3F-F0DD-4423-A70B-B07C9BA6C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861" name="Text Box 99">
              <a:extLst>
                <a:ext uri="{FF2B5EF4-FFF2-40B4-BE49-F238E27FC236}">
                  <a16:creationId xmlns:a16="http://schemas.microsoft.com/office/drawing/2014/main" id="{A42F4C17-FB44-4DB5-8F86-B0E5A0452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2b</a:t>
              </a:r>
              <a:endParaRPr lang="en-US" altLang="en-US" sz="2400"/>
            </a:p>
          </p:txBody>
        </p:sp>
      </p:grpSp>
      <p:sp>
        <p:nvSpPr>
          <p:cNvPr id="119844" name="Text Box 100">
            <a:extLst>
              <a:ext uri="{FF2B5EF4-FFF2-40B4-BE49-F238E27FC236}">
                <a16:creationId xmlns:a16="http://schemas.microsoft.com/office/drawing/2014/main" id="{453EE031-3DFC-42AD-8534-F847BC1E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514" y="5159375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19845" name="Freeform 101">
            <a:extLst>
              <a:ext uri="{FF2B5EF4-FFF2-40B4-BE49-F238E27FC236}">
                <a16:creationId xmlns:a16="http://schemas.microsoft.com/office/drawing/2014/main" id="{B6B108AF-3427-4C77-A1B8-F0560AD6A04F}"/>
              </a:ext>
            </a:extLst>
          </p:cNvPr>
          <p:cNvSpPr>
            <a:spLocks/>
          </p:cNvSpPr>
          <p:nvPr/>
        </p:nvSpPr>
        <p:spPr bwMode="auto">
          <a:xfrm flipH="1">
            <a:off x="1816101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9846" name="Text Box 102">
            <a:extLst>
              <a:ext uri="{FF2B5EF4-FFF2-40B4-BE49-F238E27FC236}">
                <a16:creationId xmlns:a16="http://schemas.microsoft.com/office/drawing/2014/main" id="{5FE0B0C5-676E-4735-85C6-35DB4685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1" y="5556250"/>
            <a:ext cx="901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other</a:t>
            </a:r>
          </a:p>
          <a:p>
            <a:r>
              <a:rPr lang="en-US" altLang="en-US" sz="1400"/>
              <a:t>networks</a:t>
            </a:r>
          </a:p>
        </p:txBody>
      </p:sp>
      <p:sp>
        <p:nvSpPr>
          <p:cNvPr id="119847" name="Line 103">
            <a:extLst>
              <a:ext uri="{FF2B5EF4-FFF2-40B4-BE49-F238E27FC236}">
                <a16:creationId xmlns:a16="http://schemas.microsoft.com/office/drawing/2014/main" id="{BCA256E4-B8EB-4B52-BFF8-EF75DA741D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3351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19848" name="Freeform 104">
            <a:extLst>
              <a:ext uri="{FF2B5EF4-FFF2-40B4-BE49-F238E27FC236}">
                <a16:creationId xmlns:a16="http://schemas.microsoft.com/office/drawing/2014/main" id="{30FFE7FE-3B95-46E9-AC4B-4698CD6A6BAE}"/>
              </a:ext>
            </a:extLst>
          </p:cNvPr>
          <p:cNvSpPr>
            <a:spLocks/>
          </p:cNvSpPr>
          <p:nvPr/>
        </p:nvSpPr>
        <p:spPr bwMode="auto">
          <a:xfrm>
            <a:off x="6437314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9849" name="Rectangle 105">
            <a:extLst>
              <a:ext uri="{FF2B5EF4-FFF2-40B4-BE49-F238E27FC236}">
                <a16:creationId xmlns:a16="http://schemas.microsoft.com/office/drawing/2014/main" id="{41ABFF4B-180C-4CEB-9657-8770A8F23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0413" y="1108075"/>
            <a:ext cx="7772400" cy="2370138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using eBGP session between 3a and 1c, AS3 sends prefix reachability info to AS1.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1c can then use iBGP do distribute new prefix info to all routers in AS1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1b can then re-advertise new reachability info to AS2 over 1b-to-2a eBGP session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 router learns of new prefix, it creates entry for prefix in its forwarding table.</a:t>
            </a:r>
          </a:p>
        </p:txBody>
      </p:sp>
      <p:sp>
        <p:nvSpPr>
          <p:cNvPr id="119850" name="Line 106">
            <a:extLst>
              <a:ext uri="{FF2B5EF4-FFF2-40B4-BE49-F238E27FC236}">
                <a16:creationId xmlns:a16="http://schemas.microsoft.com/office/drawing/2014/main" id="{523E41E1-7255-4E4E-959D-1A9E93F0F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638" y="4725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51" name="Line 107">
            <a:extLst>
              <a:ext uri="{FF2B5EF4-FFF2-40B4-BE49-F238E27FC236}">
                <a16:creationId xmlns:a16="http://schemas.microsoft.com/office/drawing/2014/main" id="{B8DD3ACD-888C-4935-A0E3-843E23147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5040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852" name="Text Box 108">
            <a:extLst>
              <a:ext uri="{FF2B5EF4-FFF2-40B4-BE49-F238E27FC236}">
                <a16:creationId xmlns:a16="http://schemas.microsoft.com/office/drawing/2014/main" id="{A8EDDA29-B559-47F6-A484-4E09CE2C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4508500"/>
            <a:ext cx="1309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eBGP session</a:t>
            </a:r>
          </a:p>
        </p:txBody>
      </p:sp>
      <p:sp>
        <p:nvSpPr>
          <p:cNvPr id="119853" name="Text Box 109">
            <a:extLst>
              <a:ext uri="{FF2B5EF4-FFF2-40B4-BE49-F238E27FC236}">
                <a16:creationId xmlns:a16="http://schemas.microsoft.com/office/drawing/2014/main" id="{16450140-152E-46F0-99F9-979F0ED73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857750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iBGP session</a:t>
            </a:r>
          </a:p>
        </p:txBody>
      </p:sp>
      <p:sp>
        <p:nvSpPr>
          <p:cNvPr id="119854" name="Freeform 110">
            <a:extLst>
              <a:ext uri="{FF2B5EF4-FFF2-40B4-BE49-F238E27FC236}">
                <a16:creationId xmlns:a16="http://schemas.microsoft.com/office/drawing/2014/main" id="{A9B10822-957D-41C0-BCCE-C54F910D6A1F}"/>
              </a:ext>
            </a:extLst>
          </p:cNvPr>
          <p:cNvSpPr>
            <a:spLocks/>
          </p:cNvSpPr>
          <p:nvPr/>
        </p:nvSpPr>
        <p:spPr bwMode="auto">
          <a:xfrm>
            <a:off x="4324350" y="5014914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1026">
            <a:extLst>
              <a:ext uri="{FF2B5EF4-FFF2-40B4-BE49-F238E27FC236}">
                <a16:creationId xmlns:a16="http://schemas.microsoft.com/office/drawing/2014/main" id="{9043FF7F-47CF-4AE0-B1AF-A7EB747DD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254000"/>
            <a:ext cx="7624763" cy="838200"/>
          </a:xfrm>
        </p:spPr>
        <p:txBody>
          <a:bodyPr/>
          <a:lstStyle/>
          <a:p>
            <a:r>
              <a:rPr lang="en-US" altLang="en-US"/>
              <a:t>BGP</a:t>
            </a:r>
          </a:p>
        </p:txBody>
      </p:sp>
      <p:sp>
        <p:nvSpPr>
          <p:cNvPr id="623619" name="Rectangle 1027">
            <a:extLst>
              <a:ext uri="{FF2B5EF4-FFF2-40B4-BE49-F238E27FC236}">
                <a16:creationId xmlns:a16="http://schemas.microsoft.com/office/drawing/2014/main" id="{B7621C77-AD5B-4E2E-95CF-8DA6923A73C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1524000"/>
            <a:ext cx="8223250" cy="4800600"/>
          </a:xfrm>
        </p:spPr>
        <p:txBody>
          <a:bodyPr/>
          <a:lstStyle/>
          <a:p>
            <a:r>
              <a:rPr lang="en-GB" altLang="en-US" sz="2600"/>
              <a:t>Path Vector Protocol</a:t>
            </a:r>
          </a:p>
          <a:p>
            <a:r>
              <a:rPr lang="en-GB" altLang="en-US" sz="2600"/>
              <a:t>Incremental Updates</a:t>
            </a:r>
          </a:p>
          <a:p>
            <a:r>
              <a:rPr lang="en-US" altLang="en-US" sz="2600"/>
              <a:t>Many options for policy enforcement</a:t>
            </a:r>
          </a:p>
          <a:p>
            <a:r>
              <a:rPr lang="en-US" altLang="en-US" sz="2600"/>
              <a:t>Classless Inter Domain Routing (CIDR)</a:t>
            </a:r>
          </a:p>
          <a:p>
            <a:r>
              <a:rPr lang="en-US" altLang="en-US" sz="2600"/>
              <a:t>Widely used for Internet backbone</a:t>
            </a:r>
          </a:p>
          <a:p>
            <a:r>
              <a:rPr lang="en-US" altLang="en-US" sz="2600"/>
              <a:t>Autonomous systems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>
            <a:extLst>
              <a:ext uri="{FF2B5EF4-FFF2-40B4-BE49-F238E27FC236}">
                <a16:creationId xmlns:a16="http://schemas.microsoft.com/office/drawing/2014/main" id="{2AE26E12-2582-4987-A99D-6DD8EADBA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en-US" sz="3200">
                <a:solidFill>
                  <a:schemeClr val="bg1"/>
                </a:solidFill>
              </a:rPr>
              <a:t>BGP route selection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41004FF4-4E2B-4285-8565-68450790B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pPr marL="346075" indent="-346075"/>
            <a:r>
              <a:rPr lang="en-US" altLang="en-US" sz="1700"/>
              <a:t>router may learn about more than 1 route to destination AS, selects route based on:</a:t>
            </a:r>
          </a:p>
          <a:p>
            <a:pPr marL="1084263" lvl="1" indent="-457200">
              <a:buFont typeface="ZapfDingbats" pitchFamily="82" charset="2"/>
              <a:buAutoNum type="arabicPeriod"/>
            </a:pPr>
            <a:r>
              <a:rPr lang="en-US" altLang="en-US" sz="1700"/>
              <a:t>local preference value attribute: policy decision</a:t>
            </a:r>
          </a:p>
          <a:p>
            <a:pPr marL="1084263" lvl="1" indent="-457200">
              <a:buFont typeface="ZapfDingbats" pitchFamily="82" charset="2"/>
              <a:buAutoNum type="arabicPeriod"/>
            </a:pPr>
            <a:r>
              <a:rPr lang="en-US" altLang="en-US" sz="1700"/>
              <a:t>shortest AS-PATH </a:t>
            </a:r>
          </a:p>
          <a:p>
            <a:pPr marL="1084263" lvl="1" indent="-457200">
              <a:buFont typeface="ZapfDingbats" pitchFamily="82" charset="2"/>
              <a:buAutoNum type="arabicPeriod"/>
            </a:pPr>
            <a:r>
              <a:rPr lang="en-US" altLang="en-US" sz="1700"/>
              <a:t>closest NEXT-HOP router: hot potato routing</a:t>
            </a:r>
          </a:p>
          <a:p>
            <a:pPr marL="1084263" lvl="1" indent="-457200">
              <a:buFont typeface="ZapfDingbats" pitchFamily="82" charset="2"/>
              <a:buAutoNum type="arabicPeriod"/>
            </a:pPr>
            <a:r>
              <a:rPr lang="en-US" altLang="en-US" sz="1700"/>
              <a:t>additional criteria </a:t>
            </a:r>
          </a:p>
        </p:txBody>
      </p:sp>
      <p:pic>
        <p:nvPicPr>
          <p:cNvPr id="121862" name="Picture 6" descr="underline_base">
            <a:extLst>
              <a:ext uri="{FF2B5EF4-FFF2-40B4-BE49-F238E27FC236}">
                <a16:creationId xmlns:a16="http://schemas.microsoft.com/office/drawing/2014/main" id="{6213B0EC-038A-414B-84D1-62CDE39C7BC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026" y="4613486"/>
            <a:ext cx="609600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8" name="Footer Placeholder 4">
            <a:extLst>
              <a:ext uri="{FF2B5EF4-FFF2-40B4-BE49-F238E27FC236}">
                <a16:creationId xmlns:a16="http://schemas.microsoft.com/office/drawing/2014/main" id="{40B677ED-C8ED-4D98-BBA6-432AB67B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2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121859" name="Slide Number Placeholder 5">
            <a:extLst>
              <a:ext uri="{FF2B5EF4-FFF2-40B4-BE49-F238E27FC236}">
                <a16:creationId xmlns:a16="http://schemas.microsoft.com/office/drawing/2014/main" id="{50EEDACA-A3A6-4FD9-BCF0-DA1179EF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2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t>4-</a:t>
            </a:r>
            <a:fld id="{6E14D5A9-87D0-4C33-A7B3-E8423ECE9F2F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B841-8C7B-45A4-B343-8094AB1D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BGP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83EE-7E23-42B8-970C-ACE27377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/>
              <a:t>The whole Internet is a graph of ASs, and each AS is identified by an </a:t>
            </a:r>
            <a:r>
              <a:rPr lang="en-SG" b="1" dirty="0"/>
              <a:t>AS number (ASN)</a:t>
            </a:r>
            <a:r>
              <a:rPr lang="en-SG" dirty="0"/>
              <a:t>.</a:t>
            </a:r>
          </a:p>
          <a:p>
            <a:r>
              <a:rPr lang="en-SG" dirty="0"/>
              <a:t>  At any instant of time, a given AS </a:t>
            </a:r>
            <a:r>
              <a:rPr lang="en-SG" b="1" i="1" dirty="0"/>
              <a:t>X</a:t>
            </a:r>
            <a:r>
              <a:rPr lang="en-SG" dirty="0"/>
              <a:t> may, or may not, know of a path of ASs that lead to a given destination AS </a:t>
            </a:r>
            <a:r>
              <a:rPr lang="en-SG" b="1" i="1" dirty="0"/>
              <a:t>Z</a:t>
            </a:r>
            <a:r>
              <a:rPr lang="en-SG" dirty="0"/>
              <a:t>. </a:t>
            </a:r>
          </a:p>
          <a:p>
            <a:r>
              <a:rPr lang="en-SG" dirty="0"/>
              <a:t>As an example, suppose</a:t>
            </a:r>
            <a:r>
              <a:rPr lang="en-SG" b="1" i="1" dirty="0"/>
              <a:t> X </a:t>
            </a:r>
            <a:r>
              <a:rPr lang="en-SG" dirty="0"/>
              <a:t>has listed in its BGP table such a path </a:t>
            </a:r>
            <a:r>
              <a:rPr lang="en-SG" b="1" i="1" dirty="0"/>
              <a:t>XY1Y2Y3Z</a:t>
            </a:r>
            <a:r>
              <a:rPr lang="en-SG" dirty="0"/>
              <a:t>  from itself to </a:t>
            </a:r>
            <a:r>
              <a:rPr lang="en-SG" b="1" i="1" dirty="0"/>
              <a:t>Z</a:t>
            </a:r>
            <a:r>
              <a:rPr lang="en-SG" dirty="0"/>
              <a:t>. </a:t>
            </a:r>
          </a:p>
          <a:p>
            <a:r>
              <a:rPr lang="en-SG" dirty="0"/>
              <a:t>This means that</a:t>
            </a:r>
            <a:r>
              <a:rPr lang="en-SG" b="1" i="1" dirty="0"/>
              <a:t> X </a:t>
            </a:r>
            <a:r>
              <a:rPr lang="en-SG" dirty="0"/>
              <a:t>knows that it can send datagrams to </a:t>
            </a:r>
            <a:r>
              <a:rPr lang="en-SG" b="1" i="1" dirty="0"/>
              <a:t>Z</a:t>
            </a:r>
            <a:r>
              <a:rPr lang="en-SG" dirty="0"/>
              <a:t> through the ASs </a:t>
            </a:r>
            <a:r>
              <a:rPr lang="en-SG" b="1" i="1" dirty="0"/>
              <a:t>X, Y1, Y2 </a:t>
            </a:r>
            <a:r>
              <a:rPr lang="en-SG" dirty="0"/>
              <a:t>and </a:t>
            </a:r>
            <a:r>
              <a:rPr lang="en-SG" b="1" i="1" dirty="0"/>
              <a:t>Y3, Z.</a:t>
            </a:r>
          </a:p>
          <a:p>
            <a:r>
              <a:rPr lang="en-SG" b="1" i="1" dirty="0"/>
              <a:t> </a:t>
            </a:r>
            <a:r>
              <a:rPr lang="en-SG" dirty="0"/>
              <a:t>When X sends updates to its BGP neighbours (i.e., the neighbours in the graph), </a:t>
            </a:r>
            <a:r>
              <a:rPr lang="en-SG" b="1" i="1" dirty="0"/>
              <a:t>X</a:t>
            </a:r>
            <a:r>
              <a:rPr lang="en-SG" dirty="0"/>
              <a:t> actually sends the entire path information</a:t>
            </a:r>
            <a:r>
              <a:rPr lang="en-SG" b="1" i="1" dirty="0"/>
              <a:t>, XY1Y2Y3Z</a:t>
            </a:r>
            <a:r>
              <a:rPr lang="en-SG" dirty="0"/>
              <a:t>, to its neighbours (as well as other paths to other ASs).</a:t>
            </a:r>
          </a:p>
          <a:p>
            <a:r>
              <a:rPr lang="en-SG" dirty="0"/>
              <a:t> If, for example, </a:t>
            </a:r>
            <a:r>
              <a:rPr lang="en-SG" b="1" i="1" dirty="0"/>
              <a:t>W</a:t>
            </a:r>
            <a:r>
              <a:rPr lang="en-SG" dirty="0"/>
              <a:t> is a neighbour of </a:t>
            </a:r>
            <a:r>
              <a:rPr lang="en-SG" b="1" i="1" dirty="0"/>
              <a:t>X</a:t>
            </a:r>
            <a:r>
              <a:rPr lang="en-SG" dirty="0"/>
              <a:t>, and </a:t>
            </a:r>
            <a:r>
              <a:rPr lang="en-SG" b="1" i="1" dirty="0"/>
              <a:t>W</a:t>
            </a:r>
            <a:r>
              <a:rPr lang="en-SG" dirty="0"/>
              <a:t> receives an advertisement that includes the path </a:t>
            </a:r>
            <a:r>
              <a:rPr lang="en-SG" b="1" i="1" dirty="0"/>
              <a:t>XY1Y2Y3Z</a:t>
            </a:r>
            <a:r>
              <a:rPr lang="en-SG" dirty="0"/>
              <a:t>, then </a:t>
            </a:r>
            <a:r>
              <a:rPr lang="en-SG" b="1" i="1" dirty="0"/>
              <a:t>W</a:t>
            </a:r>
            <a:r>
              <a:rPr lang="en-SG" dirty="0"/>
              <a:t> can list a new entry </a:t>
            </a:r>
            <a:r>
              <a:rPr lang="en-SG" b="1" i="1" dirty="0"/>
              <a:t>WXY1Y2Y3Z</a:t>
            </a:r>
            <a:r>
              <a:rPr lang="en-SG" dirty="0"/>
              <a:t> in its BGP table .</a:t>
            </a:r>
          </a:p>
          <a:p>
            <a:r>
              <a:rPr lang="en-SG" dirty="0"/>
              <a:t>However, we should keep in mind that W may decide to not create this new entry for one of several reasons. </a:t>
            </a:r>
          </a:p>
          <a:p>
            <a:pPr lvl="1"/>
            <a:r>
              <a:rPr lang="en-SG" dirty="0"/>
              <a:t>For example, </a:t>
            </a:r>
            <a:r>
              <a:rPr lang="en-SG" b="1" i="1" dirty="0"/>
              <a:t>W</a:t>
            </a:r>
            <a:r>
              <a:rPr lang="en-SG" dirty="0"/>
              <a:t> would not create this entry if W is equal to (say) </a:t>
            </a:r>
            <a:r>
              <a:rPr lang="en-SG" b="1" i="1" dirty="0"/>
              <a:t>Y2</a:t>
            </a:r>
            <a:r>
              <a:rPr lang="en-SG" dirty="0"/>
              <a:t>, thereby creating an undesirable loop in the routing; or if </a:t>
            </a:r>
            <a:r>
              <a:rPr lang="en-SG" b="1" i="1" dirty="0"/>
              <a:t>W</a:t>
            </a:r>
            <a:r>
              <a:rPr lang="en-SG" dirty="0"/>
              <a:t> already has a path to </a:t>
            </a:r>
            <a:r>
              <a:rPr lang="en-SG" b="1" i="1" dirty="0"/>
              <a:t>Z</a:t>
            </a:r>
            <a:r>
              <a:rPr lang="en-SG" dirty="0"/>
              <a:t> in its tables, and this existing path is preferable (with respect to the metric used by BGP at W) to </a:t>
            </a:r>
            <a:r>
              <a:rPr lang="en-SG" b="1" i="1" dirty="0"/>
              <a:t>WXY1Y2Y3Z</a:t>
            </a:r>
            <a:r>
              <a:rPr lang="en-SG" dirty="0"/>
              <a:t> ; </a:t>
            </a:r>
          </a:p>
        </p:txBody>
      </p:sp>
    </p:spTree>
    <p:extLst>
      <p:ext uri="{BB962C8B-B14F-4D97-AF65-F5344CB8AC3E}">
        <p14:creationId xmlns:p14="http://schemas.microsoft.com/office/powerpoint/2010/main" val="39466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9F6E-B50A-423C-BA2F-DCE33705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BGP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80F9-47C1-4CB1-A7D6-3E7C0C54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In BGP jargon, the immediate neighbours in the graph of ASs are called </a:t>
            </a:r>
            <a:r>
              <a:rPr lang="en-SG" b="1" dirty="0"/>
              <a:t>peers</a:t>
            </a:r>
            <a:r>
              <a:rPr lang="en-SG" dirty="0"/>
              <a:t>. BGP information is propagated through the network by exchanges of BGP messages between peers. The BGP protocol defines the four types of messages: </a:t>
            </a:r>
            <a:r>
              <a:rPr lang="en-SG" b="1" dirty="0"/>
              <a:t>OPEN, UPDATE, NOTIFICATION and KEEPALIVE. </a:t>
            </a:r>
          </a:p>
          <a:p>
            <a:r>
              <a:rPr lang="en-SG" dirty="0"/>
              <a:t>OPEN:</a:t>
            </a:r>
          </a:p>
          <a:p>
            <a:pPr lvl="1"/>
            <a:r>
              <a:rPr lang="en-SG" dirty="0"/>
              <a:t> BGP peers communicate using the </a:t>
            </a:r>
            <a:r>
              <a:rPr lang="en-SG" b="1" dirty="0"/>
              <a:t>TCP protocol </a:t>
            </a:r>
            <a:r>
              <a:rPr lang="en-SG" dirty="0"/>
              <a:t>and </a:t>
            </a:r>
            <a:r>
              <a:rPr lang="en-SG" b="1" dirty="0"/>
              <a:t>port number 179</a:t>
            </a:r>
            <a:r>
              <a:rPr lang="en-SG" dirty="0"/>
              <a:t>.  TCP thus provides for reliable and congestion controlled message exchange between peers. </a:t>
            </a:r>
          </a:p>
          <a:p>
            <a:pPr lvl="1"/>
            <a:r>
              <a:rPr lang="en-SG" dirty="0"/>
              <a:t> When a BGP gateway wants to first establish contact with a BGP peer , an </a:t>
            </a:r>
            <a:r>
              <a:rPr lang="en-SG" b="1" dirty="0"/>
              <a:t>OPEN</a:t>
            </a:r>
            <a:r>
              <a:rPr lang="en-SG" dirty="0"/>
              <a:t> message is sent to the peer.  </a:t>
            </a:r>
          </a:p>
          <a:p>
            <a:pPr lvl="1"/>
            <a:r>
              <a:rPr lang="en-SG" dirty="0"/>
              <a:t>The OPEN message allows a BGP gateway to identify and authenticate itself, and provide timer information. </a:t>
            </a:r>
          </a:p>
          <a:p>
            <a:pPr lvl="1"/>
            <a:r>
              <a:rPr lang="en-SG" dirty="0"/>
              <a:t>If the OPEN is acceptable to the peer, it will send back a </a:t>
            </a:r>
            <a:r>
              <a:rPr lang="en-SG" b="1" dirty="0"/>
              <a:t>KEEPALIVE</a:t>
            </a:r>
            <a:r>
              <a:rPr lang="en-SG" dirty="0"/>
              <a:t> message.</a:t>
            </a:r>
          </a:p>
        </p:txBody>
      </p:sp>
    </p:spTree>
    <p:extLst>
      <p:ext uri="{BB962C8B-B14F-4D97-AF65-F5344CB8AC3E}">
        <p14:creationId xmlns:p14="http://schemas.microsoft.com/office/powerpoint/2010/main" val="411495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A2C2-9883-4700-BF81-901FBD1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27CB-7167-4441-917B-B2CDE996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UPDATE:  </a:t>
            </a:r>
          </a:p>
          <a:p>
            <a:pPr lvl="1"/>
            <a:r>
              <a:rPr lang="en-SG" dirty="0"/>
              <a:t>A BGP gateway uses the </a:t>
            </a:r>
            <a:r>
              <a:rPr lang="en-SG" b="1" dirty="0"/>
              <a:t>UPDATE</a:t>
            </a:r>
            <a:r>
              <a:rPr lang="en-SG" dirty="0"/>
              <a:t> message to advertise a path to a given destination (e.g.,  </a:t>
            </a:r>
            <a:r>
              <a:rPr lang="en-SG" b="1" i="1" dirty="0"/>
              <a:t>XY1Y2Y3Z</a:t>
            </a:r>
            <a:r>
              <a:rPr lang="en-SG" dirty="0"/>
              <a:t>) to the BGP peer.  </a:t>
            </a:r>
          </a:p>
          <a:p>
            <a:pPr lvl="1"/>
            <a:r>
              <a:rPr lang="en-SG" dirty="0"/>
              <a:t>The UPDATE message can also be used to withdraw routes that had previously been advertised (that is, to tell a peer that a route that it had previously advertised is no longer a valid route). </a:t>
            </a:r>
          </a:p>
          <a:p>
            <a:pPr marL="0" indent="0">
              <a:buNone/>
            </a:pPr>
            <a:r>
              <a:rPr lang="en-SG" dirty="0"/>
              <a:t>●     KEEPALIVE:  </a:t>
            </a:r>
          </a:p>
          <a:p>
            <a:pPr lvl="1"/>
            <a:r>
              <a:rPr lang="en-SG" dirty="0"/>
              <a:t>This BGP message is used to let a  peer know that the sender is  alive but that the sender doesn't have other information to send.  </a:t>
            </a:r>
          </a:p>
          <a:p>
            <a:pPr lvl="1"/>
            <a:r>
              <a:rPr lang="en-SG" dirty="0"/>
              <a:t>It also serves as an acknowledgment to a received OPEN message.</a:t>
            </a:r>
          </a:p>
          <a:p>
            <a:pPr marL="0" indent="0">
              <a:buNone/>
            </a:pPr>
            <a:r>
              <a:rPr lang="en-SG" dirty="0"/>
              <a:t> ●     NOTIFICATION:  </a:t>
            </a:r>
          </a:p>
          <a:p>
            <a:pPr lvl="1"/>
            <a:r>
              <a:rPr lang="en-SG" dirty="0"/>
              <a:t>This BGP message is used to inform a peer that an error has been detected (e. g., in a previously transmitted BGP message) or that the sender is about to close the BGP session.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8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1854</Words>
  <Application>Microsoft Office PowerPoint</Application>
  <PresentationFormat>Widescreen</PresentationFormat>
  <Paragraphs>326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Gill Sans MT</vt:lpstr>
      <vt:lpstr>Tahoma</vt:lpstr>
      <vt:lpstr>Wingdings</vt:lpstr>
      <vt:lpstr>ZapfDingbats</vt:lpstr>
      <vt:lpstr>Office Theme</vt:lpstr>
      <vt:lpstr>Inter Autonomous System Routing Protocol</vt:lpstr>
      <vt:lpstr>BGP(Border Gateway Protocol)</vt:lpstr>
      <vt:lpstr>BGP basics</vt:lpstr>
      <vt:lpstr>BGP basics: distributing path information</vt:lpstr>
      <vt:lpstr>BGP</vt:lpstr>
      <vt:lpstr>BGP route selection</vt:lpstr>
      <vt:lpstr>How BGP Works</vt:lpstr>
      <vt:lpstr>BGP Messages</vt:lpstr>
      <vt:lpstr>Cont..</vt:lpstr>
      <vt:lpstr>Autonomous System (AS)</vt:lpstr>
      <vt:lpstr>BGP Basics</vt:lpstr>
      <vt:lpstr>BGP routing policy</vt:lpstr>
      <vt:lpstr>BGP routing policy (2)</vt:lpstr>
      <vt:lpstr>BGP General Operation</vt:lpstr>
      <vt:lpstr>Constructing the Forwarding Table</vt:lpstr>
      <vt:lpstr>PowerPoint Presentation</vt:lpstr>
      <vt:lpstr>eBGP &amp; iBGP</vt:lpstr>
      <vt:lpstr>IBGP &amp;EBGP</vt:lpstr>
      <vt:lpstr>Hierarchical Routing Protocol</vt:lpstr>
      <vt:lpstr>Interconnected ASes</vt:lpstr>
      <vt:lpstr>Inter-AS tasks</vt:lpstr>
      <vt:lpstr>Example: setting forwarding table in router 1d</vt:lpstr>
      <vt:lpstr>Example: choosing among multiple ASes</vt:lpstr>
      <vt:lpstr>Example: choosing among multiple 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Autonomous System Routing Protocol</dc:title>
  <dc:creator>Risala Khan</dc:creator>
  <cp:lastModifiedBy>Risala Khan</cp:lastModifiedBy>
  <cp:revision>2</cp:revision>
  <dcterms:created xsi:type="dcterms:W3CDTF">2019-10-19T05:29:26Z</dcterms:created>
  <dcterms:modified xsi:type="dcterms:W3CDTF">2019-10-19T05:34:51Z</dcterms:modified>
</cp:coreProperties>
</file>