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65" r:id="rId14"/>
    <p:sldId id="257" r:id="rId15"/>
    <p:sldId id="258" r:id="rId16"/>
    <p:sldId id="259" r:id="rId17"/>
    <p:sldId id="260"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1440-13E6-4F2D-8A6A-929F3E826EE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C06249D-AD59-4619-8180-ABC7FDF1F33A}">
      <dgm:prSet/>
      <dgm:spPr/>
      <dgm:t>
        <a:bodyPr/>
        <a:lstStyle/>
        <a:p>
          <a:r>
            <a:rPr lang="en-SG" b="0" i="0"/>
            <a:t>Bridges can creates routing table. </a:t>
          </a:r>
          <a:endParaRPr lang="en-US"/>
        </a:p>
      </dgm:t>
    </dgm:pt>
    <dgm:pt modelId="{42ADF718-04D2-4870-9F94-5EEE9122DF91}" type="parTrans" cxnId="{3F18550A-74A7-40D0-914B-BFC7856B8D51}">
      <dgm:prSet/>
      <dgm:spPr/>
      <dgm:t>
        <a:bodyPr/>
        <a:lstStyle/>
        <a:p>
          <a:endParaRPr lang="en-US"/>
        </a:p>
      </dgm:t>
    </dgm:pt>
    <dgm:pt modelId="{24BE96EE-EBFD-49BF-B060-ABBAB07FBC8E}" type="sibTrans" cxnId="{3F18550A-74A7-40D0-914B-BFC7856B8D51}">
      <dgm:prSet/>
      <dgm:spPr/>
      <dgm:t>
        <a:bodyPr/>
        <a:lstStyle/>
        <a:p>
          <a:endParaRPr lang="en-US"/>
        </a:p>
      </dgm:t>
    </dgm:pt>
    <dgm:pt modelId="{26543CA5-D7BE-4EC4-96A8-85D6C76CA052}">
      <dgm:prSet/>
      <dgm:spPr/>
      <dgm:t>
        <a:bodyPr/>
        <a:lstStyle/>
        <a:p>
          <a:r>
            <a:rPr lang="en-SG" b="0" i="0"/>
            <a:t>Routing table is built to record the segment no. of address. </a:t>
          </a:r>
          <a:endParaRPr lang="en-US"/>
        </a:p>
      </dgm:t>
    </dgm:pt>
    <dgm:pt modelId="{2633C4ED-89C7-4CB9-8D00-CA61CC8A15CD}" type="parTrans" cxnId="{FDD99C91-47CE-4A98-8303-BC540D9EF9AA}">
      <dgm:prSet/>
      <dgm:spPr/>
      <dgm:t>
        <a:bodyPr/>
        <a:lstStyle/>
        <a:p>
          <a:endParaRPr lang="en-US"/>
        </a:p>
      </dgm:t>
    </dgm:pt>
    <dgm:pt modelId="{E9EAA4FF-9721-43E5-992E-70839FF1A746}" type="sibTrans" cxnId="{FDD99C91-47CE-4A98-8303-BC540D9EF9AA}">
      <dgm:prSet/>
      <dgm:spPr/>
      <dgm:t>
        <a:bodyPr/>
        <a:lstStyle/>
        <a:p>
          <a:endParaRPr lang="en-US"/>
        </a:p>
      </dgm:t>
    </dgm:pt>
    <dgm:pt modelId="{2CFD7D0C-D4C9-43D1-ABC4-65F3A9D0EC6A}">
      <dgm:prSet/>
      <dgm:spPr/>
      <dgm:t>
        <a:bodyPr/>
        <a:lstStyle/>
        <a:p>
          <a:r>
            <a:rPr lang="en-SG" b="0" i="0"/>
            <a:t>If destination address is in the same segment as the source address, stop transmit otherwise, forward to the other segment.</a:t>
          </a:r>
          <a:endParaRPr lang="en-US"/>
        </a:p>
      </dgm:t>
    </dgm:pt>
    <dgm:pt modelId="{376040A4-6B69-408A-AD3B-D45D7149C0BE}" type="parTrans" cxnId="{E3ECC9A7-B7AF-4B2F-BCF2-20542FE17EFD}">
      <dgm:prSet/>
      <dgm:spPr/>
      <dgm:t>
        <a:bodyPr/>
        <a:lstStyle/>
        <a:p>
          <a:endParaRPr lang="en-US"/>
        </a:p>
      </dgm:t>
    </dgm:pt>
    <dgm:pt modelId="{F1E5916F-0B6E-4F93-A71F-F55D8A43A7A6}" type="sibTrans" cxnId="{E3ECC9A7-B7AF-4B2F-BCF2-20542FE17EFD}">
      <dgm:prSet/>
      <dgm:spPr/>
      <dgm:t>
        <a:bodyPr/>
        <a:lstStyle/>
        <a:p>
          <a:endParaRPr lang="en-US"/>
        </a:p>
      </dgm:t>
    </dgm:pt>
    <dgm:pt modelId="{CD0AA893-AB95-46DC-B2A3-F4A82C7BEC99}" type="pres">
      <dgm:prSet presAssocID="{76201440-13E6-4F2D-8A6A-929F3E826EE7}" presName="linear" presStyleCnt="0">
        <dgm:presLayoutVars>
          <dgm:animLvl val="lvl"/>
          <dgm:resizeHandles val="exact"/>
        </dgm:presLayoutVars>
      </dgm:prSet>
      <dgm:spPr/>
    </dgm:pt>
    <dgm:pt modelId="{3D11AD97-EC48-4DA1-A70F-3445DE7D18E7}" type="pres">
      <dgm:prSet presAssocID="{1C06249D-AD59-4619-8180-ABC7FDF1F33A}" presName="parentText" presStyleLbl="node1" presStyleIdx="0" presStyleCnt="3">
        <dgm:presLayoutVars>
          <dgm:chMax val="0"/>
          <dgm:bulletEnabled val="1"/>
        </dgm:presLayoutVars>
      </dgm:prSet>
      <dgm:spPr/>
    </dgm:pt>
    <dgm:pt modelId="{DC56CC86-F633-44F6-A371-1B22AFDC47F6}" type="pres">
      <dgm:prSet presAssocID="{24BE96EE-EBFD-49BF-B060-ABBAB07FBC8E}" presName="spacer" presStyleCnt="0"/>
      <dgm:spPr/>
    </dgm:pt>
    <dgm:pt modelId="{F554A4AB-BE8A-4F21-A591-0CDBDDB978EB}" type="pres">
      <dgm:prSet presAssocID="{26543CA5-D7BE-4EC4-96A8-85D6C76CA052}" presName="parentText" presStyleLbl="node1" presStyleIdx="1" presStyleCnt="3">
        <dgm:presLayoutVars>
          <dgm:chMax val="0"/>
          <dgm:bulletEnabled val="1"/>
        </dgm:presLayoutVars>
      </dgm:prSet>
      <dgm:spPr/>
    </dgm:pt>
    <dgm:pt modelId="{3736D4B7-3EF6-49B3-8C65-2764F388A90D}" type="pres">
      <dgm:prSet presAssocID="{E9EAA4FF-9721-43E5-992E-70839FF1A746}" presName="spacer" presStyleCnt="0"/>
      <dgm:spPr/>
    </dgm:pt>
    <dgm:pt modelId="{F5E341B8-BB89-44B6-8C98-CA1FD2924E4C}" type="pres">
      <dgm:prSet presAssocID="{2CFD7D0C-D4C9-43D1-ABC4-65F3A9D0EC6A}" presName="parentText" presStyleLbl="node1" presStyleIdx="2" presStyleCnt="3">
        <dgm:presLayoutVars>
          <dgm:chMax val="0"/>
          <dgm:bulletEnabled val="1"/>
        </dgm:presLayoutVars>
      </dgm:prSet>
      <dgm:spPr/>
    </dgm:pt>
  </dgm:ptLst>
  <dgm:cxnLst>
    <dgm:cxn modelId="{3F18550A-74A7-40D0-914B-BFC7856B8D51}" srcId="{76201440-13E6-4F2D-8A6A-929F3E826EE7}" destId="{1C06249D-AD59-4619-8180-ABC7FDF1F33A}" srcOrd="0" destOrd="0" parTransId="{42ADF718-04D2-4870-9F94-5EEE9122DF91}" sibTransId="{24BE96EE-EBFD-49BF-B060-ABBAB07FBC8E}"/>
    <dgm:cxn modelId="{E285463F-E2C3-4502-8668-A1D9A8E3A35A}" type="presOf" srcId="{76201440-13E6-4F2D-8A6A-929F3E826EE7}" destId="{CD0AA893-AB95-46DC-B2A3-F4A82C7BEC99}" srcOrd="0" destOrd="0" presId="urn:microsoft.com/office/officeart/2005/8/layout/vList2"/>
    <dgm:cxn modelId="{309B2346-EED8-440D-8E5B-44EDCC71D1A2}" type="presOf" srcId="{26543CA5-D7BE-4EC4-96A8-85D6C76CA052}" destId="{F554A4AB-BE8A-4F21-A591-0CDBDDB978EB}" srcOrd="0" destOrd="0" presId="urn:microsoft.com/office/officeart/2005/8/layout/vList2"/>
    <dgm:cxn modelId="{FDD99C91-47CE-4A98-8303-BC540D9EF9AA}" srcId="{76201440-13E6-4F2D-8A6A-929F3E826EE7}" destId="{26543CA5-D7BE-4EC4-96A8-85D6C76CA052}" srcOrd="1" destOrd="0" parTransId="{2633C4ED-89C7-4CB9-8D00-CA61CC8A15CD}" sibTransId="{E9EAA4FF-9721-43E5-992E-70839FF1A746}"/>
    <dgm:cxn modelId="{E3ECC9A7-B7AF-4B2F-BCF2-20542FE17EFD}" srcId="{76201440-13E6-4F2D-8A6A-929F3E826EE7}" destId="{2CFD7D0C-D4C9-43D1-ABC4-65F3A9D0EC6A}" srcOrd="2" destOrd="0" parTransId="{376040A4-6B69-408A-AD3B-D45D7149C0BE}" sibTransId="{F1E5916F-0B6E-4F93-A71F-F55D8A43A7A6}"/>
    <dgm:cxn modelId="{8B4DD2E5-69B7-413A-8866-1AC4D5CA2A35}" type="presOf" srcId="{2CFD7D0C-D4C9-43D1-ABC4-65F3A9D0EC6A}" destId="{F5E341B8-BB89-44B6-8C98-CA1FD2924E4C}" srcOrd="0" destOrd="0" presId="urn:microsoft.com/office/officeart/2005/8/layout/vList2"/>
    <dgm:cxn modelId="{590344E6-95A5-4590-8E60-FD2746B71D72}" type="presOf" srcId="{1C06249D-AD59-4619-8180-ABC7FDF1F33A}" destId="{3D11AD97-EC48-4DA1-A70F-3445DE7D18E7}" srcOrd="0" destOrd="0" presId="urn:microsoft.com/office/officeart/2005/8/layout/vList2"/>
    <dgm:cxn modelId="{1CE3BAC3-C99D-4C89-8C6C-B1C4C949FAAE}" type="presParOf" srcId="{CD0AA893-AB95-46DC-B2A3-F4A82C7BEC99}" destId="{3D11AD97-EC48-4DA1-A70F-3445DE7D18E7}" srcOrd="0" destOrd="0" presId="urn:microsoft.com/office/officeart/2005/8/layout/vList2"/>
    <dgm:cxn modelId="{B9CEDD8C-E5E1-40AF-BC10-F70966F58DDC}" type="presParOf" srcId="{CD0AA893-AB95-46DC-B2A3-F4A82C7BEC99}" destId="{DC56CC86-F633-44F6-A371-1B22AFDC47F6}" srcOrd="1" destOrd="0" presId="urn:microsoft.com/office/officeart/2005/8/layout/vList2"/>
    <dgm:cxn modelId="{E6202EC4-014D-4B5C-8F83-EE106DE80776}" type="presParOf" srcId="{CD0AA893-AB95-46DC-B2A3-F4A82C7BEC99}" destId="{F554A4AB-BE8A-4F21-A591-0CDBDDB978EB}" srcOrd="2" destOrd="0" presId="urn:microsoft.com/office/officeart/2005/8/layout/vList2"/>
    <dgm:cxn modelId="{370577E7-CAA9-420E-B167-C96989890600}" type="presParOf" srcId="{CD0AA893-AB95-46DC-B2A3-F4A82C7BEC99}" destId="{3736D4B7-3EF6-49B3-8C65-2764F388A90D}" srcOrd="3" destOrd="0" presId="urn:microsoft.com/office/officeart/2005/8/layout/vList2"/>
    <dgm:cxn modelId="{A936BB0B-4F17-4F2D-ADF2-13CB17CF00FE}" type="presParOf" srcId="{CD0AA893-AB95-46DC-B2A3-F4A82C7BEC99}" destId="{F5E341B8-BB89-44B6-8C98-CA1FD2924E4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98EA8-F531-4F04-BC83-0EE86CB7591D}"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882249CC-4B3D-4DE5-965C-861AED9ABD47}">
      <dgm:prSet/>
      <dgm:spPr/>
      <dgm:t>
        <a:bodyPr/>
        <a:lstStyle/>
        <a:p>
          <a:r>
            <a:rPr lang="en-SG" b="0" i="0"/>
            <a:t>1.Simple bridge </a:t>
          </a:r>
          <a:endParaRPr lang="en-US"/>
        </a:p>
      </dgm:t>
    </dgm:pt>
    <dgm:pt modelId="{6AF7DC95-39D0-4B79-9501-22961AC7CCC1}" type="parTrans" cxnId="{5E3046FF-3B68-449A-8E11-DA22C115FBE4}">
      <dgm:prSet/>
      <dgm:spPr/>
      <dgm:t>
        <a:bodyPr/>
        <a:lstStyle/>
        <a:p>
          <a:endParaRPr lang="en-US"/>
        </a:p>
      </dgm:t>
    </dgm:pt>
    <dgm:pt modelId="{276B8F9F-72D9-4A58-A5B6-A5DF4F85ED1C}" type="sibTrans" cxnId="{5E3046FF-3B68-449A-8E11-DA22C115FBE4}">
      <dgm:prSet/>
      <dgm:spPr/>
      <dgm:t>
        <a:bodyPr/>
        <a:lstStyle/>
        <a:p>
          <a:endParaRPr lang="en-US"/>
        </a:p>
      </dgm:t>
    </dgm:pt>
    <dgm:pt modelId="{ED35F3E4-1B84-441E-AAAB-2B155AB1C443}">
      <dgm:prSet/>
      <dgm:spPr/>
      <dgm:t>
        <a:bodyPr/>
        <a:lstStyle/>
        <a:p>
          <a:r>
            <a:rPr lang="en-SG" b="0" i="0"/>
            <a:t>• Simple bridge links two segments and contains a table that lists the addresses of all stations included in each of them.</a:t>
          </a:r>
          <a:endParaRPr lang="en-US"/>
        </a:p>
      </dgm:t>
    </dgm:pt>
    <dgm:pt modelId="{AE27EA44-5776-4762-A444-01C1D269ED23}" type="parTrans" cxnId="{3EF23F17-D01D-46BB-9721-9340C70C84A3}">
      <dgm:prSet/>
      <dgm:spPr/>
      <dgm:t>
        <a:bodyPr/>
        <a:lstStyle/>
        <a:p>
          <a:endParaRPr lang="en-US"/>
        </a:p>
      </dgm:t>
    </dgm:pt>
    <dgm:pt modelId="{5C94E225-02F7-4311-B1D7-4F77CFA5A7D4}" type="sibTrans" cxnId="{3EF23F17-D01D-46BB-9721-9340C70C84A3}">
      <dgm:prSet/>
      <dgm:spPr/>
      <dgm:t>
        <a:bodyPr/>
        <a:lstStyle/>
        <a:p>
          <a:endParaRPr lang="en-US"/>
        </a:p>
      </dgm:t>
    </dgm:pt>
    <dgm:pt modelId="{F5AC1735-6A43-47EC-9BA1-9372AA7BADBE}">
      <dgm:prSet/>
      <dgm:spPr/>
      <dgm:t>
        <a:bodyPr/>
        <a:lstStyle/>
        <a:p>
          <a:r>
            <a:rPr lang="en-SG" b="0" i="0"/>
            <a:t>• Most primitive and least expansive. </a:t>
          </a:r>
          <a:endParaRPr lang="en-US"/>
        </a:p>
      </dgm:t>
    </dgm:pt>
    <dgm:pt modelId="{BC2869F5-C8B8-482D-A371-95F593873981}" type="parTrans" cxnId="{51D53FC0-3F4E-486E-8BCA-12EE8CCD0F8A}">
      <dgm:prSet/>
      <dgm:spPr/>
      <dgm:t>
        <a:bodyPr/>
        <a:lstStyle/>
        <a:p>
          <a:endParaRPr lang="en-US"/>
        </a:p>
      </dgm:t>
    </dgm:pt>
    <dgm:pt modelId="{40D119E2-9653-4DCC-A17C-33A563FA32ED}" type="sibTrans" cxnId="{51D53FC0-3F4E-486E-8BCA-12EE8CCD0F8A}">
      <dgm:prSet/>
      <dgm:spPr/>
      <dgm:t>
        <a:bodyPr/>
        <a:lstStyle/>
        <a:p>
          <a:endParaRPr lang="en-US"/>
        </a:p>
      </dgm:t>
    </dgm:pt>
    <dgm:pt modelId="{AB72D15F-42F2-4F43-B568-B8B81F3790B6}">
      <dgm:prSet/>
      <dgm:spPr/>
      <dgm:t>
        <a:bodyPr/>
        <a:lstStyle/>
        <a:p>
          <a:r>
            <a:rPr lang="en-SG" b="0" i="0"/>
            <a:t>• Time consuming.</a:t>
          </a:r>
          <a:endParaRPr lang="en-US"/>
        </a:p>
      </dgm:t>
    </dgm:pt>
    <dgm:pt modelId="{E18BED66-4458-413B-A22C-F878AE18A04F}" type="parTrans" cxnId="{51643147-6EF4-4636-B4E2-FC2A0BE9056F}">
      <dgm:prSet/>
      <dgm:spPr/>
      <dgm:t>
        <a:bodyPr/>
        <a:lstStyle/>
        <a:p>
          <a:endParaRPr lang="en-US"/>
        </a:p>
      </dgm:t>
    </dgm:pt>
    <dgm:pt modelId="{9AF518D5-0EDB-415D-8B58-C330CA7F3F26}" type="sibTrans" cxnId="{51643147-6EF4-4636-B4E2-FC2A0BE9056F}">
      <dgm:prSet/>
      <dgm:spPr/>
      <dgm:t>
        <a:bodyPr/>
        <a:lstStyle/>
        <a:p>
          <a:endParaRPr lang="en-US"/>
        </a:p>
      </dgm:t>
    </dgm:pt>
    <dgm:pt modelId="{109CEB99-D74F-4C1F-AE72-B9D6B90674B3}">
      <dgm:prSet/>
      <dgm:spPr/>
      <dgm:t>
        <a:bodyPr/>
        <a:lstStyle/>
        <a:p>
          <a:r>
            <a:rPr lang="en-SG" b="0" i="0"/>
            <a:t>2.Multiport bridge </a:t>
          </a:r>
          <a:endParaRPr lang="en-US"/>
        </a:p>
      </dgm:t>
    </dgm:pt>
    <dgm:pt modelId="{70A482B3-5732-4E58-A527-BFFB22A4F144}" type="parTrans" cxnId="{32C773F5-E0D3-45AC-969A-D880BE0952B1}">
      <dgm:prSet/>
      <dgm:spPr/>
      <dgm:t>
        <a:bodyPr/>
        <a:lstStyle/>
        <a:p>
          <a:endParaRPr lang="en-US"/>
        </a:p>
      </dgm:t>
    </dgm:pt>
    <dgm:pt modelId="{CA63F344-1763-4FD9-8933-5B4FFE8642D7}" type="sibTrans" cxnId="{32C773F5-E0D3-45AC-969A-D880BE0952B1}">
      <dgm:prSet/>
      <dgm:spPr/>
      <dgm:t>
        <a:bodyPr/>
        <a:lstStyle/>
        <a:p>
          <a:endParaRPr lang="en-US"/>
        </a:p>
      </dgm:t>
    </dgm:pt>
    <dgm:pt modelId="{C657F20C-738D-4492-8EFF-8C253C3B702C}">
      <dgm:prSet/>
      <dgm:spPr/>
      <dgm:t>
        <a:bodyPr/>
        <a:lstStyle/>
        <a:p>
          <a:r>
            <a:rPr lang="en-SG" b="0" i="0"/>
            <a:t>• Multiport bridge can be used to connect more than two LANS. </a:t>
          </a:r>
          <a:endParaRPr lang="en-US"/>
        </a:p>
      </dgm:t>
    </dgm:pt>
    <dgm:pt modelId="{3A66FEB6-3220-44C7-9E01-4248136F479A}" type="parTrans" cxnId="{BBDFA691-EAF8-400E-9AF3-3452DA52A8D5}">
      <dgm:prSet/>
      <dgm:spPr/>
      <dgm:t>
        <a:bodyPr/>
        <a:lstStyle/>
        <a:p>
          <a:endParaRPr lang="en-US"/>
        </a:p>
      </dgm:t>
    </dgm:pt>
    <dgm:pt modelId="{A3F0E0C8-E044-4485-B0B7-F32C790E99DA}" type="sibTrans" cxnId="{BBDFA691-EAF8-400E-9AF3-3452DA52A8D5}">
      <dgm:prSet/>
      <dgm:spPr/>
      <dgm:t>
        <a:bodyPr/>
        <a:lstStyle/>
        <a:p>
          <a:endParaRPr lang="en-US"/>
        </a:p>
      </dgm:t>
    </dgm:pt>
    <dgm:pt modelId="{256D5FC6-02DF-4719-AC06-1B019252E41B}">
      <dgm:prSet/>
      <dgm:spPr/>
      <dgm:t>
        <a:bodyPr/>
        <a:lstStyle/>
        <a:p>
          <a:r>
            <a:rPr lang="en-SG" b="0" i="0"/>
            <a:t>• In this bridge three tables are created, each one holding the physical address of station reachable through the corresponds port.</a:t>
          </a:r>
          <a:endParaRPr lang="en-US"/>
        </a:p>
      </dgm:t>
    </dgm:pt>
    <dgm:pt modelId="{9D03EFB4-6BB6-4D94-8A4B-A01DB13EA019}" type="parTrans" cxnId="{21C15ACF-60E7-4813-AD00-E28612BF06B5}">
      <dgm:prSet/>
      <dgm:spPr/>
      <dgm:t>
        <a:bodyPr/>
        <a:lstStyle/>
        <a:p>
          <a:endParaRPr lang="en-US"/>
        </a:p>
      </dgm:t>
    </dgm:pt>
    <dgm:pt modelId="{4ECA6DF6-6DF1-4510-A323-3E3526449337}" type="sibTrans" cxnId="{21C15ACF-60E7-4813-AD00-E28612BF06B5}">
      <dgm:prSet/>
      <dgm:spPr/>
      <dgm:t>
        <a:bodyPr/>
        <a:lstStyle/>
        <a:p>
          <a:endParaRPr lang="en-US"/>
        </a:p>
      </dgm:t>
    </dgm:pt>
    <dgm:pt modelId="{24A567DE-CEDB-40C6-AD3E-38FDE17B00DE}">
      <dgm:prSet/>
      <dgm:spPr/>
      <dgm:t>
        <a:bodyPr/>
        <a:lstStyle/>
        <a:p>
          <a:r>
            <a:rPr lang="en-SG" b="0" i="0"/>
            <a:t>3.Transparent bridge </a:t>
          </a:r>
          <a:endParaRPr lang="en-US"/>
        </a:p>
      </dgm:t>
    </dgm:pt>
    <dgm:pt modelId="{237DB861-42AE-48CA-B4D4-DE525C49AEAA}" type="parTrans" cxnId="{B390A7B9-2C57-4C51-BFF1-667F879D3FF7}">
      <dgm:prSet/>
      <dgm:spPr/>
      <dgm:t>
        <a:bodyPr/>
        <a:lstStyle/>
        <a:p>
          <a:endParaRPr lang="en-US"/>
        </a:p>
      </dgm:t>
    </dgm:pt>
    <dgm:pt modelId="{744B871C-04A8-4DC0-8370-008398AFC6A3}" type="sibTrans" cxnId="{B390A7B9-2C57-4C51-BFF1-667F879D3FF7}">
      <dgm:prSet/>
      <dgm:spPr/>
      <dgm:t>
        <a:bodyPr/>
        <a:lstStyle/>
        <a:p>
          <a:endParaRPr lang="en-US"/>
        </a:p>
      </dgm:t>
    </dgm:pt>
    <dgm:pt modelId="{C87DC6BC-DD0F-45F6-A9EF-68AE68A6E44E}">
      <dgm:prSet/>
      <dgm:spPr/>
      <dgm:t>
        <a:bodyPr/>
        <a:lstStyle/>
        <a:p>
          <a:r>
            <a:rPr lang="en-SG" b="0" i="0"/>
            <a:t>• Transparent bridge builds table automatically by frame movements in network. • A bridge observes each frame that arrives at a port, extracts the source address from the frame, and places that address in the port’s routing table.</a:t>
          </a:r>
          <a:endParaRPr lang="en-US"/>
        </a:p>
      </dgm:t>
    </dgm:pt>
    <dgm:pt modelId="{D5EFE247-6B27-48BF-AE17-84D4A563687A}" type="parTrans" cxnId="{F620005D-F956-42E2-9C4E-F61DB92D5624}">
      <dgm:prSet/>
      <dgm:spPr/>
      <dgm:t>
        <a:bodyPr/>
        <a:lstStyle/>
        <a:p>
          <a:endParaRPr lang="en-US"/>
        </a:p>
      </dgm:t>
    </dgm:pt>
    <dgm:pt modelId="{08D16542-2E5B-448D-88F5-58A51E812557}" type="sibTrans" cxnId="{F620005D-F956-42E2-9C4E-F61DB92D5624}">
      <dgm:prSet/>
      <dgm:spPr/>
      <dgm:t>
        <a:bodyPr/>
        <a:lstStyle/>
        <a:p>
          <a:endParaRPr lang="en-US"/>
        </a:p>
      </dgm:t>
    </dgm:pt>
    <dgm:pt modelId="{0DF1EC3E-EF16-403A-A122-5EA888A22E31}">
      <dgm:prSet/>
      <dgm:spPr/>
      <dgm:t>
        <a:bodyPr/>
        <a:lstStyle/>
        <a:p>
          <a:r>
            <a:rPr lang="en-SG" b="0" i="0"/>
            <a:t>• It has self updating feature.</a:t>
          </a:r>
          <a:endParaRPr lang="en-US"/>
        </a:p>
      </dgm:t>
    </dgm:pt>
    <dgm:pt modelId="{E345EDC3-831C-4D1A-B402-816C1AF9177E}" type="parTrans" cxnId="{668DA6DE-5C4E-4639-9177-108C878B666B}">
      <dgm:prSet/>
      <dgm:spPr/>
      <dgm:t>
        <a:bodyPr/>
        <a:lstStyle/>
        <a:p>
          <a:endParaRPr lang="en-US"/>
        </a:p>
      </dgm:t>
    </dgm:pt>
    <dgm:pt modelId="{9ED6A506-4D58-4EFC-88AF-C054D2E9CFDA}" type="sibTrans" cxnId="{668DA6DE-5C4E-4639-9177-108C878B666B}">
      <dgm:prSet/>
      <dgm:spPr/>
      <dgm:t>
        <a:bodyPr/>
        <a:lstStyle/>
        <a:p>
          <a:endParaRPr lang="en-US"/>
        </a:p>
      </dgm:t>
    </dgm:pt>
    <dgm:pt modelId="{75572673-2434-4233-8202-7E38969E87A9}" type="pres">
      <dgm:prSet presAssocID="{73E98EA8-F531-4F04-BC83-0EE86CB7591D}" presName="Name0" presStyleCnt="0">
        <dgm:presLayoutVars>
          <dgm:dir/>
          <dgm:animLvl val="lvl"/>
          <dgm:resizeHandles val="exact"/>
        </dgm:presLayoutVars>
      </dgm:prSet>
      <dgm:spPr/>
    </dgm:pt>
    <dgm:pt modelId="{56891F4F-635B-4109-B0C7-CE03955825BA}" type="pres">
      <dgm:prSet presAssocID="{882249CC-4B3D-4DE5-965C-861AED9ABD47}" presName="linNode" presStyleCnt="0"/>
      <dgm:spPr/>
    </dgm:pt>
    <dgm:pt modelId="{505A4D4D-999D-467F-86CE-8873D3EACB2F}" type="pres">
      <dgm:prSet presAssocID="{882249CC-4B3D-4DE5-965C-861AED9ABD47}" presName="parentText" presStyleLbl="node1" presStyleIdx="0" presStyleCnt="3">
        <dgm:presLayoutVars>
          <dgm:chMax val="1"/>
          <dgm:bulletEnabled val="1"/>
        </dgm:presLayoutVars>
      </dgm:prSet>
      <dgm:spPr/>
    </dgm:pt>
    <dgm:pt modelId="{7CAA2F31-B9DB-4781-BCEA-888C0CA02220}" type="pres">
      <dgm:prSet presAssocID="{882249CC-4B3D-4DE5-965C-861AED9ABD47}" presName="descendantText" presStyleLbl="alignAccFollowNode1" presStyleIdx="0" presStyleCnt="3">
        <dgm:presLayoutVars>
          <dgm:bulletEnabled val="1"/>
        </dgm:presLayoutVars>
      </dgm:prSet>
      <dgm:spPr/>
    </dgm:pt>
    <dgm:pt modelId="{4B699424-CC19-4839-BA26-CD988DFFCCE2}" type="pres">
      <dgm:prSet presAssocID="{276B8F9F-72D9-4A58-A5B6-A5DF4F85ED1C}" presName="sp" presStyleCnt="0"/>
      <dgm:spPr/>
    </dgm:pt>
    <dgm:pt modelId="{74512678-42AF-4532-A64D-6CFE9E71921E}" type="pres">
      <dgm:prSet presAssocID="{109CEB99-D74F-4C1F-AE72-B9D6B90674B3}" presName="linNode" presStyleCnt="0"/>
      <dgm:spPr/>
    </dgm:pt>
    <dgm:pt modelId="{C9F49D9C-9964-4706-9170-5CE90644753C}" type="pres">
      <dgm:prSet presAssocID="{109CEB99-D74F-4C1F-AE72-B9D6B90674B3}" presName="parentText" presStyleLbl="node1" presStyleIdx="1" presStyleCnt="3">
        <dgm:presLayoutVars>
          <dgm:chMax val="1"/>
          <dgm:bulletEnabled val="1"/>
        </dgm:presLayoutVars>
      </dgm:prSet>
      <dgm:spPr/>
    </dgm:pt>
    <dgm:pt modelId="{8D098BBD-552B-451D-A47B-6F3D38FBE46C}" type="pres">
      <dgm:prSet presAssocID="{109CEB99-D74F-4C1F-AE72-B9D6B90674B3}" presName="descendantText" presStyleLbl="alignAccFollowNode1" presStyleIdx="1" presStyleCnt="3">
        <dgm:presLayoutVars>
          <dgm:bulletEnabled val="1"/>
        </dgm:presLayoutVars>
      </dgm:prSet>
      <dgm:spPr/>
    </dgm:pt>
    <dgm:pt modelId="{81B5D6E8-4C42-46CB-9D52-F03E9D30AC2C}" type="pres">
      <dgm:prSet presAssocID="{CA63F344-1763-4FD9-8933-5B4FFE8642D7}" presName="sp" presStyleCnt="0"/>
      <dgm:spPr/>
    </dgm:pt>
    <dgm:pt modelId="{5AA80F8A-2798-4C86-AA29-DC83070FDD86}" type="pres">
      <dgm:prSet presAssocID="{24A567DE-CEDB-40C6-AD3E-38FDE17B00DE}" presName="linNode" presStyleCnt="0"/>
      <dgm:spPr/>
    </dgm:pt>
    <dgm:pt modelId="{847AF7FA-919C-4380-8016-81AD7FCFA3FF}" type="pres">
      <dgm:prSet presAssocID="{24A567DE-CEDB-40C6-AD3E-38FDE17B00DE}" presName="parentText" presStyleLbl="node1" presStyleIdx="2" presStyleCnt="3">
        <dgm:presLayoutVars>
          <dgm:chMax val="1"/>
          <dgm:bulletEnabled val="1"/>
        </dgm:presLayoutVars>
      </dgm:prSet>
      <dgm:spPr/>
    </dgm:pt>
    <dgm:pt modelId="{AEB9B185-4AF7-4A16-8DBB-566D200094F4}" type="pres">
      <dgm:prSet presAssocID="{24A567DE-CEDB-40C6-AD3E-38FDE17B00DE}" presName="descendantText" presStyleLbl="alignAccFollowNode1" presStyleIdx="2" presStyleCnt="3">
        <dgm:presLayoutVars>
          <dgm:bulletEnabled val="1"/>
        </dgm:presLayoutVars>
      </dgm:prSet>
      <dgm:spPr/>
    </dgm:pt>
  </dgm:ptLst>
  <dgm:cxnLst>
    <dgm:cxn modelId="{78AE3F11-CC09-43A7-85DF-740196D3F64E}" type="presOf" srcId="{24A567DE-CEDB-40C6-AD3E-38FDE17B00DE}" destId="{847AF7FA-919C-4380-8016-81AD7FCFA3FF}" srcOrd="0" destOrd="0" presId="urn:microsoft.com/office/officeart/2005/8/layout/vList5"/>
    <dgm:cxn modelId="{3EF23F17-D01D-46BB-9721-9340C70C84A3}" srcId="{882249CC-4B3D-4DE5-965C-861AED9ABD47}" destId="{ED35F3E4-1B84-441E-AAAB-2B155AB1C443}" srcOrd="0" destOrd="0" parTransId="{AE27EA44-5776-4762-A444-01C1D269ED23}" sibTransId="{5C94E225-02F7-4311-B1D7-4F77CFA5A7D4}"/>
    <dgm:cxn modelId="{AA31EE2C-F95D-4585-A8C1-01CE1580BB74}" type="presOf" srcId="{256D5FC6-02DF-4719-AC06-1B019252E41B}" destId="{8D098BBD-552B-451D-A47B-6F3D38FBE46C}" srcOrd="0" destOrd="1" presId="urn:microsoft.com/office/officeart/2005/8/layout/vList5"/>
    <dgm:cxn modelId="{F620005D-F956-42E2-9C4E-F61DB92D5624}" srcId="{24A567DE-CEDB-40C6-AD3E-38FDE17B00DE}" destId="{C87DC6BC-DD0F-45F6-A9EF-68AE68A6E44E}" srcOrd="0" destOrd="0" parTransId="{D5EFE247-6B27-48BF-AE17-84D4A563687A}" sibTransId="{08D16542-2E5B-448D-88F5-58A51E812557}"/>
    <dgm:cxn modelId="{CB31EE43-6302-4149-AE32-938633B40E5F}" type="presOf" srcId="{C87DC6BC-DD0F-45F6-A9EF-68AE68A6E44E}" destId="{AEB9B185-4AF7-4A16-8DBB-566D200094F4}" srcOrd="0" destOrd="0" presId="urn:microsoft.com/office/officeart/2005/8/layout/vList5"/>
    <dgm:cxn modelId="{51643147-6EF4-4636-B4E2-FC2A0BE9056F}" srcId="{882249CC-4B3D-4DE5-965C-861AED9ABD47}" destId="{AB72D15F-42F2-4F43-B568-B8B81F3790B6}" srcOrd="2" destOrd="0" parTransId="{E18BED66-4458-413B-A22C-F878AE18A04F}" sibTransId="{9AF518D5-0EDB-415D-8B58-C330CA7F3F26}"/>
    <dgm:cxn modelId="{35088267-48DE-4BF5-B0F6-04ED13A39684}" type="presOf" srcId="{ED35F3E4-1B84-441E-AAAB-2B155AB1C443}" destId="{7CAA2F31-B9DB-4781-BCEA-888C0CA02220}" srcOrd="0" destOrd="0" presId="urn:microsoft.com/office/officeart/2005/8/layout/vList5"/>
    <dgm:cxn modelId="{F6F1FF69-7A1A-4EE3-B88F-197ACC5CD878}" type="presOf" srcId="{AB72D15F-42F2-4F43-B568-B8B81F3790B6}" destId="{7CAA2F31-B9DB-4781-BCEA-888C0CA02220}" srcOrd="0" destOrd="2" presId="urn:microsoft.com/office/officeart/2005/8/layout/vList5"/>
    <dgm:cxn modelId="{53ABA478-F16A-4D01-83A2-1226DDD7A594}" type="presOf" srcId="{109CEB99-D74F-4C1F-AE72-B9D6B90674B3}" destId="{C9F49D9C-9964-4706-9170-5CE90644753C}" srcOrd="0" destOrd="0" presId="urn:microsoft.com/office/officeart/2005/8/layout/vList5"/>
    <dgm:cxn modelId="{88009880-1928-4E3C-9FC2-DF5190C139EB}" type="presOf" srcId="{0DF1EC3E-EF16-403A-A122-5EA888A22E31}" destId="{AEB9B185-4AF7-4A16-8DBB-566D200094F4}" srcOrd="0" destOrd="1" presId="urn:microsoft.com/office/officeart/2005/8/layout/vList5"/>
    <dgm:cxn modelId="{72EB7785-5056-4E61-A284-207B3E5D40F8}" type="presOf" srcId="{C657F20C-738D-4492-8EFF-8C253C3B702C}" destId="{8D098BBD-552B-451D-A47B-6F3D38FBE46C}" srcOrd="0" destOrd="0" presId="urn:microsoft.com/office/officeart/2005/8/layout/vList5"/>
    <dgm:cxn modelId="{0A070B8D-CDBE-4C7B-B323-AAC85148845B}" type="presOf" srcId="{882249CC-4B3D-4DE5-965C-861AED9ABD47}" destId="{505A4D4D-999D-467F-86CE-8873D3EACB2F}" srcOrd="0" destOrd="0" presId="urn:microsoft.com/office/officeart/2005/8/layout/vList5"/>
    <dgm:cxn modelId="{BBDFA691-EAF8-400E-9AF3-3452DA52A8D5}" srcId="{109CEB99-D74F-4C1F-AE72-B9D6B90674B3}" destId="{C657F20C-738D-4492-8EFF-8C253C3B702C}" srcOrd="0" destOrd="0" parTransId="{3A66FEB6-3220-44C7-9E01-4248136F479A}" sibTransId="{A3F0E0C8-E044-4485-B0B7-F32C790E99DA}"/>
    <dgm:cxn modelId="{44FEEAA9-FA8D-489F-8161-971FAC125D23}" type="presOf" srcId="{73E98EA8-F531-4F04-BC83-0EE86CB7591D}" destId="{75572673-2434-4233-8202-7E38969E87A9}" srcOrd="0" destOrd="0" presId="urn:microsoft.com/office/officeart/2005/8/layout/vList5"/>
    <dgm:cxn modelId="{AFE08DB3-D505-4948-A9D8-BBF00231CE06}" type="presOf" srcId="{F5AC1735-6A43-47EC-9BA1-9372AA7BADBE}" destId="{7CAA2F31-B9DB-4781-BCEA-888C0CA02220}" srcOrd="0" destOrd="1" presId="urn:microsoft.com/office/officeart/2005/8/layout/vList5"/>
    <dgm:cxn modelId="{B390A7B9-2C57-4C51-BFF1-667F879D3FF7}" srcId="{73E98EA8-F531-4F04-BC83-0EE86CB7591D}" destId="{24A567DE-CEDB-40C6-AD3E-38FDE17B00DE}" srcOrd="2" destOrd="0" parTransId="{237DB861-42AE-48CA-B4D4-DE525C49AEAA}" sibTransId="{744B871C-04A8-4DC0-8370-008398AFC6A3}"/>
    <dgm:cxn modelId="{51D53FC0-3F4E-486E-8BCA-12EE8CCD0F8A}" srcId="{882249CC-4B3D-4DE5-965C-861AED9ABD47}" destId="{F5AC1735-6A43-47EC-9BA1-9372AA7BADBE}" srcOrd="1" destOrd="0" parTransId="{BC2869F5-C8B8-482D-A371-95F593873981}" sibTransId="{40D119E2-9653-4DCC-A17C-33A563FA32ED}"/>
    <dgm:cxn modelId="{21C15ACF-60E7-4813-AD00-E28612BF06B5}" srcId="{109CEB99-D74F-4C1F-AE72-B9D6B90674B3}" destId="{256D5FC6-02DF-4719-AC06-1B019252E41B}" srcOrd="1" destOrd="0" parTransId="{9D03EFB4-6BB6-4D94-8A4B-A01DB13EA019}" sibTransId="{4ECA6DF6-6DF1-4510-A323-3E3526449337}"/>
    <dgm:cxn modelId="{668DA6DE-5C4E-4639-9177-108C878B666B}" srcId="{24A567DE-CEDB-40C6-AD3E-38FDE17B00DE}" destId="{0DF1EC3E-EF16-403A-A122-5EA888A22E31}" srcOrd="1" destOrd="0" parTransId="{E345EDC3-831C-4D1A-B402-816C1AF9177E}" sibTransId="{9ED6A506-4D58-4EFC-88AF-C054D2E9CFDA}"/>
    <dgm:cxn modelId="{32C773F5-E0D3-45AC-969A-D880BE0952B1}" srcId="{73E98EA8-F531-4F04-BC83-0EE86CB7591D}" destId="{109CEB99-D74F-4C1F-AE72-B9D6B90674B3}" srcOrd="1" destOrd="0" parTransId="{70A482B3-5732-4E58-A527-BFFB22A4F144}" sibTransId="{CA63F344-1763-4FD9-8933-5B4FFE8642D7}"/>
    <dgm:cxn modelId="{5E3046FF-3B68-449A-8E11-DA22C115FBE4}" srcId="{73E98EA8-F531-4F04-BC83-0EE86CB7591D}" destId="{882249CC-4B3D-4DE5-965C-861AED9ABD47}" srcOrd="0" destOrd="0" parTransId="{6AF7DC95-39D0-4B79-9501-22961AC7CCC1}" sibTransId="{276B8F9F-72D9-4A58-A5B6-A5DF4F85ED1C}"/>
    <dgm:cxn modelId="{01E4D899-4BBE-4490-B979-5359DEAF343C}" type="presParOf" srcId="{75572673-2434-4233-8202-7E38969E87A9}" destId="{56891F4F-635B-4109-B0C7-CE03955825BA}" srcOrd="0" destOrd="0" presId="urn:microsoft.com/office/officeart/2005/8/layout/vList5"/>
    <dgm:cxn modelId="{F648CA26-FE70-457E-843D-149219659F3F}" type="presParOf" srcId="{56891F4F-635B-4109-B0C7-CE03955825BA}" destId="{505A4D4D-999D-467F-86CE-8873D3EACB2F}" srcOrd="0" destOrd="0" presId="urn:microsoft.com/office/officeart/2005/8/layout/vList5"/>
    <dgm:cxn modelId="{11E79943-2FDE-4B6D-907B-B307CC1695EA}" type="presParOf" srcId="{56891F4F-635B-4109-B0C7-CE03955825BA}" destId="{7CAA2F31-B9DB-4781-BCEA-888C0CA02220}" srcOrd="1" destOrd="0" presId="urn:microsoft.com/office/officeart/2005/8/layout/vList5"/>
    <dgm:cxn modelId="{4B30E9B6-A518-46A3-93ED-F9E0E9E3036C}" type="presParOf" srcId="{75572673-2434-4233-8202-7E38969E87A9}" destId="{4B699424-CC19-4839-BA26-CD988DFFCCE2}" srcOrd="1" destOrd="0" presId="urn:microsoft.com/office/officeart/2005/8/layout/vList5"/>
    <dgm:cxn modelId="{4AAF9590-67E0-435C-BFB5-95120A9280F3}" type="presParOf" srcId="{75572673-2434-4233-8202-7E38969E87A9}" destId="{74512678-42AF-4532-A64D-6CFE9E71921E}" srcOrd="2" destOrd="0" presId="urn:microsoft.com/office/officeart/2005/8/layout/vList5"/>
    <dgm:cxn modelId="{B2E89659-8416-42D2-BD86-A3BAD4B2EEE8}" type="presParOf" srcId="{74512678-42AF-4532-A64D-6CFE9E71921E}" destId="{C9F49D9C-9964-4706-9170-5CE90644753C}" srcOrd="0" destOrd="0" presId="urn:microsoft.com/office/officeart/2005/8/layout/vList5"/>
    <dgm:cxn modelId="{5814B98B-6B04-4DAF-8A74-6AB16DE2CA68}" type="presParOf" srcId="{74512678-42AF-4532-A64D-6CFE9E71921E}" destId="{8D098BBD-552B-451D-A47B-6F3D38FBE46C}" srcOrd="1" destOrd="0" presId="urn:microsoft.com/office/officeart/2005/8/layout/vList5"/>
    <dgm:cxn modelId="{81CF1FA3-4FC4-4EF8-82BD-E20EE67B3D3A}" type="presParOf" srcId="{75572673-2434-4233-8202-7E38969E87A9}" destId="{81B5D6E8-4C42-46CB-9D52-F03E9D30AC2C}" srcOrd="3" destOrd="0" presId="urn:microsoft.com/office/officeart/2005/8/layout/vList5"/>
    <dgm:cxn modelId="{55390D6F-1A42-4109-A21D-617AFCEC8528}" type="presParOf" srcId="{75572673-2434-4233-8202-7E38969E87A9}" destId="{5AA80F8A-2798-4C86-AA29-DC83070FDD86}" srcOrd="4" destOrd="0" presId="urn:microsoft.com/office/officeart/2005/8/layout/vList5"/>
    <dgm:cxn modelId="{8CD08DA4-3FC9-4223-A5D7-08012F74A290}" type="presParOf" srcId="{5AA80F8A-2798-4C86-AA29-DC83070FDD86}" destId="{847AF7FA-919C-4380-8016-81AD7FCFA3FF}" srcOrd="0" destOrd="0" presId="urn:microsoft.com/office/officeart/2005/8/layout/vList5"/>
    <dgm:cxn modelId="{E48A8A01-8030-4F17-ADBA-FA84D163036B}" type="presParOf" srcId="{5AA80F8A-2798-4C86-AA29-DC83070FDD86}" destId="{AEB9B185-4AF7-4A16-8DBB-566D200094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1AD97-EC48-4DA1-A70F-3445DE7D18E7}">
      <dsp:nvSpPr>
        <dsp:cNvPr id="0" name=""/>
        <dsp:cNvSpPr/>
      </dsp:nvSpPr>
      <dsp:spPr>
        <a:xfrm>
          <a:off x="0" y="409454"/>
          <a:ext cx="5962720" cy="134072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b="0" i="0" kern="1200"/>
            <a:t>Bridges can creates routing table. </a:t>
          </a:r>
          <a:endParaRPr lang="en-US" sz="2400" kern="1200"/>
        </a:p>
      </dsp:txBody>
      <dsp:txXfrm>
        <a:off x="65449" y="474903"/>
        <a:ext cx="5831822" cy="1209826"/>
      </dsp:txXfrm>
    </dsp:sp>
    <dsp:sp modelId="{F554A4AB-BE8A-4F21-A591-0CDBDDB978EB}">
      <dsp:nvSpPr>
        <dsp:cNvPr id="0" name=""/>
        <dsp:cNvSpPr/>
      </dsp:nvSpPr>
      <dsp:spPr>
        <a:xfrm>
          <a:off x="0" y="1819298"/>
          <a:ext cx="5962720" cy="134072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b="0" i="0" kern="1200"/>
            <a:t>Routing table is built to record the segment no. of address. </a:t>
          </a:r>
          <a:endParaRPr lang="en-US" sz="2400" kern="1200"/>
        </a:p>
      </dsp:txBody>
      <dsp:txXfrm>
        <a:off x="65449" y="1884747"/>
        <a:ext cx="5831822" cy="1209826"/>
      </dsp:txXfrm>
    </dsp:sp>
    <dsp:sp modelId="{F5E341B8-BB89-44B6-8C98-CA1FD2924E4C}">
      <dsp:nvSpPr>
        <dsp:cNvPr id="0" name=""/>
        <dsp:cNvSpPr/>
      </dsp:nvSpPr>
      <dsp:spPr>
        <a:xfrm>
          <a:off x="0" y="3229143"/>
          <a:ext cx="5962720" cy="134072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b="0" i="0" kern="1200"/>
            <a:t>If destination address is in the same segment as the source address, stop transmit otherwise, forward to the other segment.</a:t>
          </a:r>
          <a:endParaRPr lang="en-US" sz="2400" kern="1200"/>
        </a:p>
      </dsp:txBody>
      <dsp:txXfrm>
        <a:off x="65449" y="3294592"/>
        <a:ext cx="5831822" cy="1209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A2F31-B9DB-4781-BCEA-888C0CA02220}">
      <dsp:nvSpPr>
        <dsp:cNvPr id="0" name=""/>
        <dsp:cNvSpPr/>
      </dsp:nvSpPr>
      <dsp:spPr>
        <a:xfrm rot="5400000">
          <a:off x="3412783" y="-1103306"/>
          <a:ext cx="1283731" cy="381614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SG" sz="1200" b="0" i="0" kern="1200"/>
            <a:t>• Simple bridge links two segments and contains a table that lists the addresses of all stations included in each of them.</a:t>
          </a:r>
          <a:endParaRPr lang="en-US" sz="1200" kern="1200"/>
        </a:p>
        <a:p>
          <a:pPr marL="114300" lvl="1" indent="-114300" algn="l" defTabSz="533400">
            <a:lnSpc>
              <a:spcPct val="90000"/>
            </a:lnSpc>
            <a:spcBef>
              <a:spcPct val="0"/>
            </a:spcBef>
            <a:spcAft>
              <a:spcPct val="15000"/>
            </a:spcAft>
            <a:buChar char="•"/>
          </a:pPr>
          <a:r>
            <a:rPr lang="en-SG" sz="1200" b="0" i="0" kern="1200"/>
            <a:t>• Most primitive and least expansive. </a:t>
          </a:r>
          <a:endParaRPr lang="en-US" sz="1200" kern="1200"/>
        </a:p>
        <a:p>
          <a:pPr marL="114300" lvl="1" indent="-114300" algn="l" defTabSz="533400">
            <a:lnSpc>
              <a:spcPct val="90000"/>
            </a:lnSpc>
            <a:spcBef>
              <a:spcPct val="0"/>
            </a:spcBef>
            <a:spcAft>
              <a:spcPct val="15000"/>
            </a:spcAft>
            <a:buChar char="•"/>
          </a:pPr>
          <a:r>
            <a:rPr lang="en-SG" sz="1200" b="0" i="0" kern="1200"/>
            <a:t>• Time consuming.</a:t>
          </a:r>
          <a:endParaRPr lang="en-US" sz="1200" kern="1200"/>
        </a:p>
      </dsp:txBody>
      <dsp:txXfrm rot="-5400000">
        <a:off x="2146579" y="225565"/>
        <a:ext cx="3753473" cy="1158397"/>
      </dsp:txXfrm>
    </dsp:sp>
    <dsp:sp modelId="{505A4D4D-999D-467F-86CE-8873D3EACB2F}">
      <dsp:nvSpPr>
        <dsp:cNvPr id="0" name=""/>
        <dsp:cNvSpPr/>
      </dsp:nvSpPr>
      <dsp:spPr>
        <a:xfrm>
          <a:off x="0" y="2431"/>
          <a:ext cx="2146579" cy="160466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SG" sz="2400" b="0" i="0" kern="1200"/>
            <a:t>1.Simple bridge </a:t>
          </a:r>
          <a:endParaRPr lang="en-US" sz="2400" kern="1200"/>
        </a:p>
      </dsp:txBody>
      <dsp:txXfrm>
        <a:off x="78333" y="80764"/>
        <a:ext cx="1989913" cy="1447998"/>
      </dsp:txXfrm>
    </dsp:sp>
    <dsp:sp modelId="{8D098BBD-552B-451D-A47B-6F3D38FBE46C}">
      <dsp:nvSpPr>
        <dsp:cNvPr id="0" name=""/>
        <dsp:cNvSpPr/>
      </dsp:nvSpPr>
      <dsp:spPr>
        <a:xfrm rot="5400000">
          <a:off x="3412783" y="581590"/>
          <a:ext cx="1283731" cy="381614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SG" sz="1200" b="0" i="0" kern="1200"/>
            <a:t>• Multiport bridge can be used to connect more than two LANS. </a:t>
          </a:r>
          <a:endParaRPr lang="en-US" sz="1200" kern="1200"/>
        </a:p>
        <a:p>
          <a:pPr marL="114300" lvl="1" indent="-114300" algn="l" defTabSz="533400">
            <a:lnSpc>
              <a:spcPct val="90000"/>
            </a:lnSpc>
            <a:spcBef>
              <a:spcPct val="0"/>
            </a:spcBef>
            <a:spcAft>
              <a:spcPct val="15000"/>
            </a:spcAft>
            <a:buChar char="•"/>
          </a:pPr>
          <a:r>
            <a:rPr lang="en-SG" sz="1200" b="0" i="0" kern="1200"/>
            <a:t>• In this bridge three tables are created, each one holding the physical address of station reachable through the corresponds port.</a:t>
          </a:r>
          <a:endParaRPr lang="en-US" sz="1200" kern="1200"/>
        </a:p>
      </dsp:txBody>
      <dsp:txXfrm rot="-5400000">
        <a:off x="2146579" y="1910462"/>
        <a:ext cx="3753473" cy="1158397"/>
      </dsp:txXfrm>
    </dsp:sp>
    <dsp:sp modelId="{C9F49D9C-9964-4706-9170-5CE90644753C}">
      <dsp:nvSpPr>
        <dsp:cNvPr id="0" name=""/>
        <dsp:cNvSpPr/>
      </dsp:nvSpPr>
      <dsp:spPr>
        <a:xfrm>
          <a:off x="0" y="1687328"/>
          <a:ext cx="2146579" cy="160466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SG" sz="2400" b="0" i="0" kern="1200"/>
            <a:t>2.Multiport bridge </a:t>
          </a:r>
          <a:endParaRPr lang="en-US" sz="2400" kern="1200"/>
        </a:p>
      </dsp:txBody>
      <dsp:txXfrm>
        <a:off x="78333" y="1765661"/>
        <a:ext cx="1989913" cy="1447998"/>
      </dsp:txXfrm>
    </dsp:sp>
    <dsp:sp modelId="{AEB9B185-4AF7-4A16-8DBB-566D200094F4}">
      <dsp:nvSpPr>
        <dsp:cNvPr id="0" name=""/>
        <dsp:cNvSpPr/>
      </dsp:nvSpPr>
      <dsp:spPr>
        <a:xfrm rot="5400000">
          <a:off x="3412783" y="2266488"/>
          <a:ext cx="1283731" cy="381614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SG" sz="1200" b="0" i="0" kern="1200"/>
            <a:t>• Transparent bridge builds table automatically by frame movements in network. • A bridge observes each frame that arrives at a port, extracts the source address from the frame, and places that address in the port’s routing table.</a:t>
          </a:r>
          <a:endParaRPr lang="en-US" sz="1200" kern="1200"/>
        </a:p>
        <a:p>
          <a:pPr marL="114300" lvl="1" indent="-114300" algn="l" defTabSz="533400">
            <a:lnSpc>
              <a:spcPct val="90000"/>
            </a:lnSpc>
            <a:spcBef>
              <a:spcPct val="0"/>
            </a:spcBef>
            <a:spcAft>
              <a:spcPct val="15000"/>
            </a:spcAft>
            <a:buChar char="•"/>
          </a:pPr>
          <a:r>
            <a:rPr lang="en-SG" sz="1200" b="0" i="0" kern="1200"/>
            <a:t>• It has self updating feature.</a:t>
          </a:r>
          <a:endParaRPr lang="en-US" sz="1200" kern="1200"/>
        </a:p>
      </dsp:txBody>
      <dsp:txXfrm rot="-5400000">
        <a:off x="2146579" y="3595360"/>
        <a:ext cx="3753473" cy="1158397"/>
      </dsp:txXfrm>
    </dsp:sp>
    <dsp:sp modelId="{847AF7FA-919C-4380-8016-81AD7FCFA3FF}">
      <dsp:nvSpPr>
        <dsp:cNvPr id="0" name=""/>
        <dsp:cNvSpPr/>
      </dsp:nvSpPr>
      <dsp:spPr>
        <a:xfrm>
          <a:off x="0" y="3372226"/>
          <a:ext cx="2146579" cy="160466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SG" sz="2400" b="0" i="0" kern="1200"/>
            <a:t>3.Transparent bridge </a:t>
          </a:r>
          <a:endParaRPr lang="en-US" sz="2400" kern="1200"/>
        </a:p>
      </dsp:txBody>
      <dsp:txXfrm>
        <a:off x="78333" y="3450559"/>
        <a:ext cx="1989913" cy="14479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AC9E7-334C-447F-B340-340C49FED885}" type="datetimeFigureOut">
              <a:rPr lang="en-SG" smtClean="0"/>
              <a:t>18/1/2021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D5459-62AC-4B73-826B-D3DE730F182E}" type="slidenum">
              <a:rPr lang="en-SG" smtClean="0"/>
              <a:t>‹#›</a:t>
            </a:fld>
            <a:endParaRPr lang="en-SG"/>
          </a:p>
        </p:txBody>
      </p:sp>
    </p:spTree>
    <p:extLst>
      <p:ext uri="{BB962C8B-B14F-4D97-AF65-F5344CB8AC3E}">
        <p14:creationId xmlns:p14="http://schemas.microsoft.com/office/powerpoint/2010/main" val="36724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3F9D5459-62AC-4B73-826B-D3DE730F182E}" type="slidenum">
              <a:rPr lang="en-SG" smtClean="0"/>
              <a:t>19</a:t>
            </a:fld>
            <a:endParaRPr lang="en-SG"/>
          </a:p>
        </p:txBody>
      </p:sp>
    </p:spTree>
    <p:extLst>
      <p:ext uri="{BB962C8B-B14F-4D97-AF65-F5344CB8AC3E}">
        <p14:creationId xmlns:p14="http://schemas.microsoft.com/office/powerpoint/2010/main" val="316933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0DB3-F118-42AD-9354-1257E4E2F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95F2F46-C285-4E1B-80F4-5FDBE4799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3083CF7-8785-4551-B733-41F7150A6BA6}"/>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BD393986-3244-4E08-B4ED-4B1A4F152E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D09E4C-C306-4200-9FC6-F83FAA3B2389}"/>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278852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C122-3F3B-4F26-BE48-02D40771C00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7700BF0-353E-488B-ABE8-B9EA67C31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BE4621-AEF8-4195-8FE1-B0D5E2BA2E8D}"/>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0EABE93E-26E3-49F8-B69E-8C774A4AC3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71E6FD9-16A7-4995-AC6C-4A7762F97A63}"/>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28125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4107F-B3DC-4569-BE8D-1F471C661D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4144FE0-78DE-48DD-8E01-4AFF57C0D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1D3916-5C3B-466D-AFAE-58BD734A5B16}"/>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6B719B31-D833-4E8B-AC87-749E91832CF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CFF140-197D-4224-9927-EA95D9368F12}"/>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211560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4460-FB48-4584-A677-00824EDDEB2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046E18-2C88-4A6D-86A9-E79F80A8F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2C8416-4592-4D2A-9B2D-A69154A04256}"/>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74378F25-57DF-49EE-BE7C-461C92F9F4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BF8FC21-FDD0-4F0A-BC3A-8C24BEA4FF6D}"/>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45639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1BAF-2CC2-468B-8783-B49485C6A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D969206-D077-4FE8-BAF4-DEF03D677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CB8B31-744D-446E-A29B-7130AD82A1EA}"/>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FD1E7DE4-99E1-4408-8318-BCF5D1E3A6C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6271FC-2EA8-4BCE-B468-1BAD25A2BB23}"/>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29956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D396-2999-47ED-B1CB-EECA07401AE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A7330FD-C549-492F-925F-6461EB0C6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F722AF6-736F-412D-A58F-6FCD5892B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7FAF99B-B883-42E5-8F26-3CFD78A90E4E}"/>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6" name="Footer Placeholder 5">
            <a:extLst>
              <a:ext uri="{FF2B5EF4-FFF2-40B4-BE49-F238E27FC236}">
                <a16:creationId xmlns:a16="http://schemas.microsoft.com/office/drawing/2014/main" id="{E9B0D1A3-F6EF-48E6-BC6C-9948A4EBB62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A633ED0-A448-459D-8D48-590BA38ADF84}"/>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83744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A820-0210-41BB-A405-947BF0DDE1A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7148ACC-A7F4-45B9-8C9D-23AAC5B06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EE9AF-A18F-4EEA-9F8B-F742A40AE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6FFCF2B-F6ED-4CFF-812F-E88EBC79A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51D31-77E4-4D60-847E-BB0010AF7F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BC885D5-A4E1-4B24-BE05-8E2303B2AD10}"/>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8" name="Footer Placeholder 7">
            <a:extLst>
              <a:ext uri="{FF2B5EF4-FFF2-40B4-BE49-F238E27FC236}">
                <a16:creationId xmlns:a16="http://schemas.microsoft.com/office/drawing/2014/main" id="{0FD7103E-D2DB-46E7-AEFF-3B914803FDD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4983586-58B8-4D25-9E46-16EF25689045}"/>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3694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C07B-FA66-4E90-A3B5-D3CDB5233EE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BC45DE9-3FEA-4713-8BBB-8D9F995DFADB}"/>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4" name="Footer Placeholder 3">
            <a:extLst>
              <a:ext uri="{FF2B5EF4-FFF2-40B4-BE49-F238E27FC236}">
                <a16:creationId xmlns:a16="http://schemas.microsoft.com/office/drawing/2014/main" id="{F74E8AA0-0F85-4E85-AA60-D374F7D3B4A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1F74730-7D54-42DD-948D-C02399862611}"/>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181851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D6A53C-0799-4C0C-8EAB-FA6100D7E3A8}"/>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3" name="Footer Placeholder 2">
            <a:extLst>
              <a:ext uri="{FF2B5EF4-FFF2-40B4-BE49-F238E27FC236}">
                <a16:creationId xmlns:a16="http://schemas.microsoft.com/office/drawing/2014/main" id="{13B8076D-82CE-491A-820F-26CE85BE616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FC8FFDC-5A28-4F61-9801-0AD093B9A32C}"/>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53810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B0BE-9495-40DA-A65D-6B28B737B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B6DBA77-EAC5-4FF6-AAF4-D531A1821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DD728EB-D160-4C2A-8813-8D7BD92F7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74157-94E1-4535-A243-18F9C8BB97E3}"/>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6" name="Footer Placeholder 5">
            <a:extLst>
              <a:ext uri="{FF2B5EF4-FFF2-40B4-BE49-F238E27FC236}">
                <a16:creationId xmlns:a16="http://schemas.microsoft.com/office/drawing/2014/main" id="{6FEC0460-B9B8-4A50-99D8-D843062427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CBF4A98-E726-4815-8A1F-A91B3B38FC77}"/>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30023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DB32-3812-4685-9569-C9049A420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8B5F414-BB3F-4714-A304-223D814E3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3BAAB47-5299-4A13-8FB0-D2D86C495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04945-D52E-4559-8C23-1E9215281178}"/>
              </a:ext>
            </a:extLst>
          </p:cNvPr>
          <p:cNvSpPr>
            <a:spLocks noGrp="1"/>
          </p:cNvSpPr>
          <p:nvPr>
            <p:ph type="dt" sz="half" idx="10"/>
          </p:nvPr>
        </p:nvSpPr>
        <p:spPr/>
        <p:txBody>
          <a:bodyPr/>
          <a:lstStyle/>
          <a:p>
            <a:fld id="{404DB117-35FA-4897-B286-CB871A7FF603}" type="datetimeFigureOut">
              <a:rPr lang="en-SG" smtClean="0"/>
              <a:t>18/1/2021</a:t>
            </a:fld>
            <a:endParaRPr lang="en-SG"/>
          </a:p>
        </p:txBody>
      </p:sp>
      <p:sp>
        <p:nvSpPr>
          <p:cNvPr id="6" name="Footer Placeholder 5">
            <a:extLst>
              <a:ext uri="{FF2B5EF4-FFF2-40B4-BE49-F238E27FC236}">
                <a16:creationId xmlns:a16="http://schemas.microsoft.com/office/drawing/2014/main" id="{43259E9A-1FA4-4704-841B-51ADB7B6D1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45441D0-45FB-4889-AD7F-B589187E36A9}"/>
              </a:ext>
            </a:extLst>
          </p:cNvPr>
          <p:cNvSpPr>
            <a:spLocks noGrp="1"/>
          </p:cNvSpPr>
          <p:nvPr>
            <p:ph type="sldNum" sz="quarter" idx="12"/>
          </p:nvPr>
        </p:nvSpPr>
        <p:spPr/>
        <p:txBody>
          <a:bodyPr/>
          <a:lstStyle/>
          <a:p>
            <a:fld id="{95BECEF4-EB41-4FDF-B674-4C1181648B95}" type="slidenum">
              <a:rPr lang="en-SG" smtClean="0"/>
              <a:t>‹#›</a:t>
            </a:fld>
            <a:endParaRPr lang="en-SG"/>
          </a:p>
        </p:txBody>
      </p:sp>
    </p:spTree>
    <p:extLst>
      <p:ext uri="{BB962C8B-B14F-4D97-AF65-F5344CB8AC3E}">
        <p14:creationId xmlns:p14="http://schemas.microsoft.com/office/powerpoint/2010/main" val="200473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E0D43-6E9E-480F-9B08-5F22F3F32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6E6D68-F185-4498-9BB9-729686D29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5C284D-EBE8-4E63-86C7-A969084F5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DB117-35FA-4897-B286-CB871A7FF603}" type="datetimeFigureOut">
              <a:rPr lang="en-SG" smtClean="0"/>
              <a:t>18/1/2021</a:t>
            </a:fld>
            <a:endParaRPr lang="en-SG"/>
          </a:p>
        </p:txBody>
      </p:sp>
      <p:sp>
        <p:nvSpPr>
          <p:cNvPr id="5" name="Footer Placeholder 4">
            <a:extLst>
              <a:ext uri="{FF2B5EF4-FFF2-40B4-BE49-F238E27FC236}">
                <a16:creationId xmlns:a16="http://schemas.microsoft.com/office/drawing/2014/main" id="{73C3ED46-9C98-4A44-9271-93F058AD3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25AEE34-2AE1-45FC-9858-9EC19CF47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ECEF4-EB41-4FDF-B674-4C1181648B95}" type="slidenum">
              <a:rPr lang="en-SG" smtClean="0"/>
              <a:t>‹#›</a:t>
            </a:fld>
            <a:endParaRPr lang="en-SG"/>
          </a:p>
        </p:txBody>
      </p:sp>
    </p:spTree>
    <p:extLst>
      <p:ext uri="{BB962C8B-B14F-4D97-AF65-F5344CB8AC3E}">
        <p14:creationId xmlns:p14="http://schemas.microsoft.com/office/powerpoint/2010/main" val="343872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E061ED-5255-4898-9CE1-B3FDCA6D5853}"/>
              </a:ext>
            </a:extLst>
          </p:cNvPr>
          <p:cNvPicPr>
            <a:picLocks noChangeAspect="1"/>
          </p:cNvPicPr>
          <p:nvPr/>
        </p:nvPicPr>
        <p:blipFill rotWithShape="1">
          <a:blip r:embed="rId2"/>
          <a:srcRect/>
          <a:stretch/>
        </p:blipFill>
        <p:spPr>
          <a:xfrm>
            <a:off x="-3047" y="10"/>
            <a:ext cx="12191999" cy="6857990"/>
          </a:xfrm>
          <a:prstGeom prst="rect">
            <a:avLst/>
          </a:prstGeom>
        </p:spPr>
      </p:pic>
      <p:sp>
        <p:nvSpPr>
          <p:cNvPr id="2" name="Title 1">
            <a:extLst>
              <a:ext uri="{FF2B5EF4-FFF2-40B4-BE49-F238E27FC236}">
                <a16:creationId xmlns:a16="http://schemas.microsoft.com/office/drawing/2014/main" id="{CBEE62DE-0220-47B1-8DFA-2D5C1594709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SG" sz="5200" dirty="0">
                <a:solidFill>
                  <a:srgbClr val="FFFFFF"/>
                </a:solidFill>
              </a:rPr>
              <a:t>Designing a Simple Network</a:t>
            </a:r>
          </a:p>
        </p:txBody>
      </p:sp>
      <p:sp>
        <p:nvSpPr>
          <p:cNvPr id="3" name="Subtitle 2">
            <a:extLst>
              <a:ext uri="{FF2B5EF4-FFF2-40B4-BE49-F238E27FC236}">
                <a16:creationId xmlns:a16="http://schemas.microsoft.com/office/drawing/2014/main" id="{FE4C9AF5-F913-4AA2-9124-D9F706834EF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SG" sz="2200" dirty="0">
                <a:solidFill>
                  <a:srgbClr val="FFFFFF"/>
                </a:solidFill>
              </a:rPr>
              <a:t>Risala T Khan</a:t>
            </a:r>
          </a:p>
          <a:p>
            <a:r>
              <a:rPr lang="en-SG" sz="2200">
                <a:solidFill>
                  <a:srgbClr val="FFFFFF"/>
                </a:solidFill>
              </a:rPr>
              <a:t>Professor</a:t>
            </a:r>
          </a:p>
          <a:p>
            <a:r>
              <a:rPr lang="en-SG" sz="2200">
                <a:solidFill>
                  <a:srgbClr val="FFFFFF"/>
                </a:solidFill>
              </a:rPr>
              <a:t>IIT, JU</a:t>
            </a:r>
          </a:p>
        </p:txBody>
      </p:sp>
    </p:spTree>
    <p:extLst>
      <p:ext uri="{BB962C8B-B14F-4D97-AF65-F5344CB8AC3E}">
        <p14:creationId xmlns:p14="http://schemas.microsoft.com/office/powerpoint/2010/main" val="52500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33566-BEA0-4CC6-BB4F-A8077B76E9F6}"/>
              </a:ext>
            </a:extLst>
          </p:cNvPr>
          <p:cNvSpPr>
            <a:spLocks noGrp="1"/>
          </p:cNvSpPr>
          <p:nvPr>
            <p:ph type="title"/>
          </p:nvPr>
        </p:nvSpPr>
        <p:spPr>
          <a:xfrm>
            <a:off x="645065" y="1463040"/>
            <a:ext cx="3796306" cy="2690949"/>
          </a:xfrm>
        </p:spPr>
        <p:txBody>
          <a:bodyPr anchor="t">
            <a:normAutofit/>
          </a:bodyPr>
          <a:lstStyle/>
          <a:p>
            <a:r>
              <a:rPr lang="en-SG" sz="4800"/>
              <a:t>How Bridge Works</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AFFAA7-D895-4171-B92B-830B8637F7D8}"/>
              </a:ext>
            </a:extLst>
          </p:cNvPr>
          <p:cNvGraphicFramePr>
            <a:graphicFrameLocks noGrp="1"/>
          </p:cNvGraphicFramePr>
          <p:nvPr>
            <p:ph idx="1"/>
            <p:extLst>
              <p:ext uri="{D42A27DB-BD31-4B8C-83A1-F6EECF244321}">
                <p14:modId xmlns:p14="http://schemas.microsoft.com/office/powerpoint/2010/main" val="3459151317"/>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67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C529D-9C42-4F6E-AB8C-45C7E471927A}"/>
              </a:ext>
            </a:extLst>
          </p:cNvPr>
          <p:cNvSpPr>
            <a:spLocks noGrp="1"/>
          </p:cNvSpPr>
          <p:nvPr>
            <p:ph type="title"/>
          </p:nvPr>
        </p:nvSpPr>
        <p:spPr>
          <a:xfrm>
            <a:off x="645065" y="1463040"/>
            <a:ext cx="3796306" cy="2690949"/>
          </a:xfrm>
        </p:spPr>
        <p:txBody>
          <a:bodyPr anchor="t">
            <a:normAutofit/>
          </a:bodyPr>
          <a:lstStyle/>
          <a:p>
            <a:r>
              <a:rPr lang="en-SG" sz="4800"/>
              <a:t>Types of Bridges</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47E5D73-B2B6-413A-8E7E-16AA8C248060}"/>
              </a:ext>
            </a:extLst>
          </p:cNvPr>
          <p:cNvGraphicFramePr>
            <a:graphicFrameLocks noGrp="1"/>
          </p:cNvGraphicFramePr>
          <p:nvPr>
            <p:ph idx="1"/>
            <p:extLst>
              <p:ext uri="{D42A27DB-BD31-4B8C-83A1-F6EECF244321}">
                <p14:modId xmlns:p14="http://schemas.microsoft.com/office/powerpoint/2010/main" val="3545878406"/>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04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220BC-B389-40E5-B02A-14B126A15519}"/>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Switch</a:t>
            </a:r>
          </a:p>
        </p:txBody>
      </p:sp>
      <p:sp>
        <p:nvSpPr>
          <p:cNvPr id="3" name="Content Placeholder 2">
            <a:extLst>
              <a:ext uri="{FF2B5EF4-FFF2-40B4-BE49-F238E27FC236}">
                <a16:creationId xmlns:a16="http://schemas.microsoft.com/office/drawing/2014/main" id="{9FE5C363-F94C-4975-954D-6C2D436BB375}"/>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b="0" i="0">
                <a:effectLst/>
              </a:rPr>
              <a:t> A switch is a multiport bridge with a buffer and a design that can boost its efficiency(a large number of ports imply less traffic) and performance. </a:t>
            </a:r>
          </a:p>
          <a:p>
            <a:r>
              <a:rPr lang="en-US" sz="1800" b="0" i="0">
                <a:effectLst/>
              </a:rPr>
              <a:t>A switch is a data link layer device. </a:t>
            </a:r>
          </a:p>
          <a:p>
            <a:r>
              <a:rPr lang="en-US" sz="1800" b="0" i="0">
                <a:effectLst/>
              </a:rPr>
              <a:t>The switch can perform error checking before forwarding data, that makes it very efficient as it does not forward packets that have errors and forward good packets selectively to correct port only.  </a:t>
            </a:r>
          </a:p>
          <a:p>
            <a:r>
              <a:rPr lang="en-US" sz="1800" b="0" i="0">
                <a:effectLst/>
              </a:rPr>
              <a:t>In other words, switch divides collision domain of hosts, but broadcast domain remains same</a:t>
            </a:r>
            <a:endParaRPr lang="en-US" sz="1800"/>
          </a:p>
        </p:txBody>
      </p:sp>
      <p:sp>
        <p:nvSpPr>
          <p:cNvPr id="80" name="Rectangle 7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omputer Network Devices - Hub, Switch, Router, Bridges, Network Card,  Modems and Gateway Networking Devices">
            <a:extLst>
              <a:ext uri="{FF2B5EF4-FFF2-40B4-BE49-F238E27FC236}">
                <a16:creationId xmlns:a16="http://schemas.microsoft.com/office/drawing/2014/main" id="{24199A41-B36B-4E6F-AA75-1CE3FF8375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30493" y="2514189"/>
            <a:ext cx="4223252" cy="1889905"/>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52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5D93D-5068-4CFF-ABAD-69ECE25ED512}"/>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Router</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7284D-748E-459C-B1FD-87B47B640A12}"/>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1900" b="0" i="0">
                <a:effectLst/>
              </a:rPr>
              <a:t>A router is a device like a switch that routes data packets based on their IP addresses. </a:t>
            </a:r>
          </a:p>
          <a:p>
            <a:r>
              <a:rPr lang="en-US" sz="1900" b="0" i="0">
                <a:effectLst/>
              </a:rPr>
              <a:t>Router is mainly a Network Layer device. </a:t>
            </a:r>
          </a:p>
          <a:p>
            <a:r>
              <a:rPr lang="en-US" sz="1900" b="0" i="0">
                <a:effectLst/>
              </a:rPr>
              <a:t>Routers normally connect LANs and WANs together and have a dynamically updating routing table based on which they make decisions on routing the data packets. </a:t>
            </a:r>
          </a:p>
          <a:p>
            <a:r>
              <a:rPr lang="en-US" sz="1900" b="0" i="0">
                <a:effectLst/>
              </a:rPr>
              <a:t>Router divide broadcast domains of hosts connected through it.</a:t>
            </a:r>
            <a:endParaRPr lang="en-US" sz="1900"/>
          </a:p>
        </p:txBody>
      </p:sp>
      <p:pic>
        <p:nvPicPr>
          <p:cNvPr id="6146" name="Picture 2" descr="Data Networks &amp; Networking Devices - King Of Networking">
            <a:extLst>
              <a:ext uri="{FF2B5EF4-FFF2-40B4-BE49-F238E27FC236}">
                <a16:creationId xmlns:a16="http://schemas.microsoft.com/office/drawing/2014/main" id="{5F6BB667-1BE8-468F-A6DF-6EFFF03594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11532" y="3327146"/>
            <a:ext cx="5150277" cy="202846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65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DAA3D-B65D-4F0D-AD72-3C45AD9526C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Launch Packet Tracer</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489EDAB-839E-4353-943F-E78CF4FEED40}"/>
              </a:ext>
            </a:extLst>
          </p:cNvPr>
          <p:cNvPicPr>
            <a:picLocks noGrp="1" noChangeAspect="1"/>
          </p:cNvPicPr>
          <p:nvPr>
            <p:ph idx="1"/>
          </p:nvPr>
        </p:nvPicPr>
        <p:blipFill rotWithShape="1">
          <a:blip r:embed="rId2"/>
          <a:srcRect r="1674" b="-2"/>
          <a:stretch/>
        </p:blipFill>
        <p:spPr>
          <a:xfrm>
            <a:off x="976251" y="942538"/>
            <a:ext cx="7163222" cy="4808332"/>
          </a:xfrm>
          <a:prstGeom prst="rect">
            <a:avLst/>
          </a:prstGeom>
          <a:effectLst/>
        </p:spPr>
      </p:pic>
    </p:spTree>
    <p:extLst>
      <p:ext uri="{BB962C8B-B14F-4D97-AF65-F5344CB8AC3E}">
        <p14:creationId xmlns:p14="http://schemas.microsoft.com/office/powerpoint/2010/main" val="424246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F5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5C90F0-0682-45CB-A623-8C66C61B8E4B}"/>
              </a:ext>
            </a:extLst>
          </p:cNvPr>
          <p:cNvSpPr>
            <a:spLocks noGrp="1"/>
          </p:cNvSpPr>
          <p:nvPr>
            <p:ph type="title"/>
          </p:nvPr>
        </p:nvSpPr>
        <p:spPr>
          <a:xfrm>
            <a:off x="524256" y="516804"/>
            <a:ext cx="6594189" cy="1625210"/>
          </a:xfrm>
        </p:spPr>
        <p:txBody>
          <a:bodyPr>
            <a:normAutofit/>
          </a:bodyPr>
          <a:lstStyle/>
          <a:p>
            <a:r>
              <a:rPr lang="en-SG">
                <a:solidFill>
                  <a:srgbClr val="FFFFFF"/>
                </a:solidFill>
              </a:rPr>
              <a:t>Building P2P Network</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E8263C-60B7-46D7-8567-FC0DDC518776}"/>
              </a:ext>
            </a:extLst>
          </p:cNvPr>
          <p:cNvPicPr>
            <a:picLocks noChangeAspect="1"/>
          </p:cNvPicPr>
          <p:nvPr/>
        </p:nvPicPr>
        <p:blipFill>
          <a:blip r:embed="rId2"/>
          <a:stretch>
            <a:fillRect/>
          </a:stretch>
        </p:blipFill>
        <p:spPr>
          <a:xfrm>
            <a:off x="566744" y="2723604"/>
            <a:ext cx="6579910" cy="3520252"/>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D02011-7516-483F-A9C2-4681928F05FD}"/>
              </a:ext>
            </a:extLst>
          </p:cNvPr>
          <p:cNvSpPr>
            <a:spLocks noGrp="1"/>
          </p:cNvSpPr>
          <p:nvPr>
            <p:ph idx="1"/>
          </p:nvPr>
        </p:nvSpPr>
        <p:spPr>
          <a:xfrm>
            <a:off x="8029319" y="917725"/>
            <a:ext cx="3424739" cy="4852362"/>
          </a:xfrm>
        </p:spPr>
        <p:txBody>
          <a:bodyPr anchor="ctr">
            <a:normAutofit/>
          </a:bodyPr>
          <a:lstStyle/>
          <a:p>
            <a:r>
              <a:rPr lang="en-SG" sz="1900" b="1" i="0">
                <a:solidFill>
                  <a:srgbClr val="FFFFFF"/>
                </a:solidFill>
                <a:effectLst/>
                <a:latin typeface="Roboto"/>
              </a:rPr>
              <a:t>Choosing End Devices</a:t>
            </a:r>
            <a:endParaRPr lang="en-SG" sz="1900" b="0" i="0">
              <a:solidFill>
                <a:srgbClr val="FFFFFF"/>
              </a:solidFill>
              <a:effectLst/>
              <a:latin typeface="Roboto"/>
            </a:endParaRPr>
          </a:p>
          <a:p>
            <a:pPr lvl="1"/>
            <a:r>
              <a:rPr lang="en-SG" sz="1900" b="0" i="0">
                <a:solidFill>
                  <a:srgbClr val="FFFFFF"/>
                </a:solidFill>
                <a:effectLst/>
                <a:latin typeface="Roboto"/>
              </a:rPr>
              <a:t>Choice of </a:t>
            </a:r>
            <a:r>
              <a:rPr lang="en-SG" sz="1900" b="0" i="1">
                <a:solidFill>
                  <a:srgbClr val="FFFFFF"/>
                </a:solidFill>
                <a:effectLst/>
                <a:latin typeface="Roboto"/>
              </a:rPr>
              <a:t>end devices </a:t>
            </a:r>
            <a:r>
              <a:rPr lang="en-SG" sz="1900" b="0" i="0">
                <a:solidFill>
                  <a:srgbClr val="FFFFFF"/>
                </a:solidFill>
                <a:effectLst/>
                <a:latin typeface="Roboto"/>
              </a:rPr>
              <a:t>is perfectly flexible. </a:t>
            </a:r>
          </a:p>
          <a:p>
            <a:pPr lvl="1"/>
            <a:r>
              <a:rPr lang="en-SG" sz="1900" b="0" i="0">
                <a:solidFill>
                  <a:srgbClr val="FFFFFF"/>
                </a:solidFill>
                <a:effectLst/>
                <a:latin typeface="Roboto"/>
              </a:rPr>
              <a:t>You can select and use any </a:t>
            </a:r>
            <a:r>
              <a:rPr lang="en-SG" sz="1900" b="0" i="1">
                <a:solidFill>
                  <a:srgbClr val="FFFFFF"/>
                </a:solidFill>
                <a:effectLst/>
                <a:latin typeface="Roboto"/>
              </a:rPr>
              <a:t>type of end device </a:t>
            </a:r>
            <a:r>
              <a:rPr lang="en-SG" sz="1900" b="0" i="0">
                <a:solidFill>
                  <a:srgbClr val="FFFFFF"/>
                </a:solidFill>
                <a:effectLst/>
                <a:latin typeface="Roboto"/>
              </a:rPr>
              <a:t>from </a:t>
            </a:r>
            <a:r>
              <a:rPr lang="en-SG" sz="1900" b="0" i="1">
                <a:solidFill>
                  <a:srgbClr val="FFFFFF"/>
                </a:solidFill>
                <a:effectLst/>
                <a:latin typeface="Roboto"/>
              </a:rPr>
              <a:t>tools menu</a:t>
            </a:r>
            <a:r>
              <a:rPr lang="en-SG" sz="1900" b="0" i="0">
                <a:solidFill>
                  <a:srgbClr val="FFFFFF"/>
                </a:solidFill>
                <a:effectLst/>
                <a:latin typeface="Roboto"/>
              </a:rPr>
              <a:t>. </a:t>
            </a:r>
          </a:p>
          <a:p>
            <a:pPr lvl="1"/>
            <a:r>
              <a:rPr lang="en-SG" sz="1900" b="0" i="0">
                <a:solidFill>
                  <a:srgbClr val="FFFFFF"/>
                </a:solidFill>
                <a:effectLst/>
                <a:latin typeface="Roboto"/>
              </a:rPr>
              <a:t>I will be using simple </a:t>
            </a:r>
            <a:r>
              <a:rPr lang="en-SG" sz="1900" b="0" i="1">
                <a:solidFill>
                  <a:srgbClr val="FFFFFF"/>
                </a:solidFill>
                <a:effectLst/>
                <a:latin typeface="Roboto"/>
              </a:rPr>
              <a:t>computers </a:t>
            </a:r>
            <a:r>
              <a:rPr lang="en-SG" sz="1900" b="0" i="0">
                <a:solidFill>
                  <a:srgbClr val="FFFFFF"/>
                </a:solidFill>
                <a:effectLst/>
                <a:latin typeface="Roboto"/>
              </a:rPr>
              <a:t>as </a:t>
            </a:r>
            <a:r>
              <a:rPr lang="en-SG" sz="1900" b="0" i="1">
                <a:solidFill>
                  <a:srgbClr val="FFFFFF"/>
                </a:solidFill>
                <a:effectLst/>
                <a:latin typeface="Roboto"/>
              </a:rPr>
              <a:t>end devices</a:t>
            </a:r>
            <a:r>
              <a:rPr lang="en-SG" sz="1900" b="0" i="0">
                <a:solidFill>
                  <a:srgbClr val="FFFFFF"/>
                </a:solidFill>
                <a:effectLst/>
                <a:latin typeface="Roboto"/>
              </a:rPr>
              <a:t>. </a:t>
            </a:r>
          </a:p>
          <a:p>
            <a:pPr lvl="1"/>
            <a:r>
              <a:rPr lang="en-SG" sz="1900" b="0" i="0">
                <a:solidFill>
                  <a:srgbClr val="FFFFFF"/>
                </a:solidFill>
                <a:effectLst/>
                <a:latin typeface="Roboto"/>
              </a:rPr>
              <a:t>So, first select two </a:t>
            </a:r>
            <a:r>
              <a:rPr lang="en-SG" sz="1900" b="0" i="1">
                <a:solidFill>
                  <a:srgbClr val="FFFFFF"/>
                </a:solidFill>
                <a:effectLst/>
                <a:latin typeface="Roboto"/>
              </a:rPr>
              <a:t>desktop computers </a:t>
            </a:r>
            <a:r>
              <a:rPr lang="en-SG" sz="1900" b="0" i="0">
                <a:solidFill>
                  <a:srgbClr val="FFFFFF"/>
                </a:solidFill>
                <a:effectLst/>
                <a:latin typeface="Roboto"/>
              </a:rPr>
              <a:t>from the </a:t>
            </a:r>
            <a:r>
              <a:rPr lang="en-SG" sz="1900" b="0" i="1">
                <a:solidFill>
                  <a:srgbClr val="FFFFFF"/>
                </a:solidFill>
                <a:effectLst/>
                <a:latin typeface="Roboto"/>
              </a:rPr>
              <a:t>end devices tools menu </a:t>
            </a:r>
            <a:r>
              <a:rPr lang="en-SG" sz="1900" b="0" i="0">
                <a:solidFill>
                  <a:srgbClr val="FFFFFF"/>
                </a:solidFill>
                <a:effectLst/>
                <a:latin typeface="Roboto"/>
              </a:rPr>
              <a:t>and drop it on drawing area.</a:t>
            </a:r>
          </a:p>
          <a:p>
            <a:pPr lvl="1"/>
            <a:endParaRPr lang="en-SG" sz="1900">
              <a:solidFill>
                <a:srgbClr val="FFFFFF"/>
              </a:solidFill>
            </a:endParaRPr>
          </a:p>
        </p:txBody>
      </p:sp>
    </p:spTree>
    <p:extLst>
      <p:ext uri="{BB962C8B-B14F-4D97-AF65-F5344CB8AC3E}">
        <p14:creationId xmlns:p14="http://schemas.microsoft.com/office/powerpoint/2010/main" val="217107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B42E-BDA3-4769-A098-F5452ED926F4}"/>
              </a:ext>
            </a:extLst>
          </p:cNvPr>
          <p:cNvSpPr>
            <a:spLocks noGrp="1"/>
          </p:cNvSpPr>
          <p:nvPr>
            <p:ph type="title"/>
          </p:nvPr>
        </p:nvSpPr>
        <p:spPr/>
        <p:txBody>
          <a:bodyPr/>
          <a:lstStyle/>
          <a:p>
            <a:r>
              <a:rPr lang="en-SG" dirty="0"/>
              <a:t>Building P2P Network</a:t>
            </a:r>
          </a:p>
        </p:txBody>
      </p:sp>
      <p:sp>
        <p:nvSpPr>
          <p:cNvPr id="3" name="Content Placeholder 2">
            <a:extLst>
              <a:ext uri="{FF2B5EF4-FFF2-40B4-BE49-F238E27FC236}">
                <a16:creationId xmlns:a16="http://schemas.microsoft.com/office/drawing/2014/main" id="{9479CFA4-D5B6-4933-96D6-42B60B914E2D}"/>
              </a:ext>
            </a:extLst>
          </p:cNvPr>
          <p:cNvSpPr>
            <a:spLocks noGrp="1"/>
          </p:cNvSpPr>
          <p:nvPr>
            <p:ph sz="half" idx="1"/>
          </p:nvPr>
        </p:nvSpPr>
        <p:spPr/>
        <p:txBody>
          <a:bodyPr>
            <a:normAutofit lnSpcReduction="10000"/>
          </a:bodyPr>
          <a:lstStyle/>
          <a:p>
            <a:r>
              <a:rPr lang="en-SG" b="1" i="0" dirty="0">
                <a:solidFill>
                  <a:srgbClr val="555555"/>
                </a:solidFill>
                <a:effectLst/>
                <a:latin typeface="Roboto"/>
              </a:rPr>
              <a:t>Select Network Device</a:t>
            </a:r>
          </a:p>
          <a:p>
            <a:pPr lvl="1"/>
            <a:r>
              <a:rPr lang="en-SG" dirty="0">
                <a:solidFill>
                  <a:srgbClr val="707070"/>
                </a:solidFill>
                <a:latin typeface="Roboto"/>
              </a:rPr>
              <a:t>Y</a:t>
            </a:r>
            <a:r>
              <a:rPr lang="en-SG" b="0" i="0" dirty="0">
                <a:solidFill>
                  <a:srgbClr val="707070"/>
                </a:solidFill>
                <a:effectLst/>
                <a:latin typeface="Roboto"/>
              </a:rPr>
              <a:t>ou have plenty of options in choosing </a:t>
            </a:r>
            <a:r>
              <a:rPr lang="en-SG" b="0" i="1" dirty="0">
                <a:solidFill>
                  <a:srgbClr val="707070"/>
                </a:solidFill>
                <a:effectLst/>
                <a:latin typeface="Roboto"/>
              </a:rPr>
              <a:t>network device </a:t>
            </a:r>
            <a:r>
              <a:rPr lang="en-SG" b="0" i="0" dirty="0">
                <a:solidFill>
                  <a:srgbClr val="707070"/>
                </a:solidFill>
                <a:effectLst/>
                <a:latin typeface="Roboto"/>
              </a:rPr>
              <a:t>for interconnection of </a:t>
            </a:r>
            <a:r>
              <a:rPr lang="en-SG" b="0" i="1" dirty="0">
                <a:solidFill>
                  <a:srgbClr val="707070"/>
                </a:solidFill>
                <a:effectLst/>
                <a:latin typeface="Roboto"/>
              </a:rPr>
              <a:t>network nodes</a:t>
            </a:r>
            <a:r>
              <a:rPr lang="en-SG" b="0" i="0" dirty="0">
                <a:solidFill>
                  <a:srgbClr val="707070"/>
                </a:solidFill>
                <a:effectLst/>
                <a:latin typeface="Roboto"/>
              </a:rPr>
              <a:t>.</a:t>
            </a:r>
          </a:p>
          <a:p>
            <a:pPr lvl="1"/>
            <a:r>
              <a:rPr lang="en-SG" b="0" i="0" dirty="0">
                <a:solidFill>
                  <a:srgbClr val="707070"/>
                </a:solidFill>
                <a:effectLst/>
                <a:latin typeface="Roboto"/>
              </a:rPr>
              <a:t>I will be using a </a:t>
            </a:r>
            <a:r>
              <a:rPr lang="en-SG" b="0" i="1" dirty="0">
                <a:solidFill>
                  <a:srgbClr val="707070"/>
                </a:solidFill>
                <a:effectLst/>
                <a:latin typeface="Roboto"/>
              </a:rPr>
              <a:t>hub </a:t>
            </a:r>
            <a:r>
              <a:rPr lang="en-SG" b="0" i="0" dirty="0">
                <a:solidFill>
                  <a:srgbClr val="707070"/>
                </a:solidFill>
                <a:effectLst/>
                <a:latin typeface="Roboto"/>
              </a:rPr>
              <a:t>for this purpose. </a:t>
            </a:r>
          </a:p>
          <a:p>
            <a:pPr lvl="1"/>
            <a:r>
              <a:rPr lang="en-SG" b="0" i="0" dirty="0">
                <a:solidFill>
                  <a:srgbClr val="707070"/>
                </a:solidFill>
                <a:effectLst/>
                <a:latin typeface="Roboto"/>
              </a:rPr>
              <a:t>So, again go to the </a:t>
            </a:r>
            <a:r>
              <a:rPr lang="en-SG" b="0" i="1" dirty="0">
                <a:solidFill>
                  <a:srgbClr val="707070"/>
                </a:solidFill>
                <a:effectLst/>
                <a:latin typeface="Roboto"/>
              </a:rPr>
              <a:t>tools menu </a:t>
            </a:r>
            <a:r>
              <a:rPr lang="en-SG" b="0" i="0" dirty="0">
                <a:solidFill>
                  <a:srgbClr val="707070"/>
                </a:solidFill>
                <a:effectLst/>
                <a:latin typeface="Roboto"/>
              </a:rPr>
              <a:t>and select </a:t>
            </a:r>
            <a:r>
              <a:rPr lang="en-SG" b="0" i="1" dirty="0">
                <a:solidFill>
                  <a:srgbClr val="707070"/>
                </a:solidFill>
                <a:effectLst/>
                <a:latin typeface="Roboto"/>
              </a:rPr>
              <a:t>Hubs</a:t>
            </a:r>
            <a:r>
              <a:rPr lang="en-SG" b="0" i="0" dirty="0">
                <a:solidFill>
                  <a:srgbClr val="707070"/>
                </a:solidFill>
                <a:effectLst/>
                <a:latin typeface="Roboto"/>
              </a:rPr>
              <a:t> menu. </a:t>
            </a:r>
          </a:p>
          <a:p>
            <a:pPr lvl="1"/>
            <a:r>
              <a:rPr lang="en-SG" b="0" i="0" dirty="0">
                <a:solidFill>
                  <a:srgbClr val="707070"/>
                </a:solidFill>
                <a:effectLst/>
                <a:latin typeface="Roboto"/>
              </a:rPr>
              <a:t>You can use any model of </a:t>
            </a:r>
            <a:r>
              <a:rPr lang="en-SG" b="0" i="1" dirty="0">
                <a:solidFill>
                  <a:srgbClr val="707070"/>
                </a:solidFill>
                <a:effectLst/>
                <a:latin typeface="Roboto"/>
              </a:rPr>
              <a:t>hub</a:t>
            </a:r>
            <a:r>
              <a:rPr lang="en-SG" b="0" i="0" dirty="0">
                <a:solidFill>
                  <a:srgbClr val="707070"/>
                </a:solidFill>
                <a:effectLst/>
                <a:latin typeface="Roboto"/>
              </a:rPr>
              <a:t>. Simply draw </a:t>
            </a:r>
            <a:r>
              <a:rPr lang="en-SG" b="0" i="1" dirty="0">
                <a:solidFill>
                  <a:srgbClr val="707070"/>
                </a:solidFill>
                <a:effectLst/>
                <a:latin typeface="Roboto"/>
              </a:rPr>
              <a:t>hub </a:t>
            </a:r>
            <a:r>
              <a:rPr lang="en-SG" b="0" i="0" dirty="0">
                <a:solidFill>
                  <a:srgbClr val="707070"/>
                </a:solidFill>
                <a:effectLst/>
                <a:latin typeface="Roboto"/>
              </a:rPr>
              <a:t>on the drawing area as you have did before. </a:t>
            </a:r>
            <a:endParaRPr lang="en-SG" b="0" i="0" dirty="0">
              <a:solidFill>
                <a:srgbClr val="555555"/>
              </a:solidFill>
              <a:effectLst/>
              <a:latin typeface="Roboto"/>
            </a:endParaRPr>
          </a:p>
          <a:p>
            <a:endParaRPr lang="en-SG" dirty="0"/>
          </a:p>
        </p:txBody>
      </p:sp>
      <p:sp>
        <p:nvSpPr>
          <p:cNvPr id="6" name="Content Placeholder 5">
            <a:extLst>
              <a:ext uri="{FF2B5EF4-FFF2-40B4-BE49-F238E27FC236}">
                <a16:creationId xmlns:a16="http://schemas.microsoft.com/office/drawing/2014/main" id="{D30CA0AE-D374-419A-A3A1-8196951ABD45}"/>
              </a:ext>
            </a:extLst>
          </p:cNvPr>
          <p:cNvSpPr>
            <a:spLocks noGrp="1"/>
          </p:cNvSpPr>
          <p:nvPr>
            <p:ph sz="half" idx="2"/>
          </p:nvPr>
        </p:nvSpPr>
        <p:spPr/>
        <p:txBody>
          <a:bodyPr>
            <a:normAutofit lnSpcReduction="10000"/>
          </a:bodyPr>
          <a:lstStyle/>
          <a:p>
            <a:endParaRPr lang="en-SG"/>
          </a:p>
        </p:txBody>
      </p:sp>
      <p:pic>
        <p:nvPicPr>
          <p:cNvPr id="5" name="Picture 4">
            <a:extLst>
              <a:ext uri="{FF2B5EF4-FFF2-40B4-BE49-F238E27FC236}">
                <a16:creationId xmlns:a16="http://schemas.microsoft.com/office/drawing/2014/main" id="{45197025-D548-4139-9C12-A3EE794F80DF}"/>
              </a:ext>
            </a:extLst>
          </p:cNvPr>
          <p:cNvPicPr>
            <a:picLocks noChangeAspect="1"/>
          </p:cNvPicPr>
          <p:nvPr/>
        </p:nvPicPr>
        <p:blipFill>
          <a:blip r:embed="rId2"/>
          <a:stretch>
            <a:fillRect/>
          </a:stretch>
        </p:blipFill>
        <p:spPr>
          <a:xfrm>
            <a:off x="6019800" y="1913777"/>
            <a:ext cx="5568562" cy="4351338"/>
          </a:xfrm>
          <a:prstGeom prst="rect">
            <a:avLst/>
          </a:prstGeom>
        </p:spPr>
      </p:pic>
    </p:spTree>
    <p:extLst>
      <p:ext uri="{BB962C8B-B14F-4D97-AF65-F5344CB8AC3E}">
        <p14:creationId xmlns:p14="http://schemas.microsoft.com/office/powerpoint/2010/main" val="245482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6644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74C94AB-BA84-4966-B281-FD13E55CD87C}"/>
              </a:ext>
            </a:extLst>
          </p:cNvPr>
          <p:cNvSpPr>
            <a:spLocks noGrp="1"/>
          </p:cNvSpPr>
          <p:nvPr>
            <p:ph type="title"/>
          </p:nvPr>
        </p:nvSpPr>
        <p:spPr>
          <a:xfrm>
            <a:off x="524256" y="491260"/>
            <a:ext cx="6594189" cy="1625210"/>
          </a:xfrm>
        </p:spPr>
        <p:txBody>
          <a:bodyPr vert="horz" lIns="91440" tIns="45720" rIns="91440" bIns="45720" rtlCol="0" anchor="ctr">
            <a:normAutofit/>
          </a:bodyPr>
          <a:lstStyle/>
          <a:p>
            <a:r>
              <a:rPr lang="en-US">
                <a:solidFill>
                  <a:srgbClr val="FFFFFF"/>
                </a:solidFill>
              </a:rPr>
              <a:t>Building P2P Network</a:t>
            </a:r>
          </a:p>
        </p:txBody>
      </p:sp>
      <p:pic>
        <p:nvPicPr>
          <p:cNvPr id="10" name="Content Placeholder 9">
            <a:extLst>
              <a:ext uri="{FF2B5EF4-FFF2-40B4-BE49-F238E27FC236}">
                <a16:creationId xmlns:a16="http://schemas.microsoft.com/office/drawing/2014/main" id="{E3D666FD-85A8-44EE-A0EB-4E5BCA2513AE}"/>
              </a:ext>
            </a:extLst>
          </p:cNvPr>
          <p:cNvPicPr>
            <a:picLocks noGrp="1" noChangeAspect="1"/>
          </p:cNvPicPr>
          <p:nvPr>
            <p:ph sz="half" idx="2"/>
          </p:nvPr>
        </p:nvPicPr>
        <p:blipFill rotWithShape="1">
          <a:blip r:embed="rId2"/>
          <a:srcRect l="1153" r="6731" b="-1"/>
          <a:stretch/>
        </p:blipFill>
        <p:spPr>
          <a:xfrm>
            <a:off x="327547" y="2454903"/>
            <a:ext cx="7058306" cy="4080254"/>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766187D-5D51-4AE5-B499-618B7B0B75E4}"/>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1700" b="1" i="0">
                <a:solidFill>
                  <a:srgbClr val="FFFFFF"/>
                </a:solidFill>
                <a:effectLst/>
              </a:rPr>
              <a:t>Establish Communication Links</a:t>
            </a:r>
            <a:endParaRPr lang="en-US" sz="1700" b="0" i="0">
              <a:solidFill>
                <a:srgbClr val="FFFFFF"/>
              </a:solidFill>
              <a:effectLst/>
            </a:endParaRPr>
          </a:p>
          <a:p>
            <a:pPr lvl="1"/>
            <a:r>
              <a:rPr lang="en-US" sz="1700" b="0" i="0">
                <a:solidFill>
                  <a:srgbClr val="FFFFFF"/>
                </a:solidFill>
                <a:effectLst/>
              </a:rPr>
              <a:t>In this step, you will simply use </a:t>
            </a:r>
            <a:r>
              <a:rPr lang="en-US" sz="1700" b="0" i="1">
                <a:solidFill>
                  <a:srgbClr val="FFFFFF"/>
                </a:solidFill>
                <a:effectLst/>
              </a:rPr>
              <a:t>communication cable </a:t>
            </a:r>
            <a:r>
              <a:rPr lang="en-US" sz="1700" b="0" i="0">
                <a:solidFill>
                  <a:srgbClr val="FFFFFF"/>
                </a:solidFill>
                <a:effectLst/>
              </a:rPr>
              <a:t>for establishing </a:t>
            </a:r>
            <a:r>
              <a:rPr lang="en-US" sz="1700" b="0" i="1">
                <a:solidFill>
                  <a:srgbClr val="FFFFFF"/>
                </a:solidFill>
                <a:effectLst/>
              </a:rPr>
              <a:t>communication channels</a:t>
            </a:r>
            <a:r>
              <a:rPr lang="en-US" sz="1700" b="0" i="0">
                <a:solidFill>
                  <a:srgbClr val="FFFFFF"/>
                </a:solidFill>
                <a:effectLst/>
              </a:rPr>
              <a:t>. </a:t>
            </a:r>
          </a:p>
          <a:p>
            <a:pPr lvl="1"/>
            <a:r>
              <a:rPr lang="en-US" sz="1700" b="0" i="0">
                <a:solidFill>
                  <a:srgbClr val="FFFFFF"/>
                </a:solidFill>
                <a:effectLst/>
              </a:rPr>
              <a:t>To accomplish this, simply move to the </a:t>
            </a:r>
            <a:r>
              <a:rPr lang="en-US" sz="1700" b="0" i="1">
                <a:solidFill>
                  <a:srgbClr val="FFFFFF"/>
                </a:solidFill>
                <a:effectLst/>
              </a:rPr>
              <a:t>connections</a:t>
            </a:r>
            <a:r>
              <a:rPr lang="en-US" sz="1700" b="0" i="0">
                <a:solidFill>
                  <a:srgbClr val="FFFFFF"/>
                </a:solidFill>
                <a:effectLst/>
              </a:rPr>
              <a:t> from </a:t>
            </a:r>
            <a:r>
              <a:rPr lang="en-US" sz="1700" b="0" i="1">
                <a:solidFill>
                  <a:srgbClr val="FFFFFF"/>
                </a:solidFill>
                <a:effectLst/>
              </a:rPr>
              <a:t>tools menu</a:t>
            </a:r>
            <a:r>
              <a:rPr lang="en-US" sz="1700" b="0" i="0">
                <a:solidFill>
                  <a:srgbClr val="FFFFFF"/>
                </a:solidFill>
                <a:effectLst/>
              </a:rPr>
              <a:t>.</a:t>
            </a:r>
          </a:p>
          <a:p>
            <a:pPr lvl="1"/>
            <a:r>
              <a:rPr lang="en-US" sz="1700" b="0" i="0">
                <a:solidFill>
                  <a:srgbClr val="FFFFFF"/>
                </a:solidFill>
                <a:effectLst/>
              </a:rPr>
              <a:t>You will find a lot of different </a:t>
            </a:r>
            <a:r>
              <a:rPr lang="en-US" sz="1700" b="0" i="1">
                <a:solidFill>
                  <a:srgbClr val="FFFFFF"/>
                </a:solidFill>
                <a:effectLst/>
              </a:rPr>
              <a:t>types of communication cables</a:t>
            </a:r>
            <a:r>
              <a:rPr lang="en-US" sz="1700" b="0" i="0">
                <a:solidFill>
                  <a:srgbClr val="FFFFFF"/>
                </a:solidFill>
                <a:effectLst/>
              </a:rPr>
              <a:t>.</a:t>
            </a:r>
          </a:p>
          <a:p>
            <a:pPr lvl="1"/>
            <a:r>
              <a:rPr lang="en-US" sz="1700" b="0" i="0">
                <a:solidFill>
                  <a:srgbClr val="FFFFFF"/>
                </a:solidFill>
                <a:effectLst/>
              </a:rPr>
              <a:t> Simply go for </a:t>
            </a:r>
            <a:r>
              <a:rPr lang="en-US" sz="1700" b="0" i="1">
                <a:solidFill>
                  <a:srgbClr val="FFFFFF"/>
                </a:solidFill>
                <a:effectLst/>
              </a:rPr>
              <a:t>copper straight through</a:t>
            </a:r>
            <a:r>
              <a:rPr lang="en-US" sz="1700" b="0" i="0">
                <a:solidFill>
                  <a:srgbClr val="FFFFFF"/>
                </a:solidFill>
                <a:effectLst/>
              </a:rPr>
              <a:t> cable. </a:t>
            </a:r>
          </a:p>
          <a:p>
            <a:pPr lvl="1"/>
            <a:r>
              <a:rPr lang="en-US" sz="1700" b="0" i="0">
                <a:solidFill>
                  <a:srgbClr val="FFFFFF"/>
                </a:solidFill>
                <a:effectLst/>
              </a:rPr>
              <a:t>Connect each </a:t>
            </a:r>
            <a:r>
              <a:rPr lang="en-US" sz="1700" b="0" i="1">
                <a:solidFill>
                  <a:srgbClr val="FFFFFF"/>
                </a:solidFill>
                <a:effectLst/>
              </a:rPr>
              <a:t>end device </a:t>
            </a:r>
            <a:r>
              <a:rPr lang="en-US" sz="1700" b="0" i="0">
                <a:solidFill>
                  <a:srgbClr val="FFFFFF"/>
                </a:solidFill>
                <a:effectLst/>
              </a:rPr>
              <a:t>to the </a:t>
            </a:r>
            <a:r>
              <a:rPr lang="en-US" sz="1700" b="0" i="1">
                <a:solidFill>
                  <a:srgbClr val="FFFFFF"/>
                </a:solidFill>
                <a:effectLst/>
              </a:rPr>
              <a:t>central network device</a:t>
            </a:r>
            <a:r>
              <a:rPr lang="en-US" sz="1700" b="0" i="0">
                <a:solidFill>
                  <a:srgbClr val="FFFFFF"/>
                </a:solidFill>
                <a:effectLst/>
              </a:rPr>
              <a:t>.</a:t>
            </a:r>
            <a:endParaRPr lang="en-US" sz="1700">
              <a:solidFill>
                <a:srgbClr val="FFFFFF"/>
              </a:solidFill>
            </a:endParaRPr>
          </a:p>
        </p:txBody>
      </p:sp>
    </p:spTree>
    <p:extLst>
      <p:ext uri="{BB962C8B-B14F-4D97-AF65-F5344CB8AC3E}">
        <p14:creationId xmlns:p14="http://schemas.microsoft.com/office/powerpoint/2010/main" val="402296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67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33EB04-9126-4446-A885-8535488E3F50}"/>
              </a:ext>
            </a:extLst>
          </p:cNvPr>
          <p:cNvSpPr>
            <a:spLocks noGrp="1"/>
          </p:cNvSpPr>
          <p:nvPr>
            <p:ph type="title"/>
          </p:nvPr>
        </p:nvSpPr>
        <p:spPr>
          <a:xfrm>
            <a:off x="524256" y="516804"/>
            <a:ext cx="6594189" cy="1625210"/>
          </a:xfrm>
        </p:spPr>
        <p:txBody>
          <a:bodyPr vert="horz" lIns="91440" tIns="45720" rIns="91440" bIns="45720" rtlCol="0" anchor="ctr">
            <a:normAutofit/>
          </a:bodyPr>
          <a:lstStyle/>
          <a:p>
            <a:r>
              <a:rPr lang="en-US" kern="1200">
                <a:solidFill>
                  <a:srgbClr val="FFFFFF"/>
                </a:solidFill>
                <a:latin typeface="+mj-lt"/>
                <a:ea typeface="+mj-ea"/>
                <a:cs typeface="+mj-cs"/>
              </a:rPr>
              <a:t>Building P2P Network</a:t>
            </a:r>
          </a:p>
        </p:txBody>
      </p:sp>
      <p:sp>
        <p:nvSpPr>
          <p:cNvPr id="13" name="Rectangle 1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06E5C78-D100-4E37-9EF6-78D80D0289F7}"/>
              </a:ext>
            </a:extLst>
          </p:cNvPr>
          <p:cNvPicPr>
            <a:picLocks noGrp="1" noChangeAspect="1"/>
          </p:cNvPicPr>
          <p:nvPr>
            <p:ph sz="half" idx="2"/>
          </p:nvPr>
        </p:nvPicPr>
        <p:blipFill>
          <a:blip r:embed="rId2"/>
          <a:stretch>
            <a:fillRect/>
          </a:stretch>
        </p:blipFill>
        <p:spPr>
          <a:xfrm>
            <a:off x="566744" y="2921002"/>
            <a:ext cx="6579910" cy="3125457"/>
          </a:xfrm>
          <a:prstGeom prst="rect">
            <a:avLst/>
          </a:prstGeom>
        </p:spPr>
      </p:pic>
      <p:sp>
        <p:nvSpPr>
          <p:cNvPr id="15" name="Rectangle 1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F4B687-74B1-437E-8D6B-3771D0647E84}"/>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r>
              <a:rPr lang="en-US" sz="2000" b="1" i="0">
                <a:solidFill>
                  <a:srgbClr val="FFFFFF"/>
                </a:solidFill>
                <a:effectLst/>
              </a:rPr>
              <a:t>Configure IP Address of Each End Device</a:t>
            </a:r>
            <a:endParaRPr lang="en-US" sz="2000" b="0" i="0">
              <a:solidFill>
                <a:srgbClr val="FFFFFF"/>
              </a:solidFill>
              <a:effectLst/>
            </a:endParaRPr>
          </a:p>
          <a:p>
            <a:pPr lvl="1"/>
            <a:r>
              <a:rPr lang="en-US" sz="2000" b="0" i="0">
                <a:solidFill>
                  <a:srgbClr val="FFFFFF"/>
                </a:solidFill>
                <a:effectLst/>
              </a:rPr>
              <a:t>This step involves assignment of </a:t>
            </a:r>
            <a:r>
              <a:rPr lang="en-US" sz="2000" b="0" i="1">
                <a:solidFill>
                  <a:srgbClr val="FFFFFF"/>
                </a:solidFill>
                <a:effectLst/>
              </a:rPr>
              <a:t>IP addresses </a:t>
            </a:r>
            <a:r>
              <a:rPr lang="en-US" sz="2000" b="0" i="0">
                <a:solidFill>
                  <a:srgbClr val="FFFFFF"/>
                </a:solidFill>
                <a:effectLst/>
              </a:rPr>
              <a:t>to each individual </a:t>
            </a:r>
            <a:r>
              <a:rPr lang="en-US" sz="2000" b="0" i="1">
                <a:solidFill>
                  <a:srgbClr val="FFFFFF"/>
                </a:solidFill>
                <a:effectLst/>
              </a:rPr>
              <a:t>computer</a:t>
            </a:r>
            <a:r>
              <a:rPr lang="en-US" sz="2000" b="0" i="0">
                <a:solidFill>
                  <a:srgbClr val="FFFFFF"/>
                </a:solidFill>
                <a:effectLst/>
              </a:rPr>
              <a:t>. </a:t>
            </a:r>
          </a:p>
          <a:p>
            <a:pPr lvl="1"/>
            <a:r>
              <a:rPr lang="en-US" sz="2000" b="0" i="0">
                <a:solidFill>
                  <a:srgbClr val="FFFFFF"/>
                </a:solidFill>
                <a:effectLst/>
              </a:rPr>
              <a:t>For this, simple click on a </a:t>
            </a:r>
            <a:r>
              <a:rPr lang="en-US" sz="2000" b="0" i="1">
                <a:solidFill>
                  <a:srgbClr val="FFFFFF"/>
                </a:solidFill>
                <a:effectLst/>
              </a:rPr>
              <a:t>computer</a:t>
            </a:r>
            <a:r>
              <a:rPr lang="en-US" sz="2000" b="0" i="0">
                <a:solidFill>
                  <a:srgbClr val="FFFFFF"/>
                </a:solidFill>
                <a:effectLst/>
              </a:rPr>
              <a:t>. </a:t>
            </a:r>
          </a:p>
          <a:p>
            <a:pPr lvl="1"/>
            <a:r>
              <a:rPr lang="en-US" sz="2000" b="0" i="0">
                <a:solidFill>
                  <a:srgbClr val="FFFFFF"/>
                </a:solidFill>
                <a:effectLst/>
              </a:rPr>
              <a:t>You will be seeing a dialog box. This box contains different configuration settings. </a:t>
            </a:r>
          </a:p>
          <a:p>
            <a:pPr lvl="1"/>
            <a:r>
              <a:rPr lang="en-US" sz="2000" b="0" i="0">
                <a:solidFill>
                  <a:srgbClr val="FFFFFF"/>
                </a:solidFill>
                <a:effectLst/>
              </a:rPr>
              <a:t>Move to the </a:t>
            </a:r>
            <a:r>
              <a:rPr lang="en-US" sz="2000" b="0" i="1">
                <a:solidFill>
                  <a:srgbClr val="FFFFFF"/>
                </a:solidFill>
                <a:effectLst/>
              </a:rPr>
              <a:t>desktop tab</a:t>
            </a:r>
            <a:r>
              <a:rPr lang="en-US" sz="2000" b="0" i="0">
                <a:solidFill>
                  <a:srgbClr val="FFFFFF"/>
                </a:solidFill>
                <a:effectLst/>
              </a:rPr>
              <a:t>. In </a:t>
            </a:r>
            <a:r>
              <a:rPr lang="en-US" sz="2000" b="0" i="1">
                <a:solidFill>
                  <a:srgbClr val="FFFFFF"/>
                </a:solidFill>
                <a:effectLst/>
              </a:rPr>
              <a:t>desktop tab</a:t>
            </a:r>
            <a:r>
              <a:rPr lang="en-US" sz="2000" b="0" i="0">
                <a:solidFill>
                  <a:srgbClr val="FFFFFF"/>
                </a:solidFill>
                <a:effectLst/>
              </a:rPr>
              <a:t> click on </a:t>
            </a:r>
            <a:r>
              <a:rPr lang="en-US" sz="2000" b="0" i="1">
                <a:solidFill>
                  <a:srgbClr val="FFFFFF"/>
                </a:solidFill>
                <a:effectLst/>
              </a:rPr>
              <a:t>IP Configuration option</a:t>
            </a:r>
            <a:r>
              <a:rPr lang="en-US" sz="2000" b="0" i="0">
                <a:solidFill>
                  <a:srgbClr val="FFFFFF"/>
                </a:solidFill>
                <a:effectLst/>
              </a:rPr>
              <a:t>. </a:t>
            </a:r>
            <a:endParaRPr lang="en-US" sz="2000">
              <a:solidFill>
                <a:srgbClr val="FFFFFF"/>
              </a:solidFill>
            </a:endParaRPr>
          </a:p>
        </p:txBody>
      </p:sp>
    </p:spTree>
    <p:extLst>
      <p:ext uri="{BB962C8B-B14F-4D97-AF65-F5344CB8AC3E}">
        <p14:creationId xmlns:p14="http://schemas.microsoft.com/office/powerpoint/2010/main" val="115996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F4375A-4B62-4202-8125-4A7E930C42D1}"/>
              </a:ext>
            </a:extLst>
          </p:cNvPr>
          <p:cNvSpPr>
            <a:spLocks noGrp="1"/>
          </p:cNvSpPr>
          <p:nvPr>
            <p:ph type="title"/>
          </p:nvPr>
        </p:nvSpPr>
        <p:spPr>
          <a:xfrm>
            <a:off x="524256" y="516804"/>
            <a:ext cx="6594189" cy="1625210"/>
          </a:xfrm>
        </p:spPr>
        <p:txBody>
          <a:bodyPr>
            <a:normAutofit/>
          </a:bodyPr>
          <a:lstStyle/>
          <a:p>
            <a:r>
              <a:rPr lang="en-SG">
                <a:solidFill>
                  <a:srgbClr val="FFFFFF"/>
                </a:solidFill>
              </a:rPr>
              <a:t>Class Work</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ooks">
            <a:extLst>
              <a:ext uri="{FF2B5EF4-FFF2-40B4-BE49-F238E27FC236}">
                <a16:creationId xmlns:a16="http://schemas.microsoft.com/office/drawing/2014/main" id="{BF26A456-B6F1-4415-A968-82D15AA9E0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3255" y="2660287"/>
            <a:ext cx="3646887" cy="364688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8627BAB0-6699-4ECE-973A-19C51A5BCC32}"/>
              </a:ext>
            </a:extLst>
          </p:cNvPr>
          <p:cNvSpPr>
            <a:spLocks noGrp="1"/>
          </p:cNvSpPr>
          <p:nvPr>
            <p:ph idx="1"/>
          </p:nvPr>
        </p:nvSpPr>
        <p:spPr>
          <a:xfrm>
            <a:off x="8029319" y="917725"/>
            <a:ext cx="3424739" cy="4852362"/>
          </a:xfrm>
        </p:spPr>
        <p:txBody>
          <a:bodyPr anchor="ctr">
            <a:normAutofit/>
          </a:bodyPr>
          <a:lstStyle/>
          <a:p>
            <a:r>
              <a:rPr lang="en-SG" sz="2000" dirty="0">
                <a:solidFill>
                  <a:srgbClr val="FFFFFF"/>
                </a:solidFill>
              </a:rPr>
              <a:t>Build the same network using SWITCH</a:t>
            </a:r>
          </a:p>
        </p:txBody>
      </p:sp>
    </p:spTree>
    <p:extLst>
      <p:ext uri="{BB962C8B-B14F-4D97-AF65-F5344CB8AC3E}">
        <p14:creationId xmlns:p14="http://schemas.microsoft.com/office/powerpoint/2010/main" val="130074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B5535B-DA65-4A72-BC8F-13CD0B63139C}"/>
              </a:ext>
            </a:extLst>
          </p:cNvPr>
          <p:cNvSpPr>
            <a:spLocks noGrp="1"/>
          </p:cNvSpPr>
          <p:nvPr>
            <p:ph type="title"/>
          </p:nvPr>
        </p:nvSpPr>
        <p:spPr>
          <a:xfrm>
            <a:off x="640079" y="2053641"/>
            <a:ext cx="3669161" cy="2760098"/>
          </a:xfrm>
        </p:spPr>
        <p:txBody>
          <a:bodyPr>
            <a:normAutofit/>
          </a:bodyPr>
          <a:lstStyle/>
          <a:p>
            <a:r>
              <a:rPr lang="en-SG">
                <a:solidFill>
                  <a:srgbClr val="FFFFFF"/>
                </a:solidFill>
              </a:rPr>
              <a:t>What is network</a:t>
            </a:r>
          </a:p>
        </p:txBody>
      </p:sp>
      <p:sp>
        <p:nvSpPr>
          <p:cNvPr id="3" name="Content Placeholder 2">
            <a:extLst>
              <a:ext uri="{FF2B5EF4-FFF2-40B4-BE49-F238E27FC236}">
                <a16:creationId xmlns:a16="http://schemas.microsoft.com/office/drawing/2014/main" id="{915E5C3D-1606-4CC7-8604-8DBF84A29467}"/>
              </a:ext>
            </a:extLst>
          </p:cNvPr>
          <p:cNvSpPr>
            <a:spLocks noGrp="1"/>
          </p:cNvSpPr>
          <p:nvPr>
            <p:ph idx="1"/>
          </p:nvPr>
        </p:nvSpPr>
        <p:spPr>
          <a:xfrm>
            <a:off x="6090574" y="801866"/>
            <a:ext cx="5306084" cy="5230634"/>
          </a:xfrm>
        </p:spPr>
        <p:txBody>
          <a:bodyPr anchor="ctr">
            <a:normAutofit/>
          </a:bodyPr>
          <a:lstStyle/>
          <a:p>
            <a:r>
              <a:rPr lang="en-SG" sz="2400" b="0" i="0">
                <a:solidFill>
                  <a:srgbClr val="000000"/>
                </a:solidFill>
                <a:effectLst/>
                <a:latin typeface="Helvetica Neue"/>
              </a:rPr>
              <a:t> When two or more devices are connected in such a way that they can share their data, information as well as their resources then it forms network.</a:t>
            </a:r>
          </a:p>
          <a:p>
            <a:r>
              <a:rPr lang="en-SG" sz="2400" b="0" i="0">
                <a:solidFill>
                  <a:srgbClr val="000000"/>
                </a:solidFill>
                <a:effectLst/>
                <a:latin typeface="Helvetica Neue"/>
              </a:rPr>
              <a:t>When two or more networks or subnets connected to each other for communication between hosts on different types of network then it forms internetwork.</a:t>
            </a:r>
            <a:endParaRPr lang="en-SG" sz="2400">
              <a:solidFill>
                <a:srgbClr val="000000"/>
              </a:solidFill>
              <a:latin typeface="Helvetica Neue"/>
            </a:endParaRPr>
          </a:p>
          <a:p>
            <a:endParaRPr lang="en-SG" sz="2400">
              <a:solidFill>
                <a:srgbClr val="000000"/>
              </a:solidFill>
            </a:endParaRPr>
          </a:p>
        </p:txBody>
      </p:sp>
    </p:spTree>
    <p:extLst>
      <p:ext uri="{BB962C8B-B14F-4D97-AF65-F5344CB8AC3E}">
        <p14:creationId xmlns:p14="http://schemas.microsoft.com/office/powerpoint/2010/main" val="394802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B50CF98-B42E-467E-AF56-0065D62A6A8B}"/>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Collision Domain</a:t>
            </a:r>
          </a:p>
        </p:txBody>
      </p:sp>
      <p:sp>
        <p:nvSpPr>
          <p:cNvPr id="3" name="Content Placeholder 2">
            <a:extLst>
              <a:ext uri="{FF2B5EF4-FFF2-40B4-BE49-F238E27FC236}">
                <a16:creationId xmlns:a16="http://schemas.microsoft.com/office/drawing/2014/main" id="{B8BCD559-D8A8-4C39-90B1-DBA1EFB41241}"/>
              </a:ext>
            </a:extLst>
          </p:cNvPr>
          <p:cNvSpPr>
            <a:spLocks noGrp="1"/>
          </p:cNvSpPr>
          <p:nvPr>
            <p:ph sz="half" idx="1"/>
          </p:nvPr>
        </p:nvSpPr>
        <p:spPr>
          <a:xfrm>
            <a:off x="1424904" y="2494450"/>
            <a:ext cx="4053545" cy="3563159"/>
          </a:xfrm>
        </p:spPr>
        <p:txBody>
          <a:bodyPr vert="horz" lIns="91440" tIns="45720" rIns="91440" bIns="45720" rtlCol="0">
            <a:normAutofit/>
          </a:bodyPr>
          <a:lstStyle/>
          <a:p>
            <a:r>
              <a:rPr lang="en-US" sz="1100" b="0" i="0">
                <a:effectLst/>
              </a:rPr>
              <a:t>A </a:t>
            </a:r>
            <a:r>
              <a:rPr lang="en-US" sz="1100" b="1" i="0">
                <a:effectLst/>
              </a:rPr>
              <a:t>collision domain</a:t>
            </a:r>
            <a:r>
              <a:rPr lang="en-US" sz="1100" b="0" i="0">
                <a:effectLst/>
              </a:rPr>
              <a:t> is a </a:t>
            </a:r>
            <a:r>
              <a:rPr lang="en-US" sz="1100" b="0" i="0" u="none" strike="noStrike">
                <a:effectLst/>
              </a:rPr>
              <a:t>network segment</a:t>
            </a:r>
            <a:r>
              <a:rPr lang="en-US" sz="1100" b="0" i="0">
                <a:effectLst/>
              </a:rPr>
              <a:t> connected by a </a:t>
            </a:r>
            <a:r>
              <a:rPr lang="en-US" sz="1100" b="0" i="0" u="none" strike="noStrike">
                <a:effectLst/>
              </a:rPr>
              <a:t>shared medium</a:t>
            </a:r>
            <a:r>
              <a:rPr lang="en-US" sz="1100" b="0" i="0">
                <a:effectLst/>
              </a:rPr>
              <a:t> or through </a:t>
            </a:r>
            <a:r>
              <a:rPr lang="en-US" sz="1100" b="0" i="0" u="none" strike="noStrike">
                <a:effectLst/>
              </a:rPr>
              <a:t>repeaters</a:t>
            </a:r>
            <a:r>
              <a:rPr lang="en-US" sz="1100" b="0" i="0">
                <a:effectLst/>
              </a:rPr>
              <a:t> where simultaneous </a:t>
            </a:r>
            <a:r>
              <a:rPr lang="en-US" sz="1100" b="0" i="0" u="none" strike="noStrike">
                <a:effectLst/>
              </a:rPr>
              <a:t>data transmissions</a:t>
            </a:r>
            <a:r>
              <a:rPr lang="en-US" sz="1100" b="0" i="0">
                <a:effectLst/>
              </a:rPr>
              <a:t> </a:t>
            </a:r>
            <a:r>
              <a:rPr lang="en-US" sz="1100" b="0" i="0" u="none" strike="noStrike">
                <a:effectLst/>
              </a:rPr>
              <a:t>collide</a:t>
            </a:r>
            <a:r>
              <a:rPr lang="en-US" sz="1100" b="0" i="0">
                <a:effectLst/>
              </a:rPr>
              <a:t> with one another.</a:t>
            </a:r>
          </a:p>
          <a:p>
            <a:r>
              <a:rPr lang="en-US" sz="1100" b="0" i="0">
                <a:effectLst/>
              </a:rPr>
              <a:t> The collision domain defines the set of devices on which their frames could collide. </a:t>
            </a:r>
          </a:p>
          <a:p>
            <a:r>
              <a:rPr lang="en-US" sz="1100" b="0" i="0">
                <a:effectLst/>
              </a:rPr>
              <a:t>A network collision occurs when more than one device attempts to send a packet on a network segment at the same time. </a:t>
            </a:r>
          </a:p>
          <a:p>
            <a:r>
              <a:rPr lang="en-US" sz="1100" b="0" i="0">
                <a:effectLst/>
              </a:rPr>
              <a:t>Devices outside the collision domain do not have collisions with those inside.</a:t>
            </a:r>
          </a:p>
          <a:p>
            <a:r>
              <a:rPr lang="en-US" sz="1100" b="0" i="0">
                <a:effectLst/>
              </a:rPr>
              <a:t>Only one device in the collision domain may transmit at any one time, and the other devices in the domain listen to the network and refrain from transmitting while others are already transmitting in order to avoid collisions.</a:t>
            </a:r>
          </a:p>
          <a:p>
            <a:r>
              <a:rPr lang="en-US" sz="1100" b="0" i="0">
                <a:effectLst/>
              </a:rPr>
              <a:t>Collisions also decrease network efficiency on a collision domain as collisions require devices to abort transmission and retransmit at a later time.</a:t>
            </a:r>
          </a:p>
          <a:p>
            <a:endParaRPr lang="en-US" sz="1100"/>
          </a:p>
        </p:txBody>
      </p:sp>
      <p:pic>
        <p:nvPicPr>
          <p:cNvPr id="1026" name="Picture 2" descr="What are Collision Domain and Broadcast Domain, Difference between Collision  Domain and Broadcast Domain">
            <a:extLst>
              <a:ext uri="{FF2B5EF4-FFF2-40B4-BE49-F238E27FC236}">
                <a16:creationId xmlns:a16="http://schemas.microsoft.com/office/drawing/2014/main" id="{87CC405E-9D5A-4902-AF14-BAC60B2B4CE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10716"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15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299B11F-A441-4336-AFEC-B957D250F99F}"/>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Broadcast Domain</a:t>
            </a:r>
          </a:p>
        </p:txBody>
      </p:sp>
      <p:sp>
        <p:nvSpPr>
          <p:cNvPr id="3" name="Content Placeholder 2">
            <a:extLst>
              <a:ext uri="{FF2B5EF4-FFF2-40B4-BE49-F238E27FC236}">
                <a16:creationId xmlns:a16="http://schemas.microsoft.com/office/drawing/2014/main" id="{5B49D969-DC0C-4EF5-994A-E0D12676689C}"/>
              </a:ext>
            </a:extLst>
          </p:cNvPr>
          <p:cNvSpPr>
            <a:spLocks noGrp="1"/>
          </p:cNvSpPr>
          <p:nvPr>
            <p:ph sz="half" idx="1"/>
          </p:nvPr>
        </p:nvSpPr>
        <p:spPr>
          <a:xfrm>
            <a:off x="1424904" y="2494450"/>
            <a:ext cx="4053545" cy="3563159"/>
          </a:xfrm>
        </p:spPr>
        <p:txBody>
          <a:bodyPr vert="horz" lIns="91440" tIns="45720" rIns="91440" bIns="45720" rtlCol="0">
            <a:normAutofit/>
          </a:bodyPr>
          <a:lstStyle/>
          <a:p>
            <a:r>
              <a:rPr lang="en-US" sz="2000" b="0" i="0">
                <a:effectLst/>
              </a:rPr>
              <a:t>In networking, a broadcast means that we send something that </a:t>
            </a:r>
            <a:r>
              <a:rPr lang="en-US" sz="2000" b="1" i="0">
                <a:effectLst/>
              </a:rPr>
              <a:t>everyone receives</a:t>
            </a:r>
            <a:r>
              <a:rPr lang="en-US" sz="2000" b="0" i="0">
                <a:effectLst/>
              </a:rPr>
              <a:t>, whether they need/want it or not. Switches will forward broadcast traffic on all their interfaces, except the one they received the broadcast on.</a:t>
            </a:r>
          </a:p>
          <a:p>
            <a:r>
              <a:rPr lang="en-US" sz="2000" b="0" i="0">
                <a:effectLst/>
              </a:rPr>
              <a:t>However, all port on a router are in the distinct broadcast domains, and routers never broadcast from one Domain to another.</a:t>
            </a:r>
            <a:endParaRPr lang="en-US" sz="2000"/>
          </a:p>
        </p:txBody>
      </p:sp>
      <p:pic>
        <p:nvPicPr>
          <p:cNvPr id="2050" name="Picture 2" descr="What is Collision Domain and Broadcast Domain - hiTechMV">
            <a:extLst>
              <a:ext uri="{FF2B5EF4-FFF2-40B4-BE49-F238E27FC236}">
                <a16:creationId xmlns:a16="http://schemas.microsoft.com/office/drawing/2014/main" id="{3898A5A4-BDD2-476F-92A7-A6CCCF283861}"/>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8274" r="3176"/>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1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4C472-5EAD-4FF6-9B38-57A1B7934614}"/>
              </a:ext>
            </a:extLst>
          </p:cNvPr>
          <p:cNvSpPr>
            <a:spLocks noGrp="1"/>
          </p:cNvSpPr>
          <p:nvPr>
            <p:ph type="title"/>
          </p:nvPr>
        </p:nvSpPr>
        <p:spPr>
          <a:xfrm>
            <a:off x="841248" y="256032"/>
            <a:ext cx="10506456" cy="1014984"/>
          </a:xfrm>
        </p:spPr>
        <p:txBody>
          <a:bodyPr anchor="b">
            <a:normAutofit/>
          </a:bodyPr>
          <a:lstStyle/>
          <a:p>
            <a:r>
              <a:rPr lang="en-SG" dirty="0"/>
              <a:t>Collision vs Broadcast Domain</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Table 6">
            <a:extLst>
              <a:ext uri="{FF2B5EF4-FFF2-40B4-BE49-F238E27FC236}">
                <a16:creationId xmlns:a16="http://schemas.microsoft.com/office/drawing/2014/main" id="{E27222B2-A964-456E-8BD2-F5F3F90A4BF4}"/>
              </a:ext>
            </a:extLst>
          </p:cNvPr>
          <p:cNvGraphicFramePr>
            <a:graphicFrameLocks noGrp="1"/>
          </p:cNvGraphicFramePr>
          <p:nvPr>
            <p:ph idx="1"/>
            <p:extLst>
              <p:ext uri="{D42A27DB-BD31-4B8C-83A1-F6EECF244321}">
                <p14:modId xmlns:p14="http://schemas.microsoft.com/office/powerpoint/2010/main" val="22643190"/>
              </p:ext>
            </p:extLst>
          </p:nvPr>
        </p:nvGraphicFramePr>
        <p:xfrm>
          <a:off x="838200" y="2075060"/>
          <a:ext cx="10515600" cy="405993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12411727"/>
                    </a:ext>
                  </a:extLst>
                </a:gridCol>
                <a:gridCol w="5257800">
                  <a:extLst>
                    <a:ext uri="{9D8B030D-6E8A-4147-A177-3AD203B41FA5}">
                      <a16:colId xmlns:a16="http://schemas.microsoft.com/office/drawing/2014/main" val="3911247629"/>
                    </a:ext>
                  </a:extLst>
                </a:gridCol>
              </a:tblGrid>
              <a:tr h="402336">
                <a:tc>
                  <a:txBody>
                    <a:bodyPr/>
                    <a:lstStyle/>
                    <a:p>
                      <a:pPr algn="ctr"/>
                      <a:r>
                        <a:rPr lang="en-SG" dirty="0"/>
                        <a:t>Collision Domain</a:t>
                      </a:r>
                    </a:p>
                  </a:txBody>
                  <a:tcPr/>
                </a:tc>
                <a:tc>
                  <a:txBody>
                    <a:bodyPr/>
                    <a:lstStyle/>
                    <a:p>
                      <a:pPr algn="ctr"/>
                      <a:r>
                        <a:rPr lang="en-SG" dirty="0"/>
                        <a:t>Broadcast Domain</a:t>
                      </a:r>
                    </a:p>
                  </a:txBody>
                  <a:tcPr/>
                </a:tc>
                <a:extLst>
                  <a:ext uri="{0D108BD9-81ED-4DB2-BD59-A6C34878D82A}">
                    <a16:rowId xmlns:a16="http://schemas.microsoft.com/office/drawing/2014/main" val="2845993497"/>
                  </a:ext>
                </a:extLst>
              </a:tr>
              <a:tr h="676656">
                <a:tc>
                  <a:txBody>
                    <a:bodyPr/>
                    <a:lstStyle/>
                    <a:p>
                      <a:r>
                        <a:rPr lang="en-SG" dirty="0"/>
                        <a:t>1.</a:t>
                      </a:r>
                      <a:r>
                        <a:rPr lang="en-SG" sz="1800" b="0" i="0" kern="1200" dirty="0">
                          <a:solidFill>
                            <a:schemeClr val="dk1"/>
                          </a:solidFill>
                          <a:effectLst/>
                          <a:latin typeface="+mn-lt"/>
                          <a:ea typeface="+mn-ea"/>
                          <a:cs typeface="+mn-cs"/>
                        </a:rPr>
                        <a:t> The Collision domain is a network section that allows traffic to flow forward and backward.</a:t>
                      </a:r>
                      <a:endParaRPr lang="en-SG" dirty="0"/>
                    </a:p>
                  </a:txBody>
                  <a:tcPr/>
                </a:tc>
                <a:tc>
                  <a:txBody>
                    <a:bodyPr/>
                    <a:lstStyle/>
                    <a:p>
                      <a:r>
                        <a:rPr lang="en-SG" sz="1800" b="0" i="0" kern="1200" dirty="0">
                          <a:solidFill>
                            <a:schemeClr val="dk1"/>
                          </a:solidFill>
                          <a:effectLst/>
                          <a:latin typeface="+mn-lt"/>
                          <a:ea typeface="+mn-ea"/>
                          <a:cs typeface="+mn-cs"/>
                        </a:rPr>
                        <a:t>A Broadcast domain is a type of Domain wherein traffic flows all over the network.</a:t>
                      </a:r>
                      <a:endParaRPr lang="en-SG" dirty="0"/>
                    </a:p>
                  </a:txBody>
                  <a:tcPr/>
                </a:tc>
                <a:extLst>
                  <a:ext uri="{0D108BD9-81ED-4DB2-BD59-A6C34878D82A}">
                    <a16:rowId xmlns:a16="http://schemas.microsoft.com/office/drawing/2014/main" val="3133588702"/>
                  </a:ext>
                </a:extLst>
              </a:tr>
              <a:tr h="950976">
                <a:tc>
                  <a:txBody>
                    <a:bodyPr/>
                    <a:lstStyle/>
                    <a:p>
                      <a:r>
                        <a:rPr lang="en-SG" dirty="0"/>
                        <a:t>2.</a:t>
                      </a:r>
                      <a:r>
                        <a:rPr lang="en-SG" sz="1800" b="0" i="0" kern="1200" dirty="0">
                          <a:solidFill>
                            <a:schemeClr val="dk1"/>
                          </a:solidFill>
                          <a:effectLst/>
                          <a:latin typeface="+mn-lt"/>
                          <a:ea typeface="+mn-ea"/>
                          <a:cs typeface="+mn-cs"/>
                        </a:rPr>
                        <a:t> The Collision domain refers to a set of devices in which packet collision could occur.</a:t>
                      </a:r>
                      <a:endParaRPr lang="en-SG" dirty="0"/>
                    </a:p>
                  </a:txBody>
                  <a:tcPr/>
                </a:tc>
                <a:tc>
                  <a:txBody>
                    <a:bodyPr/>
                    <a:lstStyle/>
                    <a:p>
                      <a:r>
                        <a:rPr lang="en-SG" sz="1800" b="0" i="0" kern="1200" dirty="0">
                          <a:solidFill>
                            <a:schemeClr val="dk1"/>
                          </a:solidFill>
                          <a:effectLst/>
                          <a:latin typeface="+mn-lt"/>
                          <a:ea typeface="+mn-ea"/>
                          <a:cs typeface="+mn-cs"/>
                        </a:rPr>
                        <a:t>Broadcast domain refers to a logical set of reachable computer systems without using a router.</a:t>
                      </a:r>
                      <a:endParaRPr lang="en-SG" dirty="0"/>
                    </a:p>
                  </a:txBody>
                  <a:tcPr/>
                </a:tc>
                <a:extLst>
                  <a:ext uri="{0D108BD9-81ED-4DB2-BD59-A6C34878D82A}">
                    <a16:rowId xmlns:a16="http://schemas.microsoft.com/office/drawing/2014/main" val="2077958993"/>
                  </a:ext>
                </a:extLst>
              </a:tr>
              <a:tr h="676656">
                <a:tc>
                  <a:txBody>
                    <a:bodyPr/>
                    <a:lstStyle/>
                    <a:p>
                      <a:r>
                        <a:rPr lang="en-SG" dirty="0"/>
                        <a:t>3.</a:t>
                      </a:r>
                      <a:r>
                        <a:rPr lang="en-SG" sz="1800" b="0" i="0" kern="1200" dirty="0">
                          <a:solidFill>
                            <a:schemeClr val="dk1"/>
                          </a:solidFill>
                          <a:effectLst/>
                          <a:latin typeface="+mn-lt"/>
                          <a:ea typeface="+mn-ea"/>
                          <a:cs typeface="+mn-cs"/>
                        </a:rPr>
                        <a:t> Packet collision occurs as multiple devices transmit data on a single wire link.</a:t>
                      </a:r>
                      <a:endParaRPr lang="en-SG" dirty="0"/>
                    </a:p>
                  </a:txBody>
                  <a:tcPr/>
                </a:tc>
                <a:tc>
                  <a:txBody>
                    <a:bodyPr/>
                    <a:lstStyle/>
                    <a:p>
                      <a:r>
                        <a:rPr lang="en-SG" sz="1800" b="0" i="0" kern="1200" dirty="0">
                          <a:solidFill>
                            <a:schemeClr val="dk1"/>
                          </a:solidFill>
                          <a:effectLst/>
                          <a:latin typeface="+mn-lt"/>
                          <a:ea typeface="+mn-ea"/>
                          <a:cs typeface="+mn-cs"/>
                        </a:rPr>
                        <a:t>The broadcast domain mostly uses a switched environment to broadcast, so no collision occurs.</a:t>
                      </a:r>
                      <a:endParaRPr lang="en-SG" dirty="0"/>
                    </a:p>
                  </a:txBody>
                  <a:tcPr/>
                </a:tc>
                <a:extLst>
                  <a:ext uri="{0D108BD9-81ED-4DB2-BD59-A6C34878D82A}">
                    <a16:rowId xmlns:a16="http://schemas.microsoft.com/office/drawing/2014/main" val="1070948731"/>
                  </a:ext>
                </a:extLst>
              </a:tr>
              <a:tr h="676656">
                <a:tc>
                  <a:txBody>
                    <a:bodyPr/>
                    <a:lstStyle/>
                    <a:p>
                      <a:r>
                        <a:rPr lang="en-SG" dirty="0"/>
                        <a:t>4.</a:t>
                      </a:r>
                      <a:r>
                        <a:rPr lang="en-SG" sz="1800" b="0" i="0" kern="1200" dirty="0">
                          <a:solidFill>
                            <a:schemeClr val="dk1"/>
                          </a:solidFill>
                          <a:effectLst/>
                          <a:latin typeface="+mn-lt"/>
                          <a:ea typeface="+mn-ea"/>
                          <a:cs typeface="+mn-cs"/>
                        </a:rPr>
                        <a:t> Switches will break in the collision domain</a:t>
                      </a:r>
                      <a:endParaRPr lang="en-SG" dirty="0"/>
                    </a:p>
                  </a:txBody>
                  <a:tcPr/>
                </a:tc>
                <a:tc>
                  <a:txBody>
                    <a:bodyPr/>
                    <a:lstStyle/>
                    <a:p>
                      <a:r>
                        <a:rPr lang="en-SG" sz="1800" b="0" i="0" kern="1200" dirty="0">
                          <a:solidFill>
                            <a:schemeClr val="dk1"/>
                          </a:solidFill>
                          <a:effectLst/>
                          <a:latin typeface="+mn-lt"/>
                          <a:ea typeface="+mn-ea"/>
                          <a:cs typeface="+mn-cs"/>
                        </a:rPr>
                        <a:t>Switches will never break in the broadcast domain.</a:t>
                      </a:r>
                      <a:endParaRPr lang="en-SG" dirty="0"/>
                    </a:p>
                  </a:txBody>
                  <a:tcPr/>
                </a:tc>
                <a:extLst>
                  <a:ext uri="{0D108BD9-81ED-4DB2-BD59-A6C34878D82A}">
                    <a16:rowId xmlns:a16="http://schemas.microsoft.com/office/drawing/2014/main" val="2155682961"/>
                  </a:ext>
                </a:extLst>
              </a:tr>
              <a:tr h="676656">
                <a:tc>
                  <a:txBody>
                    <a:bodyPr/>
                    <a:lstStyle/>
                    <a:p>
                      <a:r>
                        <a:rPr lang="en-SG" dirty="0"/>
                        <a:t>5.</a:t>
                      </a:r>
                      <a:r>
                        <a:rPr lang="en-SG" sz="1800" b="0" i="0" kern="1200" dirty="0">
                          <a:solidFill>
                            <a:schemeClr val="dk1"/>
                          </a:solidFill>
                          <a:effectLst/>
                          <a:latin typeface="+mn-lt"/>
                          <a:ea typeface="+mn-ea"/>
                          <a:cs typeface="+mn-cs"/>
                        </a:rPr>
                        <a:t> In, collision domain, every port on a router are in the separate broadcast domains.</a:t>
                      </a:r>
                      <a:endParaRPr lang="en-SG" dirty="0"/>
                    </a:p>
                  </a:txBody>
                  <a:tcPr/>
                </a:tc>
                <a:tc>
                  <a:txBody>
                    <a:bodyPr/>
                    <a:lstStyle/>
                    <a:p>
                      <a:r>
                        <a:rPr lang="en-SG" sz="1800" b="0" i="0" kern="1200" dirty="0">
                          <a:solidFill>
                            <a:schemeClr val="dk1"/>
                          </a:solidFill>
                          <a:effectLst/>
                          <a:latin typeface="+mn-lt"/>
                          <a:ea typeface="+mn-ea"/>
                          <a:cs typeface="+mn-cs"/>
                        </a:rPr>
                        <a:t>All ports on a switch or a hub likely to be in the same broadcast domain.</a:t>
                      </a:r>
                      <a:endParaRPr lang="en-SG" dirty="0"/>
                    </a:p>
                  </a:txBody>
                  <a:tcPr/>
                </a:tc>
                <a:extLst>
                  <a:ext uri="{0D108BD9-81ED-4DB2-BD59-A6C34878D82A}">
                    <a16:rowId xmlns:a16="http://schemas.microsoft.com/office/drawing/2014/main" val="4196043461"/>
                  </a:ext>
                </a:extLst>
              </a:tr>
            </a:tbl>
          </a:graphicData>
        </a:graphic>
      </p:graphicFrame>
    </p:spTree>
    <p:extLst>
      <p:ext uri="{BB962C8B-B14F-4D97-AF65-F5344CB8AC3E}">
        <p14:creationId xmlns:p14="http://schemas.microsoft.com/office/powerpoint/2010/main" val="44578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65FD5C4-549C-4577-953F-7384E2FDEF80}"/>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Repeater</a:t>
            </a:r>
          </a:p>
        </p:txBody>
      </p:sp>
      <p:sp>
        <p:nvSpPr>
          <p:cNvPr id="3" name="Content Placeholder 2">
            <a:extLst>
              <a:ext uri="{FF2B5EF4-FFF2-40B4-BE49-F238E27FC236}">
                <a16:creationId xmlns:a16="http://schemas.microsoft.com/office/drawing/2014/main" id="{110A77A3-7BD1-4031-A49B-20BE570099E1}"/>
              </a:ext>
            </a:extLst>
          </p:cNvPr>
          <p:cNvSpPr>
            <a:spLocks noGrp="1"/>
          </p:cNvSpPr>
          <p:nvPr>
            <p:ph sz="half" idx="1"/>
          </p:nvPr>
        </p:nvSpPr>
        <p:spPr>
          <a:xfrm>
            <a:off x="1424904" y="2494450"/>
            <a:ext cx="4053545" cy="3563159"/>
          </a:xfrm>
        </p:spPr>
        <p:txBody>
          <a:bodyPr vert="horz" lIns="91440" tIns="45720" rIns="91440" bIns="45720" rtlCol="0">
            <a:normAutofit/>
          </a:bodyPr>
          <a:lstStyle/>
          <a:p>
            <a:r>
              <a:rPr lang="en-US" sz="1700" b="0" i="0">
                <a:effectLst/>
              </a:rPr>
              <a:t> A repeater operates at the physical layer. </a:t>
            </a:r>
          </a:p>
          <a:p>
            <a:r>
              <a:rPr lang="en-US" sz="1700" b="0" i="0">
                <a:effectLst/>
              </a:rPr>
              <a:t>Its job is to regenerate the signal over the same network before the signal becomes too weak or corrupted so as to extend the length to which the signal can be transmitted over the same network. </a:t>
            </a:r>
          </a:p>
          <a:p>
            <a:r>
              <a:rPr lang="en-US" sz="1700" b="0" i="0">
                <a:effectLst/>
              </a:rPr>
              <a:t>An important point to be noted about repeaters is that they do not amplify the signal. </a:t>
            </a:r>
          </a:p>
          <a:p>
            <a:r>
              <a:rPr lang="en-US" sz="1700" b="0" i="0">
                <a:effectLst/>
              </a:rPr>
              <a:t>When the signal becomes weak, they copy the signal bit by bit and regenerate it at the original strength. It is a 2 port device. </a:t>
            </a:r>
            <a:endParaRPr lang="en-US" sz="1700"/>
          </a:p>
        </p:txBody>
      </p:sp>
      <p:pic>
        <p:nvPicPr>
          <p:cNvPr id="1026" name="Picture 2" descr="Repeater Improvement Device R.I.D.">
            <a:extLst>
              <a:ext uri="{FF2B5EF4-FFF2-40B4-BE49-F238E27FC236}">
                <a16:creationId xmlns:a16="http://schemas.microsoft.com/office/drawing/2014/main" id="{8E503057-9011-471C-B2B6-0D427748C34D}"/>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5598" r="17352"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2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9F11EA9-3264-409D-80A1-1BF36C4049AB}"/>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HUB</a:t>
            </a:r>
          </a:p>
        </p:txBody>
      </p:sp>
      <p:sp>
        <p:nvSpPr>
          <p:cNvPr id="3" name="Content Placeholder 2">
            <a:extLst>
              <a:ext uri="{FF2B5EF4-FFF2-40B4-BE49-F238E27FC236}">
                <a16:creationId xmlns:a16="http://schemas.microsoft.com/office/drawing/2014/main" id="{F5BC8B43-8F73-436A-98C2-F6166E80FB12}"/>
              </a:ext>
            </a:extLst>
          </p:cNvPr>
          <p:cNvSpPr>
            <a:spLocks noGrp="1"/>
          </p:cNvSpPr>
          <p:nvPr>
            <p:ph sz="half" idx="1"/>
          </p:nvPr>
        </p:nvSpPr>
        <p:spPr>
          <a:xfrm>
            <a:off x="1424904" y="2494450"/>
            <a:ext cx="4053545" cy="3563159"/>
          </a:xfrm>
        </p:spPr>
        <p:txBody>
          <a:bodyPr vert="horz" lIns="91440" tIns="45720" rIns="91440" bIns="45720" rtlCol="0">
            <a:normAutofit/>
          </a:bodyPr>
          <a:lstStyle/>
          <a:p>
            <a:pPr fontAlgn="base"/>
            <a:r>
              <a:rPr lang="en-US" sz="1500" b="0" i="0">
                <a:effectLst/>
              </a:rPr>
              <a:t>A hub is basically a multiport repeater. </a:t>
            </a:r>
          </a:p>
          <a:p>
            <a:pPr fontAlgn="base"/>
            <a:r>
              <a:rPr lang="en-US" sz="1500" b="0" i="0">
                <a:effectLst/>
              </a:rPr>
              <a:t>A hub connects multiple wires coming from different branches, for example, the connector in star topology which connects different stations.</a:t>
            </a:r>
          </a:p>
          <a:p>
            <a:pPr fontAlgn="base"/>
            <a:r>
              <a:rPr lang="en-US" sz="1500" b="0" i="0">
                <a:effectLst/>
              </a:rPr>
              <a:t> Hubs cannot filter data, so data packets are sent to all connected devices.  </a:t>
            </a:r>
          </a:p>
          <a:p>
            <a:pPr fontAlgn="base"/>
            <a:r>
              <a:rPr lang="en-US" sz="1500" b="0" i="0">
                <a:effectLst/>
              </a:rPr>
              <a:t>In other words, collision domain of all hosts connected through Hub remains one.  </a:t>
            </a:r>
          </a:p>
          <a:p>
            <a:pPr fontAlgn="base"/>
            <a:r>
              <a:rPr lang="en-US" sz="1500" b="0" i="0">
                <a:effectLst/>
              </a:rPr>
              <a:t>Also, they do not have the intelligence to find out best path for data packets which leads to inefficiencies and wastage. </a:t>
            </a:r>
          </a:p>
          <a:p>
            <a:pPr fontAlgn="base"/>
            <a:r>
              <a:rPr lang="en-US" sz="1500" b="0" i="0">
                <a:effectLst/>
              </a:rPr>
              <a:t> </a:t>
            </a:r>
          </a:p>
          <a:p>
            <a:endParaRPr lang="en-US" sz="1500"/>
          </a:p>
        </p:txBody>
      </p:sp>
      <p:pic>
        <p:nvPicPr>
          <p:cNvPr id="2050" name="Picture 2" descr="LMN technohub: HUB">
            <a:extLst>
              <a:ext uri="{FF2B5EF4-FFF2-40B4-BE49-F238E27FC236}">
                <a16:creationId xmlns:a16="http://schemas.microsoft.com/office/drawing/2014/main" id="{3852ACE0-92AE-437F-9C26-A2E55336FB8A}"/>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24513" y="2492376"/>
            <a:ext cx="4751162"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87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F5C8C-B6F3-4537-A0EF-07A5D2E9C56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i="0">
                <a:effectLst/>
              </a:rPr>
              <a:t>Types of Hub</a:t>
            </a:r>
            <a:r>
              <a:rPr lang="en-US" sz="4000" b="0" i="0">
                <a:effectLst/>
              </a:rPr>
              <a:t> </a:t>
            </a:r>
            <a:endParaRPr lang="en-US" sz="4000"/>
          </a:p>
        </p:txBody>
      </p:sp>
      <p:grpSp>
        <p:nvGrpSpPr>
          <p:cNvPr id="3077"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78"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0"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3043E4-11CC-40A9-AEAF-7D037C9158CF}"/>
              </a:ext>
            </a:extLst>
          </p:cNvPr>
          <p:cNvSpPr>
            <a:spLocks noGrp="1"/>
          </p:cNvSpPr>
          <p:nvPr>
            <p:ph sz="half" idx="1"/>
          </p:nvPr>
        </p:nvSpPr>
        <p:spPr>
          <a:xfrm>
            <a:off x="590719" y="2330505"/>
            <a:ext cx="4559425" cy="3979585"/>
          </a:xfrm>
        </p:spPr>
        <p:txBody>
          <a:bodyPr vert="horz" lIns="91440" tIns="45720" rIns="91440" bIns="45720" rtlCol="0" anchor="ctr">
            <a:normAutofit/>
          </a:bodyPr>
          <a:lstStyle/>
          <a:p>
            <a:pPr fontAlgn="base"/>
            <a:endParaRPr lang="en-US" sz="1400" b="0" i="0">
              <a:effectLst/>
            </a:endParaRPr>
          </a:p>
          <a:p>
            <a:pPr fontAlgn="base"/>
            <a:r>
              <a:rPr lang="en-US" sz="1400" b="1" i="0">
                <a:effectLst/>
              </a:rPr>
              <a:t>Active Hub:- </a:t>
            </a:r>
            <a:r>
              <a:rPr lang="en-US" sz="1400" b="0" i="0">
                <a:effectLst/>
              </a:rPr>
              <a:t>These are the hubs which have their own power supply and can clean, boost, and relay the signal along with the network. It serves both as a repeater as well as wiring centre. These are used to extend the maximum distance between nodes.</a:t>
            </a:r>
          </a:p>
          <a:p>
            <a:pPr fontAlgn="base"/>
            <a:r>
              <a:rPr lang="en-US" sz="1400" b="1" i="0">
                <a:effectLst/>
              </a:rPr>
              <a:t>Passive Hub :- </a:t>
            </a:r>
            <a:r>
              <a:rPr lang="en-US" sz="1400" b="0" i="0">
                <a:effectLst/>
              </a:rPr>
              <a:t>These are the hubs which collect wiring from nodes and power supply from active hub. These hubs relay signals onto the network without cleaning and boosting them and can’t be used to extend the distance between nodes.</a:t>
            </a:r>
          </a:p>
          <a:p>
            <a:pPr fontAlgn="base"/>
            <a:r>
              <a:rPr lang="en-US" sz="1400" b="1" i="0">
                <a:effectLst/>
              </a:rPr>
              <a:t>Intelligent Hub :- </a:t>
            </a:r>
            <a:r>
              <a:rPr lang="en-US" sz="1400" b="0" i="0">
                <a:effectLst/>
              </a:rPr>
              <a:t>It work like active hubs and include remote management capabilities. They also provide flexible data rates to network devices. It also enables an administrator to monitor the traffic passing through the hub and to configure each port in the hub.</a:t>
            </a:r>
          </a:p>
          <a:p>
            <a:endParaRPr lang="en-US" sz="140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RCnet">
            <a:extLst>
              <a:ext uri="{FF2B5EF4-FFF2-40B4-BE49-F238E27FC236}">
                <a16:creationId xmlns:a16="http://schemas.microsoft.com/office/drawing/2014/main" id="{208AAB18-A114-4EB9-9545-B1ED3DBEDA88}"/>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4795" r="2494"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6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1" name="Group 7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102" name="Rectangle 7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Rectangle 7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Rectangle 7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5" name="Rectangle 7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AAB3E-3B6F-46D8-BE2A-16509ADE2E83}"/>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Bridge</a:t>
            </a:r>
          </a:p>
        </p:txBody>
      </p:sp>
      <p:sp>
        <p:nvSpPr>
          <p:cNvPr id="3" name="Content Placeholder 2">
            <a:extLst>
              <a:ext uri="{FF2B5EF4-FFF2-40B4-BE49-F238E27FC236}">
                <a16:creationId xmlns:a16="http://schemas.microsoft.com/office/drawing/2014/main" id="{E0CEA1A4-7A63-4FE5-A167-E60D7C6B20DB}"/>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b="0" i="0">
                <a:effectLst/>
              </a:rPr>
              <a:t>A bridge operates at data link layer. </a:t>
            </a:r>
          </a:p>
          <a:p>
            <a:r>
              <a:rPr lang="en-US" sz="1800"/>
              <a:t>Bridges can divide large network into smaller segments. </a:t>
            </a:r>
          </a:p>
          <a:p>
            <a:r>
              <a:rPr lang="en-US" sz="1800" b="0" i="0">
                <a:effectLst/>
              </a:rPr>
              <a:t>A bridge is a repeater, with add on the functionality of filtering content by reading the MAC addresses of source and destination. </a:t>
            </a:r>
          </a:p>
          <a:p>
            <a:r>
              <a:rPr lang="en-US" sz="1800" b="0" i="0">
                <a:effectLst/>
              </a:rPr>
              <a:t>It is also used for interconnecting two LANs working on the same protocol. </a:t>
            </a:r>
          </a:p>
          <a:p>
            <a:r>
              <a:rPr lang="en-US" sz="1800" b="0" i="0">
                <a:effectLst/>
              </a:rPr>
              <a:t>It has a single input and single output port, thus making it a 2 port device.</a:t>
            </a:r>
            <a:endParaRPr lang="en-US" sz="1800"/>
          </a:p>
        </p:txBody>
      </p:sp>
      <p:sp>
        <p:nvSpPr>
          <p:cNvPr id="80" name="Rectangle 7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 IS BRIDGE IN NETWORKING| Features of Bridge in computer network with  live example | 2017 - YouTube">
            <a:extLst>
              <a:ext uri="{FF2B5EF4-FFF2-40B4-BE49-F238E27FC236}">
                <a16:creationId xmlns:a16="http://schemas.microsoft.com/office/drawing/2014/main" id="{E7486866-2378-433C-9B22-25ADEAED19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30493" y="2271352"/>
            <a:ext cx="4223252" cy="2375579"/>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80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1429</Words>
  <Application>Microsoft Office PowerPoint</Application>
  <PresentationFormat>Widescreen</PresentationFormat>
  <Paragraphs>107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Roboto</vt:lpstr>
      <vt:lpstr>Office Theme</vt:lpstr>
      <vt:lpstr>Designing a Simple Network</vt:lpstr>
      <vt:lpstr>What is network</vt:lpstr>
      <vt:lpstr>Collision Domain</vt:lpstr>
      <vt:lpstr>Broadcast Domain</vt:lpstr>
      <vt:lpstr>Collision vs Broadcast Domain</vt:lpstr>
      <vt:lpstr>Repeater</vt:lpstr>
      <vt:lpstr>HUB</vt:lpstr>
      <vt:lpstr>Types of Hub </vt:lpstr>
      <vt:lpstr>Bridge</vt:lpstr>
      <vt:lpstr>How Bridge Works</vt:lpstr>
      <vt:lpstr>Types of Bridges</vt:lpstr>
      <vt:lpstr>Switch</vt:lpstr>
      <vt:lpstr>Router</vt:lpstr>
      <vt:lpstr>Launch Packet Tracer</vt:lpstr>
      <vt:lpstr>Building P2P Network</vt:lpstr>
      <vt:lpstr>Building P2P Network</vt:lpstr>
      <vt:lpstr>Building P2P Network</vt:lpstr>
      <vt:lpstr>Building P2P Network</vt:lpstr>
      <vt:lpstr>Class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Simple Network</dc:title>
  <dc:creator>Risala Khan</dc:creator>
  <cp:lastModifiedBy>Risala Khan</cp:lastModifiedBy>
  <cp:revision>2</cp:revision>
  <dcterms:created xsi:type="dcterms:W3CDTF">2021-01-18T17:07:00Z</dcterms:created>
  <dcterms:modified xsi:type="dcterms:W3CDTF">2021-01-18T17:08:03Z</dcterms:modified>
</cp:coreProperties>
</file>