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8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A4FA-3370-4C6C-BF66-EFD78BE239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4B4C-4633-4764-8A0E-B0485B91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Risala Tasin Khan</a:t>
            </a:r>
          </a:p>
          <a:p>
            <a:r>
              <a:rPr lang="en-US" dirty="0"/>
              <a:t> Professor</a:t>
            </a:r>
          </a:p>
          <a:p>
            <a:r>
              <a:rPr lang="en-US" dirty="0"/>
              <a:t>IIT, JU</a:t>
            </a:r>
          </a:p>
        </p:txBody>
      </p:sp>
    </p:spTree>
    <p:extLst>
      <p:ext uri="{BB962C8B-B14F-4D97-AF65-F5344CB8AC3E}">
        <p14:creationId xmlns:p14="http://schemas.microsoft.com/office/powerpoint/2010/main" val="298492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1553D-FB1A-4500-9220-2B836776E94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4354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Figure.4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Updating in distance vector routing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4360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4361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843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2422386"/>
            <a:ext cx="681513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4364" name="Text Box 12"/>
          <p:cNvSpPr txBox="1">
            <a:spLocks noChangeArrowheads="1"/>
          </p:cNvSpPr>
          <p:nvPr/>
        </p:nvSpPr>
        <p:spPr bwMode="auto">
          <a:xfrm>
            <a:off x="2955925" y="641350"/>
            <a:ext cx="60587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1: Add cost (2) to table received from neighbor (C).</a:t>
            </a:r>
          </a:p>
          <a:p>
            <a:r>
              <a:rPr lang="en-US" altLang="en-US"/>
              <a:t>Step 2: Compare Modified Table with Old Table (row by row).</a:t>
            </a:r>
          </a:p>
          <a:p>
            <a:r>
              <a:rPr lang="en-US" altLang="en-US"/>
              <a:t>If Next node entry is different, select the row with the smaller</a:t>
            </a:r>
          </a:p>
          <a:p>
            <a:r>
              <a:rPr lang="en-US" altLang="en-US"/>
              <a:t>cost.  If tie, keep the old one.</a:t>
            </a:r>
          </a:p>
          <a:p>
            <a:r>
              <a:rPr lang="en-US" altLang="en-US"/>
              <a:t>If Next node entry the same, select the new row value (regard-</a:t>
            </a:r>
          </a:p>
          <a:p>
            <a:r>
              <a:rPr lang="en-US" altLang="en-US"/>
              <a:t>less of whether new value is smaller or not).</a:t>
            </a:r>
          </a:p>
        </p:txBody>
      </p:sp>
    </p:spTree>
    <p:extLst>
      <p:ext uri="{BB962C8B-B14F-4D97-AF65-F5344CB8AC3E}">
        <p14:creationId xmlns:p14="http://schemas.microsoft.com/office/powerpoint/2010/main" val="25814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42A20-D240-43EA-9F5C-A53CDFC04CC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Two-node instability – what can happen with distance vector routing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6013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762000"/>
            <a:ext cx="5959475" cy="544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7756525" y="717550"/>
            <a:ext cx="232480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Both A and B know</a:t>
            </a:r>
          </a:p>
          <a:p>
            <a:r>
              <a:rPr lang="en-US" altLang="en-US"/>
              <a:t>where X is.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Link between A and X</a:t>
            </a:r>
          </a:p>
          <a:p>
            <a:r>
              <a:rPr lang="en-US" altLang="en-US"/>
              <a:t>fails.  A updates its</a:t>
            </a:r>
          </a:p>
          <a:p>
            <a:r>
              <a:rPr lang="en-US" altLang="en-US"/>
              <a:t>table immediately.</a:t>
            </a:r>
          </a:p>
          <a:p>
            <a:endParaRPr lang="en-US" altLang="en-US"/>
          </a:p>
          <a:p>
            <a:r>
              <a:rPr lang="en-US" altLang="en-US"/>
              <a:t>But before A can tell B,</a:t>
            </a:r>
          </a:p>
          <a:p>
            <a:r>
              <a:rPr lang="en-US" altLang="en-US"/>
              <a:t>B sends its info to A!</a:t>
            </a:r>
          </a:p>
          <a:p>
            <a:endParaRPr lang="en-US" altLang="en-US"/>
          </a:p>
          <a:p>
            <a:r>
              <a:rPr lang="en-US" altLang="en-US"/>
              <a:t>A, using B’s info, up-</a:t>
            </a:r>
          </a:p>
          <a:p>
            <a:r>
              <a:rPr lang="en-US" altLang="en-US"/>
              <a:t>dates its table (error!).</a:t>
            </a:r>
          </a:p>
          <a:p>
            <a:r>
              <a:rPr lang="en-US" altLang="en-US"/>
              <a:t>Then A send its table</a:t>
            </a:r>
          </a:p>
          <a:p>
            <a:r>
              <a:rPr lang="en-US" altLang="en-US"/>
              <a:t>to B and B updates its</a:t>
            </a:r>
          </a:p>
          <a:p>
            <a:r>
              <a:rPr lang="en-US" altLang="en-US"/>
              <a:t>table (more error).</a:t>
            </a:r>
          </a:p>
          <a:p>
            <a:endParaRPr lang="en-US" altLang="en-US"/>
          </a:p>
          <a:p>
            <a:r>
              <a:rPr lang="en-US" altLang="en-US"/>
              <a:t>Both routers keep up-</a:t>
            </a:r>
          </a:p>
          <a:p>
            <a:r>
              <a:rPr lang="en-US" altLang="en-US"/>
              <a:t>dating tables, event-</a:t>
            </a:r>
          </a:p>
          <a:p>
            <a:r>
              <a:rPr lang="en-US" altLang="en-US"/>
              <a:t>ually hitting infinity. In</a:t>
            </a:r>
          </a:p>
          <a:p>
            <a:r>
              <a:rPr lang="en-US" altLang="en-US"/>
              <a:t>the meantime, chaos!</a:t>
            </a:r>
          </a:p>
        </p:txBody>
      </p:sp>
    </p:spTree>
    <p:extLst>
      <p:ext uri="{BB962C8B-B14F-4D97-AF65-F5344CB8AC3E}">
        <p14:creationId xmlns:p14="http://schemas.microsoft.com/office/powerpoint/2010/main" val="245009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D8B74-BDE9-442E-B94F-B7DCACE2909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Two-node instability – what can happen with distance vector routing</a:t>
            </a: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1157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1158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1161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838200" y="762001"/>
            <a:ext cx="715587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u="sng" dirty="0">
                <a:latin typeface="Tahoma" panose="020B0604030504040204" pitchFamily="34" charset="0"/>
              </a:rPr>
              <a:t>Possible Solutions to two-node instability:</a:t>
            </a:r>
          </a:p>
          <a:p>
            <a:pPr algn="just"/>
            <a:endParaRPr lang="en-US" altLang="en-US" sz="1800" dirty="0">
              <a:latin typeface="Tahoma" panose="020B0604030504040204" pitchFamily="34" charset="0"/>
            </a:endParaRP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1. Define infinity to be a much smaller value, such as 100.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Then it doesn’t take too long to become stable.  </a:t>
            </a:r>
          </a:p>
          <a:p>
            <a:pPr algn="just"/>
            <a:endParaRPr lang="en-US" altLang="en-US" sz="1800" dirty="0">
              <a:latin typeface="Tahoma" panose="020B0604030504040204" pitchFamily="34" charset="0"/>
            </a:endParaRP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2. </a:t>
            </a:r>
            <a:r>
              <a:rPr lang="en-US" altLang="en-US" sz="1800" b="1" dirty="0">
                <a:latin typeface="Tahoma" panose="020B0604030504040204" pitchFamily="34" charset="0"/>
              </a:rPr>
              <a:t>Split Horizon </a:t>
            </a:r>
            <a:r>
              <a:rPr lang="en-US" altLang="en-US" sz="1800" dirty="0">
                <a:latin typeface="Tahoma" panose="020B0604030504040204" pitchFamily="34" charset="0"/>
              </a:rPr>
              <a:t>– instead of flooding entire table to each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node, only part of its table is sent.  More precisely, if node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B thinks that the optimum router to reach X is via A, then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B does not need to advertise this piece of info to A – the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info has already come from A.</a:t>
            </a:r>
          </a:p>
          <a:p>
            <a:pPr algn="just"/>
            <a:endParaRPr lang="en-US" altLang="en-US" sz="1800" dirty="0">
              <a:latin typeface="Tahoma" panose="020B0604030504040204" pitchFamily="34" charset="0"/>
            </a:endParaRP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3. </a:t>
            </a:r>
            <a:r>
              <a:rPr lang="en-US" altLang="en-US" sz="1800" b="1" dirty="0">
                <a:latin typeface="Tahoma" panose="020B0604030504040204" pitchFamily="34" charset="0"/>
              </a:rPr>
              <a:t>Split Horizon and Poison Reverse </a:t>
            </a:r>
            <a:r>
              <a:rPr lang="en-US" altLang="en-US" sz="1800" dirty="0">
                <a:latin typeface="Tahoma" panose="020B0604030504040204" pitchFamily="34" charset="0"/>
              </a:rPr>
              <a:t>– Normally, the distance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vector protocol uses a timer.  If there is no news about a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route, the node deletes the route from its table.  So when A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never hears from B about the route to X, it deletes it.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Instead, Node B still advertises the value for X, but if the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source of info is A, it replaces the distance with infinity, 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saying “Do not use this value; what I know about this route</a:t>
            </a:r>
          </a:p>
          <a:p>
            <a:pPr algn="just"/>
            <a:r>
              <a:rPr lang="en-US" altLang="en-US" sz="1800" dirty="0">
                <a:latin typeface="Tahoma" panose="020B0604030504040204" pitchFamily="34" charset="0"/>
              </a:rPr>
              <a:t>comes from you.”</a:t>
            </a:r>
          </a:p>
        </p:txBody>
      </p:sp>
    </p:spTree>
    <p:extLst>
      <p:ext uri="{BB962C8B-B14F-4D97-AF65-F5344CB8AC3E}">
        <p14:creationId xmlns:p14="http://schemas.microsoft.com/office/powerpoint/2010/main" val="89862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1A01A-B3BA-4E67-9B4D-45177132205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Three-node instability – no solutions here!</a:t>
            </a:r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6406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6407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6408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6409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8641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1" y="749300"/>
            <a:ext cx="4772025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0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017CE-2892-41AD-BB56-313FB2497959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475138" name="Group 2"/>
          <p:cNvGrpSpPr>
            <a:grpSpLocks/>
          </p:cNvGrpSpPr>
          <p:nvPr/>
        </p:nvGrpSpPr>
        <p:grpSpPr bwMode="auto">
          <a:xfrm>
            <a:off x="1524000" y="0"/>
            <a:ext cx="8686800" cy="6400800"/>
            <a:chOff x="0" y="96"/>
            <a:chExt cx="5472" cy="3840"/>
          </a:xfrm>
        </p:grpSpPr>
        <p:sp>
          <p:nvSpPr>
            <p:cNvPr id="47513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514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514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1752600" y="354013"/>
            <a:ext cx="954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RIP</a:t>
            </a: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2057400" y="1371601"/>
            <a:ext cx="7848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The Routing Information Protocol (RIP) is an intra domain routing protocol used inside an autonomous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It is a very simple protocol based on distance vector routing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 RIP prevents routing loops by implementing a limit on the number of hops allowed in a path from the source to a destination.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maximum number of hops allowed for RIP is 15.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hop limit, however, also limits the size of networks that RIP can support.</a:t>
            </a:r>
          </a:p>
          <a:p>
            <a:r>
              <a:rPr lang="en-US" sz="2000" dirty="0"/>
              <a:t>1) RIPv1 is </a:t>
            </a:r>
            <a:r>
              <a:rPr lang="en-US" sz="2000" dirty="0" err="1"/>
              <a:t>Classful</a:t>
            </a:r>
            <a:r>
              <a:rPr lang="en-US" sz="2000" dirty="0"/>
              <a:t> routing protocol and RIPv2 Classless routing protocol.</a:t>
            </a:r>
          </a:p>
          <a:p>
            <a:r>
              <a:rPr lang="en-US" sz="2000" dirty="0"/>
              <a:t>2) In RIPv1, subnet masks are NOT included in the routing update and In RIPv2 Subnet masks are included in the routing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RIPv2 supports </a:t>
            </a:r>
            <a:r>
              <a:rPr lang="en-US" b="1" dirty="0"/>
              <a:t>CIDR</a:t>
            </a:r>
            <a:r>
              <a:rPr lang="en-US" dirty="0"/>
              <a:t> </a:t>
            </a:r>
            <a:r>
              <a:rPr lang="en-US" dirty="0" err="1"/>
              <a:t>supernets</a:t>
            </a:r>
            <a:r>
              <a:rPr lang="en-US" dirty="0"/>
              <a:t>, </a:t>
            </a:r>
            <a:r>
              <a:rPr lang="en-US" b="1" dirty="0"/>
              <a:t>VLSM</a:t>
            </a:r>
            <a:r>
              <a:rPr lang="en-US" dirty="0"/>
              <a:t> and </a:t>
            </a:r>
            <a:r>
              <a:rPr lang="en-US" dirty="0" err="1"/>
              <a:t>discontiguous</a:t>
            </a:r>
            <a:r>
              <a:rPr lang="en-US" dirty="0"/>
              <a:t> networks.</a:t>
            </a:r>
          </a:p>
          <a:p>
            <a:pPr algn="just"/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9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24B88-9BC4-4227-A80E-E1D64C03FD8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7426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14.8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of a domain using RIP</a:t>
            </a:r>
          </a:p>
        </p:txBody>
      </p:sp>
      <p:sp>
        <p:nvSpPr>
          <p:cNvPr id="487427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874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64770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8458200" y="3048000"/>
            <a:ext cx="13973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the </a:t>
            </a:r>
          </a:p>
          <a:p>
            <a:r>
              <a:rPr lang="en-US" altLang="en-US"/>
              <a:t>metric used</a:t>
            </a:r>
          </a:p>
          <a:p>
            <a:r>
              <a:rPr lang="en-US" altLang="en-US"/>
              <a:t>here for Cost</a:t>
            </a:r>
          </a:p>
          <a:p>
            <a:r>
              <a:rPr lang="en-US" altLang="en-US"/>
              <a:t>is simply the</a:t>
            </a:r>
          </a:p>
          <a:p>
            <a:r>
              <a:rPr lang="en-US" altLang="en-US"/>
              <a:t>hop count.</a:t>
            </a:r>
          </a:p>
        </p:txBody>
      </p:sp>
    </p:spTree>
    <p:extLst>
      <p:ext uri="{BB962C8B-B14F-4D97-AF65-F5344CB8AC3E}">
        <p14:creationId xmlns:p14="http://schemas.microsoft.com/office/powerpoint/2010/main" val="247728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each RIP router transmitted full updates within every 30 seconds to all the routers in the network.</a:t>
            </a:r>
          </a:p>
          <a:p>
            <a:r>
              <a:rPr lang="en-US" dirty="0"/>
              <a:t>In the early deployments, routing tables were small enough that the traffic was not significant.</a:t>
            </a:r>
          </a:p>
          <a:p>
            <a:r>
              <a:rPr lang="en-US" dirty="0"/>
              <a:t>As networks grew in size, it became evident that there could be massive traffic burst in every 30 seconds even if the router had been initialized at random times.</a:t>
            </a:r>
          </a:p>
          <a:p>
            <a:r>
              <a:rPr lang="en-US" dirty="0"/>
              <a:t>RIP uses UDP as transport protocol and assigned a reserved port number 520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6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Version 1 is the most-deployed version as it is compatible with all RIP-capable devices.</a:t>
            </a:r>
          </a:p>
          <a:p>
            <a:r>
              <a:rPr lang="en-US" dirty="0"/>
              <a:t>The periodic routing updates do not carry subnet information as it does not support VLSM</a:t>
            </a:r>
          </a:p>
          <a:p>
            <a:r>
              <a:rPr lang="en-US" dirty="0"/>
              <a:t>Therefore, any IP address is treated as </a:t>
            </a:r>
            <a:r>
              <a:rPr lang="en-US" dirty="0" err="1"/>
              <a:t>classful</a:t>
            </a:r>
            <a:r>
              <a:rPr lang="en-US" dirty="0"/>
              <a:t> address</a:t>
            </a:r>
          </a:p>
          <a:p>
            <a:r>
              <a:rPr lang="en-US" dirty="0"/>
              <a:t>This limitation makes it impossible to have different-sized subnets inside the same network class.</a:t>
            </a:r>
          </a:p>
          <a:p>
            <a:r>
              <a:rPr lang="en-US" dirty="0"/>
              <a:t>In other words, all  subnets in a subnet class must have the same size.</a:t>
            </a:r>
          </a:p>
          <a:p>
            <a:r>
              <a:rPr lang="en-US" dirty="0"/>
              <a:t>There is also no support for router authentication, making RIP vulnerable to various attack.</a:t>
            </a:r>
          </a:p>
        </p:txBody>
      </p:sp>
    </p:spTree>
    <p:extLst>
      <p:ext uri="{BB962C8B-B14F-4D97-AF65-F5344CB8AC3E}">
        <p14:creationId xmlns:p14="http://schemas.microsoft.com/office/powerpoint/2010/main" val="186584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Developed in 1993</a:t>
            </a:r>
          </a:p>
          <a:p>
            <a:r>
              <a:rPr lang="en-US" dirty="0"/>
              <a:t>Last standardized in 1998</a:t>
            </a:r>
          </a:p>
          <a:p>
            <a:r>
              <a:rPr lang="en-US" dirty="0"/>
              <a:t>Ability to carry subnet information</a:t>
            </a:r>
          </a:p>
          <a:p>
            <a:r>
              <a:rPr lang="en-US" dirty="0"/>
              <a:t>To maintain backward compatibility, the hop count limit of 15 remained.</a:t>
            </a:r>
          </a:p>
          <a:p>
            <a:r>
              <a:rPr lang="en-US" dirty="0"/>
              <a:t>RIPv2 multicasts the entire routing table to all adjacent routers at the address 224.0.0.9 </a:t>
            </a:r>
          </a:p>
          <a:p>
            <a:r>
              <a:rPr lang="en-US" dirty="0"/>
              <a:t> In RIP, routing updates are exchanged between neighbors approximately every 30 seconds using a </a:t>
            </a:r>
            <a:r>
              <a:rPr lang="en-US" b="1" dirty="0"/>
              <a:t>RIP response message</a:t>
            </a:r>
            <a:r>
              <a:rPr lang="en-US" dirty="0"/>
              <a:t>. </a:t>
            </a:r>
          </a:p>
          <a:p>
            <a:r>
              <a:rPr lang="en-US" dirty="0"/>
              <a:t> The response message sent by a router or host contains a list of up to 25 destination subnets within the AS, as well as the sender’s distance to each of those subnets. </a:t>
            </a:r>
          </a:p>
          <a:p>
            <a:r>
              <a:rPr lang="en-US" dirty="0"/>
              <a:t>Response messages are also known as </a:t>
            </a:r>
            <a:r>
              <a:rPr lang="en-US" b="1" dirty="0"/>
              <a:t>RIP advertisements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641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146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BC546385-606F-44BB-AB39-5978A4F3779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14692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4931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170863" cy="94138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RIP ( Routing Information Protocol)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603" y="1289050"/>
            <a:ext cx="11409528" cy="23629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</a:rPr>
              <a:t>Consider the portion of an AS shown in Figure.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</a:rPr>
              <a:t>In this figure, lines connecting the routers denote subnets.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</a:rPr>
              <a:t>Only selected routers (A, B, C, and D) and subnets (w, x, y, and z) are labeled.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</a:rPr>
              <a:t>Dotted lines indicate that the AS continues on; thus this autonomous system has many more routers and links than are shown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</a:rPr>
              <a:t>Each router maintains a RIP table known as a routing table. A router’s routing table includes both the router’s distance vector and the router’s forwarding table</a:t>
            </a:r>
          </a:p>
          <a:p>
            <a:pPr>
              <a:buFont typeface="Wingdings" charset="0"/>
              <a:buChar char="v"/>
              <a:defRPr/>
            </a:pPr>
            <a:endParaRPr lang="en-US" sz="2400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endParaRPr lang="en-US" i="1" dirty="0">
              <a:solidFill>
                <a:schemeClr val="accent2"/>
              </a:solidFill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grpSp>
        <p:nvGrpSpPr>
          <p:cNvPr id="114695" name="Group 4"/>
          <p:cNvGrpSpPr>
            <a:grpSpLocks/>
          </p:cNvGrpSpPr>
          <p:nvPr/>
        </p:nvGrpSpPr>
        <p:grpSpPr bwMode="auto">
          <a:xfrm>
            <a:off x="2359025" y="4143375"/>
            <a:ext cx="3968750" cy="2336800"/>
            <a:chOff x="1824" y="912"/>
            <a:chExt cx="2688" cy="1745"/>
          </a:xfrm>
        </p:grpSpPr>
        <p:sp>
          <p:nvSpPr>
            <p:cNvPr id="114698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>
                <a:gd name="T0" fmla="*/ 0 w 2250"/>
                <a:gd name="T1" fmla="*/ 2789 h 1409"/>
                <a:gd name="T2" fmla="*/ 762 w 2250"/>
                <a:gd name="T3" fmla="*/ 1439 h 1409"/>
                <a:gd name="T4" fmla="*/ 1839 w 2250"/>
                <a:gd name="T5" fmla="*/ 156 h 1409"/>
                <a:gd name="T6" fmla="*/ 5388 w 2250"/>
                <a:gd name="T7" fmla="*/ 495 h 1409"/>
                <a:gd name="T8" fmla="*/ 6835 w 2250"/>
                <a:gd name="T9" fmla="*/ 2160 h 1409"/>
                <a:gd name="T10" fmla="*/ 7638 w 2250"/>
                <a:gd name="T11" fmla="*/ 4047 h 1409"/>
                <a:gd name="T12" fmla="*/ 5763 w 2250"/>
                <a:gd name="T13" fmla="*/ 5872 h 1409"/>
                <a:gd name="T14" fmla="*/ 3450 w 2250"/>
                <a:gd name="T15" fmla="*/ 6195 h 1409"/>
                <a:gd name="T16" fmla="*/ 1614 w 2250"/>
                <a:gd name="T17" fmla="*/ 6057 h 1409"/>
                <a:gd name="T18" fmla="*/ 354 w 2250"/>
                <a:gd name="T19" fmla="*/ 4773 h 1409"/>
                <a:gd name="T20" fmla="*/ 0 w 2250"/>
                <a:gd name="T21" fmla="*/ 2789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00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1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4703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04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05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6" name="Line 13"/>
            <p:cNvSpPr>
              <a:spLocks noChangeShapeType="1"/>
            </p:cNvSpPr>
            <p:nvPr/>
          </p:nvSpPr>
          <p:spPr bwMode="auto">
            <a:xfrm>
              <a:off x="2874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7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2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4708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09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10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2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4713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14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15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6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4717" name="Oval 24"/>
            <p:cNvSpPr>
              <a:spLocks noChangeArrowheads="1"/>
            </p:cNvSpPr>
            <p:nvPr/>
          </p:nvSpPr>
          <p:spPr bwMode="auto">
            <a:xfrm>
              <a:off x="3252" y="2116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18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9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0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1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22" name="Group 29"/>
            <p:cNvGrpSpPr>
              <a:grpSpLocks/>
            </p:cNvGrpSpPr>
            <p:nvPr/>
          </p:nvGrpSpPr>
          <p:grpSpPr bwMode="auto">
            <a:xfrm>
              <a:off x="3289" y="2064"/>
              <a:ext cx="251" cy="299"/>
              <a:chOff x="2932" y="2424"/>
              <a:chExt cx="254" cy="299"/>
            </a:xfrm>
          </p:grpSpPr>
          <p:sp>
            <p:nvSpPr>
              <p:cNvPr id="114745" name="Rectangle 30"/>
              <p:cNvSpPr>
                <a:spLocks noChangeArrowheads="1"/>
              </p:cNvSpPr>
              <p:nvPr/>
            </p:nvSpPr>
            <p:spPr bwMode="auto">
              <a:xfrm>
                <a:off x="2984" y="2491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4746" name="Text Box 31"/>
              <p:cNvSpPr txBox="1">
                <a:spLocks noChangeArrowheads="1"/>
              </p:cNvSpPr>
              <p:nvPr/>
            </p:nvSpPr>
            <p:spPr bwMode="auto">
              <a:xfrm>
                <a:off x="2932" y="2424"/>
                <a:ext cx="254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D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723" name="Group 32"/>
            <p:cNvGrpSpPr>
              <a:grpSpLocks/>
            </p:cNvGrpSpPr>
            <p:nvPr/>
          </p:nvGrpSpPr>
          <p:grpSpPr bwMode="auto">
            <a:xfrm>
              <a:off x="2594" y="2031"/>
              <a:ext cx="276" cy="345"/>
              <a:chOff x="2919" y="2394"/>
              <a:chExt cx="277" cy="345"/>
            </a:xfrm>
          </p:grpSpPr>
          <p:sp>
            <p:nvSpPr>
              <p:cNvPr id="114743" name="Rectangle 33"/>
              <p:cNvSpPr>
                <a:spLocks noChangeArrowheads="1"/>
              </p:cNvSpPr>
              <p:nvPr/>
            </p:nvSpPr>
            <p:spPr bwMode="auto">
              <a:xfrm>
                <a:off x="2981" y="2490"/>
                <a:ext cx="145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4744" name="Text Box 34"/>
              <p:cNvSpPr txBox="1">
                <a:spLocks noChangeArrowheads="1"/>
              </p:cNvSpPr>
              <p:nvPr/>
            </p:nvSpPr>
            <p:spPr bwMode="auto">
              <a:xfrm>
                <a:off x="2919" y="2394"/>
                <a:ext cx="277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14724" name="Group 35"/>
            <p:cNvGrpSpPr>
              <a:grpSpLocks/>
            </p:cNvGrpSpPr>
            <p:nvPr/>
          </p:nvGrpSpPr>
          <p:grpSpPr bwMode="auto">
            <a:xfrm>
              <a:off x="3286" y="1374"/>
              <a:ext cx="241" cy="299"/>
              <a:chOff x="2935" y="2424"/>
              <a:chExt cx="244" cy="299"/>
            </a:xfrm>
          </p:grpSpPr>
          <p:sp>
            <p:nvSpPr>
              <p:cNvPr id="114741" name="Rectangle 36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4742" name="Text Box 37"/>
              <p:cNvSpPr txBox="1">
                <a:spLocks noChangeArrowheads="1"/>
              </p:cNvSpPr>
              <p:nvPr/>
            </p:nvSpPr>
            <p:spPr bwMode="auto">
              <a:xfrm>
                <a:off x="2935" y="2424"/>
                <a:ext cx="244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B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725" name="Group 38"/>
            <p:cNvGrpSpPr>
              <a:grpSpLocks/>
            </p:cNvGrpSpPr>
            <p:nvPr/>
          </p:nvGrpSpPr>
          <p:grpSpPr bwMode="auto">
            <a:xfrm>
              <a:off x="2605" y="1374"/>
              <a:ext cx="241" cy="299"/>
              <a:chOff x="2938" y="2424"/>
              <a:chExt cx="244" cy="299"/>
            </a:xfrm>
          </p:grpSpPr>
          <p:sp>
            <p:nvSpPr>
              <p:cNvPr id="114739" name="Rectangle 39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4740" name="Text Box 40"/>
              <p:cNvSpPr txBox="1">
                <a:spLocks noChangeArrowheads="1"/>
              </p:cNvSpPr>
              <p:nvPr/>
            </p:nvSpPr>
            <p:spPr bwMode="auto">
              <a:xfrm>
                <a:off x="2938" y="2424"/>
                <a:ext cx="244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A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4726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7" name="Line 42"/>
            <p:cNvSpPr>
              <a:spLocks noChangeShapeType="1"/>
            </p:cNvSpPr>
            <p:nvPr/>
          </p:nvSpPr>
          <p:spPr bwMode="auto">
            <a:xfrm flipV="1">
              <a:off x="3505" y="1247"/>
              <a:ext cx="1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8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9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1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2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3" name="Text Box 48"/>
            <p:cNvSpPr txBox="1">
              <a:spLocks noChangeArrowheads="1"/>
            </p:cNvSpPr>
            <p:nvPr/>
          </p:nvSpPr>
          <p:spPr bwMode="auto">
            <a:xfrm>
              <a:off x="2448" y="1100"/>
              <a:ext cx="21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114734" name="Text Box 49"/>
            <p:cNvSpPr txBox="1">
              <a:spLocks noChangeArrowheads="1"/>
            </p:cNvSpPr>
            <p:nvPr/>
          </p:nvSpPr>
          <p:spPr bwMode="auto">
            <a:xfrm>
              <a:off x="3408" y="1103"/>
              <a:ext cx="2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14735" name="Text Box 50"/>
            <p:cNvSpPr txBox="1">
              <a:spLocks noChangeArrowheads="1"/>
            </p:cNvSpPr>
            <p:nvPr/>
          </p:nvSpPr>
          <p:spPr bwMode="auto">
            <a:xfrm>
              <a:off x="3648" y="1344"/>
              <a:ext cx="23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</a:t>
              </a:r>
            </a:p>
          </p:txBody>
        </p:sp>
        <p:sp>
          <p:nvSpPr>
            <p:cNvPr id="114736" name="Text Box 51"/>
            <p:cNvSpPr txBox="1">
              <a:spLocks noChangeArrowheads="1"/>
            </p:cNvSpPr>
            <p:nvPr/>
          </p:nvSpPr>
          <p:spPr bwMode="auto">
            <a:xfrm>
              <a:off x="3696" y="1920"/>
              <a:ext cx="2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14737" name="Text Box 52"/>
            <p:cNvSpPr txBox="1">
              <a:spLocks noChangeArrowheads="1"/>
            </p:cNvSpPr>
            <p:nvPr/>
          </p:nvSpPr>
          <p:spPr bwMode="auto">
            <a:xfrm>
              <a:off x="3600" y="2255"/>
              <a:ext cx="2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14738" name="Text Box 53"/>
            <p:cNvSpPr txBox="1">
              <a:spLocks noChangeArrowheads="1"/>
            </p:cNvSpPr>
            <p:nvPr/>
          </p:nvSpPr>
          <p:spPr bwMode="auto">
            <a:xfrm>
              <a:off x="2304" y="2112"/>
              <a:ext cx="2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z</a:t>
              </a:r>
            </a:p>
          </p:txBody>
        </p:sp>
      </p:grpSp>
      <p:sp>
        <p:nvSpPr>
          <p:cNvPr id="114696" name="Text Box 54"/>
          <p:cNvSpPr txBox="1">
            <a:spLocks noChangeArrowheads="1"/>
          </p:cNvSpPr>
          <p:nvPr/>
        </p:nvSpPr>
        <p:spPr bwMode="auto">
          <a:xfrm>
            <a:off x="7335838" y="4394201"/>
            <a:ext cx="16192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" panose="020B0604020202020204" pitchFamily="34" charset="0"/>
              </a:rPr>
              <a:t>subnet</a:t>
            </a:r>
            <a:r>
              <a:rPr lang="en-US" altLang="en-US" sz="1800">
                <a:latin typeface="Arial" panose="020B0604020202020204" pitchFamily="34" charset="0"/>
              </a:rPr>
              <a:t>    </a:t>
            </a:r>
            <a:r>
              <a:rPr lang="en-US" altLang="en-US" sz="1800" u="sng">
                <a:latin typeface="Arial" panose="020B0604020202020204" pitchFamily="34" charset="0"/>
              </a:rPr>
              <a:t>hops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u        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v        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w       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x        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y        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z        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114697" name="Text Box 55"/>
          <p:cNvSpPr txBox="1">
            <a:spLocks noChangeArrowheads="1"/>
          </p:cNvSpPr>
          <p:nvPr/>
        </p:nvSpPr>
        <p:spPr bwMode="auto">
          <a:xfrm>
            <a:off x="6240463" y="4054476"/>
            <a:ext cx="386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" panose="020B0604020202020204" pitchFamily="34" charset="0"/>
              </a:rPr>
              <a:t>from router A to destination</a:t>
            </a:r>
            <a:r>
              <a:rPr lang="en-US" altLang="en-US" sz="1800" u="sng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 u="sng">
                <a:solidFill>
                  <a:srgbClr val="CC0000"/>
                </a:solidFill>
                <a:latin typeface="Arial" panose="020B0604020202020204" pitchFamily="34" charset="0"/>
              </a:rPr>
              <a:t>subnets:</a:t>
            </a:r>
          </a:p>
        </p:txBody>
      </p:sp>
    </p:spTree>
    <p:extLst>
      <p:ext uri="{BB962C8B-B14F-4D97-AF65-F5344CB8AC3E}">
        <p14:creationId xmlns:p14="http://schemas.microsoft.com/office/powerpoint/2010/main" val="251306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“routing” refers to taking a packet from one device and sending it through the network to other device on a different network.</a:t>
            </a:r>
          </a:p>
          <a:p>
            <a:r>
              <a:rPr lang="en-US" dirty="0"/>
              <a:t>Routers don’t really care about hosts------they only care about networks and the best path to each one of them.</a:t>
            </a:r>
          </a:p>
          <a:p>
            <a:r>
              <a:rPr lang="en-US" dirty="0"/>
              <a:t>The logical network address of the destination host is key to get packets through a routed network.</a:t>
            </a:r>
          </a:p>
          <a:p>
            <a:r>
              <a:rPr lang="en-US" dirty="0"/>
              <a:t>It’s the hardware address of the host that’s used to deliver he packet from a router and ensure it arrives at the correct destination host.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6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157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3392191E-517E-4E00-8B21-73970EA02AE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15716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822325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Line 2"/>
          <p:cNvSpPr>
            <a:spLocks noChangeShapeType="1"/>
          </p:cNvSpPr>
          <p:nvPr/>
        </p:nvSpPr>
        <p:spPr bwMode="auto">
          <a:xfrm>
            <a:off x="7600950" y="2474913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title"/>
          </p:nvPr>
        </p:nvSpPr>
        <p:spPr>
          <a:xfrm>
            <a:off x="1933575" y="190500"/>
            <a:ext cx="3937000" cy="8636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RIP: example</a:t>
            </a:r>
            <a:r>
              <a:rPr lang="en-US" sz="3200">
                <a:ea typeface="ＭＳ Ｐゴシック" charset="0"/>
              </a:rPr>
              <a:t> </a:t>
            </a:r>
          </a:p>
        </p:txBody>
      </p:sp>
      <p:sp>
        <p:nvSpPr>
          <p:cNvPr id="115719" name="Text Box 4"/>
          <p:cNvSpPr txBox="1">
            <a:spLocks noChangeArrowheads="1"/>
          </p:cNvSpPr>
          <p:nvPr/>
        </p:nvSpPr>
        <p:spPr bwMode="auto">
          <a:xfrm>
            <a:off x="2744788" y="4205289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Arial" panose="020B0604020202020204" pitchFamily="34" charset="0"/>
              </a:rPr>
              <a:t>destination subnet	  next  router      # hops to dest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 	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latin typeface="Arial" panose="020B0604020202020204" pitchFamily="34" charset="0"/>
              </a:rPr>
              <a:t>			A		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400">
                <a:latin typeface="Arial" panose="020B0604020202020204" pitchFamily="34" charset="0"/>
              </a:rPr>
              <a:t>			B		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	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z</a:t>
            </a:r>
            <a:r>
              <a:rPr lang="en-US" altLang="en-US" sz="2400">
                <a:latin typeface="Arial" panose="020B0604020202020204" pitchFamily="34" charset="0"/>
              </a:rPr>
              <a:t>			B		7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>
                <a:latin typeface="Arial" panose="020B0604020202020204" pitchFamily="34" charset="0"/>
              </a:rPr>
              <a:t>			--		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….			….		....</a:t>
            </a:r>
          </a:p>
        </p:txBody>
      </p:sp>
      <p:sp>
        <p:nvSpPr>
          <p:cNvPr id="115720" name="Text Box 5"/>
          <p:cNvSpPr txBox="1">
            <a:spLocks noChangeArrowheads="1"/>
          </p:cNvSpPr>
          <p:nvPr/>
        </p:nvSpPr>
        <p:spPr bwMode="auto">
          <a:xfrm>
            <a:off x="4422775" y="3825876"/>
            <a:ext cx="2813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routing table in router D</a:t>
            </a:r>
          </a:p>
        </p:txBody>
      </p:sp>
      <p:sp>
        <p:nvSpPr>
          <p:cNvPr id="115721" name="Freeform 6"/>
          <p:cNvSpPr>
            <a:spLocks/>
          </p:cNvSpPr>
          <p:nvPr/>
        </p:nvSpPr>
        <p:spPr bwMode="auto">
          <a:xfrm>
            <a:off x="4052889" y="2486025"/>
            <a:ext cx="1241425" cy="1588"/>
          </a:xfrm>
          <a:custGeom>
            <a:avLst/>
            <a:gdLst>
              <a:gd name="T0" fmla="*/ 0 w 805"/>
              <a:gd name="T1" fmla="*/ 0 h 1"/>
              <a:gd name="T2" fmla="*/ 2147483646 w 805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Freeform 7"/>
          <p:cNvSpPr>
            <a:spLocks/>
          </p:cNvSpPr>
          <p:nvPr/>
        </p:nvSpPr>
        <p:spPr bwMode="auto">
          <a:xfrm>
            <a:off x="4054476" y="2265363"/>
            <a:ext cx="1065213" cy="385762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Freeform 36"/>
          <p:cNvSpPr>
            <a:spLocks/>
          </p:cNvSpPr>
          <p:nvPr/>
        </p:nvSpPr>
        <p:spPr bwMode="auto">
          <a:xfrm>
            <a:off x="5846763" y="2486025"/>
            <a:ext cx="1243012" cy="1588"/>
          </a:xfrm>
          <a:custGeom>
            <a:avLst/>
            <a:gdLst>
              <a:gd name="T0" fmla="*/ 0 w 805"/>
              <a:gd name="T1" fmla="*/ 0 h 1"/>
              <a:gd name="T2" fmla="*/ 2147483646 w 805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Freeform 51"/>
          <p:cNvSpPr>
            <a:spLocks/>
          </p:cNvSpPr>
          <p:nvPr/>
        </p:nvSpPr>
        <p:spPr bwMode="auto">
          <a:xfrm>
            <a:off x="2155826" y="2498725"/>
            <a:ext cx="1243013" cy="0"/>
          </a:xfrm>
          <a:custGeom>
            <a:avLst/>
            <a:gdLst>
              <a:gd name="T0" fmla="*/ 0 w 805"/>
              <a:gd name="T1" fmla="*/ 0 h 1"/>
              <a:gd name="T2" fmla="*/ 2147483646 w 805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Line 66"/>
          <p:cNvSpPr>
            <a:spLocks noChangeShapeType="1"/>
          </p:cNvSpPr>
          <p:nvPr/>
        </p:nvSpPr>
        <p:spPr bwMode="auto">
          <a:xfrm flipV="1">
            <a:off x="9615489" y="197643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Line 67"/>
          <p:cNvSpPr>
            <a:spLocks noChangeShapeType="1"/>
          </p:cNvSpPr>
          <p:nvPr/>
        </p:nvSpPr>
        <p:spPr bwMode="auto">
          <a:xfrm>
            <a:off x="9569450" y="2619376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Line 68"/>
          <p:cNvSpPr>
            <a:spLocks noChangeShapeType="1"/>
          </p:cNvSpPr>
          <p:nvPr/>
        </p:nvSpPr>
        <p:spPr bwMode="auto">
          <a:xfrm>
            <a:off x="3892551" y="2611439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Freeform 69"/>
          <p:cNvSpPr>
            <a:spLocks/>
          </p:cNvSpPr>
          <p:nvPr/>
        </p:nvSpPr>
        <p:spPr bwMode="auto">
          <a:xfrm rot="1183889">
            <a:off x="4046538" y="2776538"/>
            <a:ext cx="1065212" cy="284162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9" name="Freeform 70"/>
          <p:cNvSpPr>
            <a:spLocks/>
          </p:cNvSpPr>
          <p:nvPr/>
        </p:nvSpPr>
        <p:spPr bwMode="auto">
          <a:xfrm>
            <a:off x="2157413" y="2278064"/>
            <a:ext cx="1065212" cy="384175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0" name="Freeform 71"/>
          <p:cNvSpPr>
            <a:spLocks/>
          </p:cNvSpPr>
          <p:nvPr/>
        </p:nvSpPr>
        <p:spPr bwMode="auto">
          <a:xfrm>
            <a:off x="5848351" y="2276476"/>
            <a:ext cx="1065213" cy="385763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72"/>
          <p:cNvSpPr>
            <a:spLocks/>
          </p:cNvSpPr>
          <p:nvPr/>
        </p:nvSpPr>
        <p:spPr bwMode="auto">
          <a:xfrm>
            <a:off x="7621588" y="2266951"/>
            <a:ext cx="850900" cy="385763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2" name="Freeform 73"/>
          <p:cNvSpPr>
            <a:spLocks/>
          </p:cNvSpPr>
          <p:nvPr/>
        </p:nvSpPr>
        <p:spPr bwMode="auto">
          <a:xfrm rot="19010567">
            <a:off x="9583738" y="1833563"/>
            <a:ext cx="868362" cy="385762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3" name="Text Box 74"/>
          <p:cNvSpPr txBox="1">
            <a:spLocks noChangeArrowheads="1"/>
          </p:cNvSpPr>
          <p:nvPr/>
        </p:nvSpPr>
        <p:spPr bwMode="auto">
          <a:xfrm>
            <a:off x="2443163" y="22352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w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5734" name="Text Box 75"/>
          <p:cNvSpPr txBox="1">
            <a:spLocks noChangeArrowheads="1"/>
          </p:cNvSpPr>
          <p:nvPr/>
        </p:nvSpPr>
        <p:spPr bwMode="auto">
          <a:xfrm>
            <a:off x="4397375" y="2278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x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5735" name="Text Box 76"/>
          <p:cNvSpPr txBox="1">
            <a:spLocks noChangeArrowheads="1"/>
          </p:cNvSpPr>
          <p:nvPr/>
        </p:nvSpPr>
        <p:spPr bwMode="auto">
          <a:xfrm>
            <a:off x="7904163" y="2198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y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5736" name="Text Box 77"/>
          <p:cNvSpPr txBox="1">
            <a:spLocks noChangeArrowheads="1"/>
          </p:cNvSpPr>
          <p:nvPr/>
        </p:nvSpPr>
        <p:spPr bwMode="auto">
          <a:xfrm>
            <a:off x="9818688" y="1820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z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5737" name="Text Box 78"/>
          <p:cNvSpPr txBox="1">
            <a:spLocks noChangeArrowheads="1"/>
          </p:cNvSpPr>
          <p:nvPr/>
        </p:nvSpPr>
        <p:spPr bwMode="auto">
          <a:xfrm>
            <a:off x="3471863" y="2557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5738" name="Text Box 79"/>
          <p:cNvSpPr txBox="1">
            <a:spLocks noChangeArrowheads="1"/>
          </p:cNvSpPr>
          <p:nvPr/>
        </p:nvSpPr>
        <p:spPr bwMode="auto">
          <a:xfrm>
            <a:off x="5299076" y="32654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5739" name="Text Box 80"/>
          <p:cNvSpPr txBox="1">
            <a:spLocks noChangeArrowheads="1"/>
          </p:cNvSpPr>
          <p:nvPr/>
        </p:nvSpPr>
        <p:spPr bwMode="auto">
          <a:xfrm>
            <a:off x="5299076" y="25225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15740" name="Text Box 81"/>
          <p:cNvSpPr txBox="1">
            <a:spLocks noChangeArrowheads="1"/>
          </p:cNvSpPr>
          <p:nvPr/>
        </p:nvSpPr>
        <p:spPr bwMode="auto">
          <a:xfrm>
            <a:off x="7083425" y="25209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5741" name="Line 82"/>
          <p:cNvSpPr>
            <a:spLocks noChangeShapeType="1"/>
          </p:cNvSpPr>
          <p:nvPr/>
        </p:nvSpPr>
        <p:spPr bwMode="auto">
          <a:xfrm>
            <a:off x="8607425" y="2463801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742" name="Group 83"/>
          <p:cNvGrpSpPr>
            <a:grpSpLocks/>
          </p:cNvGrpSpPr>
          <p:nvPr/>
        </p:nvGrpSpPr>
        <p:grpSpPr bwMode="auto">
          <a:xfrm>
            <a:off x="7446963" y="2008189"/>
            <a:ext cx="615950" cy="363537"/>
            <a:chOff x="3731" y="1153"/>
            <a:chExt cx="388" cy="229"/>
          </a:xfrm>
        </p:grpSpPr>
        <p:sp>
          <p:nvSpPr>
            <p:cNvPr id="115798" name="Line 84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9" name="Line 85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743" name="Group 86"/>
          <p:cNvGrpSpPr>
            <a:grpSpLocks/>
          </p:cNvGrpSpPr>
          <p:nvPr/>
        </p:nvGrpSpPr>
        <p:grpSpPr bwMode="auto">
          <a:xfrm>
            <a:off x="5668963" y="1982789"/>
            <a:ext cx="615950" cy="363537"/>
            <a:chOff x="3731" y="1153"/>
            <a:chExt cx="388" cy="229"/>
          </a:xfrm>
        </p:grpSpPr>
        <p:sp>
          <p:nvSpPr>
            <p:cNvPr id="115796" name="Line 87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7" name="Line 88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744" name="Group 89"/>
          <p:cNvGrpSpPr>
            <a:grpSpLocks/>
          </p:cNvGrpSpPr>
          <p:nvPr/>
        </p:nvGrpSpPr>
        <p:grpSpPr bwMode="auto">
          <a:xfrm>
            <a:off x="3890963" y="1957389"/>
            <a:ext cx="615950" cy="363537"/>
            <a:chOff x="3731" y="1153"/>
            <a:chExt cx="388" cy="229"/>
          </a:xfrm>
        </p:grpSpPr>
        <p:sp>
          <p:nvSpPr>
            <p:cNvPr id="115794" name="Line 90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5" name="Line 91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45" name="Line 92"/>
          <p:cNvSpPr>
            <a:spLocks noChangeShapeType="1"/>
          </p:cNvSpPr>
          <p:nvPr/>
        </p:nvSpPr>
        <p:spPr bwMode="auto">
          <a:xfrm>
            <a:off x="5802314" y="317500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6" name="Freeform 93"/>
          <p:cNvSpPr>
            <a:spLocks/>
          </p:cNvSpPr>
          <p:nvPr/>
        </p:nvSpPr>
        <p:spPr bwMode="auto">
          <a:xfrm>
            <a:off x="5822950" y="2967038"/>
            <a:ext cx="850900" cy="385762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7" name="Line 94"/>
          <p:cNvSpPr>
            <a:spLocks noChangeShapeType="1"/>
          </p:cNvSpPr>
          <p:nvPr/>
        </p:nvSpPr>
        <p:spPr bwMode="auto">
          <a:xfrm>
            <a:off x="6808789" y="3163889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2740025" y="5284789"/>
            <a:ext cx="6802438" cy="312737"/>
          </a:xfrm>
          <a:prstGeom prst="rect">
            <a:avLst/>
          </a:prstGeom>
          <a:gradFill rotWithShape="1">
            <a:gsLst>
              <a:gs pos="0">
                <a:schemeClr val="accent1">
                  <a:alpha val="28998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115749" name="Group 120"/>
          <p:cNvGrpSpPr>
            <a:grpSpLocks/>
          </p:cNvGrpSpPr>
          <p:nvPr/>
        </p:nvGrpSpPr>
        <p:grpSpPr bwMode="auto">
          <a:xfrm>
            <a:off x="5148263" y="2287588"/>
            <a:ext cx="677862" cy="315912"/>
            <a:chOff x="4396" y="1245"/>
            <a:chExt cx="672" cy="248"/>
          </a:xfrm>
        </p:grpSpPr>
        <p:sp>
          <p:nvSpPr>
            <p:cNvPr id="11578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8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8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5789" name="Group 12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5792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93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90" name="Line 127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91" name="Line 12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750" name="Group 129"/>
          <p:cNvGrpSpPr>
            <a:grpSpLocks/>
          </p:cNvGrpSpPr>
          <p:nvPr/>
        </p:nvGrpSpPr>
        <p:grpSpPr bwMode="auto">
          <a:xfrm>
            <a:off x="6927851" y="2305051"/>
            <a:ext cx="677863" cy="315913"/>
            <a:chOff x="4396" y="1245"/>
            <a:chExt cx="672" cy="248"/>
          </a:xfrm>
        </p:grpSpPr>
        <p:sp>
          <p:nvSpPr>
            <p:cNvPr id="11577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7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8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5781" name="Group 13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5784" name="Freeform 13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85" name="Freeform 13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82" name="Line 136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3" name="Line 13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751" name="Group 138"/>
          <p:cNvGrpSpPr>
            <a:grpSpLocks/>
          </p:cNvGrpSpPr>
          <p:nvPr/>
        </p:nvGrpSpPr>
        <p:grpSpPr bwMode="auto">
          <a:xfrm>
            <a:off x="8964613" y="2300288"/>
            <a:ext cx="677862" cy="315912"/>
            <a:chOff x="4396" y="1245"/>
            <a:chExt cx="672" cy="248"/>
          </a:xfrm>
        </p:grpSpPr>
        <p:sp>
          <p:nvSpPr>
            <p:cNvPr id="11577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7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7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5773" name="Group 14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5776" name="Freeform 14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77" name="Freeform 14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74" name="Line 145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75" name="Line 14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752" name="Group 147"/>
          <p:cNvGrpSpPr>
            <a:grpSpLocks/>
          </p:cNvGrpSpPr>
          <p:nvPr/>
        </p:nvGrpSpPr>
        <p:grpSpPr bwMode="auto">
          <a:xfrm>
            <a:off x="5133976" y="2997201"/>
            <a:ext cx="677863" cy="315913"/>
            <a:chOff x="4396" y="1245"/>
            <a:chExt cx="672" cy="248"/>
          </a:xfrm>
        </p:grpSpPr>
        <p:sp>
          <p:nvSpPr>
            <p:cNvPr id="11576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6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6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5765" name="Group 15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5768" name="Freeform 15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69" name="Freeform 15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66" name="Line 15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7" name="Line 15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753" name="Group 156"/>
          <p:cNvGrpSpPr>
            <a:grpSpLocks/>
          </p:cNvGrpSpPr>
          <p:nvPr/>
        </p:nvGrpSpPr>
        <p:grpSpPr bwMode="auto">
          <a:xfrm>
            <a:off x="3390901" y="2324101"/>
            <a:ext cx="677863" cy="315913"/>
            <a:chOff x="4396" y="1245"/>
            <a:chExt cx="672" cy="248"/>
          </a:xfrm>
        </p:grpSpPr>
        <p:sp>
          <p:nvSpPr>
            <p:cNvPr id="11575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5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75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5757" name="Group 1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5760" name="Freeform 1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61" name="Freeform 1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58" name="Line 16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9" name="Line 1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846" y="822325"/>
            <a:ext cx="19588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routing table has three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 The first column is for the destination subnet,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second column indicates the identity of the next router along the shortest path to the destination subnet,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And the third column indicates the number of hops to get to the destination subnet</a:t>
            </a:r>
          </a:p>
        </p:txBody>
      </p:sp>
    </p:spTree>
    <p:extLst>
      <p:ext uri="{BB962C8B-B14F-4D97-AF65-F5344CB8AC3E}">
        <p14:creationId xmlns:p14="http://schemas.microsoft.com/office/powerpoint/2010/main" val="40439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suppose that 30 seconds later, router D receives from router A the advertisement.</a:t>
            </a:r>
          </a:p>
          <a:p>
            <a:r>
              <a:rPr lang="en-US" dirty="0"/>
              <a:t> Note that this advertisement is nothing other than the routing table information from router A! </a:t>
            </a:r>
          </a:p>
          <a:p>
            <a:r>
              <a:rPr lang="en-US" dirty="0"/>
              <a:t>This information indicates, in particular, that subnet z is only four hops away from router A.</a:t>
            </a:r>
          </a:p>
          <a:p>
            <a:r>
              <a:rPr lang="en-US" dirty="0"/>
              <a:t> Router D, upon receiving this advertisement, merges the advertisement with the old routing table </a:t>
            </a:r>
          </a:p>
          <a:p>
            <a:r>
              <a:rPr lang="en-US" dirty="0"/>
              <a:t>In particular, router D learns that there is now a path through router A to subnet z that is shorter than the path through router B. </a:t>
            </a:r>
          </a:p>
          <a:p>
            <a:r>
              <a:rPr lang="en-US" dirty="0"/>
              <a:t>Thus, router D updates its routing table to account for the shorter shortest path.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6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167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4F17DE2-7CE9-4E98-B14C-9D71293D89A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6740" name="Line 123"/>
          <p:cNvSpPr>
            <a:spLocks noChangeShapeType="1"/>
          </p:cNvSpPr>
          <p:nvPr/>
        </p:nvSpPr>
        <p:spPr bwMode="auto">
          <a:xfrm>
            <a:off x="7600950" y="2608263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41" name="Freeform 124"/>
          <p:cNvSpPr>
            <a:spLocks/>
          </p:cNvSpPr>
          <p:nvPr/>
        </p:nvSpPr>
        <p:spPr bwMode="auto">
          <a:xfrm>
            <a:off x="4052889" y="2619375"/>
            <a:ext cx="1241425" cy="1588"/>
          </a:xfrm>
          <a:custGeom>
            <a:avLst/>
            <a:gdLst>
              <a:gd name="T0" fmla="*/ 0 w 805"/>
              <a:gd name="T1" fmla="*/ 0 h 1"/>
              <a:gd name="T2" fmla="*/ 2147483646 w 805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Freeform 125"/>
          <p:cNvSpPr>
            <a:spLocks/>
          </p:cNvSpPr>
          <p:nvPr/>
        </p:nvSpPr>
        <p:spPr bwMode="auto">
          <a:xfrm>
            <a:off x="4054476" y="2398713"/>
            <a:ext cx="1065213" cy="385762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Freeform 126"/>
          <p:cNvSpPr>
            <a:spLocks/>
          </p:cNvSpPr>
          <p:nvPr/>
        </p:nvSpPr>
        <p:spPr bwMode="auto">
          <a:xfrm>
            <a:off x="5846763" y="2619375"/>
            <a:ext cx="1243012" cy="1588"/>
          </a:xfrm>
          <a:custGeom>
            <a:avLst/>
            <a:gdLst>
              <a:gd name="T0" fmla="*/ 0 w 805"/>
              <a:gd name="T1" fmla="*/ 0 h 1"/>
              <a:gd name="T2" fmla="*/ 2147483646 w 805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Freeform 127"/>
          <p:cNvSpPr>
            <a:spLocks/>
          </p:cNvSpPr>
          <p:nvPr/>
        </p:nvSpPr>
        <p:spPr bwMode="auto">
          <a:xfrm>
            <a:off x="2155826" y="2632075"/>
            <a:ext cx="1243013" cy="0"/>
          </a:xfrm>
          <a:custGeom>
            <a:avLst/>
            <a:gdLst>
              <a:gd name="T0" fmla="*/ 0 w 805"/>
              <a:gd name="T1" fmla="*/ 0 h 1"/>
              <a:gd name="T2" fmla="*/ 2147483646 w 805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Line 128"/>
          <p:cNvSpPr>
            <a:spLocks noChangeShapeType="1"/>
          </p:cNvSpPr>
          <p:nvPr/>
        </p:nvSpPr>
        <p:spPr bwMode="auto">
          <a:xfrm flipV="1">
            <a:off x="9615489" y="210978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Line 129"/>
          <p:cNvSpPr>
            <a:spLocks noChangeShapeType="1"/>
          </p:cNvSpPr>
          <p:nvPr/>
        </p:nvSpPr>
        <p:spPr bwMode="auto">
          <a:xfrm>
            <a:off x="9569450" y="2752726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Line 130"/>
          <p:cNvSpPr>
            <a:spLocks noChangeShapeType="1"/>
          </p:cNvSpPr>
          <p:nvPr/>
        </p:nvSpPr>
        <p:spPr bwMode="auto">
          <a:xfrm>
            <a:off x="3892551" y="2744789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Freeform 131"/>
          <p:cNvSpPr>
            <a:spLocks/>
          </p:cNvSpPr>
          <p:nvPr/>
        </p:nvSpPr>
        <p:spPr bwMode="auto">
          <a:xfrm rot="1183889">
            <a:off x="4046538" y="2909888"/>
            <a:ext cx="1065212" cy="284162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Freeform 132"/>
          <p:cNvSpPr>
            <a:spLocks/>
          </p:cNvSpPr>
          <p:nvPr/>
        </p:nvSpPr>
        <p:spPr bwMode="auto">
          <a:xfrm>
            <a:off x="2157413" y="2411414"/>
            <a:ext cx="1065212" cy="384175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Freeform 133"/>
          <p:cNvSpPr>
            <a:spLocks/>
          </p:cNvSpPr>
          <p:nvPr/>
        </p:nvSpPr>
        <p:spPr bwMode="auto">
          <a:xfrm>
            <a:off x="5848351" y="2409826"/>
            <a:ext cx="1065213" cy="385763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Freeform 134"/>
          <p:cNvSpPr>
            <a:spLocks/>
          </p:cNvSpPr>
          <p:nvPr/>
        </p:nvSpPr>
        <p:spPr bwMode="auto">
          <a:xfrm>
            <a:off x="7621588" y="2400301"/>
            <a:ext cx="850900" cy="385763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Freeform 135"/>
          <p:cNvSpPr>
            <a:spLocks/>
          </p:cNvSpPr>
          <p:nvPr/>
        </p:nvSpPr>
        <p:spPr bwMode="auto">
          <a:xfrm rot="19010567">
            <a:off x="9583738" y="1966913"/>
            <a:ext cx="868362" cy="385762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Text Box 136"/>
          <p:cNvSpPr txBox="1">
            <a:spLocks noChangeArrowheads="1"/>
          </p:cNvSpPr>
          <p:nvPr/>
        </p:nvSpPr>
        <p:spPr bwMode="auto">
          <a:xfrm>
            <a:off x="2443163" y="23685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w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6754" name="Text Box 137"/>
          <p:cNvSpPr txBox="1">
            <a:spLocks noChangeArrowheads="1"/>
          </p:cNvSpPr>
          <p:nvPr/>
        </p:nvSpPr>
        <p:spPr bwMode="auto">
          <a:xfrm>
            <a:off x="4397375" y="2411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x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6755" name="Text Box 138"/>
          <p:cNvSpPr txBox="1">
            <a:spLocks noChangeArrowheads="1"/>
          </p:cNvSpPr>
          <p:nvPr/>
        </p:nvSpPr>
        <p:spPr bwMode="auto">
          <a:xfrm>
            <a:off x="7904163" y="2332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y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6756" name="Text Box 139"/>
          <p:cNvSpPr txBox="1">
            <a:spLocks noChangeArrowheads="1"/>
          </p:cNvSpPr>
          <p:nvPr/>
        </p:nvSpPr>
        <p:spPr bwMode="auto">
          <a:xfrm>
            <a:off x="9818688" y="1954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z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6757" name="Text Box 140"/>
          <p:cNvSpPr txBox="1">
            <a:spLocks noChangeArrowheads="1"/>
          </p:cNvSpPr>
          <p:nvPr/>
        </p:nvSpPr>
        <p:spPr bwMode="auto">
          <a:xfrm>
            <a:off x="3471863" y="26908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6758" name="Text Box 141"/>
          <p:cNvSpPr txBox="1">
            <a:spLocks noChangeArrowheads="1"/>
          </p:cNvSpPr>
          <p:nvPr/>
        </p:nvSpPr>
        <p:spPr bwMode="auto">
          <a:xfrm>
            <a:off x="5299076" y="33988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6759" name="Text Box 142"/>
          <p:cNvSpPr txBox="1">
            <a:spLocks noChangeArrowheads="1"/>
          </p:cNvSpPr>
          <p:nvPr/>
        </p:nvSpPr>
        <p:spPr bwMode="auto">
          <a:xfrm>
            <a:off x="5299076" y="26558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16760" name="Text Box 143"/>
          <p:cNvSpPr txBox="1">
            <a:spLocks noChangeArrowheads="1"/>
          </p:cNvSpPr>
          <p:nvPr/>
        </p:nvSpPr>
        <p:spPr bwMode="auto">
          <a:xfrm>
            <a:off x="7083425" y="26543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6761" name="Line 144"/>
          <p:cNvSpPr>
            <a:spLocks noChangeShapeType="1"/>
          </p:cNvSpPr>
          <p:nvPr/>
        </p:nvSpPr>
        <p:spPr bwMode="auto">
          <a:xfrm>
            <a:off x="8607425" y="2597151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62" name="Group 145"/>
          <p:cNvGrpSpPr>
            <a:grpSpLocks/>
          </p:cNvGrpSpPr>
          <p:nvPr/>
        </p:nvGrpSpPr>
        <p:grpSpPr bwMode="auto">
          <a:xfrm>
            <a:off x="7446963" y="2141539"/>
            <a:ext cx="615950" cy="363537"/>
            <a:chOff x="3731" y="1153"/>
            <a:chExt cx="388" cy="229"/>
          </a:xfrm>
        </p:grpSpPr>
        <p:sp>
          <p:nvSpPr>
            <p:cNvPr id="116831" name="Line 146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32" name="Line 147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63" name="Group 148"/>
          <p:cNvGrpSpPr>
            <a:grpSpLocks/>
          </p:cNvGrpSpPr>
          <p:nvPr/>
        </p:nvGrpSpPr>
        <p:grpSpPr bwMode="auto">
          <a:xfrm>
            <a:off x="5668963" y="2116139"/>
            <a:ext cx="615950" cy="363537"/>
            <a:chOff x="3731" y="1153"/>
            <a:chExt cx="388" cy="229"/>
          </a:xfrm>
        </p:grpSpPr>
        <p:sp>
          <p:nvSpPr>
            <p:cNvPr id="116829" name="Line 149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30" name="Line 150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64" name="Group 151"/>
          <p:cNvGrpSpPr>
            <a:grpSpLocks/>
          </p:cNvGrpSpPr>
          <p:nvPr/>
        </p:nvGrpSpPr>
        <p:grpSpPr bwMode="auto">
          <a:xfrm>
            <a:off x="3890963" y="2090739"/>
            <a:ext cx="615950" cy="363537"/>
            <a:chOff x="3731" y="1153"/>
            <a:chExt cx="388" cy="229"/>
          </a:xfrm>
        </p:grpSpPr>
        <p:sp>
          <p:nvSpPr>
            <p:cNvPr id="116827" name="Line 152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28" name="Line 153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65" name="Line 154"/>
          <p:cNvSpPr>
            <a:spLocks noChangeShapeType="1"/>
          </p:cNvSpPr>
          <p:nvPr/>
        </p:nvSpPr>
        <p:spPr bwMode="auto">
          <a:xfrm>
            <a:off x="5802314" y="330835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66" name="Freeform 155"/>
          <p:cNvSpPr>
            <a:spLocks/>
          </p:cNvSpPr>
          <p:nvPr/>
        </p:nvSpPr>
        <p:spPr bwMode="auto">
          <a:xfrm>
            <a:off x="5822950" y="3100388"/>
            <a:ext cx="850900" cy="385762"/>
          </a:xfrm>
          <a:custGeom>
            <a:avLst/>
            <a:gdLst>
              <a:gd name="T0" fmla="*/ 2147483646 w 690"/>
              <a:gd name="T1" fmla="*/ 2147483646 h 274"/>
              <a:gd name="T2" fmla="*/ 2147483646 w 690"/>
              <a:gd name="T3" fmla="*/ 2147483646 h 274"/>
              <a:gd name="T4" fmla="*/ 2147483646 w 690"/>
              <a:gd name="T5" fmla="*/ 2147483646 h 274"/>
              <a:gd name="T6" fmla="*/ 2147483646 w 690"/>
              <a:gd name="T7" fmla="*/ 2147483646 h 274"/>
              <a:gd name="T8" fmla="*/ 2147483646 w 690"/>
              <a:gd name="T9" fmla="*/ 2147483646 h 274"/>
              <a:gd name="T10" fmla="*/ 2147483646 w 690"/>
              <a:gd name="T11" fmla="*/ 2147483646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Line 156"/>
          <p:cNvSpPr>
            <a:spLocks noChangeShapeType="1"/>
          </p:cNvSpPr>
          <p:nvPr/>
        </p:nvSpPr>
        <p:spPr bwMode="auto">
          <a:xfrm>
            <a:off x="6808789" y="3297239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68" name="Group 157"/>
          <p:cNvGrpSpPr>
            <a:grpSpLocks/>
          </p:cNvGrpSpPr>
          <p:nvPr/>
        </p:nvGrpSpPr>
        <p:grpSpPr bwMode="auto">
          <a:xfrm>
            <a:off x="5148263" y="2420938"/>
            <a:ext cx="677862" cy="315912"/>
            <a:chOff x="4396" y="1245"/>
            <a:chExt cx="672" cy="248"/>
          </a:xfrm>
        </p:grpSpPr>
        <p:sp>
          <p:nvSpPr>
            <p:cNvPr id="11681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2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2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6822" name="Group 1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825" name="Freeform 1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26" name="Freeform 1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823" name="Line 16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4" name="Line 1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69" name="Group 166"/>
          <p:cNvGrpSpPr>
            <a:grpSpLocks/>
          </p:cNvGrpSpPr>
          <p:nvPr/>
        </p:nvGrpSpPr>
        <p:grpSpPr bwMode="auto">
          <a:xfrm>
            <a:off x="6927851" y="2438401"/>
            <a:ext cx="677863" cy="315913"/>
            <a:chOff x="4396" y="1245"/>
            <a:chExt cx="672" cy="248"/>
          </a:xfrm>
        </p:grpSpPr>
        <p:sp>
          <p:nvSpPr>
            <p:cNvPr id="1168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6814" name="Group 1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817" name="Freeform 1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18" name="Freeform 1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815" name="Line 17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6" name="Line 1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70" name="Group 175"/>
          <p:cNvGrpSpPr>
            <a:grpSpLocks/>
          </p:cNvGrpSpPr>
          <p:nvPr/>
        </p:nvGrpSpPr>
        <p:grpSpPr bwMode="auto">
          <a:xfrm>
            <a:off x="8964613" y="2433638"/>
            <a:ext cx="677862" cy="315912"/>
            <a:chOff x="4396" y="1245"/>
            <a:chExt cx="672" cy="248"/>
          </a:xfrm>
        </p:grpSpPr>
        <p:sp>
          <p:nvSpPr>
            <p:cNvPr id="1168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6806" name="Group 1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809" name="Freeform 1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10" name="Freeform 1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807" name="Line 182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8" name="Line 1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71" name="Group 184"/>
          <p:cNvGrpSpPr>
            <a:grpSpLocks/>
          </p:cNvGrpSpPr>
          <p:nvPr/>
        </p:nvGrpSpPr>
        <p:grpSpPr bwMode="auto">
          <a:xfrm>
            <a:off x="5133976" y="3130551"/>
            <a:ext cx="677863" cy="315913"/>
            <a:chOff x="4396" y="1245"/>
            <a:chExt cx="672" cy="248"/>
          </a:xfrm>
        </p:grpSpPr>
        <p:sp>
          <p:nvSpPr>
            <p:cNvPr id="1167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7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7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6798" name="Group 18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801" name="Freeform 18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02" name="Freeform 19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799" name="Line 191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0" name="Line 19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72" name="Group 193"/>
          <p:cNvGrpSpPr>
            <a:grpSpLocks/>
          </p:cNvGrpSpPr>
          <p:nvPr/>
        </p:nvGrpSpPr>
        <p:grpSpPr bwMode="auto">
          <a:xfrm>
            <a:off x="3390901" y="2457451"/>
            <a:ext cx="677863" cy="315913"/>
            <a:chOff x="4396" y="1245"/>
            <a:chExt cx="672" cy="248"/>
          </a:xfrm>
        </p:grpSpPr>
        <p:sp>
          <p:nvSpPr>
            <p:cNvPr id="1167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7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7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6790" name="Group 19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793" name="Freeform 19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94" name="Freeform 19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791" name="Line 200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2" name="Line 20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773" name="Text Box 3"/>
          <p:cNvSpPr txBox="1">
            <a:spLocks noChangeArrowheads="1"/>
          </p:cNvSpPr>
          <p:nvPr/>
        </p:nvSpPr>
        <p:spPr bwMode="auto">
          <a:xfrm>
            <a:off x="2744788" y="4205289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Arial" panose="020B0604020202020204" pitchFamily="34" charset="0"/>
              </a:rPr>
              <a:t>destination subnet	  next  router      # hops to dest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 	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latin typeface="Arial" panose="020B0604020202020204" pitchFamily="34" charset="0"/>
              </a:rPr>
              <a:t>			A		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400">
                <a:latin typeface="Arial" panose="020B0604020202020204" pitchFamily="34" charset="0"/>
              </a:rPr>
              <a:t>			B		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	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z</a:t>
            </a:r>
            <a:r>
              <a:rPr lang="en-US" altLang="en-US" sz="2400">
                <a:latin typeface="Arial" panose="020B0604020202020204" pitchFamily="34" charset="0"/>
              </a:rPr>
              <a:t>			B		7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>
                <a:latin typeface="Arial" panose="020B0604020202020204" pitchFamily="34" charset="0"/>
              </a:rPr>
              <a:t>			--		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….			….		....</a:t>
            </a:r>
          </a:p>
        </p:txBody>
      </p:sp>
      <p:sp>
        <p:nvSpPr>
          <p:cNvPr id="116774" name="Text Box 4"/>
          <p:cNvSpPr txBox="1">
            <a:spLocks noChangeArrowheads="1"/>
          </p:cNvSpPr>
          <p:nvPr/>
        </p:nvSpPr>
        <p:spPr bwMode="auto">
          <a:xfrm>
            <a:off x="4422775" y="3825876"/>
            <a:ext cx="257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routing table in router D</a:t>
            </a:r>
          </a:p>
        </p:txBody>
      </p:sp>
      <p:grpSp>
        <p:nvGrpSpPr>
          <p:cNvPr id="745582" name="Group 110"/>
          <p:cNvGrpSpPr>
            <a:grpSpLocks/>
          </p:cNvGrpSpPr>
          <p:nvPr/>
        </p:nvGrpSpPr>
        <p:grpSpPr bwMode="auto">
          <a:xfrm>
            <a:off x="6262689" y="5032376"/>
            <a:ext cx="896937" cy="576263"/>
            <a:chOff x="2985" y="3170"/>
            <a:chExt cx="565" cy="363"/>
          </a:xfrm>
        </p:grpSpPr>
        <p:sp>
          <p:nvSpPr>
            <p:cNvPr id="116785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6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45585" name="Group 113"/>
          <p:cNvGrpSpPr>
            <a:grpSpLocks/>
          </p:cNvGrpSpPr>
          <p:nvPr/>
        </p:nvGrpSpPr>
        <p:grpSpPr bwMode="auto">
          <a:xfrm>
            <a:off x="8075613" y="4995863"/>
            <a:ext cx="863600" cy="576262"/>
            <a:chOff x="2985" y="3170"/>
            <a:chExt cx="544" cy="363"/>
          </a:xfrm>
        </p:grpSpPr>
        <p:sp>
          <p:nvSpPr>
            <p:cNvPr id="116783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4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745588" name="Group 116"/>
          <p:cNvGrpSpPr>
            <a:grpSpLocks/>
          </p:cNvGrpSpPr>
          <p:nvPr/>
        </p:nvGrpSpPr>
        <p:grpSpPr bwMode="auto">
          <a:xfrm>
            <a:off x="3606800" y="920750"/>
            <a:ext cx="3562350" cy="1728788"/>
            <a:chOff x="1312" y="440"/>
            <a:chExt cx="2244" cy="1089"/>
          </a:xfrm>
        </p:grpSpPr>
        <p:sp>
          <p:nvSpPr>
            <p:cNvPr id="116780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2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rgbClr val="000099"/>
                  </a:solidFill>
                  <a:latin typeface="Arial" panose="020B0604020202020204" pitchFamily="34" charset="0"/>
                </a:rPr>
                <a:t>dest     next  hops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   </a:t>
              </a: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w</a:t>
              </a:r>
              <a:r>
                <a:rPr lang="en-US" altLang="en-US" sz="1600">
                  <a:latin typeface="Arial" panose="020B0604020202020204" pitchFamily="34" charset="0"/>
                </a:rPr>
                <a:t>	  -       1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</a:t>
              </a: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en-US" sz="1600">
                  <a:latin typeface="Arial" panose="020B0604020202020204" pitchFamily="34" charset="0"/>
                </a:rPr>
                <a:t>	  -       1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z</a:t>
              </a:r>
              <a:r>
                <a:rPr lang="en-US" altLang="en-US" sz="1600">
                  <a:latin typeface="Arial" panose="020B0604020202020204" pitchFamily="34" charset="0"/>
                </a:rPr>
                <a:t>	  C      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….	  …     ...</a:t>
              </a:r>
            </a:p>
          </p:txBody>
        </p:sp>
        <p:sp>
          <p:nvSpPr>
            <p:cNvPr id="116781" name="Text Box 118"/>
            <p:cNvSpPr txBox="1">
              <a:spLocks noChangeArrowheads="1"/>
            </p:cNvSpPr>
            <p:nvPr/>
          </p:nvSpPr>
          <p:spPr bwMode="auto">
            <a:xfrm>
              <a:off x="2230" y="440"/>
              <a:ext cx="13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A-to-D advertisement</a:t>
              </a:r>
            </a:p>
          </p:txBody>
        </p:sp>
        <p:sp>
          <p:nvSpPr>
            <p:cNvPr id="116782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116778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822325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611" name="Rectangle 122"/>
          <p:cNvSpPr>
            <a:spLocks noGrp="1" noChangeArrowheads="1"/>
          </p:cNvSpPr>
          <p:nvPr>
            <p:ph type="title"/>
          </p:nvPr>
        </p:nvSpPr>
        <p:spPr>
          <a:xfrm>
            <a:off x="1933575" y="190500"/>
            <a:ext cx="3937000" cy="863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RIP: example </a:t>
            </a:r>
          </a:p>
        </p:txBody>
      </p:sp>
    </p:spTree>
    <p:extLst>
      <p:ext uri="{BB962C8B-B14F-4D97-AF65-F5344CB8AC3E}">
        <p14:creationId xmlns:p14="http://schemas.microsoft.com/office/powerpoint/2010/main" val="9346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4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177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A170FA4-F6C3-4C2F-A579-ECB2188803F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1776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11985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RIP: link failure, recovery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229600" cy="5181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if no advertisement heard after 180 sec --&gt; neighbor/link declared dead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routes via neighbor invalidated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new advertisements sent to neighbors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neighbors in turn send out new advertisements (if tables changed)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poison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reverse</a:t>
            </a:r>
            <a:r>
              <a:rPr lang="en-US" dirty="0">
                <a:ea typeface="ＭＳ Ｐゴシック" charset="0"/>
              </a:rPr>
              <a:t> used to prevent ping-pong loops (infinite distance = 16 hops)</a:t>
            </a:r>
          </a:p>
        </p:txBody>
      </p:sp>
    </p:spTree>
    <p:extLst>
      <p:ext uri="{BB962C8B-B14F-4D97-AF65-F5344CB8AC3E}">
        <p14:creationId xmlns:p14="http://schemas.microsoft.com/office/powerpoint/2010/main" val="296550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factors a router must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is an important list of the minimum factors a router must know to be able to affectively route packets:</a:t>
            </a:r>
          </a:p>
          <a:p>
            <a:pPr lvl="1"/>
            <a:r>
              <a:rPr lang="en-US" dirty="0"/>
              <a:t>Destination Logical Address</a:t>
            </a:r>
          </a:p>
          <a:p>
            <a:pPr lvl="1"/>
            <a:r>
              <a:rPr lang="en-US" dirty="0"/>
              <a:t>Neighbor routers from which it can learn about remote networks</a:t>
            </a:r>
          </a:p>
          <a:p>
            <a:pPr lvl="1"/>
            <a:r>
              <a:rPr lang="en-US" dirty="0"/>
              <a:t>Possible routes to all remote networks</a:t>
            </a:r>
          </a:p>
          <a:p>
            <a:pPr lvl="1"/>
            <a:r>
              <a:rPr lang="en-US" dirty="0"/>
              <a:t>The best route to each remote network</a:t>
            </a:r>
          </a:p>
          <a:p>
            <a:pPr lvl="1"/>
            <a:r>
              <a:rPr lang="en-US" dirty="0"/>
              <a:t>How to maintain and verify routing information.</a:t>
            </a:r>
          </a:p>
          <a:p>
            <a:r>
              <a:rPr lang="en-US" dirty="0"/>
              <a:t>The router learns about remote networks from neighboring routers or from an administrator.</a:t>
            </a:r>
          </a:p>
          <a:p>
            <a:r>
              <a:rPr lang="en-US" dirty="0"/>
              <a:t>The router then builds a routing table, which is basically a map of the internetwork, and it describes how to find remote networks.</a:t>
            </a:r>
          </a:p>
        </p:txBody>
      </p:sp>
    </p:spTree>
    <p:extLst>
      <p:ext uri="{BB962C8B-B14F-4D97-AF65-F5344CB8AC3E}">
        <p14:creationId xmlns:p14="http://schemas.microsoft.com/office/powerpoint/2010/main" val="69536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a network is directly connected, then the router already knows how to get to it.</a:t>
            </a:r>
          </a:p>
          <a:p>
            <a:r>
              <a:rPr lang="en-US" dirty="0"/>
              <a:t>But if a network is not directly connected to the router, the router must  use one of two ways to learn how to get to the remote network.</a:t>
            </a:r>
          </a:p>
          <a:p>
            <a:r>
              <a:rPr lang="en-US" dirty="0"/>
              <a:t>The </a:t>
            </a:r>
            <a:r>
              <a:rPr lang="en-US" b="1" i="1" dirty="0"/>
              <a:t>static routing </a:t>
            </a:r>
            <a:r>
              <a:rPr lang="en-US" dirty="0"/>
              <a:t>method requires someone to </a:t>
            </a:r>
            <a:r>
              <a:rPr lang="en-US" b="1" dirty="0">
                <a:solidFill>
                  <a:srgbClr val="FF0000"/>
                </a:solidFill>
              </a:rPr>
              <a:t>hand-type</a:t>
            </a:r>
            <a:r>
              <a:rPr lang="en-US" dirty="0"/>
              <a:t> all network locations into the routing table.</a:t>
            </a:r>
          </a:p>
          <a:p>
            <a:r>
              <a:rPr lang="en-US" dirty="0"/>
              <a:t>But when </a:t>
            </a:r>
            <a:r>
              <a:rPr lang="en-US" b="1" i="1" dirty="0"/>
              <a:t>dynamic routing </a:t>
            </a:r>
            <a:r>
              <a:rPr lang="en-US" dirty="0"/>
              <a:t>is used, a protocol on one router communicates with the same protocol running on neighboring routers.</a:t>
            </a:r>
          </a:p>
          <a:p>
            <a:pPr lvl="1"/>
            <a:r>
              <a:rPr lang="en-US" dirty="0"/>
              <a:t>The routers then update each other about all the networks they know about and place this information into the routing table.</a:t>
            </a:r>
          </a:p>
          <a:p>
            <a:r>
              <a:rPr lang="en-US" dirty="0"/>
              <a:t>If a change occurs in the network, the dynamic routing protocols automatically inform all routers about the event.</a:t>
            </a:r>
          </a:p>
          <a:p>
            <a:r>
              <a:rPr lang="en-US" dirty="0"/>
              <a:t>If static routing is used, the administrator is responsible fro updating all changes by hand onto all routers.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4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17E9C-000F-4A7F-8B60-35CAE8BF783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Figure:1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Autonomous systems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0262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0264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0265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80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1"/>
            <a:ext cx="748665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0267" name="Text Box 11"/>
          <p:cNvSpPr txBox="1">
            <a:spLocks noChangeArrowheads="1"/>
          </p:cNvSpPr>
          <p:nvPr/>
        </p:nvSpPr>
        <p:spPr bwMode="auto">
          <a:xfrm>
            <a:off x="2667001" y="685801"/>
            <a:ext cx="60119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An </a:t>
            </a:r>
            <a:r>
              <a:rPr lang="en-US" altLang="en-US" i="1" dirty="0"/>
              <a:t>autonomous system</a:t>
            </a:r>
            <a:r>
              <a:rPr lang="en-US" altLang="en-US" dirty="0"/>
              <a:t> is a set of networks and routers under</a:t>
            </a:r>
          </a:p>
          <a:p>
            <a:r>
              <a:rPr lang="en-US" altLang="en-US" dirty="0"/>
              <a:t>the control of a single administrative authority.</a:t>
            </a:r>
          </a:p>
          <a:p>
            <a:r>
              <a:rPr lang="en-US" altLang="en-US" dirty="0"/>
              <a:t>Routing </a:t>
            </a:r>
            <a:r>
              <a:rPr lang="en-US" altLang="en-US" b="1" dirty="0"/>
              <a:t>within</a:t>
            </a:r>
            <a:r>
              <a:rPr lang="en-US" altLang="en-US" dirty="0"/>
              <a:t> an </a:t>
            </a:r>
            <a:r>
              <a:rPr lang="en-US" altLang="en-US" b="1" dirty="0"/>
              <a:t>autonomous system </a:t>
            </a:r>
            <a:r>
              <a:rPr lang="en-US" altLang="en-US" dirty="0"/>
              <a:t>is </a:t>
            </a:r>
            <a:r>
              <a:rPr lang="en-US" altLang="en-US" b="1" i="1" dirty="0" err="1"/>
              <a:t>intra</a:t>
            </a:r>
            <a:r>
              <a:rPr lang="en-US" altLang="en-US" b="1" dirty="0" err="1"/>
              <a:t>domain</a:t>
            </a:r>
            <a:r>
              <a:rPr lang="en-US" altLang="en-US" dirty="0"/>
              <a:t> routing.</a:t>
            </a:r>
          </a:p>
          <a:p>
            <a:r>
              <a:rPr lang="en-US" altLang="en-US" dirty="0"/>
              <a:t>Routing </a:t>
            </a:r>
            <a:r>
              <a:rPr lang="en-US" altLang="en-US" b="1" dirty="0"/>
              <a:t>between</a:t>
            </a:r>
            <a:r>
              <a:rPr lang="en-US" altLang="en-US" dirty="0"/>
              <a:t> autonomous systems is </a:t>
            </a:r>
            <a:r>
              <a:rPr lang="en-US" altLang="en-US" b="1" i="1" dirty="0" err="1"/>
              <a:t>inter</a:t>
            </a:r>
            <a:r>
              <a:rPr lang="en-US" altLang="en-US" b="1" dirty="0" err="1"/>
              <a:t>domain</a:t>
            </a:r>
            <a:r>
              <a:rPr lang="en-US" altLang="en-US" b="1" dirty="0"/>
              <a:t> routing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3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36E915-3086-447E-8CB5-9EBA310A65F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14.2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Popular routing protocols</a:t>
            </a:r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8129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1706564"/>
            <a:ext cx="8094663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66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56597-7F62-4C2C-8D86-C41717F181A7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474114" name="Group 2"/>
          <p:cNvGrpSpPr>
            <a:grpSpLocks/>
          </p:cNvGrpSpPr>
          <p:nvPr/>
        </p:nvGrpSpPr>
        <p:grpSpPr bwMode="auto">
          <a:xfrm>
            <a:off x="1524000" y="0"/>
            <a:ext cx="8686800" cy="6400800"/>
            <a:chOff x="0" y="96"/>
            <a:chExt cx="5472" cy="3840"/>
          </a:xfrm>
        </p:grpSpPr>
        <p:sp>
          <p:nvSpPr>
            <p:cNvPr id="47411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4116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411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1752600" y="354013"/>
            <a:ext cx="6784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DISTANCE VECTOR ROUTING</a:t>
            </a: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1905000" y="1371601"/>
            <a:ext cx="83058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 distance vector routing, the least cost route between any two nodes is the route with minimum distance.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In this protocol each node maintains a vector (table) of minimum distances to every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Routers using distance-vector protocol do not have knowledge of the entire path to a destination.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Instead they use two methods: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Direction in which router or exit interface a packet should be forwarded.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Distance from its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Distance-vector protocols are based on calculating the direction and distance to any link in a network.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Direction</a:t>
            </a:r>
            <a:r>
              <a:rPr lang="en-US" dirty="0"/>
              <a:t>" usually means the next hop address and the exit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"</a:t>
            </a:r>
            <a:r>
              <a:rPr lang="en-US" b="1" dirty="0"/>
              <a:t>Distance</a:t>
            </a:r>
            <a:r>
              <a:rPr lang="en-US" dirty="0"/>
              <a:t>" is a measure of the cost to reach a certain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 least cost route between any two nodes is the route with minimum distance.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node maintains a vector (table) of minimum distance to every node.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cost of reaching a destination is calculated using various route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/>
              <a:t>RIP</a:t>
            </a:r>
            <a:r>
              <a:rPr lang="en-US" dirty="0"/>
              <a:t> uses the hop count of the destination whereas </a:t>
            </a:r>
            <a:r>
              <a:rPr lang="en-US" b="1" dirty="0"/>
              <a:t>IGRP</a:t>
            </a:r>
            <a:r>
              <a:rPr lang="en-US" dirty="0"/>
              <a:t> takes into account other information such as node delay and available bandwidth.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7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DC5DC7-A6FA-4B89-9739-CC81A0595B4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685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14.4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Initialization of tables in distance vector routing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3334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3336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3337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8333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1"/>
            <a:ext cx="7989888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3339" name="Text Box 11"/>
          <p:cNvSpPr txBox="1">
            <a:spLocks noChangeArrowheads="1"/>
          </p:cNvSpPr>
          <p:nvPr/>
        </p:nvSpPr>
        <p:spPr bwMode="auto">
          <a:xfrm>
            <a:off x="2362201" y="5257800"/>
            <a:ext cx="59034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distance vector routing, each node shares its table with</a:t>
            </a:r>
          </a:p>
          <a:p>
            <a:r>
              <a:rPr lang="en-US" altLang="en-US"/>
              <a:t>its immediate neighbor periodically (eg every 30s) and when </a:t>
            </a:r>
          </a:p>
          <a:p>
            <a:r>
              <a:rPr lang="en-US" altLang="en-US"/>
              <a:t>there is a change.</a:t>
            </a:r>
          </a:p>
        </p:txBody>
      </p:sp>
    </p:spTree>
    <p:extLst>
      <p:ext uri="{BB962C8B-B14F-4D97-AF65-F5344CB8AC3E}">
        <p14:creationId xmlns:p14="http://schemas.microsoft.com/office/powerpoint/2010/main" val="39286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F4AD-026E-4392-B885-E04A5BC7470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Distance vector routing tables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2311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823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4" y="1546226"/>
            <a:ext cx="7989887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0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6003</TotalTime>
  <Words>2079</Words>
  <Application>Microsoft Office PowerPoint</Application>
  <PresentationFormat>Widescreen</PresentationFormat>
  <Paragraphs>250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Routing Protocols</vt:lpstr>
      <vt:lpstr>Introduction</vt:lpstr>
      <vt:lpstr>Minimum factors a router must know</vt:lpstr>
      <vt:lpstr>Routing…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RIP Version 1</vt:lpstr>
      <vt:lpstr>RIP Version 2</vt:lpstr>
      <vt:lpstr>RIP ( Routing Information Protocol)</vt:lpstr>
      <vt:lpstr>RIP: example </vt:lpstr>
      <vt:lpstr>RIP Example</vt:lpstr>
      <vt:lpstr>RIP: example </vt:lpstr>
      <vt:lpstr>RIP: link failure, recovery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Protocols</dc:title>
  <dc:creator>Risala Tasin Khan</dc:creator>
  <cp:lastModifiedBy>Risala Khan</cp:lastModifiedBy>
  <cp:revision>24</cp:revision>
  <dcterms:created xsi:type="dcterms:W3CDTF">2017-11-07T07:06:23Z</dcterms:created>
  <dcterms:modified xsi:type="dcterms:W3CDTF">2020-11-17T16:21:10Z</dcterms:modified>
</cp:coreProperties>
</file>