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7" r:id="rId1"/>
  </p:sldMasterIdLst>
  <p:notesMasterIdLst>
    <p:notesMasterId r:id="rId50"/>
  </p:notesMasterIdLst>
  <p:sldIdLst>
    <p:sldId id="314" r:id="rId2"/>
    <p:sldId id="257" r:id="rId3"/>
    <p:sldId id="260" r:id="rId4"/>
    <p:sldId id="259" r:id="rId5"/>
    <p:sldId id="263" r:id="rId6"/>
    <p:sldId id="282" r:id="rId7"/>
    <p:sldId id="283" r:id="rId8"/>
    <p:sldId id="284" r:id="rId9"/>
    <p:sldId id="285" r:id="rId10"/>
    <p:sldId id="286" r:id="rId11"/>
    <p:sldId id="264" r:id="rId12"/>
    <p:sldId id="265" r:id="rId13"/>
    <p:sldId id="266" r:id="rId14"/>
    <p:sldId id="267" r:id="rId15"/>
    <p:sldId id="281" r:id="rId16"/>
    <p:sldId id="269" r:id="rId17"/>
    <p:sldId id="287" r:id="rId18"/>
    <p:sldId id="288" r:id="rId19"/>
    <p:sldId id="270" r:id="rId20"/>
    <p:sldId id="271" r:id="rId21"/>
    <p:sldId id="289" r:id="rId22"/>
    <p:sldId id="290" r:id="rId23"/>
    <p:sldId id="291" r:id="rId24"/>
    <p:sldId id="295" r:id="rId25"/>
    <p:sldId id="296" r:id="rId26"/>
    <p:sldId id="272" r:id="rId27"/>
    <p:sldId id="298" r:id="rId28"/>
    <p:sldId id="299" r:id="rId29"/>
    <p:sldId id="273" r:id="rId30"/>
    <p:sldId id="300" r:id="rId31"/>
    <p:sldId id="301" r:id="rId32"/>
    <p:sldId id="302" r:id="rId33"/>
    <p:sldId id="304" r:id="rId34"/>
    <p:sldId id="274" r:id="rId35"/>
    <p:sldId id="305" r:id="rId36"/>
    <p:sldId id="275" r:id="rId37"/>
    <p:sldId id="276" r:id="rId38"/>
    <p:sldId id="306" r:id="rId39"/>
    <p:sldId id="277" r:id="rId40"/>
    <p:sldId id="278" r:id="rId41"/>
    <p:sldId id="279" r:id="rId42"/>
    <p:sldId id="280" r:id="rId43"/>
    <p:sldId id="307" r:id="rId44"/>
    <p:sldId id="309" r:id="rId45"/>
    <p:sldId id="310" r:id="rId46"/>
    <p:sldId id="311" r:id="rId47"/>
    <p:sldId id="312" r:id="rId48"/>
    <p:sldId id="313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1185" autoAdjust="0"/>
    <p:restoredTop sz="90929"/>
  </p:normalViewPr>
  <p:slideViewPr>
    <p:cSldViewPr>
      <p:cViewPr varScale="1">
        <p:scale>
          <a:sx n="64" d="100"/>
          <a:sy n="64" d="100"/>
        </p:scale>
        <p:origin x="17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6373E8-860D-4C47-A1E9-3D90DCD5F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4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39698-1A37-4816-8F4A-487CC445B8CD}" type="slidenum">
              <a:rPr lang="en-US"/>
              <a:pPr/>
              <a:t>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021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32B86A-C6CE-49A8-933D-59F8635666C1}" type="slidenum">
              <a:rPr lang="en-US"/>
              <a:pPr/>
              <a:t>10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56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4731F-36C5-4416-BE96-7EAD249608BE}" type="slidenum">
              <a:rPr lang="en-US"/>
              <a:pPr/>
              <a:t>11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721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EE7072-DDFD-435A-933B-25892528E162}" type="slidenum">
              <a:rPr lang="en-US"/>
              <a:pPr/>
              <a:t>12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148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ACEF7F-3AA6-4B2B-8ED0-CBE37FA48995}" type="slidenum">
              <a:rPr lang="en-US"/>
              <a:pPr/>
              <a:t>13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66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6C2DD-D4BF-4E13-92C6-A11F029415B0}" type="slidenum">
              <a:rPr lang="en-US"/>
              <a:pPr/>
              <a:t>14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053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70B76-BCF8-4292-B4AF-439B6A1D662F}" type="slidenum">
              <a:rPr lang="en-US"/>
              <a:pPr/>
              <a:t>15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653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C0D82-E727-4DB6-9FD2-459B0ACE9A23}" type="slidenum">
              <a:rPr lang="en-US"/>
              <a:pPr/>
              <a:t>16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15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B9AED-F92F-4892-B066-08B757EB4956}" type="slidenum">
              <a:rPr lang="en-US"/>
              <a:pPr/>
              <a:t>17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105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0A405-00B8-4C9B-8311-DE8ADCB248BB}" type="slidenum">
              <a:rPr lang="en-US"/>
              <a:pPr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3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64A56-5443-49EC-B388-C6533EC4275C}" type="slidenum">
              <a:rPr lang="en-US"/>
              <a:pPr/>
              <a:t>19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70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F88DB-45CB-4FC6-9D71-0EB3E0279240}" type="slidenum">
              <a:rPr lang="en-US"/>
              <a:pPr/>
              <a:t>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13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8E757-EFF7-48A9-BF5D-2C6C3586AC36}" type="slidenum">
              <a:rPr lang="en-US"/>
              <a:pPr/>
              <a:t>20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599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FBE61-7821-47C4-832B-C4E1376C444F}" type="slidenum">
              <a:rPr lang="en-US"/>
              <a:pPr/>
              <a:t>21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A0460-8E51-4AA0-A678-7D60EF53D7FD}" type="slidenum">
              <a:rPr lang="en-US"/>
              <a:pPr/>
              <a:t>22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825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2C88E0-D183-4A52-B071-8592F3A4C7B5}" type="slidenum">
              <a:rPr lang="en-US"/>
              <a:pPr/>
              <a:t>23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327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0DAC1-E90F-4F03-BAA0-32D742E3CCAC}" type="slidenum">
              <a:rPr lang="en-US"/>
              <a:pPr/>
              <a:t>24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945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221E0-4191-441B-AB9B-7C49704F3981}" type="slidenum">
              <a:rPr lang="en-US"/>
              <a:pPr/>
              <a:t>25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4444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1CC59-7C8E-4CDD-89C7-0E2F283CC63A}" type="slidenum">
              <a:rPr lang="en-US"/>
              <a:pPr/>
              <a:t>26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576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48855E-8358-49DD-979B-82CB7FCB5D1C}" type="slidenum">
              <a:rPr lang="en-US"/>
              <a:pPr/>
              <a:t>27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344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17FD49-EB3A-4030-92AB-FE4618C1C6F7}" type="slidenum">
              <a:rPr lang="en-US"/>
              <a:pPr/>
              <a:t>28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91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0110F-A564-46C1-999E-D2976D3CABE3}" type="slidenum">
              <a:rPr lang="en-US"/>
              <a:pPr/>
              <a:t>29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8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133F4-39E3-4102-B934-FDEB1029B172}" type="slidenum">
              <a:rPr lang="en-US"/>
              <a:pPr/>
              <a:t>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80FBB-FF38-4BDE-9F4D-21E30B050EA4}" type="slidenum">
              <a:rPr lang="en-US"/>
              <a:pPr/>
              <a:t>30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957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A6843-69A9-45CD-99E2-C0824A165E04}" type="slidenum">
              <a:rPr lang="en-US"/>
              <a:pPr/>
              <a:t>31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540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843ED6-961B-46B9-8B25-79F69168E73A}" type="slidenum">
              <a:rPr lang="en-US"/>
              <a:pPr/>
              <a:t>32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047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58AE1-9512-4E7D-B142-4B373E68E2A8}" type="slidenum">
              <a:rPr lang="en-US"/>
              <a:pPr/>
              <a:t>33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67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86ADD-DEB4-42F3-ADD5-B92C32D87F7B}" type="slidenum">
              <a:rPr lang="en-US"/>
              <a:pPr/>
              <a:t>34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145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FE0557-1F7C-4C13-83EB-9CB2FDE8A1B8}" type="slidenum">
              <a:rPr lang="en-US"/>
              <a:pPr/>
              <a:t>35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4662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803EF-9F54-41D2-9843-1FF9D19850AB}" type="slidenum">
              <a:rPr lang="en-US"/>
              <a:pPr/>
              <a:t>36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245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B810-74F0-4E91-A70A-889FCF8EA004}" type="slidenum">
              <a:rPr lang="en-US"/>
              <a:pPr/>
              <a:t>37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9324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3FA44-E889-49C3-84BE-798939336AF3}" type="slidenum">
              <a:rPr lang="en-US"/>
              <a:pPr/>
              <a:t>38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101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749A0-B8A3-41FD-8ED0-F454000B08CA}" type="slidenum">
              <a:rPr lang="en-US"/>
              <a:pPr/>
              <a:t>39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2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50F10-9B89-4D13-9893-0F53ECE3F4FC}" type="slidenum">
              <a:rPr lang="en-US"/>
              <a:pPr/>
              <a:t>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87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092E9-607E-4D20-B97D-046F3A4E3C1B}" type="slidenum">
              <a:rPr lang="en-US"/>
              <a:pPr/>
              <a:t>40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2700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E48D8-B879-4ECA-AFD8-57C3671FA8BB}" type="slidenum">
              <a:rPr lang="en-US"/>
              <a:pPr/>
              <a:t>41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483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341B3-79E4-44BD-86D4-D7CFB4B60B3A}" type="slidenum">
              <a:rPr lang="en-US"/>
              <a:pPr/>
              <a:t>42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0221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53D5B-92DC-459A-A4F7-8CDE1C4DAE04}" type="slidenum">
              <a:rPr lang="en-US"/>
              <a:pPr/>
              <a:t>43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531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9FFC3-AE22-4B06-8002-6395CC91B016}" type="slidenum">
              <a:rPr lang="en-US"/>
              <a:pPr/>
              <a:t>44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1547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8A8EE-8A2D-4175-B901-CF89288AB66A}" type="slidenum">
              <a:rPr lang="en-US"/>
              <a:pPr/>
              <a:t>45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887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57833-E326-4EEF-817C-EDBD09C84C24}" type="slidenum">
              <a:rPr lang="en-US"/>
              <a:pPr/>
              <a:t>46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995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327E2-BC3D-4E26-8C62-158C9C31AB52}" type="slidenum">
              <a:rPr lang="en-US"/>
              <a:pPr/>
              <a:t>47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220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A20837-EACA-4164-B911-D02ACF66127F}" type="slidenum">
              <a:rPr lang="en-US"/>
              <a:pPr/>
              <a:t>48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590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658A0-178E-4B0C-9324-7447763EB935}" type="slidenum">
              <a:rPr lang="en-US"/>
              <a:pPr/>
              <a:t>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89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8BD4E9-CF9F-465C-BC4F-2AE5162F4407}" type="slidenum">
              <a:rPr lang="en-US"/>
              <a:pPr/>
              <a:t>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10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EF54E4-97CC-4E9A-B11B-D2910DEAED52}" type="slidenum">
              <a:rPr lang="en-US"/>
              <a:pPr/>
              <a:t>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259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DB26A-213C-4284-99D4-6B8CCA86670B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801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E2DF3-E8A8-4FC9-B0E4-4745EDF431DD}" type="slidenum">
              <a:rPr lang="en-US"/>
              <a:pPr/>
              <a:t>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02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F7C6-72EA-4224-9B48-A22FB17714DA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al.: Principles of Microeconomics, 2nd Canadian edition.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D46F8-D0C6-4AEF-A801-F4A6AE788D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F7C6-72EA-4224-9B48-A22FB17714DA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al.: Principles of Microeconomics, 2nd Canadian edition.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4: Page </a:t>
            </a:r>
            <a:fld id="{1DA42D8D-D858-4519-8F1C-219388BFEA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F7C6-72EA-4224-9B48-A22FB17714DA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al.: Principles of Microeconomics, 2nd Canadian edition.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4: Page </a:t>
            </a:r>
            <a:fld id="{192F3C93-B889-4A1F-8042-28257DD8FF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F7C6-72EA-4224-9B48-A22FB17714DA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al.: Principles of Microeconomics, 2nd Canadian edition.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4: Page </a:t>
            </a:r>
            <a:fld id="{A10E773A-64B2-4428-9353-F78F0FE3E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F7C6-72EA-4224-9B48-A22FB17714DA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al.: Principles of Microeconomics, 2nd Canadian edition.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4: Page </a:t>
            </a:r>
            <a:fld id="{7DCE7EA2-CFFE-4387-A8FD-1A0FC40B21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1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F7C6-72EA-4224-9B48-A22FB17714DA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al.: Principles of Microeconomics, 2nd Canadian edition.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4: Page </a:t>
            </a:r>
            <a:fld id="{A1D737EB-7D8F-4852-8285-2BF3269014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0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F7C6-72EA-4224-9B48-A22FB17714DA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al.: Principles of Microeconomics, 2nd Canadian edition.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4: Page </a:t>
            </a:r>
            <a:fld id="{75D9456F-2F67-4FB7-9321-6A907B562F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9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F7C6-72EA-4224-9B48-A22FB17714DA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al.: Principles of Microeconomics, 2nd Canadian edition.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4: Page </a:t>
            </a:r>
            <a:fld id="{A5A6435A-6182-4558-8F0A-219175993C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9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F7C6-72EA-4224-9B48-A22FB17714DA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al.: Principles of Microeconomics, 2nd Canadian edition.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4: Page </a:t>
            </a:r>
            <a:fld id="{BFBD2F83-1D5C-4B73-925C-34F5AD0E1E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5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F7C6-72EA-4224-9B48-A22FB17714DA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al.: Principles of Microeconomics, 2nd Canadian edition.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4: Page </a:t>
            </a:r>
            <a:fld id="{B1DDB3D0-F44A-41CF-A68C-23A48E1044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6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F7C6-72EA-4224-9B48-A22FB17714DA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Mankiw et al.: Principles of Microeconomics, 2nd Canadian edition.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4: Page </a:t>
            </a:r>
            <a:fld id="{1A4C878E-7753-40DE-A2A4-EF6FC78502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1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3F7C6-72EA-4224-9B48-A22FB17714DA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Mankiw et al.: Principles of Microeconomics, 2nd Canadian edition.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Chapter 4: Page </a:t>
            </a:r>
            <a:fld id="{5C397E02-36E2-46ED-B1B2-CEAD2C75E7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5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48200" y="685800"/>
            <a:ext cx="4343400" cy="11430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accent2"/>
                </a:solidFill>
              </a:rPr>
              <a:t>Chapter 3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438400"/>
            <a:ext cx="4572000" cy="16764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 anchor="ctr">
            <a:normAutofit lnSpcReduction="10000"/>
          </a:bodyPr>
          <a:lstStyle/>
          <a:p>
            <a:pPr eaLnBrk="1" hangingPunct="1">
              <a:defRPr/>
            </a:pPr>
            <a:r>
              <a:rPr lang="en-US" sz="4000"/>
              <a:t>Supply and Demand I: </a:t>
            </a:r>
          </a:p>
          <a:p>
            <a:pPr eaLnBrk="1" hangingPunct="1">
              <a:defRPr/>
            </a:pPr>
            <a:r>
              <a:rPr lang="en-US" sz="4000"/>
              <a:t>How Markets Work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763" y="6248400"/>
            <a:ext cx="639603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740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© 2002 by Nelson, a division of Thomson Canada Limited</a:t>
            </a:r>
            <a:endParaRPr lang="en-US" sz="1800" b="1">
              <a:solidFill>
                <a:srgbClr val="740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48" charset="0"/>
              <a:cs typeface="Arial" charset="0"/>
            </a:endParaRPr>
          </a:p>
        </p:txBody>
      </p:sp>
      <p:pic>
        <p:nvPicPr>
          <p:cNvPr id="3078" name="Picture 7" descr="chapter4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441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4) Others</a:t>
            </a:r>
            <a:endParaRPr lang="en-US">
              <a:solidFill>
                <a:srgbClr val="B10AD9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1905000"/>
          </a:xfrm>
        </p:spPr>
        <p:txBody>
          <a:bodyPr/>
          <a:lstStyle/>
          <a:p>
            <a:pPr marL="457200" indent="-457200" eaLnBrk="1" hangingPunct="1">
              <a:buFont typeface="Times" pitchFamily="48" charset="0"/>
              <a:buChar char="•"/>
              <a:defRPr/>
            </a:pPr>
            <a:r>
              <a:rPr lang="en-US" sz="4000"/>
              <a:t>Tastes</a:t>
            </a:r>
          </a:p>
          <a:p>
            <a:pPr marL="457200" indent="-457200" eaLnBrk="1" hangingPunct="1">
              <a:buFont typeface="Times" pitchFamily="48" charset="0"/>
              <a:buChar char="•"/>
              <a:defRPr/>
            </a:pPr>
            <a:r>
              <a:rPr lang="en-US" sz="4000"/>
              <a:t>Expectations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B2D0F30-915E-4D18-8368-10BC7B2DC373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The Demand Schedule and the Demand Curve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/>
              <a:t>The </a:t>
            </a:r>
            <a:r>
              <a:rPr lang="en-US" sz="3200" i="1">
                <a:solidFill>
                  <a:srgbClr val="720070"/>
                </a:solidFill>
              </a:rPr>
              <a:t>demand schedule</a:t>
            </a:r>
            <a:r>
              <a:rPr lang="en-US" sz="3200"/>
              <a:t> is a table that shows the relationship between the price of the good and the quantity demanded.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/>
              <a:t>The </a:t>
            </a:r>
            <a:r>
              <a:rPr lang="en-US" sz="3200" i="1">
                <a:solidFill>
                  <a:srgbClr val="720070"/>
                </a:solidFill>
              </a:rPr>
              <a:t>demand</a:t>
            </a:r>
            <a:r>
              <a:rPr lang="en-US" i="1">
                <a:solidFill>
                  <a:srgbClr val="720070"/>
                </a:solidFill>
              </a:rPr>
              <a:t> </a:t>
            </a:r>
            <a:r>
              <a:rPr lang="en-US" sz="3200" i="1">
                <a:solidFill>
                  <a:srgbClr val="720070"/>
                </a:solidFill>
              </a:rPr>
              <a:t>curve</a:t>
            </a:r>
            <a:r>
              <a:rPr lang="en-US" sz="3200"/>
              <a:t> is a graph of the relationship between the price of a good and the quantity demanded. 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i="1">
                <a:solidFill>
                  <a:srgbClr val="720070"/>
                </a:solidFill>
              </a:rPr>
              <a:t>Ceteris Paribus</a:t>
            </a:r>
            <a:r>
              <a:rPr lang="en-US" sz="3200" i="1"/>
              <a:t>: “Other thing being equal”</a:t>
            </a:r>
            <a:endParaRPr lang="en-US" sz="400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24B763B5-1CDE-4F5E-980E-985E5063921F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Table 4-1: Catherine’s Demand Schedule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CD166E6-AD80-420E-ADF6-D33744B8978E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143000" y="3741738"/>
            <a:ext cx="6858000" cy="2032000"/>
            <a:chOff x="720" y="2357"/>
            <a:chExt cx="4320" cy="1280"/>
          </a:xfrm>
        </p:grpSpPr>
        <p:sp>
          <p:nvSpPr>
            <p:cNvPr id="16419" name="Rectangle 21"/>
            <p:cNvSpPr>
              <a:spLocks noChangeArrowheads="1"/>
            </p:cNvSpPr>
            <p:nvPr/>
          </p:nvSpPr>
          <p:spPr bwMode="auto">
            <a:xfrm>
              <a:off x="288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6420" name="Rectangle 20"/>
            <p:cNvSpPr>
              <a:spLocks noChangeArrowheads="1"/>
            </p:cNvSpPr>
            <p:nvPr/>
          </p:nvSpPr>
          <p:spPr bwMode="auto">
            <a:xfrm>
              <a:off x="72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3.00</a:t>
              </a:r>
            </a:p>
          </p:txBody>
        </p:sp>
        <p:sp>
          <p:nvSpPr>
            <p:cNvPr id="16421" name="Rectangle 19"/>
            <p:cNvSpPr>
              <a:spLocks noChangeArrowheads="1"/>
            </p:cNvSpPr>
            <p:nvPr/>
          </p:nvSpPr>
          <p:spPr bwMode="auto">
            <a:xfrm>
              <a:off x="288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6422" name="Rectangle 18"/>
            <p:cNvSpPr>
              <a:spLocks noChangeArrowheads="1"/>
            </p:cNvSpPr>
            <p:nvPr/>
          </p:nvSpPr>
          <p:spPr bwMode="auto">
            <a:xfrm>
              <a:off x="72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16423" name="Rectangle 17"/>
            <p:cNvSpPr>
              <a:spLocks noChangeArrowheads="1"/>
            </p:cNvSpPr>
            <p:nvPr/>
          </p:nvSpPr>
          <p:spPr bwMode="auto">
            <a:xfrm>
              <a:off x="288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6424" name="Rectangle 16"/>
            <p:cNvSpPr>
              <a:spLocks noChangeArrowheads="1"/>
            </p:cNvSpPr>
            <p:nvPr/>
          </p:nvSpPr>
          <p:spPr bwMode="auto">
            <a:xfrm>
              <a:off x="72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16425" name="Rectangle 15"/>
            <p:cNvSpPr>
              <a:spLocks noChangeArrowheads="1"/>
            </p:cNvSpPr>
            <p:nvPr/>
          </p:nvSpPr>
          <p:spPr bwMode="auto">
            <a:xfrm>
              <a:off x="288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6426" name="Rectangle 14"/>
            <p:cNvSpPr>
              <a:spLocks noChangeArrowheads="1"/>
            </p:cNvSpPr>
            <p:nvPr/>
          </p:nvSpPr>
          <p:spPr bwMode="auto">
            <a:xfrm>
              <a:off x="72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1.50</a:t>
              </a:r>
            </a:p>
          </p:txBody>
        </p:sp>
      </p:grp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572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143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1.00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572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143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572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143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16396" name="Rectangle 7"/>
          <p:cNvSpPr>
            <a:spLocks noChangeArrowheads="1"/>
          </p:cNvSpPr>
          <p:nvPr/>
        </p:nvSpPr>
        <p:spPr bwMode="auto">
          <a:xfrm>
            <a:off x="4572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Quantity of cones Demanded</a:t>
            </a:r>
          </a:p>
        </p:txBody>
      </p:sp>
      <p:sp>
        <p:nvSpPr>
          <p:cNvPr id="16397" name="Rectangle 6"/>
          <p:cNvSpPr>
            <a:spLocks noChangeArrowheads="1"/>
          </p:cNvSpPr>
          <p:nvPr/>
        </p:nvSpPr>
        <p:spPr bwMode="auto">
          <a:xfrm>
            <a:off x="1143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16398" name="Line 22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399" name="Line 30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0" name="Line 31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1" name="Line 3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2" name="Line 37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3" name="Line 38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4" name="Line 41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5" name="Line 42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6" name="Line 44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7" name="Line 46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8" name="Line 48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9" name="Line 50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0" name="Line 5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1" name="Line 54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2" name="Line 56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3" name="Line 58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4" name="Line 60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5" name="Line 62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6" name="Line 64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7" name="Line 66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8" name="Line 68"/>
          <p:cNvSpPr>
            <a:spLocks noChangeShapeType="1"/>
          </p:cNvSpPr>
          <p:nvPr/>
        </p:nvSpPr>
        <p:spPr bwMode="auto">
          <a:xfrm>
            <a:off x="1143000" y="2217738"/>
            <a:ext cx="6858000" cy="0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/>
      <p:bldP spid="23564" grpId="0"/>
      <p:bldP spid="23563" grpId="0"/>
      <p:bldP spid="23562" grpId="0"/>
      <p:bldP spid="23561" grpId="0"/>
      <p:bldP spid="235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4-1: Catherine’s Demand Curve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773BA41-C864-4DA7-A0D2-3E4DAD7512B9}" type="slidenum">
              <a:rPr lang="en-US"/>
              <a:pPr/>
              <a:t>13</a:t>
            </a:fld>
            <a:endParaRPr lang="en-US"/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4" name="Text Box 26"/>
          <p:cNvSpPr txBox="1">
            <a:spLocks noChangeArrowheads="1"/>
          </p:cNvSpPr>
          <p:nvPr/>
        </p:nvSpPr>
        <p:spPr bwMode="auto">
          <a:xfrm>
            <a:off x="176213" y="1098550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17415" name="Text Box 27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1306513" y="1922463"/>
            <a:ext cx="5257800" cy="396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916113" y="2509838"/>
            <a:ext cx="381000" cy="3749675"/>
            <a:chOff x="1296" y="1728"/>
            <a:chExt cx="240" cy="2362"/>
          </a:xfrm>
        </p:grpSpPr>
        <p:sp>
          <p:nvSpPr>
            <p:cNvPr id="17453" name="Line 31"/>
            <p:cNvSpPr>
              <a:spLocks noChangeShapeType="1"/>
            </p:cNvSpPr>
            <p:nvPr/>
          </p:nvSpPr>
          <p:spPr bwMode="auto">
            <a:xfrm>
              <a:off x="1440" y="1728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Text Box 32"/>
            <p:cNvSpPr txBox="1">
              <a:spLocks noChangeArrowheads="1"/>
            </p:cNvSpPr>
            <p:nvPr/>
          </p:nvSpPr>
          <p:spPr bwMode="auto">
            <a:xfrm>
              <a:off x="1296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819400" y="3249613"/>
            <a:ext cx="381000" cy="2987675"/>
            <a:chOff x="1872" y="2208"/>
            <a:chExt cx="240" cy="1882"/>
          </a:xfrm>
        </p:grpSpPr>
        <p:sp>
          <p:nvSpPr>
            <p:cNvPr id="17451" name="Line 34"/>
            <p:cNvSpPr>
              <a:spLocks noChangeShapeType="1"/>
            </p:cNvSpPr>
            <p:nvPr/>
          </p:nvSpPr>
          <p:spPr bwMode="auto">
            <a:xfrm>
              <a:off x="2016" y="220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Text Box 35"/>
            <p:cNvSpPr txBox="1">
              <a:spLocks noChangeArrowheads="1"/>
            </p:cNvSpPr>
            <p:nvPr/>
          </p:nvSpPr>
          <p:spPr bwMode="auto">
            <a:xfrm>
              <a:off x="1872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4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722688" y="3903663"/>
            <a:ext cx="3048000" cy="2378075"/>
            <a:chOff x="2448" y="2592"/>
            <a:chExt cx="1920" cy="1498"/>
          </a:xfrm>
        </p:grpSpPr>
        <p:sp>
          <p:nvSpPr>
            <p:cNvPr id="17443" name="Line 37"/>
            <p:cNvSpPr>
              <a:spLocks noChangeShapeType="1"/>
            </p:cNvSpPr>
            <p:nvPr/>
          </p:nvSpPr>
          <p:spPr bwMode="auto">
            <a:xfrm>
              <a:off x="3120" y="302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Line 38"/>
            <p:cNvSpPr>
              <a:spLocks noChangeShapeType="1"/>
            </p:cNvSpPr>
            <p:nvPr/>
          </p:nvSpPr>
          <p:spPr bwMode="auto">
            <a:xfrm>
              <a:off x="3648" y="34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Line 39"/>
            <p:cNvSpPr>
              <a:spLocks noChangeShapeType="1"/>
            </p:cNvSpPr>
            <p:nvPr/>
          </p:nvSpPr>
          <p:spPr bwMode="auto">
            <a:xfrm>
              <a:off x="2544" y="2592"/>
              <a:ext cx="1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Text Box 40"/>
            <p:cNvSpPr txBox="1">
              <a:spLocks noChangeArrowheads="1"/>
            </p:cNvSpPr>
            <p:nvPr/>
          </p:nvSpPr>
          <p:spPr bwMode="auto">
            <a:xfrm>
              <a:off x="2448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6</a:t>
              </a:r>
            </a:p>
          </p:txBody>
        </p:sp>
        <p:sp>
          <p:nvSpPr>
            <p:cNvPr id="17447" name="Text Box 41"/>
            <p:cNvSpPr txBox="1">
              <a:spLocks noChangeArrowheads="1"/>
            </p:cNvSpPr>
            <p:nvPr/>
          </p:nvSpPr>
          <p:spPr bwMode="auto">
            <a:xfrm>
              <a:off x="2976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8</a:t>
              </a:r>
            </a:p>
          </p:txBody>
        </p:sp>
        <p:sp>
          <p:nvSpPr>
            <p:cNvPr id="17448" name="Text Box 42"/>
            <p:cNvSpPr txBox="1">
              <a:spLocks noChangeArrowheads="1"/>
            </p:cNvSpPr>
            <p:nvPr/>
          </p:nvSpPr>
          <p:spPr bwMode="auto">
            <a:xfrm>
              <a:off x="3456" y="387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10</a:t>
              </a:r>
            </a:p>
          </p:txBody>
        </p:sp>
        <p:sp>
          <p:nvSpPr>
            <p:cNvPr id="17449" name="Text Box 43"/>
            <p:cNvSpPr txBox="1">
              <a:spLocks noChangeArrowheads="1"/>
            </p:cNvSpPr>
            <p:nvPr/>
          </p:nvSpPr>
          <p:spPr bwMode="auto">
            <a:xfrm>
              <a:off x="4032" y="386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12</a:t>
              </a:r>
            </a:p>
          </p:txBody>
        </p:sp>
        <p:sp>
          <p:nvSpPr>
            <p:cNvPr id="17450" name="Oval 44"/>
            <p:cNvSpPr>
              <a:spLocks noChangeAspect="1" noChangeArrowheads="1"/>
            </p:cNvSpPr>
            <p:nvPr/>
          </p:nvSpPr>
          <p:spPr bwMode="auto">
            <a:xfrm>
              <a:off x="4150" y="377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0" y="1727200"/>
            <a:ext cx="1447800" cy="4543425"/>
            <a:chOff x="96" y="1228"/>
            <a:chExt cx="912" cy="2862"/>
          </a:xfrm>
        </p:grpSpPr>
        <p:sp>
          <p:nvSpPr>
            <p:cNvPr id="17439" name="Text Box 46"/>
            <p:cNvSpPr txBox="1">
              <a:spLocks noChangeArrowheads="1"/>
            </p:cNvSpPr>
            <p:nvPr/>
          </p:nvSpPr>
          <p:spPr bwMode="auto">
            <a:xfrm>
              <a:off x="624" y="3878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</a:t>
              </a:r>
            </a:p>
          </p:txBody>
        </p:sp>
        <p:grpSp>
          <p:nvGrpSpPr>
            <p:cNvPr id="17440" name="Group 47"/>
            <p:cNvGrpSpPr>
              <a:grpSpLocks/>
            </p:cNvGrpSpPr>
            <p:nvPr/>
          </p:nvGrpSpPr>
          <p:grpSpPr bwMode="auto">
            <a:xfrm>
              <a:off x="96" y="1228"/>
              <a:ext cx="890" cy="212"/>
              <a:chOff x="96" y="1228"/>
              <a:chExt cx="890" cy="212"/>
            </a:xfrm>
          </p:grpSpPr>
          <p:sp>
            <p:nvSpPr>
              <p:cNvPr id="17441" name="Text Box 48"/>
              <p:cNvSpPr txBox="1">
                <a:spLocks noChangeArrowheads="1"/>
              </p:cNvSpPr>
              <p:nvPr/>
            </p:nvSpPr>
            <p:spPr bwMode="auto">
              <a:xfrm>
                <a:off x="96" y="1228"/>
                <a:ext cx="7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GB" sz="1600" b="1"/>
                  <a:t>$3.00</a:t>
                </a:r>
              </a:p>
            </p:txBody>
          </p:sp>
          <p:sp>
            <p:nvSpPr>
              <p:cNvPr id="17442" name="Oval 49"/>
              <p:cNvSpPr>
                <a:spLocks noChangeAspect="1" noChangeArrowheads="1"/>
              </p:cNvSpPr>
              <p:nvPr/>
            </p:nvSpPr>
            <p:spPr bwMode="auto">
              <a:xfrm>
                <a:off x="864" y="1296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9050" y="2303463"/>
            <a:ext cx="2209800" cy="339725"/>
            <a:chOff x="96" y="1584"/>
            <a:chExt cx="1392" cy="214"/>
          </a:xfrm>
        </p:grpSpPr>
        <p:sp>
          <p:nvSpPr>
            <p:cNvPr id="17436" name="Line 51"/>
            <p:cNvSpPr>
              <a:spLocks noChangeShapeType="1"/>
            </p:cNvSpPr>
            <p:nvPr/>
          </p:nvSpPr>
          <p:spPr bwMode="auto">
            <a:xfrm>
              <a:off x="912" y="17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Oval 52"/>
            <p:cNvSpPr>
              <a:spLocks noChangeAspect="1" noChangeArrowheads="1"/>
            </p:cNvSpPr>
            <p:nvPr/>
          </p:nvSpPr>
          <p:spPr bwMode="auto">
            <a:xfrm>
              <a:off x="1366" y="168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Text Box 53"/>
            <p:cNvSpPr txBox="1">
              <a:spLocks noChangeArrowheads="1"/>
            </p:cNvSpPr>
            <p:nvPr/>
          </p:nvSpPr>
          <p:spPr bwMode="auto">
            <a:xfrm>
              <a:off x="96" y="158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2.50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19050" y="3033713"/>
            <a:ext cx="3124200" cy="336550"/>
            <a:chOff x="96" y="2044"/>
            <a:chExt cx="1968" cy="212"/>
          </a:xfrm>
        </p:grpSpPr>
        <p:sp>
          <p:nvSpPr>
            <p:cNvPr id="17433" name="Line 55"/>
            <p:cNvSpPr>
              <a:spLocks noChangeShapeType="1"/>
            </p:cNvSpPr>
            <p:nvPr/>
          </p:nvSpPr>
          <p:spPr bwMode="auto">
            <a:xfrm>
              <a:off x="912" y="214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56"/>
            <p:cNvSpPr>
              <a:spLocks noChangeAspect="1" noChangeArrowheads="1"/>
            </p:cNvSpPr>
            <p:nvPr/>
          </p:nvSpPr>
          <p:spPr bwMode="auto">
            <a:xfrm>
              <a:off x="1942" y="211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Text Box 57"/>
            <p:cNvSpPr txBox="1">
              <a:spLocks noChangeArrowheads="1"/>
            </p:cNvSpPr>
            <p:nvPr/>
          </p:nvSpPr>
          <p:spPr bwMode="auto">
            <a:xfrm>
              <a:off x="96" y="204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2.00</a:t>
              </a:r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19050" y="3675063"/>
            <a:ext cx="5756275" cy="1676400"/>
            <a:chOff x="96" y="2448"/>
            <a:chExt cx="3626" cy="1056"/>
          </a:xfrm>
        </p:grpSpPr>
        <p:sp>
          <p:nvSpPr>
            <p:cNvPr id="17424" name="Line 59"/>
            <p:cNvSpPr>
              <a:spLocks noChangeShapeType="1"/>
            </p:cNvSpPr>
            <p:nvPr/>
          </p:nvSpPr>
          <p:spPr bwMode="auto">
            <a:xfrm>
              <a:off x="912" y="256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60"/>
            <p:cNvSpPr>
              <a:spLocks noChangeShapeType="1"/>
            </p:cNvSpPr>
            <p:nvPr/>
          </p:nvSpPr>
          <p:spPr bwMode="auto">
            <a:xfrm>
              <a:off x="912" y="2976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61"/>
            <p:cNvSpPr>
              <a:spLocks noChangeShapeType="1"/>
            </p:cNvSpPr>
            <p:nvPr/>
          </p:nvSpPr>
          <p:spPr bwMode="auto">
            <a:xfrm>
              <a:off x="912" y="3408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62"/>
            <p:cNvSpPr>
              <a:spLocks noChangeAspect="1" noChangeArrowheads="1"/>
            </p:cNvSpPr>
            <p:nvPr/>
          </p:nvSpPr>
          <p:spPr bwMode="auto">
            <a:xfrm>
              <a:off x="2470" y="249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Oval 63"/>
            <p:cNvSpPr>
              <a:spLocks noChangeAspect="1" noChangeArrowheads="1"/>
            </p:cNvSpPr>
            <p:nvPr/>
          </p:nvSpPr>
          <p:spPr bwMode="auto">
            <a:xfrm>
              <a:off x="3600" y="336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Oval 64"/>
            <p:cNvSpPr>
              <a:spLocks noChangeAspect="1" noChangeArrowheads="1"/>
            </p:cNvSpPr>
            <p:nvPr/>
          </p:nvSpPr>
          <p:spPr bwMode="auto">
            <a:xfrm>
              <a:off x="3046" y="292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Text Box 65"/>
            <p:cNvSpPr txBox="1">
              <a:spLocks noChangeArrowheads="1"/>
            </p:cNvSpPr>
            <p:nvPr/>
          </p:nvSpPr>
          <p:spPr bwMode="auto">
            <a:xfrm>
              <a:off x="96" y="2448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1.50</a:t>
              </a:r>
            </a:p>
          </p:txBody>
        </p:sp>
        <p:sp>
          <p:nvSpPr>
            <p:cNvPr id="17431" name="Text Box 66"/>
            <p:cNvSpPr txBox="1">
              <a:spLocks noChangeArrowheads="1"/>
            </p:cNvSpPr>
            <p:nvPr/>
          </p:nvSpPr>
          <p:spPr bwMode="auto">
            <a:xfrm>
              <a:off x="96" y="286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1.00</a:t>
              </a:r>
            </a:p>
          </p:txBody>
        </p:sp>
        <p:sp>
          <p:nvSpPr>
            <p:cNvPr id="17432" name="Text Box 67"/>
            <p:cNvSpPr txBox="1">
              <a:spLocks noChangeArrowheads="1"/>
            </p:cNvSpPr>
            <p:nvPr/>
          </p:nvSpPr>
          <p:spPr bwMode="auto">
            <a:xfrm>
              <a:off x="96" y="3292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0.50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Market Demand Schedule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200"/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/>
              <a:t>Market demand is the </a:t>
            </a:r>
            <a:r>
              <a:rPr lang="en-US" i="1">
                <a:solidFill>
                  <a:srgbClr val="720070"/>
                </a:solidFill>
              </a:rPr>
              <a:t>sum of all individual demands</a:t>
            </a:r>
            <a:r>
              <a:rPr lang="en-US"/>
              <a:t> at each possible price.</a:t>
            </a:r>
          </a:p>
          <a:p>
            <a:pPr eaLnBrk="1" hangingPunct="1">
              <a:defRPr/>
            </a:pPr>
            <a:r>
              <a:rPr lang="en-US"/>
              <a:t>Graphically, individual demand curves are summed horizontally to obtain the market demand curve.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/>
              <a:t>Assume the ice cream market has two buyers as follows…</a:t>
            </a:r>
          </a:p>
          <a:p>
            <a:pPr eaLnBrk="1" hangingPunct="1">
              <a:lnSpc>
                <a:spcPct val="90000"/>
              </a:lnSpc>
              <a:buFont typeface="Wingdings" pitchFamily="48" charset="2"/>
              <a:buChar char="§"/>
              <a:defRPr/>
            </a:pPr>
            <a:endParaRPr lang="en-US" sz="400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8DF999D-0B6B-41BA-822F-DAFCA3BC0AA3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6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Table 4-2: Market demand as the Sum of Individual Demands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7543C4F-DD2C-4E14-9F58-B5E9407C8D1D}" type="slidenum">
              <a:rPr lang="en-US"/>
              <a:pPr/>
              <a:t>15</a:t>
            </a:fld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7432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304800" y="524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3.00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27432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304800" y="270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27432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304800" y="2192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19466" name="Rectangle 18"/>
          <p:cNvSpPr>
            <a:spLocks noChangeArrowheads="1"/>
          </p:cNvSpPr>
          <p:nvPr/>
        </p:nvSpPr>
        <p:spPr bwMode="auto">
          <a:xfrm>
            <a:off x="27432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Catherine</a:t>
            </a:r>
          </a:p>
        </p:txBody>
      </p:sp>
      <p:sp>
        <p:nvSpPr>
          <p:cNvPr id="19467" name="Rectangle 19"/>
          <p:cNvSpPr>
            <a:spLocks noChangeArrowheads="1"/>
          </p:cNvSpPr>
          <p:nvPr/>
        </p:nvSpPr>
        <p:spPr bwMode="auto">
          <a:xfrm>
            <a:off x="304800" y="1371600"/>
            <a:ext cx="2667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19468" name="Line 2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69" name="Line 2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0" name="Line 2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1" name="Line 2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3" name="Line 2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4" name="Line 2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5" name="Line 2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6" name="Line 2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7" name="Line 2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8" name="Line 3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9" name="Line 3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0" name="Line 3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1" name="Line 3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2" name="Line 3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3" name="Line 3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4" name="Line 3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5" name="Line 3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6" name="Line 3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7" name="Line 3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8" name="Line 40"/>
          <p:cNvSpPr>
            <a:spLocks noChangeShapeType="1"/>
          </p:cNvSpPr>
          <p:nvPr/>
        </p:nvSpPr>
        <p:spPr bwMode="auto">
          <a:xfrm>
            <a:off x="304800" y="2192338"/>
            <a:ext cx="8382000" cy="17462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6363" name="Rectangle 43"/>
          <p:cNvSpPr>
            <a:spLocks noChangeArrowheads="1"/>
          </p:cNvSpPr>
          <p:nvPr/>
        </p:nvSpPr>
        <p:spPr bwMode="auto">
          <a:xfrm>
            <a:off x="4419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4953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4953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56370" name="Rectangle 50"/>
          <p:cNvSpPr>
            <a:spLocks noChangeArrowheads="1"/>
          </p:cNvSpPr>
          <p:nvPr/>
        </p:nvSpPr>
        <p:spPr bwMode="auto">
          <a:xfrm>
            <a:off x="4953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9494" name="Rectangle 51"/>
          <p:cNvSpPr>
            <a:spLocks noChangeArrowheads="1"/>
          </p:cNvSpPr>
          <p:nvPr/>
        </p:nvSpPr>
        <p:spPr bwMode="auto">
          <a:xfrm>
            <a:off x="4953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Nicholas</a:t>
            </a:r>
          </a:p>
        </p:txBody>
      </p:sp>
      <p:sp>
        <p:nvSpPr>
          <p:cNvPr id="56372" name="Rectangle 52"/>
          <p:cNvSpPr>
            <a:spLocks noChangeArrowheads="1"/>
          </p:cNvSpPr>
          <p:nvPr/>
        </p:nvSpPr>
        <p:spPr bwMode="auto">
          <a:xfrm>
            <a:off x="6858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304800" y="3208338"/>
            <a:ext cx="8839200" cy="2032000"/>
            <a:chOff x="192" y="2021"/>
            <a:chExt cx="5568" cy="1280"/>
          </a:xfrm>
        </p:grpSpPr>
        <p:sp>
          <p:nvSpPr>
            <p:cNvPr id="19501" name="Rectangle 6"/>
            <p:cNvSpPr>
              <a:spLocks noChangeArrowheads="1"/>
            </p:cNvSpPr>
            <p:nvPr/>
          </p:nvSpPr>
          <p:spPr bwMode="auto">
            <a:xfrm>
              <a:off x="1728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502" name="Rectangle 7"/>
            <p:cNvSpPr>
              <a:spLocks noChangeArrowheads="1"/>
            </p:cNvSpPr>
            <p:nvPr/>
          </p:nvSpPr>
          <p:spPr bwMode="auto">
            <a:xfrm>
              <a:off x="192" y="298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19503" name="Rectangle 8"/>
            <p:cNvSpPr>
              <a:spLocks noChangeArrowheads="1"/>
            </p:cNvSpPr>
            <p:nvPr/>
          </p:nvSpPr>
          <p:spPr bwMode="auto">
            <a:xfrm>
              <a:off x="1728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04" name="Rectangle 9"/>
            <p:cNvSpPr>
              <a:spLocks noChangeArrowheads="1"/>
            </p:cNvSpPr>
            <p:nvPr/>
          </p:nvSpPr>
          <p:spPr bwMode="auto">
            <a:xfrm>
              <a:off x="192" y="266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19505" name="Rectangle 10"/>
            <p:cNvSpPr>
              <a:spLocks noChangeArrowheads="1"/>
            </p:cNvSpPr>
            <p:nvPr/>
          </p:nvSpPr>
          <p:spPr bwMode="auto">
            <a:xfrm>
              <a:off x="1728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9506" name="Rectangle 11"/>
            <p:cNvSpPr>
              <a:spLocks noChangeArrowheads="1"/>
            </p:cNvSpPr>
            <p:nvPr/>
          </p:nvSpPr>
          <p:spPr bwMode="auto">
            <a:xfrm>
              <a:off x="192" y="234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1.50</a:t>
              </a:r>
            </a:p>
          </p:txBody>
        </p:sp>
        <p:sp>
          <p:nvSpPr>
            <p:cNvPr id="19507" name="Rectangle 12"/>
            <p:cNvSpPr>
              <a:spLocks noChangeArrowheads="1"/>
            </p:cNvSpPr>
            <p:nvPr/>
          </p:nvSpPr>
          <p:spPr bwMode="auto">
            <a:xfrm>
              <a:off x="1728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508" name="Rectangle 13"/>
            <p:cNvSpPr>
              <a:spLocks noChangeArrowheads="1"/>
            </p:cNvSpPr>
            <p:nvPr/>
          </p:nvSpPr>
          <p:spPr bwMode="auto">
            <a:xfrm>
              <a:off x="192" y="202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1.00</a:t>
              </a:r>
            </a:p>
          </p:txBody>
        </p:sp>
        <p:sp>
          <p:nvSpPr>
            <p:cNvPr id="19509" name="Rectangle 45"/>
            <p:cNvSpPr>
              <a:spLocks noChangeArrowheads="1"/>
            </p:cNvSpPr>
            <p:nvPr/>
          </p:nvSpPr>
          <p:spPr bwMode="auto">
            <a:xfrm>
              <a:off x="31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510" name="Rectangle 46"/>
            <p:cNvSpPr>
              <a:spLocks noChangeArrowheads="1"/>
            </p:cNvSpPr>
            <p:nvPr/>
          </p:nvSpPr>
          <p:spPr bwMode="auto">
            <a:xfrm>
              <a:off x="31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511" name="Rectangle 47"/>
            <p:cNvSpPr>
              <a:spLocks noChangeArrowheads="1"/>
            </p:cNvSpPr>
            <p:nvPr/>
          </p:nvSpPr>
          <p:spPr bwMode="auto">
            <a:xfrm>
              <a:off x="31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12" name="Rectangle 48"/>
            <p:cNvSpPr>
              <a:spLocks noChangeArrowheads="1"/>
            </p:cNvSpPr>
            <p:nvPr/>
          </p:nvSpPr>
          <p:spPr bwMode="auto">
            <a:xfrm>
              <a:off x="31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513" name="Rectangle 53"/>
            <p:cNvSpPr>
              <a:spLocks noChangeArrowheads="1"/>
            </p:cNvSpPr>
            <p:nvPr/>
          </p:nvSpPr>
          <p:spPr bwMode="auto">
            <a:xfrm>
              <a:off x="43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14" name="Rectangle 54"/>
            <p:cNvSpPr>
              <a:spLocks noChangeArrowheads="1"/>
            </p:cNvSpPr>
            <p:nvPr/>
          </p:nvSpPr>
          <p:spPr bwMode="auto">
            <a:xfrm>
              <a:off x="43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515" name="Rectangle 55"/>
            <p:cNvSpPr>
              <a:spLocks noChangeArrowheads="1"/>
            </p:cNvSpPr>
            <p:nvPr/>
          </p:nvSpPr>
          <p:spPr bwMode="auto">
            <a:xfrm>
              <a:off x="43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516" name="Rectangle 56"/>
            <p:cNvSpPr>
              <a:spLocks noChangeArrowheads="1"/>
            </p:cNvSpPr>
            <p:nvPr/>
          </p:nvSpPr>
          <p:spPr bwMode="auto">
            <a:xfrm>
              <a:off x="43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13</a:t>
              </a:r>
            </a:p>
          </p:txBody>
        </p:sp>
      </p:grpSp>
      <p:sp>
        <p:nvSpPr>
          <p:cNvPr id="56377" name="Rectangle 57"/>
          <p:cNvSpPr>
            <a:spLocks noChangeArrowheads="1"/>
          </p:cNvSpPr>
          <p:nvPr/>
        </p:nvSpPr>
        <p:spPr bwMode="auto">
          <a:xfrm>
            <a:off x="6858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16</a:t>
            </a:r>
          </a:p>
        </p:txBody>
      </p:sp>
      <p:sp>
        <p:nvSpPr>
          <p:cNvPr id="56378" name="Rectangle 58"/>
          <p:cNvSpPr>
            <a:spLocks noChangeArrowheads="1"/>
          </p:cNvSpPr>
          <p:nvPr/>
        </p:nvSpPr>
        <p:spPr bwMode="auto">
          <a:xfrm>
            <a:off x="6858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19499" name="Rectangle 59"/>
          <p:cNvSpPr>
            <a:spLocks noChangeArrowheads="1"/>
          </p:cNvSpPr>
          <p:nvPr/>
        </p:nvSpPr>
        <p:spPr bwMode="auto">
          <a:xfrm>
            <a:off x="6858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Market</a:t>
            </a:r>
          </a:p>
        </p:txBody>
      </p:sp>
      <p:sp>
        <p:nvSpPr>
          <p:cNvPr id="56380" name="Rectangle 60"/>
          <p:cNvSpPr>
            <a:spLocks noChangeArrowheads="1"/>
          </p:cNvSpPr>
          <p:nvPr/>
        </p:nvSpPr>
        <p:spPr bwMode="auto">
          <a:xfrm>
            <a:off x="6705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=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5" grpId="0"/>
      <p:bldP spid="56334" grpId="0"/>
      <p:bldP spid="56335" grpId="0"/>
      <p:bldP spid="56336" grpId="0"/>
      <p:bldP spid="56337" grpId="0"/>
      <p:bldP spid="56363" grpId="0"/>
      <p:bldP spid="56364" grpId="0"/>
      <p:bldP spid="56369" grpId="0"/>
      <p:bldP spid="56370" grpId="0"/>
      <p:bldP spid="56372" grpId="0"/>
      <p:bldP spid="56377" grpId="0"/>
      <p:bldP spid="56378" grpId="0"/>
      <p:bldP spid="563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4-3: Shifts in the Demand Curve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27B6D0F6-B9BA-41BD-B228-553C20188B7B}" type="slidenum">
              <a:rPr lang="en-US"/>
              <a:pPr/>
              <a:t>16</a:t>
            </a:fld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23988" y="2776538"/>
            <a:ext cx="4456112" cy="3033712"/>
            <a:chOff x="897" y="1749"/>
            <a:chExt cx="2807" cy="1911"/>
          </a:xfrm>
        </p:grpSpPr>
        <p:sp>
          <p:nvSpPr>
            <p:cNvPr id="20501" name="Line 8"/>
            <p:cNvSpPr>
              <a:spLocks noChangeShapeType="1"/>
            </p:cNvSpPr>
            <p:nvPr/>
          </p:nvSpPr>
          <p:spPr bwMode="auto">
            <a:xfrm>
              <a:off x="897" y="1749"/>
              <a:ext cx="2319" cy="1794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Text Box 9"/>
            <p:cNvSpPr txBox="1">
              <a:spLocks noChangeArrowheads="1"/>
            </p:cNvSpPr>
            <p:nvPr/>
          </p:nvSpPr>
          <p:spPr bwMode="auto">
            <a:xfrm>
              <a:off x="3348" y="3429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3</a:t>
              </a:r>
              <a:endParaRPr lang="en-GB" sz="1800"/>
            </a:p>
          </p:txBody>
        </p:sp>
      </p:grpSp>
      <p:grpSp>
        <p:nvGrpSpPr>
          <p:cNvPr id="20488" name="Group 10"/>
          <p:cNvGrpSpPr>
            <a:grpSpLocks/>
          </p:cNvGrpSpPr>
          <p:nvPr/>
        </p:nvGrpSpPr>
        <p:grpSpPr bwMode="auto">
          <a:xfrm>
            <a:off x="2625725" y="2144713"/>
            <a:ext cx="4394200" cy="3206750"/>
            <a:chOff x="1654" y="1351"/>
            <a:chExt cx="2768" cy="2020"/>
          </a:xfrm>
        </p:grpSpPr>
        <p:sp>
          <p:nvSpPr>
            <p:cNvPr id="20499" name="Line 11"/>
            <p:cNvSpPr>
              <a:spLocks noChangeShapeType="1"/>
            </p:cNvSpPr>
            <p:nvPr/>
          </p:nvSpPr>
          <p:spPr bwMode="auto">
            <a:xfrm>
              <a:off x="1654" y="1351"/>
              <a:ext cx="2378" cy="18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12"/>
            <p:cNvSpPr txBox="1">
              <a:spLocks noChangeArrowheads="1"/>
            </p:cNvSpPr>
            <p:nvPr/>
          </p:nvSpPr>
          <p:spPr bwMode="auto">
            <a:xfrm>
              <a:off x="4066" y="314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1</a:t>
              </a:r>
              <a:endParaRPr lang="en-GB" sz="1800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70325" y="1579563"/>
            <a:ext cx="4525963" cy="3360737"/>
            <a:chOff x="2438" y="995"/>
            <a:chExt cx="2851" cy="2117"/>
          </a:xfrm>
        </p:grpSpPr>
        <p:sp>
          <p:nvSpPr>
            <p:cNvPr id="20497" name="Line 14"/>
            <p:cNvSpPr>
              <a:spLocks noChangeShapeType="1"/>
            </p:cNvSpPr>
            <p:nvPr/>
          </p:nvSpPr>
          <p:spPr bwMode="auto">
            <a:xfrm>
              <a:off x="2438" y="995"/>
              <a:ext cx="2519" cy="1860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>
              <a:off x="4933" y="2881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951163" y="3763963"/>
            <a:ext cx="1649412" cy="573087"/>
            <a:chOff x="1859" y="2371"/>
            <a:chExt cx="1039" cy="361"/>
          </a:xfrm>
        </p:grpSpPr>
        <p:sp>
          <p:nvSpPr>
            <p:cNvPr id="20495" name="Line 17"/>
            <p:cNvSpPr>
              <a:spLocks noChangeShapeType="1"/>
            </p:cNvSpPr>
            <p:nvPr/>
          </p:nvSpPr>
          <p:spPr bwMode="auto">
            <a:xfrm flipH="1">
              <a:off x="1859" y="2371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8"/>
            <p:cNvSpPr txBox="1">
              <a:spLocks noChangeArrowheads="1"/>
            </p:cNvSpPr>
            <p:nvPr/>
          </p:nvSpPr>
          <p:spPr bwMode="auto">
            <a:xfrm>
              <a:off x="2283" y="2444"/>
              <a:ext cx="615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Decrease in demand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679825" y="2232025"/>
            <a:ext cx="1587500" cy="639763"/>
            <a:chOff x="2318" y="1406"/>
            <a:chExt cx="1000" cy="403"/>
          </a:xfrm>
        </p:grpSpPr>
        <p:sp>
          <p:nvSpPr>
            <p:cNvPr id="20493" name="Line 20"/>
            <p:cNvSpPr>
              <a:spLocks noChangeShapeType="1"/>
            </p:cNvSpPr>
            <p:nvPr/>
          </p:nvSpPr>
          <p:spPr bwMode="auto">
            <a:xfrm>
              <a:off x="2407" y="1807"/>
              <a:ext cx="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21"/>
            <p:cNvSpPr txBox="1">
              <a:spLocks noChangeArrowheads="1"/>
            </p:cNvSpPr>
            <p:nvPr/>
          </p:nvSpPr>
          <p:spPr bwMode="auto">
            <a:xfrm>
              <a:off x="2318" y="1406"/>
              <a:ext cx="571" cy="403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Increase in demand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Table 4-3: The Determinants of Quantity Demanded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0D20092-2F44-452C-A89C-FCB7A188D5A8}" type="slidenum">
              <a:rPr lang="en-US"/>
              <a:pPr/>
              <a:t>17</a:t>
            </a:fld>
            <a:endParaRPr lang="en-US"/>
          </a:p>
        </p:txBody>
      </p:sp>
      <p:pic>
        <p:nvPicPr>
          <p:cNvPr id="21509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667000"/>
            <a:ext cx="8912225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0"/>
            <a:ext cx="7772400" cy="6096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Shifts in the Demand Curve </a:t>
            </a:r>
            <a:r>
              <a:rPr lang="en-US" sz="2800" i="1">
                <a:solidFill>
                  <a:srgbClr val="720070"/>
                </a:solidFill>
              </a:rPr>
              <a:t>versus </a:t>
            </a:r>
            <a:r>
              <a:rPr lang="en-US" sz="2800">
                <a:solidFill>
                  <a:srgbClr val="720070"/>
                </a:solidFill>
              </a:rPr>
              <a:t>Movements Along the Demand Curve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11CCA0B-E1A5-40FD-854C-064950386A41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6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4-4 a): A Shifts in the Demand Curve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49E35E4-6071-469D-BFC3-A3835FC183D8}" type="slidenum">
              <a:rPr lang="en-US"/>
              <a:pPr/>
              <a:t>19</a:t>
            </a:fld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Cigarettes, per Pack.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559550" y="5907088"/>
            <a:ext cx="195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Number of Cigarettes Smoked per Day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23988" y="2776538"/>
            <a:ext cx="4456112" cy="3033712"/>
            <a:chOff x="897" y="1749"/>
            <a:chExt cx="2807" cy="1911"/>
          </a:xfrm>
        </p:grpSpPr>
        <p:sp>
          <p:nvSpPr>
            <p:cNvPr id="23584" name="Line 8"/>
            <p:cNvSpPr>
              <a:spLocks noChangeShapeType="1"/>
            </p:cNvSpPr>
            <p:nvPr/>
          </p:nvSpPr>
          <p:spPr bwMode="auto">
            <a:xfrm>
              <a:off x="897" y="1749"/>
              <a:ext cx="2319" cy="1794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Text Box 9"/>
            <p:cNvSpPr txBox="1">
              <a:spLocks noChangeArrowheads="1"/>
            </p:cNvSpPr>
            <p:nvPr/>
          </p:nvSpPr>
          <p:spPr bwMode="auto">
            <a:xfrm>
              <a:off x="3348" y="3429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</p:grp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800475" y="1952625"/>
            <a:ext cx="2022475" cy="639763"/>
          </a:xfrm>
          <a:prstGeom prst="rect">
            <a:avLst/>
          </a:prstGeom>
          <a:solidFill>
            <a:srgbClr val="FEFFB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A policy to discourage smoking shifts the demand curve to the left. 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116138" y="2163763"/>
            <a:ext cx="1646237" cy="728662"/>
            <a:chOff x="1333" y="1363"/>
            <a:chExt cx="1037" cy="459"/>
          </a:xfrm>
        </p:grpSpPr>
        <p:sp>
          <p:nvSpPr>
            <p:cNvPr id="23582" name="Line 12"/>
            <p:cNvSpPr>
              <a:spLocks noChangeShapeType="1"/>
            </p:cNvSpPr>
            <p:nvPr/>
          </p:nvSpPr>
          <p:spPr bwMode="auto">
            <a:xfrm flipH="1">
              <a:off x="1333" y="1822"/>
              <a:ext cx="889" cy="0"/>
            </a:xfrm>
            <a:prstGeom prst="line">
              <a:avLst/>
            </a:prstGeom>
            <a:noFill/>
            <a:ln w="57150">
              <a:solidFill>
                <a:srgbClr val="BC1A5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13"/>
            <p:cNvSpPr>
              <a:spLocks noChangeShapeType="1"/>
            </p:cNvSpPr>
            <p:nvPr/>
          </p:nvSpPr>
          <p:spPr bwMode="auto">
            <a:xfrm flipH="1">
              <a:off x="1822" y="1363"/>
              <a:ext cx="54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3563" name="Text Box 15"/>
          <p:cNvSpPr txBox="1">
            <a:spLocks noChangeArrowheads="1"/>
          </p:cNvSpPr>
          <p:nvPr/>
        </p:nvSpPr>
        <p:spPr bwMode="auto">
          <a:xfrm>
            <a:off x="4895850" y="5857875"/>
            <a:ext cx="423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20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3044825" y="5984875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5" name="Group 17"/>
          <p:cNvGrpSpPr>
            <a:grpSpLocks/>
          </p:cNvGrpSpPr>
          <p:nvPr/>
        </p:nvGrpSpPr>
        <p:grpSpPr bwMode="auto">
          <a:xfrm>
            <a:off x="458788" y="2051050"/>
            <a:ext cx="6691312" cy="3803650"/>
            <a:chOff x="289" y="1285"/>
            <a:chExt cx="4215" cy="2396"/>
          </a:xfrm>
        </p:grpSpPr>
        <p:sp>
          <p:nvSpPr>
            <p:cNvPr id="23573" name="Line 18"/>
            <p:cNvSpPr>
              <a:spLocks noChangeShapeType="1"/>
            </p:cNvSpPr>
            <p:nvPr/>
          </p:nvSpPr>
          <p:spPr bwMode="auto">
            <a:xfrm>
              <a:off x="822" y="2407"/>
              <a:ext cx="23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Line 19"/>
            <p:cNvSpPr>
              <a:spLocks noChangeShapeType="1"/>
            </p:cNvSpPr>
            <p:nvPr/>
          </p:nvSpPr>
          <p:spPr bwMode="auto">
            <a:xfrm>
              <a:off x="3190" y="2400"/>
              <a:ext cx="0" cy="1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Text Box 20"/>
            <p:cNvSpPr txBox="1">
              <a:spLocks noChangeArrowheads="1"/>
            </p:cNvSpPr>
            <p:nvPr/>
          </p:nvSpPr>
          <p:spPr bwMode="auto">
            <a:xfrm>
              <a:off x="289" y="231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grpSp>
          <p:nvGrpSpPr>
            <p:cNvPr id="23576" name="Group 21"/>
            <p:cNvGrpSpPr>
              <a:grpSpLocks/>
            </p:cNvGrpSpPr>
            <p:nvPr/>
          </p:nvGrpSpPr>
          <p:grpSpPr bwMode="auto">
            <a:xfrm>
              <a:off x="1736" y="1285"/>
              <a:ext cx="2768" cy="2020"/>
              <a:chOff x="1736" y="1285"/>
              <a:chExt cx="2768" cy="2020"/>
            </a:xfrm>
          </p:grpSpPr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1736" y="1285"/>
                <a:ext cx="2768" cy="2020"/>
                <a:chOff x="1654" y="1351"/>
                <a:chExt cx="2768" cy="2020"/>
              </a:xfrm>
            </p:grpSpPr>
            <p:sp>
              <p:nvSpPr>
                <p:cNvPr id="23580" name="Line 23"/>
                <p:cNvSpPr>
                  <a:spLocks noChangeShapeType="1"/>
                </p:cNvSpPr>
                <p:nvPr/>
              </p:nvSpPr>
              <p:spPr bwMode="auto">
                <a:xfrm>
                  <a:off x="1654" y="1351"/>
                  <a:ext cx="2378" cy="1822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066" y="3140"/>
                  <a:ext cx="35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800"/>
                    <a:t>D</a:t>
                  </a:r>
                  <a:r>
                    <a:rPr lang="en-GB" sz="1800" baseline="-25000"/>
                    <a:t>1</a:t>
                  </a:r>
                  <a:endParaRPr lang="en-GB" sz="1800"/>
                </a:p>
              </p:txBody>
            </p:sp>
          </p:grpSp>
          <p:sp>
            <p:nvSpPr>
              <p:cNvPr id="23578" name="Oval 25"/>
              <p:cNvSpPr>
                <a:spLocks noChangeAspect="1" noChangeArrowheads="1"/>
              </p:cNvSpPr>
              <p:nvPr/>
            </p:nvSpPr>
            <p:spPr bwMode="auto">
              <a:xfrm>
                <a:off x="3125" y="233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Text Box 26"/>
              <p:cNvSpPr txBox="1">
                <a:spLocks noChangeArrowheads="1"/>
              </p:cNvSpPr>
              <p:nvPr/>
            </p:nvSpPr>
            <p:spPr bwMode="auto">
              <a:xfrm>
                <a:off x="3259" y="2112"/>
                <a:ext cx="17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600"/>
                  <a:t>A</a:t>
                </a:r>
              </a:p>
            </p:txBody>
          </p:sp>
        </p:grp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581275" y="3340100"/>
            <a:ext cx="558800" cy="2833688"/>
            <a:chOff x="1626" y="2104"/>
            <a:chExt cx="352" cy="1785"/>
          </a:xfrm>
        </p:grpSpPr>
        <p:grpSp>
          <p:nvGrpSpPr>
            <p:cNvPr id="23568" name="Group 28"/>
            <p:cNvGrpSpPr>
              <a:grpSpLocks/>
            </p:cNvGrpSpPr>
            <p:nvPr/>
          </p:nvGrpSpPr>
          <p:grpSpPr bwMode="auto">
            <a:xfrm>
              <a:off x="1626" y="2339"/>
              <a:ext cx="267" cy="1550"/>
              <a:chOff x="1626" y="2339"/>
              <a:chExt cx="267" cy="1550"/>
            </a:xfrm>
          </p:grpSpPr>
          <p:sp>
            <p:nvSpPr>
              <p:cNvPr id="23570" name="Line 29"/>
              <p:cNvSpPr>
                <a:spLocks noChangeShapeType="1"/>
              </p:cNvSpPr>
              <p:nvPr/>
            </p:nvSpPr>
            <p:spPr bwMode="auto">
              <a:xfrm>
                <a:off x="1754" y="2407"/>
                <a:ext cx="0" cy="1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Text Box 30"/>
              <p:cNvSpPr txBox="1">
                <a:spLocks noChangeArrowheads="1"/>
              </p:cNvSpPr>
              <p:nvPr/>
            </p:nvSpPr>
            <p:spPr bwMode="auto">
              <a:xfrm>
                <a:off x="1626" y="3697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10</a:t>
                </a:r>
              </a:p>
            </p:txBody>
          </p:sp>
          <p:sp>
            <p:nvSpPr>
              <p:cNvPr id="23572" name="Oval 31"/>
              <p:cNvSpPr>
                <a:spLocks noChangeAspect="1" noChangeArrowheads="1"/>
              </p:cNvSpPr>
              <p:nvPr/>
            </p:nvSpPr>
            <p:spPr bwMode="auto">
              <a:xfrm>
                <a:off x="1689" y="233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69" name="Text Box 32"/>
            <p:cNvSpPr txBox="1">
              <a:spLocks noChangeArrowheads="1"/>
            </p:cNvSpPr>
            <p:nvPr/>
          </p:nvSpPr>
          <p:spPr bwMode="auto">
            <a:xfrm>
              <a:off x="1800" y="2104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B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 animBg="1" autoUpdateAnimBg="0"/>
      <p:bldP spid="338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In this chapter you will…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Learn the nature of a competitive market.</a:t>
            </a:r>
          </a:p>
          <a:p>
            <a:pPr eaLnBrk="1" hangingPunct="1">
              <a:defRPr/>
            </a:pPr>
            <a:r>
              <a:rPr lang="en-US"/>
              <a:t>Examine what determines the demand for a good in a competitive market.</a:t>
            </a:r>
          </a:p>
          <a:p>
            <a:pPr eaLnBrk="1" hangingPunct="1">
              <a:defRPr/>
            </a:pPr>
            <a:r>
              <a:rPr lang="en-US"/>
              <a:t>Examine what determines the supply of a good in a competitive market.</a:t>
            </a:r>
          </a:p>
          <a:p>
            <a:pPr eaLnBrk="1" hangingPunct="1">
              <a:defRPr/>
            </a:pPr>
            <a:r>
              <a:rPr lang="en-US"/>
              <a:t>See how supply and demand together set the price of a good and the quantity sold.</a:t>
            </a:r>
          </a:p>
          <a:p>
            <a:pPr eaLnBrk="1" hangingPunct="1">
              <a:defRPr/>
            </a:pPr>
            <a:r>
              <a:rPr lang="en-US"/>
              <a:t>Consider the key role of prices in allocating scarce resources.  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BD07AED-CCA1-40D3-A0D6-829C8EFB2FE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4-4 b): A Movement Along the Demand Curve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F8EAD9A-8583-46A2-89AA-6F919C6E5B7B}" type="slidenum">
              <a:rPr lang="en-US"/>
              <a:pPr/>
              <a:t>20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308100" y="12938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Cigarettes, per Pack.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559550" y="5907088"/>
            <a:ext cx="195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Number of Cigarettes Smoked per Day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895850" y="5857875"/>
            <a:ext cx="423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20</a:t>
            </a: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H="1">
            <a:off x="3668713" y="5984875"/>
            <a:ext cx="110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304925" y="3832225"/>
            <a:ext cx="3762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064125" y="3821113"/>
            <a:ext cx="0" cy="2033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58788" y="3683000"/>
            <a:ext cx="811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$2.00</a:t>
            </a:r>
          </a:p>
        </p:txBody>
      </p:sp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2755900" y="2051050"/>
            <a:ext cx="4394200" cy="3206750"/>
            <a:chOff x="1736" y="1285"/>
            <a:chExt cx="2768" cy="2020"/>
          </a:xfrm>
        </p:grpSpPr>
        <p:grpSp>
          <p:nvGrpSpPr>
            <p:cNvPr id="24604" name="Group 14"/>
            <p:cNvGrpSpPr>
              <a:grpSpLocks/>
            </p:cNvGrpSpPr>
            <p:nvPr/>
          </p:nvGrpSpPr>
          <p:grpSpPr bwMode="auto">
            <a:xfrm>
              <a:off x="1736" y="1285"/>
              <a:ext cx="2768" cy="2020"/>
              <a:chOff x="1654" y="1351"/>
              <a:chExt cx="2768" cy="2020"/>
            </a:xfrm>
          </p:grpSpPr>
          <p:sp>
            <p:nvSpPr>
              <p:cNvPr id="24607" name="Line 15"/>
              <p:cNvSpPr>
                <a:spLocks noChangeShapeType="1"/>
              </p:cNvSpPr>
              <p:nvPr/>
            </p:nvSpPr>
            <p:spPr bwMode="auto">
              <a:xfrm>
                <a:off x="1654" y="1351"/>
                <a:ext cx="2378" cy="1822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Text Box 16"/>
              <p:cNvSpPr txBox="1">
                <a:spLocks noChangeArrowheads="1"/>
              </p:cNvSpPr>
              <p:nvPr/>
            </p:nvSpPr>
            <p:spPr bwMode="auto">
              <a:xfrm>
                <a:off x="4066" y="3140"/>
                <a:ext cx="3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800"/>
                  <a:t>D</a:t>
                </a:r>
                <a:r>
                  <a:rPr lang="en-GB" sz="1800" baseline="-25000"/>
                  <a:t>1</a:t>
                </a:r>
                <a:endParaRPr lang="en-GB" sz="1800"/>
              </a:p>
            </p:txBody>
          </p:sp>
        </p:grpSp>
        <p:sp>
          <p:nvSpPr>
            <p:cNvPr id="24605" name="Oval 17"/>
            <p:cNvSpPr>
              <a:spLocks noChangeAspect="1" noChangeArrowheads="1"/>
            </p:cNvSpPr>
            <p:nvPr/>
          </p:nvSpPr>
          <p:spPr bwMode="auto">
            <a:xfrm>
              <a:off x="3125" y="2339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Text Box 18"/>
            <p:cNvSpPr txBox="1">
              <a:spLocks noChangeArrowheads="1"/>
            </p:cNvSpPr>
            <p:nvPr/>
          </p:nvSpPr>
          <p:spPr bwMode="auto">
            <a:xfrm>
              <a:off x="3259" y="2112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A</a:t>
              </a:r>
            </a:p>
          </p:txBody>
        </p:sp>
      </p:grpSp>
      <p:sp>
        <p:nvSpPr>
          <p:cNvPr id="35859" name="Line 19"/>
          <p:cNvSpPr>
            <a:spLocks noChangeShapeType="1"/>
          </p:cNvSpPr>
          <p:nvPr/>
        </p:nvSpPr>
        <p:spPr bwMode="auto">
          <a:xfrm rot="2300281" flipH="1">
            <a:off x="3727450" y="2903538"/>
            <a:ext cx="1411288" cy="0"/>
          </a:xfrm>
          <a:prstGeom prst="line">
            <a:avLst/>
          </a:prstGeom>
          <a:noFill/>
          <a:ln w="57150">
            <a:solidFill>
              <a:srgbClr val="BC1A5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445000" y="2022475"/>
            <a:ext cx="2930525" cy="847725"/>
            <a:chOff x="2800" y="1274"/>
            <a:chExt cx="1846" cy="534"/>
          </a:xfrm>
        </p:grpSpPr>
        <p:sp>
          <p:nvSpPr>
            <p:cNvPr id="24602" name="Text Box 21"/>
            <p:cNvSpPr txBox="1">
              <a:spLocks noChangeArrowheads="1"/>
            </p:cNvSpPr>
            <p:nvPr/>
          </p:nvSpPr>
          <p:spPr bwMode="auto">
            <a:xfrm>
              <a:off x="3372" y="1274"/>
              <a:ext cx="1274" cy="51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A tax that raises the price of cigarettes results in a movements along the demand curve. </a:t>
              </a:r>
            </a:p>
          </p:txBody>
        </p:sp>
        <p:sp>
          <p:nvSpPr>
            <p:cNvPr id="24603" name="Line 22"/>
            <p:cNvSpPr>
              <a:spLocks noChangeShapeType="1"/>
            </p:cNvSpPr>
            <p:nvPr/>
          </p:nvSpPr>
          <p:spPr bwMode="auto">
            <a:xfrm flipH="1">
              <a:off x="2800" y="1430"/>
              <a:ext cx="54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55613" y="1917700"/>
            <a:ext cx="3116262" cy="4256088"/>
            <a:chOff x="287" y="1208"/>
            <a:chExt cx="1963" cy="2681"/>
          </a:xfrm>
        </p:grpSpPr>
        <p:sp>
          <p:nvSpPr>
            <p:cNvPr id="24595" name="Text Box 24"/>
            <p:cNvSpPr txBox="1">
              <a:spLocks noChangeArrowheads="1"/>
            </p:cNvSpPr>
            <p:nvPr/>
          </p:nvSpPr>
          <p:spPr bwMode="auto">
            <a:xfrm>
              <a:off x="2059" y="1208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C</a:t>
              </a:r>
            </a:p>
          </p:txBody>
        </p:sp>
        <p:grpSp>
          <p:nvGrpSpPr>
            <p:cNvPr id="24596" name="Group 25"/>
            <p:cNvGrpSpPr>
              <a:grpSpLocks/>
            </p:cNvGrpSpPr>
            <p:nvPr/>
          </p:nvGrpSpPr>
          <p:grpSpPr bwMode="auto">
            <a:xfrm>
              <a:off x="287" y="1471"/>
              <a:ext cx="1963" cy="2418"/>
              <a:chOff x="287" y="1471"/>
              <a:chExt cx="1963" cy="2418"/>
            </a:xfrm>
          </p:grpSpPr>
          <p:sp>
            <p:nvSpPr>
              <p:cNvPr id="24597" name="Line 26"/>
              <p:cNvSpPr>
                <a:spLocks noChangeShapeType="1"/>
              </p:cNvSpPr>
              <p:nvPr/>
            </p:nvSpPr>
            <p:spPr bwMode="auto">
              <a:xfrm>
                <a:off x="2095" y="1637"/>
                <a:ext cx="0" cy="2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Text Box 27"/>
              <p:cNvSpPr txBox="1">
                <a:spLocks noChangeArrowheads="1"/>
              </p:cNvSpPr>
              <p:nvPr/>
            </p:nvSpPr>
            <p:spPr bwMode="auto">
              <a:xfrm>
                <a:off x="1983" y="3697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12</a:t>
                </a:r>
              </a:p>
            </p:txBody>
          </p:sp>
          <p:sp>
            <p:nvSpPr>
              <p:cNvPr id="24599" name="Oval 28"/>
              <p:cNvSpPr>
                <a:spLocks noChangeAspect="1" noChangeArrowheads="1"/>
              </p:cNvSpPr>
              <p:nvPr/>
            </p:nvSpPr>
            <p:spPr bwMode="auto">
              <a:xfrm>
                <a:off x="2037" y="150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0" name="Line 29"/>
              <p:cNvSpPr>
                <a:spLocks noChangeShapeType="1"/>
              </p:cNvSpPr>
              <p:nvPr/>
            </p:nvSpPr>
            <p:spPr bwMode="auto">
              <a:xfrm>
                <a:off x="829" y="1569"/>
                <a:ext cx="12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1" name="Text Box 30"/>
              <p:cNvSpPr txBox="1">
                <a:spLocks noChangeArrowheads="1"/>
              </p:cNvSpPr>
              <p:nvPr/>
            </p:nvSpPr>
            <p:spPr bwMode="auto">
              <a:xfrm>
                <a:off x="287" y="1471"/>
                <a:ext cx="51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$4.00</a:t>
                </a:r>
              </a:p>
            </p:txBody>
          </p:sp>
        </p:grpSp>
      </p:grpSp>
      <p:sp>
        <p:nvSpPr>
          <p:cNvPr id="35871" name="Line 31"/>
          <p:cNvSpPr>
            <a:spLocks noChangeShapeType="1"/>
          </p:cNvSpPr>
          <p:nvPr/>
        </p:nvSpPr>
        <p:spPr bwMode="auto">
          <a:xfrm flipV="1">
            <a:off x="763588" y="262255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nimBg="1"/>
      <p:bldP spid="35859" grpId="0" animBg="1"/>
      <p:bldP spid="358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SUPPLY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2971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i="1">
                <a:solidFill>
                  <a:srgbClr val="720070"/>
                </a:solidFill>
              </a:rPr>
              <a:t>Quantity Supplied</a:t>
            </a:r>
            <a:r>
              <a:rPr lang="en-US" sz="3200"/>
              <a:t> refers to the </a:t>
            </a:r>
            <a:r>
              <a:rPr lang="en-US" sz="3200" i="1">
                <a:solidFill>
                  <a:srgbClr val="720070"/>
                </a:solidFill>
              </a:rPr>
              <a:t>amount</a:t>
            </a:r>
            <a:r>
              <a:rPr lang="en-US" sz="3200" i="1"/>
              <a:t> </a:t>
            </a:r>
            <a:r>
              <a:rPr lang="en-US" sz="3200"/>
              <a:t>(quantity) of a good that </a:t>
            </a:r>
            <a:r>
              <a:rPr lang="en-US" sz="3200" i="1">
                <a:solidFill>
                  <a:srgbClr val="720070"/>
                </a:solidFill>
              </a:rPr>
              <a:t>sellers </a:t>
            </a:r>
            <a:r>
              <a:rPr lang="en-US" sz="3200"/>
              <a:t>are</a:t>
            </a:r>
            <a:r>
              <a:rPr lang="en-US" sz="3200" i="1"/>
              <a:t> </a:t>
            </a:r>
            <a:r>
              <a:rPr lang="en-US" sz="3200" i="1">
                <a:solidFill>
                  <a:srgbClr val="720070"/>
                </a:solidFill>
              </a:rPr>
              <a:t>willing </a:t>
            </a:r>
            <a:r>
              <a:rPr lang="en-US" sz="3200"/>
              <a:t>to make available for sale at alternative prices for a given period.</a:t>
            </a:r>
            <a:endParaRPr lang="en-US" sz="4000"/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F1900E30-669D-4049-9B5F-F7828DBFBE19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bldLvl="4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Determinants of Supply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 typeface="Times" pitchFamily="48" charset="0"/>
              <a:buChar char="•"/>
            </a:pPr>
            <a:r>
              <a:rPr lang="en-US" sz="3200"/>
              <a:t>What factors determine how much ice cream you are willing to offer or produce?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/>
              <a:t>Product’s Own Price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/>
              <a:t>Input prices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/>
              <a:t>Technology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/>
              <a:t>Expectations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/>
              <a:t>Number of sellers</a:t>
            </a:r>
            <a:endParaRPr lang="en-US"/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93CB37F-D9BE-4276-AEAA-279F2DE047C8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4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1) Price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 typeface="Wingdings" pitchFamily="48" charset="2"/>
              <a:buNone/>
              <a:defRPr/>
            </a:pPr>
            <a:r>
              <a:rPr lang="en-US" sz="3200" i="1">
                <a:solidFill>
                  <a:srgbClr val="720070"/>
                </a:solidFill>
              </a:rPr>
              <a:t>Law of Supply</a:t>
            </a:r>
          </a:p>
          <a:p>
            <a:pPr marL="914400" lvl="1" indent="-457200" eaLnBrk="1" hangingPunct="1">
              <a:defRPr/>
            </a:pPr>
            <a:r>
              <a:rPr lang="en-US" sz="3200"/>
              <a:t>The </a:t>
            </a:r>
            <a:r>
              <a:rPr lang="en-US" sz="3200" i="1">
                <a:solidFill>
                  <a:srgbClr val="720070"/>
                </a:solidFill>
              </a:rPr>
              <a:t>law of supply</a:t>
            </a:r>
            <a:r>
              <a:rPr lang="en-US" sz="3200"/>
              <a:t> states that, other things equal, the quantity supplied of a good rises when the price of the good rises. 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4B452A9-CCBB-4783-8661-D1F7B05B4E37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4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The Supply Schedule and the Supply Curve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/>
              <a:t>The </a:t>
            </a:r>
            <a:r>
              <a:rPr lang="en-US" sz="3200" i="1">
                <a:solidFill>
                  <a:srgbClr val="720070"/>
                </a:solidFill>
              </a:rPr>
              <a:t>supply schedule</a:t>
            </a:r>
            <a:r>
              <a:rPr lang="en-US" sz="3200"/>
              <a:t> is a table that shows the relationship between the price of the good and the quantity supplied.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/>
              <a:t>The </a:t>
            </a:r>
            <a:r>
              <a:rPr lang="en-US" sz="3200" i="1">
                <a:solidFill>
                  <a:srgbClr val="720070"/>
                </a:solidFill>
              </a:rPr>
              <a:t>supply</a:t>
            </a:r>
            <a:r>
              <a:rPr lang="en-US" i="1">
                <a:solidFill>
                  <a:srgbClr val="720070"/>
                </a:solidFill>
              </a:rPr>
              <a:t> </a:t>
            </a:r>
            <a:r>
              <a:rPr lang="en-US" sz="3200" i="1">
                <a:solidFill>
                  <a:srgbClr val="720070"/>
                </a:solidFill>
              </a:rPr>
              <a:t>curve</a:t>
            </a:r>
            <a:r>
              <a:rPr lang="en-US" sz="3200"/>
              <a:t> is a graph of the relationship between the price of a good and the quantity supplied. 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i="1">
                <a:solidFill>
                  <a:srgbClr val="720070"/>
                </a:solidFill>
              </a:rPr>
              <a:t>Ceteris Paribus</a:t>
            </a:r>
            <a:r>
              <a:rPr lang="en-US" sz="3200" i="1"/>
              <a:t>: “Other thing being equal”</a:t>
            </a:r>
            <a:endParaRPr lang="en-US" sz="4000"/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859AD415-FD37-495F-A1E3-482A76CC91D6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4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Table 4-4: Ben’s Supply Schedule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FB131776-2D63-4D55-A99D-7153C7E7BFB6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741738"/>
            <a:ext cx="6858000" cy="2032000"/>
            <a:chOff x="720" y="2357"/>
            <a:chExt cx="4320" cy="1280"/>
          </a:xfrm>
        </p:grpSpPr>
        <p:sp>
          <p:nvSpPr>
            <p:cNvPr id="29731" name="Rectangle 4"/>
            <p:cNvSpPr>
              <a:spLocks noChangeArrowheads="1"/>
            </p:cNvSpPr>
            <p:nvPr/>
          </p:nvSpPr>
          <p:spPr bwMode="auto">
            <a:xfrm>
              <a:off x="288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9732" name="Rectangle 5"/>
            <p:cNvSpPr>
              <a:spLocks noChangeArrowheads="1"/>
            </p:cNvSpPr>
            <p:nvPr/>
          </p:nvSpPr>
          <p:spPr bwMode="auto">
            <a:xfrm>
              <a:off x="72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3.00</a:t>
              </a:r>
            </a:p>
          </p:txBody>
        </p:sp>
        <p:sp>
          <p:nvSpPr>
            <p:cNvPr id="29733" name="Rectangle 6"/>
            <p:cNvSpPr>
              <a:spLocks noChangeArrowheads="1"/>
            </p:cNvSpPr>
            <p:nvPr/>
          </p:nvSpPr>
          <p:spPr bwMode="auto">
            <a:xfrm>
              <a:off x="288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9734" name="Rectangle 7"/>
            <p:cNvSpPr>
              <a:spLocks noChangeArrowheads="1"/>
            </p:cNvSpPr>
            <p:nvPr/>
          </p:nvSpPr>
          <p:spPr bwMode="auto">
            <a:xfrm>
              <a:off x="72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29735" name="Rectangle 8"/>
            <p:cNvSpPr>
              <a:spLocks noChangeArrowheads="1"/>
            </p:cNvSpPr>
            <p:nvPr/>
          </p:nvSpPr>
          <p:spPr bwMode="auto">
            <a:xfrm>
              <a:off x="288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9736" name="Rectangle 9"/>
            <p:cNvSpPr>
              <a:spLocks noChangeArrowheads="1"/>
            </p:cNvSpPr>
            <p:nvPr/>
          </p:nvSpPr>
          <p:spPr bwMode="auto">
            <a:xfrm>
              <a:off x="72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29737" name="Rectangle 10"/>
            <p:cNvSpPr>
              <a:spLocks noChangeArrowheads="1"/>
            </p:cNvSpPr>
            <p:nvPr/>
          </p:nvSpPr>
          <p:spPr bwMode="auto">
            <a:xfrm>
              <a:off x="288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9738" name="Rectangle 11"/>
            <p:cNvSpPr>
              <a:spLocks noChangeArrowheads="1"/>
            </p:cNvSpPr>
            <p:nvPr/>
          </p:nvSpPr>
          <p:spPr bwMode="auto">
            <a:xfrm>
              <a:off x="72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1.50</a:t>
              </a:r>
            </a:p>
          </p:txBody>
        </p:sp>
      </p:grp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4572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1143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1.00</a:t>
            </a: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4572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143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4572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1143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29708" name="Rectangle 18"/>
          <p:cNvSpPr>
            <a:spLocks noChangeArrowheads="1"/>
          </p:cNvSpPr>
          <p:nvPr/>
        </p:nvSpPr>
        <p:spPr bwMode="auto">
          <a:xfrm>
            <a:off x="4572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Quantity of cones Supplied</a:t>
            </a:r>
          </a:p>
        </p:txBody>
      </p:sp>
      <p:sp>
        <p:nvSpPr>
          <p:cNvPr id="29709" name="Rectangle 19"/>
          <p:cNvSpPr>
            <a:spLocks noChangeArrowheads="1"/>
          </p:cNvSpPr>
          <p:nvPr/>
        </p:nvSpPr>
        <p:spPr bwMode="auto">
          <a:xfrm>
            <a:off x="1143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29710" name="Line 2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1" name="Line 2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2" name="Line 2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3" name="Line 2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4" name="Line 2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5" name="Line 2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6" name="Line 2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7" name="Line 2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8" name="Line 2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9" name="Line 2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0" name="Line 3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1" name="Line 3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2" name="Line 3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3" name="Line 3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4" name="Line 3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5" name="Line 3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6" name="Line 3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7" name="Line 3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8" name="Line 3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9" name="Line 3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30" name="Line 40"/>
          <p:cNvSpPr>
            <a:spLocks noChangeShapeType="1"/>
          </p:cNvSpPr>
          <p:nvPr/>
        </p:nvSpPr>
        <p:spPr bwMode="auto">
          <a:xfrm>
            <a:off x="1143000" y="2217738"/>
            <a:ext cx="6858000" cy="0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2" grpId="0"/>
      <p:bldP spid="87053" grpId="0"/>
      <p:bldP spid="87054" grpId="0"/>
      <p:bldP spid="87055" grpId="0"/>
      <p:bldP spid="87056" grpId="0"/>
      <p:bldP spid="870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8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4-5: Ben’s Supply Curve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6DF289B-7EDA-40B3-BD28-C110D9BED23F}" type="slidenum">
              <a:rPr lang="en-US"/>
              <a:pPr/>
              <a:t>26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295400" y="13065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76213" y="1098550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H="1">
            <a:off x="1319213" y="1606550"/>
            <a:ext cx="2338387" cy="35845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722688" y="5903913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510088" y="5903913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297488" y="5903913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237288" y="5903913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12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838200" y="59055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050" y="3675063"/>
            <a:ext cx="2295525" cy="2566987"/>
            <a:chOff x="12" y="2315"/>
            <a:chExt cx="1446" cy="1617"/>
          </a:xfrm>
        </p:grpSpPr>
        <p:sp>
          <p:nvSpPr>
            <p:cNvPr id="30765" name="Line 14"/>
            <p:cNvSpPr>
              <a:spLocks noChangeShapeType="1"/>
            </p:cNvSpPr>
            <p:nvPr/>
          </p:nvSpPr>
          <p:spPr bwMode="auto">
            <a:xfrm>
              <a:off x="1371" y="2463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Text Box 15"/>
            <p:cNvSpPr txBox="1">
              <a:spLocks noChangeArrowheads="1"/>
            </p:cNvSpPr>
            <p:nvPr/>
          </p:nvSpPr>
          <p:spPr bwMode="auto">
            <a:xfrm>
              <a:off x="1218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</a:t>
              </a:r>
            </a:p>
          </p:txBody>
        </p:sp>
        <p:sp>
          <p:nvSpPr>
            <p:cNvPr id="30767" name="Line 16"/>
            <p:cNvSpPr>
              <a:spLocks noChangeShapeType="1"/>
            </p:cNvSpPr>
            <p:nvPr/>
          </p:nvSpPr>
          <p:spPr bwMode="auto">
            <a:xfrm>
              <a:off x="828" y="243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Oval 17"/>
            <p:cNvSpPr>
              <a:spLocks noChangeAspect="1" noChangeArrowheads="1"/>
            </p:cNvSpPr>
            <p:nvPr/>
          </p:nvSpPr>
          <p:spPr bwMode="auto">
            <a:xfrm>
              <a:off x="1305" y="238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Text Box 18"/>
            <p:cNvSpPr txBox="1">
              <a:spLocks noChangeArrowheads="1"/>
            </p:cNvSpPr>
            <p:nvPr/>
          </p:nvSpPr>
          <p:spPr bwMode="auto">
            <a:xfrm>
              <a:off x="12" y="2315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1.50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9050" y="4329113"/>
            <a:ext cx="1862138" cy="1912937"/>
            <a:chOff x="12" y="2727"/>
            <a:chExt cx="1173" cy="1205"/>
          </a:xfrm>
        </p:grpSpPr>
        <p:sp>
          <p:nvSpPr>
            <p:cNvPr id="30760" name="Line 20"/>
            <p:cNvSpPr>
              <a:spLocks noChangeShapeType="1"/>
            </p:cNvSpPr>
            <p:nvPr/>
          </p:nvSpPr>
          <p:spPr bwMode="auto">
            <a:xfrm>
              <a:off x="1093" y="2876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Line 21"/>
            <p:cNvSpPr>
              <a:spLocks noChangeShapeType="1"/>
            </p:cNvSpPr>
            <p:nvPr/>
          </p:nvSpPr>
          <p:spPr bwMode="auto">
            <a:xfrm>
              <a:off x="828" y="2843"/>
              <a:ext cx="2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Oval 22"/>
            <p:cNvSpPr>
              <a:spLocks noChangeAspect="1" noChangeArrowheads="1"/>
            </p:cNvSpPr>
            <p:nvPr/>
          </p:nvSpPr>
          <p:spPr bwMode="auto">
            <a:xfrm>
              <a:off x="1045" y="2795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Text Box 23"/>
            <p:cNvSpPr txBox="1">
              <a:spLocks noChangeArrowheads="1"/>
            </p:cNvSpPr>
            <p:nvPr/>
          </p:nvSpPr>
          <p:spPr bwMode="auto">
            <a:xfrm>
              <a:off x="12" y="2727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1.00</a:t>
              </a:r>
            </a:p>
          </p:txBody>
        </p:sp>
        <p:sp>
          <p:nvSpPr>
            <p:cNvPr id="30764" name="Text Box 24"/>
            <p:cNvSpPr txBox="1">
              <a:spLocks noChangeArrowheads="1"/>
            </p:cNvSpPr>
            <p:nvPr/>
          </p:nvSpPr>
          <p:spPr bwMode="auto">
            <a:xfrm>
              <a:off x="945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9050" y="3033713"/>
            <a:ext cx="2728913" cy="3208337"/>
            <a:chOff x="12" y="1911"/>
            <a:chExt cx="1719" cy="2021"/>
          </a:xfrm>
        </p:grpSpPr>
        <p:sp>
          <p:nvSpPr>
            <p:cNvPr id="30755" name="Line 26"/>
            <p:cNvSpPr>
              <a:spLocks noChangeShapeType="1"/>
            </p:cNvSpPr>
            <p:nvPr/>
          </p:nvSpPr>
          <p:spPr bwMode="auto">
            <a:xfrm>
              <a:off x="1648" y="2037"/>
              <a:ext cx="9" cy="1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6" name="Line 27"/>
            <p:cNvSpPr>
              <a:spLocks noChangeShapeType="1"/>
            </p:cNvSpPr>
            <p:nvPr/>
          </p:nvSpPr>
          <p:spPr bwMode="auto">
            <a:xfrm>
              <a:off x="828" y="2015"/>
              <a:ext cx="8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Text Box 28"/>
            <p:cNvSpPr txBox="1">
              <a:spLocks noChangeArrowheads="1"/>
            </p:cNvSpPr>
            <p:nvPr/>
          </p:nvSpPr>
          <p:spPr bwMode="auto">
            <a:xfrm>
              <a:off x="12" y="1911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2.00</a:t>
              </a:r>
            </a:p>
          </p:txBody>
        </p:sp>
        <p:sp>
          <p:nvSpPr>
            <p:cNvPr id="30758" name="Oval 29"/>
            <p:cNvSpPr>
              <a:spLocks noChangeAspect="1" noChangeArrowheads="1"/>
            </p:cNvSpPr>
            <p:nvPr/>
          </p:nvSpPr>
          <p:spPr bwMode="auto">
            <a:xfrm>
              <a:off x="1590" y="195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Text Box 30"/>
            <p:cNvSpPr txBox="1">
              <a:spLocks noChangeArrowheads="1"/>
            </p:cNvSpPr>
            <p:nvPr/>
          </p:nvSpPr>
          <p:spPr bwMode="auto">
            <a:xfrm>
              <a:off x="1491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3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0" y="1727200"/>
            <a:ext cx="3614738" cy="4514850"/>
            <a:chOff x="0" y="1088"/>
            <a:chExt cx="2277" cy="2844"/>
          </a:xfrm>
        </p:grpSpPr>
        <p:sp>
          <p:nvSpPr>
            <p:cNvPr id="30745" name="Line 32"/>
            <p:cNvSpPr>
              <a:spLocks noChangeShapeType="1"/>
            </p:cNvSpPr>
            <p:nvPr/>
          </p:nvSpPr>
          <p:spPr bwMode="auto">
            <a:xfrm>
              <a:off x="1920" y="1588"/>
              <a:ext cx="0" cy="20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Text Box 33"/>
            <p:cNvSpPr txBox="1">
              <a:spLocks noChangeArrowheads="1"/>
            </p:cNvSpPr>
            <p:nvPr/>
          </p:nvSpPr>
          <p:spPr bwMode="auto">
            <a:xfrm>
              <a:off x="1764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4</a:t>
              </a:r>
            </a:p>
          </p:txBody>
        </p:sp>
        <p:sp>
          <p:nvSpPr>
            <p:cNvPr id="30747" name="Oval 34"/>
            <p:cNvSpPr>
              <a:spLocks noChangeAspect="1" noChangeArrowheads="1"/>
            </p:cNvSpPr>
            <p:nvPr/>
          </p:nvSpPr>
          <p:spPr bwMode="auto">
            <a:xfrm>
              <a:off x="2084" y="118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Text Box 35"/>
            <p:cNvSpPr txBox="1">
              <a:spLocks noChangeArrowheads="1"/>
            </p:cNvSpPr>
            <p:nvPr/>
          </p:nvSpPr>
          <p:spPr bwMode="auto">
            <a:xfrm>
              <a:off x="0" y="1088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$3.00</a:t>
              </a:r>
            </a:p>
          </p:txBody>
        </p:sp>
        <p:sp>
          <p:nvSpPr>
            <p:cNvPr id="30749" name="Line 36"/>
            <p:cNvSpPr>
              <a:spLocks noChangeShapeType="1"/>
            </p:cNvSpPr>
            <p:nvPr/>
          </p:nvSpPr>
          <p:spPr bwMode="auto">
            <a:xfrm>
              <a:off x="828" y="1595"/>
              <a:ext cx="10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Oval 37"/>
            <p:cNvSpPr>
              <a:spLocks noChangeAspect="1" noChangeArrowheads="1"/>
            </p:cNvSpPr>
            <p:nvPr/>
          </p:nvSpPr>
          <p:spPr bwMode="auto">
            <a:xfrm>
              <a:off x="1845" y="154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Text Box 38"/>
            <p:cNvSpPr txBox="1">
              <a:spLocks noChangeArrowheads="1"/>
            </p:cNvSpPr>
            <p:nvPr/>
          </p:nvSpPr>
          <p:spPr bwMode="auto">
            <a:xfrm>
              <a:off x="12" y="1451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2.50</a:t>
              </a:r>
            </a:p>
          </p:txBody>
        </p:sp>
        <p:sp>
          <p:nvSpPr>
            <p:cNvPr id="30752" name="Line 39"/>
            <p:cNvSpPr>
              <a:spLocks noChangeShapeType="1"/>
            </p:cNvSpPr>
            <p:nvPr/>
          </p:nvSpPr>
          <p:spPr bwMode="auto">
            <a:xfrm>
              <a:off x="835" y="1220"/>
              <a:ext cx="1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Line 40"/>
            <p:cNvSpPr>
              <a:spLocks noChangeShapeType="1"/>
            </p:cNvSpPr>
            <p:nvPr/>
          </p:nvSpPr>
          <p:spPr bwMode="auto">
            <a:xfrm>
              <a:off x="2156" y="1241"/>
              <a:ext cx="0" cy="24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Text Box 41"/>
            <p:cNvSpPr txBox="1">
              <a:spLocks noChangeArrowheads="1"/>
            </p:cNvSpPr>
            <p:nvPr/>
          </p:nvSpPr>
          <p:spPr bwMode="auto">
            <a:xfrm>
              <a:off x="2037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5</a:t>
              </a:r>
            </a:p>
          </p:txBody>
        </p:sp>
      </p:grpSp>
      <p:sp>
        <p:nvSpPr>
          <p:cNvPr id="30737" name="Line 42"/>
          <p:cNvSpPr>
            <a:spLocks noChangeShapeType="1"/>
          </p:cNvSpPr>
          <p:nvPr/>
        </p:nvSpPr>
        <p:spPr bwMode="auto">
          <a:xfrm>
            <a:off x="3916363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43"/>
          <p:cNvSpPr>
            <a:spLocks noChangeShapeType="1"/>
          </p:cNvSpPr>
          <p:nvPr/>
        </p:nvSpPr>
        <p:spPr bwMode="auto">
          <a:xfrm>
            <a:off x="4716463" y="5676900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44"/>
          <p:cNvSpPr>
            <a:spLocks noChangeShapeType="1"/>
          </p:cNvSpPr>
          <p:nvPr/>
        </p:nvSpPr>
        <p:spPr bwMode="auto">
          <a:xfrm>
            <a:off x="5621338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45"/>
          <p:cNvSpPr>
            <a:spLocks noChangeShapeType="1"/>
          </p:cNvSpPr>
          <p:nvPr/>
        </p:nvSpPr>
        <p:spPr bwMode="auto">
          <a:xfrm>
            <a:off x="6538913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9050" y="5014913"/>
            <a:ext cx="1411288" cy="336550"/>
            <a:chOff x="12" y="3159"/>
            <a:chExt cx="889" cy="212"/>
          </a:xfrm>
        </p:grpSpPr>
        <p:sp>
          <p:nvSpPr>
            <p:cNvPr id="30743" name="Text Box 47"/>
            <p:cNvSpPr txBox="1">
              <a:spLocks noChangeArrowheads="1"/>
            </p:cNvSpPr>
            <p:nvPr/>
          </p:nvSpPr>
          <p:spPr bwMode="auto">
            <a:xfrm>
              <a:off x="12" y="3159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0.50</a:t>
              </a:r>
            </a:p>
          </p:txBody>
        </p:sp>
        <p:sp>
          <p:nvSpPr>
            <p:cNvPr id="30744" name="Oval 48"/>
            <p:cNvSpPr>
              <a:spLocks noChangeAspect="1" noChangeArrowheads="1"/>
            </p:cNvSpPr>
            <p:nvPr/>
          </p:nvSpPr>
          <p:spPr bwMode="auto">
            <a:xfrm>
              <a:off x="779" y="319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Market Supply Schedule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200"/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/>
              <a:t>Market supply is the </a:t>
            </a:r>
            <a:r>
              <a:rPr lang="en-US" i="1">
                <a:solidFill>
                  <a:srgbClr val="720070"/>
                </a:solidFill>
              </a:rPr>
              <a:t>sum of all individual supplies</a:t>
            </a:r>
            <a:r>
              <a:rPr lang="en-US"/>
              <a:t> at each possible price.</a:t>
            </a:r>
          </a:p>
          <a:p>
            <a:pPr eaLnBrk="1" hangingPunct="1">
              <a:defRPr/>
            </a:pPr>
            <a:r>
              <a:rPr lang="en-US"/>
              <a:t>Graphically, individual supply curves are summed horizontally to obtain the market demand curve.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/>
              <a:t>Assume the ice cream market has two suppliers as follows…</a:t>
            </a:r>
          </a:p>
          <a:p>
            <a:pPr eaLnBrk="1" hangingPunct="1">
              <a:lnSpc>
                <a:spcPct val="90000"/>
              </a:lnSpc>
              <a:buFont typeface="Wingdings" pitchFamily="48" charset="2"/>
              <a:buChar char="§"/>
              <a:defRPr/>
            </a:pPr>
            <a:endParaRPr lang="en-US" sz="400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D0930F6-C35F-472A-955A-99A6BA8B09B5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Table 4-5: Market supply as the Sum of Individual Supplies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FCC05E9-443A-4BFA-B048-E91CEACAE4CA}" type="slidenum">
              <a:rPr lang="en-US"/>
              <a:pPr/>
              <a:t>28</a:t>
            </a:fld>
            <a:endParaRPr 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7432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04800" y="524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3.00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27432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04800" y="270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7432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304800" y="2192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32778" name="Rectangle 8"/>
          <p:cNvSpPr>
            <a:spLocks noChangeArrowheads="1"/>
          </p:cNvSpPr>
          <p:nvPr/>
        </p:nvSpPr>
        <p:spPr bwMode="auto">
          <a:xfrm>
            <a:off x="27432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Ben</a:t>
            </a:r>
          </a:p>
        </p:txBody>
      </p:sp>
      <p:sp>
        <p:nvSpPr>
          <p:cNvPr id="32779" name="Rectangle 9"/>
          <p:cNvSpPr>
            <a:spLocks noChangeArrowheads="1"/>
          </p:cNvSpPr>
          <p:nvPr/>
        </p:nvSpPr>
        <p:spPr bwMode="auto">
          <a:xfrm>
            <a:off x="304800" y="1371600"/>
            <a:ext cx="2667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32780" name="Line 1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1" name="Line 1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2" name="Line 1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4" name="Line 1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5" name="Line 1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6" name="Line 1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7" name="Line 1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8" name="Line 1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9" name="Line 1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0" name="Line 2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1" name="Line 2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2" name="Line 2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3" name="Line 2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4" name="Line 2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5" name="Line 2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6" name="Line 2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7" name="Line 2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8" name="Line 2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9" name="Line 2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800" name="Line 30"/>
          <p:cNvSpPr>
            <a:spLocks noChangeShapeType="1"/>
          </p:cNvSpPr>
          <p:nvPr/>
        </p:nvSpPr>
        <p:spPr bwMode="auto">
          <a:xfrm>
            <a:off x="304800" y="2192338"/>
            <a:ext cx="8382000" cy="17462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3216" name="Rectangle 32"/>
          <p:cNvSpPr>
            <a:spLocks noChangeArrowheads="1"/>
          </p:cNvSpPr>
          <p:nvPr/>
        </p:nvSpPr>
        <p:spPr bwMode="auto">
          <a:xfrm>
            <a:off x="4419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93217" name="Rectangle 33"/>
          <p:cNvSpPr>
            <a:spLocks noChangeArrowheads="1"/>
          </p:cNvSpPr>
          <p:nvPr/>
        </p:nvSpPr>
        <p:spPr bwMode="auto">
          <a:xfrm>
            <a:off x="4953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93218" name="Rectangle 34"/>
          <p:cNvSpPr>
            <a:spLocks noChangeArrowheads="1"/>
          </p:cNvSpPr>
          <p:nvPr/>
        </p:nvSpPr>
        <p:spPr bwMode="auto">
          <a:xfrm>
            <a:off x="4953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219" name="Rectangle 35"/>
          <p:cNvSpPr>
            <a:spLocks noChangeArrowheads="1"/>
          </p:cNvSpPr>
          <p:nvPr/>
        </p:nvSpPr>
        <p:spPr bwMode="auto">
          <a:xfrm>
            <a:off x="4953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806" name="Rectangle 36"/>
          <p:cNvSpPr>
            <a:spLocks noChangeArrowheads="1"/>
          </p:cNvSpPr>
          <p:nvPr/>
        </p:nvSpPr>
        <p:spPr bwMode="auto">
          <a:xfrm>
            <a:off x="4953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Nicholas</a:t>
            </a:r>
          </a:p>
        </p:txBody>
      </p:sp>
      <p:sp>
        <p:nvSpPr>
          <p:cNvPr id="93221" name="Rectangle 37"/>
          <p:cNvSpPr>
            <a:spLocks noChangeArrowheads="1"/>
          </p:cNvSpPr>
          <p:nvPr/>
        </p:nvSpPr>
        <p:spPr bwMode="auto">
          <a:xfrm>
            <a:off x="6858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13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04800" y="3208338"/>
            <a:ext cx="8839200" cy="2032000"/>
            <a:chOff x="192" y="2021"/>
            <a:chExt cx="5568" cy="1280"/>
          </a:xfrm>
        </p:grpSpPr>
        <p:sp>
          <p:nvSpPr>
            <p:cNvPr id="32813" name="Rectangle 39"/>
            <p:cNvSpPr>
              <a:spLocks noChangeArrowheads="1"/>
            </p:cNvSpPr>
            <p:nvPr/>
          </p:nvSpPr>
          <p:spPr bwMode="auto">
            <a:xfrm>
              <a:off x="1728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14" name="Rectangle 40"/>
            <p:cNvSpPr>
              <a:spLocks noChangeArrowheads="1"/>
            </p:cNvSpPr>
            <p:nvPr/>
          </p:nvSpPr>
          <p:spPr bwMode="auto">
            <a:xfrm>
              <a:off x="192" y="298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32815" name="Rectangle 41"/>
            <p:cNvSpPr>
              <a:spLocks noChangeArrowheads="1"/>
            </p:cNvSpPr>
            <p:nvPr/>
          </p:nvSpPr>
          <p:spPr bwMode="auto">
            <a:xfrm>
              <a:off x="1728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2816" name="Rectangle 42"/>
            <p:cNvSpPr>
              <a:spLocks noChangeArrowheads="1"/>
            </p:cNvSpPr>
            <p:nvPr/>
          </p:nvSpPr>
          <p:spPr bwMode="auto">
            <a:xfrm>
              <a:off x="192" y="266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32817" name="Rectangle 43"/>
            <p:cNvSpPr>
              <a:spLocks noChangeArrowheads="1"/>
            </p:cNvSpPr>
            <p:nvPr/>
          </p:nvSpPr>
          <p:spPr bwMode="auto">
            <a:xfrm>
              <a:off x="1728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2818" name="Rectangle 44"/>
            <p:cNvSpPr>
              <a:spLocks noChangeArrowheads="1"/>
            </p:cNvSpPr>
            <p:nvPr/>
          </p:nvSpPr>
          <p:spPr bwMode="auto">
            <a:xfrm>
              <a:off x="192" y="234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1.50</a:t>
              </a:r>
            </a:p>
          </p:txBody>
        </p:sp>
        <p:sp>
          <p:nvSpPr>
            <p:cNvPr id="32819" name="Rectangle 45"/>
            <p:cNvSpPr>
              <a:spLocks noChangeArrowheads="1"/>
            </p:cNvSpPr>
            <p:nvPr/>
          </p:nvSpPr>
          <p:spPr bwMode="auto">
            <a:xfrm>
              <a:off x="1728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2820" name="Rectangle 46"/>
            <p:cNvSpPr>
              <a:spLocks noChangeArrowheads="1"/>
            </p:cNvSpPr>
            <p:nvPr/>
          </p:nvSpPr>
          <p:spPr bwMode="auto">
            <a:xfrm>
              <a:off x="192" y="202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1.00</a:t>
              </a:r>
            </a:p>
          </p:txBody>
        </p:sp>
        <p:sp>
          <p:nvSpPr>
            <p:cNvPr id="32821" name="Rectangle 47"/>
            <p:cNvSpPr>
              <a:spLocks noChangeArrowheads="1"/>
            </p:cNvSpPr>
            <p:nvPr/>
          </p:nvSpPr>
          <p:spPr bwMode="auto">
            <a:xfrm>
              <a:off x="31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32822" name="Rectangle 48"/>
            <p:cNvSpPr>
              <a:spLocks noChangeArrowheads="1"/>
            </p:cNvSpPr>
            <p:nvPr/>
          </p:nvSpPr>
          <p:spPr bwMode="auto">
            <a:xfrm>
              <a:off x="31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23" name="Rectangle 49"/>
            <p:cNvSpPr>
              <a:spLocks noChangeArrowheads="1"/>
            </p:cNvSpPr>
            <p:nvPr/>
          </p:nvSpPr>
          <p:spPr bwMode="auto">
            <a:xfrm>
              <a:off x="31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2824" name="Rectangle 50"/>
            <p:cNvSpPr>
              <a:spLocks noChangeArrowheads="1"/>
            </p:cNvSpPr>
            <p:nvPr/>
          </p:nvSpPr>
          <p:spPr bwMode="auto">
            <a:xfrm>
              <a:off x="31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2825" name="Rectangle 51"/>
            <p:cNvSpPr>
              <a:spLocks noChangeArrowheads="1"/>
            </p:cNvSpPr>
            <p:nvPr/>
          </p:nvSpPr>
          <p:spPr bwMode="auto">
            <a:xfrm>
              <a:off x="43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32826" name="Rectangle 52"/>
            <p:cNvSpPr>
              <a:spLocks noChangeArrowheads="1"/>
            </p:cNvSpPr>
            <p:nvPr/>
          </p:nvSpPr>
          <p:spPr bwMode="auto">
            <a:xfrm>
              <a:off x="43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32827" name="Rectangle 53"/>
            <p:cNvSpPr>
              <a:spLocks noChangeArrowheads="1"/>
            </p:cNvSpPr>
            <p:nvPr/>
          </p:nvSpPr>
          <p:spPr bwMode="auto">
            <a:xfrm>
              <a:off x="43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28" name="Rectangle 54"/>
            <p:cNvSpPr>
              <a:spLocks noChangeArrowheads="1"/>
            </p:cNvSpPr>
            <p:nvPr/>
          </p:nvSpPr>
          <p:spPr bwMode="auto">
            <a:xfrm>
              <a:off x="43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93239" name="Rectangle 55"/>
          <p:cNvSpPr>
            <a:spLocks noChangeArrowheads="1"/>
          </p:cNvSpPr>
          <p:nvPr/>
        </p:nvSpPr>
        <p:spPr bwMode="auto">
          <a:xfrm>
            <a:off x="6858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240" name="Rectangle 56"/>
          <p:cNvSpPr>
            <a:spLocks noChangeArrowheads="1"/>
          </p:cNvSpPr>
          <p:nvPr/>
        </p:nvSpPr>
        <p:spPr bwMode="auto">
          <a:xfrm>
            <a:off x="6858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811" name="Rectangle 57"/>
          <p:cNvSpPr>
            <a:spLocks noChangeArrowheads="1"/>
          </p:cNvSpPr>
          <p:nvPr/>
        </p:nvSpPr>
        <p:spPr bwMode="auto">
          <a:xfrm>
            <a:off x="6858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Market</a:t>
            </a:r>
          </a:p>
        </p:txBody>
      </p:sp>
      <p:sp>
        <p:nvSpPr>
          <p:cNvPr id="93242" name="Rectangle 58"/>
          <p:cNvSpPr>
            <a:spLocks noChangeArrowheads="1"/>
          </p:cNvSpPr>
          <p:nvPr/>
        </p:nvSpPr>
        <p:spPr bwMode="auto">
          <a:xfrm>
            <a:off x="6705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=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/>
      <p:bldP spid="93188" grpId="0"/>
      <p:bldP spid="93189" grpId="0"/>
      <p:bldP spid="93190" grpId="0"/>
      <p:bldP spid="93191" grpId="0"/>
      <p:bldP spid="93216" grpId="0"/>
      <p:bldP spid="93217" grpId="0"/>
      <p:bldP spid="93218" grpId="0"/>
      <p:bldP spid="93219" grpId="0"/>
      <p:bldP spid="93221" grpId="0"/>
      <p:bldP spid="93239" grpId="0"/>
      <p:bldP spid="93240" grpId="0"/>
      <p:bldP spid="932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4-7: Shifts in the Supply Curve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593E4B5-CABA-453A-8CD4-19C5F953BFF0}" type="slidenum">
              <a:rPr lang="en-US"/>
              <a:pPr/>
              <a:t>29</a:t>
            </a:fld>
            <a:endParaRPr 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82750" y="1292225"/>
            <a:ext cx="2962275" cy="3517900"/>
            <a:chOff x="1060" y="814"/>
            <a:chExt cx="1866" cy="2216"/>
          </a:xfrm>
        </p:grpSpPr>
        <p:sp>
          <p:nvSpPr>
            <p:cNvPr id="33813" name="Line 8"/>
            <p:cNvSpPr>
              <a:spLocks noChangeShapeType="1"/>
            </p:cNvSpPr>
            <p:nvPr/>
          </p:nvSpPr>
          <p:spPr bwMode="auto">
            <a:xfrm flipV="1">
              <a:off x="1060" y="1047"/>
              <a:ext cx="1801" cy="1983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Text Box 9"/>
            <p:cNvSpPr txBox="1">
              <a:spLocks noChangeArrowheads="1"/>
            </p:cNvSpPr>
            <p:nvPr/>
          </p:nvSpPr>
          <p:spPr bwMode="auto">
            <a:xfrm>
              <a:off x="2570" y="81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3</a:t>
              </a:r>
              <a:endParaRPr lang="en-GB" sz="180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51363" y="1939925"/>
            <a:ext cx="3386137" cy="3732213"/>
            <a:chOff x="2867" y="1222"/>
            <a:chExt cx="2133" cy="2351"/>
          </a:xfrm>
        </p:grpSpPr>
        <p:sp>
          <p:nvSpPr>
            <p:cNvPr id="33811" name="Text Box 11"/>
            <p:cNvSpPr txBox="1">
              <a:spLocks noChangeArrowheads="1"/>
            </p:cNvSpPr>
            <p:nvPr/>
          </p:nvSpPr>
          <p:spPr bwMode="auto">
            <a:xfrm>
              <a:off x="4644" y="122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  <p:sp>
          <p:nvSpPr>
            <p:cNvPr id="33812" name="Line 12"/>
            <p:cNvSpPr>
              <a:spLocks noChangeShapeType="1"/>
            </p:cNvSpPr>
            <p:nvPr/>
          </p:nvSpPr>
          <p:spPr bwMode="auto">
            <a:xfrm flipV="1">
              <a:off x="2867" y="1442"/>
              <a:ext cx="1778" cy="2131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1" name="Group 13"/>
          <p:cNvGrpSpPr>
            <a:grpSpLocks/>
          </p:cNvGrpSpPr>
          <p:nvPr/>
        </p:nvGrpSpPr>
        <p:grpSpPr bwMode="auto">
          <a:xfrm>
            <a:off x="3190875" y="1857375"/>
            <a:ext cx="3370263" cy="3381375"/>
            <a:chOff x="2010" y="1170"/>
            <a:chExt cx="2123" cy="2130"/>
          </a:xfrm>
        </p:grpSpPr>
        <p:sp>
          <p:nvSpPr>
            <p:cNvPr id="33809" name="Line 14"/>
            <p:cNvSpPr>
              <a:spLocks noChangeShapeType="1"/>
            </p:cNvSpPr>
            <p:nvPr/>
          </p:nvSpPr>
          <p:spPr bwMode="auto">
            <a:xfrm flipV="1">
              <a:off x="2010" y="1263"/>
              <a:ext cx="1734" cy="20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15"/>
            <p:cNvSpPr txBox="1">
              <a:spLocks noChangeArrowheads="1"/>
            </p:cNvSpPr>
            <p:nvPr/>
          </p:nvSpPr>
          <p:spPr bwMode="auto">
            <a:xfrm>
              <a:off x="3777" y="117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1</a:t>
              </a:r>
              <a:endParaRPr lang="en-GB" sz="18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986088" y="3009900"/>
            <a:ext cx="1411287" cy="519113"/>
            <a:chOff x="1881" y="1896"/>
            <a:chExt cx="889" cy="327"/>
          </a:xfrm>
        </p:grpSpPr>
        <p:sp>
          <p:nvSpPr>
            <p:cNvPr id="33807" name="Line 17"/>
            <p:cNvSpPr>
              <a:spLocks noChangeShapeType="1"/>
            </p:cNvSpPr>
            <p:nvPr/>
          </p:nvSpPr>
          <p:spPr bwMode="auto">
            <a:xfrm flipH="1">
              <a:off x="1881" y="2223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18"/>
            <p:cNvSpPr txBox="1">
              <a:spLocks noChangeArrowheads="1"/>
            </p:cNvSpPr>
            <p:nvPr/>
          </p:nvSpPr>
          <p:spPr bwMode="auto">
            <a:xfrm>
              <a:off x="2142" y="1896"/>
              <a:ext cx="615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Decrease in supply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62475" y="3786188"/>
            <a:ext cx="1446213" cy="584200"/>
            <a:chOff x="2874" y="2385"/>
            <a:chExt cx="911" cy="368"/>
          </a:xfrm>
        </p:grpSpPr>
        <p:sp>
          <p:nvSpPr>
            <p:cNvPr id="33805" name="Line 20"/>
            <p:cNvSpPr>
              <a:spLocks noChangeShapeType="1"/>
            </p:cNvSpPr>
            <p:nvPr/>
          </p:nvSpPr>
          <p:spPr bwMode="auto">
            <a:xfrm>
              <a:off x="2874" y="2385"/>
              <a:ext cx="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21"/>
            <p:cNvSpPr txBox="1">
              <a:spLocks noChangeArrowheads="1"/>
            </p:cNvSpPr>
            <p:nvPr/>
          </p:nvSpPr>
          <p:spPr bwMode="auto">
            <a:xfrm>
              <a:off x="2940" y="2465"/>
              <a:ext cx="571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Increase in supply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THE MARKET FORCES OF SUPPLY AND DEMAND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 i="1">
                <a:solidFill>
                  <a:srgbClr val="7200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Supply</a:t>
            </a:r>
            <a:r>
              <a:rPr lang="en-US" sz="3200">
                <a:solidFill>
                  <a:srgbClr val="720070"/>
                </a:solidFill>
              </a:rPr>
              <a:t> </a:t>
            </a:r>
            <a:r>
              <a:rPr lang="en-US" sz="3200"/>
              <a:t>and </a:t>
            </a:r>
            <a:r>
              <a:rPr lang="en-US" sz="3200" i="1">
                <a:solidFill>
                  <a:srgbClr val="720070"/>
                </a:solidFill>
              </a:rPr>
              <a:t>Demand</a:t>
            </a:r>
            <a:r>
              <a:rPr lang="en-US" sz="3200">
                <a:solidFill>
                  <a:srgbClr val="720070"/>
                </a:solidFill>
              </a:rPr>
              <a:t> </a:t>
            </a:r>
            <a:r>
              <a:rPr lang="en-US" sz="3200"/>
              <a:t>are the two words that economists use most often.</a:t>
            </a:r>
          </a:p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 i="1">
                <a:solidFill>
                  <a:srgbClr val="720070"/>
                </a:solidFill>
              </a:rPr>
              <a:t>Supply</a:t>
            </a:r>
            <a:r>
              <a:rPr lang="en-US" sz="3200"/>
              <a:t> and </a:t>
            </a:r>
            <a:r>
              <a:rPr lang="en-US" sz="3200" i="1">
                <a:solidFill>
                  <a:srgbClr val="720070"/>
                </a:solidFill>
              </a:rPr>
              <a:t>Demand</a:t>
            </a:r>
            <a:r>
              <a:rPr lang="en-US" sz="3200">
                <a:solidFill>
                  <a:srgbClr val="720070"/>
                </a:solidFill>
              </a:rPr>
              <a:t> </a:t>
            </a:r>
            <a:r>
              <a:rPr lang="en-US" sz="3200"/>
              <a:t>are the forces that make market economies work!</a:t>
            </a:r>
          </a:p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/>
              <a:t>Modern </a:t>
            </a:r>
            <a:r>
              <a:rPr lang="en-US" sz="3200" i="1">
                <a:solidFill>
                  <a:srgbClr val="720070"/>
                </a:solidFill>
              </a:rPr>
              <a:t>microeconomics</a:t>
            </a:r>
            <a:r>
              <a:rPr lang="en-US" sz="3200">
                <a:solidFill>
                  <a:srgbClr val="720070"/>
                </a:solidFill>
              </a:rPr>
              <a:t> </a:t>
            </a:r>
            <a:r>
              <a:rPr lang="en-US" sz="3200"/>
              <a:t>is about supply, demand, and market equilibrium.</a:t>
            </a:r>
            <a:endParaRPr lang="en-US" sz="400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29EFCF8-6811-4708-8388-A0A940EC19A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Table 4-6: The Determinants of Quantity Supplied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EB269F8-71C2-4D69-B2BC-D2B1C4525832}" type="slidenum">
              <a:rPr lang="en-US"/>
              <a:pPr/>
              <a:t>30</a:t>
            </a:fld>
            <a:endParaRPr lang="en-US"/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62200"/>
            <a:ext cx="8912225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SUPPLY AND DEMAND TOGETHER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514600"/>
            <a:ext cx="7772400" cy="2438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en-US" i="1" dirty="0">
                <a:solidFill>
                  <a:srgbClr val="720070"/>
                </a:solidFill>
              </a:rPr>
              <a:t>Equilibrium</a:t>
            </a:r>
            <a:r>
              <a:rPr lang="en-US" dirty="0">
                <a:solidFill>
                  <a:srgbClr val="720070"/>
                </a:solidFill>
              </a:rPr>
              <a:t> </a:t>
            </a:r>
            <a:r>
              <a:rPr lang="en-US" dirty="0"/>
              <a:t>refers to a situation in which the price has reached the level where quantity supplied equals quantity demanded.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sz="3200" dirty="0"/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181A982-CD7B-4DDF-B4BF-AED53484DA39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Equilibrium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>
                <a:solidFill>
                  <a:srgbClr val="720070"/>
                </a:solidFill>
              </a:rPr>
              <a:t>Equilibrium Price</a:t>
            </a:r>
            <a:endParaRPr lang="en-US" sz="2400">
              <a:solidFill>
                <a:srgbClr val="B10AD9"/>
              </a:solidFill>
            </a:endParaRPr>
          </a:p>
          <a:p>
            <a:pPr lvl="1" eaLnBrk="1" hangingPunct="1">
              <a:defRPr/>
            </a:pPr>
            <a:r>
              <a:rPr lang="en-US" sz="2400"/>
              <a:t>The price that balances quantity supplied and quantity demanded. </a:t>
            </a:r>
          </a:p>
          <a:p>
            <a:pPr lvl="1" eaLnBrk="1" hangingPunct="1">
              <a:defRPr/>
            </a:pPr>
            <a:r>
              <a:rPr lang="en-US" sz="2400"/>
              <a:t>On a graph, it is the price at which the supply and demand curves intersect.</a:t>
            </a:r>
          </a:p>
          <a:p>
            <a:pPr eaLnBrk="1" hangingPunct="1">
              <a:defRPr/>
            </a:pPr>
            <a:r>
              <a:rPr lang="en-US" sz="2400" i="1">
                <a:solidFill>
                  <a:srgbClr val="720070"/>
                </a:solidFill>
              </a:rPr>
              <a:t>Equilibrium Quantity</a:t>
            </a:r>
            <a:endParaRPr lang="en-US" sz="240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/>
              <a:t>The quantity supplied and the quantity demanded at the equilibrium price. </a:t>
            </a:r>
          </a:p>
          <a:p>
            <a:pPr lvl="1" eaLnBrk="1" hangingPunct="1">
              <a:defRPr/>
            </a:pPr>
            <a:r>
              <a:rPr lang="en-US" sz="2400"/>
              <a:t>On a graph it is the quantity at which the supply and demand curves intersect.  	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/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D28AF061-F080-4BB2-9C35-47E665659FCB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3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Equilibrium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A92B3AA-8725-489D-B06E-68ECA000D887}" type="slidenum">
              <a:rPr lang="en-US"/>
              <a:pPr/>
              <a:t>33</a:t>
            </a:fld>
            <a:endParaRPr lang="en-US"/>
          </a:p>
        </p:txBody>
      </p:sp>
      <p:pic>
        <p:nvPicPr>
          <p:cNvPr id="37892" name="Picture 5" descr="marketdema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396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6" descr="market suppl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905000"/>
            <a:ext cx="3733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6858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31242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90600" y="3581400"/>
            <a:ext cx="2819400" cy="1447800"/>
            <a:chOff x="480" y="2496"/>
            <a:chExt cx="2016" cy="1152"/>
          </a:xfrm>
        </p:grpSpPr>
        <p:sp>
          <p:nvSpPr>
            <p:cNvPr id="37904" name="Oval 10"/>
            <p:cNvSpPr>
              <a:spLocks noChangeArrowheads="1"/>
            </p:cNvSpPr>
            <p:nvPr/>
          </p:nvSpPr>
          <p:spPr bwMode="auto">
            <a:xfrm>
              <a:off x="480" y="2496"/>
              <a:ext cx="2016" cy="384"/>
            </a:xfrm>
            <a:prstGeom prst="ellipse">
              <a:avLst/>
            </a:prstGeom>
            <a:noFill/>
            <a:ln w="38100">
              <a:solidFill>
                <a:srgbClr val="FC01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Line 11"/>
            <p:cNvSpPr>
              <a:spLocks noChangeShapeType="1"/>
            </p:cNvSpPr>
            <p:nvPr/>
          </p:nvSpPr>
          <p:spPr bwMode="auto">
            <a:xfrm>
              <a:off x="1680" y="2880"/>
              <a:ext cx="480" cy="768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715000" y="3581400"/>
            <a:ext cx="2590800" cy="1600200"/>
            <a:chOff x="3504" y="2448"/>
            <a:chExt cx="1776" cy="1200"/>
          </a:xfrm>
        </p:grpSpPr>
        <p:sp>
          <p:nvSpPr>
            <p:cNvPr id="37902" name="Oval 13"/>
            <p:cNvSpPr>
              <a:spLocks noChangeArrowheads="1"/>
            </p:cNvSpPr>
            <p:nvPr/>
          </p:nvSpPr>
          <p:spPr bwMode="auto">
            <a:xfrm>
              <a:off x="3504" y="2448"/>
              <a:ext cx="1776" cy="432"/>
            </a:xfrm>
            <a:prstGeom prst="ellipse">
              <a:avLst/>
            </a:prstGeom>
            <a:noFill/>
            <a:ln w="38100">
              <a:solidFill>
                <a:srgbClr val="FC01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 flipH="1">
              <a:off x="4080" y="2880"/>
              <a:ext cx="240" cy="768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1524000" y="5105400"/>
            <a:ext cx="6400800" cy="10668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494076"/>
                </a:solidFill>
              </a:rPr>
              <a:t>At $2.00, the quantity demanded is equal to the quantity supplied!</a:t>
            </a:r>
          </a:p>
        </p:txBody>
      </p:sp>
      <p:sp>
        <p:nvSpPr>
          <p:cNvPr id="37899" name="Text Box 16"/>
          <p:cNvSpPr txBox="1">
            <a:spLocks noChangeArrowheads="1"/>
          </p:cNvSpPr>
          <p:nvPr/>
        </p:nvSpPr>
        <p:spPr bwMode="auto">
          <a:xfrm>
            <a:off x="914400" y="1447800"/>
            <a:ext cx="2971800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pitchFamily="48" charset="0"/>
              </a:rPr>
              <a:t>Demand Schedule</a:t>
            </a:r>
          </a:p>
        </p:txBody>
      </p:sp>
      <p:sp>
        <p:nvSpPr>
          <p:cNvPr id="37900" name="Text Box 17"/>
          <p:cNvSpPr txBox="1">
            <a:spLocks noChangeArrowheads="1"/>
          </p:cNvSpPr>
          <p:nvPr/>
        </p:nvSpPr>
        <p:spPr bwMode="auto">
          <a:xfrm>
            <a:off x="5562600" y="1447800"/>
            <a:ext cx="2971800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pitchFamily="48" charset="0"/>
              </a:rPr>
              <a:t>Supply Schedule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4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4-8: The Equilibrium of Supply and Demand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82C3306-04D9-41FE-AD9B-E183F6D87484}" type="slidenum">
              <a:rPr lang="en-US"/>
              <a:pPr/>
              <a:t>34</a:t>
            </a:fld>
            <a:endParaRPr 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273175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12850" y="3186113"/>
            <a:ext cx="1892300" cy="457200"/>
            <a:chOff x="682" y="2178"/>
            <a:chExt cx="1192" cy="288"/>
          </a:xfrm>
        </p:grpSpPr>
        <p:sp>
          <p:nvSpPr>
            <p:cNvPr id="38950" name="Text Box 6"/>
            <p:cNvSpPr txBox="1">
              <a:spLocks noChangeArrowheads="1"/>
            </p:cNvSpPr>
            <p:nvPr/>
          </p:nvSpPr>
          <p:spPr bwMode="auto">
            <a:xfrm>
              <a:off x="1045" y="2178"/>
              <a:ext cx="829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 price</a:t>
              </a:r>
            </a:p>
          </p:txBody>
        </p:sp>
        <p:sp>
          <p:nvSpPr>
            <p:cNvPr id="38951" name="Line 7"/>
            <p:cNvSpPr>
              <a:spLocks noChangeShapeType="1"/>
            </p:cNvSpPr>
            <p:nvPr/>
          </p:nvSpPr>
          <p:spPr bwMode="auto">
            <a:xfrm flipH="1">
              <a:off x="682" y="2259"/>
              <a:ext cx="37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55900" y="2051050"/>
            <a:ext cx="4900613" cy="3176588"/>
            <a:chOff x="1736" y="1292"/>
            <a:chExt cx="3087" cy="2001"/>
          </a:xfrm>
        </p:grpSpPr>
        <p:sp>
          <p:nvSpPr>
            <p:cNvPr id="38948" name="Line 9"/>
            <p:cNvSpPr>
              <a:spLocks noChangeShapeType="1"/>
            </p:cNvSpPr>
            <p:nvPr/>
          </p:nvSpPr>
          <p:spPr bwMode="auto">
            <a:xfrm>
              <a:off x="1736" y="1292"/>
              <a:ext cx="2378" cy="18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Text Box 10"/>
            <p:cNvSpPr txBox="1">
              <a:spLocks noChangeArrowheads="1"/>
            </p:cNvSpPr>
            <p:nvPr/>
          </p:nvSpPr>
          <p:spPr bwMode="auto">
            <a:xfrm>
              <a:off x="4148" y="3081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540000" y="2032000"/>
            <a:ext cx="5387975" cy="2955925"/>
            <a:chOff x="1600" y="1280"/>
            <a:chExt cx="3394" cy="1862"/>
          </a:xfrm>
        </p:grpSpPr>
        <p:sp>
          <p:nvSpPr>
            <p:cNvPr id="38946" name="Line 12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Text Box 13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58788" y="3411538"/>
            <a:ext cx="4413250" cy="2406650"/>
            <a:chOff x="289" y="2149"/>
            <a:chExt cx="2780" cy="1516"/>
          </a:xfrm>
        </p:grpSpPr>
        <p:sp>
          <p:nvSpPr>
            <p:cNvPr id="38942" name="Line 15"/>
            <p:cNvSpPr>
              <a:spLocks noChangeShapeType="1"/>
            </p:cNvSpPr>
            <p:nvPr/>
          </p:nvSpPr>
          <p:spPr bwMode="auto">
            <a:xfrm>
              <a:off x="837" y="2251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16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38945" name="Oval 18"/>
            <p:cNvSpPr>
              <a:spLocks noChangeAspect="1" noChangeArrowheads="1"/>
            </p:cNvSpPr>
            <p:nvPr/>
          </p:nvSpPr>
          <p:spPr bwMode="auto">
            <a:xfrm>
              <a:off x="2947" y="2205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1" name="Text Box 19"/>
          <p:cNvSpPr txBox="1">
            <a:spLocks noChangeArrowheads="1"/>
          </p:cNvSpPr>
          <p:nvPr/>
        </p:nvSpPr>
        <p:spPr bwMode="auto">
          <a:xfrm>
            <a:off x="40687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38922" name="Text Box 20"/>
          <p:cNvSpPr txBox="1">
            <a:spLocks noChangeArrowheads="1"/>
          </p:cNvSpPr>
          <p:nvPr/>
        </p:nvSpPr>
        <p:spPr bwMode="auto">
          <a:xfrm>
            <a:off x="50593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38923" name="Text Box 21"/>
          <p:cNvSpPr txBox="1">
            <a:spLocks noChangeArrowheads="1"/>
          </p:cNvSpPr>
          <p:nvPr/>
        </p:nvSpPr>
        <p:spPr bwMode="auto">
          <a:xfrm>
            <a:off x="6048375" y="58928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38924" name="Text Box 22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103813" y="3198813"/>
            <a:ext cx="1830387" cy="352425"/>
            <a:chOff x="3304" y="2170"/>
            <a:chExt cx="1066" cy="222"/>
          </a:xfrm>
        </p:grpSpPr>
        <p:sp>
          <p:nvSpPr>
            <p:cNvPr id="38940" name="Text Box 24"/>
            <p:cNvSpPr txBox="1">
              <a:spLocks noChangeArrowheads="1"/>
            </p:cNvSpPr>
            <p:nvPr/>
          </p:nvSpPr>
          <p:spPr bwMode="auto">
            <a:xfrm>
              <a:off x="3778" y="2170"/>
              <a:ext cx="592" cy="173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</a:t>
              </a:r>
            </a:p>
          </p:txBody>
        </p:sp>
        <p:sp>
          <p:nvSpPr>
            <p:cNvPr id="38941" name="Line 25"/>
            <p:cNvSpPr>
              <a:spLocks noChangeShapeType="1"/>
            </p:cNvSpPr>
            <p:nvPr/>
          </p:nvSpPr>
          <p:spPr bwMode="auto">
            <a:xfrm flipH="1">
              <a:off x="3304" y="2244"/>
              <a:ext cx="47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903788" y="5395913"/>
            <a:ext cx="2316162" cy="528637"/>
            <a:chOff x="3259" y="3377"/>
            <a:chExt cx="1459" cy="333"/>
          </a:xfrm>
        </p:grpSpPr>
        <p:sp>
          <p:nvSpPr>
            <p:cNvPr id="38938" name="Text Box 27"/>
            <p:cNvSpPr txBox="1">
              <a:spLocks noChangeArrowheads="1"/>
            </p:cNvSpPr>
            <p:nvPr/>
          </p:nvSpPr>
          <p:spPr bwMode="auto">
            <a:xfrm>
              <a:off x="3756" y="3377"/>
              <a:ext cx="962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 quantity</a:t>
              </a:r>
            </a:p>
          </p:txBody>
        </p:sp>
        <p:sp>
          <p:nvSpPr>
            <p:cNvPr id="38939" name="Line 28"/>
            <p:cNvSpPr>
              <a:spLocks noChangeShapeType="1"/>
            </p:cNvSpPr>
            <p:nvPr/>
          </p:nvSpPr>
          <p:spPr bwMode="auto">
            <a:xfrm flipH="1">
              <a:off x="3259" y="3459"/>
              <a:ext cx="46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7" name="Text Box 29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38928" name="Text Box 30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8929" name="Text Box 31"/>
          <p:cNvSpPr txBox="1">
            <a:spLocks noChangeArrowheads="1"/>
          </p:cNvSpPr>
          <p:nvPr/>
        </p:nvSpPr>
        <p:spPr bwMode="auto">
          <a:xfrm>
            <a:off x="30797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38930" name="Text Box 32"/>
          <p:cNvSpPr txBox="1">
            <a:spLocks noChangeArrowheads="1"/>
          </p:cNvSpPr>
          <p:nvPr/>
        </p:nvSpPr>
        <p:spPr bwMode="auto">
          <a:xfrm>
            <a:off x="2090738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38931" name="Text Box 33"/>
          <p:cNvSpPr txBox="1">
            <a:spLocks noChangeArrowheads="1"/>
          </p:cNvSpPr>
          <p:nvPr/>
        </p:nvSpPr>
        <p:spPr bwMode="auto">
          <a:xfrm>
            <a:off x="1595438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38932" name="Text Box 34"/>
          <p:cNvSpPr txBox="1">
            <a:spLocks noChangeArrowheads="1"/>
          </p:cNvSpPr>
          <p:nvPr/>
        </p:nvSpPr>
        <p:spPr bwMode="auto">
          <a:xfrm>
            <a:off x="25844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38933" name="Text Box 35"/>
          <p:cNvSpPr txBox="1">
            <a:spLocks noChangeArrowheads="1"/>
          </p:cNvSpPr>
          <p:nvPr/>
        </p:nvSpPr>
        <p:spPr bwMode="auto">
          <a:xfrm>
            <a:off x="35750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38934" name="Text Box 36"/>
          <p:cNvSpPr txBox="1">
            <a:spLocks noChangeArrowheads="1"/>
          </p:cNvSpPr>
          <p:nvPr/>
        </p:nvSpPr>
        <p:spPr bwMode="auto">
          <a:xfrm>
            <a:off x="45640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38935" name="Text Box 37"/>
          <p:cNvSpPr txBox="1">
            <a:spLocks noChangeArrowheads="1"/>
          </p:cNvSpPr>
          <p:nvPr/>
        </p:nvSpPr>
        <p:spPr bwMode="auto">
          <a:xfrm>
            <a:off x="5553075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38936" name="Text Box 38"/>
          <p:cNvSpPr txBox="1">
            <a:spLocks noChangeArrowheads="1"/>
          </p:cNvSpPr>
          <p:nvPr/>
        </p:nvSpPr>
        <p:spPr bwMode="auto">
          <a:xfrm>
            <a:off x="6696075" y="58928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Equilibrium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>
                <a:solidFill>
                  <a:srgbClr val="720070"/>
                </a:solidFill>
              </a:rPr>
              <a:t>Surplus</a:t>
            </a:r>
            <a:endParaRPr lang="en-US" sz="240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/>
              <a:t>When price &gt; equilibrium price, then quantity supplied &gt; quantity demanded.  </a:t>
            </a:r>
          </a:p>
          <a:p>
            <a:pPr lvl="2" eaLnBrk="1" hangingPunct="1">
              <a:defRPr/>
            </a:pPr>
            <a:r>
              <a:rPr lang="en-US" sz="2000"/>
              <a:t>There is excess supply or a surplus.  </a:t>
            </a:r>
          </a:p>
          <a:p>
            <a:pPr lvl="2" eaLnBrk="1" hangingPunct="1">
              <a:defRPr/>
            </a:pPr>
            <a:r>
              <a:rPr lang="en-US" sz="2000"/>
              <a:t>Suppliers will lower the price to increase sales, thereby moving toward equilibrium.</a:t>
            </a:r>
          </a:p>
          <a:p>
            <a:pPr eaLnBrk="1" hangingPunct="1">
              <a:defRPr/>
            </a:pPr>
            <a:r>
              <a:rPr lang="en-US" sz="2400" i="1">
                <a:solidFill>
                  <a:srgbClr val="720070"/>
                </a:solidFill>
              </a:rPr>
              <a:t>Shortage</a:t>
            </a:r>
            <a:endParaRPr lang="en-US" sz="240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/>
              <a:t>When price &lt; equilibrium price, then quantity demanded &gt; the quantity supplied.  </a:t>
            </a:r>
          </a:p>
          <a:p>
            <a:pPr lvl="2" eaLnBrk="1" hangingPunct="1">
              <a:defRPr/>
            </a:pPr>
            <a:r>
              <a:rPr lang="en-US" sz="2000"/>
              <a:t>There is excess demand or a shortage. </a:t>
            </a:r>
          </a:p>
          <a:p>
            <a:pPr lvl="2" eaLnBrk="1" hangingPunct="1">
              <a:defRPr/>
            </a:pPr>
            <a:r>
              <a:rPr lang="en-US" sz="2000"/>
              <a:t>Suppliers will raise the price due to too many buyers chasing too few goods, thereby moving toward equilibrium.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A4899D7-A214-4B6C-8731-8FCF3CD71A76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bldLvl="4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9" name="Rectangle 4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4-9 a): Excess Supply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D3EB824-044E-409B-B1C6-457E291D670F}" type="slidenum">
              <a:rPr lang="en-US"/>
              <a:pPr/>
              <a:t>36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270000" y="1054100"/>
            <a:ext cx="71469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2541588" y="1857375"/>
            <a:ext cx="5607050" cy="3270250"/>
            <a:chOff x="1601" y="1322"/>
            <a:chExt cx="3532" cy="2060"/>
          </a:xfrm>
        </p:grpSpPr>
        <p:sp>
          <p:nvSpPr>
            <p:cNvPr id="41005" name="Line 6"/>
            <p:cNvSpPr>
              <a:spLocks noChangeShapeType="1"/>
            </p:cNvSpPr>
            <p:nvPr/>
          </p:nvSpPr>
          <p:spPr bwMode="auto">
            <a:xfrm>
              <a:off x="1601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Text Box 7"/>
            <p:cNvSpPr txBox="1">
              <a:spLocks noChangeArrowheads="1"/>
            </p:cNvSpPr>
            <p:nvPr/>
          </p:nvSpPr>
          <p:spPr bwMode="auto">
            <a:xfrm>
              <a:off x="4458" y="317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0966" name="Group 8"/>
          <p:cNvGrpSpPr>
            <a:grpSpLocks/>
          </p:cNvGrpSpPr>
          <p:nvPr/>
        </p:nvGrpSpPr>
        <p:grpSpPr bwMode="auto">
          <a:xfrm>
            <a:off x="2540000" y="1790700"/>
            <a:ext cx="5387975" cy="2955925"/>
            <a:chOff x="1600" y="1280"/>
            <a:chExt cx="3394" cy="1862"/>
          </a:xfrm>
        </p:grpSpPr>
        <p:sp>
          <p:nvSpPr>
            <p:cNvPr id="41003" name="Line 9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Text Box 10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0967" name="Group 11"/>
          <p:cNvGrpSpPr>
            <a:grpSpLocks/>
          </p:cNvGrpSpPr>
          <p:nvPr/>
        </p:nvGrpSpPr>
        <p:grpSpPr bwMode="auto">
          <a:xfrm>
            <a:off x="458788" y="3170238"/>
            <a:ext cx="4438650" cy="2406650"/>
            <a:chOff x="289" y="2149"/>
            <a:chExt cx="2796" cy="1516"/>
          </a:xfrm>
        </p:grpSpPr>
        <p:sp>
          <p:nvSpPr>
            <p:cNvPr id="40999" name="Line 12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13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Text Box 14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1002" name="Oval 15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8" name="Text Box 16"/>
          <p:cNvSpPr txBox="1">
            <a:spLocks noChangeArrowheads="1"/>
          </p:cNvSpPr>
          <p:nvPr/>
        </p:nvSpPr>
        <p:spPr bwMode="auto">
          <a:xfrm>
            <a:off x="40687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0969" name="Text Box 17"/>
          <p:cNvSpPr txBox="1">
            <a:spLocks noChangeArrowheads="1"/>
          </p:cNvSpPr>
          <p:nvPr/>
        </p:nvSpPr>
        <p:spPr bwMode="auto">
          <a:xfrm>
            <a:off x="50593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40970" name="Text Box 18"/>
          <p:cNvSpPr txBox="1">
            <a:spLocks noChangeArrowheads="1"/>
          </p:cNvSpPr>
          <p:nvPr/>
        </p:nvSpPr>
        <p:spPr bwMode="auto">
          <a:xfrm>
            <a:off x="6048375" y="56515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0971" name="Text Box 19"/>
          <p:cNvSpPr txBox="1">
            <a:spLocks noChangeArrowheads="1"/>
          </p:cNvSpPr>
          <p:nvPr/>
        </p:nvSpPr>
        <p:spPr bwMode="auto">
          <a:xfrm>
            <a:off x="873125" y="56515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0972" name="Text Box 20"/>
          <p:cNvSpPr txBox="1">
            <a:spLocks noChangeArrowheads="1"/>
          </p:cNvSpPr>
          <p:nvPr/>
        </p:nvSpPr>
        <p:spPr bwMode="auto">
          <a:xfrm>
            <a:off x="7018338" y="56530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40973" name="Text Box 21"/>
          <p:cNvSpPr txBox="1">
            <a:spLocks noChangeArrowheads="1"/>
          </p:cNvSpPr>
          <p:nvPr/>
        </p:nvSpPr>
        <p:spPr bwMode="auto">
          <a:xfrm>
            <a:off x="228600" y="1066800"/>
            <a:ext cx="103187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0974" name="Text Box 22"/>
          <p:cNvSpPr txBox="1">
            <a:spLocks noChangeArrowheads="1"/>
          </p:cNvSpPr>
          <p:nvPr/>
        </p:nvSpPr>
        <p:spPr bwMode="auto">
          <a:xfrm>
            <a:off x="30797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0975" name="Text Box 23"/>
          <p:cNvSpPr txBox="1">
            <a:spLocks noChangeArrowheads="1"/>
          </p:cNvSpPr>
          <p:nvPr/>
        </p:nvSpPr>
        <p:spPr bwMode="auto">
          <a:xfrm>
            <a:off x="2090738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0976" name="Text Box 24"/>
          <p:cNvSpPr txBox="1">
            <a:spLocks noChangeArrowheads="1"/>
          </p:cNvSpPr>
          <p:nvPr/>
        </p:nvSpPr>
        <p:spPr bwMode="auto">
          <a:xfrm>
            <a:off x="1595438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0977" name="Text Box 25"/>
          <p:cNvSpPr txBox="1">
            <a:spLocks noChangeArrowheads="1"/>
          </p:cNvSpPr>
          <p:nvPr/>
        </p:nvSpPr>
        <p:spPr bwMode="auto">
          <a:xfrm>
            <a:off x="25844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0978" name="Text Box 26"/>
          <p:cNvSpPr txBox="1">
            <a:spLocks noChangeArrowheads="1"/>
          </p:cNvSpPr>
          <p:nvPr/>
        </p:nvSpPr>
        <p:spPr bwMode="auto">
          <a:xfrm>
            <a:off x="35750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0979" name="Text Box 27"/>
          <p:cNvSpPr txBox="1">
            <a:spLocks noChangeArrowheads="1"/>
          </p:cNvSpPr>
          <p:nvPr/>
        </p:nvSpPr>
        <p:spPr bwMode="auto">
          <a:xfrm>
            <a:off x="45640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0980" name="Text Box 28"/>
          <p:cNvSpPr txBox="1">
            <a:spLocks noChangeArrowheads="1"/>
          </p:cNvSpPr>
          <p:nvPr/>
        </p:nvSpPr>
        <p:spPr bwMode="auto">
          <a:xfrm>
            <a:off x="5553075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40981" name="Text Box 29"/>
          <p:cNvSpPr txBox="1">
            <a:spLocks noChangeArrowheads="1"/>
          </p:cNvSpPr>
          <p:nvPr/>
        </p:nvSpPr>
        <p:spPr bwMode="auto">
          <a:xfrm>
            <a:off x="6696075" y="56515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58788" y="2192338"/>
            <a:ext cx="5868987" cy="304800"/>
            <a:chOff x="289" y="1533"/>
            <a:chExt cx="3697" cy="192"/>
          </a:xfrm>
        </p:grpSpPr>
        <p:sp>
          <p:nvSpPr>
            <p:cNvPr id="40997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436938" y="1604963"/>
            <a:ext cx="2960687" cy="517525"/>
            <a:chOff x="2165" y="1170"/>
            <a:chExt cx="1783" cy="326"/>
          </a:xfrm>
        </p:grpSpPr>
        <p:sp>
          <p:nvSpPr>
            <p:cNvPr id="40995" name="AutoShape 34"/>
            <p:cNvSpPr>
              <a:spLocks/>
            </p:cNvSpPr>
            <p:nvPr/>
          </p:nvSpPr>
          <p:spPr bwMode="auto">
            <a:xfrm rot="5341771">
              <a:off x="3021" y="569"/>
              <a:ext cx="71" cy="1783"/>
            </a:xfrm>
            <a:prstGeom prst="leftBrace">
              <a:avLst>
                <a:gd name="adj1" fmla="val 209272"/>
                <a:gd name="adj2" fmla="val 50000"/>
              </a:avLst>
            </a:prstGeom>
            <a:noFill/>
            <a:ln w="381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Text Box 35"/>
            <p:cNvSpPr txBox="1">
              <a:spLocks noChangeArrowheads="1"/>
            </p:cNvSpPr>
            <p:nvPr/>
          </p:nvSpPr>
          <p:spPr bwMode="auto">
            <a:xfrm>
              <a:off x="2800" y="1170"/>
              <a:ext cx="5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Surplus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814638" y="2243138"/>
            <a:ext cx="1055687" cy="4191000"/>
            <a:chOff x="1808" y="1573"/>
            <a:chExt cx="584" cy="2640"/>
          </a:xfrm>
        </p:grpSpPr>
        <p:grpSp>
          <p:nvGrpSpPr>
            <p:cNvPr id="40991" name="Group 37"/>
            <p:cNvGrpSpPr>
              <a:grpSpLocks/>
            </p:cNvGrpSpPr>
            <p:nvPr/>
          </p:nvGrpSpPr>
          <p:grpSpPr bwMode="auto">
            <a:xfrm>
              <a:off x="2027" y="1573"/>
              <a:ext cx="122" cy="2115"/>
              <a:chOff x="2027" y="1580"/>
              <a:chExt cx="122" cy="2115"/>
            </a:xfrm>
          </p:grpSpPr>
          <p:sp>
            <p:nvSpPr>
              <p:cNvPr id="40993" name="Line 38"/>
              <p:cNvSpPr>
                <a:spLocks noChangeShapeType="1"/>
              </p:cNvSpPr>
              <p:nvPr/>
            </p:nvSpPr>
            <p:spPr bwMode="auto">
              <a:xfrm flipH="1">
                <a:off x="2078" y="1636"/>
                <a:ext cx="7" cy="20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Oval 39"/>
              <p:cNvSpPr>
                <a:spLocks noChangeAspect="1" noChangeArrowheads="1"/>
              </p:cNvSpPr>
              <p:nvPr/>
            </p:nvSpPr>
            <p:spPr bwMode="auto">
              <a:xfrm>
                <a:off x="2027" y="1580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92" name="Text Box 40"/>
            <p:cNvSpPr txBox="1">
              <a:spLocks noChangeArrowheads="1"/>
            </p:cNvSpPr>
            <p:nvPr/>
          </p:nvSpPr>
          <p:spPr bwMode="auto">
            <a:xfrm>
              <a:off x="1808" y="3925"/>
              <a:ext cx="584" cy="288"/>
            </a:xfrm>
            <a:prstGeom prst="rect">
              <a:avLst/>
            </a:prstGeom>
            <a:solidFill>
              <a:srgbClr val="666699">
                <a:alpha val="6313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Demanded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5962650" y="2279650"/>
            <a:ext cx="819150" cy="4167188"/>
            <a:chOff x="3756" y="1588"/>
            <a:chExt cx="495" cy="2625"/>
          </a:xfrm>
        </p:grpSpPr>
        <p:grpSp>
          <p:nvGrpSpPr>
            <p:cNvPr id="40987" name="Group 42"/>
            <p:cNvGrpSpPr>
              <a:grpSpLocks/>
            </p:cNvGrpSpPr>
            <p:nvPr/>
          </p:nvGrpSpPr>
          <p:grpSpPr bwMode="auto">
            <a:xfrm>
              <a:off x="3950" y="1588"/>
              <a:ext cx="122" cy="2096"/>
              <a:chOff x="3950" y="1588"/>
              <a:chExt cx="122" cy="2096"/>
            </a:xfrm>
          </p:grpSpPr>
          <p:sp>
            <p:nvSpPr>
              <p:cNvPr id="40989" name="Oval 43"/>
              <p:cNvSpPr>
                <a:spLocks noChangeAspect="1" noChangeArrowheads="1"/>
              </p:cNvSpPr>
              <p:nvPr/>
            </p:nvSpPr>
            <p:spPr bwMode="auto">
              <a:xfrm>
                <a:off x="3950" y="1588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0" name="Line 44"/>
              <p:cNvSpPr>
                <a:spLocks noChangeShapeType="1"/>
              </p:cNvSpPr>
              <p:nvPr/>
            </p:nvSpPr>
            <p:spPr bwMode="auto">
              <a:xfrm>
                <a:off x="4014" y="1655"/>
                <a:ext cx="0" cy="20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88" name="Text Box 45"/>
            <p:cNvSpPr txBox="1">
              <a:spLocks noChangeArrowheads="1"/>
            </p:cNvSpPr>
            <p:nvPr/>
          </p:nvSpPr>
          <p:spPr bwMode="auto">
            <a:xfrm>
              <a:off x="3756" y="3925"/>
              <a:ext cx="495" cy="288"/>
            </a:xfrm>
            <a:prstGeom prst="rect">
              <a:avLst/>
            </a:prstGeom>
            <a:solidFill>
              <a:srgbClr val="666699">
                <a:alpha val="5215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Supplied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25" name="Rectangle 4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4-9 b): Excess Demand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9F20553-3AD9-41B6-B37E-F5DF300F6905}" type="slidenum">
              <a:rPr lang="en-US"/>
              <a:pPr/>
              <a:t>37</a:t>
            </a:fld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284288" y="9906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541588" y="1793875"/>
            <a:ext cx="5607050" cy="3270250"/>
            <a:chOff x="1601" y="1322"/>
            <a:chExt cx="3532" cy="2060"/>
          </a:xfrm>
        </p:grpSpPr>
        <p:sp>
          <p:nvSpPr>
            <p:cNvPr id="42027" name="Line 6"/>
            <p:cNvSpPr>
              <a:spLocks noChangeShapeType="1"/>
            </p:cNvSpPr>
            <p:nvPr/>
          </p:nvSpPr>
          <p:spPr bwMode="auto">
            <a:xfrm>
              <a:off x="1601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Text Box 7"/>
            <p:cNvSpPr txBox="1">
              <a:spLocks noChangeArrowheads="1"/>
            </p:cNvSpPr>
            <p:nvPr/>
          </p:nvSpPr>
          <p:spPr bwMode="auto">
            <a:xfrm>
              <a:off x="4458" y="317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1990" name="Group 8"/>
          <p:cNvGrpSpPr>
            <a:grpSpLocks/>
          </p:cNvGrpSpPr>
          <p:nvPr/>
        </p:nvGrpSpPr>
        <p:grpSpPr bwMode="auto">
          <a:xfrm>
            <a:off x="2540000" y="1727200"/>
            <a:ext cx="5387975" cy="2955925"/>
            <a:chOff x="1600" y="1280"/>
            <a:chExt cx="3394" cy="1862"/>
          </a:xfrm>
        </p:grpSpPr>
        <p:sp>
          <p:nvSpPr>
            <p:cNvPr id="42025" name="Line 9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Text Box 10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1991" name="Group 11"/>
          <p:cNvGrpSpPr>
            <a:grpSpLocks/>
          </p:cNvGrpSpPr>
          <p:nvPr/>
        </p:nvGrpSpPr>
        <p:grpSpPr bwMode="auto">
          <a:xfrm>
            <a:off x="458788" y="3106738"/>
            <a:ext cx="4438650" cy="2406650"/>
            <a:chOff x="289" y="2149"/>
            <a:chExt cx="2796" cy="1516"/>
          </a:xfrm>
        </p:grpSpPr>
        <p:sp>
          <p:nvSpPr>
            <p:cNvPr id="42021" name="Line 12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13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Text Box 14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2024" name="Oval 15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" name="Text Box 16"/>
          <p:cNvSpPr txBox="1">
            <a:spLocks noChangeArrowheads="1"/>
          </p:cNvSpPr>
          <p:nvPr/>
        </p:nvSpPr>
        <p:spPr bwMode="auto">
          <a:xfrm>
            <a:off x="40687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1993" name="Text Box 17"/>
          <p:cNvSpPr txBox="1">
            <a:spLocks noChangeArrowheads="1"/>
          </p:cNvSpPr>
          <p:nvPr/>
        </p:nvSpPr>
        <p:spPr bwMode="auto">
          <a:xfrm>
            <a:off x="50593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41994" name="Text Box 18"/>
          <p:cNvSpPr txBox="1">
            <a:spLocks noChangeArrowheads="1"/>
          </p:cNvSpPr>
          <p:nvPr/>
        </p:nvSpPr>
        <p:spPr bwMode="auto">
          <a:xfrm>
            <a:off x="6048375" y="55880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1995" name="Text Box 19"/>
          <p:cNvSpPr txBox="1">
            <a:spLocks noChangeArrowheads="1"/>
          </p:cNvSpPr>
          <p:nvPr/>
        </p:nvSpPr>
        <p:spPr bwMode="auto">
          <a:xfrm>
            <a:off x="873125" y="55880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1996" name="Text Box 20"/>
          <p:cNvSpPr txBox="1">
            <a:spLocks noChangeArrowheads="1"/>
          </p:cNvSpPr>
          <p:nvPr/>
        </p:nvSpPr>
        <p:spPr bwMode="auto">
          <a:xfrm>
            <a:off x="7018338" y="55895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1997" name="Text Box 21"/>
          <p:cNvSpPr txBox="1">
            <a:spLocks noChangeArrowheads="1"/>
          </p:cNvSpPr>
          <p:nvPr/>
        </p:nvSpPr>
        <p:spPr bwMode="auto">
          <a:xfrm>
            <a:off x="246063" y="10302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1998" name="Text Box 22"/>
          <p:cNvSpPr txBox="1">
            <a:spLocks noChangeArrowheads="1"/>
          </p:cNvSpPr>
          <p:nvPr/>
        </p:nvSpPr>
        <p:spPr bwMode="auto">
          <a:xfrm>
            <a:off x="30797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1999" name="Text Box 23"/>
          <p:cNvSpPr txBox="1">
            <a:spLocks noChangeArrowheads="1"/>
          </p:cNvSpPr>
          <p:nvPr/>
        </p:nvSpPr>
        <p:spPr bwMode="auto">
          <a:xfrm>
            <a:off x="2090738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2000" name="Text Box 24"/>
          <p:cNvSpPr txBox="1">
            <a:spLocks noChangeArrowheads="1"/>
          </p:cNvSpPr>
          <p:nvPr/>
        </p:nvSpPr>
        <p:spPr bwMode="auto">
          <a:xfrm>
            <a:off x="1595438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2001" name="Text Box 25"/>
          <p:cNvSpPr txBox="1">
            <a:spLocks noChangeArrowheads="1"/>
          </p:cNvSpPr>
          <p:nvPr/>
        </p:nvSpPr>
        <p:spPr bwMode="auto">
          <a:xfrm>
            <a:off x="25844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2002" name="Text Box 26"/>
          <p:cNvSpPr txBox="1">
            <a:spLocks noChangeArrowheads="1"/>
          </p:cNvSpPr>
          <p:nvPr/>
        </p:nvSpPr>
        <p:spPr bwMode="auto">
          <a:xfrm>
            <a:off x="35750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2003" name="Text Box 27"/>
          <p:cNvSpPr txBox="1">
            <a:spLocks noChangeArrowheads="1"/>
          </p:cNvSpPr>
          <p:nvPr/>
        </p:nvSpPr>
        <p:spPr bwMode="auto">
          <a:xfrm>
            <a:off x="45640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2004" name="Text Box 28"/>
          <p:cNvSpPr txBox="1">
            <a:spLocks noChangeArrowheads="1"/>
          </p:cNvSpPr>
          <p:nvPr/>
        </p:nvSpPr>
        <p:spPr bwMode="auto">
          <a:xfrm>
            <a:off x="5553075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42005" name="Text Box 29"/>
          <p:cNvSpPr txBox="1">
            <a:spLocks noChangeArrowheads="1"/>
          </p:cNvSpPr>
          <p:nvPr/>
        </p:nvSpPr>
        <p:spPr bwMode="auto">
          <a:xfrm>
            <a:off x="6696075" y="55880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61963" y="4044950"/>
            <a:ext cx="5868987" cy="304800"/>
            <a:chOff x="289" y="1533"/>
            <a:chExt cx="3697" cy="192"/>
          </a:xfrm>
        </p:grpSpPr>
        <p:sp>
          <p:nvSpPr>
            <p:cNvPr id="42019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$1.50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379788" y="4387850"/>
            <a:ext cx="2830512" cy="517525"/>
            <a:chOff x="2165" y="1170"/>
            <a:chExt cx="1783" cy="326"/>
          </a:xfrm>
        </p:grpSpPr>
        <p:sp>
          <p:nvSpPr>
            <p:cNvPr id="42017" name="AutoShape 34"/>
            <p:cNvSpPr>
              <a:spLocks/>
            </p:cNvSpPr>
            <p:nvPr/>
          </p:nvSpPr>
          <p:spPr bwMode="auto">
            <a:xfrm rot="16258229" flipV="1">
              <a:off x="3021" y="314"/>
              <a:ext cx="71" cy="1783"/>
            </a:xfrm>
            <a:prstGeom prst="leftBrace">
              <a:avLst>
                <a:gd name="adj1" fmla="val 209272"/>
                <a:gd name="adj2" fmla="val 50000"/>
              </a:avLst>
            </a:prstGeom>
            <a:noFill/>
            <a:ln w="381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Text Box 35"/>
            <p:cNvSpPr txBox="1">
              <a:spLocks noChangeArrowheads="1"/>
            </p:cNvSpPr>
            <p:nvPr/>
          </p:nvSpPr>
          <p:spPr bwMode="auto">
            <a:xfrm>
              <a:off x="2800" y="1284"/>
              <a:ext cx="6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Shortage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870200" y="4097338"/>
            <a:ext cx="927100" cy="2286000"/>
            <a:chOff x="1808" y="2773"/>
            <a:chExt cx="584" cy="1440"/>
          </a:xfrm>
        </p:grpSpPr>
        <p:sp>
          <p:nvSpPr>
            <p:cNvPr id="42014" name="Line 37"/>
            <p:cNvSpPr>
              <a:spLocks noChangeShapeType="1"/>
            </p:cNvSpPr>
            <p:nvPr/>
          </p:nvSpPr>
          <p:spPr bwMode="auto">
            <a:xfrm flipH="1">
              <a:off x="2092" y="2822"/>
              <a:ext cx="7" cy="8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Oval 38"/>
            <p:cNvSpPr>
              <a:spLocks noChangeAspect="1" noChangeArrowheads="1"/>
            </p:cNvSpPr>
            <p:nvPr/>
          </p:nvSpPr>
          <p:spPr bwMode="auto">
            <a:xfrm>
              <a:off x="2034" y="277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Text Box 39"/>
            <p:cNvSpPr txBox="1">
              <a:spLocks noChangeArrowheads="1"/>
            </p:cNvSpPr>
            <p:nvPr/>
          </p:nvSpPr>
          <p:spPr bwMode="auto">
            <a:xfrm>
              <a:off x="1808" y="3925"/>
              <a:ext cx="584" cy="288"/>
            </a:xfrm>
            <a:prstGeom prst="rect">
              <a:avLst/>
            </a:prstGeom>
            <a:solidFill>
              <a:srgbClr val="666699">
                <a:alpha val="6313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Supplied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5929313" y="4097338"/>
            <a:ext cx="1004887" cy="2286000"/>
            <a:chOff x="3735" y="2773"/>
            <a:chExt cx="598" cy="1440"/>
          </a:xfrm>
        </p:grpSpPr>
        <p:sp>
          <p:nvSpPr>
            <p:cNvPr id="42011" name="Text Box 41"/>
            <p:cNvSpPr txBox="1">
              <a:spLocks noChangeArrowheads="1"/>
            </p:cNvSpPr>
            <p:nvPr/>
          </p:nvSpPr>
          <p:spPr bwMode="auto">
            <a:xfrm>
              <a:off x="3735" y="3925"/>
              <a:ext cx="598" cy="288"/>
            </a:xfrm>
            <a:prstGeom prst="rect">
              <a:avLst/>
            </a:prstGeom>
            <a:solidFill>
              <a:srgbClr val="666699">
                <a:alpha val="5215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Demanded</a:t>
              </a:r>
            </a:p>
          </p:txBody>
        </p:sp>
        <p:sp>
          <p:nvSpPr>
            <p:cNvPr id="42012" name="Oval 42"/>
            <p:cNvSpPr>
              <a:spLocks noChangeAspect="1" noChangeArrowheads="1"/>
            </p:cNvSpPr>
            <p:nvPr/>
          </p:nvSpPr>
          <p:spPr bwMode="auto">
            <a:xfrm>
              <a:off x="3952" y="277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43"/>
            <p:cNvSpPr>
              <a:spLocks noChangeShapeType="1"/>
            </p:cNvSpPr>
            <p:nvPr/>
          </p:nvSpPr>
          <p:spPr bwMode="auto">
            <a:xfrm flipH="1">
              <a:off x="4010" y="2829"/>
              <a:ext cx="7" cy="8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Three Steps To Analyzing Changes in Equilibrium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Decide whether the event shifts the supply or demand curve (or both).</a:t>
            </a:r>
          </a:p>
          <a:p>
            <a:pPr eaLnBrk="1" hangingPunct="1">
              <a:defRPr/>
            </a:pPr>
            <a:r>
              <a:rPr lang="en-US" sz="3200"/>
              <a:t>Decide whether the curve(s) shift(s) to the left or to the right.</a:t>
            </a:r>
          </a:p>
          <a:p>
            <a:pPr eaLnBrk="1" hangingPunct="1">
              <a:defRPr/>
            </a:pPr>
            <a:r>
              <a:rPr lang="en-US" sz="3200"/>
              <a:t>Use the supply-and-demand diagram to see how the shift affects equilibrium price and quantity.</a:t>
            </a:r>
          </a:p>
          <a:p>
            <a:pPr eaLnBrk="1" hangingPunct="1">
              <a:defRPr/>
            </a:pPr>
            <a:r>
              <a:rPr lang="en-US"/>
              <a:t>Example: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rgbClr val="720070"/>
                </a:solidFill>
              </a:rPr>
              <a:t>A Heat Wave</a:t>
            </a:r>
            <a:r>
              <a:rPr lang="en-US">
                <a:solidFill>
                  <a:srgbClr val="B10AD9"/>
                </a:solidFill>
              </a:rPr>
              <a:t> </a:t>
            </a:r>
            <a:br>
              <a:rPr lang="en-US">
                <a:solidFill>
                  <a:srgbClr val="B10AD9"/>
                </a:solidFill>
              </a:rPr>
            </a:br>
            <a:endParaRPr lang="en-US">
              <a:solidFill>
                <a:schemeClr val="tx2"/>
              </a:solidFill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89034F9-21F2-41D8-BBB0-A1E43A7E39B0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4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80" name="Rectangle 5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4-10: How an Increase Demand Affects the Equilibrium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21B9A81-5432-422B-9A7C-F9CDA63294E6}" type="slidenum">
              <a:rPr lang="en-US"/>
              <a:pPr/>
              <a:t>39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219200" y="10668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2487613" y="1860550"/>
            <a:ext cx="4610100" cy="291465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175500" y="4616450"/>
            <a:ext cx="531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D</a:t>
            </a:r>
            <a:r>
              <a:rPr lang="en-GB" sz="1600" baseline="-25000"/>
              <a:t>1</a:t>
            </a:r>
            <a:endParaRPr lang="en-GB" sz="1600"/>
          </a:p>
        </p:txBody>
      </p:sp>
      <p:grpSp>
        <p:nvGrpSpPr>
          <p:cNvPr id="44039" name="Group 7"/>
          <p:cNvGrpSpPr>
            <a:grpSpLocks/>
          </p:cNvGrpSpPr>
          <p:nvPr/>
        </p:nvGrpSpPr>
        <p:grpSpPr bwMode="auto">
          <a:xfrm>
            <a:off x="2486025" y="1793875"/>
            <a:ext cx="5387975" cy="2955925"/>
            <a:chOff x="1600" y="1280"/>
            <a:chExt cx="3394" cy="1862"/>
          </a:xfrm>
        </p:grpSpPr>
        <p:sp>
          <p:nvSpPr>
            <p:cNvPr id="44082" name="Line 8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Text Box 9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427038" y="3173413"/>
            <a:ext cx="4438650" cy="2406650"/>
            <a:chOff x="289" y="2149"/>
            <a:chExt cx="2796" cy="1516"/>
          </a:xfrm>
        </p:grpSpPr>
        <p:sp>
          <p:nvSpPr>
            <p:cNvPr id="44078" name="Line 11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Line 12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Text Box 13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4081" name="Oval 14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1" name="Text Box 15"/>
          <p:cNvSpPr txBox="1">
            <a:spLocks noChangeArrowheads="1"/>
          </p:cNvSpPr>
          <p:nvPr/>
        </p:nvSpPr>
        <p:spPr bwMode="auto">
          <a:xfrm>
            <a:off x="40370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4042" name="Text Box 16"/>
          <p:cNvSpPr txBox="1">
            <a:spLocks noChangeArrowheads="1"/>
          </p:cNvSpPr>
          <p:nvPr/>
        </p:nvSpPr>
        <p:spPr bwMode="auto">
          <a:xfrm>
            <a:off x="6016625" y="565467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4043" name="Text Box 17"/>
          <p:cNvSpPr txBox="1">
            <a:spLocks noChangeArrowheads="1"/>
          </p:cNvSpPr>
          <p:nvPr/>
        </p:nvSpPr>
        <p:spPr bwMode="auto">
          <a:xfrm>
            <a:off x="841375" y="5654675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4044" name="Text Box 18"/>
          <p:cNvSpPr txBox="1">
            <a:spLocks noChangeArrowheads="1"/>
          </p:cNvSpPr>
          <p:nvPr/>
        </p:nvSpPr>
        <p:spPr bwMode="auto">
          <a:xfrm>
            <a:off x="6986588" y="5656263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4045" name="Text Box 19"/>
          <p:cNvSpPr txBox="1">
            <a:spLocks noChangeArrowheads="1"/>
          </p:cNvSpPr>
          <p:nvPr/>
        </p:nvSpPr>
        <p:spPr bwMode="auto">
          <a:xfrm>
            <a:off x="214313" y="1096963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4046" name="Text Box 20"/>
          <p:cNvSpPr txBox="1">
            <a:spLocks noChangeArrowheads="1"/>
          </p:cNvSpPr>
          <p:nvPr/>
        </p:nvSpPr>
        <p:spPr bwMode="auto">
          <a:xfrm>
            <a:off x="30480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4047" name="Text Box 21"/>
          <p:cNvSpPr txBox="1">
            <a:spLocks noChangeArrowheads="1"/>
          </p:cNvSpPr>
          <p:nvPr/>
        </p:nvSpPr>
        <p:spPr bwMode="auto">
          <a:xfrm>
            <a:off x="20589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4048" name="Text Box 22"/>
          <p:cNvSpPr txBox="1">
            <a:spLocks noChangeArrowheads="1"/>
          </p:cNvSpPr>
          <p:nvPr/>
        </p:nvSpPr>
        <p:spPr bwMode="auto">
          <a:xfrm>
            <a:off x="15636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4049" name="Text Box 23"/>
          <p:cNvSpPr txBox="1">
            <a:spLocks noChangeArrowheads="1"/>
          </p:cNvSpPr>
          <p:nvPr/>
        </p:nvSpPr>
        <p:spPr bwMode="auto">
          <a:xfrm>
            <a:off x="25527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4050" name="Text Box 24"/>
          <p:cNvSpPr txBox="1">
            <a:spLocks noChangeArrowheads="1"/>
          </p:cNvSpPr>
          <p:nvPr/>
        </p:nvSpPr>
        <p:spPr bwMode="auto">
          <a:xfrm>
            <a:off x="35433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4051" name="Text Box 25"/>
          <p:cNvSpPr txBox="1">
            <a:spLocks noChangeArrowheads="1"/>
          </p:cNvSpPr>
          <p:nvPr/>
        </p:nvSpPr>
        <p:spPr bwMode="auto">
          <a:xfrm>
            <a:off x="45323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4052" name="Text Box 26"/>
          <p:cNvSpPr txBox="1">
            <a:spLocks noChangeArrowheads="1"/>
          </p:cNvSpPr>
          <p:nvPr/>
        </p:nvSpPr>
        <p:spPr bwMode="auto">
          <a:xfrm>
            <a:off x="6664325" y="5654675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024188" y="1190625"/>
            <a:ext cx="5254625" cy="2527300"/>
            <a:chOff x="1925" y="900"/>
            <a:chExt cx="3310" cy="1592"/>
          </a:xfrm>
        </p:grpSpPr>
        <p:sp>
          <p:nvSpPr>
            <p:cNvPr id="44075" name="Line 28"/>
            <p:cNvSpPr>
              <a:spLocks noChangeShapeType="1"/>
            </p:cNvSpPr>
            <p:nvPr/>
          </p:nvSpPr>
          <p:spPr bwMode="auto">
            <a:xfrm>
              <a:off x="2821" y="900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Text Box 29"/>
            <p:cNvSpPr txBox="1">
              <a:spLocks noChangeArrowheads="1"/>
            </p:cNvSpPr>
            <p:nvPr/>
          </p:nvSpPr>
          <p:spPr bwMode="auto">
            <a:xfrm>
              <a:off x="4900" y="2280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  <p:sp>
          <p:nvSpPr>
            <p:cNvPr id="44077" name="Line 30"/>
            <p:cNvSpPr>
              <a:spLocks noChangeShapeType="1"/>
            </p:cNvSpPr>
            <p:nvPr/>
          </p:nvSpPr>
          <p:spPr bwMode="auto">
            <a:xfrm>
              <a:off x="1925" y="1415"/>
              <a:ext cx="1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27038" y="2195513"/>
            <a:ext cx="6005512" cy="3414712"/>
            <a:chOff x="289" y="1533"/>
            <a:chExt cx="3783" cy="2151"/>
          </a:xfrm>
        </p:grpSpPr>
        <p:sp>
          <p:nvSpPr>
            <p:cNvPr id="44071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Text Box 33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  <p:sp>
          <p:nvSpPr>
            <p:cNvPr id="44073" name="Line 34"/>
            <p:cNvSpPr>
              <a:spLocks noChangeShapeType="1"/>
            </p:cNvSpPr>
            <p:nvPr/>
          </p:nvSpPr>
          <p:spPr bwMode="auto">
            <a:xfrm>
              <a:off x="4014" y="1655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Oval 35"/>
            <p:cNvSpPr>
              <a:spLocks noChangeAspect="1" noChangeArrowheads="1"/>
            </p:cNvSpPr>
            <p:nvPr/>
          </p:nvSpPr>
          <p:spPr bwMode="auto">
            <a:xfrm>
              <a:off x="3950" y="158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854325" y="1465263"/>
            <a:ext cx="2057400" cy="506412"/>
            <a:chOff x="1818" y="1073"/>
            <a:chExt cx="1296" cy="319"/>
          </a:xfrm>
        </p:grpSpPr>
        <p:sp>
          <p:nvSpPr>
            <p:cNvPr id="44069" name="Text Box 37"/>
            <p:cNvSpPr txBox="1">
              <a:spLocks noChangeArrowheads="1"/>
            </p:cNvSpPr>
            <p:nvPr/>
          </p:nvSpPr>
          <p:spPr bwMode="auto">
            <a:xfrm>
              <a:off x="1818" y="1073"/>
              <a:ext cx="1296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Hot weather increases the demand for ice cream…</a:t>
              </a:r>
            </a:p>
          </p:txBody>
        </p:sp>
        <p:sp>
          <p:nvSpPr>
            <p:cNvPr id="44070" name="Line 38"/>
            <p:cNvSpPr>
              <a:spLocks noChangeShapeType="1"/>
            </p:cNvSpPr>
            <p:nvPr/>
          </p:nvSpPr>
          <p:spPr bwMode="auto">
            <a:xfrm>
              <a:off x="2511" y="1326"/>
              <a:ext cx="252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67" name="Line 39"/>
          <p:cNvSpPr>
            <a:spLocks noChangeShapeType="1"/>
          </p:cNvSpPr>
          <p:nvPr/>
        </p:nvSpPr>
        <p:spPr bwMode="auto">
          <a:xfrm flipV="1">
            <a:off x="709613" y="2478088"/>
            <a:ext cx="0" cy="69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30175" y="2784475"/>
            <a:ext cx="881063" cy="1546225"/>
            <a:chOff x="102" y="1904"/>
            <a:chExt cx="555" cy="974"/>
          </a:xfrm>
        </p:grpSpPr>
        <p:sp>
          <p:nvSpPr>
            <p:cNvPr id="44067" name="Text Box 41"/>
            <p:cNvSpPr txBox="1">
              <a:spLocks noChangeArrowheads="1"/>
            </p:cNvSpPr>
            <p:nvPr/>
          </p:nvSpPr>
          <p:spPr bwMode="auto">
            <a:xfrm>
              <a:off x="102" y="2436"/>
              <a:ext cx="555" cy="442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resulting in a higher price … </a:t>
              </a:r>
            </a:p>
          </p:txBody>
        </p:sp>
        <p:sp>
          <p:nvSpPr>
            <p:cNvPr id="44068" name="Line 42"/>
            <p:cNvSpPr>
              <a:spLocks noChangeShapeType="1"/>
            </p:cNvSpPr>
            <p:nvPr/>
          </p:nvSpPr>
          <p:spPr bwMode="auto">
            <a:xfrm flipV="1">
              <a:off x="185" y="1904"/>
              <a:ext cx="252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4906963" y="5805488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213225" y="5853113"/>
            <a:ext cx="1670050" cy="574675"/>
            <a:chOff x="2674" y="3837"/>
            <a:chExt cx="1052" cy="362"/>
          </a:xfrm>
        </p:grpSpPr>
        <p:sp>
          <p:nvSpPr>
            <p:cNvPr id="44065" name="Text Box 45"/>
            <p:cNvSpPr txBox="1">
              <a:spLocks noChangeArrowheads="1"/>
            </p:cNvSpPr>
            <p:nvPr/>
          </p:nvSpPr>
          <p:spPr bwMode="auto">
            <a:xfrm>
              <a:off x="2674" y="3949"/>
              <a:ext cx="1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… and a higher quantity sold. </a:t>
              </a:r>
            </a:p>
          </p:txBody>
        </p:sp>
        <p:sp>
          <p:nvSpPr>
            <p:cNvPr id="44066" name="Line 46"/>
            <p:cNvSpPr>
              <a:spLocks noChangeShapeType="1"/>
            </p:cNvSpPr>
            <p:nvPr/>
          </p:nvSpPr>
          <p:spPr bwMode="auto">
            <a:xfrm flipV="1">
              <a:off x="3067" y="3837"/>
              <a:ext cx="422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6494463" y="2208213"/>
            <a:ext cx="1330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New equilibrium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5024438" y="3313113"/>
            <a:ext cx="2376487" cy="563562"/>
            <a:chOff x="3185" y="2237"/>
            <a:chExt cx="1497" cy="355"/>
          </a:xfrm>
        </p:grpSpPr>
        <p:sp>
          <p:nvSpPr>
            <p:cNvPr id="44063" name="Text Box 49"/>
            <p:cNvSpPr txBox="1">
              <a:spLocks noChangeArrowheads="1"/>
            </p:cNvSpPr>
            <p:nvPr/>
          </p:nvSpPr>
          <p:spPr bwMode="auto">
            <a:xfrm>
              <a:off x="4044" y="2304"/>
              <a:ext cx="6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4064" name="Line 50"/>
            <p:cNvSpPr>
              <a:spLocks noChangeShapeType="1"/>
            </p:cNvSpPr>
            <p:nvPr/>
          </p:nvSpPr>
          <p:spPr bwMode="auto">
            <a:xfrm flipH="1" flipV="1">
              <a:off x="3185" y="2237"/>
              <a:ext cx="1023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7" grpId="0" animBg="1"/>
      <p:bldP spid="48171" grpId="0" animBg="1"/>
      <p:bldP spid="481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MARKETS AND COMPETITION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/>
              <a:t>The terms </a:t>
            </a:r>
            <a:r>
              <a:rPr lang="en-US" sz="3200" i="1">
                <a:solidFill>
                  <a:srgbClr val="720070"/>
                </a:solidFill>
              </a:rPr>
              <a:t>supply</a:t>
            </a:r>
            <a:r>
              <a:rPr lang="en-US" sz="3200">
                <a:solidFill>
                  <a:srgbClr val="B10AD9"/>
                </a:solidFill>
              </a:rPr>
              <a:t> </a:t>
            </a:r>
            <a:r>
              <a:rPr lang="en-US" sz="3200"/>
              <a:t>and </a:t>
            </a:r>
            <a:r>
              <a:rPr lang="en-US" sz="3200" i="1">
                <a:solidFill>
                  <a:srgbClr val="720070"/>
                </a:solidFill>
              </a:rPr>
              <a:t>demand</a:t>
            </a:r>
            <a:r>
              <a:rPr lang="en-US" sz="3200">
                <a:solidFill>
                  <a:srgbClr val="720070"/>
                </a:solidFill>
              </a:rPr>
              <a:t> </a:t>
            </a:r>
            <a:r>
              <a:rPr lang="en-US" sz="3200"/>
              <a:t>refer to the behaviour of people.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/>
              <a:t>. . .as they </a:t>
            </a:r>
            <a:r>
              <a:rPr lang="en-US" sz="3200" i="1"/>
              <a:t>interact</a:t>
            </a:r>
            <a:r>
              <a:rPr lang="en-US" sz="3200"/>
              <a:t> with one another in </a:t>
            </a:r>
            <a:r>
              <a:rPr lang="en-US" sz="3200" i="1"/>
              <a:t>markets.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/>
              <a:t>A </a:t>
            </a:r>
            <a:r>
              <a:rPr lang="en-US" sz="3200" i="1">
                <a:solidFill>
                  <a:srgbClr val="720070"/>
                </a:solidFill>
              </a:rPr>
              <a:t>market</a:t>
            </a:r>
            <a:r>
              <a:rPr lang="en-US" sz="3200">
                <a:solidFill>
                  <a:srgbClr val="B10AD9"/>
                </a:solidFill>
              </a:rPr>
              <a:t> </a:t>
            </a:r>
            <a:r>
              <a:rPr lang="en-US"/>
              <a:t>is a group of buyers and sellers of a particular good or service.</a:t>
            </a:r>
          </a:p>
          <a:p>
            <a:pPr lvl="1" eaLnBrk="1" hangingPunct="1">
              <a:defRPr/>
            </a:pPr>
            <a:r>
              <a:rPr lang="en-US" i="1"/>
              <a:t>Buyers </a:t>
            </a:r>
            <a:r>
              <a:rPr lang="en-US"/>
              <a:t>determine </a:t>
            </a:r>
            <a:r>
              <a:rPr lang="en-US" i="1"/>
              <a:t>demand...</a:t>
            </a:r>
            <a:endParaRPr lang="en-US"/>
          </a:p>
          <a:p>
            <a:pPr lvl="1" eaLnBrk="1" hangingPunct="1">
              <a:defRPr/>
            </a:pPr>
            <a:r>
              <a:rPr lang="en-US" i="1"/>
              <a:t>Sellers </a:t>
            </a:r>
            <a:r>
              <a:rPr lang="en-US"/>
              <a:t>determine </a:t>
            </a:r>
            <a:r>
              <a:rPr lang="en-US" i="1"/>
              <a:t>supply…</a:t>
            </a:r>
            <a:endParaRPr lang="en-US" sz="360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18DFC98-4459-4098-A31B-D7E1C8687034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5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24" name="Rectangle 4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4-11: How a Decrease Demand Affects the Equilibrium</a:t>
            </a: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33B5D1C-6BBF-41D8-BD22-924556CA1D6A}" type="slidenum">
              <a:rPr lang="en-US"/>
              <a:pPr/>
              <a:t>40</a:t>
            </a:fld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371600" y="10668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640013" y="1860550"/>
            <a:ext cx="4610100" cy="291465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327900" y="4616450"/>
            <a:ext cx="1001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Demand</a:t>
            </a:r>
          </a:p>
        </p:txBody>
      </p:sp>
      <p:grpSp>
        <p:nvGrpSpPr>
          <p:cNvPr id="45063" name="Group 7"/>
          <p:cNvGrpSpPr>
            <a:grpSpLocks/>
          </p:cNvGrpSpPr>
          <p:nvPr/>
        </p:nvGrpSpPr>
        <p:grpSpPr bwMode="auto">
          <a:xfrm>
            <a:off x="2638425" y="1793875"/>
            <a:ext cx="5387975" cy="2955925"/>
            <a:chOff x="1600" y="1280"/>
            <a:chExt cx="3394" cy="1862"/>
          </a:xfrm>
        </p:grpSpPr>
        <p:sp>
          <p:nvSpPr>
            <p:cNvPr id="45102" name="Line 8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3" name="Text Box 9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grpSp>
        <p:nvGrpSpPr>
          <p:cNvPr id="45064" name="Group 10"/>
          <p:cNvGrpSpPr>
            <a:grpSpLocks/>
          </p:cNvGrpSpPr>
          <p:nvPr/>
        </p:nvGrpSpPr>
        <p:grpSpPr bwMode="auto">
          <a:xfrm>
            <a:off x="579438" y="3173413"/>
            <a:ext cx="4438650" cy="2406650"/>
            <a:chOff x="289" y="2149"/>
            <a:chExt cx="2796" cy="1516"/>
          </a:xfrm>
        </p:grpSpPr>
        <p:sp>
          <p:nvSpPr>
            <p:cNvPr id="45098" name="Line 11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Line 12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0" name="Text Box 13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5101" name="Oval 14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5" name="Text Box 15"/>
          <p:cNvSpPr txBox="1">
            <a:spLocks noChangeArrowheads="1"/>
          </p:cNvSpPr>
          <p:nvPr/>
        </p:nvSpPr>
        <p:spPr bwMode="auto">
          <a:xfrm>
            <a:off x="6169025" y="565467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5066" name="Text Box 16"/>
          <p:cNvSpPr txBox="1">
            <a:spLocks noChangeArrowheads="1"/>
          </p:cNvSpPr>
          <p:nvPr/>
        </p:nvSpPr>
        <p:spPr bwMode="auto">
          <a:xfrm>
            <a:off x="993775" y="5654675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5067" name="Text Box 17"/>
          <p:cNvSpPr txBox="1">
            <a:spLocks noChangeArrowheads="1"/>
          </p:cNvSpPr>
          <p:nvPr/>
        </p:nvSpPr>
        <p:spPr bwMode="auto">
          <a:xfrm>
            <a:off x="7138988" y="5656263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45068" name="Text Box 18"/>
          <p:cNvSpPr txBox="1">
            <a:spLocks noChangeArrowheads="1"/>
          </p:cNvSpPr>
          <p:nvPr/>
        </p:nvSpPr>
        <p:spPr bwMode="auto">
          <a:xfrm>
            <a:off x="366713" y="1096963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5069" name="Text Box 19"/>
          <p:cNvSpPr txBox="1">
            <a:spLocks noChangeArrowheads="1"/>
          </p:cNvSpPr>
          <p:nvPr/>
        </p:nvSpPr>
        <p:spPr bwMode="auto">
          <a:xfrm>
            <a:off x="32004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5070" name="Text Box 20"/>
          <p:cNvSpPr txBox="1">
            <a:spLocks noChangeArrowheads="1"/>
          </p:cNvSpPr>
          <p:nvPr/>
        </p:nvSpPr>
        <p:spPr bwMode="auto">
          <a:xfrm>
            <a:off x="22113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5071" name="Text Box 21"/>
          <p:cNvSpPr txBox="1">
            <a:spLocks noChangeArrowheads="1"/>
          </p:cNvSpPr>
          <p:nvPr/>
        </p:nvSpPr>
        <p:spPr bwMode="auto">
          <a:xfrm>
            <a:off x="17160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5072" name="Text Box 22"/>
          <p:cNvSpPr txBox="1">
            <a:spLocks noChangeArrowheads="1"/>
          </p:cNvSpPr>
          <p:nvPr/>
        </p:nvSpPr>
        <p:spPr bwMode="auto">
          <a:xfrm>
            <a:off x="27051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5073" name="Text Box 23"/>
          <p:cNvSpPr txBox="1">
            <a:spLocks noChangeArrowheads="1"/>
          </p:cNvSpPr>
          <p:nvPr/>
        </p:nvSpPr>
        <p:spPr bwMode="auto">
          <a:xfrm>
            <a:off x="46847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5074" name="Text Box 24"/>
          <p:cNvSpPr txBox="1">
            <a:spLocks noChangeArrowheads="1"/>
          </p:cNvSpPr>
          <p:nvPr/>
        </p:nvSpPr>
        <p:spPr bwMode="auto">
          <a:xfrm>
            <a:off x="6816725" y="5654675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577975" y="1089025"/>
            <a:ext cx="4127500" cy="2476500"/>
            <a:chOff x="918" y="836"/>
            <a:chExt cx="2600" cy="1560"/>
          </a:xfrm>
        </p:grpSpPr>
        <p:sp>
          <p:nvSpPr>
            <p:cNvPr id="45096" name="Line 26"/>
            <p:cNvSpPr>
              <a:spLocks noChangeShapeType="1"/>
            </p:cNvSpPr>
            <p:nvPr/>
          </p:nvSpPr>
          <p:spPr bwMode="auto">
            <a:xfrm flipV="1">
              <a:off x="918" y="929"/>
              <a:ext cx="2244" cy="1467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Text Box 27"/>
            <p:cNvSpPr txBox="1">
              <a:spLocks noChangeArrowheads="1"/>
            </p:cNvSpPr>
            <p:nvPr/>
          </p:nvSpPr>
          <p:spPr bwMode="auto">
            <a:xfrm>
              <a:off x="3183" y="836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sp>
        <p:nvSpPr>
          <p:cNvPr id="50204" name="Line 28"/>
          <p:cNvSpPr>
            <a:spLocks noChangeShapeType="1"/>
          </p:cNvSpPr>
          <p:nvPr/>
        </p:nvSpPr>
        <p:spPr bwMode="auto">
          <a:xfrm flipH="1">
            <a:off x="4214813" y="2184400"/>
            <a:ext cx="218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3411538" y="2389188"/>
            <a:ext cx="0" cy="3221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79438" y="2195513"/>
            <a:ext cx="2935287" cy="304800"/>
            <a:chOff x="289" y="1533"/>
            <a:chExt cx="1849" cy="192"/>
          </a:xfrm>
        </p:grpSpPr>
        <p:sp>
          <p:nvSpPr>
            <p:cNvPr id="45093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  <p:sp>
          <p:nvSpPr>
            <p:cNvPr id="45095" name="Oval 33"/>
            <p:cNvSpPr>
              <a:spLocks noChangeAspect="1" noChangeArrowheads="1"/>
            </p:cNvSpPr>
            <p:nvPr/>
          </p:nvSpPr>
          <p:spPr bwMode="auto">
            <a:xfrm>
              <a:off x="2016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629150" y="1606550"/>
            <a:ext cx="2057400" cy="506413"/>
            <a:chOff x="2840" y="1162"/>
            <a:chExt cx="1296" cy="319"/>
          </a:xfrm>
        </p:grpSpPr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2840" y="1162"/>
              <a:ext cx="1296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An earthquake reduces the supply of ice cream…</a:t>
              </a:r>
            </a:p>
          </p:txBody>
        </p:sp>
        <p:sp>
          <p:nvSpPr>
            <p:cNvPr id="45092" name="Line 36"/>
            <p:cNvSpPr>
              <a:spLocks noChangeShapeType="1"/>
            </p:cNvSpPr>
            <p:nvPr/>
          </p:nvSpPr>
          <p:spPr bwMode="auto">
            <a:xfrm flipH="1">
              <a:off x="3230" y="1378"/>
              <a:ext cx="458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3" name="Line 37"/>
          <p:cNvSpPr>
            <a:spLocks noChangeShapeType="1"/>
          </p:cNvSpPr>
          <p:nvPr/>
        </p:nvSpPr>
        <p:spPr bwMode="auto">
          <a:xfrm flipV="1">
            <a:off x="862013" y="2478088"/>
            <a:ext cx="0" cy="69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93688" y="2760663"/>
            <a:ext cx="881062" cy="1546225"/>
            <a:chOff x="102" y="1904"/>
            <a:chExt cx="555" cy="974"/>
          </a:xfrm>
        </p:grpSpPr>
        <p:sp>
          <p:nvSpPr>
            <p:cNvPr id="45089" name="Text Box 39"/>
            <p:cNvSpPr txBox="1">
              <a:spLocks noChangeArrowheads="1"/>
            </p:cNvSpPr>
            <p:nvPr/>
          </p:nvSpPr>
          <p:spPr bwMode="auto">
            <a:xfrm>
              <a:off x="102" y="2436"/>
              <a:ext cx="555" cy="442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resulting in a higher price … </a:t>
              </a:r>
            </a:p>
          </p:txBody>
        </p:sp>
        <p:sp>
          <p:nvSpPr>
            <p:cNvPr id="45090" name="Line 40"/>
            <p:cNvSpPr>
              <a:spLocks noChangeShapeType="1"/>
            </p:cNvSpPr>
            <p:nvPr/>
          </p:nvSpPr>
          <p:spPr bwMode="auto">
            <a:xfrm flipV="1">
              <a:off x="185" y="1904"/>
              <a:ext cx="252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7" name="Line 41"/>
          <p:cNvSpPr>
            <a:spLocks noChangeShapeType="1"/>
          </p:cNvSpPr>
          <p:nvPr/>
        </p:nvSpPr>
        <p:spPr bwMode="auto">
          <a:xfrm flipH="1" flipV="1">
            <a:off x="3521075" y="5815013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625725" y="5865813"/>
            <a:ext cx="1670050" cy="574675"/>
            <a:chOff x="2674" y="3837"/>
            <a:chExt cx="1052" cy="362"/>
          </a:xfrm>
        </p:grpSpPr>
        <p:sp>
          <p:nvSpPr>
            <p:cNvPr id="45087" name="Text Box 43"/>
            <p:cNvSpPr txBox="1">
              <a:spLocks noChangeArrowheads="1"/>
            </p:cNvSpPr>
            <p:nvPr/>
          </p:nvSpPr>
          <p:spPr bwMode="auto">
            <a:xfrm>
              <a:off x="2674" y="3949"/>
              <a:ext cx="1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… and a lower quantity sold. </a:t>
              </a:r>
            </a:p>
          </p:txBody>
        </p:sp>
        <p:sp>
          <p:nvSpPr>
            <p:cNvPr id="45088" name="Line 44"/>
            <p:cNvSpPr>
              <a:spLocks noChangeShapeType="1"/>
            </p:cNvSpPr>
            <p:nvPr/>
          </p:nvSpPr>
          <p:spPr bwMode="auto">
            <a:xfrm flipV="1">
              <a:off x="3067" y="3837"/>
              <a:ext cx="422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21" name="Text Box 45"/>
          <p:cNvSpPr txBox="1">
            <a:spLocks noChangeArrowheads="1"/>
          </p:cNvSpPr>
          <p:nvPr/>
        </p:nvSpPr>
        <p:spPr bwMode="auto">
          <a:xfrm>
            <a:off x="3683000" y="2208213"/>
            <a:ext cx="1330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New equilibrium</a:t>
            </a:r>
          </a:p>
        </p:txBody>
      </p: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5105400" y="3160713"/>
            <a:ext cx="1647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Initial equilibrium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4" grpId="0" animBg="1"/>
      <p:bldP spid="50205" grpId="0" animBg="1"/>
      <p:bldP spid="50213" grpId="0" animBg="1"/>
      <p:bldP spid="50217" grpId="0" animBg="1"/>
      <p:bldP spid="50221" grpId="0" autoUpdateAnimBg="0"/>
      <p:bldP spid="5022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75" name="Rectangle 5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4-12 a): A Shift in Both Supply and Demand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E44D843-0BB7-4F88-B47F-389C1372012F}" type="slidenum">
              <a:rPr lang="en-US"/>
              <a:pPr/>
              <a:t>41</a:t>
            </a:fld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250950" y="13176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1519238" y="2451100"/>
            <a:ext cx="5491162" cy="3249613"/>
            <a:chOff x="1587" y="1322"/>
            <a:chExt cx="3288" cy="1936"/>
          </a:xfrm>
        </p:grpSpPr>
        <p:sp>
          <p:nvSpPr>
            <p:cNvPr id="46129" name="Line 6"/>
            <p:cNvSpPr>
              <a:spLocks noChangeShapeType="1"/>
            </p:cNvSpPr>
            <p:nvPr/>
          </p:nvSpPr>
          <p:spPr bwMode="auto">
            <a:xfrm>
              <a:off x="1587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Text Box 7"/>
            <p:cNvSpPr txBox="1">
              <a:spLocks noChangeArrowheads="1"/>
            </p:cNvSpPr>
            <p:nvPr/>
          </p:nvSpPr>
          <p:spPr bwMode="auto">
            <a:xfrm>
              <a:off x="4540" y="3058"/>
              <a:ext cx="33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sp>
        <p:nvSpPr>
          <p:cNvPr id="46086" name="Line 8"/>
          <p:cNvSpPr>
            <a:spLocks noChangeShapeType="1"/>
          </p:cNvSpPr>
          <p:nvPr/>
        </p:nvSpPr>
        <p:spPr bwMode="auto">
          <a:xfrm flipV="1">
            <a:off x="2517775" y="2270125"/>
            <a:ext cx="4325938" cy="2717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6834188" y="2032000"/>
            <a:ext cx="43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S</a:t>
            </a:r>
            <a:r>
              <a:rPr lang="en-GB" sz="1600" baseline="-25000"/>
              <a:t>1</a:t>
            </a:r>
          </a:p>
        </p:txBody>
      </p:sp>
      <p:sp>
        <p:nvSpPr>
          <p:cNvPr id="46088" name="Line 10"/>
          <p:cNvSpPr>
            <a:spLocks noChangeShapeType="1"/>
          </p:cNvSpPr>
          <p:nvPr/>
        </p:nvSpPr>
        <p:spPr bwMode="auto">
          <a:xfrm>
            <a:off x="1271588" y="4010025"/>
            <a:ext cx="2762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>
            <a:off x="3994150" y="4030663"/>
            <a:ext cx="0" cy="184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Oval 12"/>
          <p:cNvSpPr>
            <a:spLocks noChangeAspect="1" noChangeArrowheads="1"/>
          </p:cNvSpPr>
          <p:nvPr/>
        </p:nvSpPr>
        <p:spPr bwMode="auto">
          <a:xfrm>
            <a:off x="3905250" y="39227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13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6092" name="Text Box 14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6093" name="Text Box 15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6094" name="Text Box 16"/>
          <p:cNvSpPr txBox="1">
            <a:spLocks noChangeArrowheads="1"/>
          </p:cNvSpPr>
          <p:nvPr/>
        </p:nvSpPr>
        <p:spPr bwMode="auto">
          <a:xfrm>
            <a:off x="3630613" y="58928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 i="1"/>
              <a:t>Q</a:t>
            </a:r>
            <a:r>
              <a:rPr lang="en-GB" sz="1600" b="1" baseline="-25000"/>
              <a:t>1</a:t>
            </a:r>
            <a:endParaRPr lang="en-GB" sz="1600" b="1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241800" y="1839913"/>
            <a:ext cx="4081463" cy="2363787"/>
            <a:chOff x="2087" y="1507"/>
            <a:chExt cx="2571" cy="1489"/>
          </a:xfrm>
        </p:grpSpPr>
        <p:sp>
          <p:nvSpPr>
            <p:cNvPr id="46127" name="Line 18"/>
            <p:cNvSpPr>
              <a:spLocks noChangeShapeType="1"/>
            </p:cNvSpPr>
            <p:nvPr/>
          </p:nvSpPr>
          <p:spPr bwMode="auto">
            <a:xfrm>
              <a:off x="2087" y="1507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Text Box 19"/>
            <p:cNvSpPr txBox="1">
              <a:spLocks noChangeArrowheads="1"/>
            </p:cNvSpPr>
            <p:nvPr/>
          </p:nvSpPr>
          <p:spPr bwMode="auto">
            <a:xfrm>
              <a:off x="4323" y="2784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944688" y="1444625"/>
            <a:ext cx="2652712" cy="1023938"/>
            <a:chOff x="1225" y="910"/>
            <a:chExt cx="1671" cy="645"/>
          </a:xfrm>
        </p:grpSpPr>
        <p:sp>
          <p:nvSpPr>
            <p:cNvPr id="46123" name="Line 21"/>
            <p:cNvSpPr>
              <a:spLocks noChangeShapeType="1"/>
            </p:cNvSpPr>
            <p:nvPr/>
          </p:nvSpPr>
          <p:spPr bwMode="auto">
            <a:xfrm>
              <a:off x="1348" y="1555"/>
              <a:ext cx="1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24" name="Group 22"/>
            <p:cNvGrpSpPr>
              <a:grpSpLocks/>
            </p:cNvGrpSpPr>
            <p:nvPr/>
          </p:nvGrpSpPr>
          <p:grpSpPr bwMode="auto">
            <a:xfrm>
              <a:off x="1225" y="910"/>
              <a:ext cx="908" cy="623"/>
              <a:chOff x="1225" y="910"/>
              <a:chExt cx="908" cy="623"/>
            </a:xfrm>
          </p:grpSpPr>
          <p:sp>
            <p:nvSpPr>
              <p:cNvPr id="46125" name="Text Box 23"/>
              <p:cNvSpPr txBox="1">
                <a:spLocks noChangeArrowheads="1"/>
              </p:cNvSpPr>
              <p:nvPr/>
            </p:nvSpPr>
            <p:spPr bwMode="auto">
              <a:xfrm>
                <a:off x="1225" y="910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Large increase in demand</a:t>
                </a:r>
              </a:p>
            </p:txBody>
          </p:sp>
          <p:sp>
            <p:nvSpPr>
              <p:cNvPr id="46126" name="Line 24"/>
              <p:cNvSpPr>
                <a:spLocks noChangeShapeType="1"/>
              </p:cNvSpPr>
              <p:nvPr/>
            </p:nvSpPr>
            <p:spPr bwMode="auto">
              <a:xfrm>
                <a:off x="1740" y="1096"/>
                <a:ext cx="393" cy="4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03263" y="2433638"/>
            <a:ext cx="469900" cy="1339850"/>
            <a:chOff x="443" y="1533"/>
            <a:chExt cx="296" cy="844"/>
          </a:xfrm>
        </p:grpSpPr>
        <p:sp>
          <p:nvSpPr>
            <p:cNvPr id="46121" name="Text Box 26"/>
            <p:cNvSpPr txBox="1">
              <a:spLocks noChangeArrowheads="1"/>
            </p:cNvSpPr>
            <p:nvPr/>
          </p:nvSpPr>
          <p:spPr bwMode="auto">
            <a:xfrm>
              <a:off x="443" y="1533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i="1"/>
                <a:t>P</a:t>
              </a:r>
              <a:r>
                <a:rPr lang="en-GB" sz="1400" baseline="-25000"/>
                <a:t>2</a:t>
              </a:r>
              <a:endParaRPr lang="en-GB" sz="1400" i="1"/>
            </a:p>
          </p:txBody>
        </p:sp>
        <p:sp>
          <p:nvSpPr>
            <p:cNvPr id="46122" name="Line 27"/>
            <p:cNvSpPr>
              <a:spLocks noChangeShapeType="1"/>
            </p:cNvSpPr>
            <p:nvPr/>
          </p:nvSpPr>
          <p:spPr bwMode="auto">
            <a:xfrm flipV="1">
              <a:off x="536" y="1725"/>
              <a:ext cx="8" cy="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374900" y="1765300"/>
            <a:ext cx="4513263" cy="2774950"/>
            <a:chOff x="1496" y="1112"/>
            <a:chExt cx="2843" cy="1748"/>
          </a:xfrm>
        </p:grpSpPr>
        <p:sp>
          <p:nvSpPr>
            <p:cNvPr id="46119" name="Line 29"/>
            <p:cNvSpPr>
              <a:spLocks noChangeShapeType="1"/>
            </p:cNvSpPr>
            <p:nvPr/>
          </p:nvSpPr>
          <p:spPr bwMode="auto">
            <a:xfrm flipV="1">
              <a:off x="1496" y="1252"/>
              <a:ext cx="2585" cy="1608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Text Box 30"/>
            <p:cNvSpPr txBox="1">
              <a:spLocks noChangeArrowheads="1"/>
            </p:cNvSpPr>
            <p:nvPr/>
          </p:nvSpPr>
          <p:spPr bwMode="auto">
            <a:xfrm>
              <a:off x="4064" y="1112"/>
              <a:ext cx="2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295400" y="2509838"/>
            <a:ext cx="4287838" cy="3314700"/>
            <a:chOff x="816" y="1581"/>
            <a:chExt cx="2701" cy="2088"/>
          </a:xfrm>
        </p:grpSpPr>
        <p:sp>
          <p:nvSpPr>
            <p:cNvPr id="46116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Line 33"/>
            <p:cNvSpPr>
              <a:spLocks noChangeShapeType="1"/>
            </p:cNvSpPr>
            <p:nvPr/>
          </p:nvSpPr>
          <p:spPr bwMode="auto">
            <a:xfrm>
              <a:off x="3444" y="1640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4"/>
            <p:cNvSpPr>
              <a:spLocks noChangeAspect="1" noChangeArrowheads="1"/>
            </p:cNvSpPr>
            <p:nvPr/>
          </p:nvSpPr>
          <p:spPr bwMode="auto">
            <a:xfrm>
              <a:off x="3395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4184650" y="5880100"/>
            <a:ext cx="1543050" cy="336550"/>
            <a:chOff x="2636" y="3704"/>
            <a:chExt cx="972" cy="212"/>
          </a:xfrm>
        </p:grpSpPr>
        <p:sp>
          <p:nvSpPr>
            <p:cNvPr id="46114" name="Line 36"/>
            <p:cNvSpPr>
              <a:spLocks noChangeShapeType="1"/>
            </p:cNvSpPr>
            <p:nvPr/>
          </p:nvSpPr>
          <p:spPr bwMode="auto">
            <a:xfrm>
              <a:off x="2636" y="3807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Text Box 37"/>
            <p:cNvSpPr txBox="1">
              <a:spLocks noChangeArrowheads="1"/>
            </p:cNvSpPr>
            <p:nvPr/>
          </p:nvSpPr>
          <p:spPr bwMode="auto">
            <a:xfrm>
              <a:off x="3235" y="3704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 i="1"/>
                <a:t>Q</a:t>
              </a:r>
              <a:r>
                <a:rPr lang="en-GB" sz="1600" b="1" i="1" baseline="-25000"/>
                <a:t>2</a:t>
              </a:r>
              <a:endParaRPr lang="en-GB" sz="1600" b="1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4967288" y="1905000"/>
            <a:ext cx="1036637" cy="552450"/>
            <a:chOff x="3129" y="1200"/>
            <a:chExt cx="653" cy="348"/>
          </a:xfrm>
        </p:grpSpPr>
        <p:sp>
          <p:nvSpPr>
            <p:cNvPr id="46112" name="Text Box 39"/>
            <p:cNvSpPr txBox="1">
              <a:spLocks noChangeArrowheads="1"/>
            </p:cNvSpPr>
            <p:nvPr/>
          </p:nvSpPr>
          <p:spPr bwMode="auto">
            <a:xfrm>
              <a:off x="3129" y="1200"/>
              <a:ext cx="6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New equilibrium</a:t>
              </a:r>
            </a:p>
          </p:txBody>
        </p:sp>
        <p:sp>
          <p:nvSpPr>
            <p:cNvPr id="46113" name="Line 40"/>
            <p:cNvSpPr>
              <a:spLocks noChangeShapeType="1"/>
            </p:cNvSpPr>
            <p:nvPr/>
          </p:nvSpPr>
          <p:spPr bwMode="auto">
            <a:xfrm>
              <a:off x="3459" y="14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5788025" y="2505075"/>
            <a:ext cx="2130425" cy="817563"/>
            <a:chOff x="3646" y="1578"/>
            <a:chExt cx="1342" cy="515"/>
          </a:xfrm>
        </p:grpSpPr>
        <p:sp>
          <p:nvSpPr>
            <p:cNvPr id="46108" name="Line 42"/>
            <p:cNvSpPr>
              <a:spLocks noChangeShapeType="1"/>
            </p:cNvSpPr>
            <p:nvPr/>
          </p:nvSpPr>
          <p:spPr bwMode="auto">
            <a:xfrm flipH="1">
              <a:off x="3646" y="1578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09" name="Group 43"/>
            <p:cNvGrpSpPr>
              <a:grpSpLocks/>
            </p:cNvGrpSpPr>
            <p:nvPr/>
          </p:nvGrpSpPr>
          <p:grpSpPr bwMode="auto">
            <a:xfrm>
              <a:off x="3837" y="1593"/>
              <a:ext cx="1151" cy="500"/>
              <a:chOff x="3837" y="1593"/>
              <a:chExt cx="1151" cy="500"/>
            </a:xfrm>
          </p:grpSpPr>
          <p:sp>
            <p:nvSpPr>
              <p:cNvPr id="46110" name="Line 44"/>
              <p:cNvSpPr>
                <a:spLocks noChangeShapeType="1"/>
              </p:cNvSpPr>
              <p:nvPr/>
            </p:nvSpPr>
            <p:spPr bwMode="auto">
              <a:xfrm flipH="1" flipV="1">
                <a:off x="3837" y="1593"/>
                <a:ext cx="475" cy="1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1" name="Text Box 45"/>
              <p:cNvSpPr txBox="1">
                <a:spLocks noChangeArrowheads="1"/>
              </p:cNvSpPr>
              <p:nvPr/>
            </p:nvSpPr>
            <p:spPr bwMode="auto">
              <a:xfrm>
                <a:off x="4328" y="1747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Small decrease in supply</a:t>
                </a:r>
              </a:p>
            </p:txBody>
          </p:sp>
        </p:grp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4210050" y="3951288"/>
            <a:ext cx="2774950" cy="274637"/>
            <a:chOff x="2652" y="2489"/>
            <a:chExt cx="1748" cy="173"/>
          </a:xfrm>
        </p:grpSpPr>
        <p:sp>
          <p:nvSpPr>
            <p:cNvPr id="46106" name="Text Box 47"/>
            <p:cNvSpPr txBox="1">
              <a:spLocks noChangeArrowheads="1"/>
            </p:cNvSpPr>
            <p:nvPr/>
          </p:nvSpPr>
          <p:spPr bwMode="auto">
            <a:xfrm>
              <a:off x="3258" y="2489"/>
              <a:ext cx="114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6107" name="Line 48"/>
            <p:cNvSpPr>
              <a:spLocks noChangeShapeType="1"/>
            </p:cNvSpPr>
            <p:nvPr/>
          </p:nvSpPr>
          <p:spPr bwMode="auto">
            <a:xfrm flipH="1" flipV="1">
              <a:off x="2652" y="2548"/>
              <a:ext cx="6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04" name="Text Box 49"/>
          <p:cNvSpPr txBox="1">
            <a:spLocks noChangeArrowheads="1"/>
          </p:cNvSpPr>
          <p:nvPr/>
        </p:nvSpPr>
        <p:spPr bwMode="auto">
          <a:xfrm>
            <a:off x="706438" y="3844925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i="1"/>
              <a:t>P</a:t>
            </a:r>
            <a:r>
              <a:rPr lang="en-GB" sz="1400" baseline="-25000"/>
              <a:t>1</a:t>
            </a:r>
            <a:endParaRPr lang="en-GB" sz="1400" i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22" name="Rectangle 5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Figure 4-12 b): A Shift in Both Supply and Demand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D5B3F07-FC95-4D99-B63F-FA3C4825DFA7}" type="slidenum">
              <a:rPr lang="en-US"/>
              <a:pPr/>
              <a:t>42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273175" y="135255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519238" y="2451100"/>
            <a:ext cx="5491162" cy="3249613"/>
            <a:chOff x="1587" y="1322"/>
            <a:chExt cx="3288" cy="1936"/>
          </a:xfrm>
        </p:grpSpPr>
        <p:sp>
          <p:nvSpPr>
            <p:cNvPr id="47152" name="Line 6"/>
            <p:cNvSpPr>
              <a:spLocks noChangeShapeType="1"/>
            </p:cNvSpPr>
            <p:nvPr/>
          </p:nvSpPr>
          <p:spPr bwMode="auto">
            <a:xfrm>
              <a:off x="1587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3" name="Text Box 7"/>
            <p:cNvSpPr txBox="1">
              <a:spLocks noChangeArrowheads="1"/>
            </p:cNvSpPr>
            <p:nvPr/>
          </p:nvSpPr>
          <p:spPr bwMode="auto">
            <a:xfrm>
              <a:off x="4540" y="3058"/>
              <a:ext cx="33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sp>
        <p:nvSpPr>
          <p:cNvPr id="47110" name="Line 8"/>
          <p:cNvSpPr>
            <a:spLocks noChangeShapeType="1"/>
          </p:cNvSpPr>
          <p:nvPr/>
        </p:nvSpPr>
        <p:spPr bwMode="auto">
          <a:xfrm flipV="1">
            <a:off x="2517775" y="2270125"/>
            <a:ext cx="4325938" cy="2717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6834188" y="2032000"/>
            <a:ext cx="43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S</a:t>
            </a:r>
            <a:r>
              <a:rPr lang="en-GB" sz="1600" baseline="-25000"/>
              <a:t>1</a:t>
            </a:r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>
            <a:off x="1271588" y="4010025"/>
            <a:ext cx="2762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>
            <a:off x="3994150" y="4030663"/>
            <a:ext cx="0" cy="184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Oval 12"/>
          <p:cNvSpPr>
            <a:spLocks noChangeAspect="1" noChangeArrowheads="1"/>
          </p:cNvSpPr>
          <p:nvPr/>
        </p:nvSpPr>
        <p:spPr bwMode="auto">
          <a:xfrm>
            <a:off x="3905250" y="39227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3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7116" name="Text Box 14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7117" name="Text Box 15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7118" name="Text Box 16"/>
          <p:cNvSpPr txBox="1">
            <a:spLocks noChangeArrowheads="1"/>
          </p:cNvSpPr>
          <p:nvPr/>
        </p:nvSpPr>
        <p:spPr bwMode="auto">
          <a:xfrm>
            <a:off x="3630613" y="58928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 i="1"/>
              <a:t>Q</a:t>
            </a:r>
            <a:r>
              <a:rPr lang="en-GB" sz="1600" b="1" baseline="-25000"/>
              <a:t>1</a:t>
            </a:r>
            <a:endParaRPr lang="en-GB" sz="1600" b="1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138363" y="2039938"/>
            <a:ext cx="5349875" cy="3024187"/>
            <a:chOff x="2087" y="1507"/>
            <a:chExt cx="2571" cy="1437"/>
          </a:xfrm>
        </p:grpSpPr>
        <p:sp>
          <p:nvSpPr>
            <p:cNvPr id="47150" name="Line 18"/>
            <p:cNvSpPr>
              <a:spLocks noChangeShapeType="1"/>
            </p:cNvSpPr>
            <p:nvPr/>
          </p:nvSpPr>
          <p:spPr bwMode="auto">
            <a:xfrm>
              <a:off x="2087" y="1507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1" name="Text Box 19"/>
            <p:cNvSpPr txBox="1">
              <a:spLocks noChangeArrowheads="1"/>
            </p:cNvSpPr>
            <p:nvPr/>
          </p:nvSpPr>
          <p:spPr bwMode="auto">
            <a:xfrm>
              <a:off x="4323" y="2784"/>
              <a:ext cx="33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527425" y="2587625"/>
            <a:ext cx="3475038" cy="957263"/>
            <a:chOff x="2222" y="1630"/>
            <a:chExt cx="2189" cy="603"/>
          </a:xfrm>
        </p:grpSpPr>
        <p:sp>
          <p:nvSpPr>
            <p:cNvPr id="47146" name="Line 21"/>
            <p:cNvSpPr>
              <a:spLocks noChangeShapeType="1"/>
            </p:cNvSpPr>
            <p:nvPr/>
          </p:nvSpPr>
          <p:spPr bwMode="auto">
            <a:xfrm flipH="1">
              <a:off x="2222" y="1630"/>
              <a:ext cx="146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147" name="Group 22"/>
            <p:cNvGrpSpPr>
              <a:grpSpLocks/>
            </p:cNvGrpSpPr>
            <p:nvPr/>
          </p:nvGrpSpPr>
          <p:grpSpPr bwMode="auto">
            <a:xfrm>
              <a:off x="3251" y="1695"/>
              <a:ext cx="1160" cy="538"/>
              <a:chOff x="3251" y="1695"/>
              <a:chExt cx="1160" cy="538"/>
            </a:xfrm>
          </p:grpSpPr>
          <p:sp>
            <p:nvSpPr>
              <p:cNvPr id="47148" name="Text Box 23"/>
              <p:cNvSpPr txBox="1">
                <a:spLocks noChangeArrowheads="1"/>
              </p:cNvSpPr>
              <p:nvPr/>
            </p:nvSpPr>
            <p:spPr bwMode="auto">
              <a:xfrm>
                <a:off x="3751" y="1887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Large decrease in supply</a:t>
                </a:r>
              </a:p>
            </p:txBody>
          </p:sp>
          <p:sp>
            <p:nvSpPr>
              <p:cNvPr id="47149" name="Line 24"/>
              <p:cNvSpPr>
                <a:spLocks noChangeShapeType="1"/>
              </p:cNvSpPr>
              <p:nvPr/>
            </p:nvSpPr>
            <p:spPr bwMode="auto">
              <a:xfrm>
                <a:off x="3251" y="1695"/>
                <a:ext cx="534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03263" y="2433638"/>
            <a:ext cx="469900" cy="1339850"/>
            <a:chOff x="443" y="1533"/>
            <a:chExt cx="296" cy="844"/>
          </a:xfrm>
        </p:grpSpPr>
        <p:sp>
          <p:nvSpPr>
            <p:cNvPr id="47144" name="Text Box 26"/>
            <p:cNvSpPr txBox="1">
              <a:spLocks noChangeArrowheads="1"/>
            </p:cNvSpPr>
            <p:nvPr/>
          </p:nvSpPr>
          <p:spPr bwMode="auto">
            <a:xfrm>
              <a:off x="443" y="1533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 i="1"/>
                <a:t>P</a:t>
              </a:r>
              <a:r>
                <a:rPr lang="en-GB" sz="1400" baseline="-25000"/>
                <a:t>2</a:t>
              </a:r>
              <a:endParaRPr lang="en-GB" sz="1400" i="1"/>
            </a:p>
          </p:txBody>
        </p:sp>
        <p:sp>
          <p:nvSpPr>
            <p:cNvPr id="47145" name="Line 27"/>
            <p:cNvSpPr>
              <a:spLocks noChangeShapeType="1"/>
            </p:cNvSpPr>
            <p:nvPr/>
          </p:nvSpPr>
          <p:spPr bwMode="auto">
            <a:xfrm flipV="1">
              <a:off x="536" y="1725"/>
              <a:ext cx="8" cy="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317625" y="1708150"/>
            <a:ext cx="3384550" cy="1974850"/>
            <a:chOff x="830" y="1076"/>
            <a:chExt cx="2132" cy="1244"/>
          </a:xfrm>
        </p:grpSpPr>
        <p:sp>
          <p:nvSpPr>
            <p:cNvPr id="47142" name="Line 29"/>
            <p:cNvSpPr>
              <a:spLocks noChangeShapeType="1"/>
            </p:cNvSpPr>
            <p:nvPr/>
          </p:nvSpPr>
          <p:spPr bwMode="auto">
            <a:xfrm flipV="1">
              <a:off x="830" y="1176"/>
              <a:ext cx="1824" cy="1144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Text Box 30"/>
            <p:cNvSpPr txBox="1">
              <a:spLocks noChangeArrowheads="1"/>
            </p:cNvSpPr>
            <p:nvPr/>
          </p:nvSpPr>
          <p:spPr bwMode="auto">
            <a:xfrm>
              <a:off x="2642" y="1076"/>
              <a:ext cx="3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295400" y="2509838"/>
            <a:ext cx="1819275" cy="3338512"/>
            <a:chOff x="816" y="1581"/>
            <a:chExt cx="1146" cy="2103"/>
          </a:xfrm>
        </p:grpSpPr>
        <p:sp>
          <p:nvSpPr>
            <p:cNvPr id="47139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Line 33"/>
            <p:cNvSpPr>
              <a:spLocks noChangeShapeType="1"/>
            </p:cNvSpPr>
            <p:nvPr/>
          </p:nvSpPr>
          <p:spPr bwMode="auto">
            <a:xfrm>
              <a:off x="1896" y="1655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4"/>
            <p:cNvSpPr>
              <a:spLocks noChangeAspect="1" noChangeArrowheads="1"/>
            </p:cNvSpPr>
            <p:nvPr/>
          </p:nvSpPr>
          <p:spPr bwMode="auto">
            <a:xfrm>
              <a:off x="1840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2659063" y="5892800"/>
            <a:ext cx="1149350" cy="336550"/>
            <a:chOff x="1675" y="3712"/>
            <a:chExt cx="724" cy="212"/>
          </a:xfrm>
        </p:grpSpPr>
        <p:sp>
          <p:nvSpPr>
            <p:cNvPr id="47137" name="Line 36"/>
            <p:cNvSpPr>
              <a:spLocks noChangeShapeType="1"/>
            </p:cNvSpPr>
            <p:nvPr/>
          </p:nvSpPr>
          <p:spPr bwMode="auto">
            <a:xfrm flipH="1" flipV="1">
              <a:off x="2028" y="3821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Text Box 37"/>
            <p:cNvSpPr txBox="1">
              <a:spLocks noChangeArrowheads="1"/>
            </p:cNvSpPr>
            <p:nvPr/>
          </p:nvSpPr>
          <p:spPr bwMode="auto">
            <a:xfrm>
              <a:off x="1675" y="3712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 i="1"/>
                <a:t>Q</a:t>
              </a:r>
              <a:r>
                <a:rPr lang="en-GB" sz="1600" b="1" baseline="-25000"/>
                <a:t>2</a:t>
              </a:r>
              <a:endParaRPr lang="en-GB" sz="1600" b="1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498725" y="1751013"/>
            <a:ext cx="1036638" cy="552450"/>
            <a:chOff x="3129" y="1200"/>
            <a:chExt cx="653" cy="348"/>
          </a:xfrm>
        </p:grpSpPr>
        <p:sp>
          <p:nvSpPr>
            <p:cNvPr id="47135" name="Text Box 39"/>
            <p:cNvSpPr txBox="1">
              <a:spLocks noChangeArrowheads="1"/>
            </p:cNvSpPr>
            <p:nvPr/>
          </p:nvSpPr>
          <p:spPr bwMode="auto">
            <a:xfrm>
              <a:off x="3129" y="1200"/>
              <a:ext cx="6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New equilibrium</a:t>
              </a:r>
            </a:p>
          </p:txBody>
        </p:sp>
        <p:sp>
          <p:nvSpPr>
            <p:cNvPr id="47136" name="Line 40"/>
            <p:cNvSpPr>
              <a:spLocks noChangeShapeType="1"/>
            </p:cNvSpPr>
            <p:nvPr/>
          </p:nvSpPr>
          <p:spPr bwMode="auto">
            <a:xfrm>
              <a:off x="3459" y="14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1389063" y="1411288"/>
            <a:ext cx="1047750" cy="941387"/>
            <a:chOff x="875" y="889"/>
            <a:chExt cx="660" cy="593"/>
          </a:xfrm>
        </p:grpSpPr>
        <p:sp>
          <p:nvSpPr>
            <p:cNvPr id="47132" name="Line 42"/>
            <p:cNvSpPr>
              <a:spLocks noChangeShapeType="1"/>
            </p:cNvSpPr>
            <p:nvPr/>
          </p:nvSpPr>
          <p:spPr bwMode="auto">
            <a:xfrm>
              <a:off x="1023" y="1475"/>
              <a:ext cx="46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Line 43"/>
            <p:cNvSpPr>
              <a:spLocks noChangeShapeType="1"/>
            </p:cNvSpPr>
            <p:nvPr/>
          </p:nvSpPr>
          <p:spPr bwMode="auto">
            <a:xfrm flipH="1" flipV="1">
              <a:off x="1088" y="1128"/>
              <a:ext cx="19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Text Box 44"/>
            <p:cNvSpPr txBox="1">
              <a:spLocks noChangeArrowheads="1"/>
            </p:cNvSpPr>
            <p:nvPr/>
          </p:nvSpPr>
          <p:spPr bwMode="auto">
            <a:xfrm>
              <a:off x="875" y="889"/>
              <a:ext cx="660" cy="346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Small increase in demand</a:t>
              </a: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4210050" y="3927475"/>
            <a:ext cx="3597275" cy="274638"/>
            <a:chOff x="2652" y="2474"/>
            <a:chExt cx="2266" cy="173"/>
          </a:xfrm>
        </p:grpSpPr>
        <p:sp>
          <p:nvSpPr>
            <p:cNvPr id="47130" name="Text Box 46"/>
            <p:cNvSpPr txBox="1">
              <a:spLocks noChangeArrowheads="1"/>
            </p:cNvSpPr>
            <p:nvPr/>
          </p:nvSpPr>
          <p:spPr bwMode="auto">
            <a:xfrm>
              <a:off x="3776" y="2474"/>
              <a:ext cx="114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7131" name="Line 47"/>
            <p:cNvSpPr>
              <a:spLocks noChangeShapeType="1"/>
            </p:cNvSpPr>
            <p:nvPr/>
          </p:nvSpPr>
          <p:spPr bwMode="auto">
            <a:xfrm flipH="1" flipV="1">
              <a:off x="2652" y="2548"/>
              <a:ext cx="1155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28" name="Text Box 48"/>
          <p:cNvSpPr txBox="1">
            <a:spLocks noChangeArrowheads="1"/>
          </p:cNvSpPr>
          <p:nvPr/>
        </p:nvSpPr>
        <p:spPr bwMode="auto">
          <a:xfrm>
            <a:off x="706438" y="3844925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i="1"/>
              <a:t>P</a:t>
            </a:r>
            <a:r>
              <a:rPr lang="en-GB" sz="1400" baseline="-25000"/>
              <a:t>1</a:t>
            </a:r>
            <a:endParaRPr lang="en-GB" sz="1400" i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17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070"/>
                </a:solidFill>
              </a:rPr>
              <a:t>Table 4-8: What Happens to Price and Quantity when Supply or Demand Shifts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DF30F4E2-FD95-4287-8DF6-50DD40C47216}" type="slidenum">
              <a:rPr lang="en-US"/>
              <a:pPr/>
              <a:t>43</a:t>
            </a:fld>
            <a:endParaRPr lang="en-US"/>
          </a:p>
        </p:txBody>
      </p:sp>
      <p:pic>
        <p:nvPicPr>
          <p:cNvPr id="48133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3" y="1935163"/>
            <a:ext cx="89122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Concluding Remarks…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/>
              <a:t>Market economies harness the forces of supply and demand.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/>
              <a:t>Supply and Demand together determine the prices of the economy’s different goods and services.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/>
              <a:t>Prices in turn are the signals that guide the allocation of resources.</a:t>
            </a:r>
          </a:p>
          <a:p>
            <a:pPr eaLnBrk="1" hangingPunct="1">
              <a:defRPr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E363946-B074-41D4-816B-D79B11E820A5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bldLvl="4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Economists use the model of supply and demand to analyze competitive markets.</a:t>
            </a:r>
          </a:p>
          <a:p>
            <a:pPr eaLnBrk="1" hangingPunct="1">
              <a:defRPr/>
            </a:pPr>
            <a:r>
              <a:rPr lang="en-US"/>
              <a:t>In a competitive market, there are many buyers and sellers, each of whom has little or no influence on the market price.</a:t>
            </a:r>
          </a:p>
          <a:p>
            <a:pPr eaLnBrk="1" hangingPunct="1">
              <a:defRPr/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6A2E807-A27E-4D27-AD32-2B6A0B37F902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4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The demand curve shows how the quantity of a good depends upon the price.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According to the law of demand, as the price of a good falls, the quantity demanded rises.  Therefore, the demand curve slopes downward.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In addition to price, other determinants of how much consumers want to buy include income, the prices of complements and substitutes, tastes, expectations, and the number of buyers.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If one of these factors changes, the demand curve shifts.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2F1ACDE-2B94-4182-A649-AB76414E0E20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bldLvl="4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The supply curve shows how the quantity of a good supplied depends upon the price.</a:t>
            </a:r>
          </a:p>
          <a:p>
            <a:pPr lvl="1" eaLnBrk="1" hangingPunct="1">
              <a:defRPr/>
            </a:pPr>
            <a:r>
              <a:rPr lang="en-US" sz="2400"/>
              <a:t>According to the law of supply, as the price of a good rises, the quantity supplied rises.  Therefore, the supply curve slopes upward.</a:t>
            </a:r>
          </a:p>
          <a:p>
            <a:pPr lvl="1" eaLnBrk="1" hangingPunct="1">
              <a:defRPr/>
            </a:pPr>
            <a:r>
              <a:rPr lang="en-US" sz="2400"/>
              <a:t>In addition to price, other determinants of how much producers want to sell include input prices, technology, expectations, and the number of sellers.</a:t>
            </a:r>
          </a:p>
          <a:p>
            <a:pPr lvl="1" eaLnBrk="1" hangingPunct="1">
              <a:defRPr/>
            </a:pPr>
            <a:r>
              <a:rPr lang="en-US" sz="2400"/>
              <a:t>If one of these factors changes, the supply curve shifts.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7C49DA5-2062-4A4B-B135-F109DD7746A9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4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Market equilibrium is determined by the intersection of the supply and demand curves.</a:t>
            </a:r>
          </a:p>
          <a:p>
            <a:pPr eaLnBrk="1" hangingPunct="1">
              <a:defRPr/>
            </a:pPr>
            <a:r>
              <a:rPr lang="en-US"/>
              <a:t>At the equilibrium price, the quantity demanded equals the quantity supplied.</a:t>
            </a:r>
          </a:p>
          <a:p>
            <a:pPr eaLnBrk="1" hangingPunct="1">
              <a:defRPr/>
            </a:pPr>
            <a:r>
              <a:rPr lang="en-US"/>
              <a:t>The behavior of buyers and sellers naturally drives markets toward their equilibrium.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597AAEA-CEFC-4704-9831-33BE82C8235E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4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DEMAND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i="1">
                <a:solidFill>
                  <a:srgbClr val="720070"/>
                </a:solidFill>
              </a:rPr>
              <a:t>Quantity Demanded</a:t>
            </a:r>
            <a:r>
              <a:rPr lang="en-US" sz="3200"/>
              <a:t> refers to the </a:t>
            </a:r>
            <a:r>
              <a:rPr lang="en-US" sz="3200" i="1"/>
              <a:t>amount </a:t>
            </a:r>
            <a:r>
              <a:rPr lang="en-US" sz="3200"/>
              <a:t>(quantity) of a good that </a:t>
            </a:r>
            <a:r>
              <a:rPr lang="en-US" sz="3200" i="1">
                <a:solidFill>
                  <a:srgbClr val="720070"/>
                </a:solidFill>
              </a:rPr>
              <a:t>buyers</a:t>
            </a:r>
            <a:r>
              <a:rPr lang="en-US" sz="3200" i="1"/>
              <a:t> are willing </a:t>
            </a:r>
            <a:r>
              <a:rPr lang="en-US" sz="3200"/>
              <a:t>to purchase at alternative prices for a given period.</a:t>
            </a:r>
            <a:endParaRPr lang="en-US" sz="400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4AE61B52-441C-40C4-AFEA-6338B9431121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070"/>
                </a:solidFill>
              </a:rPr>
              <a:t>Determinants of Demand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</a:pPr>
            <a:r>
              <a:rPr lang="en-US"/>
              <a:t>What factors determine how much ice cream you will buy?</a:t>
            </a:r>
          </a:p>
          <a:p>
            <a:pPr marL="457200" indent="-457200" eaLnBrk="1" hangingPunct="1">
              <a:buFont typeface="Times" pitchFamily="48" charset="0"/>
              <a:buChar char="•"/>
            </a:pPr>
            <a:r>
              <a:rPr lang="en-US"/>
              <a:t>What factors determine how much you will really purchase?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/>
              <a:t>Product’s Own Price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/>
              <a:t>Consumer Income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/>
              <a:t>Prices of Related Goods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/>
              <a:t>Tastes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/>
              <a:t>Expectations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/>
              <a:t>Number of Consumers </a:t>
            </a:r>
          </a:p>
          <a:p>
            <a:pPr marL="457200" indent="-457200" eaLnBrk="1" hangingPunct="1">
              <a:buFontTx/>
              <a:buAutoNum type="arabicParenR"/>
            </a:pPr>
            <a:endParaRPr lang="en-US" sz="2400"/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4F5BB68-AB93-4F2C-B5B2-BFA4B8AEED71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1) Price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3124200"/>
          </a:xfrm>
        </p:spPr>
        <p:txBody>
          <a:bodyPr/>
          <a:lstStyle/>
          <a:p>
            <a:pPr marL="457200" indent="-457200" eaLnBrk="1" hangingPunct="1">
              <a:buFont typeface="Wingdings" pitchFamily="48" charset="2"/>
              <a:buNone/>
              <a:defRPr/>
            </a:pPr>
            <a:r>
              <a:rPr lang="en-US" sz="3200" i="1">
                <a:solidFill>
                  <a:srgbClr val="720070"/>
                </a:solidFill>
              </a:rPr>
              <a:t>Law of Demand</a:t>
            </a:r>
            <a:endParaRPr lang="en-US" sz="3200" i="1">
              <a:solidFill>
                <a:srgbClr val="B10AD9"/>
              </a:solidFill>
            </a:endParaRPr>
          </a:p>
          <a:p>
            <a:pPr marL="914400" lvl="1" indent="-457200" eaLnBrk="1" hangingPunct="1">
              <a:defRPr/>
            </a:pPr>
            <a:r>
              <a:rPr lang="en-US" sz="3200"/>
              <a:t>The </a:t>
            </a:r>
            <a:r>
              <a:rPr lang="en-US" sz="3200" i="1">
                <a:solidFill>
                  <a:srgbClr val="720070"/>
                </a:solidFill>
              </a:rPr>
              <a:t>law of demand</a:t>
            </a:r>
            <a:r>
              <a:rPr lang="en-US" sz="3200"/>
              <a:t> states that, other things equal, the quantity demanded of a good falls when the price of the good rises. 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178A141-DF5E-432F-8FC4-1916BF75EA08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2) Income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038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  <a:defRPr/>
            </a:pPr>
            <a:r>
              <a:rPr lang="en-US" sz="3600" dirty="0"/>
              <a:t>As income increases the demand for a </a:t>
            </a:r>
            <a:r>
              <a:rPr lang="en-US" sz="3600" i="1" dirty="0">
                <a:solidFill>
                  <a:srgbClr val="720070"/>
                </a:solidFill>
              </a:rPr>
              <a:t>normal good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/>
              <a:t>will increase.</a:t>
            </a:r>
          </a:p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  <a:defRPr/>
            </a:pPr>
            <a:r>
              <a:rPr lang="en-US" sz="3600" dirty="0"/>
              <a:t>As income increases the demand for an </a:t>
            </a:r>
            <a:r>
              <a:rPr lang="en-US" sz="3600" i="1" dirty="0">
                <a:solidFill>
                  <a:srgbClr val="720070"/>
                </a:solidFill>
              </a:rPr>
              <a:t>inferior good</a:t>
            </a:r>
            <a:r>
              <a:rPr lang="en-US" sz="3600" dirty="0"/>
              <a:t> will decrease.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600" dirty="0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6CCD561-4EDF-4308-8F9D-CD4C456F9F5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4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070"/>
                </a:solidFill>
              </a:rPr>
              <a:t>3) Prices of Related Goods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Tx/>
              <a:buNone/>
              <a:defRPr/>
            </a:pPr>
            <a:r>
              <a:rPr lang="en-US" sz="3200"/>
              <a:t>Prices of Related Goods</a:t>
            </a:r>
          </a:p>
          <a:p>
            <a:pPr marL="914400" lvl="1" indent="-457200" eaLnBrk="1" hangingPunct="1">
              <a:defRPr/>
            </a:pPr>
            <a:r>
              <a:rPr lang="en-US" sz="3200"/>
              <a:t>When a fall in the price of one good reduces the demand for another good, the two goods are called </a:t>
            </a:r>
            <a:r>
              <a:rPr lang="en-US" sz="3200" i="1">
                <a:solidFill>
                  <a:srgbClr val="720070"/>
                </a:solidFill>
              </a:rPr>
              <a:t>substitutes</a:t>
            </a:r>
            <a:r>
              <a:rPr lang="en-US" sz="3200"/>
              <a:t>.</a:t>
            </a:r>
          </a:p>
          <a:p>
            <a:pPr marL="914400" lvl="1" indent="-457200" eaLnBrk="1" hangingPunct="1">
              <a:defRPr/>
            </a:pPr>
            <a:r>
              <a:rPr lang="en-US" sz="3200"/>
              <a:t>When a fall in the price of one good increases the demand for another good, the two goods are called </a:t>
            </a:r>
            <a:r>
              <a:rPr lang="en-US" sz="3200" i="1">
                <a:solidFill>
                  <a:srgbClr val="720070"/>
                </a:solidFill>
              </a:rPr>
              <a:t>complements</a:t>
            </a:r>
            <a:r>
              <a:rPr lang="en-US" sz="3200"/>
              <a:t>.</a:t>
            </a:r>
            <a:endParaRPr lang="en-US" sz="400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6E6734B-0857-4F5A-9BAB-F1CA07422ED6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bldLvl="4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2774</Words>
  <Application>Microsoft Office PowerPoint</Application>
  <PresentationFormat>On-screen Show (4:3)</PresentationFormat>
  <Paragraphs>588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ＭＳ Ｐゴシック</vt:lpstr>
      <vt:lpstr>Arial</vt:lpstr>
      <vt:lpstr>Calibri</vt:lpstr>
      <vt:lpstr>Calibri Light</vt:lpstr>
      <vt:lpstr>Tahoma</vt:lpstr>
      <vt:lpstr>Times</vt:lpstr>
      <vt:lpstr>Times New Roman</vt:lpstr>
      <vt:lpstr>Wingdings</vt:lpstr>
      <vt:lpstr>Office Theme</vt:lpstr>
      <vt:lpstr>Chapter 3</vt:lpstr>
      <vt:lpstr>In this chapter you will…</vt:lpstr>
      <vt:lpstr>THE MARKET FORCES OF SUPPLY AND DEMAND</vt:lpstr>
      <vt:lpstr>MARKETS AND COMPETITION</vt:lpstr>
      <vt:lpstr>DEMAND</vt:lpstr>
      <vt:lpstr>Determinants of Demand</vt:lpstr>
      <vt:lpstr>1) Price</vt:lpstr>
      <vt:lpstr>2) Income</vt:lpstr>
      <vt:lpstr>3) Prices of Related Goods</vt:lpstr>
      <vt:lpstr>4) Others</vt:lpstr>
      <vt:lpstr>The Demand Schedule and the Demand Curve</vt:lpstr>
      <vt:lpstr>Table 4-1: Catherine’s Demand Schedule</vt:lpstr>
      <vt:lpstr>Figure 4-1: Catherine’s Demand Curve</vt:lpstr>
      <vt:lpstr>Market Demand Schedule</vt:lpstr>
      <vt:lpstr>Table 4-2: Market demand as the Sum of Individual Demands</vt:lpstr>
      <vt:lpstr>Figure 4-3: Shifts in the Demand Curve</vt:lpstr>
      <vt:lpstr>Table 4-3: The Determinants of Quantity Demanded</vt:lpstr>
      <vt:lpstr>Shifts in the Demand Curve versus Movements Along the Demand Curve</vt:lpstr>
      <vt:lpstr>Figure 4-4 a): A Shifts in the Demand Curve</vt:lpstr>
      <vt:lpstr>Figure 4-4 b): A Movement Along the Demand Curve</vt:lpstr>
      <vt:lpstr>SUPPLY</vt:lpstr>
      <vt:lpstr>Determinants of Supply</vt:lpstr>
      <vt:lpstr>1) Price</vt:lpstr>
      <vt:lpstr>The Supply Schedule and the Supply Curve</vt:lpstr>
      <vt:lpstr>Table 4-4: Ben’s Supply Schedule</vt:lpstr>
      <vt:lpstr>Figure 4-5: Ben’s Supply Curve</vt:lpstr>
      <vt:lpstr>Market Supply Schedule</vt:lpstr>
      <vt:lpstr>Table 4-5: Market supply as the Sum of Individual Supplies</vt:lpstr>
      <vt:lpstr>Figure 4-7: Shifts in the Supply Curve</vt:lpstr>
      <vt:lpstr>Table 4-6: The Determinants of Quantity Supplied</vt:lpstr>
      <vt:lpstr>SUPPLY AND DEMAND TOGETHER</vt:lpstr>
      <vt:lpstr>Equilibrium</vt:lpstr>
      <vt:lpstr>Equilibrium</vt:lpstr>
      <vt:lpstr>Figure 4-8: The Equilibrium of Supply and Demand</vt:lpstr>
      <vt:lpstr>Equilibrium</vt:lpstr>
      <vt:lpstr>Figure 4-9 a): Excess Supply</vt:lpstr>
      <vt:lpstr>Figure 4-9 b): Excess Demand</vt:lpstr>
      <vt:lpstr>Three Steps To Analyzing Changes in Equilibrium</vt:lpstr>
      <vt:lpstr>Figure 4-10: How an Increase Demand Affects the Equilibrium</vt:lpstr>
      <vt:lpstr>Figure 4-11: How a Decrease Demand Affects the Equilibrium</vt:lpstr>
      <vt:lpstr>Figure 4-12 a): A Shift in Both Supply and Demand</vt:lpstr>
      <vt:lpstr>Figure 4-12 b): A Shift in Both Supply and Demand</vt:lpstr>
      <vt:lpstr>Table 4-8: What Happens to Price and Quantity when Supply or Demand Shifts</vt:lpstr>
      <vt:lpstr>Concluding Remarks…</vt:lpstr>
      <vt:lpstr>Summary</vt:lpstr>
      <vt:lpstr>Summary</vt:lpstr>
      <vt:lpstr>Summary</vt:lpstr>
      <vt:lpstr>Summary</vt:lpstr>
    </vt:vector>
  </TitlesOfParts>
  <Company>Université d'Ottawa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Prud'Homme</dc:creator>
  <cp:lastModifiedBy>Microsoft account</cp:lastModifiedBy>
  <cp:revision>45</cp:revision>
  <dcterms:created xsi:type="dcterms:W3CDTF">2004-08-05T04:17:43Z</dcterms:created>
  <dcterms:modified xsi:type="dcterms:W3CDTF">2022-05-24T07:58:10Z</dcterms:modified>
</cp:coreProperties>
</file>