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88825"/>
  <p:notesSz cx="6858000" cy="9144000"/>
  <p:embeddedFontLs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3" roundtripDataSignature="AMtx7mhZhpUqTwKbbdWPrNoNfWQrHgTh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4b02a5dc6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144b02a5dc6_2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4849efe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144849efe9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4849efe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144849efe92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4849efe9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144849efe92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4849efe9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144849efe92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4849efe9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144849efe92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4849efe9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144849efe92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4849efe9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144849efe92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4849efe9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144849efe92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4849efe9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144849efe92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4849efe9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144849efe92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4849efe9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144849efe92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4849efe9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144849efe92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4849efe9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144849efe92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4b02a5dc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144b02a5dc6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4b02a5dc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144b02a5dc6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4b02a5dc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144b02a5dc6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4b02a5dc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144b02a5dc6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4b02a5dc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144b02a5dc6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4b02a5dc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144b02a5dc6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4b02a5dc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144b02a5dc6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3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21" name="Google Shape;21;p13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13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13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4" name="Google Shape;24;p13"/>
          <p:cNvGrpSpPr/>
          <p:nvPr/>
        </p:nvGrpSpPr>
        <p:grpSpPr>
          <a:xfrm>
            <a:off x="-8914" y="6057149"/>
            <a:ext cx="5498724" cy="820207"/>
            <a:chOff x="-6689" y="4553748"/>
            <a:chExt cx="4125119" cy="615155"/>
          </a:xfrm>
        </p:grpSpPr>
        <p:sp>
          <p:nvSpPr>
            <p:cNvPr id="25" name="Google Shape;25;p13"/>
            <p:cNvSpPr/>
            <p:nvPr/>
          </p:nvSpPr>
          <p:spPr>
            <a:xfrm rot="-5400000">
              <a:off x="1754302" y="2802395"/>
              <a:ext cx="612775" cy="4115481"/>
            </a:xfrm>
            <a:custGeom>
              <a:rect b="b" l="l" r="r" t="t"/>
              <a:pathLst>
                <a:path extrusionOk="0" h="4115481" w="612775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3"/>
            <p:cNvSpPr/>
            <p:nvPr/>
          </p:nvSpPr>
          <p:spPr>
            <a:xfrm rot="-5400000">
              <a:off x="1604659" y="3152814"/>
              <a:ext cx="410751" cy="3621427"/>
            </a:xfrm>
            <a:custGeom>
              <a:rect b="b" l="l" r="r" t="t"/>
              <a:pathLst>
                <a:path extrusionOk="0" h="3621427" w="410751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3"/>
            <p:cNvSpPr/>
            <p:nvPr/>
          </p:nvSpPr>
          <p:spPr>
            <a:xfrm rot="-5400000">
              <a:off x="1462308" y="3453376"/>
              <a:ext cx="241768" cy="3179761"/>
            </a:xfrm>
            <a:custGeom>
              <a:rect b="b" l="l" r="r" t="t"/>
              <a:pathLst>
                <a:path extrusionOk="0" h="3179761" w="241768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13"/>
          <p:cNvSpPr txBox="1"/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subTitle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cap="none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" type="body"/>
          </p:nvPr>
        </p:nvSpPr>
        <p:spPr>
          <a:xfrm rot="5400000">
            <a:off x="4167998" y="-1247317"/>
            <a:ext cx="4462272" cy="1036050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 rot="5400000">
            <a:off x="7414141" y="2006957"/>
            <a:ext cx="5588000" cy="2742486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 rot="5400000">
            <a:off x="2132317" y="-329235"/>
            <a:ext cx="5588000" cy="741486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42" name="Google Shape;42;p15"/>
          <p:cNvSpPr txBox="1"/>
          <p:nvPr>
            <p:ph idx="2" type="body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43" name="Google Shape;43;p15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16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48" name="Google Shape;48;p16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" name="Google Shape;49;p16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" name="Google Shape;50;p16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1" name="Google Shape;51;p16"/>
          <p:cNvSpPr txBox="1"/>
          <p:nvPr>
            <p:ph type="title"/>
          </p:nvPr>
        </p:nvSpPr>
        <p:spPr>
          <a:xfrm>
            <a:off x="1625177" y="2209801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b="0" sz="5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" type="body"/>
          </p:nvPr>
        </p:nvSpPr>
        <p:spPr>
          <a:xfrm>
            <a:off x="1625176" y="4951266"/>
            <a:ext cx="7069519" cy="122093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sz="2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6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" type="body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0"/>
              <a:buNone/>
              <a:defRPr b="1" sz="27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9pPr>
          </a:lstStyle>
          <a:p/>
        </p:txBody>
      </p:sp>
      <p:sp>
        <p:nvSpPr>
          <p:cNvPr id="59" name="Google Shape;59;p17"/>
          <p:cNvSpPr txBox="1"/>
          <p:nvPr>
            <p:ph idx="2" type="body"/>
          </p:nvPr>
        </p:nvSpPr>
        <p:spPr>
          <a:xfrm>
            <a:off x="1218883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0" name="Google Shape;60;p17"/>
          <p:cNvSpPr txBox="1"/>
          <p:nvPr>
            <p:ph idx="3" type="body"/>
          </p:nvPr>
        </p:nvSpPr>
        <p:spPr>
          <a:xfrm>
            <a:off x="6496644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0"/>
              <a:buNone/>
              <a:defRPr b="1" sz="27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9pPr>
          </a:lstStyle>
          <a:p/>
        </p:txBody>
      </p:sp>
      <p:sp>
        <p:nvSpPr>
          <p:cNvPr id="61" name="Google Shape;61;p17"/>
          <p:cNvSpPr txBox="1"/>
          <p:nvPr>
            <p:ph idx="4" type="body"/>
          </p:nvPr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sz="28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9pPr>
          </a:lstStyle>
          <a:p/>
        </p:txBody>
      </p:sp>
      <p:sp>
        <p:nvSpPr>
          <p:cNvPr id="77" name="Google Shape;77;p20"/>
          <p:cNvSpPr txBox="1"/>
          <p:nvPr>
            <p:ph idx="2" type="body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78" name="Google Shape;78;p20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sz="28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9pPr>
          </a:lstStyle>
          <a:p/>
        </p:txBody>
      </p:sp>
      <p:sp>
        <p:nvSpPr>
          <p:cNvPr descr="An empty placeholder to add an image. Click on the placeholder and select the image that you wish to add." id="84" name="Google Shape;84;p21"/>
          <p:cNvSpPr/>
          <p:nvPr>
            <p:ph idx="2" type="pic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5" name="Google Shape;85;p21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22041"/>
            </a:gs>
            <a:gs pos="100000">
              <a:srgbClr val="0D172F"/>
            </a:gs>
          </a:gsLst>
          <a:lin ang="36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1" name="Google Shape;11;p12"/>
            <p:cNvSpPr/>
            <p:nvPr/>
          </p:nvSpPr>
          <p:spPr>
            <a:xfrm>
              <a:off x="-9526" y="0"/>
              <a:ext cx="612775" cy="3919538"/>
            </a:xfrm>
            <a:custGeom>
              <a:rect b="b" l="l" r="r" t="t"/>
              <a:pathLst>
                <a:path extrusionOk="0" h="3919538" w="612775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-11906" y="0"/>
              <a:ext cx="410751" cy="3421856"/>
            </a:xfrm>
            <a:custGeom>
              <a:rect b="b" l="l" r="r" t="t"/>
              <a:pathLst>
                <a:path extrusionOk="0" h="3421856" w="410751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2"/>
            <p:cNvSpPr/>
            <p:nvPr/>
          </p:nvSpPr>
          <p:spPr>
            <a:xfrm>
              <a:off x="-7144" y="-2381"/>
              <a:ext cx="238919" cy="2976561"/>
            </a:xfrm>
            <a:custGeom>
              <a:rect b="b" l="l" r="r" t="t"/>
              <a:pathLst>
                <a:path extrusionOk="0" h="2976561" w="238919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12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2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2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Linux System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4b02a5dc6_2_7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Scheduling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44b02a5dc6_2_7"/>
          <p:cNvSpPr txBox="1"/>
          <p:nvPr>
            <p:ph idx="1" type="body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505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job of allocating CPU time to different tasks within an operating system</a:t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0520" lvl="0" marL="4572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920"/>
              <a:buChar char="•"/>
            </a:pPr>
            <a:r>
              <a:rPr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 scheduling is normally thought of as the running and interrupting of processes, in Linux, scheduling also includes the running of the various kernel tasks</a:t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0520" lvl="0" marL="4572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920"/>
              <a:buChar char="•"/>
            </a:pPr>
            <a:r>
              <a:rPr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Running kernel tasks encompasses both tasks that are requested by a running process and tasks that execute internally on behalf of a device driver</a:t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0520" lvl="0" marL="4572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920"/>
              <a:buChar char="•"/>
            </a:pPr>
            <a:r>
              <a:rPr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of 2.5, new scheduling algorithm – preemptive, priority-based, known as </a:t>
            </a:r>
            <a:r>
              <a:rPr i="1"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(1)</a:t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9090" lvl="1" marL="9144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740"/>
              <a:buChar char="•"/>
            </a:pPr>
            <a:r>
              <a:rPr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Real-time range</a:t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9090" lvl="1" marL="9144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740"/>
              <a:buChar char="•"/>
            </a:pPr>
            <a:r>
              <a:rPr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nice value</a:t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9090" lvl="1" marL="9144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740"/>
              <a:buChar char="•"/>
            </a:pPr>
            <a:r>
              <a:rPr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Had challenges with interactive performance</a:t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0520" lvl="0" marL="4572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920"/>
              <a:buChar char="•"/>
            </a:pPr>
            <a:r>
              <a:rPr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2.6 introduced </a:t>
            </a:r>
            <a:r>
              <a:rPr b="1" lang="en-US" sz="210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Completely Fair Scheduler </a:t>
            </a:r>
            <a:r>
              <a:rPr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lang="en-US" sz="210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CFS</a:t>
            </a:r>
            <a:r>
              <a:rPr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4849efe92_0_0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CFS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44849efe92_0_0"/>
          <p:cNvSpPr txBox="1"/>
          <p:nvPr>
            <p:ph idx="1" type="body"/>
          </p:nvPr>
        </p:nvSpPr>
        <p:spPr>
          <a:xfrm>
            <a:off x="1218875" y="1701800"/>
            <a:ext cx="10360500" cy="47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251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"/>
              <a:buChar char="•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Eliminates traditional, common idea of time slice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5120" lvl="0" marL="4572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520"/>
              <a:buChar char="•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 all tasks allocated portion of processor’s time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5120" lvl="0" marL="4572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520"/>
              <a:buChar char="•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CFS calculates how long a process should run as a function of total number of tasks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5120" lvl="0" marL="4572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520"/>
              <a:buChar char="•"/>
            </a:pPr>
            <a:r>
              <a:rPr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runnable tasks means each gets 1/</a:t>
            </a:r>
            <a:r>
              <a:rPr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processor’s time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5120" lvl="0" marL="4572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520"/>
              <a:buChar char="•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 weights each task with its nice value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3690" lvl="1" marL="9144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40"/>
              <a:buChar char="•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Smaller nice value -&gt; higher weight (higher priority)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51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"/>
              <a:buChar char="•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 each task run with for time proportional to task’s weight divided by total weight  of all runnable tasks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5120" lvl="0" marL="4572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520"/>
              <a:buChar char="•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Configurable variable </a:t>
            </a:r>
            <a:r>
              <a:rPr b="1" lang="en-US" sz="170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target latency 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desired interval during which each task should run at least once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3690" lvl="1" marL="9144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40"/>
              <a:buChar char="•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simple case of 2 runnable tasks with equal weight and target latency of 10ms – each then runs for 5ms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7973" lvl="2" marL="13716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250"/>
              <a:buFont typeface="Arimo"/>
              <a:buChar char="•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10 runnable tasks, each runs for 1ms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7973" lvl="2" marL="13716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250"/>
              <a:buFont typeface="Arimo"/>
              <a:buChar char="•"/>
            </a:pPr>
            <a:r>
              <a:rPr b="1" lang="en-US" sz="170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Minimum granularity 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ensures each run has reasonable amount of time (which actually violates fairness idea)</a:t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4849efe92_0_5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Management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144849efe92_0_5"/>
          <p:cNvSpPr txBox="1"/>
          <p:nvPr>
            <p:ph idx="1" type="body"/>
          </p:nvPr>
        </p:nvSpPr>
        <p:spPr>
          <a:xfrm>
            <a:off x="1218875" y="1701800"/>
            <a:ext cx="10360500" cy="47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632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"/>
              <a:buChar char="•"/>
            </a:pPr>
            <a:r>
              <a:rPr lang="en-US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Linux’s physical memory-management system deals with allocating and freeing pages, groups of pages, and small blocks of memory</a:t>
            </a:r>
            <a:endParaRPr sz="2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3220" lvl="0" marL="4572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2120"/>
              <a:buChar char="•"/>
            </a:pPr>
            <a:r>
              <a:rPr lang="en-US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has additional mechanisms for handling virtual memory, memory mapped into the address space of running processes</a:t>
            </a:r>
            <a:endParaRPr sz="2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3220" lvl="0" marL="4572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2120"/>
              <a:buChar char="•"/>
            </a:pPr>
            <a:r>
              <a:rPr lang="en-US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Splits memory into four different </a:t>
            </a:r>
            <a:r>
              <a:rPr b="1" lang="en-US" sz="230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zones</a:t>
            </a:r>
            <a:r>
              <a:rPr lang="en-US" sz="230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due to hardware characteristics</a:t>
            </a:r>
            <a:endParaRPr sz="2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1790" lvl="1" marL="9144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940"/>
              <a:buChar char="•"/>
            </a:pPr>
            <a:r>
              <a:rPr lang="en-US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Architecture specific, for example on x86:</a:t>
            </a:r>
            <a:endParaRPr sz="2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18_03.pdf" id="172" name="Google Shape;172;g144849efe92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4788" y="4502675"/>
            <a:ext cx="4059238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4849efe92_0_12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Managing Physical Memory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144849efe92_0_12"/>
          <p:cNvSpPr txBox="1"/>
          <p:nvPr>
            <p:ph idx="1" type="body"/>
          </p:nvPr>
        </p:nvSpPr>
        <p:spPr>
          <a:xfrm>
            <a:off x="1218875" y="1701800"/>
            <a:ext cx="10360500" cy="47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page allocator allocates and frees all physical pages; it can allocate ranges of physically-contiguous pages on request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allocator uses a buddy-heap algorithm to keep track of available physical pages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allocatable memory region is paired with an adjacent partner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Whenever two allocated partner regions are both freed up they are combined to form a larger region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a small memory request cannot be satisfied by allocating an existing small free region, then a larger free region will be subdivided into two partners to satisfy the request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 allocations in the Linux kernel occur either statically (drivers reserve a contiguous area of memory during system boot time) or dynamically (via the page allocator)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Also uses </a:t>
            </a:r>
            <a:r>
              <a:rPr b="1" lang="en-US" sz="180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slab allocator</a:t>
            </a:r>
            <a:r>
              <a:rPr lang="en-US" sz="180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kernel memory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b="1" lang="en-US" sz="180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cache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virtual memory system also manage physical memory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cache is kernel’s main cache for files and main mechanism for I/O to block devices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cache stores entire pages of file contents for local and network file I/O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4849efe92_0_48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Splitting of Memory in a Buddy Heap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8_04.pdf" id="184" name="Google Shape;184;g144849efe92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1062" y="2416800"/>
            <a:ext cx="5546724" cy="33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4849efe92_0_55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Slab Allocator in Linux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8_05.pdf" id="190" name="Google Shape;190;g144849efe92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0662" y="1835687"/>
            <a:ext cx="5438776" cy="4310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4849efe92_0_19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Memory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144849efe92_0_19"/>
          <p:cNvSpPr txBox="1"/>
          <p:nvPr>
            <p:ph idx="1" type="body"/>
          </p:nvPr>
        </p:nvSpPr>
        <p:spPr>
          <a:xfrm>
            <a:off x="1218875" y="1701800"/>
            <a:ext cx="10360500" cy="47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VM system maintains the address space visible to each process:  It creates pages of virtual memory on demand, and manages the loading of those pages from disk or their swapping back out to disk as required.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VM manager maintains two separate views of a process’s address space: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logical view describing instructions concerning the layout of the address space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physical view of each address space which is stored in the hardware page tables for the process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 memory regions are characterized by: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backing store, which describes from where the pages for a region come; regions are usually backed by a file or by nothing (</a:t>
            </a:r>
            <a:r>
              <a:rPr b="1" lang="en-US" sz="180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demand-zero memory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region’s reaction to writes (page sharing or copy-on-write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kernel creates a new virtual address space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	When a process runs a new program with the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exec() 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call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	Upon creation of a new process by the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system call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4849efe92_0_68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Swapping and Paging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144849efe92_0_68"/>
          <p:cNvSpPr txBox="1"/>
          <p:nvPr>
            <p:ph idx="1" type="body"/>
          </p:nvPr>
        </p:nvSpPr>
        <p:spPr>
          <a:xfrm>
            <a:off x="1218875" y="1701800"/>
            <a:ext cx="10360500" cy="47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55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"/>
              <a:buChar char="●"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VM paging system relocates pages of memory from physical memory out to disk when the memory is needed for something else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820"/>
              <a:buChar char="●"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VM paging system can be divided into two sections: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40"/>
              <a:buChar char="●"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lang="en-US" sz="200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pageout-policy 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 decides which pages to write out to disk, and when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40"/>
              <a:buChar char="●"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lang="en-US" sz="200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paging mechanism 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actually carries out the transfer, and pages data back into physical memory as needed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40"/>
              <a:buChar char="●"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page out to either swap device or normal files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40"/>
              <a:buChar char="●"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Bitmap used to track used blocks in swap space kept in physical memory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40"/>
              <a:buChar char="●"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Allocator uses next-fit algorithm to try to write contiguous runs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4849efe92_0_74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Kernel Virtual Memory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144849efe92_0_74"/>
          <p:cNvSpPr txBox="1"/>
          <p:nvPr>
            <p:ph idx="1" type="body"/>
          </p:nvPr>
        </p:nvSpPr>
        <p:spPr>
          <a:xfrm>
            <a:off x="1218875" y="1701800"/>
            <a:ext cx="10360500" cy="47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61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Linux kernel reserves a constant, architecture-dependent region of the virtual address space of every process for its own internal use</a:t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920"/>
              <a:buChar char="●"/>
            </a:pPr>
            <a:r>
              <a:rPr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kernel virtual-memory area contains two regions:</a:t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740"/>
              <a:buChar char="●"/>
            </a:pPr>
            <a:r>
              <a:rPr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static area that contains page table references to every available physical page of memory in the system, so that there is a simple translation from physical to virtual addresses when running kernel code</a:t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740"/>
              <a:buChar char="●"/>
            </a:pPr>
            <a:r>
              <a:rPr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reminder of the reserved section is not reserved for any specific purpose; its page-table entries can be modified to point to any other areas of memory</a:t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4849efe92_0_62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Interprocess Communication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144849efe92_0_62"/>
          <p:cNvSpPr txBox="1"/>
          <p:nvPr>
            <p:ph idx="1" type="body"/>
          </p:nvPr>
        </p:nvSpPr>
        <p:spPr>
          <a:xfrm>
            <a:off x="1218875" y="1701800"/>
            <a:ext cx="10360500" cy="47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Like UNIX, Linux informs processes that an event has occurred via </a:t>
            </a:r>
            <a:r>
              <a:rPr b="1" lang="en-US" sz="180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signals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is a limited number of signals, and they cannot carry information:  Only the fact that a signal occurred is available to a process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Linux kernel does not use signals to communicate with processes with are running in kernel mode, rather, communication within the kernel is accomplished via scheduling states and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wait_queue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structures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Also implements System V Unix semaphores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can wait for a signal or a semaphore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Semaphores scale better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Operations on multiple semaphores can be atomic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Linux System</a:t>
            </a:r>
            <a:endParaRPr/>
          </a:p>
        </p:txBody>
      </p:sp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Helvetica Neue"/>
              <a:buChar char="•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Principles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Char char="•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Kernel Modules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Char char="•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Management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Char char="•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Scheduling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Char char="•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  Management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Char char="•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Inter-process Communication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Char char="•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Network Structure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Char char="•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Security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4849efe92_0_25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Passing Data Between Processes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144849efe92_0_25"/>
          <p:cNvSpPr txBox="1"/>
          <p:nvPr>
            <p:ph idx="1" type="body"/>
          </p:nvPr>
        </p:nvSpPr>
        <p:spPr>
          <a:xfrm>
            <a:off x="1218875" y="1701800"/>
            <a:ext cx="10360500" cy="47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lang="en-US" sz="180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pipe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mechanism allows a child process to inherit a communication channel to its parent, data written to one end of the pipe can be read a the other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memory offers an extremely fast way of communicating; any data written by one process to a shared memory region can be read immediately by any other process that has mapped that region into its address space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obtain synchronization, however, shared memory must be used in conjunction with another Interprocess-communication mechanism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4849efe92_0_31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Structure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144849efe92_0_31"/>
          <p:cNvSpPr txBox="1"/>
          <p:nvPr>
            <p:ph idx="1" type="body"/>
          </p:nvPr>
        </p:nvSpPr>
        <p:spPr>
          <a:xfrm>
            <a:off x="1218875" y="1701800"/>
            <a:ext cx="10360500" cy="47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Networking is a key area of functionality for Linux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559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80"/>
              <a:buChar char="●"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supports the standard Internet protocols for UNIX to UNIX communications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559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80"/>
              <a:buChar char="●"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also implements protocols native to non-UNIX operating systems, in particular, protocols used on PC networks, such as Appletalk and IPX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Internally, networking in the Linux kernel is implemented by three layers of software: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559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80"/>
              <a:buChar char="●"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socket interface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559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80"/>
              <a:buChar char="●"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Protocol drivers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559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80"/>
              <a:buChar char="●"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Network device drivers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important set of protocols in the Linux networking system is the internet protocol suite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559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80"/>
              <a:buChar char="●"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implements routing between different hosts anywhere on the network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559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80"/>
              <a:buChar char="●"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 top of the routing protocol are built the UDP, TCP and ICMP protocols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Packets also pass to </a:t>
            </a:r>
            <a:r>
              <a:rPr b="1" lang="en-US" sz="180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firewall management 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filtering based on </a:t>
            </a:r>
            <a:r>
              <a:rPr b="1" lang="en-US" sz="180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firewall chains 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rules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4849efe92_0_37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144849efe92_0_37"/>
          <p:cNvSpPr txBox="1"/>
          <p:nvPr>
            <p:ph idx="1" type="body"/>
          </p:nvPr>
        </p:nvSpPr>
        <p:spPr>
          <a:xfrm>
            <a:off x="1218875" y="1701800"/>
            <a:ext cx="10694100" cy="47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lang="en-US" sz="180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pluggable authentication modules </a:t>
            </a:r>
            <a:r>
              <a:rPr i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lang="en-US" sz="180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PAM</a:t>
            </a:r>
            <a:r>
              <a:rPr i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system is available under Linux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PAM is based on a shared library that can be used by any system component that needs to authenticate users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 control under UNIX systems, including Linux, is performed through the use of unique numeric identifiers (</a:t>
            </a: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uid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gid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 control is performed by assigning objects a </a:t>
            </a:r>
            <a:r>
              <a:rPr i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protections mask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which specifies which access modes—read, write, or execute—are to be granted to processes with owner, group, or world access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Linux augments the standard UNIX </a:t>
            </a:r>
            <a:r>
              <a:rPr b="1" lang="en-US" sz="180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setuid</a:t>
            </a:r>
            <a:r>
              <a:rPr lang="en-US" sz="180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mechanism in two ways: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implements the POSIX specification’s saved </a:t>
            </a:r>
            <a:r>
              <a:rPr b="1" i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user-id</a:t>
            </a: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mechanism, which allows a process to repeatedly drop and reacquire its effective uid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has added a process characteristic that grants just a subset of the rights of the effective uid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Linux provides another mechanism that allows a client to selectively pass access to a single file to some server process without granting it any other privileges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4849efe92_0_80"/>
          <p:cNvSpPr txBox="1"/>
          <p:nvPr>
            <p:ph type="ctrTitle"/>
          </p:nvPr>
        </p:nvSpPr>
        <p:spPr>
          <a:xfrm>
            <a:off x="1625176" y="584200"/>
            <a:ext cx="8735400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4b02a5dc6_0_3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Principles</a:t>
            </a:r>
            <a:endParaRPr/>
          </a:p>
        </p:txBody>
      </p:sp>
      <p:sp>
        <p:nvSpPr>
          <p:cNvPr id="116" name="Google Shape;116;g144b02a5dc6_0_3"/>
          <p:cNvSpPr txBox="1"/>
          <p:nvPr>
            <p:ph idx="1" type="body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632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"/>
              <a:buChar char="•"/>
            </a:pPr>
            <a:r>
              <a:rPr lang="en-US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Linux is a multiuser, multitasking system with a full set of UNIX-compatible tools</a:t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3220" lvl="0" marL="4572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2120"/>
              <a:buChar char="•"/>
            </a:pPr>
            <a:r>
              <a:rPr lang="en-US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Its file system adheres to traditional UNIX semantics, and it fully implements the standard UNIX networking model</a:t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3220" lvl="0" marL="4572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2120"/>
              <a:buChar char="•"/>
            </a:pPr>
            <a:r>
              <a:rPr lang="en-US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design goals are speed, efficiency, and standardization</a:t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3220" lvl="0" marL="4572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2120"/>
              <a:buChar char="•"/>
            </a:pPr>
            <a:r>
              <a:rPr lang="en-US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Linux is designed to be compliant with the relevant POSIX documents; at least two Linux distributions have achieved official POSIX certification</a:t>
            </a:r>
            <a:endParaRPr sz="2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4490" lvl="1" marL="9144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2140"/>
              <a:buChar char="•"/>
            </a:pPr>
            <a:r>
              <a:rPr lang="en-US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Supports Pthreads and a subset of POSIX real-time process control</a:t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3220" lvl="0" marL="4572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2120"/>
              <a:buChar char="•"/>
            </a:pPr>
            <a:r>
              <a:rPr lang="en-US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Linux programming interface adheres to the SVR4 UNIX semantics, rather than to BSD behavior</a:t>
            </a:r>
            <a:endParaRPr sz="3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4b02a5dc6_0_10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Kernel Modules</a:t>
            </a:r>
            <a:endParaRPr/>
          </a:p>
        </p:txBody>
      </p:sp>
      <p:sp>
        <p:nvSpPr>
          <p:cNvPr id="122" name="Google Shape;122;g144b02a5dc6_0_10"/>
          <p:cNvSpPr txBox="1"/>
          <p:nvPr>
            <p:ph idx="1" type="body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3378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20"/>
              <a:buChar char="•"/>
            </a:pPr>
            <a:r>
              <a:rPr lang="en-US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Sections of kernel code that can be compiled, loaded, and unloaded independent of the rest of the kernel.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7820" lvl="0" marL="4572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720"/>
              <a:buChar char="•"/>
            </a:pPr>
            <a:r>
              <a:rPr lang="en-US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kernel module may typically implement a device driver, a file system, or a networking protocol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7820" lvl="0" marL="4572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720"/>
              <a:buChar char="•"/>
            </a:pPr>
            <a:r>
              <a:rPr lang="en-US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module interface allows third parties to write and distribute, on their own terms, device drivers or file systems that could not be distributed under the GPL.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7820" lvl="0" marL="4572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720"/>
              <a:buChar char="•"/>
            </a:pPr>
            <a:r>
              <a:rPr lang="en-US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Kernel modules allow a Linux system to be set up with a standard, minimal kernel, without any extra device drivers built in.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7820" lvl="0" marL="4572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720"/>
              <a:buChar char="•"/>
            </a:pPr>
            <a:r>
              <a:rPr lang="en-US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Four components to Linux module support: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623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380"/>
              <a:buChar char="•"/>
            </a:pPr>
            <a:r>
              <a:rPr b="1" lang="en-US" sz="170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module-management system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623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380"/>
              <a:buChar char="•"/>
            </a:pPr>
            <a:r>
              <a:rPr b="1" lang="en-US" sz="170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 loader and unloader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623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380"/>
              <a:buChar char="•"/>
            </a:pPr>
            <a:r>
              <a:rPr b="1" lang="en-US" sz="170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driver-registration system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623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380"/>
              <a:buChar char="•"/>
            </a:pPr>
            <a:r>
              <a:rPr b="1" lang="en-US" sz="170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conflict-resolution mechanism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4b02a5dc6_0_16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Management</a:t>
            </a:r>
            <a:endParaRPr/>
          </a:p>
        </p:txBody>
      </p:sp>
      <p:sp>
        <p:nvSpPr>
          <p:cNvPr id="128" name="Google Shape;128;g144b02a5dc6_0_16"/>
          <p:cNvSpPr txBox="1"/>
          <p:nvPr>
            <p:ph idx="1" type="body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3632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"/>
              <a:buChar char="•"/>
            </a:pPr>
            <a:r>
              <a:rPr lang="en-US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UNIX process management separates the creation of processes and the running of a new program into two distinct operations.</a:t>
            </a:r>
            <a:endParaRPr sz="2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1790" lvl="1" marL="9144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940"/>
              <a:buChar char="•"/>
            </a:pPr>
            <a:r>
              <a:rPr lang="en-US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fork() </a:t>
            </a:r>
            <a:r>
              <a:rPr lang="en-US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call creates a new process</a:t>
            </a:r>
            <a:endParaRPr sz="2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1790" lvl="1" marL="9144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940"/>
              <a:buChar char="•"/>
            </a:pPr>
            <a:r>
              <a:rPr lang="en-US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new program is run after a call to </a:t>
            </a:r>
            <a:r>
              <a:rPr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exec()</a:t>
            </a:r>
            <a:endParaRPr sz="2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3220" lvl="0" marL="4572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2120"/>
              <a:buChar char="•"/>
            </a:pPr>
            <a:r>
              <a:rPr lang="en-US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Under UNIX, a process encompasses all the information that the operating system must maintain to track the context of a single execution of a single program</a:t>
            </a:r>
            <a:endParaRPr sz="2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3220" lvl="0" marL="4572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2120"/>
              <a:buChar char="•"/>
            </a:pPr>
            <a:r>
              <a:rPr lang="en-US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Under Linux, process properties fall into three groups:  the process’s identity, environment, and context</a:t>
            </a:r>
            <a:endParaRPr sz="3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4b02a5dc6_0_24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Identity</a:t>
            </a:r>
            <a:endParaRPr/>
          </a:p>
        </p:txBody>
      </p:sp>
      <p:sp>
        <p:nvSpPr>
          <p:cNvPr id="134" name="Google Shape;134;g144b02a5dc6_0_24"/>
          <p:cNvSpPr txBox="1"/>
          <p:nvPr>
            <p:ph idx="1" type="body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37820" lvl="0" marL="457200" rtl="0" algn="l">
              <a:spcBef>
                <a:spcPts val="0"/>
              </a:spcBef>
              <a:spcAft>
                <a:spcPts val="0"/>
              </a:spcAft>
              <a:buSzPts val="1720"/>
              <a:buChar char="•"/>
            </a:pPr>
            <a:r>
              <a:rPr b="1" lang="en-US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ID (PID) </a:t>
            </a:r>
            <a:r>
              <a:rPr lang="en-US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The unique identifier for the process; used to specify processes to the operating system when an application makes a system call to signal, modify, or wait for another process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7820" lvl="0" marL="457200" rtl="0" algn="l">
              <a:spcBef>
                <a:spcPts val="630"/>
              </a:spcBef>
              <a:spcAft>
                <a:spcPts val="0"/>
              </a:spcAft>
              <a:buSzPts val="1720"/>
              <a:buChar char="•"/>
            </a:pPr>
            <a:r>
              <a:rPr b="1" lang="en-US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Credentials</a:t>
            </a:r>
            <a:r>
              <a:rPr lang="en-US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 Each process must have an associated user ID and one or more group IDs that determine the process’s rights to access system resources and files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7820" lvl="0" marL="457200" rtl="0" algn="l">
              <a:spcBef>
                <a:spcPts val="630"/>
              </a:spcBef>
              <a:spcAft>
                <a:spcPts val="0"/>
              </a:spcAft>
              <a:buSzPts val="1720"/>
              <a:buChar char="•"/>
            </a:pPr>
            <a:r>
              <a:rPr b="1" lang="en-US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Personality</a:t>
            </a:r>
            <a:r>
              <a:rPr lang="en-US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 Not traditionally found on UNIX systems, but under Linux each process has an associated personality identifier that can slightly modify the semantics of certain system calls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6390" lvl="1" marL="914400" rtl="0" algn="l">
              <a:spcBef>
                <a:spcPts val="630"/>
              </a:spcBef>
              <a:spcAft>
                <a:spcPts val="0"/>
              </a:spcAft>
              <a:buSzPts val="1540"/>
              <a:buChar char="•"/>
            </a:pPr>
            <a:r>
              <a:rPr lang="en-US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Used primarily by emulation libraries to request that system calls be compatible with certain specific flavors of UNIX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7820" lvl="0" marL="457200" rtl="0" algn="l">
              <a:spcBef>
                <a:spcPts val="630"/>
              </a:spcBef>
              <a:spcAft>
                <a:spcPts val="0"/>
              </a:spcAft>
              <a:buSzPts val="1720"/>
              <a:buChar char="•"/>
            </a:pPr>
            <a:r>
              <a:rPr b="1" lang="en-US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Namespace</a:t>
            </a:r>
            <a:r>
              <a:rPr lang="en-US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Specific view of file system hierarchy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6390" lvl="1" marL="914400" rtl="0" algn="l">
              <a:spcBef>
                <a:spcPts val="630"/>
              </a:spcBef>
              <a:spcAft>
                <a:spcPts val="0"/>
              </a:spcAft>
              <a:buSzPts val="1540"/>
              <a:buChar char="•"/>
            </a:pPr>
            <a:r>
              <a:rPr lang="en-US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processes share common namespace and operate on a shared file-system hierarchy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6390" lvl="1" marL="914400" rtl="0" algn="l">
              <a:spcBef>
                <a:spcPts val="630"/>
              </a:spcBef>
              <a:spcAft>
                <a:spcPts val="0"/>
              </a:spcAft>
              <a:buSzPts val="1540"/>
              <a:buChar char="•"/>
            </a:pPr>
            <a:r>
              <a:rPr lang="en-US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each can have unique file-system hierarchy with its own root directory and set of mounted file systems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4b02a5dc6_0_31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Environment</a:t>
            </a:r>
            <a:endParaRPr/>
          </a:p>
        </p:txBody>
      </p:sp>
      <p:sp>
        <p:nvSpPr>
          <p:cNvPr id="140" name="Google Shape;140;g144b02a5dc6_0_31"/>
          <p:cNvSpPr txBox="1"/>
          <p:nvPr>
            <p:ph idx="1" type="body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3505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process’s environment is inherited from its parent, and is composed of two null-terminated vectors:</a:t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9090" lvl="1" marL="9144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740"/>
              <a:buChar char="•"/>
            </a:pPr>
            <a:r>
              <a:rPr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lang="en-US" sz="210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argument vector </a:t>
            </a:r>
            <a:r>
              <a:rPr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lists the command-line arguments used to invoke the running program; conventionally starts with the name of the program itself.</a:t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9090" lvl="1" marL="9144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740"/>
              <a:buChar char="•"/>
            </a:pPr>
            <a:r>
              <a:rPr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lang="en-US" sz="210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environment vector </a:t>
            </a:r>
            <a:r>
              <a:rPr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a list of “NAME=VALUE” pairs that associates named environment variables with arbitrary textual values.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0520" lvl="0" marL="4572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920"/>
              <a:buChar char="•"/>
            </a:pPr>
            <a:r>
              <a:rPr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Passing environment variables among processes and inheriting variables by a process’s children are flexible means of passing information to components of the user-mode system software.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0520" lvl="0" marL="4572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920"/>
              <a:buChar char="•"/>
            </a:pPr>
            <a:r>
              <a:rPr lang="en-US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environment-variable mechanism provides a customization of the operating system that can be set on a per-process basis, rather than being configured for the system as a whole.</a:t>
            </a:r>
            <a:endParaRPr b="1"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4b02a5dc6_0_37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Context</a:t>
            </a:r>
            <a:endParaRPr/>
          </a:p>
        </p:txBody>
      </p:sp>
      <p:sp>
        <p:nvSpPr>
          <p:cNvPr id="146" name="Google Shape;146;g144b02a5dc6_0_37"/>
          <p:cNvSpPr txBox="1"/>
          <p:nvPr>
            <p:ph idx="1" type="body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ts val="1520"/>
              <a:buChar char="•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(constantly changing) state of a running program at any point in time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5120" lvl="0" marL="457200" rtl="0" algn="l">
              <a:spcBef>
                <a:spcPts val="630"/>
              </a:spcBef>
              <a:spcAft>
                <a:spcPts val="0"/>
              </a:spcAft>
              <a:buSzPts val="1520"/>
              <a:buChar char="•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lang="en-US" sz="170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scheduling context</a:t>
            </a:r>
            <a:r>
              <a:rPr lang="en-US" sz="170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the most important part of the process context; it is the information that the scheduler needs to suspend and restart the process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5120" lvl="0" marL="457200" rtl="0" algn="l">
              <a:spcBef>
                <a:spcPts val="630"/>
              </a:spcBef>
              <a:spcAft>
                <a:spcPts val="0"/>
              </a:spcAft>
              <a:buSzPts val="1520"/>
              <a:buChar char="•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kernel maintains </a:t>
            </a:r>
            <a:r>
              <a:rPr b="1" lang="en-US" sz="170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accounting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information about the resources currently being consumed by each process, and the total resources consumed by the process in its lifetime so far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5120" lvl="0" marL="457200" rtl="0" algn="l">
              <a:spcBef>
                <a:spcPts val="630"/>
              </a:spcBef>
              <a:spcAft>
                <a:spcPts val="0"/>
              </a:spcAft>
              <a:buSzPts val="1520"/>
              <a:buChar char="•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lang="en-US" sz="170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table</a:t>
            </a:r>
            <a:r>
              <a:rPr lang="en-US" sz="170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an array of pointers to kernel file structures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3690" lvl="1" marL="914400" rtl="0" algn="l">
              <a:spcBef>
                <a:spcPts val="630"/>
              </a:spcBef>
              <a:spcAft>
                <a:spcPts val="0"/>
              </a:spcAft>
              <a:buSzPts val="1340"/>
              <a:buChar char="•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making file I/O system calls, processes refer to files by their index into this table, the </a:t>
            </a:r>
            <a:r>
              <a:rPr b="1" lang="en-US" sz="170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descriptor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1" lang="en-US" sz="170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fd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Whereas the file table lists the existing open files, the </a:t>
            </a:r>
            <a:b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-US" sz="180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file-system context</a:t>
            </a:r>
            <a:r>
              <a:rPr lang="en-US" sz="180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applies to requests to open new files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0040" lvl="1" marL="914400" rtl="0" algn="l">
              <a:spcBef>
                <a:spcPts val="630"/>
              </a:spcBef>
              <a:spcAft>
                <a:spcPts val="0"/>
              </a:spcAft>
              <a:buSzPts val="1440"/>
              <a:buChar char="•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current root and default directories to be used for new file searches are stored here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1470" lvl="0" marL="457200" rtl="0" algn="l">
              <a:spcBef>
                <a:spcPts val="630"/>
              </a:spcBef>
              <a:spcAft>
                <a:spcPts val="0"/>
              </a:spcAft>
              <a:buSzPts val="1620"/>
              <a:buChar char="•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signal-handler table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defines the routine in the process’s address space to be called when specific signals arrive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1470" lvl="0" marL="457200" rtl="0" algn="l">
              <a:spcBef>
                <a:spcPts val="630"/>
              </a:spcBef>
              <a:spcAft>
                <a:spcPts val="0"/>
              </a:spcAft>
              <a:buSzPts val="1620"/>
              <a:buChar char="•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virtual-memory context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a process describes the full contents of the its private address space</a:t>
            </a:r>
            <a:endParaRPr sz="2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44b02a5dc6_2_0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Processes and Threads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44b02a5dc6_2_0"/>
          <p:cNvSpPr txBox="1"/>
          <p:nvPr>
            <p:ph idx="1" type="body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32639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40"/>
              <a:buChar char="•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Linux uses the same internal representation for processes and threads; a thread is simply a new process that happens to share the same address space as its parent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623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380"/>
              <a:buChar char="•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Both are called </a:t>
            </a:r>
            <a:r>
              <a:rPr b="1"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tasks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by Linux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639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•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distinction is only made when a new thread is created by the </a:t>
            </a: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clone()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system call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623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380"/>
              <a:buChar char="•"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creates a new task with its own entirely new task context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623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380"/>
              <a:buChar char="•"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clone()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creates a new task with its own identity, but that is allowed to share the data structures of its parent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639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•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</a:t>
            </a: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clone()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gives an application fine-grained control over exactly what is shared between two threads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n-18_1.pdf" id="153" name="Google Shape;153;g144b02a5dc6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7925" y="4505050"/>
            <a:ext cx="4051301" cy="1658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ch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2022-08-16T13:33:13Z</dcterms:created>
  <dc:creator>Ashfaqur Rahman Tokee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