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57" r:id="rId3"/>
    <p:sldId id="276" r:id="rId4"/>
    <p:sldId id="299" r:id="rId5"/>
    <p:sldId id="258" r:id="rId6"/>
    <p:sldId id="300" r:id="rId7"/>
    <p:sldId id="301" r:id="rId8"/>
    <p:sldId id="305" r:id="rId9"/>
    <p:sldId id="261" r:id="rId10"/>
    <p:sldId id="262" r:id="rId11"/>
    <p:sldId id="263" r:id="rId12"/>
    <p:sldId id="264" r:id="rId13"/>
    <p:sldId id="266" r:id="rId14"/>
    <p:sldId id="268" r:id="rId15"/>
    <p:sldId id="294" r:id="rId16"/>
    <p:sldId id="269" r:id="rId17"/>
    <p:sldId id="295" r:id="rId18"/>
    <p:sldId id="270" r:id="rId19"/>
    <p:sldId id="296" r:id="rId20"/>
    <p:sldId id="30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551" autoAdjust="0"/>
  </p:normalViewPr>
  <p:slideViewPr>
    <p:cSldViewPr snapToGrid="0">
      <p:cViewPr varScale="1">
        <p:scale>
          <a:sx n="65" d="100"/>
          <a:sy n="65" d="100"/>
        </p:scale>
        <p:origin x="7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49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067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531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807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5204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6485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448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997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805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9746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9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12-Feb-22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419510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7889" y="518374"/>
            <a:ext cx="10242482" cy="2262781"/>
          </a:xfrm>
        </p:spPr>
        <p:txBody>
          <a:bodyPr>
            <a:normAutofit fontScale="90000"/>
          </a:bodyPr>
          <a:lstStyle/>
          <a:p>
            <a:pPr algn="ctr"/>
            <a:r>
              <a:rPr lang="en-US" dirty="0" smtClean="0"/>
              <a:t>Internet and Web Technology</a:t>
            </a:r>
            <a:br>
              <a:rPr lang="en-US" dirty="0" smtClean="0"/>
            </a:br>
            <a:r>
              <a:rPr lang="en-US" dirty="0" smtClean="0"/>
              <a:t>ICT- 2205</a:t>
            </a:r>
            <a:br>
              <a:rPr lang="en-US" dirty="0" smtClean="0"/>
            </a:br>
            <a:r>
              <a:rPr lang="en-US" dirty="0" smtClean="0"/>
              <a:t>Lecture - 1</a:t>
            </a:r>
            <a:endParaRPr lang="en-US" dirty="0"/>
          </a:p>
        </p:txBody>
      </p:sp>
      <p:sp>
        <p:nvSpPr>
          <p:cNvPr id="3" name="Subtitle 2"/>
          <p:cNvSpPr>
            <a:spLocks noGrp="1"/>
          </p:cNvSpPr>
          <p:nvPr>
            <p:ph type="subTitle" idx="1"/>
          </p:nvPr>
        </p:nvSpPr>
        <p:spPr>
          <a:xfrm>
            <a:off x="1432766" y="3586262"/>
            <a:ext cx="8915399" cy="1949848"/>
          </a:xfrm>
        </p:spPr>
        <p:txBody>
          <a:bodyPr>
            <a:normAutofit fontScale="92500" lnSpcReduction="10000"/>
          </a:bodyPr>
          <a:lstStyle/>
          <a:p>
            <a:r>
              <a:rPr lang="en-US" b="1" dirty="0" smtClean="0"/>
              <a:t>Presented By:</a:t>
            </a:r>
          </a:p>
          <a:p>
            <a:r>
              <a:rPr lang="en-US" dirty="0" err="1" smtClean="0"/>
              <a:t>Mehrin</a:t>
            </a:r>
            <a:r>
              <a:rPr lang="en-US" dirty="0" smtClean="0"/>
              <a:t> </a:t>
            </a:r>
            <a:r>
              <a:rPr lang="en-US" dirty="0" err="1" smtClean="0"/>
              <a:t>Anannya</a:t>
            </a:r>
            <a:endParaRPr lang="en-US" dirty="0" smtClean="0"/>
          </a:p>
          <a:p>
            <a:r>
              <a:rPr lang="en-US" dirty="0" smtClean="0"/>
              <a:t>Lecturer</a:t>
            </a:r>
          </a:p>
          <a:p>
            <a:r>
              <a:rPr lang="en-US" dirty="0" smtClean="0"/>
              <a:t>Institute of Information Technology</a:t>
            </a:r>
          </a:p>
          <a:p>
            <a:r>
              <a:rPr lang="en-US" dirty="0" err="1" smtClean="0"/>
              <a:t>Jahangirnagar</a:t>
            </a:r>
            <a:r>
              <a:rPr lang="en-US" dirty="0" smtClean="0"/>
              <a:t> University.</a:t>
            </a:r>
          </a:p>
          <a:p>
            <a:endParaRPr lang="en-US" dirty="0"/>
          </a:p>
        </p:txBody>
      </p:sp>
    </p:spTree>
    <p:extLst>
      <p:ext uri="{BB962C8B-B14F-4D97-AF65-F5344CB8AC3E}">
        <p14:creationId xmlns:p14="http://schemas.microsoft.com/office/powerpoint/2010/main" val="654001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28801" y="633474"/>
            <a:ext cx="9495508" cy="701339"/>
          </a:xfrm>
        </p:spPr>
        <p:txBody>
          <a:bodyPr/>
          <a:lstStyle/>
          <a:p>
            <a:r>
              <a:rPr lang="en-US" dirty="0" smtClean="0"/>
              <a:t>Intranet and Extranet</a:t>
            </a:r>
            <a:endParaRPr lang="en-US" dirty="0"/>
          </a:p>
        </p:txBody>
      </p:sp>
      <p:sp>
        <p:nvSpPr>
          <p:cNvPr id="3" name="Content Placeholder 2"/>
          <p:cNvSpPr>
            <a:spLocks noGrp="1"/>
          </p:cNvSpPr>
          <p:nvPr>
            <p:ph idx="1"/>
          </p:nvPr>
        </p:nvSpPr>
        <p:spPr>
          <a:xfrm>
            <a:off x="1828800" y="1489658"/>
            <a:ext cx="9981127" cy="5027052"/>
          </a:xfrm>
        </p:spPr>
        <p:txBody>
          <a:bodyPr>
            <a:noAutofit/>
          </a:bodyPr>
          <a:lstStyle/>
          <a:p>
            <a:pPr algn="just" fontAlgn="base">
              <a:lnSpc>
                <a:spcPct val="150000"/>
              </a:lnSpc>
            </a:pPr>
            <a:r>
              <a:rPr lang="en-US" sz="2000" b="1" dirty="0"/>
              <a:t>1.Intranet</a:t>
            </a:r>
            <a:r>
              <a:rPr lang="en-US" sz="2000" b="1" dirty="0" smtClean="0"/>
              <a:t>: </a:t>
            </a:r>
            <a:r>
              <a:rPr lang="en-US" sz="2000" dirty="0" smtClean="0"/>
              <a:t> </a:t>
            </a:r>
            <a:r>
              <a:rPr lang="en-US" sz="2000" dirty="0"/>
              <a:t/>
            </a:r>
            <a:br>
              <a:rPr lang="en-US" sz="2000" dirty="0"/>
            </a:br>
            <a:r>
              <a:rPr lang="en-US" sz="2000" dirty="0"/>
              <a:t>Intranet is owned by a single organization and is a tool for sharing information throughout the organization</a:t>
            </a:r>
            <a:r>
              <a:rPr lang="en-US" sz="2000" dirty="0" smtClean="0"/>
              <a:t>. It </a:t>
            </a:r>
            <a:r>
              <a:rPr lang="en-US" sz="2000" dirty="0"/>
              <a:t>is the type of Internet that is used </a:t>
            </a:r>
            <a:r>
              <a:rPr lang="en-US" sz="2000" dirty="0" smtClean="0"/>
              <a:t>privately. In </a:t>
            </a:r>
            <a:r>
              <a:rPr lang="en-US" sz="2000" dirty="0"/>
              <a:t>intranet, there are a limited number of connected devices as compared to internet. Intranet is highly secure and has a small number of visitors. It is used in order to get employee information, telephone directory </a:t>
            </a:r>
            <a:r>
              <a:rPr lang="en-US" sz="2000" dirty="0" smtClean="0"/>
              <a:t>etc.</a:t>
            </a:r>
            <a:endParaRPr lang="en-US" sz="2000" dirty="0"/>
          </a:p>
          <a:p>
            <a:pPr fontAlgn="base">
              <a:lnSpc>
                <a:spcPct val="150000"/>
              </a:lnSpc>
            </a:pPr>
            <a:r>
              <a:rPr lang="en-US" sz="2000" b="1" dirty="0" smtClean="0"/>
              <a:t>2.Extranet</a:t>
            </a:r>
            <a:r>
              <a:rPr lang="en-US" sz="2000" b="1" dirty="0"/>
              <a:t>:</a:t>
            </a:r>
            <a:r>
              <a:rPr lang="en-US" sz="2000" dirty="0"/>
              <a:t/>
            </a:r>
            <a:br>
              <a:rPr lang="en-US" sz="2000" dirty="0"/>
            </a:br>
            <a:r>
              <a:rPr lang="en-US" sz="2000" dirty="0"/>
              <a:t>Extranet is owned by either a single or a many organization. It is managed on a contractual basis between organizations and is a tool for sharing information between the internal members and external members. </a:t>
            </a:r>
          </a:p>
        </p:txBody>
      </p:sp>
    </p:spTree>
    <p:extLst>
      <p:ext uri="{BB962C8B-B14F-4D97-AF65-F5344CB8AC3E}">
        <p14:creationId xmlns:p14="http://schemas.microsoft.com/office/powerpoint/2010/main" val="3410417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28800" y="621336"/>
            <a:ext cx="10363199" cy="755518"/>
          </a:xfrm>
        </p:spPr>
        <p:txBody>
          <a:bodyPr/>
          <a:lstStyle/>
          <a:p>
            <a:r>
              <a:rPr lang="en-US" dirty="0" smtClean="0"/>
              <a:t>Intranet and Extranet (cont.)</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413" y="1876023"/>
            <a:ext cx="9840017" cy="4599533"/>
          </a:xfrm>
          <a:prstGeom prst="rect">
            <a:avLst/>
          </a:prstGeom>
        </p:spPr>
      </p:pic>
    </p:spTree>
    <p:extLst>
      <p:ext uri="{BB962C8B-B14F-4D97-AF65-F5344CB8AC3E}">
        <p14:creationId xmlns:p14="http://schemas.microsoft.com/office/powerpoint/2010/main" val="1206119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828800" y="5374"/>
            <a:ext cx="10363199" cy="1280890"/>
          </a:xfrm>
        </p:spPr>
        <p:txBody>
          <a:bodyPr>
            <a:normAutofit fontScale="90000"/>
          </a:bodyPr>
          <a:lstStyle/>
          <a:p>
            <a:r>
              <a:rPr lang="en-US" dirty="0" smtClean="0"/>
              <a:t>Differences between Internet, Intranet and Extranet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399" y="1170761"/>
            <a:ext cx="10363199" cy="5571736"/>
          </a:xfrm>
          <a:prstGeom prst="rect">
            <a:avLst/>
          </a:prstGeom>
        </p:spPr>
      </p:pic>
    </p:spTree>
    <p:extLst>
      <p:ext uri="{BB962C8B-B14F-4D97-AF65-F5344CB8AC3E}">
        <p14:creationId xmlns:p14="http://schemas.microsoft.com/office/powerpoint/2010/main" val="6165178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459" y="481781"/>
            <a:ext cx="11562734" cy="560438"/>
          </a:xfrm>
        </p:spPr>
        <p:txBody>
          <a:bodyPr>
            <a:noAutofit/>
          </a:bodyPr>
          <a:lstStyle/>
          <a:p>
            <a:r>
              <a:rPr lang="en-US" sz="3600" dirty="0" smtClean="0"/>
              <a:t>Classification </a:t>
            </a:r>
            <a:r>
              <a:rPr lang="en-US" sz="3600" dirty="0"/>
              <a:t>of Network on the basis of Geographical Area</a:t>
            </a:r>
            <a:r>
              <a:rPr lang="en-US" dirty="0"/>
              <a:t/>
            </a:r>
            <a:br>
              <a:rPr lang="en-US" dirty="0"/>
            </a:br>
            <a:endParaRPr lang="en-US" b="1" dirty="0"/>
          </a:p>
        </p:txBody>
      </p:sp>
      <p:sp>
        <p:nvSpPr>
          <p:cNvPr id="3" name="Content Placeholder 2"/>
          <p:cNvSpPr>
            <a:spLocks noGrp="1"/>
          </p:cNvSpPr>
          <p:nvPr>
            <p:ph sz="half" idx="1"/>
          </p:nvPr>
        </p:nvSpPr>
        <p:spPr>
          <a:xfrm>
            <a:off x="629264" y="1150236"/>
            <a:ext cx="10795819" cy="5230899"/>
          </a:xfrm>
        </p:spPr>
        <p:txBody>
          <a:bodyPr>
            <a:noAutofit/>
          </a:bodyPr>
          <a:lstStyle/>
          <a:p>
            <a:pPr algn="just">
              <a:lnSpc>
                <a:spcPct val="150000"/>
              </a:lnSpc>
            </a:pPr>
            <a:r>
              <a:rPr lang="en-US" sz="2000" dirty="0" smtClean="0"/>
              <a:t>A </a:t>
            </a:r>
            <a:r>
              <a:rPr lang="en-US" sz="2000" b="1" dirty="0"/>
              <a:t>Local Area Network (LAN) </a:t>
            </a:r>
            <a:r>
              <a:rPr lang="en-US" sz="2000" dirty="0"/>
              <a:t>is a network that is used for communicating </a:t>
            </a:r>
            <a:r>
              <a:rPr lang="en-US" sz="2000" dirty="0" smtClean="0"/>
              <a:t>among computer </a:t>
            </a:r>
            <a:r>
              <a:rPr lang="en-US" sz="2000" dirty="0"/>
              <a:t>devices, usually within an office building or home. Though it is </a:t>
            </a:r>
            <a:r>
              <a:rPr lang="en-US" sz="2000" dirty="0" smtClean="0"/>
              <a:t>limited in </a:t>
            </a:r>
            <a:r>
              <a:rPr lang="en-US" sz="2000" dirty="0"/>
              <a:t>size, </a:t>
            </a:r>
            <a:r>
              <a:rPr lang="en-US" sz="2000" dirty="0" smtClean="0"/>
              <a:t>it </a:t>
            </a:r>
            <a:r>
              <a:rPr lang="en-US" sz="2000" dirty="0" smtClean="0"/>
              <a:t>is fast</a:t>
            </a:r>
            <a:r>
              <a:rPr lang="en-US" sz="2000" dirty="0"/>
              <a:t>, with speeds from 10 Mbps to 10 </a:t>
            </a:r>
            <a:r>
              <a:rPr lang="en-US" sz="2000" dirty="0" err="1" smtClean="0"/>
              <a:t>Gbps</a:t>
            </a:r>
            <a:r>
              <a:rPr lang="en-US" sz="2000" dirty="0" smtClean="0"/>
              <a:t>, </a:t>
            </a:r>
            <a:r>
              <a:rPr lang="en-US" sz="2000" dirty="0"/>
              <a:t>low cost, and high security. LANs can be either wired or wireless</a:t>
            </a:r>
            <a:r>
              <a:rPr lang="en-US" sz="2000" dirty="0" smtClean="0"/>
              <a:t>.</a:t>
            </a:r>
          </a:p>
          <a:p>
            <a:pPr algn="just">
              <a:lnSpc>
                <a:spcPct val="150000"/>
              </a:lnSpc>
            </a:pPr>
            <a:r>
              <a:rPr lang="en-US" sz="2000" dirty="0"/>
              <a:t>A </a:t>
            </a:r>
            <a:r>
              <a:rPr lang="en-US" sz="2000" b="1" dirty="0"/>
              <a:t>Metropolitan Area Network (MAN) </a:t>
            </a:r>
            <a:r>
              <a:rPr lang="en-US" sz="2000" dirty="0"/>
              <a:t>is optimized for a larger geographical area than a LAN, ranging from several blocks of buildings to entire cities, typically covering an area ranging from 5 to 50 km diametrically. As a high-speed network, MAN allows sharing of regional resources. It might be owned and operated by a single organization.</a:t>
            </a:r>
          </a:p>
          <a:p>
            <a:pPr algn="just">
              <a:lnSpc>
                <a:spcPct val="150000"/>
              </a:lnSpc>
            </a:pPr>
            <a:r>
              <a:rPr lang="en-US" sz="2000" dirty="0"/>
              <a:t>A </a:t>
            </a:r>
            <a:r>
              <a:rPr lang="en-US" sz="2000" b="1" dirty="0"/>
              <a:t>Wide Area Network (WAN</a:t>
            </a:r>
            <a:r>
              <a:rPr lang="en-US" sz="2000" dirty="0"/>
              <a:t>) covers a large geographic area such as country, continent or even whole world. It is two or multiple LANs connected using devices such as bridges, routers, or gateways, which enable them to share resources.</a:t>
            </a:r>
          </a:p>
          <a:p>
            <a:pPr algn="just">
              <a:lnSpc>
                <a:spcPct val="150000"/>
              </a:lnSpc>
            </a:pPr>
            <a:endParaRPr lang="en-US" sz="2000" dirty="0"/>
          </a:p>
        </p:txBody>
      </p:sp>
    </p:spTree>
    <p:extLst>
      <p:ext uri="{BB962C8B-B14F-4D97-AF65-F5344CB8AC3E}">
        <p14:creationId xmlns:p14="http://schemas.microsoft.com/office/powerpoint/2010/main" val="3920872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923366" y="354794"/>
            <a:ext cx="10363199" cy="1280890"/>
          </a:xfrm>
        </p:spPr>
        <p:txBody>
          <a:bodyPr>
            <a:normAutofit fontScale="90000"/>
          </a:bodyPr>
          <a:lstStyle/>
          <a:p>
            <a:r>
              <a:rPr lang="en-US" dirty="0" smtClean="0"/>
              <a:t>Classification of Network on the basis of Role of Networked Computers</a:t>
            </a:r>
            <a:endParaRPr lang="en-US" dirty="0"/>
          </a:p>
        </p:txBody>
      </p:sp>
      <p:sp>
        <p:nvSpPr>
          <p:cNvPr id="6" name="Content Placeholder 5"/>
          <p:cNvSpPr>
            <a:spLocks noGrp="1"/>
          </p:cNvSpPr>
          <p:nvPr>
            <p:ph idx="1"/>
          </p:nvPr>
        </p:nvSpPr>
        <p:spPr>
          <a:xfrm>
            <a:off x="806823" y="1813208"/>
            <a:ext cx="10479742" cy="4049710"/>
          </a:xfrm>
        </p:spPr>
        <p:txBody>
          <a:bodyPr>
            <a:noAutofit/>
          </a:bodyPr>
          <a:lstStyle/>
          <a:p>
            <a:pPr algn="just">
              <a:lnSpc>
                <a:spcPct val="150000"/>
              </a:lnSpc>
            </a:pPr>
            <a:r>
              <a:rPr lang="en-US" sz="2000" b="1" dirty="0"/>
              <a:t>Client/server network:</a:t>
            </a:r>
            <a:r>
              <a:rPr lang="en-US" sz="2000" dirty="0"/>
              <a:t> In the client/server model, all end systems are divided </a:t>
            </a:r>
            <a:r>
              <a:rPr lang="en-US" sz="2000" dirty="0" smtClean="0"/>
              <a:t>into clients </a:t>
            </a:r>
            <a:r>
              <a:rPr lang="en-US" sz="2000" dirty="0"/>
              <a:t>and servers, each designed for specific purposes. Clients have an active </a:t>
            </a:r>
            <a:r>
              <a:rPr lang="en-US" sz="2000" dirty="0" smtClean="0"/>
              <a:t>role and </a:t>
            </a:r>
            <a:r>
              <a:rPr lang="en-US" sz="2000" dirty="0"/>
              <a:t>initiate a communication session by sending requests to servers. Clients </a:t>
            </a:r>
            <a:r>
              <a:rPr lang="en-US" sz="2000" dirty="0" smtClean="0"/>
              <a:t>must have </a:t>
            </a:r>
            <a:r>
              <a:rPr lang="en-US" sz="2000" dirty="0"/>
              <a:t>knowledge of the available servers and the services they provide. </a:t>
            </a:r>
            <a:r>
              <a:rPr lang="en-US" sz="2000" dirty="0" smtClean="0"/>
              <a:t>Clients can </a:t>
            </a:r>
            <a:r>
              <a:rPr lang="en-US" sz="2000" dirty="0"/>
              <a:t>communicate with servers only; they cannot see each other. A central </a:t>
            </a:r>
            <a:r>
              <a:rPr lang="en-US" sz="2000" dirty="0" smtClean="0"/>
              <a:t>computer</a:t>
            </a:r>
            <a:r>
              <a:rPr lang="en-US" sz="2000" dirty="0"/>
              <a:t>, such as a workstation or server is a common source that provides </a:t>
            </a:r>
            <a:r>
              <a:rPr lang="en-US" sz="2000" dirty="0" smtClean="0"/>
              <a:t>shared services </a:t>
            </a:r>
            <a:r>
              <a:rPr lang="en-US" sz="2000" dirty="0"/>
              <a:t>with other machines and manages resources in the network. Servers </a:t>
            </a:r>
            <a:r>
              <a:rPr lang="en-US" sz="2000" dirty="0" smtClean="0"/>
              <a:t>have a </a:t>
            </a:r>
            <a:r>
              <a:rPr lang="en-US" sz="2000" dirty="0"/>
              <a:t>passive role and respond to their clients by acting on each request and </a:t>
            </a:r>
            <a:r>
              <a:rPr lang="en-US" sz="2000" dirty="0" smtClean="0"/>
              <a:t>returning results</a:t>
            </a:r>
            <a:r>
              <a:rPr lang="en-US" sz="2000" dirty="0"/>
              <a:t>. One server generally supports numerous </a:t>
            </a:r>
            <a:r>
              <a:rPr lang="en-US" sz="2000" dirty="0" smtClean="0"/>
              <a:t>clients.</a:t>
            </a:r>
            <a:endParaRPr lang="en-US" sz="2000" dirty="0"/>
          </a:p>
          <a:p>
            <a:pPr algn="just">
              <a:lnSpc>
                <a:spcPct val="150000"/>
              </a:lnSpc>
            </a:pPr>
            <a:endParaRPr lang="en-US" sz="2000" dirty="0"/>
          </a:p>
        </p:txBody>
      </p:sp>
    </p:spTree>
    <p:extLst>
      <p:ext uri="{BB962C8B-B14F-4D97-AF65-F5344CB8AC3E}">
        <p14:creationId xmlns:p14="http://schemas.microsoft.com/office/powerpoint/2010/main" val="3318701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744071" y="303919"/>
            <a:ext cx="10363199" cy="1471094"/>
          </a:xfrm>
        </p:spPr>
        <p:txBody>
          <a:bodyPr>
            <a:normAutofit/>
          </a:bodyPr>
          <a:lstStyle/>
          <a:p>
            <a:r>
              <a:rPr lang="en-US" dirty="0" smtClean="0"/>
              <a:t>Classification of Network on the basis of Role of Networked Computers (cont.)</a:t>
            </a:r>
            <a:endParaRPr lang="en-US" dirty="0"/>
          </a:p>
        </p:txBody>
      </p:sp>
      <p:sp>
        <p:nvSpPr>
          <p:cNvPr id="2" name="Content Placeholder 1"/>
          <p:cNvSpPr>
            <a:spLocks noGrp="1"/>
          </p:cNvSpPr>
          <p:nvPr>
            <p:ph idx="1"/>
          </p:nvPr>
        </p:nvSpPr>
        <p:spPr>
          <a:xfrm>
            <a:off x="1064410" y="2074662"/>
            <a:ext cx="8915400" cy="3777622"/>
          </a:xfrm>
        </p:spPr>
        <p:txBody>
          <a:bodyPr>
            <a:normAutofit/>
          </a:bodyPr>
          <a:lstStyle/>
          <a:p>
            <a:r>
              <a:rPr lang="en-US" sz="2000" b="1" dirty="0"/>
              <a:t>Client/server </a:t>
            </a:r>
            <a:r>
              <a:rPr lang="en-US" sz="2000" b="1" dirty="0" smtClean="0"/>
              <a:t>network (cont.):</a:t>
            </a:r>
            <a:endParaRPr lang="en-US" sz="2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401" y="2823882"/>
            <a:ext cx="4942857" cy="2440546"/>
          </a:xfrm>
          <a:prstGeom prst="rect">
            <a:avLst/>
          </a:prstGeom>
        </p:spPr>
      </p:pic>
    </p:spTree>
    <p:extLst>
      <p:ext uri="{BB962C8B-B14F-4D97-AF65-F5344CB8AC3E}">
        <p14:creationId xmlns:p14="http://schemas.microsoft.com/office/powerpoint/2010/main" val="2655913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997990" y="351614"/>
            <a:ext cx="10530622" cy="1280890"/>
          </a:xfrm>
        </p:spPr>
        <p:txBody>
          <a:bodyPr>
            <a:noAutofit/>
          </a:bodyPr>
          <a:lstStyle/>
          <a:p>
            <a:r>
              <a:rPr lang="en-US" dirty="0" smtClean="0"/>
              <a:t>Classification of Network on the basis of Role of Networked Computers (cont.)</a:t>
            </a:r>
            <a:endParaRPr lang="en-US" dirty="0"/>
          </a:p>
        </p:txBody>
      </p:sp>
      <p:sp>
        <p:nvSpPr>
          <p:cNvPr id="6" name="Content Placeholder 5"/>
          <p:cNvSpPr>
            <a:spLocks noGrp="1"/>
          </p:cNvSpPr>
          <p:nvPr>
            <p:ph idx="1"/>
          </p:nvPr>
        </p:nvSpPr>
        <p:spPr>
          <a:xfrm>
            <a:off x="787471" y="2019012"/>
            <a:ext cx="10741141" cy="4180264"/>
          </a:xfrm>
        </p:spPr>
        <p:txBody>
          <a:bodyPr>
            <a:noAutofit/>
          </a:bodyPr>
          <a:lstStyle/>
          <a:p>
            <a:pPr algn="just">
              <a:lnSpc>
                <a:spcPct val="150000"/>
              </a:lnSpc>
            </a:pPr>
            <a:r>
              <a:rPr lang="en-US" sz="2000" b="1" dirty="0"/>
              <a:t>Peer-to-peer network (P2P): </a:t>
            </a:r>
            <a:r>
              <a:rPr lang="en-US" sz="2000" dirty="0"/>
              <a:t>In the P2P network architecture, all end systems </a:t>
            </a:r>
            <a:r>
              <a:rPr lang="en-US" sz="2000" dirty="0" smtClean="0"/>
              <a:t>have equivalent </a:t>
            </a:r>
            <a:r>
              <a:rPr lang="en-US" sz="2000" dirty="0"/>
              <a:t>capabilities and responsibilities and either party can initiate a </a:t>
            </a:r>
            <a:r>
              <a:rPr lang="en-US" sz="2000" dirty="0" smtClean="0"/>
              <a:t>communication </a:t>
            </a:r>
            <a:r>
              <a:rPr lang="en-US" sz="2000" dirty="0"/>
              <a:t>session. There is no central location for authenticating users, </a:t>
            </a:r>
            <a:r>
              <a:rPr lang="en-US" sz="2000" dirty="0" smtClean="0"/>
              <a:t>storing files</a:t>
            </a:r>
            <a:r>
              <a:rPr lang="en-US" sz="2000" dirty="0"/>
              <a:t>, or accessing resources. The P2P model does not have the notion of </a:t>
            </a:r>
            <a:r>
              <a:rPr lang="en-US" sz="2000" dirty="0" smtClean="0"/>
              <a:t>clients or </a:t>
            </a:r>
            <a:r>
              <a:rPr lang="en-US" sz="2000" dirty="0"/>
              <a:t>servers but only equal peers (a.k.a. </a:t>
            </a:r>
            <a:r>
              <a:rPr lang="en-US" sz="2000" dirty="0" err="1"/>
              <a:t>servents</a:t>
            </a:r>
            <a:r>
              <a:rPr lang="en-US" sz="2000" dirty="0"/>
              <a:t>, </a:t>
            </a:r>
            <a:r>
              <a:rPr lang="en-US" sz="2000" dirty="0" err="1"/>
              <a:t>servent</a:t>
            </a:r>
            <a:r>
              <a:rPr lang="en-US" sz="2000" dirty="0"/>
              <a:t> = </a:t>
            </a:r>
            <a:r>
              <a:rPr lang="en-US" sz="2000" dirty="0" err="1"/>
              <a:t>SERVer</a:t>
            </a:r>
            <a:r>
              <a:rPr lang="en-US" sz="2000" dirty="0"/>
              <a:t> + </a:t>
            </a:r>
            <a:r>
              <a:rPr lang="en-US" sz="2000" dirty="0" err="1"/>
              <a:t>cliENT</a:t>
            </a:r>
            <a:r>
              <a:rPr lang="en-US" sz="2000" dirty="0"/>
              <a:t>) </a:t>
            </a:r>
            <a:r>
              <a:rPr lang="en-US" sz="2000" dirty="0" smtClean="0"/>
              <a:t>that simultaneously </a:t>
            </a:r>
            <a:r>
              <a:rPr lang="en-US" sz="2000" dirty="0"/>
              <a:t>function as both clients and servers. They are inexpensive, easy </a:t>
            </a:r>
            <a:r>
              <a:rPr lang="en-US" sz="2000" dirty="0" smtClean="0"/>
              <a:t>to install </a:t>
            </a:r>
            <a:r>
              <a:rPr lang="en-US" sz="2000" dirty="0"/>
              <a:t>and extremely limited in scope. The accepted maximum number of </a:t>
            </a:r>
            <a:r>
              <a:rPr lang="en-US" sz="2000" dirty="0" smtClean="0"/>
              <a:t>peers that </a:t>
            </a:r>
            <a:r>
              <a:rPr lang="en-US" sz="2000" dirty="0"/>
              <a:t>can operate on a peer-to-peer network is </a:t>
            </a:r>
            <a:r>
              <a:rPr lang="en-US" sz="2000" dirty="0" smtClean="0"/>
              <a:t>ten. </a:t>
            </a:r>
          </a:p>
        </p:txBody>
      </p:sp>
    </p:spTree>
    <p:extLst>
      <p:ext uri="{BB962C8B-B14F-4D97-AF65-F5344CB8AC3E}">
        <p14:creationId xmlns:p14="http://schemas.microsoft.com/office/powerpoint/2010/main" val="292463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324019" y="333994"/>
            <a:ext cx="10114946" cy="1280890"/>
          </a:xfrm>
        </p:spPr>
        <p:txBody>
          <a:bodyPr>
            <a:noAutofit/>
          </a:bodyPr>
          <a:lstStyle/>
          <a:p>
            <a:r>
              <a:rPr lang="en-US" dirty="0" smtClean="0"/>
              <a:t>Classification of Network on the basis of Role of Networked Computers (cont.)</a:t>
            </a:r>
            <a:endParaRPr lang="en-US" dirty="0"/>
          </a:p>
        </p:txBody>
      </p:sp>
      <p:sp>
        <p:nvSpPr>
          <p:cNvPr id="6" name="Content Placeholder 5"/>
          <p:cNvSpPr>
            <a:spLocks noGrp="1"/>
          </p:cNvSpPr>
          <p:nvPr>
            <p:ph idx="1"/>
          </p:nvPr>
        </p:nvSpPr>
        <p:spPr>
          <a:xfrm>
            <a:off x="773870" y="1861047"/>
            <a:ext cx="10665095" cy="4869284"/>
          </a:xfrm>
        </p:spPr>
        <p:txBody>
          <a:bodyPr>
            <a:noAutofit/>
          </a:bodyPr>
          <a:lstStyle/>
          <a:p>
            <a:pPr algn="just">
              <a:lnSpc>
                <a:spcPct val="150000"/>
              </a:lnSpc>
            </a:pPr>
            <a:r>
              <a:rPr lang="en-US" sz="2000" dirty="0" smtClean="0"/>
              <a:t>There </a:t>
            </a:r>
            <a:r>
              <a:rPr lang="en-US" sz="2000" dirty="0"/>
              <a:t>are two types of P2P networks: </a:t>
            </a:r>
            <a:r>
              <a:rPr lang="en-US" sz="2000" dirty="0" smtClean="0"/>
              <a:t>Pure </a:t>
            </a:r>
            <a:r>
              <a:rPr lang="en-US" sz="2000" dirty="0"/>
              <a:t>P2P Network and Hybrid </a:t>
            </a:r>
            <a:r>
              <a:rPr lang="en-US" sz="2000" dirty="0" smtClean="0"/>
              <a:t>P2P Network. </a:t>
            </a:r>
          </a:p>
          <a:p>
            <a:pPr algn="just">
              <a:lnSpc>
                <a:spcPct val="150000"/>
              </a:lnSpc>
            </a:pPr>
            <a:r>
              <a:rPr lang="en-US" sz="2000" b="1" dirty="0" smtClean="0"/>
              <a:t>Pure P2P network: </a:t>
            </a:r>
            <a:r>
              <a:rPr lang="en-US" sz="2000" dirty="0" smtClean="0"/>
              <a:t>A P2P system that has no central service of any kind i.e., the entire </a:t>
            </a:r>
            <a:r>
              <a:rPr lang="en-US" sz="2000" dirty="0"/>
              <a:t>communication occurs among connected peers without any </a:t>
            </a:r>
            <a:r>
              <a:rPr lang="en-US" sz="2000" dirty="0" smtClean="0"/>
              <a:t>assistance from </a:t>
            </a:r>
            <a:r>
              <a:rPr lang="en-US" sz="2000" dirty="0"/>
              <a:t>any server is referred to as a pure P2P Network. Examples: </a:t>
            </a:r>
            <a:r>
              <a:rPr lang="en-US" sz="2000" dirty="0" smtClean="0"/>
              <a:t>Workgroups in </a:t>
            </a:r>
            <a:r>
              <a:rPr lang="en-US" sz="2000" dirty="0"/>
              <a:t>Microsoft Windows Network, Gnutella, </a:t>
            </a:r>
            <a:r>
              <a:rPr lang="en-US" sz="2000" dirty="0" err="1"/>
              <a:t>Freenet</a:t>
            </a:r>
            <a:r>
              <a:rPr lang="en-US" sz="2000" dirty="0" smtClean="0"/>
              <a:t>.</a:t>
            </a:r>
            <a:endParaRPr lang="en-US" sz="2000" dirty="0"/>
          </a:p>
        </p:txBody>
      </p:sp>
    </p:spTree>
    <p:extLst>
      <p:ext uri="{BB962C8B-B14F-4D97-AF65-F5344CB8AC3E}">
        <p14:creationId xmlns:p14="http://schemas.microsoft.com/office/powerpoint/2010/main" val="1957155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078670" y="354850"/>
            <a:ext cx="10225824" cy="1205319"/>
          </a:xfrm>
        </p:spPr>
        <p:txBody>
          <a:bodyPr>
            <a:normAutofit fontScale="90000"/>
          </a:bodyPr>
          <a:lstStyle/>
          <a:p>
            <a:r>
              <a:rPr lang="en-US" dirty="0" smtClean="0"/>
              <a:t>Classification of Network on the basis of Role of Networked Computers </a:t>
            </a:r>
            <a:r>
              <a:rPr lang="en-US" dirty="0"/>
              <a:t>(cont.)</a:t>
            </a:r>
          </a:p>
        </p:txBody>
      </p:sp>
      <p:sp>
        <p:nvSpPr>
          <p:cNvPr id="6" name="Content Placeholder 5"/>
          <p:cNvSpPr>
            <a:spLocks noGrp="1"/>
          </p:cNvSpPr>
          <p:nvPr>
            <p:ph idx="1"/>
          </p:nvPr>
        </p:nvSpPr>
        <p:spPr>
          <a:xfrm>
            <a:off x="888263" y="1815565"/>
            <a:ext cx="10416231" cy="4520486"/>
          </a:xfrm>
        </p:spPr>
        <p:txBody>
          <a:bodyPr>
            <a:noAutofit/>
          </a:bodyPr>
          <a:lstStyle/>
          <a:p>
            <a:pPr algn="just">
              <a:lnSpc>
                <a:spcPct val="150000"/>
              </a:lnSpc>
            </a:pPr>
            <a:r>
              <a:rPr lang="en-US" sz="2000" b="1" dirty="0" smtClean="0"/>
              <a:t>Hybrid </a:t>
            </a:r>
            <a:r>
              <a:rPr lang="en-US" sz="2000" b="1" dirty="0"/>
              <a:t>P2P network: </a:t>
            </a:r>
            <a:r>
              <a:rPr lang="en-US" sz="2000" dirty="0"/>
              <a:t>Pure P2P systems work well only in a small-scale </a:t>
            </a:r>
            <a:r>
              <a:rPr lang="en-US" sz="2000" dirty="0" smtClean="0"/>
              <a:t>environment</a:t>
            </a:r>
            <a:r>
              <a:rPr lang="en-US" sz="2000" dirty="0"/>
              <a:t>. Hybrid P2P system depends partially on central servers or </a:t>
            </a:r>
            <a:r>
              <a:rPr lang="en-US" sz="2000" dirty="0" smtClean="0"/>
              <a:t>allocates selected </a:t>
            </a:r>
            <a:r>
              <a:rPr lang="en-US" sz="2000" dirty="0"/>
              <a:t>functions to a subset of dedicated peers. Central servers act as </a:t>
            </a:r>
            <a:r>
              <a:rPr lang="en-US" sz="2000" dirty="0" smtClean="0"/>
              <a:t>central directories </a:t>
            </a:r>
            <a:r>
              <a:rPr lang="en-US" sz="2000" dirty="0"/>
              <a:t>where either connected users or indexed content can be </a:t>
            </a:r>
            <a:r>
              <a:rPr lang="en-US" sz="2000" dirty="0" smtClean="0"/>
              <a:t>mapped to </a:t>
            </a:r>
            <a:r>
              <a:rPr lang="en-US" sz="2000" dirty="0"/>
              <a:t>the current location. Dedicated peers directly control information </a:t>
            </a:r>
            <a:r>
              <a:rPr lang="en-US" sz="2000" dirty="0" smtClean="0"/>
              <a:t>among other </a:t>
            </a:r>
            <a:r>
              <a:rPr lang="en-US" sz="2000" dirty="0"/>
              <a:t>peers. Thus, client/server and P2P systems are not mutually exclusive</a:t>
            </a:r>
            <a:r>
              <a:rPr lang="en-US" sz="2000" dirty="0" smtClean="0"/>
              <a:t>. Examples</a:t>
            </a:r>
            <a:r>
              <a:rPr lang="en-US" sz="2000" dirty="0"/>
              <a:t>: Skype (voice-over-IP P2P application where the centralized </a:t>
            </a:r>
            <a:r>
              <a:rPr lang="en-US" sz="2000" dirty="0" smtClean="0"/>
              <a:t>server helps </a:t>
            </a:r>
            <a:r>
              <a:rPr lang="en-US" sz="2000" dirty="0"/>
              <a:t>finding address of remote party and the real communication is a </a:t>
            </a:r>
            <a:r>
              <a:rPr lang="en-US" sz="2000" dirty="0" smtClean="0"/>
              <a:t>direct client-client </a:t>
            </a:r>
            <a:r>
              <a:rPr lang="en-US" sz="2000" dirty="0"/>
              <a:t>connection not through server), </a:t>
            </a:r>
            <a:r>
              <a:rPr lang="en-US" sz="2000" dirty="0" err="1"/>
              <a:t>BitTorrent</a:t>
            </a:r>
            <a:r>
              <a:rPr lang="en-US" sz="2000" dirty="0"/>
              <a:t>.</a:t>
            </a:r>
          </a:p>
          <a:p>
            <a:pPr>
              <a:lnSpc>
                <a:spcPct val="150000"/>
              </a:lnSpc>
            </a:pPr>
            <a:endParaRPr lang="en-US" sz="2000" dirty="0"/>
          </a:p>
        </p:txBody>
      </p:sp>
    </p:spTree>
    <p:extLst>
      <p:ext uri="{BB962C8B-B14F-4D97-AF65-F5344CB8AC3E}">
        <p14:creationId xmlns:p14="http://schemas.microsoft.com/office/powerpoint/2010/main" val="2621678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828801" y="339703"/>
            <a:ext cx="10363199" cy="1415525"/>
          </a:xfrm>
        </p:spPr>
        <p:txBody>
          <a:bodyPr>
            <a:normAutofit/>
          </a:bodyPr>
          <a:lstStyle/>
          <a:p>
            <a:r>
              <a:rPr lang="en-US" dirty="0" smtClean="0"/>
              <a:t>Classification of Network on the basis of Role of Networked Computers </a:t>
            </a:r>
            <a:r>
              <a:rPr lang="en-US" dirty="0"/>
              <a:t>(cont.)</a:t>
            </a:r>
          </a:p>
        </p:txBody>
      </p:sp>
      <p:sp>
        <p:nvSpPr>
          <p:cNvPr id="6" name="Content Placeholder 5"/>
          <p:cNvSpPr>
            <a:spLocks noGrp="1"/>
          </p:cNvSpPr>
          <p:nvPr>
            <p:ph idx="1"/>
          </p:nvPr>
        </p:nvSpPr>
        <p:spPr>
          <a:xfrm>
            <a:off x="1947594" y="1886498"/>
            <a:ext cx="9852339" cy="1894266"/>
          </a:xfrm>
        </p:spPr>
        <p:txBody>
          <a:bodyPr>
            <a:noAutofit/>
          </a:bodyPr>
          <a:lstStyle/>
          <a:p>
            <a:pPr algn="just"/>
            <a:r>
              <a:rPr lang="en-US" sz="2000" b="1" dirty="0" smtClean="0"/>
              <a:t>Hybrid </a:t>
            </a:r>
            <a:r>
              <a:rPr lang="en-US" sz="2000" b="1" dirty="0"/>
              <a:t>P2P network</a:t>
            </a:r>
            <a:r>
              <a:rPr lang="en-US" sz="2000" b="1" dirty="0" smtClean="0"/>
              <a:t>:</a:t>
            </a:r>
            <a:endParaRPr lang="en-US"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552" y="2599977"/>
            <a:ext cx="8050923" cy="3685209"/>
          </a:xfrm>
          <a:prstGeom prst="rect">
            <a:avLst/>
          </a:prstGeom>
        </p:spPr>
      </p:pic>
    </p:spTree>
    <p:extLst>
      <p:ext uri="{BB962C8B-B14F-4D97-AF65-F5344CB8AC3E}">
        <p14:creationId xmlns:p14="http://schemas.microsoft.com/office/powerpoint/2010/main" val="3627716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3830" y="585473"/>
            <a:ext cx="8911687" cy="753931"/>
          </a:xfrm>
        </p:spPr>
        <p:txBody>
          <a:bodyPr/>
          <a:lstStyle/>
          <a:p>
            <a:r>
              <a:rPr lang="en-US" dirty="0" smtClean="0"/>
              <a:t>Contents</a:t>
            </a:r>
            <a:endParaRPr lang="en-US" dirty="0"/>
          </a:p>
        </p:txBody>
      </p:sp>
      <p:sp>
        <p:nvSpPr>
          <p:cNvPr id="3" name="Content Placeholder 2"/>
          <p:cNvSpPr>
            <a:spLocks noGrp="1"/>
          </p:cNvSpPr>
          <p:nvPr>
            <p:ph idx="1"/>
          </p:nvPr>
        </p:nvSpPr>
        <p:spPr>
          <a:xfrm>
            <a:off x="2399741" y="1347988"/>
            <a:ext cx="8795776" cy="5052812"/>
          </a:xfrm>
        </p:spPr>
        <p:txBody>
          <a:bodyPr>
            <a:noAutofit/>
          </a:bodyPr>
          <a:lstStyle/>
          <a:p>
            <a:r>
              <a:rPr lang="en-US" sz="2000" dirty="0" smtClean="0"/>
              <a:t>Books to be Followed</a:t>
            </a:r>
          </a:p>
          <a:p>
            <a:r>
              <a:rPr lang="en-US" sz="2000" dirty="0" smtClean="0"/>
              <a:t>Internet </a:t>
            </a:r>
            <a:r>
              <a:rPr lang="en-US" sz="2000" dirty="0"/>
              <a:t>(Definition</a:t>
            </a:r>
            <a:r>
              <a:rPr lang="en-US" sz="2000" dirty="0" smtClean="0"/>
              <a:t>)</a:t>
            </a:r>
          </a:p>
          <a:p>
            <a:pPr marL="342900" lvl="2" indent="-342900"/>
            <a:r>
              <a:rPr lang="en-US" sz="2000" dirty="0"/>
              <a:t>History of </a:t>
            </a:r>
            <a:r>
              <a:rPr lang="en-US" sz="2000" dirty="0" smtClean="0"/>
              <a:t>Internet</a:t>
            </a:r>
          </a:p>
          <a:p>
            <a:r>
              <a:rPr lang="en-US" sz="2000" dirty="0" smtClean="0"/>
              <a:t>Web Technology (Definition)</a:t>
            </a:r>
          </a:p>
          <a:p>
            <a:r>
              <a:rPr lang="en-US" sz="2000" dirty="0"/>
              <a:t>Web </a:t>
            </a:r>
            <a:r>
              <a:rPr lang="en-US" sz="2000" dirty="0" smtClean="0"/>
              <a:t>Technology’s Different Sections</a:t>
            </a:r>
            <a:endParaRPr lang="en-US" sz="2000" dirty="0"/>
          </a:p>
          <a:p>
            <a:r>
              <a:rPr lang="en-US" sz="2000" dirty="0" smtClean="0"/>
              <a:t>Network and Internet</a:t>
            </a:r>
          </a:p>
          <a:p>
            <a:r>
              <a:rPr lang="en-US" sz="2000" dirty="0" smtClean="0"/>
              <a:t>Intranet </a:t>
            </a:r>
            <a:r>
              <a:rPr lang="en-US" sz="2000" dirty="0"/>
              <a:t>and </a:t>
            </a:r>
            <a:r>
              <a:rPr lang="en-US" sz="2000" dirty="0" smtClean="0"/>
              <a:t>Extranet</a:t>
            </a:r>
          </a:p>
          <a:p>
            <a:r>
              <a:rPr lang="en-US" sz="2000" dirty="0" smtClean="0"/>
              <a:t>Differences between Internet, Intranet and Extranet</a:t>
            </a:r>
          </a:p>
          <a:p>
            <a:r>
              <a:rPr lang="en-US" sz="2000" dirty="0" smtClean="0"/>
              <a:t>Classification of </a:t>
            </a:r>
            <a:r>
              <a:rPr lang="en-US" sz="2000" dirty="0"/>
              <a:t>Network </a:t>
            </a:r>
            <a:r>
              <a:rPr lang="en-US" sz="2000" dirty="0" smtClean="0"/>
              <a:t>on the basis of </a:t>
            </a:r>
            <a:r>
              <a:rPr lang="en-US" sz="2000" dirty="0"/>
              <a:t>G</a:t>
            </a:r>
            <a:r>
              <a:rPr lang="en-US" sz="2000" dirty="0" smtClean="0"/>
              <a:t>eographical Area</a:t>
            </a:r>
          </a:p>
          <a:p>
            <a:r>
              <a:rPr lang="en-US" sz="2000" dirty="0" smtClean="0"/>
              <a:t>Classification </a:t>
            </a:r>
            <a:r>
              <a:rPr lang="en-US" sz="2000" dirty="0"/>
              <a:t>of Network on the basis of R</a:t>
            </a:r>
            <a:r>
              <a:rPr lang="en-US" sz="2000" dirty="0" smtClean="0"/>
              <a:t>ole of Networked Computers</a:t>
            </a:r>
          </a:p>
          <a:p>
            <a:r>
              <a:rPr lang="en-US" sz="2000" dirty="0"/>
              <a:t>Web ≠ Internet</a:t>
            </a:r>
          </a:p>
          <a:p>
            <a:pPr marL="0" indent="0">
              <a:buNone/>
            </a:pPr>
            <a:endParaRPr lang="en-US" sz="2000" dirty="0" smtClean="0"/>
          </a:p>
        </p:txBody>
      </p:sp>
    </p:spTree>
    <p:extLst>
      <p:ext uri="{BB962C8B-B14F-4D97-AF65-F5344CB8AC3E}">
        <p14:creationId xmlns:p14="http://schemas.microsoft.com/office/powerpoint/2010/main" val="1763448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 Internet</a:t>
            </a:r>
            <a:endParaRPr lang="en-US" dirty="0"/>
          </a:p>
        </p:txBody>
      </p:sp>
      <p:pic>
        <p:nvPicPr>
          <p:cNvPr id="2051" name="Picture 3"/>
          <p:cNvPicPr>
            <a:picLocks noGrp="1" noChangeAspect="1" noChangeArrowheads="1"/>
          </p:cNvPicPr>
          <p:nvPr>
            <p:ph idx="1"/>
          </p:nvPr>
        </p:nvPicPr>
        <p:blipFill>
          <a:blip r:embed="rId2"/>
          <a:srcRect/>
          <a:stretch>
            <a:fillRect/>
          </a:stretch>
        </p:blipFill>
        <p:spPr bwMode="auto">
          <a:xfrm>
            <a:off x="2362200" y="1447800"/>
            <a:ext cx="7848600" cy="4953000"/>
          </a:xfrm>
          <a:prstGeom prst="rect">
            <a:avLst/>
          </a:prstGeom>
          <a:noFill/>
          <a:ln w="9525">
            <a:noFill/>
            <a:miter lim="800000"/>
            <a:headEnd/>
            <a:tailEnd/>
          </a:ln>
          <a:effectLst/>
        </p:spPr>
      </p:pic>
    </p:spTree>
    <p:extLst>
      <p:ext uri="{BB962C8B-B14F-4D97-AF65-F5344CB8AC3E}">
        <p14:creationId xmlns:p14="http://schemas.microsoft.com/office/powerpoint/2010/main" val="378207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r>
              <a:rPr lang="en-US" dirty="0" smtClean="0"/>
              <a:t>Books to be Followed</a:t>
            </a:r>
            <a:endParaRPr lang="en-US" dirty="0"/>
          </a:p>
        </p:txBody>
      </p:sp>
      <p:sp>
        <p:nvSpPr>
          <p:cNvPr id="3" name="Content Placeholder 2"/>
          <p:cNvSpPr>
            <a:spLocks noGrp="1"/>
          </p:cNvSpPr>
          <p:nvPr>
            <p:ph idx="1"/>
          </p:nvPr>
        </p:nvSpPr>
        <p:spPr>
          <a:xfrm>
            <a:off x="2589212" y="1721473"/>
            <a:ext cx="8915400" cy="3777622"/>
          </a:xfrm>
        </p:spPr>
        <p:txBody>
          <a:bodyPr>
            <a:normAutofit/>
          </a:bodyPr>
          <a:lstStyle/>
          <a:p>
            <a:pPr>
              <a:lnSpc>
                <a:spcPct val="150000"/>
              </a:lnSpc>
            </a:pPr>
            <a:r>
              <a:rPr lang="en-US" sz="2000" dirty="0" smtClean="0"/>
              <a:t>“Web Programming and Internet Technologies: An E-commerce Approach”, by </a:t>
            </a:r>
            <a:r>
              <a:rPr lang="en-US" sz="2000" dirty="0"/>
              <a:t>Porter Scobey, PhD Saint Mary’s University </a:t>
            </a:r>
            <a:r>
              <a:rPr lang="en-US" sz="2000" dirty="0" err="1"/>
              <a:t>Pawan</a:t>
            </a:r>
            <a:r>
              <a:rPr lang="en-US" sz="2000" dirty="0"/>
              <a:t> </a:t>
            </a:r>
            <a:r>
              <a:rPr lang="en-US" sz="2000" dirty="0" err="1"/>
              <a:t>Lingras</a:t>
            </a:r>
            <a:r>
              <a:rPr lang="en-US" sz="2000" dirty="0"/>
              <a:t>, </a:t>
            </a:r>
            <a:r>
              <a:rPr lang="en-US" sz="2000" dirty="0" smtClean="0"/>
              <a:t>PhD; 2</a:t>
            </a:r>
            <a:r>
              <a:rPr lang="en-US" sz="2000" baseline="30000" dirty="0" smtClean="0"/>
              <a:t>nd</a:t>
            </a:r>
            <a:r>
              <a:rPr lang="en-US" sz="2000" dirty="0" smtClean="0"/>
              <a:t> Edition</a:t>
            </a:r>
          </a:p>
          <a:p>
            <a:pPr>
              <a:lnSpc>
                <a:spcPct val="150000"/>
              </a:lnSpc>
            </a:pPr>
            <a:r>
              <a:rPr lang="en-US" sz="2000" dirty="0" smtClean="0"/>
              <a:t>“Web Technology: Theory and practice”, by </a:t>
            </a:r>
            <a:r>
              <a:rPr lang="en-US" sz="2000" dirty="0" err="1" smtClean="0"/>
              <a:t>Akshi</a:t>
            </a:r>
            <a:r>
              <a:rPr lang="en-US" sz="2000" dirty="0" smtClean="0"/>
              <a:t> Kumar; 1</a:t>
            </a:r>
            <a:r>
              <a:rPr lang="en-US" sz="2000" baseline="30000" dirty="0" smtClean="0"/>
              <a:t>st</a:t>
            </a:r>
            <a:r>
              <a:rPr lang="en-US" sz="2000" dirty="0" smtClean="0"/>
              <a:t> Edition</a:t>
            </a:r>
          </a:p>
          <a:p>
            <a:pPr>
              <a:lnSpc>
                <a:spcPct val="150000"/>
              </a:lnSpc>
            </a:pPr>
            <a:r>
              <a:rPr lang="en-US" sz="2000" dirty="0" smtClean="0"/>
              <a:t>“Web Technologies: a computer science perspective”, by Jeffrey C </a:t>
            </a:r>
            <a:r>
              <a:rPr lang="en-US" sz="2000" dirty="0"/>
              <a:t>Jackson; </a:t>
            </a:r>
            <a:r>
              <a:rPr lang="en-US" sz="2000" dirty="0" smtClean="0"/>
              <a:t>1</a:t>
            </a:r>
            <a:r>
              <a:rPr lang="en-US" sz="2000" baseline="30000" dirty="0" smtClean="0"/>
              <a:t>st</a:t>
            </a:r>
            <a:r>
              <a:rPr lang="en-US" sz="2000" dirty="0" smtClean="0"/>
              <a:t> </a:t>
            </a:r>
            <a:r>
              <a:rPr lang="en-US" sz="2000" dirty="0"/>
              <a:t>Edition</a:t>
            </a:r>
          </a:p>
          <a:p>
            <a:endParaRPr lang="en-US" sz="2000" dirty="0"/>
          </a:p>
        </p:txBody>
      </p:sp>
    </p:spTree>
    <p:extLst>
      <p:ext uri="{BB962C8B-B14F-4D97-AF65-F5344CB8AC3E}">
        <p14:creationId xmlns:p14="http://schemas.microsoft.com/office/powerpoint/2010/main" val="16327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089" y="417922"/>
            <a:ext cx="8911687" cy="721214"/>
          </a:xfrm>
        </p:spPr>
        <p:txBody>
          <a:bodyPr/>
          <a:lstStyle/>
          <a:p>
            <a:r>
              <a:rPr lang="en-US" dirty="0" smtClean="0"/>
              <a:t>Internet (Definition)</a:t>
            </a:r>
            <a:endParaRPr lang="en-US" dirty="0"/>
          </a:p>
        </p:txBody>
      </p:sp>
      <p:sp>
        <p:nvSpPr>
          <p:cNvPr id="3" name="Content Placeholder 2"/>
          <p:cNvSpPr>
            <a:spLocks noGrp="1"/>
          </p:cNvSpPr>
          <p:nvPr>
            <p:ph idx="1"/>
          </p:nvPr>
        </p:nvSpPr>
        <p:spPr>
          <a:xfrm>
            <a:off x="788894" y="1345324"/>
            <a:ext cx="10919630" cy="3777622"/>
          </a:xfrm>
        </p:spPr>
        <p:txBody>
          <a:bodyPr>
            <a:normAutofit/>
          </a:bodyPr>
          <a:lstStyle/>
          <a:p>
            <a:pPr>
              <a:lnSpc>
                <a:spcPct val="150000"/>
              </a:lnSpc>
            </a:pPr>
            <a:r>
              <a:rPr lang="en-US" sz="2000" dirty="0"/>
              <a:t>The Internet is a worldwide collection of computers and other devices connected by various means such as copper wire, fiber optics, and wireless communications of various kinds. </a:t>
            </a:r>
            <a:endParaRPr lang="en-US" sz="2000" dirty="0" smtClean="0"/>
          </a:p>
          <a:p>
            <a:pPr>
              <a:lnSpc>
                <a:spcPct val="150000"/>
              </a:lnSpc>
            </a:pPr>
            <a:r>
              <a:rPr lang="en-US" sz="2000" dirty="0" smtClean="0"/>
              <a:t>Businesses</a:t>
            </a:r>
            <a:r>
              <a:rPr lang="en-US" sz="2000" dirty="0"/>
              <a:t>, </a:t>
            </a:r>
            <a:r>
              <a:rPr lang="en-US" sz="2000" dirty="0" smtClean="0"/>
              <a:t>governments</a:t>
            </a:r>
            <a:r>
              <a:rPr lang="en-US" sz="2000" dirty="0"/>
              <a:t>, organizations, schools and universities, private homes, and “people on the go” are all “connected to the Internet”, or “wired</a:t>
            </a:r>
            <a:r>
              <a:rPr lang="en-US" sz="2000" dirty="0" smtClean="0"/>
              <a:t>”.</a:t>
            </a:r>
            <a:endParaRPr lang="en-US" sz="2000" dirty="0"/>
          </a:p>
        </p:txBody>
      </p:sp>
    </p:spTree>
    <p:extLst>
      <p:ext uri="{BB962C8B-B14F-4D97-AF65-F5344CB8AC3E}">
        <p14:creationId xmlns:p14="http://schemas.microsoft.com/office/powerpoint/2010/main" val="1561737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370" y="0"/>
            <a:ext cx="9456871" cy="704283"/>
          </a:xfrm>
        </p:spPr>
        <p:txBody>
          <a:bodyPr>
            <a:normAutofit/>
          </a:bodyPr>
          <a:lstStyle/>
          <a:p>
            <a:pPr algn="ctr"/>
            <a:r>
              <a:rPr lang="en-US" sz="2400" b="1" dirty="0" smtClean="0"/>
              <a:t>History of Internet</a:t>
            </a:r>
            <a:endParaRPr lang="en-US" sz="2400" b="1" dirty="0"/>
          </a:p>
        </p:txBody>
      </p:sp>
      <p:sp>
        <p:nvSpPr>
          <p:cNvPr id="4" name="Content Placeholder 3"/>
          <p:cNvSpPr>
            <a:spLocks noGrp="1"/>
          </p:cNvSpPr>
          <p:nvPr>
            <p:ph idx="1"/>
          </p:nvPr>
        </p:nvSpPr>
        <p:spPr>
          <a:xfrm>
            <a:off x="412475" y="552924"/>
            <a:ext cx="11120764" cy="6305076"/>
          </a:xfrm>
        </p:spPr>
        <p:txBody>
          <a:bodyPr>
            <a:noAutofit/>
          </a:bodyPr>
          <a:lstStyle/>
          <a:p>
            <a:pPr algn="just">
              <a:lnSpc>
                <a:spcPct val="150000"/>
              </a:lnSpc>
            </a:pPr>
            <a:r>
              <a:rPr lang="en-US" sz="2000" dirty="0" smtClean="0"/>
              <a:t>During </a:t>
            </a:r>
            <a:r>
              <a:rPr lang="en-US" sz="2000" dirty="0"/>
              <a:t>the Second World </a:t>
            </a:r>
            <a:r>
              <a:rPr lang="en-US" sz="2000" dirty="0" smtClean="0"/>
              <a:t>War computers </a:t>
            </a:r>
            <a:r>
              <a:rPr lang="en-US" sz="2000" dirty="0"/>
              <a:t>were innately </a:t>
            </a:r>
            <a:r>
              <a:rPr lang="en-US" sz="2000" dirty="0" smtClean="0"/>
              <a:t>expensive and </a:t>
            </a:r>
            <a:r>
              <a:rPr lang="en-US" sz="2000" dirty="0"/>
              <a:t>isolated. </a:t>
            </a:r>
            <a:endParaRPr lang="en-US" sz="2000" dirty="0" smtClean="0"/>
          </a:p>
          <a:p>
            <a:pPr algn="just">
              <a:lnSpc>
                <a:spcPct val="150000"/>
              </a:lnSpc>
            </a:pPr>
            <a:r>
              <a:rPr lang="en-US" sz="2000" dirty="0" smtClean="0"/>
              <a:t>The pertinent literature published in the early 1960s substantiated the vision of building computer networks. As a meta-network, or network of networks, the </a:t>
            </a:r>
            <a:r>
              <a:rPr lang="en-US" sz="2000" b="1" dirty="0" smtClean="0"/>
              <a:t>Internet (acronym for </a:t>
            </a:r>
            <a:r>
              <a:rPr lang="en-US" sz="2000" b="1" dirty="0" err="1" smtClean="0"/>
              <a:t>INTERconnected</a:t>
            </a:r>
            <a:r>
              <a:rPr lang="en-US" sz="2000" b="1" dirty="0" smtClean="0"/>
              <a:t> </a:t>
            </a:r>
            <a:r>
              <a:rPr lang="en-US" sz="2000" b="1" dirty="0" err="1" smtClean="0"/>
              <a:t>NETwork</a:t>
            </a:r>
            <a:r>
              <a:rPr lang="en-US" sz="2000" b="1" dirty="0" smtClean="0"/>
              <a:t>)</a:t>
            </a:r>
            <a:r>
              <a:rPr lang="en-US" sz="2000" dirty="0" smtClean="0"/>
              <a:t> emerged to be a promising technology for providing ubiquitous access. </a:t>
            </a:r>
          </a:p>
          <a:p>
            <a:pPr algn="just">
              <a:lnSpc>
                <a:spcPct val="150000"/>
              </a:lnSpc>
            </a:pPr>
            <a:r>
              <a:rPr lang="en-US" sz="2000" dirty="0"/>
              <a:t>In 1969, </a:t>
            </a:r>
            <a:r>
              <a:rPr lang="en-US" sz="2000" b="1" dirty="0"/>
              <a:t>ARPANET</a:t>
            </a:r>
            <a:r>
              <a:rPr lang="en-US" sz="2000" dirty="0"/>
              <a:t> started as a federally funded research project, which was initiated by the </a:t>
            </a:r>
            <a:r>
              <a:rPr lang="en-US" sz="2000" b="1" dirty="0"/>
              <a:t>Advanced Research Project Agency (ARPA)</a:t>
            </a:r>
            <a:r>
              <a:rPr lang="en-US" sz="2000" dirty="0"/>
              <a:t> and the US </a:t>
            </a:r>
            <a:r>
              <a:rPr lang="en-US" sz="2000" b="1" dirty="0"/>
              <a:t>Department of Defense (DoD)</a:t>
            </a:r>
            <a:r>
              <a:rPr lang="en-US" sz="2000" dirty="0"/>
              <a:t>. </a:t>
            </a:r>
          </a:p>
          <a:p>
            <a:pPr algn="just">
              <a:lnSpc>
                <a:spcPct val="150000"/>
              </a:lnSpc>
            </a:pPr>
            <a:r>
              <a:rPr lang="en-US" sz="2000" dirty="0"/>
              <a:t>Later, it was renamed the </a:t>
            </a:r>
            <a:r>
              <a:rPr lang="en-US" sz="2000" b="1" dirty="0"/>
              <a:t>Internet</a:t>
            </a:r>
            <a:r>
              <a:rPr lang="en-US" sz="2000" dirty="0"/>
              <a:t>. </a:t>
            </a:r>
            <a:endParaRPr lang="en-US" sz="2000" dirty="0" smtClean="0"/>
          </a:p>
          <a:p>
            <a:pPr algn="just">
              <a:lnSpc>
                <a:spcPct val="150000"/>
              </a:lnSpc>
            </a:pPr>
            <a:r>
              <a:rPr lang="en-US" sz="2000" dirty="0" smtClean="0"/>
              <a:t>ARPANET </a:t>
            </a:r>
            <a:r>
              <a:rPr lang="en-US" sz="2000" dirty="0"/>
              <a:t>used the </a:t>
            </a:r>
            <a:r>
              <a:rPr lang="en-US" sz="2000" b="1" dirty="0"/>
              <a:t>Transmission Control Protocol (TCP)</a:t>
            </a:r>
            <a:r>
              <a:rPr lang="en-US" sz="2000" dirty="0"/>
              <a:t> for communication. </a:t>
            </a:r>
            <a:endParaRPr lang="en-US" sz="2000" dirty="0" smtClean="0"/>
          </a:p>
          <a:p>
            <a:pPr algn="just">
              <a:lnSpc>
                <a:spcPct val="150000"/>
              </a:lnSpc>
            </a:pPr>
            <a:r>
              <a:rPr lang="en-US" sz="2000" dirty="0" smtClean="0"/>
              <a:t>ARPA </a:t>
            </a:r>
            <a:r>
              <a:rPr lang="en-US" sz="2000" dirty="0"/>
              <a:t>solved the problem by developing the </a:t>
            </a:r>
            <a:r>
              <a:rPr lang="en-US" sz="2000" b="1" dirty="0"/>
              <a:t>Internet Protocol (IP</a:t>
            </a:r>
            <a:r>
              <a:rPr lang="en-US" sz="2000" dirty="0"/>
              <a:t>), which truly created the network of networks—the current architecture of Internet</a:t>
            </a:r>
            <a:r>
              <a:rPr lang="en-US" sz="2000" dirty="0" smtClean="0"/>
              <a:t>.</a:t>
            </a:r>
            <a:endParaRPr lang="en-US" sz="2000" dirty="0"/>
          </a:p>
        </p:txBody>
      </p:sp>
    </p:spTree>
    <p:extLst>
      <p:ext uri="{BB962C8B-B14F-4D97-AF65-F5344CB8AC3E}">
        <p14:creationId xmlns:p14="http://schemas.microsoft.com/office/powerpoint/2010/main" val="2780381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4404" y="476254"/>
            <a:ext cx="8911687" cy="934236"/>
          </a:xfrm>
        </p:spPr>
        <p:txBody>
          <a:bodyPr/>
          <a:lstStyle/>
          <a:p>
            <a:r>
              <a:rPr lang="en-US" dirty="0" smtClean="0"/>
              <a:t>Web Technology (Definition)</a:t>
            </a:r>
            <a:endParaRPr lang="en-US" dirty="0"/>
          </a:p>
        </p:txBody>
      </p:sp>
      <p:sp>
        <p:nvSpPr>
          <p:cNvPr id="4" name="Content Placeholder 2"/>
          <p:cNvSpPr txBox="1">
            <a:spLocks/>
          </p:cNvSpPr>
          <p:nvPr/>
        </p:nvSpPr>
        <p:spPr>
          <a:xfrm>
            <a:off x="1304404" y="1741868"/>
            <a:ext cx="9523110" cy="363294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pPr>
            <a:r>
              <a:rPr lang="en-US" sz="2000" dirty="0">
                <a:solidFill>
                  <a:schemeClr val="tx1"/>
                </a:solidFill>
              </a:rPr>
              <a:t>Web Technology refers to the various tools and techniques that are utilized in the process of communication between different types of devices over the internet.</a:t>
            </a:r>
            <a:endParaRPr lang="en-US" sz="2000" dirty="0" smtClean="0">
              <a:solidFill>
                <a:schemeClr val="tx1"/>
              </a:solidFill>
            </a:endParaRPr>
          </a:p>
          <a:p>
            <a:pPr algn="just">
              <a:lnSpc>
                <a:spcPct val="150000"/>
              </a:lnSpc>
            </a:pPr>
            <a:r>
              <a:rPr lang="en-US" sz="2000" dirty="0" smtClean="0">
                <a:solidFill>
                  <a:schemeClr val="tx1"/>
                </a:solidFill>
              </a:rPr>
              <a:t>Its a method by which computers communicate with each other through the use of markup languages and multimedia packages.</a:t>
            </a:r>
            <a:endParaRPr lang="en-US" sz="2000" b="1" dirty="0">
              <a:solidFill>
                <a:schemeClr val="tx1"/>
              </a:solidFill>
            </a:endParaRPr>
          </a:p>
        </p:txBody>
      </p:sp>
    </p:spTree>
    <p:extLst>
      <p:ext uri="{BB962C8B-B14F-4D97-AF65-F5344CB8AC3E}">
        <p14:creationId xmlns:p14="http://schemas.microsoft.com/office/powerpoint/2010/main" val="3128636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150" y="428950"/>
            <a:ext cx="8911687" cy="754958"/>
          </a:xfrm>
        </p:spPr>
        <p:txBody>
          <a:bodyPr>
            <a:normAutofit/>
          </a:bodyPr>
          <a:lstStyle/>
          <a:p>
            <a:r>
              <a:rPr lang="en-US" dirty="0"/>
              <a:t>Web </a:t>
            </a:r>
            <a:r>
              <a:rPr lang="en-US" dirty="0" smtClean="0"/>
              <a:t>Technology’s </a:t>
            </a:r>
            <a:r>
              <a:rPr lang="en-US" dirty="0"/>
              <a:t>D</a:t>
            </a:r>
            <a:r>
              <a:rPr lang="en-US" dirty="0" smtClean="0"/>
              <a:t>ifferent Sections</a:t>
            </a:r>
            <a:endParaRPr lang="en-US" dirty="0"/>
          </a:p>
        </p:txBody>
      </p:sp>
      <p:sp>
        <p:nvSpPr>
          <p:cNvPr id="3" name="Content Placeholder 2"/>
          <p:cNvSpPr>
            <a:spLocks noGrp="1"/>
          </p:cNvSpPr>
          <p:nvPr>
            <p:ph idx="1"/>
          </p:nvPr>
        </p:nvSpPr>
        <p:spPr>
          <a:xfrm>
            <a:off x="1061236" y="1447651"/>
            <a:ext cx="9669517" cy="4712517"/>
          </a:xfrm>
        </p:spPr>
        <p:txBody>
          <a:bodyPr>
            <a:noAutofit/>
          </a:bodyPr>
          <a:lstStyle/>
          <a:p>
            <a:pPr fontAlgn="base">
              <a:lnSpc>
                <a:spcPct val="150000"/>
              </a:lnSpc>
            </a:pPr>
            <a:r>
              <a:rPr lang="en-US" sz="2000" b="1" dirty="0" smtClean="0"/>
              <a:t>World </a:t>
            </a:r>
            <a:r>
              <a:rPr lang="en-US" sz="2000" b="1" dirty="0"/>
              <a:t>Wide Web (WWW):</a:t>
            </a:r>
            <a:r>
              <a:rPr lang="en-US" sz="2000" dirty="0"/>
              <a:t> </a:t>
            </a:r>
            <a:r>
              <a:rPr lang="en-US" sz="2000" dirty="0" smtClean="0"/>
              <a:t>It is </a:t>
            </a:r>
            <a:r>
              <a:rPr lang="en-US" sz="2000" dirty="0"/>
              <a:t>a “software infrastructure” </a:t>
            </a:r>
            <a:r>
              <a:rPr lang="en-US" sz="2000" dirty="0" smtClean="0"/>
              <a:t>consisting </a:t>
            </a:r>
            <a:r>
              <a:rPr lang="en-US" sz="2000" dirty="0"/>
              <a:t>of many different communication standards for gaining access </a:t>
            </a:r>
            <a:r>
              <a:rPr lang="en-US" sz="2000" dirty="0" smtClean="0"/>
              <a:t>and </a:t>
            </a:r>
            <a:r>
              <a:rPr lang="en-US" sz="2000" dirty="0"/>
              <a:t>exchanging </a:t>
            </a:r>
            <a:r>
              <a:rPr lang="en-US" sz="2000" dirty="0" smtClean="0"/>
              <a:t>information </a:t>
            </a:r>
            <a:r>
              <a:rPr lang="en-US" sz="2000" dirty="0"/>
              <a:t>over, the Internet. </a:t>
            </a:r>
            <a:r>
              <a:rPr lang="en-US" sz="2000" dirty="0" smtClean="0"/>
              <a:t>The </a:t>
            </a:r>
            <a:r>
              <a:rPr lang="en-US" sz="2000" dirty="0"/>
              <a:t>World Wide Web is based on several different </a:t>
            </a:r>
            <a:r>
              <a:rPr lang="en-US" sz="2000" dirty="0" smtClean="0"/>
              <a:t>technologies.</a:t>
            </a:r>
            <a:endParaRPr lang="en-US" sz="2000" dirty="0" smtClean="0"/>
          </a:p>
          <a:p>
            <a:pPr fontAlgn="base">
              <a:lnSpc>
                <a:spcPct val="150000"/>
              </a:lnSpc>
            </a:pPr>
            <a:r>
              <a:rPr lang="en-US" sz="2000" b="1" dirty="0"/>
              <a:t>Web Clients: </a:t>
            </a:r>
            <a:r>
              <a:rPr lang="en-US" sz="2000" dirty="0"/>
              <a:t>A web client is software that accesses a web server by sending an HTTP request message and processing the resulting HTTP </a:t>
            </a:r>
            <a:r>
              <a:rPr lang="en-US" sz="2000" dirty="0" smtClean="0"/>
              <a:t>response.</a:t>
            </a:r>
            <a:endParaRPr lang="en-US" sz="2000" b="1" dirty="0"/>
          </a:p>
          <a:p>
            <a:pPr fontAlgn="base">
              <a:lnSpc>
                <a:spcPct val="150000"/>
              </a:lnSpc>
            </a:pPr>
            <a:endParaRPr lang="en-US" sz="2000" dirty="0"/>
          </a:p>
        </p:txBody>
      </p:sp>
    </p:spTree>
    <p:extLst>
      <p:ext uri="{BB962C8B-B14F-4D97-AF65-F5344CB8AC3E}">
        <p14:creationId xmlns:p14="http://schemas.microsoft.com/office/powerpoint/2010/main" val="2327305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325" y="560103"/>
            <a:ext cx="11064740" cy="6057005"/>
          </a:xfrm>
        </p:spPr>
        <p:txBody>
          <a:bodyPr>
            <a:noAutofit/>
          </a:bodyPr>
          <a:lstStyle/>
          <a:p>
            <a:pPr fontAlgn="base">
              <a:lnSpc>
                <a:spcPct val="150000"/>
              </a:lnSpc>
            </a:pPr>
            <a:r>
              <a:rPr lang="en-US" sz="2000" b="1" dirty="0" smtClean="0"/>
              <a:t>Web </a:t>
            </a:r>
            <a:r>
              <a:rPr lang="en-US" sz="2000" b="1" dirty="0"/>
              <a:t>Server: </a:t>
            </a:r>
            <a:r>
              <a:rPr lang="en-US" sz="2000" dirty="0"/>
              <a:t>Web server is a program which processes the network requests of the users and serves them with files that create web </a:t>
            </a:r>
            <a:r>
              <a:rPr lang="en-US" sz="2000" dirty="0" smtClean="0"/>
              <a:t>pages.</a:t>
            </a:r>
          </a:p>
          <a:p>
            <a:pPr fontAlgn="base">
              <a:lnSpc>
                <a:spcPct val="150000"/>
              </a:lnSpc>
            </a:pPr>
            <a:r>
              <a:rPr lang="en-US" sz="2000" b="1" dirty="0" smtClean="0"/>
              <a:t>Web </a:t>
            </a:r>
            <a:r>
              <a:rPr lang="en-US" sz="2000" b="1" dirty="0"/>
              <a:t>Pages:</a:t>
            </a:r>
            <a:r>
              <a:rPr lang="en-US" sz="2000" dirty="0"/>
              <a:t> A webpage is a digital document that is linked to the World Wide Web and viewable by anyone connected to the internet has a web browser. It can be static or dynamic</a:t>
            </a:r>
            <a:r>
              <a:rPr lang="en-US" sz="2000" dirty="0" smtClean="0"/>
              <a:t>.</a:t>
            </a:r>
          </a:p>
          <a:p>
            <a:pPr fontAlgn="base">
              <a:lnSpc>
                <a:spcPct val="150000"/>
              </a:lnSpc>
            </a:pPr>
            <a:r>
              <a:rPr lang="en-US" sz="2000" b="1" dirty="0"/>
              <a:t>Web Development: </a:t>
            </a:r>
            <a:r>
              <a:rPr lang="en-US" sz="2000" dirty="0"/>
              <a:t>Web development refers to the building, creating, and maintaining of websites. It includes aspects such as web design, web publishing, web programming, and database management</a:t>
            </a:r>
            <a:r>
              <a:rPr lang="en-US" sz="2000" dirty="0" smtClean="0"/>
              <a:t>.</a:t>
            </a:r>
            <a:endParaRPr lang="en-US" sz="2000" dirty="0"/>
          </a:p>
          <a:p>
            <a:pPr fontAlgn="base">
              <a:lnSpc>
                <a:spcPct val="150000"/>
              </a:lnSpc>
            </a:pPr>
            <a:r>
              <a:rPr lang="en-US" sz="2000" b="1" dirty="0"/>
              <a:t>API:</a:t>
            </a:r>
            <a:r>
              <a:rPr lang="en-US" sz="2000" dirty="0"/>
              <a:t> API is an abbreviation for Application Programming Interface which is a collection of communication </a:t>
            </a:r>
            <a:r>
              <a:rPr lang="en-US" sz="2000" dirty="0" smtClean="0"/>
              <a:t>protocols. </a:t>
            </a:r>
          </a:p>
          <a:p>
            <a:pPr marL="0" indent="0" fontAlgn="base">
              <a:lnSpc>
                <a:spcPct val="150000"/>
              </a:lnSpc>
              <a:buNone/>
            </a:pPr>
            <a:r>
              <a:rPr lang="en-US" sz="2000" dirty="0"/>
              <a:t> </a:t>
            </a:r>
            <a:r>
              <a:rPr lang="en-US" sz="2000" dirty="0" smtClean="0"/>
              <a:t>Example</a:t>
            </a:r>
            <a:r>
              <a:rPr lang="en-US" sz="2000" dirty="0"/>
              <a:t>: HTTP, TCP/IP Model, UDP, FTP, SMTP, SOAP.</a:t>
            </a:r>
          </a:p>
          <a:p>
            <a:pPr fontAlgn="base">
              <a:lnSpc>
                <a:spcPct val="150000"/>
              </a:lnSpc>
            </a:pPr>
            <a:endParaRPr lang="en-US" sz="2000" b="1" dirty="0"/>
          </a:p>
          <a:p>
            <a:pPr fontAlgn="base">
              <a:lnSpc>
                <a:spcPct val="150000"/>
              </a:lnSpc>
            </a:pPr>
            <a:endParaRPr lang="en-US" sz="2000" b="1" dirty="0" smtClean="0"/>
          </a:p>
        </p:txBody>
      </p:sp>
    </p:spTree>
    <p:extLst>
      <p:ext uri="{BB962C8B-B14F-4D97-AF65-F5344CB8AC3E}">
        <p14:creationId xmlns:p14="http://schemas.microsoft.com/office/powerpoint/2010/main" val="3047244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9210" y="184909"/>
            <a:ext cx="9495508" cy="795785"/>
          </a:xfrm>
        </p:spPr>
        <p:txBody>
          <a:bodyPr/>
          <a:lstStyle/>
          <a:p>
            <a:r>
              <a:rPr lang="en-US" dirty="0" smtClean="0"/>
              <a:t>Network and Internet</a:t>
            </a:r>
            <a:endParaRPr lang="en-US" dirty="0"/>
          </a:p>
        </p:txBody>
      </p:sp>
      <p:sp>
        <p:nvSpPr>
          <p:cNvPr id="3" name="Content Placeholder 2"/>
          <p:cNvSpPr>
            <a:spLocks noGrp="1"/>
          </p:cNvSpPr>
          <p:nvPr>
            <p:ph idx="1"/>
          </p:nvPr>
        </p:nvSpPr>
        <p:spPr>
          <a:xfrm>
            <a:off x="489951" y="1087920"/>
            <a:ext cx="10728655" cy="5445615"/>
          </a:xfrm>
        </p:spPr>
        <p:txBody>
          <a:bodyPr>
            <a:noAutofit/>
          </a:bodyPr>
          <a:lstStyle/>
          <a:p>
            <a:pPr algn="just">
              <a:lnSpc>
                <a:spcPct val="150000"/>
              </a:lnSpc>
            </a:pPr>
            <a:r>
              <a:rPr lang="en-US" sz="1950" dirty="0"/>
              <a:t>A </a:t>
            </a:r>
            <a:r>
              <a:rPr lang="en-US" sz="1950" b="1" dirty="0"/>
              <a:t>network</a:t>
            </a:r>
            <a:r>
              <a:rPr lang="en-US" sz="1950" dirty="0"/>
              <a:t> is a communication system for connecting </a:t>
            </a:r>
            <a:r>
              <a:rPr lang="en-US" sz="1950" dirty="0" smtClean="0"/>
              <a:t>end-systems.</a:t>
            </a:r>
          </a:p>
          <a:p>
            <a:pPr algn="just">
              <a:lnSpc>
                <a:spcPct val="150000"/>
              </a:lnSpc>
            </a:pPr>
            <a:r>
              <a:rPr lang="en-US" sz="1950" b="1" i="1" dirty="0" smtClean="0"/>
              <a:t>Internetwork </a:t>
            </a:r>
            <a:r>
              <a:rPr lang="en-US" sz="1950" b="1" dirty="0" smtClean="0"/>
              <a:t>(</a:t>
            </a:r>
            <a:r>
              <a:rPr lang="en-US" sz="1950" b="1" dirty="0" err="1"/>
              <a:t>INTERconnected</a:t>
            </a:r>
            <a:r>
              <a:rPr lang="en-US" sz="1950" b="1" dirty="0"/>
              <a:t> </a:t>
            </a:r>
            <a:r>
              <a:rPr lang="en-US" sz="1950" b="1" dirty="0" err="1"/>
              <a:t>NETwork</a:t>
            </a:r>
            <a:r>
              <a:rPr lang="en-US" sz="1950" b="1" dirty="0"/>
              <a:t> or Internet) </a:t>
            </a:r>
            <a:r>
              <a:rPr lang="en-US" sz="1950" dirty="0"/>
              <a:t>is an arbitrary collection of physical </a:t>
            </a:r>
            <a:r>
              <a:rPr lang="en-US" sz="1950" dirty="0" smtClean="0"/>
              <a:t>networks interconnected </a:t>
            </a:r>
            <a:r>
              <a:rPr lang="en-US" sz="1950" dirty="0"/>
              <a:t>by routers to provide some sort of host-to-host packet delivery service. </a:t>
            </a:r>
            <a:endParaRPr lang="en-US" sz="1950" dirty="0" smtClean="0"/>
          </a:p>
          <a:p>
            <a:pPr algn="just">
              <a:lnSpc>
                <a:spcPct val="150000"/>
              </a:lnSpc>
            </a:pPr>
            <a:r>
              <a:rPr lang="en-US" sz="1950" dirty="0" smtClean="0"/>
              <a:t>The </a:t>
            </a:r>
            <a:r>
              <a:rPr lang="en-US" sz="1950" dirty="0"/>
              <a:t>networks can primarily be classified either based on the transmission media used as </a:t>
            </a:r>
            <a:r>
              <a:rPr lang="en-US" sz="1950" b="1" dirty="0"/>
              <a:t>wired</a:t>
            </a:r>
            <a:r>
              <a:rPr lang="en-US" sz="1950" dirty="0"/>
              <a:t> </a:t>
            </a:r>
            <a:r>
              <a:rPr lang="en-US" sz="1950" dirty="0" smtClean="0"/>
              <a:t>or </a:t>
            </a:r>
            <a:r>
              <a:rPr lang="en-US" sz="1950" b="1" dirty="0"/>
              <a:t>wireless</a:t>
            </a:r>
            <a:r>
              <a:rPr lang="en-US" sz="1950" dirty="0" smtClean="0"/>
              <a:t>.</a:t>
            </a:r>
            <a:endParaRPr lang="en-US" sz="1950" dirty="0"/>
          </a:p>
        </p:txBody>
      </p:sp>
    </p:spTree>
    <p:extLst>
      <p:ext uri="{BB962C8B-B14F-4D97-AF65-F5344CB8AC3E}">
        <p14:creationId xmlns:p14="http://schemas.microsoft.com/office/powerpoint/2010/main" val="496855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6117</TotalTime>
  <Words>1154</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 3</vt:lpstr>
      <vt:lpstr>Office Theme</vt:lpstr>
      <vt:lpstr>Internet and Web Technology ICT- 2205 Lecture - 1</vt:lpstr>
      <vt:lpstr>Contents</vt:lpstr>
      <vt:lpstr>Books to be Followed</vt:lpstr>
      <vt:lpstr>Internet (Definition)</vt:lpstr>
      <vt:lpstr>History of Internet</vt:lpstr>
      <vt:lpstr>Web Technology (Definition)</vt:lpstr>
      <vt:lpstr>Web Technology’s Different Sections</vt:lpstr>
      <vt:lpstr>PowerPoint Presentation</vt:lpstr>
      <vt:lpstr>Network and Internet</vt:lpstr>
      <vt:lpstr>Intranet and Extranet</vt:lpstr>
      <vt:lpstr>Intranet and Extranet (cont.)</vt:lpstr>
      <vt:lpstr>Differences between Internet, Intranet and Extranet</vt:lpstr>
      <vt:lpstr>Classification of Network on the basis of Geographical Area </vt:lpstr>
      <vt:lpstr>Classification of Network on the basis of Role of Networked Computers</vt:lpstr>
      <vt:lpstr>Classification of Network on the basis of Role of Networked Computers (cont.)</vt:lpstr>
      <vt:lpstr>Classification of Network on the basis of Role of Networked Computers (cont.)</vt:lpstr>
      <vt:lpstr>Classification of Network on the basis of Role of Networked Computers (cont.)</vt:lpstr>
      <vt:lpstr>Classification of Network on the basis of Role of Networked Computers (cont.)</vt:lpstr>
      <vt:lpstr>Classification of Network on the basis of Role of Networked Computers (cont.)</vt:lpstr>
      <vt:lpstr>Web ≠ Internet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 IT- 3205</dc:title>
  <dc:creator>HP</dc:creator>
  <cp:lastModifiedBy>USER</cp:lastModifiedBy>
  <cp:revision>122</cp:revision>
  <dcterms:created xsi:type="dcterms:W3CDTF">2021-08-05T12:08:08Z</dcterms:created>
  <dcterms:modified xsi:type="dcterms:W3CDTF">2022-02-12T01:26:25Z</dcterms:modified>
</cp:coreProperties>
</file>