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313" r:id="rId4"/>
    <p:sldId id="315" r:id="rId5"/>
    <p:sldId id="318" r:id="rId6"/>
    <p:sldId id="319" r:id="rId7"/>
    <p:sldId id="320" r:id="rId8"/>
    <p:sldId id="321" r:id="rId9"/>
    <p:sldId id="323" r:id="rId10"/>
    <p:sldId id="324" r:id="rId11"/>
    <p:sldId id="327" r:id="rId12"/>
    <p:sldId id="329" r:id="rId13"/>
    <p:sldId id="330" r:id="rId14"/>
    <p:sldId id="331" r:id="rId15"/>
    <p:sldId id="332" r:id="rId16"/>
    <p:sldId id="336" r:id="rId17"/>
    <p:sldId id="337" r:id="rId18"/>
    <p:sldId id="338" r:id="rId19"/>
    <p:sldId id="33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75" autoAdjust="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6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467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201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30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25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40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08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06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87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96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965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13-Feb-22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35030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112" y="499324"/>
            <a:ext cx="9745672" cy="2262781"/>
          </a:xfrm>
        </p:spPr>
        <p:txBody>
          <a:bodyPr>
            <a:normAutofit fontScale="90000"/>
          </a:bodyPr>
          <a:lstStyle/>
          <a:p>
            <a:pPr algn="ctr"/>
            <a:r>
              <a:rPr lang="en-US" dirty="0" smtClean="0"/>
              <a:t>Internet and Web Technology</a:t>
            </a:r>
            <a:br>
              <a:rPr lang="en-US" dirty="0" smtClean="0"/>
            </a:br>
            <a:r>
              <a:rPr lang="en-US" dirty="0" smtClean="0"/>
              <a:t>ICT- 2205</a:t>
            </a:r>
            <a:br>
              <a:rPr lang="en-US" dirty="0" smtClean="0"/>
            </a:br>
            <a:r>
              <a:rPr lang="en-US" dirty="0" smtClean="0"/>
              <a:t>Lecture - 2</a:t>
            </a:r>
            <a:endParaRPr lang="en-US" dirty="0"/>
          </a:p>
        </p:txBody>
      </p:sp>
      <p:sp>
        <p:nvSpPr>
          <p:cNvPr id="3" name="Subtitle 2"/>
          <p:cNvSpPr>
            <a:spLocks noGrp="1"/>
          </p:cNvSpPr>
          <p:nvPr>
            <p:ph type="subTitle" idx="1"/>
          </p:nvPr>
        </p:nvSpPr>
        <p:spPr>
          <a:xfrm>
            <a:off x="874713" y="3839515"/>
            <a:ext cx="8915399" cy="1949848"/>
          </a:xfrm>
        </p:spPr>
        <p:txBody>
          <a:bodyPr>
            <a:normAutofit fontScale="92500" lnSpcReduction="10000"/>
          </a:bodyPr>
          <a:lstStyle/>
          <a:p>
            <a:r>
              <a:rPr lang="en-US" b="1" dirty="0" smtClean="0"/>
              <a:t>Presented By:</a:t>
            </a:r>
          </a:p>
          <a:p>
            <a:r>
              <a:rPr lang="en-US" dirty="0" err="1" smtClean="0"/>
              <a:t>Mehrin</a:t>
            </a:r>
            <a:r>
              <a:rPr lang="en-US" dirty="0" smtClean="0"/>
              <a:t> </a:t>
            </a:r>
            <a:r>
              <a:rPr lang="en-US" dirty="0" err="1" smtClean="0"/>
              <a:t>Anannya</a:t>
            </a:r>
            <a:endParaRPr lang="en-US" dirty="0" smtClean="0"/>
          </a:p>
          <a:p>
            <a:r>
              <a:rPr lang="en-US" dirty="0" smtClean="0"/>
              <a:t>Lecturer</a:t>
            </a:r>
          </a:p>
          <a:p>
            <a:r>
              <a:rPr lang="en-US" dirty="0" smtClean="0"/>
              <a:t>Institute of Information Technology</a:t>
            </a:r>
          </a:p>
          <a:p>
            <a:r>
              <a:rPr lang="en-US" dirty="0" err="1" smtClean="0"/>
              <a:t>Jahangirnagar</a:t>
            </a:r>
            <a:r>
              <a:rPr lang="en-US" dirty="0" smtClean="0"/>
              <a:t> University.</a:t>
            </a:r>
          </a:p>
          <a:p>
            <a:endParaRPr lang="en-US" dirty="0"/>
          </a:p>
        </p:txBody>
      </p:sp>
    </p:spTree>
    <p:extLst>
      <p:ext uri="{BB962C8B-B14F-4D97-AF65-F5344CB8AC3E}">
        <p14:creationId xmlns:p14="http://schemas.microsoft.com/office/powerpoint/2010/main" val="654001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96" y="488325"/>
            <a:ext cx="10855195" cy="6104980"/>
          </a:xfrm>
        </p:spPr>
        <p:txBody>
          <a:bodyPr>
            <a:noAutofit/>
          </a:bodyPr>
          <a:lstStyle/>
          <a:p>
            <a:pPr marL="0" indent="0">
              <a:lnSpc>
                <a:spcPct val="150000"/>
              </a:lnSpc>
              <a:buNone/>
            </a:pPr>
            <a:r>
              <a:rPr lang="en-US" sz="2000" b="1" dirty="0" smtClean="0"/>
              <a:t>Layered Communication Architecture</a:t>
            </a:r>
          </a:p>
          <a:p>
            <a:pPr>
              <a:lnSpc>
                <a:spcPct val="150000"/>
              </a:lnSpc>
            </a:pPr>
            <a:r>
              <a:rPr lang="en-US" sz="2000" dirty="0" smtClean="0"/>
              <a:t>One difficulty with trying to understand how things happen on the web is that there are so many of these web protocols, and often it is not clear which ones are in play. </a:t>
            </a:r>
          </a:p>
          <a:p>
            <a:pPr>
              <a:lnSpc>
                <a:spcPct val="150000"/>
              </a:lnSpc>
            </a:pPr>
            <a:r>
              <a:rPr lang="en-US" sz="2000" dirty="0" smtClean="0"/>
              <a:t>A second difficulty arises from the fact that all these protocols are just parts of a much “bigger picture”. </a:t>
            </a:r>
          </a:p>
          <a:p>
            <a:pPr>
              <a:lnSpc>
                <a:spcPct val="150000"/>
              </a:lnSpc>
            </a:pPr>
            <a:r>
              <a:rPr lang="en-US" sz="2000" dirty="0"/>
              <a:t>If the second application replies, the process is reversed. On each machine, the data passes through several communication “layers”. There are different models of these layers, including the seven-layer Open Systems Interconnect Model and the four-layer TCP/IP Model</a:t>
            </a:r>
            <a:r>
              <a:rPr lang="en-US" sz="2000" dirty="0" smtClean="0"/>
              <a:t>.</a:t>
            </a:r>
            <a:r>
              <a:rPr lang="en-US" sz="2000" dirty="0"/>
              <a:t> Just as a letter being sent by regular mail needs to have the address of its destination affixed if it is not to go astray, so does a request for information sent from a browser out on the Internet need to supply the “address” of the recipient to which the request is being sent</a:t>
            </a:r>
            <a:r>
              <a:rPr lang="en-US" sz="2000" dirty="0" smtClean="0"/>
              <a:t>.</a:t>
            </a:r>
            <a:endParaRPr lang="en-US" sz="2000" dirty="0"/>
          </a:p>
        </p:txBody>
      </p:sp>
    </p:spTree>
    <p:extLst>
      <p:ext uri="{BB962C8B-B14F-4D97-AF65-F5344CB8AC3E}">
        <p14:creationId xmlns:p14="http://schemas.microsoft.com/office/powerpoint/2010/main" val="400549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31" y="126259"/>
            <a:ext cx="10225669" cy="835766"/>
          </a:xfrm>
        </p:spPr>
        <p:txBody>
          <a:bodyPr>
            <a:normAutofit fontScale="90000"/>
          </a:bodyPr>
          <a:lstStyle/>
          <a:p>
            <a:r>
              <a:rPr lang="en-US" dirty="0"/>
              <a:t>Web Addresses and Address Resolution via </a:t>
            </a:r>
            <a:r>
              <a:rPr lang="en-US" dirty="0" smtClean="0"/>
              <a:t>DNS</a:t>
            </a:r>
            <a:endParaRPr lang="en-US" dirty="0"/>
          </a:p>
        </p:txBody>
      </p:sp>
      <p:sp>
        <p:nvSpPr>
          <p:cNvPr id="4" name="Content Placeholder 3"/>
          <p:cNvSpPr>
            <a:spLocks noGrp="1"/>
          </p:cNvSpPr>
          <p:nvPr>
            <p:ph idx="1"/>
          </p:nvPr>
        </p:nvSpPr>
        <p:spPr>
          <a:xfrm>
            <a:off x="947156" y="1178778"/>
            <a:ext cx="10225669" cy="5385651"/>
          </a:xfrm>
        </p:spPr>
        <p:txBody>
          <a:bodyPr>
            <a:noAutofit/>
          </a:bodyPr>
          <a:lstStyle/>
          <a:p>
            <a:pPr marL="0" indent="0">
              <a:lnSpc>
                <a:spcPct val="150000"/>
              </a:lnSpc>
              <a:buNone/>
            </a:pPr>
            <a:r>
              <a:rPr lang="en-US" sz="2000" b="1" dirty="0"/>
              <a:t>IP addresses</a:t>
            </a:r>
            <a:endParaRPr lang="en-US" sz="2000" b="1" dirty="0" smtClean="0"/>
          </a:p>
          <a:p>
            <a:pPr>
              <a:lnSpc>
                <a:spcPct val="150000"/>
              </a:lnSpc>
            </a:pPr>
            <a:r>
              <a:rPr lang="en-US" sz="2000" dirty="0" smtClean="0"/>
              <a:t>Every </a:t>
            </a:r>
            <a:r>
              <a:rPr lang="en-US" sz="2000" dirty="0"/>
              <a:t>computer attached to the Internet has a unique IP address, which has the form </a:t>
            </a:r>
            <a:r>
              <a:rPr lang="en-US" sz="2000" dirty="0" err="1"/>
              <a:t>a.b.c.d</a:t>
            </a:r>
            <a:r>
              <a:rPr lang="en-US" sz="2000" dirty="0"/>
              <a:t>, where each of the values a, b, c, and d is a positive integer in the range 0..255, and the intervening periods are a required part of the syntax. </a:t>
            </a:r>
            <a:endParaRPr lang="en-US" sz="2000" dirty="0" smtClean="0"/>
          </a:p>
          <a:p>
            <a:pPr>
              <a:lnSpc>
                <a:spcPct val="150000"/>
              </a:lnSpc>
            </a:pPr>
            <a:r>
              <a:rPr lang="en-US" sz="2000" dirty="0" smtClean="0"/>
              <a:t>This </a:t>
            </a:r>
            <a:r>
              <a:rPr lang="en-US" sz="2000" dirty="0"/>
              <a:t>allows for just over four billion different 32-bit addresses. </a:t>
            </a:r>
            <a:endParaRPr lang="en-US" sz="2000" dirty="0" smtClean="0"/>
          </a:p>
          <a:p>
            <a:pPr>
              <a:lnSpc>
                <a:spcPct val="150000"/>
              </a:lnSpc>
            </a:pPr>
            <a:r>
              <a:rPr lang="en-US" sz="2000" dirty="0" smtClean="0"/>
              <a:t>So, if we are not to exhaust our available supply of addresses, another scheme must eventually be implemented.</a:t>
            </a:r>
          </a:p>
          <a:p>
            <a:pPr>
              <a:lnSpc>
                <a:spcPct val="150000"/>
              </a:lnSpc>
            </a:pPr>
            <a:r>
              <a:rPr lang="en-US" sz="2000" dirty="0"/>
              <a:t>This is the IPv6 </a:t>
            </a:r>
            <a:r>
              <a:rPr lang="en-US" sz="2000"/>
              <a:t>scheme </a:t>
            </a:r>
            <a:r>
              <a:rPr lang="en-US" sz="2000" smtClean="0"/>
              <a:t>which </a:t>
            </a:r>
            <a:r>
              <a:rPr lang="en-US" sz="2000" dirty="0"/>
              <a:t>is currently under development and implementation, and which will provide more Internet addresses than we are ever likely to need. </a:t>
            </a:r>
          </a:p>
        </p:txBody>
      </p:sp>
    </p:spTree>
    <p:extLst>
      <p:ext uri="{BB962C8B-B14F-4D97-AF65-F5344CB8AC3E}">
        <p14:creationId xmlns:p14="http://schemas.microsoft.com/office/powerpoint/2010/main" val="91509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3067" y="769576"/>
            <a:ext cx="10634743" cy="4651915"/>
          </a:xfrm>
        </p:spPr>
        <p:txBody>
          <a:bodyPr>
            <a:noAutofit/>
          </a:bodyPr>
          <a:lstStyle/>
          <a:p>
            <a:pPr marL="0" indent="0">
              <a:lnSpc>
                <a:spcPct val="150000"/>
              </a:lnSpc>
              <a:buNone/>
            </a:pPr>
            <a:r>
              <a:rPr lang="en-US" sz="2000" b="1" dirty="0" smtClean="0"/>
              <a:t>Fully Qualified Domain Names</a:t>
            </a:r>
          </a:p>
          <a:p>
            <a:pPr>
              <a:lnSpc>
                <a:spcPct val="150000"/>
              </a:lnSpc>
            </a:pPr>
            <a:r>
              <a:rPr lang="en-US" sz="2000" dirty="0" smtClean="0"/>
              <a:t>So, though a computer will find it very convenient to work with a numerical “address” like 123.234.235.236, humans prefer names to numbers since they are usually easier to remember. Thus a computer with the preceding address may also have a name, or, more accurately and completely, a Fully Qualified Domain Name (FQDN), which could be something of the form </a:t>
            </a:r>
          </a:p>
          <a:p>
            <a:pPr>
              <a:lnSpc>
                <a:spcPct val="150000"/>
              </a:lnSpc>
            </a:pPr>
            <a:r>
              <a:rPr lang="en-US" sz="2000" dirty="0" smtClean="0"/>
              <a:t>myhost.mycompany.myregion.com (if it’s a commercial website), or </a:t>
            </a:r>
          </a:p>
          <a:p>
            <a:pPr>
              <a:lnSpc>
                <a:spcPct val="150000"/>
              </a:lnSpc>
            </a:pPr>
            <a:r>
              <a:rPr lang="en-US" sz="2000" dirty="0" smtClean="0"/>
              <a:t>someschool.downyonder.edu (if it’s an educational site)</a:t>
            </a:r>
            <a:endParaRPr lang="en-US" sz="2000" dirty="0"/>
          </a:p>
        </p:txBody>
      </p:sp>
    </p:spTree>
    <p:extLst>
      <p:ext uri="{BB962C8B-B14F-4D97-AF65-F5344CB8AC3E}">
        <p14:creationId xmlns:p14="http://schemas.microsoft.com/office/powerpoint/2010/main" val="128255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4566" y="579534"/>
            <a:ext cx="10509615" cy="5354441"/>
          </a:xfrm>
        </p:spPr>
        <p:txBody>
          <a:bodyPr>
            <a:noAutofit/>
          </a:bodyPr>
          <a:lstStyle/>
          <a:p>
            <a:pPr marL="0" indent="0">
              <a:lnSpc>
                <a:spcPct val="150000"/>
              </a:lnSpc>
              <a:buNone/>
            </a:pPr>
            <a:r>
              <a:rPr lang="en-US" sz="2000" b="1" dirty="0" smtClean="0"/>
              <a:t>Host </a:t>
            </a:r>
            <a:r>
              <a:rPr lang="en-US" sz="2000" b="1" dirty="0"/>
              <a:t>machines and domains </a:t>
            </a:r>
            <a:endParaRPr lang="en-US" sz="2000" b="1" dirty="0" smtClean="0"/>
          </a:p>
          <a:p>
            <a:pPr>
              <a:lnSpc>
                <a:spcPct val="150000"/>
              </a:lnSpc>
            </a:pPr>
            <a:r>
              <a:rPr lang="en-US" sz="2000" dirty="0" smtClean="0"/>
              <a:t>The </a:t>
            </a:r>
            <a:r>
              <a:rPr lang="en-US" sz="2000" dirty="0"/>
              <a:t>characters following the last period of an FQDN indicate the largest “domain” to which that name belongs, and can be a country code, such as ca for Canada, or one of a small number of </a:t>
            </a:r>
            <a:r>
              <a:rPr lang="en-US" sz="2000" dirty="0" smtClean="0"/>
              <a:t>specific </a:t>
            </a:r>
            <a:r>
              <a:rPr lang="en-US" sz="2000" dirty="0"/>
              <a:t>designations, such as .</a:t>
            </a:r>
            <a:r>
              <a:rPr lang="en-US" sz="2000" dirty="0" err="1"/>
              <a:t>edu</a:t>
            </a:r>
            <a:r>
              <a:rPr lang="en-US" sz="2000" dirty="0"/>
              <a:t> for an educational institution, .com for a commercial enterprise, .</a:t>
            </a:r>
            <a:r>
              <a:rPr lang="en-US" sz="2000" dirty="0" err="1"/>
              <a:t>gov</a:t>
            </a:r>
            <a:r>
              <a:rPr lang="en-US" sz="2000" dirty="0"/>
              <a:t> for a government, or .org for an </a:t>
            </a:r>
            <a:r>
              <a:rPr lang="en-US" sz="2000" dirty="0" smtClean="0"/>
              <a:t>organization </a:t>
            </a:r>
            <a:r>
              <a:rPr lang="en-US" sz="2000" dirty="0"/>
              <a:t>of some kind. </a:t>
            </a:r>
            <a:endParaRPr lang="en-US" sz="2000" dirty="0" smtClean="0"/>
          </a:p>
          <a:p>
            <a:pPr>
              <a:lnSpc>
                <a:spcPct val="150000"/>
              </a:lnSpc>
            </a:pPr>
            <a:r>
              <a:rPr lang="en-US" sz="2000" dirty="0" smtClean="0"/>
              <a:t>The </a:t>
            </a:r>
            <a:r>
              <a:rPr lang="en-US" sz="2000" dirty="0"/>
              <a:t>name at the left of the domain name </a:t>
            </a:r>
            <a:r>
              <a:rPr lang="en-US" sz="2000" dirty="0" smtClean="0"/>
              <a:t>is </a:t>
            </a:r>
            <a:r>
              <a:rPr lang="en-US" sz="2000" dirty="0"/>
              <a:t>generally the name of the host machine, and as one proceeds from left to right through the domain name, the succeeding names represent larger and larger domains to which that host machine </a:t>
            </a:r>
            <a:r>
              <a:rPr lang="en-US" sz="2000" dirty="0" smtClean="0"/>
              <a:t>belongs.</a:t>
            </a:r>
            <a:endParaRPr lang="en-US" sz="2000" dirty="0"/>
          </a:p>
        </p:txBody>
      </p:sp>
    </p:spTree>
    <p:extLst>
      <p:ext uri="{BB962C8B-B14F-4D97-AF65-F5344CB8AC3E}">
        <p14:creationId xmlns:p14="http://schemas.microsoft.com/office/powerpoint/2010/main" val="229546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40434" y="675786"/>
            <a:ext cx="10184779" cy="5354441"/>
          </a:xfrm>
        </p:spPr>
        <p:txBody>
          <a:bodyPr>
            <a:noAutofit/>
          </a:bodyPr>
          <a:lstStyle/>
          <a:p>
            <a:pPr marL="0" indent="0">
              <a:lnSpc>
                <a:spcPct val="150000"/>
              </a:lnSpc>
              <a:buNone/>
            </a:pPr>
            <a:r>
              <a:rPr lang="en-US" sz="2000" b="1" dirty="0" smtClean="0"/>
              <a:t>The </a:t>
            </a:r>
            <a:r>
              <a:rPr lang="en-US" sz="2000" b="1" dirty="0"/>
              <a:t>domain name system and domain name servers </a:t>
            </a:r>
            <a:endParaRPr lang="en-US" sz="2000" b="1" dirty="0" smtClean="0"/>
          </a:p>
          <a:p>
            <a:pPr>
              <a:lnSpc>
                <a:spcPct val="150000"/>
              </a:lnSpc>
            </a:pPr>
            <a:r>
              <a:rPr lang="en-US" sz="2000" dirty="0" smtClean="0"/>
              <a:t>Because </a:t>
            </a:r>
            <a:r>
              <a:rPr lang="en-US" sz="2000" dirty="0"/>
              <a:t>humans tend to use FQDNs and computers will use the actual numerical IP address when communicating with one another, there has to be a system to convert addresses from one form to the other. </a:t>
            </a:r>
            <a:endParaRPr lang="en-US" sz="2000" dirty="0" smtClean="0"/>
          </a:p>
          <a:p>
            <a:pPr>
              <a:lnSpc>
                <a:spcPct val="150000"/>
              </a:lnSpc>
            </a:pPr>
            <a:r>
              <a:rPr lang="en-US" sz="2000" dirty="0" smtClean="0"/>
              <a:t>This </a:t>
            </a:r>
            <a:r>
              <a:rPr lang="en-US" sz="2000" dirty="0"/>
              <a:t>is the Domain Name System (DNS), and the machines connected to the Internet that perform the service of “resolving” any FQDN to its corresponding IP address are called Domain Name Servers </a:t>
            </a:r>
            <a:r>
              <a:rPr lang="en-US" sz="2000" dirty="0" smtClean="0"/>
              <a:t>or </a:t>
            </a:r>
            <a:r>
              <a:rPr lang="en-US" sz="2000" dirty="0"/>
              <a:t>simply “name servers”. </a:t>
            </a:r>
            <a:endParaRPr lang="en-US" sz="2000" dirty="0" smtClean="0"/>
          </a:p>
          <a:p>
            <a:pPr>
              <a:lnSpc>
                <a:spcPct val="150000"/>
              </a:lnSpc>
            </a:pPr>
            <a:r>
              <a:rPr lang="en-US" sz="2000" dirty="0" smtClean="0"/>
              <a:t>Although </a:t>
            </a:r>
            <a:r>
              <a:rPr lang="en-US" sz="2000" dirty="0"/>
              <a:t>it is possible to use IP addresses directly when “surfing the Web”, few humans would do so, so this process of “address resolution” is a very important part of what goes on as part of the traffic over the </a:t>
            </a:r>
            <a:r>
              <a:rPr lang="en-US" sz="2000" dirty="0" smtClean="0"/>
              <a:t>web.</a:t>
            </a:r>
            <a:endParaRPr lang="en-US" sz="2000" dirty="0"/>
          </a:p>
        </p:txBody>
      </p:sp>
    </p:spTree>
    <p:extLst>
      <p:ext uri="{BB962C8B-B14F-4D97-AF65-F5344CB8AC3E}">
        <p14:creationId xmlns:p14="http://schemas.microsoft.com/office/powerpoint/2010/main" val="1868274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114" y="140271"/>
            <a:ext cx="9497392" cy="914753"/>
          </a:xfrm>
        </p:spPr>
        <p:txBody>
          <a:bodyPr/>
          <a:lstStyle/>
          <a:p>
            <a:pPr algn="ctr"/>
            <a:r>
              <a:rPr lang="en-US" dirty="0"/>
              <a:t>URLs, URNs, and URIs</a:t>
            </a:r>
          </a:p>
        </p:txBody>
      </p:sp>
      <p:sp>
        <p:nvSpPr>
          <p:cNvPr id="4" name="Content Placeholder 3"/>
          <p:cNvSpPr>
            <a:spLocks noGrp="1"/>
          </p:cNvSpPr>
          <p:nvPr>
            <p:ph idx="1"/>
          </p:nvPr>
        </p:nvSpPr>
        <p:spPr>
          <a:xfrm>
            <a:off x="746310" y="1055024"/>
            <a:ext cx="10852131" cy="5547907"/>
          </a:xfrm>
        </p:spPr>
        <p:txBody>
          <a:bodyPr>
            <a:noAutofit/>
          </a:bodyPr>
          <a:lstStyle/>
          <a:p>
            <a:pPr marL="0" indent="0">
              <a:lnSpc>
                <a:spcPct val="150000"/>
              </a:lnSpc>
              <a:buNone/>
            </a:pPr>
            <a:r>
              <a:rPr lang="en-US" sz="2000" b="1" dirty="0" smtClean="0"/>
              <a:t>Uniform </a:t>
            </a:r>
            <a:r>
              <a:rPr lang="en-US" sz="2000" b="1" dirty="0"/>
              <a:t>Resource Locator (URL)</a:t>
            </a:r>
            <a:endParaRPr lang="en-US" sz="2000" b="1" dirty="0" smtClean="0"/>
          </a:p>
          <a:p>
            <a:pPr>
              <a:lnSpc>
                <a:spcPct val="150000"/>
              </a:lnSpc>
            </a:pPr>
            <a:r>
              <a:rPr lang="en-US" sz="2000" dirty="0"/>
              <a:t>A URL is, as its name suggests, a uniform </a:t>
            </a:r>
            <a:r>
              <a:rPr lang="en-US" sz="2000" dirty="0" smtClean="0"/>
              <a:t>way </a:t>
            </a:r>
            <a:r>
              <a:rPr lang="en-US" sz="2000" dirty="0"/>
              <a:t>of referring to the location of a web </a:t>
            </a:r>
            <a:r>
              <a:rPr lang="en-US" sz="2000" dirty="0" smtClean="0"/>
              <a:t>document. </a:t>
            </a:r>
          </a:p>
          <a:p>
            <a:pPr>
              <a:lnSpc>
                <a:spcPct val="150000"/>
              </a:lnSpc>
            </a:pPr>
            <a:r>
              <a:rPr lang="en-US" sz="2000" dirty="0" smtClean="0"/>
              <a:t>Naturally</a:t>
            </a:r>
            <a:r>
              <a:rPr lang="en-US" sz="2000" dirty="0"/>
              <a:t>, therefore, the fully qualified domain name of the host machine on which the resource is located forms an integral part of the URL for that resource. </a:t>
            </a:r>
            <a:endParaRPr lang="en-US" sz="2000" dirty="0" smtClean="0"/>
          </a:p>
          <a:p>
            <a:pPr>
              <a:lnSpc>
                <a:spcPct val="150000"/>
              </a:lnSpc>
            </a:pPr>
            <a:r>
              <a:rPr lang="en-US" sz="2000" dirty="0" smtClean="0"/>
              <a:t>However</a:t>
            </a:r>
            <a:r>
              <a:rPr lang="en-US" sz="2000" dirty="0"/>
              <a:t>, it is not enough to know where the resource is located. </a:t>
            </a:r>
            <a:endParaRPr lang="en-US" sz="2000" dirty="0" smtClean="0"/>
          </a:p>
          <a:p>
            <a:pPr>
              <a:lnSpc>
                <a:spcPct val="150000"/>
              </a:lnSpc>
            </a:pPr>
            <a:r>
              <a:rPr lang="en-US" sz="2000" dirty="0"/>
              <a:t>One must also know, and be able to specify, how the resource will be accessed. </a:t>
            </a:r>
          </a:p>
          <a:p>
            <a:pPr>
              <a:lnSpc>
                <a:spcPct val="150000"/>
              </a:lnSpc>
            </a:pPr>
            <a:r>
              <a:rPr lang="en-US" sz="2000" dirty="0"/>
              <a:t>After all, not every web “resource” is just a page to be displayed. </a:t>
            </a:r>
          </a:p>
          <a:p>
            <a:pPr>
              <a:lnSpc>
                <a:spcPct val="150000"/>
              </a:lnSpc>
            </a:pPr>
            <a:r>
              <a:rPr lang="en-US" sz="2000" dirty="0"/>
              <a:t>So, a URL quite often has the form </a:t>
            </a:r>
            <a:r>
              <a:rPr lang="en-US" sz="2000" dirty="0" err="1"/>
              <a:t>scheme:address_of_resource</a:t>
            </a:r>
            <a:r>
              <a:rPr lang="en-US" sz="2000" dirty="0"/>
              <a:t> in which scheme is, more often than not, the familiar http and </a:t>
            </a:r>
            <a:r>
              <a:rPr lang="en-US" sz="2000" dirty="0" err="1"/>
              <a:t>address_of_resource</a:t>
            </a:r>
            <a:r>
              <a:rPr lang="en-US" sz="2000" dirty="0"/>
              <a:t> itself has the following form: //FQDN/</a:t>
            </a:r>
            <a:r>
              <a:rPr lang="en-US" sz="2000" dirty="0" err="1"/>
              <a:t>path_from_document_root</a:t>
            </a:r>
            <a:r>
              <a:rPr lang="en-US" sz="2000" dirty="0"/>
              <a:t>/</a:t>
            </a:r>
            <a:r>
              <a:rPr lang="en-US" sz="2000" dirty="0" err="1"/>
              <a:t>name_of_resource</a:t>
            </a:r>
            <a:r>
              <a:rPr lang="en-US" sz="2000" dirty="0"/>
              <a:t>.</a:t>
            </a:r>
          </a:p>
          <a:p>
            <a:pPr marL="0" indent="0">
              <a:lnSpc>
                <a:spcPct val="150000"/>
              </a:lnSpc>
              <a:buNone/>
            </a:pPr>
            <a:endParaRPr lang="en-US" sz="2000" dirty="0" smtClean="0"/>
          </a:p>
        </p:txBody>
      </p:sp>
    </p:spTree>
    <p:extLst>
      <p:ext uri="{BB962C8B-B14F-4D97-AF65-F5344CB8AC3E}">
        <p14:creationId xmlns:p14="http://schemas.microsoft.com/office/powerpoint/2010/main" val="337323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074308" y="378451"/>
            <a:ext cx="8911687" cy="727018"/>
          </a:xfrm>
        </p:spPr>
        <p:txBody>
          <a:bodyPr/>
          <a:lstStyle/>
          <a:p>
            <a:r>
              <a:rPr lang="en-US" dirty="0"/>
              <a:t>URLs, URNs, and URIs (cont.)</a:t>
            </a:r>
          </a:p>
        </p:txBody>
      </p:sp>
      <p:sp>
        <p:nvSpPr>
          <p:cNvPr id="4" name="Content Placeholder 3"/>
          <p:cNvSpPr>
            <a:spLocks noGrp="1"/>
          </p:cNvSpPr>
          <p:nvPr>
            <p:ph idx="1"/>
          </p:nvPr>
        </p:nvSpPr>
        <p:spPr>
          <a:xfrm>
            <a:off x="801216" y="1503559"/>
            <a:ext cx="10184779" cy="5354441"/>
          </a:xfrm>
        </p:spPr>
        <p:txBody>
          <a:bodyPr>
            <a:noAutofit/>
          </a:bodyPr>
          <a:lstStyle/>
          <a:p>
            <a:pPr marL="0" indent="0">
              <a:lnSpc>
                <a:spcPct val="150000"/>
              </a:lnSpc>
              <a:buNone/>
            </a:pPr>
            <a:r>
              <a:rPr lang="en-US" sz="2000" b="1" dirty="0" smtClean="0"/>
              <a:t>Uniform </a:t>
            </a:r>
            <a:r>
              <a:rPr lang="en-US" sz="2000" b="1" dirty="0"/>
              <a:t>Resource Name (URN)</a:t>
            </a:r>
            <a:endParaRPr lang="en-US" sz="2000" b="1" dirty="0" smtClean="0"/>
          </a:p>
          <a:p>
            <a:pPr>
              <a:lnSpc>
                <a:spcPct val="150000"/>
              </a:lnSpc>
            </a:pPr>
            <a:r>
              <a:rPr lang="en-US" sz="2000" dirty="0" smtClean="0"/>
              <a:t>A URN is a name that has the same form as a URL, but may not identify an actual location on the Internet. So, a URN can be used to talk about something without implying its existence or indicating how to retrieve a particular resource referenced by the name.</a:t>
            </a:r>
            <a:endParaRPr lang="en-US" sz="2000" dirty="0"/>
          </a:p>
        </p:txBody>
      </p:sp>
    </p:spTree>
    <p:extLst>
      <p:ext uri="{BB962C8B-B14F-4D97-AF65-F5344CB8AC3E}">
        <p14:creationId xmlns:p14="http://schemas.microsoft.com/office/powerpoint/2010/main" val="30581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074308" y="460337"/>
            <a:ext cx="8911687" cy="727018"/>
          </a:xfrm>
        </p:spPr>
        <p:txBody>
          <a:bodyPr/>
          <a:lstStyle/>
          <a:p>
            <a:r>
              <a:rPr lang="en-US" dirty="0"/>
              <a:t>URLs, URNs, and URIs (cont.)</a:t>
            </a:r>
          </a:p>
        </p:txBody>
      </p:sp>
      <p:sp>
        <p:nvSpPr>
          <p:cNvPr id="4" name="Content Placeholder 3"/>
          <p:cNvSpPr>
            <a:spLocks noGrp="1"/>
          </p:cNvSpPr>
          <p:nvPr>
            <p:ph idx="1"/>
          </p:nvPr>
        </p:nvSpPr>
        <p:spPr>
          <a:xfrm>
            <a:off x="702296" y="1396933"/>
            <a:ext cx="10518154" cy="4603818"/>
          </a:xfrm>
        </p:spPr>
        <p:txBody>
          <a:bodyPr>
            <a:noAutofit/>
          </a:bodyPr>
          <a:lstStyle/>
          <a:p>
            <a:pPr marL="0" indent="0">
              <a:lnSpc>
                <a:spcPct val="150000"/>
              </a:lnSpc>
              <a:buNone/>
            </a:pPr>
            <a:r>
              <a:rPr lang="en-US" sz="2000" b="1" dirty="0" smtClean="0"/>
              <a:t>Uniform Resource Identifier (URI)</a:t>
            </a:r>
          </a:p>
          <a:p>
            <a:pPr>
              <a:lnSpc>
                <a:spcPct val="150000"/>
              </a:lnSpc>
            </a:pPr>
            <a:r>
              <a:rPr lang="en-US" sz="2000" dirty="0" smtClean="0"/>
              <a:t>A URI is a more general concept than either a URL or a URN. According to Wikipedia,1 the “contemporary” viewpoint is that URLs and URNs are both “context-dependent aspects of a URI and rarely need to be distinguished”. In fact, it is suggested in the same Wikipedia article that the term URL may be falling into disuse, since it is “rarely necessary to distinguish between URIs and URLs”, and the more “user-friendly” term web address is now more frequent in any case.</a:t>
            </a:r>
            <a:endParaRPr lang="en-US" sz="2000" dirty="0"/>
          </a:p>
        </p:txBody>
      </p:sp>
    </p:spTree>
    <p:extLst>
      <p:ext uri="{BB962C8B-B14F-4D97-AF65-F5344CB8AC3E}">
        <p14:creationId xmlns:p14="http://schemas.microsoft.com/office/powerpoint/2010/main" val="145682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221" y="520432"/>
            <a:ext cx="9497392" cy="914753"/>
          </a:xfrm>
        </p:spPr>
        <p:txBody>
          <a:bodyPr/>
          <a:lstStyle/>
          <a:p>
            <a:r>
              <a:rPr lang="en-US" dirty="0"/>
              <a:t>URLs, URNs, and </a:t>
            </a:r>
            <a:r>
              <a:rPr lang="en-US" dirty="0" smtClean="0"/>
              <a:t>URIs (cont.)</a:t>
            </a:r>
            <a:endParaRPr lang="en-US" dirty="0"/>
          </a:p>
        </p:txBody>
      </p:sp>
      <p:pic>
        <p:nvPicPr>
          <p:cNvPr id="3" name="Picture 2" descr="Url Uri Urn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444" y="1682654"/>
            <a:ext cx="7505700" cy="471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718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221" y="520432"/>
            <a:ext cx="9497392" cy="914753"/>
          </a:xfrm>
        </p:spPr>
        <p:txBody>
          <a:bodyPr/>
          <a:lstStyle/>
          <a:p>
            <a:r>
              <a:rPr lang="en-US" dirty="0"/>
              <a:t>URLs, URNs, and </a:t>
            </a:r>
            <a:r>
              <a:rPr lang="en-US" dirty="0" smtClean="0"/>
              <a:t>URIs (cont.)</a:t>
            </a:r>
            <a:endParaRPr lang="en-US" dirty="0"/>
          </a:p>
        </p:txBody>
      </p:sp>
      <p:pic>
        <p:nvPicPr>
          <p:cNvPr id="1026" name="Picture 2" descr="füst Ananiver golf uri url urn - laansiedad.org"/>
          <p:cNvPicPr>
            <a:picLocks noChangeAspect="1" noChangeArrowheads="1"/>
          </p:cNvPicPr>
          <p:nvPr/>
        </p:nvPicPr>
        <p:blipFill rotWithShape="1">
          <a:blip r:embed="rId2">
            <a:extLst>
              <a:ext uri="{28A0092B-C50C-407E-A947-70E740481C1C}">
                <a14:useLocalDpi xmlns:a14="http://schemas.microsoft.com/office/drawing/2010/main" val="0"/>
              </a:ext>
            </a:extLst>
          </a:blip>
          <a:srcRect t="9517"/>
          <a:stretch/>
        </p:blipFill>
        <p:spPr bwMode="auto">
          <a:xfrm>
            <a:off x="1029034" y="1883391"/>
            <a:ext cx="5267325" cy="43954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rotWithShape="1">
          <a:blip r:embed="rId3"/>
          <a:srcRect l="16468" t="30335" r="62862" b="40906"/>
          <a:stretch/>
        </p:blipFill>
        <p:spPr bwMode="auto">
          <a:xfrm>
            <a:off x="6455391" y="1883392"/>
            <a:ext cx="5636525" cy="43954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297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1840450" y="1779966"/>
            <a:ext cx="8915400" cy="3777622"/>
          </a:xfrm>
        </p:spPr>
        <p:txBody>
          <a:bodyPr>
            <a:noAutofit/>
          </a:bodyPr>
          <a:lstStyle/>
          <a:p>
            <a:r>
              <a:rPr lang="en-US" sz="2000" dirty="0"/>
              <a:t>Client-Server </a:t>
            </a:r>
            <a:r>
              <a:rPr lang="en-US" sz="2000" dirty="0" smtClean="0"/>
              <a:t>Architecture</a:t>
            </a:r>
          </a:p>
          <a:p>
            <a:r>
              <a:rPr lang="en-US" sz="2000" dirty="0"/>
              <a:t>How Do Web Browsers and Web Servers Fit the Client-Server Model</a:t>
            </a:r>
            <a:r>
              <a:rPr lang="en-US" sz="2000" dirty="0" smtClean="0"/>
              <a:t>?</a:t>
            </a:r>
          </a:p>
          <a:p>
            <a:r>
              <a:rPr lang="en-US" sz="2000" dirty="0"/>
              <a:t>How Do Web Browsers and Web Servers Communicate</a:t>
            </a:r>
            <a:r>
              <a:rPr lang="en-US" sz="2000" dirty="0" smtClean="0"/>
              <a:t>? </a:t>
            </a:r>
          </a:p>
          <a:p>
            <a:r>
              <a:rPr lang="en-US" sz="2000" dirty="0"/>
              <a:t>Web Protocols and Layered Communication Architectures </a:t>
            </a:r>
            <a:endParaRPr lang="en-US" sz="2000" dirty="0" smtClean="0"/>
          </a:p>
          <a:p>
            <a:r>
              <a:rPr lang="en-US" sz="2000" dirty="0"/>
              <a:t>Web Addresses and Address Resolution via </a:t>
            </a:r>
            <a:r>
              <a:rPr lang="en-US" sz="2000" dirty="0" smtClean="0"/>
              <a:t>DNS</a:t>
            </a:r>
          </a:p>
          <a:p>
            <a:r>
              <a:rPr lang="en-US" sz="2000" dirty="0"/>
              <a:t>URLs, URNs, and URIs</a:t>
            </a:r>
            <a:br>
              <a:rPr lang="en-US" sz="2000" dirty="0"/>
            </a:b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763448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572" y="442533"/>
            <a:ext cx="8911687" cy="824523"/>
          </a:xfrm>
        </p:spPr>
        <p:txBody>
          <a:bodyPr/>
          <a:lstStyle/>
          <a:p>
            <a:r>
              <a:rPr lang="en-US" dirty="0" smtClean="0"/>
              <a:t>Client-Server Architecture</a:t>
            </a:r>
            <a:endParaRPr lang="en-US" dirty="0"/>
          </a:p>
        </p:txBody>
      </p:sp>
      <p:sp>
        <p:nvSpPr>
          <p:cNvPr id="3" name="Content Placeholder 2"/>
          <p:cNvSpPr>
            <a:spLocks noGrp="1"/>
          </p:cNvSpPr>
          <p:nvPr>
            <p:ph idx="1"/>
          </p:nvPr>
        </p:nvSpPr>
        <p:spPr>
          <a:xfrm>
            <a:off x="704851" y="1336810"/>
            <a:ext cx="10094694" cy="5255054"/>
          </a:xfrm>
        </p:spPr>
        <p:txBody>
          <a:bodyPr>
            <a:noAutofit/>
          </a:bodyPr>
          <a:lstStyle/>
          <a:p>
            <a:pPr algn="just">
              <a:lnSpc>
                <a:spcPct val="150000"/>
              </a:lnSpc>
            </a:pPr>
            <a:r>
              <a:rPr lang="en-US" sz="2000" dirty="0"/>
              <a:t>The client-server architecture is one approach to </a:t>
            </a:r>
            <a:r>
              <a:rPr lang="en-US" sz="2000" dirty="0" smtClean="0"/>
              <a:t>communicate between </a:t>
            </a:r>
            <a:r>
              <a:rPr lang="en-US" sz="2000" dirty="0"/>
              <a:t>two software </a:t>
            </a:r>
            <a:r>
              <a:rPr lang="en-US" sz="2000" dirty="0" smtClean="0"/>
              <a:t>applications </a:t>
            </a:r>
            <a:r>
              <a:rPr lang="en-US" sz="2000" dirty="0"/>
              <a:t>that usually </a:t>
            </a:r>
            <a:r>
              <a:rPr lang="en-US" sz="2000" dirty="0" smtClean="0"/>
              <a:t>reside </a:t>
            </a:r>
            <a:r>
              <a:rPr lang="en-US" sz="2000" dirty="0"/>
              <a:t>on physically distinct machines. </a:t>
            </a:r>
            <a:endParaRPr lang="en-US" sz="2000" dirty="0" smtClean="0"/>
          </a:p>
          <a:p>
            <a:pPr algn="just">
              <a:lnSpc>
                <a:spcPct val="150000"/>
              </a:lnSpc>
            </a:pPr>
            <a:r>
              <a:rPr lang="en-US" sz="2000" dirty="0" smtClean="0"/>
              <a:t>In </a:t>
            </a:r>
            <a:r>
              <a:rPr lang="en-US" sz="2000" dirty="0"/>
              <a:t>typical client-server communication a client machine first sends a request to a server machine. </a:t>
            </a:r>
            <a:r>
              <a:rPr lang="en-US" sz="2000" dirty="0" smtClean="0"/>
              <a:t>The </a:t>
            </a:r>
            <a:r>
              <a:rPr lang="en-US" sz="2000" dirty="0"/>
              <a:t>server then either honors the request by returning to the client whatever was requested, or returns an error that indicates why the request could not be honored. </a:t>
            </a:r>
            <a:endParaRPr lang="en-US" sz="2000" dirty="0" smtClean="0"/>
          </a:p>
          <a:p>
            <a:pPr algn="just">
              <a:lnSpc>
                <a:spcPct val="150000"/>
              </a:lnSpc>
            </a:pPr>
            <a:r>
              <a:rPr lang="en-US" sz="2000" dirty="0" smtClean="0"/>
              <a:t>At </a:t>
            </a:r>
            <a:r>
              <a:rPr lang="en-US" sz="2000" dirty="0"/>
              <a:t>least this is the ideal response, and when an error is returned it is up to the </a:t>
            </a:r>
            <a:r>
              <a:rPr lang="en-US" sz="2000" dirty="0" smtClean="0"/>
              <a:t>software on </a:t>
            </a:r>
            <a:r>
              <a:rPr lang="en-US" sz="2000" dirty="0"/>
              <a:t>the client side to decide what happens next.</a:t>
            </a:r>
          </a:p>
        </p:txBody>
      </p:sp>
    </p:spTree>
    <p:extLst>
      <p:ext uri="{BB962C8B-B14F-4D97-AF65-F5344CB8AC3E}">
        <p14:creationId xmlns:p14="http://schemas.microsoft.com/office/powerpoint/2010/main" val="70049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3766"/>
          </a:xfrm>
        </p:spPr>
        <p:txBody>
          <a:bodyPr/>
          <a:lstStyle/>
          <a:p>
            <a:r>
              <a:rPr lang="en-US" dirty="0" smtClean="0"/>
              <a:t>Client Server Architecture </a:t>
            </a:r>
            <a:r>
              <a:rPr lang="en-US" dirty="0"/>
              <a:t>(cont.)</a:t>
            </a:r>
            <a:r>
              <a:rPr lang="en-US" dirty="0" smtClean="0"/>
              <a:t> </a:t>
            </a:r>
            <a:endParaRPr lang="en-US" dirty="0"/>
          </a:p>
        </p:txBody>
      </p:sp>
      <p:pic>
        <p:nvPicPr>
          <p:cNvPr id="1026" name="Picture 2" descr="Client–server model - 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8371" y="1620645"/>
            <a:ext cx="6297083"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83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806" y="281254"/>
            <a:ext cx="10732594" cy="1682333"/>
          </a:xfrm>
        </p:spPr>
        <p:txBody>
          <a:bodyPr>
            <a:noAutofit/>
          </a:bodyPr>
          <a:lstStyle/>
          <a:p>
            <a:r>
              <a:rPr lang="en-US" sz="3600" dirty="0"/>
              <a:t>How Do Web Browsers and Web Servers </a:t>
            </a:r>
            <a:r>
              <a:rPr lang="en-US" sz="3600" dirty="0" smtClean="0"/>
              <a:t>Communicate?</a:t>
            </a:r>
            <a:endParaRPr lang="en-US" sz="3600" dirty="0"/>
          </a:p>
        </p:txBody>
      </p:sp>
      <p:sp>
        <p:nvSpPr>
          <p:cNvPr id="3" name="Content Placeholder 2"/>
          <p:cNvSpPr>
            <a:spLocks noGrp="1"/>
          </p:cNvSpPr>
          <p:nvPr>
            <p:ph idx="1"/>
          </p:nvPr>
        </p:nvSpPr>
        <p:spPr>
          <a:xfrm>
            <a:off x="1421021" y="2308475"/>
            <a:ext cx="9798771" cy="3368501"/>
          </a:xfrm>
        </p:spPr>
        <p:txBody>
          <a:bodyPr>
            <a:noAutofit/>
          </a:bodyPr>
          <a:lstStyle/>
          <a:p>
            <a:pPr>
              <a:lnSpc>
                <a:spcPct val="150000"/>
              </a:lnSpc>
            </a:pPr>
            <a:r>
              <a:rPr lang="en-US" sz="2000" dirty="0"/>
              <a:t>Web Protocols and Layered Communication </a:t>
            </a:r>
            <a:r>
              <a:rPr lang="en-US" sz="2000" dirty="0" smtClean="0"/>
              <a:t>Architectures</a:t>
            </a:r>
          </a:p>
          <a:p>
            <a:pPr>
              <a:lnSpc>
                <a:spcPct val="150000"/>
              </a:lnSpc>
            </a:pPr>
            <a:r>
              <a:rPr lang="en-US" sz="2000" dirty="0"/>
              <a:t>Web Addresses and Address Resolution via </a:t>
            </a:r>
            <a:r>
              <a:rPr lang="en-US" sz="2000" dirty="0" smtClean="0"/>
              <a:t>DNS</a:t>
            </a:r>
          </a:p>
          <a:p>
            <a:pPr>
              <a:lnSpc>
                <a:spcPct val="150000"/>
              </a:lnSpc>
            </a:pPr>
            <a:r>
              <a:rPr lang="en-US" sz="2000" dirty="0"/>
              <a:t>URLs, URNs, and URIs</a:t>
            </a:r>
          </a:p>
        </p:txBody>
      </p:sp>
    </p:spTree>
    <p:extLst>
      <p:ext uri="{BB962C8B-B14F-4D97-AF65-F5344CB8AC3E}">
        <p14:creationId xmlns:p14="http://schemas.microsoft.com/office/powerpoint/2010/main" val="146763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89213"/>
            <a:ext cx="10798330" cy="1280890"/>
          </a:xfrm>
        </p:spPr>
        <p:txBody>
          <a:bodyPr>
            <a:normAutofit/>
          </a:bodyPr>
          <a:lstStyle/>
          <a:p>
            <a:r>
              <a:rPr lang="en-US" sz="3600" dirty="0"/>
              <a:t>Web Protocols and Layered Communication </a:t>
            </a:r>
            <a:r>
              <a:rPr lang="en-US" sz="3600" dirty="0" smtClean="0"/>
              <a:t>Architectures </a:t>
            </a:r>
            <a:endParaRPr lang="en-US" sz="3600" dirty="0"/>
          </a:p>
        </p:txBody>
      </p:sp>
      <p:sp>
        <p:nvSpPr>
          <p:cNvPr id="3" name="Content Placeholder 2"/>
          <p:cNvSpPr>
            <a:spLocks noGrp="1"/>
          </p:cNvSpPr>
          <p:nvPr>
            <p:ph idx="1"/>
          </p:nvPr>
        </p:nvSpPr>
        <p:spPr>
          <a:xfrm>
            <a:off x="693930" y="1463832"/>
            <a:ext cx="10923549" cy="4908394"/>
          </a:xfrm>
        </p:spPr>
        <p:txBody>
          <a:bodyPr>
            <a:noAutofit/>
          </a:bodyPr>
          <a:lstStyle/>
          <a:p>
            <a:pPr marL="0" indent="0" algn="just">
              <a:lnSpc>
                <a:spcPct val="150000"/>
              </a:lnSpc>
              <a:buNone/>
            </a:pPr>
            <a:r>
              <a:rPr lang="en-US" sz="2000" b="1" dirty="0" smtClean="0"/>
              <a:t>Communication Protocol</a:t>
            </a:r>
          </a:p>
          <a:p>
            <a:pPr algn="just">
              <a:lnSpc>
                <a:spcPct val="150000"/>
              </a:lnSpc>
            </a:pPr>
            <a:r>
              <a:rPr lang="en-US" sz="2000" dirty="0" smtClean="0"/>
              <a:t>A </a:t>
            </a:r>
            <a:r>
              <a:rPr lang="en-US" sz="2000" dirty="0"/>
              <a:t>communication protocol is simply an agreement by two or more parties about what rules will be followed when communications between or among the parties take place. </a:t>
            </a:r>
            <a:endParaRPr lang="en-US" sz="2000" dirty="0" smtClean="0"/>
          </a:p>
          <a:p>
            <a:pPr algn="just">
              <a:lnSpc>
                <a:spcPct val="150000"/>
              </a:lnSpc>
            </a:pPr>
            <a:r>
              <a:rPr lang="en-US" sz="2000" dirty="0" smtClean="0"/>
              <a:t>Humans </a:t>
            </a:r>
            <a:r>
              <a:rPr lang="en-US" sz="2000" dirty="0"/>
              <a:t>use </a:t>
            </a:r>
            <a:r>
              <a:rPr lang="en-US" sz="2000" dirty="0" smtClean="0"/>
              <a:t>protocols </a:t>
            </a:r>
            <a:r>
              <a:rPr lang="en-US" sz="2000" dirty="0"/>
              <a:t>all the time when communicating</a:t>
            </a:r>
            <a:r>
              <a:rPr lang="en-US" sz="2000"/>
              <a:t>. </a:t>
            </a:r>
            <a:endParaRPr lang="en-US" sz="2000" dirty="0" smtClean="0"/>
          </a:p>
        </p:txBody>
      </p:sp>
    </p:spTree>
    <p:extLst>
      <p:ext uri="{BB962C8B-B14F-4D97-AF65-F5344CB8AC3E}">
        <p14:creationId xmlns:p14="http://schemas.microsoft.com/office/powerpoint/2010/main" val="99216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263" y="1470103"/>
            <a:ext cx="10785712" cy="4683047"/>
          </a:xfrm>
        </p:spPr>
        <p:txBody>
          <a:bodyPr>
            <a:noAutofit/>
          </a:bodyPr>
          <a:lstStyle/>
          <a:p>
            <a:pPr marL="0" indent="0">
              <a:lnSpc>
                <a:spcPct val="150000"/>
              </a:lnSpc>
              <a:buNone/>
            </a:pPr>
            <a:r>
              <a:rPr lang="en-US" sz="2000" b="1" dirty="0" smtClean="0"/>
              <a:t>Web </a:t>
            </a:r>
            <a:r>
              <a:rPr lang="en-US" sz="2000" b="1" dirty="0"/>
              <a:t>protocol </a:t>
            </a:r>
            <a:endParaRPr lang="en-US" sz="2000" b="1" dirty="0" smtClean="0"/>
          </a:p>
          <a:p>
            <a:pPr>
              <a:lnSpc>
                <a:spcPct val="150000"/>
              </a:lnSpc>
            </a:pPr>
            <a:r>
              <a:rPr lang="en-US" sz="2000" dirty="0" smtClean="0"/>
              <a:t>A </a:t>
            </a:r>
            <a:r>
              <a:rPr lang="en-US" sz="2000" dirty="0"/>
              <a:t>web protocol is, similarly, an agreed-upon set of rules and data formats to be used when two or more computers or other devices, or application programs running on those machines, wish to communicate across the Internet, usually but not always on behalf of human users. </a:t>
            </a:r>
            <a:endParaRPr lang="en-US" sz="2000" dirty="0" smtClean="0"/>
          </a:p>
          <a:p>
            <a:pPr>
              <a:lnSpc>
                <a:spcPct val="150000"/>
              </a:lnSpc>
            </a:pPr>
            <a:r>
              <a:rPr lang="en-US" sz="2000" dirty="0" smtClean="0"/>
              <a:t>In </a:t>
            </a:r>
            <a:r>
              <a:rPr lang="en-US" sz="2000" dirty="0"/>
              <a:t>any given communication it is likely that there will be several different protocols involved. </a:t>
            </a:r>
          </a:p>
        </p:txBody>
      </p:sp>
      <p:sp>
        <p:nvSpPr>
          <p:cNvPr id="5" name="Title 1"/>
          <p:cNvSpPr>
            <a:spLocks noGrp="1"/>
          </p:cNvSpPr>
          <p:nvPr>
            <p:ph type="title"/>
          </p:nvPr>
        </p:nvSpPr>
        <p:spPr>
          <a:xfrm>
            <a:off x="819150" y="189213"/>
            <a:ext cx="10798330" cy="1280890"/>
          </a:xfrm>
        </p:spPr>
        <p:txBody>
          <a:bodyPr>
            <a:normAutofit/>
          </a:bodyPr>
          <a:lstStyle/>
          <a:p>
            <a:r>
              <a:rPr lang="en-US" sz="3600" dirty="0"/>
              <a:t>Web Protocols and Layered Communication </a:t>
            </a:r>
            <a:r>
              <a:rPr lang="en-US" sz="3600" dirty="0" smtClean="0"/>
              <a:t>Architectures </a:t>
            </a:r>
            <a:endParaRPr lang="en-US" sz="3600" dirty="0"/>
          </a:p>
        </p:txBody>
      </p:sp>
    </p:spTree>
    <p:extLst>
      <p:ext uri="{BB962C8B-B14F-4D97-AF65-F5344CB8AC3E}">
        <p14:creationId xmlns:p14="http://schemas.microsoft.com/office/powerpoint/2010/main" val="326107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040" y="208580"/>
            <a:ext cx="10803174" cy="657694"/>
          </a:xfrm>
        </p:spPr>
        <p:txBody>
          <a:bodyPr>
            <a:noAutofit/>
          </a:bodyPr>
          <a:lstStyle/>
          <a:p>
            <a:r>
              <a:rPr lang="en-US" sz="3600" dirty="0"/>
              <a:t>Web Protocols and Layered Communication </a:t>
            </a:r>
            <a:r>
              <a:rPr lang="en-US" sz="3600" dirty="0" smtClean="0"/>
              <a:t>Architectures</a:t>
            </a:r>
            <a:endParaRPr lang="en-US" sz="3600" dirty="0"/>
          </a:p>
        </p:txBody>
      </p:sp>
      <p:sp>
        <p:nvSpPr>
          <p:cNvPr id="3" name="Content Placeholder 2"/>
          <p:cNvSpPr>
            <a:spLocks noGrp="1"/>
          </p:cNvSpPr>
          <p:nvPr>
            <p:ph idx="1"/>
          </p:nvPr>
        </p:nvSpPr>
        <p:spPr>
          <a:xfrm>
            <a:off x="548641" y="866274"/>
            <a:ext cx="11040176" cy="5991726"/>
          </a:xfrm>
        </p:spPr>
        <p:txBody>
          <a:bodyPr>
            <a:noAutofit/>
          </a:bodyPr>
          <a:lstStyle/>
          <a:p>
            <a:pPr marL="0" indent="0">
              <a:lnSpc>
                <a:spcPct val="150000"/>
              </a:lnSpc>
              <a:buNone/>
            </a:pPr>
            <a:r>
              <a:rPr lang="en-US" sz="2000" b="1" dirty="0" smtClean="0"/>
              <a:t>Common </a:t>
            </a:r>
            <a:r>
              <a:rPr lang="en-US" sz="2000" b="1" dirty="0"/>
              <a:t>web protocols </a:t>
            </a:r>
            <a:endParaRPr lang="en-US" sz="2000" b="1" dirty="0" smtClean="0"/>
          </a:p>
          <a:p>
            <a:pPr marL="0" indent="0">
              <a:lnSpc>
                <a:spcPct val="150000"/>
              </a:lnSpc>
              <a:buNone/>
            </a:pPr>
            <a:r>
              <a:rPr lang="en-US" sz="2000" dirty="0"/>
              <a:t>There are many protocols in use on the web. Here is a very short list of some of the more common ones:</a:t>
            </a:r>
            <a:endParaRPr lang="en-US" sz="2000" b="1" dirty="0" smtClean="0"/>
          </a:p>
          <a:p>
            <a:pPr>
              <a:lnSpc>
                <a:spcPct val="150000"/>
              </a:lnSpc>
            </a:pPr>
            <a:r>
              <a:rPr lang="en-US" sz="2000" dirty="0" smtClean="0"/>
              <a:t>TCP/IP (Transmission Control Protocol/Internet Protocol), a two-part protocol that underlies pretty much everything that travels over the web. This is the low-level “lingua franca” of the World Wide Web. If TCP/IP went away tomorrow, the web would cease to exist.</a:t>
            </a:r>
          </a:p>
          <a:p>
            <a:pPr>
              <a:lnSpc>
                <a:spcPct val="150000"/>
              </a:lnSpc>
            </a:pPr>
            <a:r>
              <a:rPr lang="en-US" sz="2000" dirty="0"/>
              <a:t>UDP (User Datagram Protocol), another protocol that can also be used as the underlying transport protocol for information, and though it may be faster to use if you are moving large multimedia files </a:t>
            </a:r>
            <a:r>
              <a:rPr lang="en-US" sz="2000" dirty="0" smtClean="0"/>
              <a:t>it </a:t>
            </a:r>
            <a:r>
              <a:rPr lang="en-US" sz="2000" dirty="0"/>
              <a:t>does not guarantee that all of the information will arrive </a:t>
            </a:r>
            <a:r>
              <a:rPr lang="en-US" sz="2000" dirty="0" smtClean="0"/>
              <a:t>safely.</a:t>
            </a:r>
          </a:p>
          <a:p>
            <a:pPr>
              <a:lnSpc>
                <a:spcPct val="150000"/>
              </a:lnSpc>
            </a:pPr>
            <a:r>
              <a:rPr lang="en-US" sz="2000" dirty="0" smtClean="0"/>
              <a:t>HTTP </a:t>
            </a:r>
            <a:r>
              <a:rPr lang="en-US" sz="2000" dirty="0"/>
              <a:t>(</a:t>
            </a:r>
            <a:r>
              <a:rPr lang="en-US" sz="2000" dirty="0" err="1"/>
              <a:t>HyperText</a:t>
            </a:r>
            <a:r>
              <a:rPr lang="en-US" sz="2000" dirty="0"/>
              <a:t> Transfer Protocol), the protocol that browsers use to send requests for information to servers and that a server uses to send the requested information back to a browser. </a:t>
            </a:r>
          </a:p>
        </p:txBody>
      </p:sp>
    </p:spTree>
    <p:extLst>
      <p:ext uri="{BB962C8B-B14F-4D97-AF65-F5344CB8AC3E}">
        <p14:creationId xmlns:p14="http://schemas.microsoft.com/office/powerpoint/2010/main" val="272589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150" y="1470103"/>
            <a:ext cx="10798330" cy="4949747"/>
          </a:xfrm>
        </p:spPr>
        <p:txBody>
          <a:bodyPr>
            <a:noAutofit/>
          </a:bodyPr>
          <a:lstStyle/>
          <a:p>
            <a:pPr marL="0" indent="0">
              <a:lnSpc>
                <a:spcPct val="150000"/>
              </a:lnSpc>
              <a:buNone/>
            </a:pPr>
            <a:r>
              <a:rPr lang="en-US" sz="2000" b="1" dirty="0" smtClean="0"/>
              <a:t>Common web protocols </a:t>
            </a:r>
            <a:r>
              <a:rPr lang="en-US" sz="2000" b="1" dirty="0"/>
              <a:t>(cont.)</a:t>
            </a:r>
            <a:endParaRPr lang="en-US" sz="2000" b="1" dirty="0" smtClean="0"/>
          </a:p>
          <a:p>
            <a:pPr>
              <a:lnSpc>
                <a:spcPct val="150000"/>
              </a:lnSpc>
            </a:pPr>
            <a:r>
              <a:rPr lang="en-US" sz="2000" dirty="0"/>
              <a:t>FTP (File Transfer Protocol), the protocol used to transfer files from one computer to another across the Internet. </a:t>
            </a:r>
          </a:p>
          <a:p>
            <a:pPr>
              <a:lnSpc>
                <a:spcPct val="150000"/>
              </a:lnSpc>
            </a:pPr>
            <a:r>
              <a:rPr lang="en-US" sz="2000" dirty="0"/>
              <a:t>TELNET (</a:t>
            </a:r>
            <a:r>
              <a:rPr lang="en-US" sz="2000" dirty="0" err="1"/>
              <a:t>TELephone</a:t>
            </a:r>
            <a:r>
              <a:rPr lang="en-US" sz="2000" dirty="0"/>
              <a:t> </a:t>
            </a:r>
            <a:r>
              <a:rPr lang="en-US" sz="2000" dirty="0" err="1"/>
              <a:t>NETwork</a:t>
            </a:r>
            <a:r>
              <a:rPr lang="en-US" sz="2000" dirty="0"/>
              <a:t>) and SSH (Secure </a:t>
            </a:r>
            <a:r>
              <a:rPr lang="en-US" sz="2000" dirty="0" err="1"/>
              <a:t>SHell</a:t>
            </a:r>
            <a:r>
              <a:rPr lang="en-US" sz="2000" dirty="0"/>
              <a:t>) are both protocols that can provide “terminal emulation” when used to connect, over the Internet, to a remote computer and log in to an account on that computer. TELNET has been around for many years, but its use is discouraged these days because of security concerns, in favor of SSH, which is a more secure protocol for the transfer of </a:t>
            </a:r>
            <a:r>
              <a:rPr lang="en-US" sz="2000" dirty="0" smtClean="0"/>
              <a:t>information.</a:t>
            </a:r>
            <a:endParaRPr lang="en-US" sz="2000" dirty="0"/>
          </a:p>
        </p:txBody>
      </p:sp>
      <p:sp>
        <p:nvSpPr>
          <p:cNvPr id="5" name="Title 1"/>
          <p:cNvSpPr>
            <a:spLocks noGrp="1"/>
          </p:cNvSpPr>
          <p:nvPr>
            <p:ph type="title"/>
          </p:nvPr>
        </p:nvSpPr>
        <p:spPr>
          <a:xfrm>
            <a:off x="819150" y="189213"/>
            <a:ext cx="10798330" cy="1280890"/>
          </a:xfrm>
        </p:spPr>
        <p:txBody>
          <a:bodyPr>
            <a:normAutofit/>
          </a:bodyPr>
          <a:lstStyle/>
          <a:p>
            <a:r>
              <a:rPr lang="en-US" sz="3600" dirty="0"/>
              <a:t>Web Protocols and Layered Communication </a:t>
            </a:r>
            <a:r>
              <a:rPr lang="en-US" sz="3600" dirty="0" smtClean="0"/>
              <a:t>Architectures </a:t>
            </a:r>
            <a:endParaRPr lang="en-US" sz="3600" dirty="0"/>
          </a:p>
        </p:txBody>
      </p:sp>
    </p:spTree>
    <p:extLst>
      <p:ext uri="{BB962C8B-B14F-4D97-AF65-F5344CB8AC3E}">
        <p14:creationId xmlns:p14="http://schemas.microsoft.com/office/powerpoint/2010/main" val="32798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6050</TotalTime>
  <Words>1510</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Internet and Web Technology ICT- 2205 Lecture - 2</vt:lpstr>
      <vt:lpstr>Contents</vt:lpstr>
      <vt:lpstr>Client-Server Architecture</vt:lpstr>
      <vt:lpstr>Client Server Architecture (cont.) </vt:lpstr>
      <vt:lpstr>How Do Web Browsers and Web Servers Communicate?</vt:lpstr>
      <vt:lpstr>Web Protocols and Layered Communication Architectures </vt:lpstr>
      <vt:lpstr>Web Protocols and Layered Communication Architectures </vt:lpstr>
      <vt:lpstr>Web Protocols and Layered Communication Architectures</vt:lpstr>
      <vt:lpstr>Web Protocols and Layered Communication Architectures </vt:lpstr>
      <vt:lpstr>PowerPoint Presentation</vt:lpstr>
      <vt:lpstr>Web Addresses and Address Resolution via DNS</vt:lpstr>
      <vt:lpstr>PowerPoint Presentation</vt:lpstr>
      <vt:lpstr>PowerPoint Presentation</vt:lpstr>
      <vt:lpstr>PowerPoint Presentation</vt:lpstr>
      <vt:lpstr>URLs, URNs, and URIs</vt:lpstr>
      <vt:lpstr>URLs, URNs, and URIs (cont.)</vt:lpstr>
      <vt:lpstr>URLs, URNs, and URIs (cont.)</vt:lpstr>
      <vt:lpstr>URLs, URNs, and URIs (cont.)</vt:lpstr>
      <vt:lpstr>URLs, URNs, and URIs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IT- 3205</dc:title>
  <dc:creator>HP</dc:creator>
  <cp:lastModifiedBy>USER</cp:lastModifiedBy>
  <cp:revision>101</cp:revision>
  <dcterms:created xsi:type="dcterms:W3CDTF">2021-08-05T12:08:08Z</dcterms:created>
  <dcterms:modified xsi:type="dcterms:W3CDTF">2022-02-13T09:34:17Z</dcterms:modified>
</cp:coreProperties>
</file>