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7.jpg" ContentType="image/jpg"/>
  <Override PartName="/ppt/media/image8.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2"/>
  </p:notesMasterIdLst>
  <p:handoutMasterIdLst>
    <p:handoutMasterId r:id="rId23"/>
  </p:handoutMasterIdLst>
  <p:sldIdLst>
    <p:sldId id="256" r:id="rId3"/>
    <p:sldId id="257"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68" r:id="rId21"/>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C37C40"/>
    <a:srgbClr val="D4D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48" autoAdjust="0"/>
  </p:normalViewPr>
  <p:slideViewPr>
    <p:cSldViewPr snapToObjects="1">
      <p:cViewPr varScale="1">
        <p:scale>
          <a:sx n="86" d="100"/>
          <a:sy n="86" d="100"/>
        </p:scale>
        <p:origin x="1542" y="90"/>
      </p:cViewPr>
      <p:guideLst>
        <p:guide orient="horz" pos="2160"/>
        <p:guide pos="2880"/>
      </p:guideLst>
    </p:cSldViewPr>
  </p:slideViewPr>
  <p:notesTextViewPr>
    <p:cViewPr>
      <p:scale>
        <a:sx n="100" d="100"/>
        <a:sy n="100" d="100"/>
      </p:scale>
      <p:origin x="0" y="0"/>
    </p:cViewPr>
  </p:notesTextViewPr>
  <p:notesViewPr>
    <p:cSldViewPr snapToObjects="1">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578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CC429421-9836-485E-81B7-E48EA1344A80}" type="slidenum">
              <a:rPr lang="ru-RU" altLang="ru-RU"/>
              <a:pPr/>
              <a:t>‹#›</a:t>
            </a:fld>
            <a:endParaRPr lang="ru-RU" altLang="ru-RU"/>
          </a:p>
        </p:txBody>
      </p:sp>
    </p:spTree>
    <p:extLst>
      <p:ext uri="{BB962C8B-B14F-4D97-AF65-F5344CB8AC3E}">
        <p14:creationId xmlns:p14="http://schemas.microsoft.com/office/powerpoint/2010/main" val="20598486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124075" y="5229225"/>
            <a:ext cx="6626225" cy="1150938"/>
          </a:xfrm>
          <a:effectLst>
            <a:outerShdw dist="17961" dir="2700000" algn="ctr" rotWithShape="0">
              <a:schemeClr val="bg2"/>
            </a:outerShdw>
          </a:effectLst>
        </p:spPr>
        <p:txBody>
          <a:bodyPr/>
          <a:lstStyle>
            <a:lvl1pPr algn="r">
              <a:defRPr/>
            </a:lvl1pPr>
          </a:lstStyle>
          <a:p>
            <a:pPr lvl="0"/>
            <a:r>
              <a:rPr lang="en-US" altLang="ru-RU" noProof="0" smtClean="0"/>
              <a:t>Click to edit Master title style</a:t>
            </a:r>
            <a:endParaRPr lang="ru-RU" altLang="ru-RU" noProof="0" smtClean="0"/>
          </a:p>
        </p:txBody>
      </p:sp>
      <p:sp>
        <p:nvSpPr>
          <p:cNvPr id="5123" name="Rectangle 3"/>
          <p:cNvSpPr>
            <a:spLocks noGrp="1" noChangeArrowheads="1"/>
          </p:cNvSpPr>
          <p:nvPr>
            <p:ph type="subTitle" idx="1"/>
          </p:nvPr>
        </p:nvSpPr>
        <p:spPr>
          <a:xfrm>
            <a:off x="2124075" y="6164263"/>
            <a:ext cx="6626225" cy="503237"/>
          </a:xfrm>
          <a:effectLst>
            <a:outerShdw dist="17961" dir="2700000" algn="ctr" rotWithShape="0">
              <a:schemeClr val="bg2"/>
            </a:outerShdw>
          </a:effectLst>
        </p:spPr>
        <p:txBody>
          <a:bodyPr/>
          <a:lstStyle>
            <a:lvl1pPr marL="0" indent="0" algn="r">
              <a:buFontTx/>
              <a:buNone/>
              <a:defRPr/>
            </a:lvl1pPr>
          </a:lstStyle>
          <a:p>
            <a:pPr lvl="0"/>
            <a:r>
              <a:rPr lang="en-US" altLang="ru-RU" noProof="0" smtClean="0"/>
              <a:t>Click to edit Master subtitle style</a:t>
            </a:r>
            <a:endParaRPr lang="ru-RU" alt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07A8AEF1-47DA-4362-B0EF-15FDFF98AF35}" type="datetime1">
              <a:rPr lang="en-US" altLang="ru-RU" smtClean="0"/>
              <a:t>10/19/2022</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6" name="Slide Number Placeholder 5"/>
          <p:cNvSpPr>
            <a:spLocks noGrp="1"/>
          </p:cNvSpPr>
          <p:nvPr>
            <p:ph type="sldNum" sz="quarter" idx="12"/>
          </p:nvPr>
        </p:nvSpPr>
        <p:spPr/>
        <p:txBody>
          <a:bodyPr/>
          <a:lstStyle>
            <a:lvl1pPr>
              <a:defRPr/>
            </a:lvl1pPr>
          </a:lstStyle>
          <a:p>
            <a:fld id="{573C4ACE-CB43-480D-A6DA-26232AF51F7F}" type="slidenum">
              <a:rPr lang="en-GB" altLang="ru-RU"/>
              <a:pPr/>
              <a:t>‹#›</a:t>
            </a:fld>
            <a:endParaRPr lang="en-GB" altLang="ru-RU"/>
          </a:p>
        </p:txBody>
      </p:sp>
    </p:spTree>
    <p:extLst>
      <p:ext uri="{BB962C8B-B14F-4D97-AF65-F5344CB8AC3E}">
        <p14:creationId xmlns:p14="http://schemas.microsoft.com/office/powerpoint/2010/main" val="4588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9055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68313" y="260350"/>
            <a:ext cx="6003925" cy="590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D76D56D7-5D03-414A-8E05-0FCDEC8661BF}" type="datetime1">
              <a:rPr lang="en-US" altLang="ru-RU" smtClean="0"/>
              <a:t>10/19/2022</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6" name="Slide Number Placeholder 5"/>
          <p:cNvSpPr>
            <a:spLocks noGrp="1"/>
          </p:cNvSpPr>
          <p:nvPr>
            <p:ph type="sldNum" sz="quarter" idx="12"/>
          </p:nvPr>
        </p:nvSpPr>
        <p:spPr/>
        <p:txBody>
          <a:bodyPr/>
          <a:lstStyle>
            <a:lvl1pPr>
              <a:defRPr/>
            </a:lvl1pPr>
          </a:lstStyle>
          <a:p>
            <a:fld id="{5ACAF532-5578-4628-856C-BFC6D0EEC9D2}" type="slidenum">
              <a:rPr lang="en-GB" altLang="ru-RU"/>
              <a:pPr/>
              <a:t>‹#›</a:t>
            </a:fld>
            <a:endParaRPr lang="en-GB" altLang="ru-RU"/>
          </a:p>
        </p:txBody>
      </p:sp>
    </p:spTree>
    <p:extLst>
      <p:ext uri="{BB962C8B-B14F-4D97-AF65-F5344CB8AC3E}">
        <p14:creationId xmlns:p14="http://schemas.microsoft.com/office/powerpoint/2010/main" val="822907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lvl1pPr>
              <a:defRPr/>
            </a:lvl1pPr>
          </a:lstStyle>
          <a:p>
            <a:fld id="{FFC01429-4064-44A5-B1FC-336EAE3DB092}"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8313C412-CC56-4A26-BCB5-A53BFE453FEC}" type="slidenum">
              <a:rPr lang="ru-RU" altLang="ru-RU"/>
              <a:pPr/>
              <a:t>‹#›</a:t>
            </a:fld>
            <a:endParaRPr lang="ru-RU" altLang="ru-RU"/>
          </a:p>
        </p:txBody>
      </p:sp>
    </p:spTree>
    <p:extLst>
      <p:ext uri="{BB962C8B-B14F-4D97-AF65-F5344CB8AC3E}">
        <p14:creationId xmlns:p14="http://schemas.microsoft.com/office/powerpoint/2010/main" val="2360867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1DC2B165-2EE1-4FB2-B9BF-05EE26C42DCD}"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56DCF0CF-EF45-4A27-9606-CCDDC891BE7E}" type="slidenum">
              <a:rPr lang="ru-RU" altLang="ru-RU"/>
              <a:pPr/>
              <a:t>‹#›</a:t>
            </a:fld>
            <a:endParaRPr lang="ru-RU" altLang="ru-RU"/>
          </a:p>
        </p:txBody>
      </p:sp>
    </p:spTree>
    <p:extLst>
      <p:ext uri="{BB962C8B-B14F-4D97-AF65-F5344CB8AC3E}">
        <p14:creationId xmlns:p14="http://schemas.microsoft.com/office/powerpoint/2010/main" val="3890482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ACFF487-E75E-457F-B8FD-967E59BE612D}"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244D89C6-6C30-4B22-9B5A-898A92E75FA0}" type="slidenum">
              <a:rPr lang="ru-RU" altLang="ru-RU"/>
              <a:pPr/>
              <a:t>‹#›</a:t>
            </a:fld>
            <a:endParaRPr lang="ru-RU" altLang="ru-RU"/>
          </a:p>
        </p:txBody>
      </p:sp>
    </p:spTree>
    <p:extLst>
      <p:ext uri="{BB962C8B-B14F-4D97-AF65-F5344CB8AC3E}">
        <p14:creationId xmlns:p14="http://schemas.microsoft.com/office/powerpoint/2010/main" val="131758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fld id="{BC264BC4-F6C8-4FF2-B7EB-08ED5607D786}" type="datetime1">
              <a:rPr lang="en-US" altLang="ru-RU" smtClean="0"/>
              <a:t>10/19/2022</a:t>
            </a:fld>
            <a:endParaRPr lang="ru-RU" altLang="ru-RU"/>
          </a:p>
        </p:txBody>
      </p:sp>
      <p:sp>
        <p:nvSpPr>
          <p:cNvPr id="6" name="Footer Placeholder 5"/>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7" name="Slide Number Placeholder 6"/>
          <p:cNvSpPr>
            <a:spLocks noGrp="1"/>
          </p:cNvSpPr>
          <p:nvPr>
            <p:ph type="sldNum" sz="quarter" idx="12"/>
          </p:nvPr>
        </p:nvSpPr>
        <p:spPr/>
        <p:txBody>
          <a:bodyPr/>
          <a:lstStyle>
            <a:lvl1pPr>
              <a:defRPr/>
            </a:lvl1pPr>
          </a:lstStyle>
          <a:p>
            <a:fld id="{DAAAF42D-11AD-4EB1-A8D1-E6D70C3C3C7C}" type="slidenum">
              <a:rPr lang="ru-RU" altLang="ru-RU"/>
              <a:pPr/>
              <a:t>‹#›</a:t>
            </a:fld>
            <a:endParaRPr lang="ru-RU" altLang="ru-RU"/>
          </a:p>
        </p:txBody>
      </p:sp>
    </p:spTree>
    <p:extLst>
      <p:ext uri="{BB962C8B-B14F-4D97-AF65-F5344CB8AC3E}">
        <p14:creationId xmlns:p14="http://schemas.microsoft.com/office/powerpoint/2010/main" val="2241990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fld id="{658F7032-246B-41DE-B6A3-FC95A37DC04C}" type="datetime1">
              <a:rPr lang="en-US" altLang="ru-RU" smtClean="0"/>
              <a:t>10/19/2022</a:t>
            </a:fld>
            <a:endParaRPr lang="ru-RU" altLang="ru-RU"/>
          </a:p>
        </p:txBody>
      </p:sp>
      <p:sp>
        <p:nvSpPr>
          <p:cNvPr id="8" name="Footer Placeholder 7"/>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9" name="Slide Number Placeholder 8"/>
          <p:cNvSpPr>
            <a:spLocks noGrp="1"/>
          </p:cNvSpPr>
          <p:nvPr>
            <p:ph type="sldNum" sz="quarter" idx="12"/>
          </p:nvPr>
        </p:nvSpPr>
        <p:spPr/>
        <p:txBody>
          <a:bodyPr/>
          <a:lstStyle>
            <a:lvl1pPr>
              <a:defRPr/>
            </a:lvl1pPr>
          </a:lstStyle>
          <a:p>
            <a:fld id="{19DAF7A7-D1FA-4E4B-829B-981C8737DD2C}" type="slidenum">
              <a:rPr lang="ru-RU" altLang="ru-RU"/>
              <a:pPr/>
              <a:t>‹#›</a:t>
            </a:fld>
            <a:endParaRPr lang="ru-RU" altLang="ru-RU"/>
          </a:p>
        </p:txBody>
      </p:sp>
    </p:spTree>
    <p:extLst>
      <p:ext uri="{BB962C8B-B14F-4D97-AF65-F5344CB8AC3E}">
        <p14:creationId xmlns:p14="http://schemas.microsoft.com/office/powerpoint/2010/main" val="1608950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fld id="{A3E35D8B-3258-42B1-9104-12B20B993091}" type="datetime1">
              <a:rPr lang="en-US" altLang="ru-RU" smtClean="0"/>
              <a:t>10/19/2022</a:t>
            </a:fld>
            <a:endParaRPr lang="ru-RU" altLang="ru-RU"/>
          </a:p>
        </p:txBody>
      </p:sp>
      <p:sp>
        <p:nvSpPr>
          <p:cNvPr id="4" name="Footer Placeholder 3"/>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5" name="Slide Number Placeholder 4"/>
          <p:cNvSpPr>
            <a:spLocks noGrp="1"/>
          </p:cNvSpPr>
          <p:nvPr>
            <p:ph type="sldNum" sz="quarter" idx="12"/>
          </p:nvPr>
        </p:nvSpPr>
        <p:spPr/>
        <p:txBody>
          <a:bodyPr/>
          <a:lstStyle>
            <a:lvl1pPr>
              <a:defRPr/>
            </a:lvl1pPr>
          </a:lstStyle>
          <a:p>
            <a:fld id="{08489C76-B092-4A5D-B863-8E828DF27AD2}" type="slidenum">
              <a:rPr lang="ru-RU" altLang="ru-RU"/>
              <a:pPr/>
              <a:t>‹#›</a:t>
            </a:fld>
            <a:endParaRPr lang="ru-RU" altLang="ru-RU"/>
          </a:p>
        </p:txBody>
      </p:sp>
    </p:spTree>
    <p:extLst>
      <p:ext uri="{BB962C8B-B14F-4D97-AF65-F5344CB8AC3E}">
        <p14:creationId xmlns:p14="http://schemas.microsoft.com/office/powerpoint/2010/main" val="3989184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49ACDD0-2D53-4EB1-8DC6-20E033B04529}" type="datetime1">
              <a:rPr lang="en-US" altLang="ru-RU" smtClean="0"/>
              <a:t>10/19/2022</a:t>
            </a:fld>
            <a:endParaRPr lang="ru-RU" altLang="ru-RU"/>
          </a:p>
        </p:txBody>
      </p:sp>
      <p:sp>
        <p:nvSpPr>
          <p:cNvPr id="3" name="Footer Placeholder 2"/>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4" name="Slide Number Placeholder 3"/>
          <p:cNvSpPr>
            <a:spLocks noGrp="1"/>
          </p:cNvSpPr>
          <p:nvPr>
            <p:ph type="sldNum" sz="quarter" idx="12"/>
          </p:nvPr>
        </p:nvSpPr>
        <p:spPr/>
        <p:txBody>
          <a:bodyPr/>
          <a:lstStyle>
            <a:lvl1pPr>
              <a:defRPr/>
            </a:lvl1pPr>
          </a:lstStyle>
          <a:p>
            <a:fld id="{AEFEC94D-127A-4768-BC3F-7A34C702B8CB}" type="slidenum">
              <a:rPr lang="ru-RU" altLang="ru-RU"/>
              <a:pPr/>
              <a:t>‹#›</a:t>
            </a:fld>
            <a:endParaRPr lang="ru-RU" altLang="ru-RU"/>
          </a:p>
        </p:txBody>
      </p:sp>
    </p:spTree>
    <p:extLst>
      <p:ext uri="{BB962C8B-B14F-4D97-AF65-F5344CB8AC3E}">
        <p14:creationId xmlns:p14="http://schemas.microsoft.com/office/powerpoint/2010/main" val="3730884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C5CBA79-0A8D-4D20-AF38-3F587A968EB8}" type="datetime1">
              <a:rPr lang="en-US" altLang="ru-RU" smtClean="0"/>
              <a:t>10/19/2022</a:t>
            </a:fld>
            <a:endParaRPr lang="ru-RU" altLang="ru-RU"/>
          </a:p>
        </p:txBody>
      </p:sp>
      <p:sp>
        <p:nvSpPr>
          <p:cNvPr id="6" name="Footer Placeholder 5"/>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7" name="Slide Number Placeholder 6"/>
          <p:cNvSpPr>
            <a:spLocks noGrp="1"/>
          </p:cNvSpPr>
          <p:nvPr>
            <p:ph type="sldNum" sz="quarter" idx="12"/>
          </p:nvPr>
        </p:nvSpPr>
        <p:spPr/>
        <p:txBody>
          <a:bodyPr/>
          <a:lstStyle>
            <a:lvl1pPr>
              <a:defRPr/>
            </a:lvl1pPr>
          </a:lstStyle>
          <a:p>
            <a:fld id="{CC6CDA4C-FEB9-4FE6-BD71-AA562902170B}" type="slidenum">
              <a:rPr lang="ru-RU" altLang="ru-RU"/>
              <a:pPr/>
              <a:t>‹#›</a:t>
            </a:fld>
            <a:endParaRPr lang="ru-RU" altLang="ru-RU"/>
          </a:p>
        </p:txBody>
      </p:sp>
    </p:spTree>
    <p:extLst>
      <p:ext uri="{BB962C8B-B14F-4D97-AF65-F5344CB8AC3E}">
        <p14:creationId xmlns:p14="http://schemas.microsoft.com/office/powerpoint/2010/main" val="398466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3E3B755D-FB77-4643-914B-669EF48D4964}" type="datetime1">
              <a:rPr lang="en-US" altLang="ru-RU" smtClean="0"/>
              <a:t>10/19/2022</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6" name="Slide Number Placeholder 5"/>
          <p:cNvSpPr>
            <a:spLocks noGrp="1"/>
          </p:cNvSpPr>
          <p:nvPr>
            <p:ph type="sldNum" sz="quarter" idx="12"/>
          </p:nvPr>
        </p:nvSpPr>
        <p:spPr/>
        <p:txBody>
          <a:bodyPr/>
          <a:lstStyle>
            <a:lvl1pPr>
              <a:defRPr/>
            </a:lvl1pPr>
          </a:lstStyle>
          <a:p>
            <a:fld id="{D5F73A95-ADC4-461A-BC25-30B0D9318031}" type="slidenum">
              <a:rPr lang="en-GB" altLang="ru-RU"/>
              <a:pPr/>
              <a:t>‹#›</a:t>
            </a:fld>
            <a:endParaRPr lang="en-GB" altLang="ru-RU"/>
          </a:p>
        </p:txBody>
      </p:sp>
    </p:spTree>
    <p:extLst>
      <p:ext uri="{BB962C8B-B14F-4D97-AF65-F5344CB8AC3E}">
        <p14:creationId xmlns:p14="http://schemas.microsoft.com/office/powerpoint/2010/main" val="4294544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46EA1D5-F37C-4FDB-BA56-82B6D602F44E}" type="datetime1">
              <a:rPr lang="en-US" altLang="ru-RU" smtClean="0"/>
              <a:t>10/19/2022</a:t>
            </a:fld>
            <a:endParaRPr lang="ru-RU" altLang="ru-RU"/>
          </a:p>
        </p:txBody>
      </p:sp>
      <p:sp>
        <p:nvSpPr>
          <p:cNvPr id="6" name="Footer Placeholder 5"/>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7" name="Slide Number Placeholder 6"/>
          <p:cNvSpPr>
            <a:spLocks noGrp="1"/>
          </p:cNvSpPr>
          <p:nvPr>
            <p:ph type="sldNum" sz="quarter" idx="12"/>
          </p:nvPr>
        </p:nvSpPr>
        <p:spPr/>
        <p:txBody>
          <a:bodyPr/>
          <a:lstStyle>
            <a:lvl1pPr>
              <a:defRPr/>
            </a:lvl1pPr>
          </a:lstStyle>
          <a:p>
            <a:fld id="{6EE8DC3E-E811-4EAA-A37A-5C5F496D93C4}" type="slidenum">
              <a:rPr lang="ru-RU" altLang="ru-RU"/>
              <a:pPr/>
              <a:t>‹#›</a:t>
            </a:fld>
            <a:endParaRPr lang="ru-RU" altLang="ru-RU"/>
          </a:p>
        </p:txBody>
      </p:sp>
    </p:spTree>
    <p:extLst>
      <p:ext uri="{BB962C8B-B14F-4D97-AF65-F5344CB8AC3E}">
        <p14:creationId xmlns:p14="http://schemas.microsoft.com/office/powerpoint/2010/main" val="1989088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6C53F9ED-C5C9-4844-9BCF-F48B65F14C09}"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88E22836-F81F-4443-A3B1-B22F494F7BAF}" type="slidenum">
              <a:rPr lang="ru-RU" altLang="ru-RU"/>
              <a:pPr/>
              <a:t>‹#›</a:t>
            </a:fld>
            <a:endParaRPr lang="ru-RU" altLang="ru-RU"/>
          </a:p>
        </p:txBody>
      </p:sp>
    </p:spTree>
    <p:extLst>
      <p:ext uri="{BB962C8B-B14F-4D97-AF65-F5344CB8AC3E}">
        <p14:creationId xmlns:p14="http://schemas.microsoft.com/office/powerpoint/2010/main" val="4147227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60350"/>
            <a:ext cx="1693862" cy="5865813"/>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1908175" y="260350"/>
            <a:ext cx="4932363" cy="5865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989AB20F-10F9-4312-8D9A-54ECDB83FF67}"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214537D5-11EB-4330-BA8C-7CF5B992F7D2}" type="slidenum">
              <a:rPr lang="ru-RU" altLang="ru-RU"/>
              <a:pPr/>
              <a:t>‹#›</a:t>
            </a:fld>
            <a:endParaRPr lang="ru-RU" altLang="ru-RU"/>
          </a:p>
        </p:txBody>
      </p:sp>
    </p:spTree>
    <p:extLst>
      <p:ext uri="{BB962C8B-B14F-4D97-AF65-F5344CB8AC3E}">
        <p14:creationId xmlns:p14="http://schemas.microsoft.com/office/powerpoint/2010/main" val="323989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D61AD41-2BDD-48AA-978A-97D809C82443}" type="datetime1">
              <a:rPr lang="en-US" altLang="ru-RU" smtClean="0"/>
              <a:t>10/19/2022</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6" name="Slide Number Placeholder 5"/>
          <p:cNvSpPr>
            <a:spLocks noGrp="1"/>
          </p:cNvSpPr>
          <p:nvPr>
            <p:ph type="sldNum" sz="quarter" idx="12"/>
          </p:nvPr>
        </p:nvSpPr>
        <p:spPr/>
        <p:txBody>
          <a:bodyPr/>
          <a:lstStyle>
            <a:lvl1pPr>
              <a:defRPr/>
            </a:lvl1pPr>
          </a:lstStyle>
          <a:p>
            <a:fld id="{5BCA67D1-A4E2-42EC-966C-E5253BD86902}" type="slidenum">
              <a:rPr lang="en-GB" altLang="ru-RU"/>
              <a:pPr/>
              <a:t>‹#›</a:t>
            </a:fld>
            <a:endParaRPr lang="en-GB" altLang="ru-RU"/>
          </a:p>
        </p:txBody>
      </p:sp>
    </p:spTree>
    <p:extLst>
      <p:ext uri="{BB962C8B-B14F-4D97-AF65-F5344CB8AC3E}">
        <p14:creationId xmlns:p14="http://schemas.microsoft.com/office/powerpoint/2010/main" val="113277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68313" y="2276475"/>
            <a:ext cx="4027487"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2276475"/>
            <a:ext cx="4027488"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fld id="{23E3E7E3-1628-4202-8390-DF6BBD9CD151}" type="datetime1">
              <a:rPr lang="en-US" altLang="ru-RU" smtClean="0"/>
              <a:t>10/19/2022</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7" name="Slide Number Placeholder 6"/>
          <p:cNvSpPr>
            <a:spLocks noGrp="1"/>
          </p:cNvSpPr>
          <p:nvPr>
            <p:ph type="sldNum" sz="quarter" idx="12"/>
          </p:nvPr>
        </p:nvSpPr>
        <p:spPr/>
        <p:txBody>
          <a:bodyPr/>
          <a:lstStyle>
            <a:lvl1pPr>
              <a:defRPr/>
            </a:lvl1pPr>
          </a:lstStyle>
          <a:p>
            <a:fld id="{4C520FED-FCEB-421B-8789-C52D04BE6A83}" type="slidenum">
              <a:rPr lang="en-GB" altLang="ru-RU"/>
              <a:pPr/>
              <a:t>‹#›</a:t>
            </a:fld>
            <a:endParaRPr lang="en-GB" altLang="ru-RU"/>
          </a:p>
        </p:txBody>
      </p:sp>
    </p:spTree>
    <p:extLst>
      <p:ext uri="{BB962C8B-B14F-4D97-AF65-F5344CB8AC3E}">
        <p14:creationId xmlns:p14="http://schemas.microsoft.com/office/powerpoint/2010/main" val="410243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fld id="{A99C8BA0-5F07-4249-B95D-AFA98C0D1450}" type="datetime1">
              <a:rPr lang="en-US" altLang="ru-RU" smtClean="0"/>
              <a:t>10/19/2022</a:t>
            </a:fld>
            <a:endParaRPr lang="en-GB" altLang="ru-RU"/>
          </a:p>
        </p:txBody>
      </p:sp>
      <p:sp>
        <p:nvSpPr>
          <p:cNvPr id="8" name="Footer Placeholder 7"/>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9" name="Slide Number Placeholder 8"/>
          <p:cNvSpPr>
            <a:spLocks noGrp="1"/>
          </p:cNvSpPr>
          <p:nvPr>
            <p:ph type="sldNum" sz="quarter" idx="12"/>
          </p:nvPr>
        </p:nvSpPr>
        <p:spPr/>
        <p:txBody>
          <a:bodyPr/>
          <a:lstStyle>
            <a:lvl1pPr>
              <a:defRPr/>
            </a:lvl1pPr>
          </a:lstStyle>
          <a:p>
            <a:fld id="{F721CD65-14C3-48CD-8D18-18A9110112E0}" type="slidenum">
              <a:rPr lang="en-GB" altLang="ru-RU"/>
              <a:pPr/>
              <a:t>‹#›</a:t>
            </a:fld>
            <a:endParaRPr lang="en-GB" altLang="ru-RU"/>
          </a:p>
        </p:txBody>
      </p:sp>
    </p:spTree>
    <p:extLst>
      <p:ext uri="{BB962C8B-B14F-4D97-AF65-F5344CB8AC3E}">
        <p14:creationId xmlns:p14="http://schemas.microsoft.com/office/powerpoint/2010/main" val="167179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fld id="{7A7F9532-FD34-49C0-8919-DA0C1E36E685}" type="datetime1">
              <a:rPr lang="en-US" altLang="ru-RU" smtClean="0"/>
              <a:t>10/19/2022</a:t>
            </a:fld>
            <a:endParaRPr lang="en-GB" altLang="ru-RU"/>
          </a:p>
        </p:txBody>
      </p:sp>
      <p:sp>
        <p:nvSpPr>
          <p:cNvPr id="4" name="Footer Placeholder 3"/>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5" name="Slide Number Placeholder 4"/>
          <p:cNvSpPr>
            <a:spLocks noGrp="1"/>
          </p:cNvSpPr>
          <p:nvPr>
            <p:ph type="sldNum" sz="quarter" idx="12"/>
          </p:nvPr>
        </p:nvSpPr>
        <p:spPr/>
        <p:txBody>
          <a:bodyPr/>
          <a:lstStyle>
            <a:lvl1pPr>
              <a:defRPr/>
            </a:lvl1pPr>
          </a:lstStyle>
          <a:p>
            <a:fld id="{69B08B38-D4FA-4A4A-A395-CC8A76A6823F}" type="slidenum">
              <a:rPr lang="en-GB" altLang="ru-RU"/>
              <a:pPr/>
              <a:t>‹#›</a:t>
            </a:fld>
            <a:endParaRPr lang="en-GB" altLang="ru-RU"/>
          </a:p>
        </p:txBody>
      </p:sp>
    </p:spTree>
    <p:extLst>
      <p:ext uri="{BB962C8B-B14F-4D97-AF65-F5344CB8AC3E}">
        <p14:creationId xmlns:p14="http://schemas.microsoft.com/office/powerpoint/2010/main" val="150989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77A8A69-6A19-463D-8157-306ABD8C4FAA}" type="datetime1">
              <a:rPr lang="en-US" altLang="ru-RU" smtClean="0"/>
              <a:t>10/19/2022</a:t>
            </a:fld>
            <a:endParaRPr lang="en-GB" altLang="ru-RU"/>
          </a:p>
        </p:txBody>
      </p:sp>
      <p:sp>
        <p:nvSpPr>
          <p:cNvPr id="3" name="Footer Placeholder 2"/>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4" name="Slide Number Placeholder 3"/>
          <p:cNvSpPr>
            <a:spLocks noGrp="1"/>
          </p:cNvSpPr>
          <p:nvPr>
            <p:ph type="sldNum" sz="quarter" idx="12"/>
          </p:nvPr>
        </p:nvSpPr>
        <p:spPr/>
        <p:txBody>
          <a:bodyPr/>
          <a:lstStyle>
            <a:lvl1pPr>
              <a:defRPr/>
            </a:lvl1pPr>
          </a:lstStyle>
          <a:p>
            <a:fld id="{C72F47C0-5867-4FB9-A509-066D7E9EDA68}" type="slidenum">
              <a:rPr lang="en-GB" altLang="ru-RU"/>
              <a:pPr/>
              <a:t>‹#›</a:t>
            </a:fld>
            <a:endParaRPr lang="en-GB" altLang="ru-RU"/>
          </a:p>
        </p:txBody>
      </p:sp>
    </p:spTree>
    <p:extLst>
      <p:ext uri="{BB962C8B-B14F-4D97-AF65-F5344CB8AC3E}">
        <p14:creationId xmlns:p14="http://schemas.microsoft.com/office/powerpoint/2010/main" val="248162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BFD1227-03FC-4454-BFB0-FB70D5C45B19}" type="datetime1">
              <a:rPr lang="en-US" altLang="ru-RU" smtClean="0"/>
              <a:t>10/19/2022</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7" name="Slide Number Placeholder 6"/>
          <p:cNvSpPr>
            <a:spLocks noGrp="1"/>
          </p:cNvSpPr>
          <p:nvPr>
            <p:ph type="sldNum" sz="quarter" idx="12"/>
          </p:nvPr>
        </p:nvSpPr>
        <p:spPr/>
        <p:txBody>
          <a:bodyPr/>
          <a:lstStyle>
            <a:lvl1pPr>
              <a:defRPr/>
            </a:lvl1pPr>
          </a:lstStyle>
          <a:p>
            <a:fld id="{72B7B5D6-6CF3-414F-8BF6-65F4A3AE7E00}" type="slidenum">
              <a:rPr lang="en-GB" altLang="ru-RU"/>
              <a:pPr/>
              <a:t>‹#›</a:t>
            </a:fld>
            <a:endParaRPr lang="en-GB" altLang="ru-RU"/>
          </a:p>
        </p:txBody>
      </p:sp>
    </p:spTree>
    <p:extLst>
      <p:ext uri="{BB962C8B-B14F-4D97-AF65-F5344CB8AC3E}">
        <p14:creationId xmlns:p14="http://schemas.microsoft.com/office/powerpoint/2010/main" val="286175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C17D5DB-9BB3-41E7-A98B-4B7D72DD0942}" type="datetime1">
              <a:rPr lang="en-US" altLang="ru-RU" smtClean="0"/>
              <a:t>10/19/2022</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7" name="Slide Number Placeholder 6"/>
          <p:cNvSpPr>
            <a:spLocks noGrp="1"/>
          </p:cNvSpPr>
          <p:nvPr>
            <p:ph type="sldNum" sz="quarter" idx="12"/>
          </p:nvPr>
        </p:nvSpPr>
        <p:spPr/>
        <p:txBody>
          <a:bodyPr/>
          <a:lstStyle>
            <a:lvl1pPr>
              <a:defRPr/>
            </a:lvl1pPr>
          </a:lstStyle>
          <a:p>
            <a:fld id="{A2F91845-147D-4C2E-91A7-B1E32B240CD0}" type="slidenum">
              <a:rPr lang="en-GB" altLang="ru-RU"/>
              <a:pPr/>
              <a:t>‹#›</a:t>
            </a:fld>
            <a:endParaRPr lang="en-GB" altLang="ru-RU"/>
          </a:p>
        </p:txBody>
      </p:sp>
    </p:spTree>
    <p:extLst>
      <p:ext uri="{BB962C8B-B14F-4D97-AF65-F5344CB8AC3E}">
        <p14:creationId xmlns:p14="http://schemas.microsoft.com/office/powerpoint/2010/main" val="251730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dirty="0" smtClean="0"/>
              <a:t>Click to edit Master title style</a:t>
            </a:r>
            <a:endParaRPr lang="ru-RU" altLang="ru-RU" dirty="0" smtClean="0"/>
          </a:p>
        </p:txBody>
      </p:sp>
      <p:sp>
        <p:nvSpPr>
          <p:cNvPr id="1027" name="Rectangle 3"/>
          <p:cNvSpPr>
            <a:spLocks noGrp="1" noChangeArrowheads="1"/>
          </p:cNvSpPr>
          <p:nvPr>
            <p:ph type="body" idx="1"/>
          </p:nvPr>
        </p:nvSpPr>
        <p:spPr bwMode="auto">
          <a:xfrm>
            <a:off x="468313" y="2276475"/>
            <a:ext cx="82073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dirty="0" smtClean="0"/>
              <a:t>Click to edit Master text styles</a:t>
            </a:r>
          </a:p>
          <a:p>
            <a:pPr lvl="1"/>
            <a:r>
              <a:rPr lang="en-US" altLang="ru-RU" dirty="0" smtClean="0"/>
              <a:t>Second level</a:t>
            </a:r>
          </a:p>
          <a:p>
            <a:pPr lvl="2"/>
            <a:r>
              <a:rPr lang="en-US" altLang="ru-RU" dirty="0" smtClean="0"/>
              <a:t>Third level</a:t>
            </a:r>
          </a:p>
          <a:p>
            <a:pPr lvl="3"/>
            <a:r>
              <a:rPr lang="en-US" altLang="ru-RU" dirty="0" smtClean="0"/>
              <a:t>Fourth level</a:t>
            </a:r>
          </a:p>
          <a:p>
            <a:pPr lvl="4"/>
            <a:r>
              <a:rPr lang="en-US" altLang="ru-RU" dirty="0" smtClean="0"/>
              <a:t>Fifth level</a:t>
            </a:r>
            <a:endParaRPr lang="ru-RU" altLang="ru-RU" dirty="0" smtClean="0"/>
          </a:p>
        </p:txBody>
      </p:sp>
      <p:sp>
        <p:nvSpPr>
          <p:cNvPr id="1035" name="Rectangle 11"/>
          <p:cNvSpPr>
            <a:spLocks noGrp="1" noChangeArrowheads="1"/>
          </p:cNvSpPr>
          <p:nvPr>
            <p:ph type="dt" sz="half" idx="2"/>
          </p:nvPr>
        </p:nvSpPr>
        <p:spPr bwMode="auto">
          <a:xfrm>
            <a:off x="457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100" b="0">
                <a:solidFill>
                  <a:schemeClr val="bg1">
                    <a:lumMod val="85000"/>
                  </a:schemeClr>
                </a:solidFill>
                <a:latin typeface="+mn-lt"/>
              </a:defRPr>
            </a:lvl1pPr>
          </a:lstStyle>
          <a:p>
            <a:fld id="{E852E869-5AD1-440C-888A-2943A7DEBD36}" type="datetime1">
              <a:rPr lang="en-US" altLang="ru-RU" smtClean="0"/>
              <a:pPr/>
              <a:t>10/19/2022</a:t>
            </a:fld>
            <a:endParaRPr lang="en-GB" altLang="ru-RU"/>
          </a:p>
        </p:txBody>
      </p:sp>
      <p:sp>
        <p:nvSpPr>
          <p:cNvPr id="1036" name="Rectangle 12"/>
          <p:cNvSpPr>
            <a:spLocks noGrp="1" noChangeArrowheads="1"/>
          </p:cNvSpPr>
          <p:nvPr>
            <p:ph type="ftr" sz="quarter" idx="3"/>
          </p:nvPr>
        </p:nvSpPr>
        <p:spPr bwMode="auto">
          <a:xfrm>
            <a:off x="3124200" y="6453188"/>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100" b="0">
                <a:solidFill>
                  <a:schemeClr val="bg1">
                    <a:lumMod val="85000"/>
                  </a:schemeClr>
                </a:solidFill>
                <a:latin typeface="+mn-lt"/>
              </a:defRPr>
            </a:lvl1pPr>
          </a:lstStyle>
          <a:p>
            <a:r>
              <a:rPr lang="en-GB" altLang="ru-RU" smtClean="0"/>
              <a:t>Designed by PoweredTemplate.com</a:t>
            </a:r>
            <a:endParaRPr lang="en-GB" altLang="ru-RU"/>
          </a:p>
        </p:txBody>
      </p:sp>
      <p:sp>
        <p:nvSpPr>
          <p:cNvPr id="1037" name="Rectangle 13"/>
          <p:cNvSpPr>
            <a:spLocks noGrp="1" noChangeArrowheads="1"/>
          </p:cNvSpPr>
          <p:nvPr>
            <p:ph type="sldNum" sz="quarter" idx="4"/>
          </p:nvPr>
        </p:nvSpPr>
        <p:spPr bwMode="auto">
          <a:xfrm>
            <a:off x="6553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b="0">
                <a:solidFill>
                  <a:schemeClr val="bg1">
                    <a:lumMod val="85000"/>
                  </a:schemeClr>
                </a:solidFill>
                <a:latin typeface="+mn-lt"/>
              </a:defRPr>
            </a:lvl1pPr>
          </a:lstStyle>
          <a:p>
            <a:fld id="{56CEEA2F-98FF-45DA-8646-605603473375}" type="slidenum">
              <a:rPr lang="en-GB" altLang="ru-RU" smtClean="0"/>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l" rtl="0" eaLnBrk="1" fontAlgn="base" hangingPunct="1">
        <a:spcBef>
          <a:spcPct val="0"/>
        </a:spcBef>
        <a:spcAft>
          <a:spcPct val="0"/>
        </a:spcAft>
        <a:defRPr sz="3200">
          <a:solidFill>
            <a:schemeClr val="bg1"/>
          </a:solidFill>
          <a:latin typeface="Calibri" pitchFamily="34" charset="0"/>
        </a:defRPr>
      </a:lvl6pPr>
      <a:lvl7pPr marL="914400" algn="l" rtl="0" eaLnBrk="1" fontAlgn="base" hangingPunct="1">
        <a:spcBef>
          <a:spcPct val="0"/>
        </a:spcBef>
        <a:spcAft>
          <a:spcPct val="0"/>
        </a:spcAft>
        <a:defRPr sz="3200">
          <a:solidFill>
            <a:schemeClr val="bg1"/>
          </a:solidFill>
          <a:latin typeface="Calibri" pitchFamily="34" charset="0"/>
        </a:defRPr>
      </a:lvl7pPr>
      <a:lvl8pPr marL="1371600" algn="l" rtl="0" eaLnBrk="1" fontAlgn="base" hangingPunct="1">
        <a:spcBef>
          <a:spcPct val="0"/>
        </a:spcBef>
        <a:spcAft>
          <a:spcPct val="0"/>
        </a:spcAft>
        <a:defRPr sz="3200">
          <a:solidFill>
            <a:schemeClr val="bg1"/>
          </a:solidFill>
          <a:latin typeface="Calibri" pitchFamily="34" charset="0"/>
        </a:defRPr>
      </a:lvl8pPr>
      <a:lvl9pPr marL="1828800" algn="l" rtl="0" eaLnBrk="1" fontAlgn="base" hangingPunct="1">
        <a:spcBef>
          <a:spcPct val="0"/>
        </a:spcBef>
        <a:spcAft>
          <a:spcPct val="0"/>
        </a:spcAft>
        <a:defRPr sz="3200">
          <a:solidFill>
            <a:schemeClr val="bg1"/>
          </a:solidFill>
          <a:latin typeface="Calibri" pitchFamily="34"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100" b="0">
                <a:solidFill>
                  <a:schemeClr val="bg1">
                    <a:lumMod val="85000"/>
                  </a:schemeClr>
                </a:solidFill>
                <a:latin typeface="+mn-lt"/>
              </a:defRPr>
            </a:lvl1pPr>
          </a:lstStyle>
          <a:p>
            <a:fld id="{F84E6CD6-FACD-4797-A1B9-01B295F8BEF6}" type="datetime1">
              <a:rPr lang="en-US" altLang="ru-RU" smtClean="0"/>
              <a:pPr/>
              <a:t>10/19/2022</a:t>
            </a:fld>
            <a:endParaRPr lang="ru-RU" altLang="ru-RU"/>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100" b="0">
                <a:solidFill>
                  <a:schemeClr val="bg1">
                    <a:lumMod val="85000"/>
                  </a:schemeClr>
                </a:solidFill>
                <a:latin typeface="+mn-lt"/>
              </a:defRPr>
            </a:lvl1pPr>
          </a:lstStyle>
          <a:p>
            <a:r>
              <a:rPr lang="en-US" altLang="ru-RU" smtClean="0"/>
              <a:t>Designed by PoweredTemplate.com</a:t>
            </a:r>
            <a:endParaRPr lang="ru-RU" altLang="ru-RU"/>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b="0">
                <a:solidFill>
                  <a:schemeClr val="bg1">
                    <a:lumMod val="85000"/>
                  </a:schemeClr>
                </a:solidFill>
                <a:latin typeface="+mn-lt"/>
              </a:defRPr>
            </a:lvl1pPr>
          </a:lstStyle>
          <a:p>
            <a:fld id="{F383D8D2-883F-4EC8-8067-58268E46ED62}" type="slidenum">
              <a:rPr lang="ru-RU" altLang="ru-RU" smtClean="0"/>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Calibri" pitchFamily="34" charset="0"/>
        </a:defRPr>
      </a:lvl2pPr>
      <a:lvl3pPr algn="l" rtl="0" fontAlgn="base">
        <a:spcBef>
          <a:spcPct val="0"/>
        </a:spcBef>
        <a:spcAft>
          <a:spcPct val="0"/>
        </a:spcAft>
        <a:defRPr sz="3200">
          <a:solidFill>
            <a:schemeClr val="tx1"/>
          </a:solidFill>
          <a:latin typeface="Calibri" pitchFamily="34" charset="0"/>
        </a:defRPr>
      </a:lvl3pPr>
      <a:lvl4pPr algn="l" rtl="0" fontAlgn="base">
        <a:spcBef>
          <a:spcPct val="0"/>
        </a:spcBef>
        <a:spcAft>
          <a:spcPct val="0"/>
        </a:spcAft>
        <a:defRPr sz="3200">
          <a:solidFill>
            <a:schemeClr val="tx1"/>
          </a:solidFill>
          <a:latin typeface="Calibri" pitchFamily="34" charset="0"/>
        </a:defRPr>
      </a:lvl4pPr>
      <a:lvl5pPr algn="l" rtl="0" fontAlgn="base">
        <a:spcBef>
          <a:spcPct val="0"/>
        </a:spcBef>
        <a:spcAft>
          <a:spcPct val="0"/>
        </a:spcAft>
        <a:defRPr sz="3200">
          <a:solidFill>
            <a:schemeClr val="tx1"/>
          </a:solidFill>
          <a:latin typeface="Calibri"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www.pgbovine.net/what-is-hci-research.htm"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hcibook.com/e3/chapters/"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398" y="4005064"/>
            <a:ext cx="6442075" cy="1323776"/>
          </a:xfrm>
          <a:noFill/>
          <a:effectLst/>
        </p:spPr>
        <p:txBody>
          <a:bodyPr/>
          <a:lstStyle/>
          <a:p>
            <a:pPr algn="ctr"/>
            <a:r>
              <a:rPr lang="en-US" altLang="ru-RU" dirty="0" smtClean="0">
                <a:solidFill>
                  <a:schemeClr val="bg2"/>
                </a:solidFill>
              </a:rPr>
              <a:t>IT- 4201</a:t>
            </a:r>
            <a:br>
              <a:rPr lang="en-US" altLang="ru-RU" dirty="0" smtClean="0">
                <a:solidFill>
                  <a:schemeClr val="bg2"/>
                </a:solidFill>
              </a:rPr>
            </a:br>
            <a:r>
              <a:rPr lang="en-US" altLang="ru-RU" dirty="0" smtClean="0">
                <a:solidFill>
                  <a:schemeClr val="bg2"/>
                </a:solidFill>
              </a:rPr>
              <a:t>Human Computer Interaction</a:t>
            </a:r>
            <a:endParaRPr lang="en-US" altLang="ru-RU" dirty="0">
              <a:solidFill>
                <a:schemeClr val="bg2"/>
              </a:solidFill>
            </a:endParaRPr>
          </a:p>
        </p:txBody>
      </p:sp>
      <p:sp>
        <p:nvSpPr>
          <p:cNvPr id="34830" name="Rectangle 14"/>
          <p:cNvSpPr>
            <a:spLocks noChangeArrowheads="1"/>
          </p:cNvSpPr>
          <p:nvPr/>
        </p:nvSpPr>
        <p:spPr bwMode="auto">
          <a:xfrm>
            <a:off x="0" y="5229200"/>
            <a:ext cx="64420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r">
              <a:spcBef>
                <a:spcPct val="20000"/>
              </a:spcBef>
              <a:defRPr sz="2000">
                <a:solidFill>
                  <a:schemeClr val="bg1"/>
                </a:solidFill>
                <a:latin typeface="Calibri" pitchFamily="34" charset="0"/>
              </a:defRPr>
            </a:lvl1pPr>
            <a:lvl2pPr algn="ctr">
              <a:spcBef>
                <a:spcPct val="20000"/>
              </a:spcBef>
              <a:defRPr sz="2000">
                <a:solidFill>
                  <a:schemeClr val="bg1"/>
                </a:solidFill>
                <a:latin typeface="Calibri" pitchFamily="34" charset="0"/>
              </a:defRPr>
            </a:lvl2pPr>
            <a:lvl3pPr algn="ctr">
              <a:spcBef>
                <a:spcPct val="20000"/>
              </a:spcBef>
              <a:defRPr sz="2000">
                <a:solidFill>
                  <a:schemeClr val="bg1"/>
                </a:solidFill>
                <a:latin typeface="Calibri" pitchFamily="34" charset="0"/>
              </a:defRPr>
            </a:lvl3pPr>
            <a:lvl4pPr algn="ctr">
              <a:spcBef>
                <a:spcPct val="20000"/>
              </a:spcBef>
              <a:defRPr sz="2000">
                <a:solidFill>
                  <a:schemeClr val="bg1"/>
                </a:solidFill>
                <a:latin typeface="Calibri" pitchFamily="34" charset="0"/>
              </a:defRPr>
            </a:lvl4pPr>
            <a:lvl5pPr algn="ctr">
              <a:spcBef>
                <a:spcPct val="20000"/>
              </a:spcBef>
              <a:defRPr sz="2000">
                <a:solidFill>
                  <a:schemeClr val="bg1"/>
                </a:solidFill>
                <a:latin typeface="Calibri" pitchFamily="34" charset="0"/>
              </a:defRPr>
            </a:lvl5pPr>
            <a:lvl6pPr algn="ctr" fontAlgn="base">
              <a:spcBef>
                <a:spcPct val="20000"/>
              </a:spcBef>
              <a:spcAft>
                <a:spcPct val="0"/>
              </a:spcAft>
              <a:defRPr sz="2000">
                <a:solidFill>
                  <a:schemeClr val="bg1"/>
                </a:solidFill>
                <a:latin typeface="Calibri" pitchFamily="34" charset="0"/>
              </a:defRPr>
            </a:lvl6pPr>
            <a:lvl7pPr algn="ctr" fontAlgn="base">
              <a:spcBef>
                <a:spcPct val="20000"/>
              </a:spcBef>
              <a:spcAft>
                <a:spcPct val="0"/>
              </a:spcAft>
              <a:defRPr sz="2000">
                <a:solidFill>
                  <a:schemeClr val="bg1"/>
                </a:solidFill>
                <a:latin typeface="Calibri" pitchFamily="34" charset="0"/>
              </a:defRPr>
            </a:lvl7pPr>
            <a:lvl8pPr algn="ctr" fontAlgn="base">
              <a:spcBef>
                <a:spcPct val="20000"/>
              </a:spcBef>
              <a:spcAft>
                <a:spcPct val="0"/>
              </a:spcAft>
              <a:defRPr sz="2000">
                <a:solidFill>
                  <a:schemeClr val="bg1"/>
                </a:solidFill>
                <a:latin typeface="Calibri" pitchFamily="34" charset="0"/>
              </a:defRPr>
            </a:lvl8pPr>
            <a:lvl9pPr algn="ctr" fontAlgn="base">
              <a:spcBef>
                <a:spcPct val="20000"/>
              </a:spcBef>
              <a:spcAft>
                <a:spcPct val="0"/>
              </a:spcAft>
              <a:defRPr sz="2000">
                <a:solidFill>
                  <a:schemeClr val="bg1"/>
                </a:solidFill>
                <a:latin typeface="Calibri" pitchFamily="34" charset="0"/>
              </a:defRPr>
            </a:lvl9pPr>
          </a:lstStyle>
          <a:p>
            <a:pPr algn="ctr"/>
            <a:r>
              <a:rPr lang="en-US" altLang="ru-RU" sz="2400" b="0" dirty="0" smtClean="0">
                <a:solidFill>
                  <a:schemeClr val="bg2"/>
                </a:solidFill>
              </a:rPr>
              <a:t>Lecture # - 1</a:t>
            </a:r>
            <a:endParaRPr lang="uk-UA" altLang="ru-RU" sz="2400" b="0"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287" y="125760"/>
            <a:ext cx="6767513" cy="1143000"/>
          </a:xfrm>
        </p:spPr>
        <p:txBody>
          <a:bodyPr/>
          <a:lstStyle/>
          <a:p>
            <a:r>
              <a:rPr lang="en-US" dirty="0" smtClean="0"/>
              <a:t>Importance of HCI </a:t>
            </a:r>
            <a:r>
              <a:rPr lang="en-US" dirty="0"/>
              <a:t>(cont.)</a:t>
            </a:r>
          </a:p>
        </p:txBody>
      </p:sp>
      <p:sp>
        <p:nvSpPr>
          <p:cNvPr id="3" name="Content Placeholder 2"/>
          <p:cNvSpPr>
            <a:spLocks noGrp="1"/>
          </p:cNvSpPr>
          <p:nvPr>
            <p:ph idx="1"/>
          </p:nvPr>
        </p:nvSpPr>
        <p:spPr>
          <a:xfrm>
            <a:off x="1908175" y="1268760"/>
            <a:ext cx="6984305" cy="5328592"/>
          </a:xfrm>
        </p:spPr>
        <p:txBody>
          <a:bodyPr/>
          <a:lstStyle/>
          <a:p>
            <a:pPr algn="just"/>
            <a:r>
              <a:rPr lang="en-US" dirty="0"/>
              <a:t>A less acknowledged fact is how HCI has had a huge impact in the history of computing and changed our daily lives. It was probably the invention (or rediscovery) of the mouse that was the linchpin in the personal computer revolution, making the operation of a computer intuitive and much easier than the previous system of keyboard commands. </a:t>
            </a:r>
            <a:endParaRPr lang="en-US" dirty="0" smtClean="0"/>
          </a:p>
          <a:p>
            <a:pPr algn="just"/>
            <a:r>
              <a:rPr lang="en-US" dirty="0" smtClean="0"/>
              <a:t>Ex. Spreadsheet interface for business computing, Web-browser interface, </a:t>
            </a:r>
            <a:r>
              <a:rPr lang="en-US" dirty="0"/>
              <a:t>Smartphones, with their touch-oriented </a:t>
            </a:r>
            <a:r>
              <a:rPr lang="en-US" dirty="0" smtClean="0"/>
              <a:t>interfaces, </a:t>
            </a:r>
            <a:r>
              <a:rPr lang="en-US" dirty="0"/>
              <a:t>Body-based and action-oriented interfaces </a:t>
            </a:r>
            <a:r>
              <a:rPr lang="en-US" dirty="0" smtClean="0"/>
              <a:t>for playing computer games.</a:t>
            </a:r>
            <a:endParaRPr lang="en-US" dirty="0"/>
          </a:p>
        </p:txBody>
      </p:sp>
      <p:sp>
        <p:nvSpPr>
          <p:cNvPr id="4" name="Date Placeholder 3"/>
          <p:cNvSpPr>
            <a:spLocks noGrp="1"/>
          </p:cNvSpPr>
          <p:nvPr>
            <p:ph type="dt" sz="half" idx="10"/>
          </p:nvPr>
        </p:nvSpPr>
        <p:spPr/>
        <p:txBody>
          <a:bodyPr/>
          <a:lstStyle/>
          <a:p>
            <a:fld id="{1DC2B165-2EE1-4FB2-B9BF-05EE26C42DCD}"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p>
            <a:fld id="{56DCF0CF-EF45-4A27-9606-CCDDC891BE7E}" type="slidenum">
              <a:rPr lang="ru-RU" altLang="ru-RU" smtClean="0"/>
              <a:pPr/>
              <a:t>10</a:t>
            </a:fld>
            <a:endParaRPr lang="ru-RU" altLang="ru-RU"/>
          </a:p>
        </p:txBody>
      </p:sp>
    </p:spTree>
    <p:extLst>
      <p:ext uri="{BB962C8B-B14F-4D97-AF65-F5344CB8AC3E}">
        <p14:creationId xmlns:p14="http://schemas.microsoft.com/office/powerpoint/2010/main" val="404099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287" y="125760"/>
            <a:ext cx="6767513" cy="1143000"/>
          </a:xfrm>
        </p:spPr>
        <p:txBody>
          <a:bodyPr/>
          <a:lstStyle/>
          <a:p>
            <a:r>
              <a:rPr lang="en-US" dirty="0" smtClean="0"/>
              <a:t>Importance of HCI (cont.)</a:t>
            </a:r>
            <a:endParaRPr lang="en-US" dirty="0"/>
          </a:p>
        </p:txBody>
      </p:sp>
      <p:sp>
        <p:nvSpPr>
          <p:cNvPr id="3" name="Content Placeholder 2"/>
          <p:cNvSpPr>
            <a:spLocks noGrp="1"/>
          </p:cNvSpPr>
          <p:nvPr>
            <p:ph idx="1"/>
          </p:nvPr>
        </p:nvSpPr>
        <p:spPr>
          <a:xfrm>
            <a:off x="1908175" y="1268760"/>
            <a:ext cx="6984305" cy="5328592"/>
          </a:xfrm>
        </p:spPr>
        <p:txBody>
          <a:bodyPr/>
          <a:lstStyle/>
          <a:p>
            <a:pPr algn="just"/>
            <a:r>
              <a:rPr lang="en-US" dirty="0"/>
              <a:t>HCI still continues to redefine how we view, absorb, exchange, create, and manipulate information to our advantage (Figure 1.3).</a:t>
            </a:r>
            <a:endParaRPr lang="en-US" dirty="0"/>
          </a:p>
        </p:txBody>
      </p:sp>
      <p:sp>
        <p:nvSpPr>
          <p:cNvPr id="4" name="Date Placeholder 3"/>
          <p:cNvSpPr>
            <a:spLocks noGrp="1"/>
          </p:cNvSpPr>
          <p:nvPr>
            <p:ph type="dt" sz="half" idx="10"/>
          </p:nvPr>
        </p:nvSpPr>
        <p:spPr/>
        <p:txBody>
          <a:bodyPr/>
          <a:lstStyle/>
          <a:p>
            <a:fld id="{1DC2B165-2EE1-4FB2-B9BF-05EE26C42DCD}"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p>
            <a:fld id="{56DCF0CF-EF45-4A27-9606-CCDDC891BE7E}" type="slidenum">
              <a:rPr lang="ru-RU" altLang="ru-RU" smtClean="0"/>
              <a:pPr/>
              <a:t>11</a:t>
            </a:fld>
            <a:endParaRPr lang="ru-RU" altLang="ru-RU"/>
          </a:p>
        </p:txBody>
      </p:sp>
      <p:pic>
        <p:nvPicPr>
          <p:cNvPr id="7" name="Picture 6"/>
          <p:cNvPicPr>
            <a:picLocks noChangeAspect="1"/>
          </p:cNvPicPr>
          <p:nvPr/>
        </p:nvPicPr>
        <p:blipFill>
          <a:blip r:embed="rId2"/>
          <a:stretch>
            <a:fillRect/>
          </a:stretch>
        </p:blipFill>
        <p:spPr>
          <a:xfrm>
            <a:off x="2237842" y="2552192"/>
            <a:ext cx="6294597" cy="3006074"/>
          </a:xfrm>
          <a:prstGeom prst="rect">
            <a:avLst/>
          </a:prstGeom>
        </p:spPr>
      </p:pic>
    </p:spTree>
    <p:extLst>
      <p:ext uri="{BB962C8B-B14F-4D97-AF65-F5344CB8AC3E}">
        <p14:creationId xmlns:p14="http://schemas.microsoft.com/office/powerpoint/2010/main" val="94142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95736" y="2492896"/>
            <a:ext cx="6480720" cy="1579820"/>
          </a:xfrm>
          <a:prstGeom prst="rect">
            <a:avLst/>
          </a:prstGeom>
        </p:spPr>
        <p:txBody>
          <a:bodyPr vert="horz" wrap="square" lIns="0" tIns="6251" rIns="0" bIns="0" rtlCol="0">
            <a:spAutoFit/>
          </a:bodyPr>
          <a:lstStyle/>
          <a:p>
            <a:pPr marL="8929" marR="3572">
              <a:lnSpc>
                <a:spcPct val="100699"/>
              </a:lnSpc>
              <a:spcBef>
                <a:spcPts val="49"/>
              </a:spcBef>
            </a:pPr>
            <a:r>
              <a:rPr sz="2531" b="0" spc="-46" dirty="0">
                <a:latin typeface="Arial"/>
                <a:cs typeface="Arial"/>
              </a:rPr>
              <a:t>Every </a:t>
            </a:r>
            <a:r>
              <a:rPr sz="2531" b="0" spc="-11" dirty="0">
                <a:latin typeface="Arial"/>
                <a:cs typeface="Arial"/>
              </a:rPr>
              <a:t>engineering </a:t>
            </a:r>
            <a:r>
              <a:rPr sz="2531" b="0" spc="14" dirty="0">
                <a:latin typeface="Arial"/>
                <a:cs typeface="Arial"/>
              </a:rPr>
              <a:t>discipline includes </a:t>
            </a:r>
            <a:r>
              <a:rPr sz="2531" b="0" spc="11" dirty="0">
                <a:latin typeface="Arial"/>
                <a:cs typeface="Arial"/>
              </a:rPr>
              <a:t>the </a:t>
            </a:r>
            <a:r>
              <a:rPr sz="2531" b="0" spc="-32" dirty="0">
                <a:latin typeface="Arial"/>
                <a:cs typeface="Arial"/>
              </a:rPr>
              <a:t>study </a:t>
            </a:r>
            <a:r>
              <a:rPr sz="2531" b="0" spc="-7" dirty="0">
                <a:latin typeface="Arial"/>
                <a:cs typeface="Arial"/>
              </a:rPr>
              <a:t>of  </a:t>
            </a:r>
            <a:r>
              <a:rPr sz="2531" b="0" spc="7" dirty="0">
                <a:latin typeface="Arial"/>
                <a:cs typeface="Arial"/>
              </a:rPr>
              <a:t>breakdowns </a:t>
            </a:r>
            <a:r>
              <a:rPr sz="2531" b="0" spc="11" dirty="0">
                <a:latin typeface="Arial"/>
                <a:cs typeface="Arial"/>
              </a:rPr>
              <a:t>and the </a:t>
            </a:r>
            <a:r>
              <a:rPr sz="2531" b="0" spc="-25" dirty="0">
                <a:latin typeface="Arial"/>
                <a:cs typeface="Arial"/>
              </a:rPr>
              <a:t>design </a:t>
            </a:r>
            <a:r>
              <a:rPr sz="2531" b="0" spc="-4" dirty="0">
                <a:latin typeface="Arial"/>
                <a:cs typeface="Arial"/>
              </a:rPr>
              <a:t>of </a:t>
            </a:r>
            <a:r>
              <a:rPr sz="2531" b="0" spc="-14" dirty="0">
                <a:latin typeface="Arial"/>
                <a:cs typeface="Arial"/>
              </a:rPr>
              <a:t>improved </a:t>
            </a:r>
            <a:r>
              <a:rPr sz="2531" b="0" spc="236" dirty="0">
                <a:latin typeface="Arial"/>
                <a:cs typeface="Arial"/>
              </a:rPr>
              <a:t>/ </a:t>
            </a:r>
            <a:r>
              <a:rPr sz="2531" b="0" spc="-7" dirty="0">
                <a:latin typeface="Arial"/>
                <a:cs typeface="Arial"/>
              </a:rPr>
              <a:t>or  </a:t>
            </a:r>
            <a:r>
              <a:rPr sz="2531" b="0" spc="25" dirty="0">
                <a:latin typeface="Arial"/>
                <a:cs typeface="Arial"/>
              </a:rPr>
              <a:t>new </a:t>
            </a:r>
            <a:r>
              <a:rPr sz="2531" b="0" spc="-32" dirty="0">
                <a:latin typeface="Arial"/>
                <a:cs typeface="Arial"/>
              </a:rPr>
              <a:t>solutions </a:t>
            </a:r>
            <a:r>
              <a:rPr sz="2531" b="0" spc="28" dirty="0">
                <a:latin typeface="Arial"/>
                <a:cs typeface="Arial"/>
              </a:rPr>
              <a:t>that </a:t>
            </a:r>
            <a:r>
              <a:rPr sz="2531" b="0" spc="7" dirty="0">
                <a:latin typeface="Arial"/>
                <a:cs typeface="Arial"/>
              </a:rPr>
              <a:t>address </a:t>
            </a:r>
            <a:r>
              <a:rPr sz="2531" b="0" spc="11" dirty="0">
                <a:latin typeface="Arial"/>
                <a:cs typeface="Arial"/>
              </a:rPr>
              <a:t>those</a:t>
            </a:r>
            <a:r>
              <a:rPr sz="2531" b="0" spc="-39" dirty="0">
                <a:latin typeface="Arial"/>
                <a:cs typeface="Arial"/>
              </a:rPr>
              <a:t> </a:t>
            </a:r>
            <a:r>
              <a:rPr sz="2531" b="0" spc="21" dirty="0">
                <a:latin typeface="Arial"/>
                <a:cs typeface="Arial"/>
              </a:rPr>
              <a:t>breakdowns</a:t>
            </a:r>
            <a:endParaRPr sz="2531" b="0" dirty="0">
              <a:latin typeface="Arial"/>
              <a:cs typeface="Arial"/>
            </a:endParaRPr>
          </a:p>
        </p:txBody>
      </p:sp>
      <p:sp>
        <p:nvSpPr>
          <p:cNvPr id="4" name="object 2"/>
          <p:cNvSpPr txBox="1">
            <a:spLocks/>
          </p:cNvSpPr>
          <p:nvPr/>
        </p:nvSpPr>
        <p:spPr bwMode="auto">
          <a:xfrm>
            <a:off x="2051720" y="544986"/>
            <a:ext cx="6046738" cy="43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930" rIns="0" bIns="0" numCol="1" rtlCol="0" anchor="ctr" anchorCtr="0" compatLnSpc="1">
            <a:prstTxWarp prst="textNoShape">
              <a:avLst/>
            </a:prstTxWarp>
            <a:spAutoFit/>
          </a:bodyPr>
          <a:lst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Calibri" pitchFamily="34" charset="0"/>
              </a:defRPr>
            </a:lvl2pPr>
            <a:lvl3pPr algn="l" rtl="0" fontAlgn="base">
              <a:spcBef>
                <a:spcPct val="0"/>
              </a:spcBef>
              <a:spcAft>
                <a:spcPct val="0"/>
              </a:spcAft>
              <a:defRPr sz="3200">
                <a:solidFill>
                  <a:schemeClr val="tx1"/>
                </a:solidFill>
                <a:latin typeface="Calibri" pitchFamily="34" charset="0"/>
              </a:defRPr>
            </a:lvl3pPr>
            <a:lvl4pPr algn="l" rtl="0" fontAlgn="base">
              <a:spcBef>
                <a:spcPct val="0"/>
              </a:spcBef>
              <a:spcAft>
                <a:spcPct val="0"/>
              </a:spcAft>
              <a:defRPr sz="3200">
                <a:solidFill>
                  <a:schemeClr val="tx1"/>
                </a:solidFill>
                <a:latin typeface="Calibri" pitchFamily="34" charset="0"/>
              </a:defRPr>
            </a:lvl4pPr>
            <a:lvl5pPr algn="l" rtl="0" fontAlgn="base">
              <a:spcBef>
                <a:spcPct val="0"/>
              </a:spcBef>
              <a:spcAft>
                <a:spcPct val="0"/>
              </a:spcAft>
              <a:defRPr sz="3200">
                <a:solidFill>
                  <a:schemeClr val="tx1"/>
                </a:solidFill>
                <a:latin typeface="Calibri"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pPr marL="8929">
              <a:spcBef>
                <a:spcPts val="70"/>
              </a:spcBef>
            </a:pPr>
            <a:r>
              <a:rPr lang="en-US" sz="2800" b="0" kern="0" spc="-28" dirty="0" smtClean="0"/>
              <a:t>Why </a:t>
            </a:r>
            <a:r>
              <a:rPr lang="en-US" sz="2800" b="0" kern="0" spc="102" dirty="0" smtClean="0"/>
              <a:t>do </a:t>
            </a:r>
            <a:r>
              <a:rPr lang="en-US" sz="2800" b="0" kern="0" spc="28" dirty="0" smtClean="0"/>
              <a:t>we </a:t>
            </a:r>
            <a:r>
              <a:rPr lang="en-US" sz="2800" b="0" kern="0" spc="102" dirty="0" smtClean="0"/>
              <a:t>do </a:t>
            </a:r>
            <a:r>
              <a:rPr lang="en-US" sz="2800" b="0" kern="0" spc="-28" dirty="0" smtClean="0"/>
              <a:t>HCI </a:t>
            </a:r>
            <a:r>
              <a:rPr lang="en-US" sz="2800" b="0" kern="0" spc="-4" dirty="0" smtClean="0"/>
              <a:t>in</a:t>
            </a:r>
            <a:r>
              <a:rPr lang="en-US" sz="2800" b="0" kern="0" spc="-288" dirty="0" smtClean="0"/>
              <a:t> </a:t>
            </a:r>
            <a:r>
              <a:rPr lang="en-US" sz="2800" b="0" kern="0" spc="-77" dirty="0" smtClean="0"/>
              <a:t>CSE? </a:t>
            </a:r>
            <a:endParaRPr lang="en-US" sz="2800" b="0" kern="0" dirty="0"/>
          </a:p>
        </p:txBody>
      </p:sp>
    </p:spTree>
    <p:extLst>
      <p:ext uri="{BB962C8B-B14F-4D97-AF65-F5344CB8AC3E}">
        <p14:creationId xmlns:p14="http://schemas.microsoft.com/office/powerpoint/2010/main" val="220542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51720" y="2539081"/>
            <a:ext cx="6182214" cy="431891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35696" y="1535615"/>
            <a:ext cx="6987034" cy="398483"/>
          </a:xfrm>
          <a:prstGeom prst="rect">
            <a:avLst/>
          </a:prstGeom>
        </p:spPr>
        <p:txBody>
          <a:bodyPr vert="horz" wrap="square" lIns="0" tIns="8930" rIns="0" bIns="0" rtlCol="0">
            <a:spAutoFit/>
          </a:bodyPr>
          <a:lstStyle/>
          <a:p>
            <a:pPr marL="8929">
              <a:spcBef>
                <a:spcPts val="70"/>
              </a:spcBef>
            </a:pPr>
            <a:r>
              <a:rPr sz="2531" b="0" spc="-4" dirty="0">
                <a:latin typeface="Arial"/>
                <a:cs typeface="Arial"/>
              </a:rPr>
              <a:t>Tacoma </a:t>
            </a:r>
            <a:r>
              <a:rPr sz="2531" b="0" spc="7" dirty="0">
                <a:latin typeface="Arial"/>
                <a:cs typeface="Arial"/>
              </a:rPr>
              <a:t>Narrows </a:t>
            </a:r>
            <a:r>
              <a:rPr sz="2531" b="0" spc="-7" dirty="0">
                <a:latin typeface="Arial"/>
                <a:cs typeface="Arial"/>
              </a:rPr>
              <a:t>(nicknamed </a:t>
            </a:r>
            <a:r>
              <a:rPr sz="2531" b="0" spc="25" dirty="0">
                <a:latin typeface="Arial"/>
                <a:cs typeface="Arial"/>
              </a:rPr>
              <a:t>“Galloping</a:t>
            </a:r>
            <a:r>
              <a:rPr sz="2531" b="0" spc="-21" dirty="0">
                <a:latin typeface="Arial"/>
                <a:cs typeface="Arial"/>
              </a:rPr>
              <a:t> </a:t>
            </a:r>
            <a:r>
              <a:rPr sz="2531" b="0" spc="-7" dirty="0">
                <a:latin typeface="Arial"/>
                <a:cs typeface="Arial"/>
              </a:rPr>
              <a:t>Gertie”)</a:t>
            </a:r>
            <a:endParaRPr sz="2531" b="0" dirty="0">
              <a:latin typeface="Arial"/>
              <a:cs typeface="Arial"/>
            </a:endParaRPr>
          </a:p>
        </p:txBody>
      </p:sp>
      <p:sp>
        <p:nvSpPr>
          <p:cNvPr id="6" name="object 2"/>
          <p:cNvSpPr txBox="1">
            <a:spLocks/>
          </p:cNvSpPr>
          <p:nvPr/>
        </p:nvSpPr>
        <p:spPr bwMode="auto">
          <a:xfrm>
            <a:off x="2051720" y="544986"/>
            <a:ext cx="6046738" cy="43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930" rIns="0" bIns="0" numCol="1" rtlCol="0" anchor="ctr" anchorCtr="0" compatLnSpc="1">
            <a:prstTxWarp prst="textNoShape">
              <a:avLst/>
            </a:prstTxWarp>
            <a:spAutoFit/>
          </a:bodyPr>
          <a:lst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Calibri" pitchFamily="34" charset="0"/>
              </a:defRPr>
            </a:lvl2pPr>
            <a:lvl3pPr algn="l" rtl="0" fontAlgn="base">
              <a:spcBef>
                <a:spcPct val="0"/>
              </a:spcBef>
              <a:spcAft>
                <a:spcPct val="0"/>
              </a:spcAft>
              <a:defRPr sz="3200">
                <a:solidFill>
                  <a:schemeClr val="tx1"/>
                </a:solidFill>
                <a:latin typeface="Calibri" pitchFamily="34" charset="0"/>
              </a:defRPr>
            </a:lvl3pPr>
            <a:lvl4pPr algn="l" rtl="0" fontAlgn="base">
              <a:spcBef>
                <a:spcPct val="0"/>
              </a:spcBef>
              <a:spcAft>
                <a:spcPct val="0"/>
              </a:spcAft>
              <a:defRPr sz="3200">
                <a:solidFill>
                  <a:schemeClr val="tx1"/>
                </a:solidFill>
                <a:latin typeface="Calibri" pitchFamily="34" charset="0"/>
              </a:defRPr>
            </a:lvl4pPr>
            <a:lvl5pPr algn="l" rtl="0" fontAlgn="base">
              <a:spcBef>
                <a:spcPct val="0"/>
              </a:spcBef>
              <a:spcAft>
                <a:spcPct val="0"/>
              </a:spcAft>
              <a:defRPr sz="3200">
                <a:solidFill>
                  <a:schemeClr val="tx1"/>
                </a:solidFill>
                <a:latin typeface="Calibri"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pPr marL="8929">
              <a:spcBef>
                <a:spcPts val="70"/>
              </a:spcBef>
            </a:pPr>
            <a:r>
              <a:rPr lang="en-US" sz="2800" b="0" kern="0" spc="-28" smtClean="0"/>
              <a:t>Why </a:t>
            </a:r>
            <a:r>
              <a:rPr lang="en-US" sz="2800" b="0" kern="0" spc="102" smtClean="0"/>
              <a:t>do </a:t>
            </a:r>
            <a:r>
              <a:rPr lang="en-US" sz="2800" b="0" kern="0" spc="28" smtClean="0"/>
              <a:t>we </a:t>
            </a:r>
            <a:r>
              <a:rPr lang="en-US" sz="2800" b="0" kern="0" spc="102" smtClean="0"/>
              <a:t>do </a:t>
            </a:r>
            <a:r>
              <a:rPr lang="en-US" sz="2800" b="0" kern="0" spc="-28" smtClean="0"/>
              <a:t>HCI </a:t>
            </a:r>
            <a:r>
              <a:rPr lang="en-US" sz="2800" b="0" kern="0" spc="-4" smtClean="0"/>
              <a:t>in</a:t>
            </a:r>
            <a:r>
              <a:rPr lang="en-US" sz="2800" b="0" kern="0" spc="-288" smtClean="0"/>
              <a:t> </a:t>
            </a:r>
            <a:r>
              <a:rPr lang="en-US" sz="2800" b="0" kern="0" spc="-77" smtClean="0"/>
              <a:t>CSE? (cont.)</a:t>
            </a:r>
            <a:endParaRPr lang="en-US" sz="2800" b="0" kern="0" dirty="0"/>
          </a:p>
        </p:txBody>
      </p:sp>
    </p:spTree>
    <p:extLst>
      <p:ext uri="{BB962C8B-B14F-4D97-AF65-F5344CB8AC3E}">
        <p14:creationId xmlns:p14="http://schemas.microsoft.com/office/powerpoint/2010/main" val="378912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72702" y="1526458"/>
            <a:ext cx="6987034" cy="398483"/>
          </a:xfrm>
          <a:prstGeom prst="rect">
            <a:avLst/>
          </a:prstGeom>
        </p:spPr>
        <p:txBody>
          <a:bodyPr vert="horz" wrap="square" lIns="0" tIns="8930" rIns="0" bIns="0" rtlCol="0">
            <a:spAutoFit/>
          </a:bodyPr>
          <a:lstStyle/>
          <a:p>
            <a:pPr marL="8929">
              <a:spcBef>
                <a:spcPts val="70"/>
              </a:spcBef>
            </a:pPr>
            <a:r>
              <a:rPr sz="2531" b="0" spc="-4" dirty="0">
                <a:latin typeface="Arial"/>
                <a:cs typeface="Arial"/>
              </a:rPr>
              <a:t>Tacoma </a:t>
            </a:r>
            <a:r>
              <a:rPr sz="2531" b="0" spc="7" dirty="0">
                <a:latin typeface="Arial"/>
                <a:cs typeface="Arial"/>
              </a:rPr>
              <a:t>Narrows </a:t>
            </a:r>
            <a:r>
              <a:rPr sz="2531" b="0" spc="-7" dirty="0">
                <a:latin typeface="Arial"/>
                <a:cs typeface="Arial"/>
              </a:rPr>
              <a:t>(nicknamed </a:t>
            </a:r>
            <a:r>
              <a:rPr sz="2531" b="0" spc="25" dirty="0">
                <a:latin typeface="Arial"/>
                <a:cs typeface="Arial"/>
              </a:rPr>
              <a:t>“Galloping</a:t>
            </a:r>
            <a:r>
              <a:rPr sz="2531" b="0" spc="-21" dirty="0">
                <a:latin typeface="Arial"/>
                <a:cs typeface="Arial"/>
              </a:rPr>
              <a:t> </a:t>
            </a:r>
            <a:r>
              <a:rPr sz="2531" b="0" spc="-7" dirty="0">
                <a:latin typeface="Arial"/>
                <a:cs typeface="Arial"/>
              </a:rPr>
              <a:t>Gertie”)</a:t>
            </a:r>
            <a:endParaRPr sz="2531" b="0" dirty="0">
              <a:latin typeface="Arial"/>
              <a:cs typeface="Arial"/>
            </a:endParaRPr>
          </a:p>
        </p:txBody>
      </p:sp>
      <p:sp>
        <p:nvSpPr>
          <p:cNvPr id="4" name="object 4"/>
          <p:cNvSpPr/>
          <p:nvPr/>
        </p:nvSpPr>
        <p:spPr>
          <a:xfrm>
            <a:off x="2060316" y="2191425"/>
            <a:ext cx="5741513" cy="3832445"/>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p:cNvSpPr>
          <p:nvPr/>
        </p:nvSpPr>
        <p:spPr bwMode="auto">
          <a:xfrm>
            <a:off x="2051720" y="544986"/>
            <a:ext cx="6046738" cy="43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930" rIns="0" bIns="0" numCol="1" rtlCol="0" anchor="ctr" anchorCtr="0" compatLnSpc="1">
            <a:prstTxWarp prst="textNoShape">
              <a:avLst/>
            </a:prstTxWarp>
            <a:spAutoFit/>
          </a:bodyPr>
          <a:lst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Calibri" pitchFamily="34" charset="0"/>
              </a:defRPr>
            </a:lvl2pPr>
            <a:lvl3pPr algn="l" rtl="0" fontAlgn="base">
              <a:spcBef>
                <a:spcPct val="0"/>
              </a:spcBef>
              <a:spcAft>
                <a:spcPct val="0"/>
              </a:spcAft>
              <a:defRPr sz="3200">
                <a:solidFill>
                  <a:schemeClr val="tx1"/>
                </a:solidFill>
                <a:latin typeface="Calibri" pitchFamily="34" charset="0"/>
              </a:defRPr>
            </a:lvl3pPr>
            <a:lvl4pPr algn="l" rtl="0" fontAlgn="base">
              <a:spcBef>
                <a:spcPct val="0"/>
              </a:spcBef>
              <a:spcAft>
                <a:spcPct val="0"/>
              </a:spcAft>
              <a:defRPr sz="3200">
                <a:solidFill>
                  <a:schemeClr val="tx1"/>
                </a:solidFill>
                <a:latin typeface="Calibri" pitchFamily="34" charset="0"/>
              </a:defRPr>
            </a:lvl4pPr>
            <a:lvl5pPr algn="l" rtl="0" fontAlgn="base">
              <a:spcBef>
                <a:spcPct val="0"/>
              </a:spcBef>
              <a:spcAft>
                <a:spcPct val="0"/>
              </a:spcAft>
              <a:defRPr sz="3200">
                <a:solidFill>
                  <a:schemeClr val="tx1"/>
                </a:solidFill>
                <a:latin typeface="Calibri"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pPr marL="8929">
              <a:spcBef>
                <a:spcPts val="70"/>
              </a:spcBef>
            </a:pPr>
            <a:r>
              <a:rPr lang="en-US" sz="2800" b="0" kern="0" spc="-28" smtClean="0"/>
              <a:t>Why </a:t>
            </a:r>
            <a:r>
              <a:rPr lang="en-US" sz="2800" b="0" kern="0" spc="102" smtClean="0"/>
              <a:t>do </a:t>
            </a:r>
            <a:r>
              <a:rPr lang="en-US" sz="2800" b="0" kern="0" spc="28" smtClean="0"/>
              <a:t>we </a:t>
            </a:r>
            <a:r>
              <a:rPr lang="en-US" sz="2800" b="0" kern="0" spc="102" smtClean="0"/>
              <a:t>do </a:t>
            </a:r>
            <a:r>
              <a:rPr lang="en-US" sz="2800" b="0" kern="0" spc="-28" smtClean="0"/>
              <a:t>HCI </a:t>
            </a:r>
            <a:r>
              <a:rPr lang="en-US" sz="2800" b="0" kern="0" spc="-4" smtClean="0"/>
              <a:t>in</a:t>
            </a:r>
            <a:r>
              <a:rPr lang="en-US" sz="2800" b="0" kern="0" spc="-288" smtClean="0"/>
              <a:t> </a:t>
            </a:r>
            <a:r>
              <a:rPr lang="en-US" sz="2800" b="0" kern="0" spc="-77" smtClean="0"/>
              <a:t>CSE? (cont.)</a:t>
            </a:r>
            <a:endParaRPr lang="en-US" sz="2800" b="0" kern="0" dirty="0"/>
          </a:p>
        </p:txBody>
      </p:sp>
    </p:spTree>
    <p:extLst>
      <p:ext uri="{BB962C8B-B14F-4D97-AF65-F5344CB8AC3E}">
        <p14:creationId xmlns:p14="http://schemas.microsoft.com/office/powerpoint/2010/main" val="28273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5736" y="908720"/>
            <a:ext cx="6383809" cy="439904"/>
          </a:xfrm>
          <a:prstGeom prst="rect">
            <a:avLst/>
          </a:prstGeom>
        </p:spPr>
        <p:txBody>
          <a:bodyPr vert="horz" wrap="square" lIns="0" tIns="8930" rIns="0" bIns="0" rtlCol="0">
            <a:spAutoFit/>
          </a:bodyPr>
          <a:lstStyle/>
          <a:p>
            <a:pPr marL="8929">
              <a:spcBef>
                <a:spcPts val="70"/>
              </a:spcBef>
            </a:pPr>
            <a:r>
              <a:rPr sz="2800" b="0" spc="42" dirty="0">
                <a:latin typeface="Arial"/>
                <a:cs typeface="Arial"/>
              </a:rPr>
              <a:t>2-minute</a:t>
            </a:r>
            <a:r>
              <a:rPr sz="2800" b="0" spc="-53" dirty="0">
                <a:latin typeface="Arial"/>
                <a:cs typeface="Arial"/>
              </a:rPr>
              <a:t> </a:t>
            </a:r>
            <a:r>
              <a:rPr sz="2800" b="0" spc="39" dirty="0">
                <a:latin typeface="Arial"/>
                <a:cs typeface="Arial"/>
              </a:rPr>
              <a:t>activity</a:t>
            </a:r>
            <a:endParaRPr sz="2800" b="0" dirty="0">
              <a:latin typeface="Arial"/>
              <a:cs typeface="Arial"/>
            </a:endParaRPr>
          </a:p>
        </p:txBody>
      </p:sp>
      <p:sp>
        <p:nvSpPr>
          <p:cNvPr id="3" name="object 3"/>
          <p:cNvSpPr txBox="1"/>
          <p:nvPr/>
        </p:nvSpPr>
        <p:spPr>
          <a:xfrm>
            <a:off x="1979712" y="2708920"/>
            <a:ext cx="6599833" cy="938047"/>
          </a:xfrm>
          <a:prstGeom prst="rect">
            <a:avLst/>
          </a:prstGeom>
        </p:spPr>
        <p:txBody>
          <a:bodyPr vert="horz" wrap="square" lIns="0" tIns="7590" rIns="0" bIns="0" rtlCol="0">
            <a:spAutoFit/>
          </a:bodyPr>
          <a:lstStyle/>
          <a:p>
            <a:pPr marL="8929" marR="3572">
              <a:lnSpc>
                <a:spcPct val="100299"/>
              </a:lnSpc>
              <a:spcBef>
                <a:spcPts val="60"/>
              </a:spcBef>
            </a:pPr>
            <a:r>
              <a:rPr sz="3023" b="0" spc="-25" dirty="0">
                <a:latin typeface="Arial"/>
                <a:cs typeface="Arial"/>
              </a:rPr>
              <a:t>Can </a:t>
            </a:r>
            <a:r>
              <a:rPr sz="3023" b="0" spc="18" dirty="0">
                <a:latin typeface="Arial"/>
                <a:cs typeface="Arial"/>
              </a:rPr>
              <a:t>you </a:t>
            </a:r>
            <a:r>
              <a:rPr sz="3023" b="0" spc="35" dirty="0">
                <a:latin typeface="Arial"/>
                <a:cs typeface="Arial"/>
              </a:rPr>
              <a:t>find </a:t>
            </a:r>
            <a:r>
              <a:rPr sz="3023" b="0" spc="-60" dirty="0">
                <a:latin typeface="Arial"/>
                <a:cs typeface="Arial"/>
              </a:rPr>
              <a:t>a </a:t>
            </a:r>
            <a:r>
              <a:rPr sz="3023" b="0" spc="25" dirty="0">
                <a:latin typeface="Arial"/>
                <a:cs typeface="Arial"/>
              </a:rPr>
              <a:t>technology </a:t>
            </a:r>
            <a:r>
              <a:rPr sz="3023" b="0" spc="-14" dirty="0">
                <a:latin typeface="Arial"/>
                <a:cs typeface="Arial"/>
              </a:rPr>
              <a:t>analogue </a:t>
            </a:r>
            <a:r>
              <a:rPr sz="3023" b="0" spc="77" dirty="0">
                <a:latin typeface="Arial"/>
                <a:cs typeface="Arial"/>
              </a:rPr>
              <a:t>to</a:t>
            </a:r>
            <a:r>
              <a:rPr sz="3023" b="0" spc="-28" dirty="0">
                <a:latin typeface="Arial"/>
                <a:cs typeface="Arial"/>
              </a:rPr>
              <a:t> </a:t>
            </a:r>
            <a:r>
              <a:rPr sz="3023" b="0" spc="11" dirty="0">
                <a:latin typeface="Arial"/>
                <a:cs typeface="Arial"/>
              </a:rPr>
              <a:t>the  </a:t>
            </a:r>
            <a:r>
              <a:rPr sz="3023" b="0" spc="14" dirty="0">
                <a:latin typeface="Arial"/>
                <a:cs typeface="Arial"/>
              </a:rPr>
              <a:t>collapse </a:t>
            </a:r>
            <a:r>
              <a:rPr sz="3023" b="0" spc="53" dirty="0">
                <a:latin typeface="Arial"/>
                <a:cs typeface="Arial"/>
              </a:rPr>
              <a:t>of </a:t>
            </a:r>
            <a:r>
              <a:rPr sz="3023" b="0" spc="11" dirty="0">
                <a:latin typeface="Arial"/>
                <a:cs typeface="Arial"/>
              </a:rPr>
              <a:t>the </a:t>
            </a:r>
            <a:r>
              <a:rPr sz="3023" b="0" spc="-4" dirty="0">
                <a:latin typeface="Arial"/>
                <a:cs typeface="Arial"/>
              </a:rPr>
              <a:t>Tacoma</a:t>
            </a:r>
            <a:r>
              <a:rPr sz="3023" b="0" spc="-109" dirty="0">
                <a:latin typeface="Arial"/>
                <a:cs typeface="Arial"/>
              </a:rPr>
              <a:t> </a:t>
            </a:r>
            <a:r>
              <a:rPr sz="3023" b="0" spc="25" dirty="0">
                <a:latin typeface="Arial"/>
                <a:cs typeface="Arial"/>
              </a:rPr>
              <a:t>bridge?</a:t>
            </a:r>
            <a:endParaRPr sz="3023" b="0" dirty="0">
              <a:latin typeface="Arial"/>
              <a:cs typeface="Arial"/>
            </a:endParaRPr>
          </a:p>
        </p:txBody>
      </p:sp>
    </p:spTree>
    <p:extLst>
      <p:ext uri="{BB962C8B-B14F-4D97-AF65-F5344CB8AC3E}">
        <p14:creationId xmlns:p14="http://schemas.microsoft.com/office/powerpoint/2010/main" val="53994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79712" y="461683"/>
            <a:ext cx="6884775" cy="592037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8377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1720" y="544986"/>
            <a:ext cx="6046738" cy="439904"/>
          </a:xfrm>
          <a:prstGeom prst="rect">
            <a:avLst/>
          </a:prstGeom>
        </p:spPr>
        <p:txBody>
          <a:bodyPr vert="horz" wrap="square" lIns="0" tIns="8930" rIns="0" bIns="0" numCol="1" rtlCol="0" anchor="ctr" anchorCtr="0" compatLnSpc="1">
            <a:prstTxWarp prst="textNoShape">
              <a:avLst/>
            </a:prstTxWarp>
            <a:spAutoFit/>
          </a:bodyPr>
          <a:lstStyle/>
          <a:p>
            <a:pPr marL="8929">
              <a:spcBef>
                <a:spcPts val="70"/>
              </a:spcBef>
            </a:pPr>
            <a:r>
              <a:rPr sz="2800" spc="-28" dirty="0"/>
              <a:t>Why </a:t>
            </a:r>
            <a:r>
              <a:rPr sz="2800" spc="102" dirty="0"/>
              <a:t>do </a:t>
            </a:r>
            <a:r>
              <a:rPr sz="2800" spc="28" dirty="0"/>
              <a:t>we </a:t>
            </a:r>
            <a:r>
              <a:rPr sz="2800" spc="102" dirty="0"/>
              <a:t>do </a:t>
            </a:r>
            <a:r>
              <a:rPr sz="2800" spc="-28" dirty="0"/>
              <a:t>HCI </a:t>
            </a:r>
            <a:r>
              <a:rPr sz="2800" spc="-4" dirty="0"/>
              <a:t>in</a:t>
            </a:r>
            <a:r>
              <a:rPr sz="2800" spc="-288" dirty="0"/>
              <a:t> </a:t>
            </a:r>
            <a:r>
              <a:rPr sz="2800" spc="-77" dirty="0"/>
              <a:t>CSE</a:t>
            </a:r>
            <a:r>
              <a:rPr sz="2800" spc="-77" dirty="0" smtClean="0"/>
              <a:t>?</a:t>
            </a:r>
            <a:r>
              <a:rPr lang="en-US" sz="2800" spc="-77" dirty="0" smtClean="0"/>
              <a:t> (cont.)</a:t>
            </a:r>
            <a:endParaRPr sz="2800" dirty="0"/>
          </a:p>
        </p:txBody>
      </p:sp>
      <p:sp>
        <p:nvSpPr>
          <p:cNvPr id="3" name="object 3"/>
          <p:cNvSpPr txBox="1">
            <a:spLocks noGrp="1"/>
          </p:cNvSpPr>
          <p:nvPr>
            <p:ph type="body" idx="1"/>
          </p:nvPr>
        </p:nvSpPr>
        <p:spPr>
          <a:xfrm>
            <a:off x="2051720" y="1628800"/>
            <a:ext cx="6624736" cy="1763656"/>
          </a:xfrm>
          <a:prstGeom prst="rect">
            <a:avLst/>
          </a:prstGeom>
        </p:spPr>
        <p:txBody>
          <a:bodyPr vert="horz" wrap="square" lIns="0" tIns="21431" rIns="0" bIns="0" numCol="1" rtlCol="0" anchor="t" anchorCtr="0" compatLnSpc="1">
            <a:prstTxWarp prst="textNoShape">
              <a:avLst/>
            </a:prstTxWarp>
            <a:spAutoFit/>
          </a:bodyPr>
          <a:lstStyle/>
          <a:p>
            <a:pPr marL="17412" marR="3572">
              <a:lnSpc>
                <a:spcPts val="2686"/>
              </a:lnSpc>
              <a:spcBef>
                <a:spcPts val="169"/>
              </a:spcBef>
            </a:pPr>
            <a:r>
              <a:rPr spc="11" dirty="0"/>
              <a:t>Understanding </a:t>
            </a:r>
            <a:r>
              <a:rPr spc="35" dirty="0"/>
              <a:t>how </a:t>
            </a:r>
            <a:r>
              <a:rPr spc="11" dirty="0"/>
              <a:t>and </a:t>
            </a:r>
            <a:r>
              <a:rPr spc="21" dirty="0"/>
              <a:t>why </a:t>
            </a:r>
            <a:r>
              <a:rPr b="1" spc="-14" dirty="0">
                <a:latin typeface="Arial"/>
                <a:cs typeface="Arial"/>
              </a:rPr>
              <a:t>human </a:t>
            </a:r>
            <a:r>
              <a:rPr b="1" spc="-4" dirty="0">
                <a:latin typeface="Arial"/>
                <a:cs typeface="Arial"/>
              </a:rPr>
              <a:t>interaction </a:t>
            </a:r>
            <a:r>
              <a:rPr b="1" spc="7" dirty="0">
                <a:latin typeface="Arial"/>
                <a:cs typeface="Arial"/>
              </a:rPr>
              <a:t>breaks down </a:t>
            </a:r>
            <a:r>
              <a:rPr spc="-4" dirty="0"/>
              <a:t>is  </a:t>
            </a:r>
            <a:r>
              <a:rPr spc="4" dirty="0"/>
              <a:t>fundamental </a:t>
            </a:r>
            <a:r>
              <a:rPr spc="56" dirty="0"/>
              <a:t>to </a:t>
            </a:r>
            <a:r>
              <a:rPr spc="7" dirty="0"/>
              <a:t>designing </a:t>
            </a:r>
            <a:r>
              <a:rPr spc="21" dirty="0"/>
              <a:t>better </a:t>
            </a:r>
            <a:r>
              <a:rPr spc="35" dirty="0"/>
              <a:t>computing</a:t>
            </a:r>
            <a:r>
              <a:rPr spc="-112" dirty="0"/>
              <a:t> </a:t>
            </a:r>
            <a:r>
              <a:rPr spc="11" dirty="0"/>
              <a:t>systems</a:t>
            </a:r>
          </a:p>
          <a:p>
            <a:pPr marL="8483">
              <a:spcBef>
                <a:spcPts val="28"/>
              </a:spcBef>
            </a:pPr>
            <a:endParaRPr sz="2320" dirty="0"/>
          </a:p>
          <a:p>
            <a:pPr marL="17412" marR="169658">
              <a:lnSpc>
                <a:spcPts val="2686"/>
              </a:lnSpc>
              <a:spcBef>
                <a:spcPts val="4"/>
              </a:spcBef>
            </a:pPr>
            <a:r>
              <a:rPr spc="-25" dirty="0"/>
              <a:t>This </a:t>
            </a:r>
            <a:r>
              <a:rPr spc="32" dirty="0"/>
              <a:t>study </a:t>
            </a:r>
            <a:r>
              <a:rPr spc="28" dirty="0"/>
              <a:t>must </a:t>
            </a:r>
            <a:r>
              <a:rPr spc="14" dirty="0"/>
              <a:t>include </a:t>
            </a:r>
            <a:r>
              <a:rPr spc="32" dirty="0"/>
              <a:t>computer </a:t>
            </a:r>
            <a:r>
              <a:rPr spc="18" dirty="0"/>
              <a:t>scientists, </a:t>
            </a:r>
            <a:r>
              <a:rPr spc="-25" dirty="0"/>
              <a:t>as </a:t>
            </a:r>
            <a:r>
              <a:rPr spc="14" dirty="0"/>
              <a:t>we </a:t>
            </a:r>
            <a:r>
              <a:rPr spc="-32" dirty="0"/>
              <a:t>are </a:t>
            </a:r>
            <a:r>
              <a:rPr spc="7" dirty="0"/>
              <a:t>the</a:t>
            </a:r>
            <a:r>
              <a:rPr spc="-95" dirty="0"/>
              <a:t> </a:t>
            </a:r>
            <a:r>
              <a:rPr spc="-7" dirty="0"/>
              <a:t>ones  </a:t>
            </a:r>
            <a:r>
              <a:rPr spc="11" dirty="0"/>
              <a:t>creating </a:t>
            </a:r>
            <a:r>
              <a:rPr spc="7" dirty="0"/>
              <a:t>the</a:t>
            </a:r>
            <a:r>
              <a:rPr spc="-25" dirty="0"/>
              <a:t> </a:t>
            </a:r>
            <a:r>
              <a:rPr spc="21" dirty="0"/>
              <a:t>technology</a:t>
            </a:r>
          </a:p>
        </p:txBody>
      </p:sp>
    </p:spTree>
    <p:extLst>
      <p:ext uri="{BB962C8B-B14F-4D97-AF65-F5344CB8AC3E}">
        <p14:creationId xmlns:p14="http://schemas.microsoft.com/office/powerpoint/2010/main" val="375020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2074" y="712311"/>
            <a:ext cx="7134820" cy="439904"/>
          </a:xfrm>
          <a:prstGeom prst="rect">
            <a:avLst/>
          </a:prstGeom>
        </p:spPr>
        <p:txBody>
          <a:bodyPr vert="horz" wrap="square" lIns="0" tIns="8930" rIns="0" bIns="0" numCol="1" rtlCol="0" anchor="ctr" anchorCtr="0" compatLnSpc="1">
            <a:prstTxWarp prst="textNoShape">
              <a:avLst/>
            </a:prstTxWarp>
            <a:spAutoFit/>
          </a:bodyPr>
          <a:lstStyle/>
          <a:p>
            <a:pPr marL="8929" marR="3572">
              <a:spcBef>
                <a:spcPts val="70"/>
              </a:spcBef>
            </a:pPr>
            <a:r>
              <a:rPr sz="2800" spc="-28" dirty="0"/>
              <a:t>HCI </a:t>
            </a:r>
            <a:r>
              <a:rPr sz="2800" spc="-4" dirty="0"/>
              <a:t>is </a:t>
            </a:r>
            <a:r>
              <a:rPr sz="2800" spc="-39" dirty="0"/>
              <a:t>an </a:t>
            </a:r>
            <a:r>
              <a:rPr sz="2800" spc="11" dirty="0"/>
              <a:t>extension </a:t>
            </a:r>
            <a:r>
              <a:rPr sz="2800" spc="67" dirty="0"/>
              <a:t>of</a:t>
            </a:r>
            <a:r>
              <a:rPr sz="2800" spc="-21" dirty="0"/>
              <a:t> </a:t>
            </a:r>
            <a:r>
              <a:rPr sz="2800" spc="21" dirty="0"/>
              <a:t>traditional  </a:t>
            </a:r>
            <a:r>
              <a:rPr sz="2800" spc="-39" dirty="0"/>
              <a:t>CS</a:t>
            </a:r>
            <a:r>
              <a:rPr sz="2800" spc="-11" dirty="0"/>
              <a:t> </a:t>
            </a:r>
            <a:r>
              <a:rPr sz="2800" spc="28" dirty="0"/>
              <a:t>disciplines</a:t>
            </a:r>
            <a:endParaRPr sz="2800" dirty="0"/>
          </a:p>
        </p:txBody>
      </p:sp>
      <p:sp>
        <p:nvSpPr>
          <p:cNvPr id="3" name="object 3"/>
          <p:cNvSpPr txBox="1"/>
          <p:nvPr/>
        </p:nvSpPr>
        <p:spPr>
          <a:xfrm>
            <a:off x="1977096" y="1956129"/>
            <a:ext cx="6984776" cy="4574883"/>
          </a:xfrm>
          <a:prstGeom prst="rect">
            <a:avLst/>
          </a:prstGeom>
        </p:spPr>
        <p:txBody>
          <a:bodyPr vert="horz" wrap="square" lIns="0" tIns="8930" rIns="0" bIns="0" rtlCol="0">
            <a:spAutoFit/>
          </a:bodyPr>
          <a:lstStyle/>
          <a:p>
            <a:pPr marL="8929" marR="415216">
              <a:spcBef>
                <a:spcPts val="70"/>
              </a:spcBef>
            </a:pPr>
            <a:r>
              <a:rPr sz="2109" b="0" spc="-42" dirty="0">
                <a:latin typeface="Arial"/>
                <a:cs typeface="Arial"/>
              </a:rPr>
              <a:t>We </a:t>
            </a:r>
            <a:r>
              <a:rPr sz="2109" b="0" spc="7" dirty="0">
                <a:latin typeface="Arial"/>
                <a:cs typeface="Arial"/>
              </a:rPr>
              <a:t>design, </a:t>
            </a:r>
            <a:r>
              <a:rPr sz="2109" b="0" spc="-4" dirty="0">
                <a:latin typeface="Arial"/>
                <a:cs typeface="Arial"/>
              </a:rPr>
              <a:t>scale, </a:t>
            </a:r>
            <a:r>
              <a:rPr sz="2109" b="0" spc="7" dirty="0">
                <a:latin typeface="Arial"/>
                <a:cs typeface="Arial"/>
              </a:rPr>
              <a:t>and </a:t>
            </a:r>
            <a:r>
              <a:rPr sz="2109" b="0" spc="-14" dirty="0">
                <a:latin typeface="Arial"/>
                <a:cs typeface="Arial"/>
              </a:rPr>
              <a:t>evaluate </a:t>
            </a:r>
            <a:r>
              <a:rPr sz="2109" b="0" spc="35" dirty="0">
                <a:latin typeface="Arial"/>
                <a:cs typeface="Arial"/>
              </a:rPr>
              <a:t>computing </a:t>
            </a:r>
            <a:r>
              <a:rPr sz="2109" b="0" spc="11" dirty="0">
                <a:latin typeface="Arial"/>
                <a:cs typeface="Arial"/>
              </a:rPr>
              <a:t>systems </a:t>
            </a:r>
            <a:r>
              <a:rPr sz="2109" b="0" spc="18" dirty="0">
                <a:latin typeface="Arial"/>
                <a:cs typeface="Arial"/>
              </a:rPr>
              <a:t>for </a:t>
            </a:r>
            <a:r>
              <a:rPr sz="2109" b="0" spc="11" dirty="0">
                <a:latin typeface="Arial"/>
                <a:cs typeface="Arial"/>
              </a:rPr>
              <a:t>particular  </a:t>
            </a:r>
            <a:r>
              <a:rPr sz="2109" b="0" spc="7" dirty="0">
                <a:latin typeface="Arial"/>
                <a:cs typeface="Arial"/>
              </a:rPr>
              <a:t>tasks </a:t>
            </a:r>
            <a:r>
              <a:rPr sz="2109" b="0" spc="-32" dirty="0">
                <a:latin typeface="Arial"/>
                <a:cs typeface="Arial"/>
              </a:rPr>
              <a:t>(e.g., </a:t>
            </a:r>
            <a:r>
              <a:rPr sz="2109" b="0" spc="-11" dirty="0">
                <a:latin typeface="Arial"/>
                <a:cs typeface="Arial"/>
              </a:rPr>
              <a:t>parallel </a:t>
            </a:r>
            <a:r>
              <a:rPr sz="2109" b="0" spc="14" dirty="0">
                <a:latin typeface="Arial"/>
                <a:cs typeface="Arial"/>
              </a:rPr>
              <a:t>programming, </a:t>
            </a:r>
            <a:r>
              <a:rPr sz="2109" b="0" spc="21" dirty="0">
                <a:latin typeface="Arial"/>
                <a:cs typeface="Arial"/>
              </a:rPr>
              <a:t>network</a:t>
            </a:r>
            <a:r>
              <a:rPr sz="2109" b="0" spc="-4" dirty="0">
                <a:latin typeface="Arial"/>
                <a:cs typeface="Arial"/>
              </a:rPr>
              <a:t> routing)</a:t>
            </a:r>
            <a:endParaRPr sz="2109" b="0" dirty="0">
              <a:latin typeface="Arial"/>
              <a:cs typeface="Arial"/>
            </a:endParaRPr>
          </a:p>
          <a:p>
            <a:pPr>
              <a:spcBef>
                <a:spcPts val="25"/>
              </a:spcBef>
            </a:pPr>
            <a:endParaRPr sz="2180" b="0" dirty="0">
              <a:latin typeface="Arial"/>
              <a:cs typeface="Arial"/>
            </a:endParaRPr>
          </a:p>
          <a:p>
            <a:pPr marL="8929"/>
            <a:r>
              <a:rPr sz="2109" b="0" spc="-18" dirty="0">
                <a:latin typeface="Arial"/>
                <a:cs typeface="Arial"/>
              </a:rPr>
              <a:t>HCI </a:t>
            </a:r>
            <a:r>
              <a:rPr sz="2109" b="0" spc="14" dirty="0">
                <a:latin typeface="Arial"/>
                <a:cs typeface="Arial"/>
              </a:rPr>
              <a:t>incorporates </a:t>
            </a:r>
            <a:r>
              <a:rPr sz="2109" b="0" spc="-4" dirty="0">
                <a:latin typeface="Arial"/>
                <a:cs typeface="Arial"/>
              </a:rPr>
              <a:t>humans </a:t>
            </a:r>
            <a:r>
              <a:rPr sz="2109" b="0" spc="25" dirty="0">
                <a:latin typeface="Arial"/>
                <a:cs typeface="Arial"/>
              </a:rPr>
              <a:t>into </a:t>
            </a:r>
            <a:r>
              <a:rPr sz="2109" b="0" spc="7" dirty="0">
                <a:latin typeface="Arial"/>
                <a:cs typeface="Arial"/>
              </a:rPr>
              <a:t>the </a:t>
            </a:r>
            <a:r>
              <a:rPr sz="2109" b="0" spc="35" dirty="0">
                <a:latin typeface="Arial"/>
                <a:cs typeface="Arial"/>
              </a:rPr>
              <a:t>computing</a:t>
            </a:r>
            <a:r>
              <a:rPr sz="2109" b="0" spc="-53" dirty="0">
                <a:latin typeface="Arial"/>
                <a:cs typeface="Arial"/>
              </a:rPr>
              <a:t> </a:t>
            </a:r>
            <a:r>
              <a:rPr sz="2109" b="0" spc="11" dirty="0">
                <a:latin typeface="Arial"/>
                <a:cs typeface="Arial"/>
              </a:rPr>
              <a:t>system</a:t>
            </a:r>
            <a:endParaRPr sz="2109" b="0" dirty="0">
              <a:latin typeface="Arial"/>
              <a:cs typeface="Arial"/>
            </a:endParaRPr>
          </a:p>
          <a:p>
            <a:pPr marL="8929"/>
            <a:r>
              <a:rPr sz="2109" b="0" spc="-46" dirty="0">
                <a:latin typeface="Arial"/>
                <a:cs typeface="Arial"/>
              </a:rPr>
              <a:t>Humans </a:t>
            </a:r>
            <a:r>
              <a:rPr sz="2109" b="0" spc="-63" dirty="0">
                <a:latin typeface="Arial"/>
                <a:cs typeface="Arial"/>
              </a:rPr>
              <a:t>as an </a:t>
            </a:r>
            <a:r>
              <a:rPr sz="2109" b="0" spc="-35" dirty="0">
                <a:latin typeface="Arial"/>
                <a:cs typeface="Arial"/>
              </a:rPr>
              <a:t>additional</a:t>
            </a:r>
            <a:r>
              <a:rPr sz="2109" b="0" spc="155" dirty="0">
                <a:latin typeface="Arial"/>
                <a:cs typeface="Arial"/>
              </a:rPr>
              <a:t> </a:t>
            </a:r>
            <a:r>
              <a:rPr sz="2109" b="0" spc="-25" dirty="0">
                <a:latin typeface="Arial"/>
                <a:cs typeface="Arial"/>
              </a:rPr>
              <a:t>constraint</a:t>
            </a:r>
            <a:endParaRPr sz="2109" b="0" dirty="0">
              <a:latin typeface="Arial"/>
              <a:cs typeface="Arial"/>
            </a:endParaRPr>
          </a:p>
          <a:p>
            <a:pPr>
              <a:spcBef>
                <a:spcPts val="25"/>
              </a:spcBef>
            </a:pPr>
            <a:endParaRPr sz="2180" b="0" dirty="0">
              <a:latin typeface="Arial"/>
              <a:cs typeface="Arial"/>
            </a:endParaRPr>
          </a:p>
          <a:p>
            <a:pPr marL="8929"/>
            <a:r>
              <a:rPr sz="2109" b="0" spc="-21" dirty="0">
                <a:latin typeface="Arial"/>
                <a:cs typeface="Arial"/>
              </a:rPr>
              <a:t>Any </a:t>
            </a:r>
            <a:r>
              <a:rPr sz="2109" b="0" spc="28" dirty="0">
                <a:latin typeface="Arial"/>
                <a:cs typeface="Arial"/>
              </a:rPr>
              <a:t>computer </a:t>
            </a:r>
            <a:r>
              <a:rPr sz="2109" b="0" spc="11" dirty="0">
                <a:latin typeface="Arial"/>
                <a:cs typeface="Arial"/>
              </a:rPr>
              <a:t>system </a:t>
            </a:r>
            <a:r>
              <a:rPr sz="2109" b="0" spc="25" dirty="0">
                <a:latin typeface="Arial"/>
                <a:cs typeface="Arial"/>
              </a:rPr>
              <a:t>must </a:t>
            </a:r>
            <a:r>
              <a:rPr sz="2109" b="0" spc="14" dirty="0">
                <a:latin typeface="Arial"/>
                <a:cs typeface="Arial"/>
              </a:rPr>
              <a:t>be </a:t>
            </a:r>
            <a:r>
              <a:rPr sz="2109" b="0" spc="11" dirty="0">
                <a:latin typeface="Arial"/>
                <a:cs typeface="Arial"/>
              </a:rPr>
              <a:t>designed taking </a:t>
            </a:r>
            <a:r>
              <a:rPr sz="2109" b="0" spc="25" dirty="0">
                <a:latin typeface="Arial"/>
                <a:cs typeface="Arial"/>
              </a:rPr>
              <a:t>into</a:t>
            </a:r>
            <a:r>
              <a:rPr sz="2109" b="0" spc="-105" dirty="0">
                <a:latin typeface="Arial"/>
                <a:cs typeface="Arial"/>
              </a:rPr>
              <a:t> </a:t>
            </a:r>
            <a:r>
              <a:rPr sz="2109" b="0" spc="28" dirty="0">
                <a:latin typeface="Arial"/>
                <a:cs typeface="Arial"/>
              </a:rPr>
              <a:t>account</a:t>
            </a:r>
            <a:endParaRPr sz="2109" b="0" dirty="0">
              <a:latin typeface="Arial"/>
              <a:cs typeface="Arial"/>
            </a:endParaRPr>
          </a:p>
          <a:p>
            <a:pPr marL="329940" marR="593357" indent="-260291">
              <a:buChar char="-"/>
              <a:tabLst>
                <a:tab pos="329940" algn="l"/>
                <a:tab pos="330387" algn="l"/>
              </a:tabLst>
            </a:pPr>
            <a:r>
              <a:rPr sz="2109" b="0" spc="-32" dirty="0">
                <a:latin typeface="Arial"/>
                <a:cs typeface="Arial"/>
              </a:rPr>
              <a:t>the </a:t>
            </a:r>
            <a:r>
              <a:rPr sz="2109" b="0" spc="-46" dirty="0">
                <a:latin typeface="Arial"/>
                <a:cs typeface="Arial"/>
              </a:rPr>
              <a:t>physical </a:t>
            </a:r>
            <a:r>
              <a:rPr sz="2109" b="0" spc="-28" dirty="0">
                <a:latin typeface="Arial"/>
                <a:cs typeface="Arial"/>
              </a:rPr>
              <a:t>constraints </a:t>
            </a:r>
            <a:r>
              <a:rPr sz="2109" b="0" spc="-25" dirty="0">
                <a:latin typeface="Arial"/>
                <a:cs typeface="Arial"/>
              </a:rPr>
              <a:t>of </a:t>
            </a:r>
            <a:r>
              <a:rPr sz="2109" b="0" spc="-32" dirty="0">
                <a:latin typeface="Arial"/>
                <a:cs typeface="Arial"/>
              </a:rPr>
              <a:t>the </a:t>
            </a:r>
            <a:r>
              <a:rPr sz="2109" b="0" spc="-42" dirty="0">
                <a:latin typeface="Arial"/>
                <a:cs typeface="Arial"/>
              </a:rPr>
              <a:t>machine </a:t>
            </a:r>
            <a:r>
              <a:rPr sz="2109" b="0" spc="-49" dirty="0">
                <a:latin typeface="Arial"/>
                <a:cs typeface="Arial"/>
              </a:rPr>
              <a:t>(e.g., </a:t>
            </a:r>
            <a:r>
              <a:rPr sz="2109" b="0" spc="-21" dirty="0">
                <a:latin typeface="Arial"/>
                <a:cs typeface="Arial"/>
              </a:rPr>
              <a:t>processor </a:t>
            </a:r>
            <a:r>
              <a:rPr sz="2109" b="0" spc="-28" dirty="0">
                <a:latin typeface="Arial"/>
                <a:cs typeface="Arial"/>
              </a:rPr>
              <a:t>speed,  </a:t>
            </a:r>
            <a:r>
              <a:rPr sz="2109" b="0" spc="-25" dirty="0">
                <a:latin typeface="Arial"/>
                <a:cs typeface="Arial"/>
              </a:rPr>
              <a:t>networking</a:t>
            </a:r>
            <a:r>
              <a:rPr sz="2109" b="0" spc="-7" dirty="0">
                <a:latin typeface="Arial"/>
                <a:cs typeface="Arial"/>
              </a:rPr>
              <a:t> </a:t>
            </a:r>
            <a:r>
              <a:rPr sz="2109" b="0" spc="-53" dirty="0">
                <a:latin typeface="Arial"/>
                <a:cs typeface="Arial"/>
              </a:rPr>
              <a:t>capabilities)</a:t>
            </a:r>
            <a:endParaRPr sz="2109" b="0" dirty="0">
              <a:latin typeface="Arial"/>
              <a:cs typeface="Arial"/>
            </a:endParaRPr>
          </a:p>
          <a:p>
            <a:pPr marL="330387" indent="-260291">
              <a:buChar char="-"/>
              <a:tabLst>
                <a:tab pos="329940" algn="l"/>
                <a:tab pos="330387" algn="l"/>
              </a:tabLst>
            </a:pPr>
            <a:r>
              <a:rPr sz="2109" b="0" spc="-32" dirty="0">
                <a:latin typeface="Arial"/>
                <a:cs typeface="Arial"/>
              </a:rPr>
              <a:t>the </a:t>
            </a:r>
            <a:r>
              <a:rPr sz="2109" b="0" spc="-46" dirty="0">
                <a:latin typeface="Arial"/>
                <a:cs typeface="Arial"/>
              </a:rPr>
              <a:t>human physical </a:t>
            </a:r>
            <a:r>
              <a:rPr sz="2109" b="0" spc="-32" dirty="0">
                <a:latin typeface="Arial"/>
                <a:cs typeface="Arial"/>
              </a:rPr>
              <a:t>and </a:t>
            </a:r>
            <a:r>
              <a:rPr sz="2109" b="0" spc="-42" dirty="0">
                <a:latin typeface="Arial"/>
                <a:cs typeface="Arial"/>
              </a:rPr>
              <a:t>mental </a:t>
            </a:r>
            <a:r>
              <a:rPr sz="2109" b="0" spc="-28" dirty="0">
                <a:latin typeface="Arial"/>
                <a:cs typeface="Arial"/>
              </a:rPr>
              <a:t>constraints </a:t>
            </a:r>
            <a:r>
              <a:rPr sz="2109" b="0" spc="-49" dirty="0">
                <a:latin typeface="Arial"/>
                <a:cs typeface="Arial"/>
              </a:rPr>
              <a:t>(e.g., </a:t>
            </a:r>
            <a:r>
              <a:rPr sz="2109" b="0" spc="-25" dirty="0">
                <a:latin typeface="Arial"/>
                <a:cs typeface="Arial"/>
              </a:rPr>
              <a:t>attention,</a:t>
            </a:r>
            <a:r>
              <a:rPr sz="2109" b="0" spc="295" dirty="0">
                <a:latin typeface="Arial"/>
                <a:cs typeface="Arial"/>
              </a:rPr>
              <a:t> </a:t>
            </a:r>
            <a:r>
              <a:rPr sz="2109" b="0" spc="-56" dirty="0">
                <a:latin typeface="Arial"/>
                <a:cs typeface="Arial"/>
              </a:rPr>
              <a:t>memory)</a:t>
            </a:r>
            <a:endParaRPr sz="2109" b="0" dirty="0">
              <a:latin typeface="Arial"/>
              <a:cs typeface="Arial"/>
            </a:endParaRPr>
          </a:p>
          <a:p>
            <a:pPr marL="330387" indent="-260291">
              <a:buChar char="-"/>
              <a:tabLst>
                <a:tab pos="329940" algn="l"/>
                <a:tab pos="330387" algn="l"/>
              </a:tabLst>
            </a:pPr>
            <a:r>
              <a:rPr sz="2109" b="0" spc="-56" dirty="0">
                <a:latin typeface="Arial"/>
                <a:cs typeface="Arial"/>
              </a:rPr>
              <a:t>(should </a:t>
            </a:r>
            <a:r>
              <a:rPr sz="2109" b="0" spc="-21" dirty="0">
                <a:latin typeface="Arial"/>
                <a:cs typeface="Arial"/>
              </a:rPr>
              <a:t>we </a:t>
            </a:r>
            <a:r>
              <a:rPr sz="2109" b="0" spc="-4" dirty="0">
                <a:latin typeface="Arial"/>
                <a:cs typeface="Arial"/>
              </a:rPr>
              <a:t>add, </a:t>
            </a:r>
            <a:r>
              <a:rPr sz="2109" b="0" spc="-46" dirty="0">
                <a:latin typeface="Arial"/>
                <a:cs typeface="Arial"/>
              </a:rPr>
              <a:t>social </a:t>
            </a:r>
            <a:r>
              <a:rPr sz="2109" b="0" spc="-84" dirty="0">
                <a:latin typeface="Arial"/>
                <a:cs typeface="Arial"/>
              </a:rPr>
              <a:t>level</a:t>
            </a:r>
            <a:r>
              <a:rPr sz="2109" b="0" spc="105" dirty="0">
                <a:latin typeface="Arial"/>
                <a:cs typeface="Arial"/>
              </a:rPr>
              <a:t> </a:t>
            </a:r>
            <a:r>
              <a:rPr sz="2109" b="0" spc="-42" dirty="0">
                <a:latin typeface="Arial"/>
                <a:cs typeface="Arial"/>
              </a:rPr>
              <a:t>constraints?)</a:t>
            </a:r>
            <a:endParaRPr sz="2109" b="0" dirty="0">
              <a:latin typeface="Arial"/>
              <a:cs typeface="Arial"/>
            </a:endParaRPr>
          </a:p>
        </p:txBody>
      </p:sp>
      <p:sp>
        <p:nvSpPr>
          <p:cNvPr id="4" name="object 4"/>
          <p:cNvSpPr txBox="1"/>
          <p:nvPr/>
        </p:nvSpPr>
        <p:spPr>
          <a:xfrm>
            <a:off x="5431967" y="6331707"/>
            <a:ext cx="3529905" cy="398611"/>
          </a:xfrm>
          <a:prstGeom prst="rect">
            <a:avLst/>
          </a:prstGeom>
        </p:spPr>
        <p:txBody>
          <a:bodyPr vert="horz" wrap="square" lIns="0" tIns="8930" rIns="0" bIns="0" rtlCol="0">
            <a:spAutoFit/>
          </a:bodyPr>
          <a:lstStyle/>
          <a:p>
            <a:pPr marL="8929">
              <a:spcBef>
                <a:spcPts val="70"/>
              </a:spcBef>
            </a:pPr>
            <a:r>
              <a:rPr sz="1266" spc="-7" dirty="0">
                <a:latin typeface="Arial"/>
                <a:cs typeface="Arial"/>
                <a:hlinkClick r:id="rId2"/>
              </a:rPr>
              <a:t>http://www.pgbovine.net/what-is-hci-research.htm</a:t>
            </a:r>
            <a:endParaRPr sz="1266">
              <a:latin typeface="Arial"/>
              <a:cs typeface="Arial"/>
            </a:endParaRPr>
          </a:p>
        </p:txBody>
      </p:sp>
    </p:spTree>
    <p:extLst>
      <p:ext uri="{BB962C8B-B14F-4D97-AF65-F5344CB8AC3E}">
        <p14:creationId xmlns:p14="http://schemas.microsoft.com/office/powerpoint/2010/main" val="10343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287" y="125760"/>
            <a:ext cx="6767513" cy="1143000"/>
          </a:xfrm>
        </p:spPr>
        <p:txBody>
          <a:bodyPr/>
          <a:lstStyle/>
          <a:p>
            <a:r>
              <a:rPr lang="en-US" dirty="0"/>
              <a:t>Principles of HCI</a:t>
            </a:r>
            <a:endParaRPr lang="en-US" dirty="0"/>
          </a:p>
        </p:txBody>
      </p:sp>
      <p:sp>
        <p:nvSpPr>
          <p:cNvPr id="3" name="Content Placeholder 2"/>
          <p:cNvSpPr>
            <a:spLocks noGrp="1"/>
          </p:cNvSpPr>
          <p:nvPr>
            <p:ph idx="1"/>
          </p:nvPr>
        </p:nvSpPr>
        <p:spPr>
          <a:xfrm>
            <a:off x="1908175" y="1268760"/>
            <a:ext cx="6984305" cy="5328592"/>
          </a:xfrm>
        </p:spPr>
        <p:txBody>
          <a:bodyPr/>
          <a:lstStyle/>
          <a:p>
            <a:r>
              <a:rPr lang="en-US" dirty="0"/>
              <a:t>“Know Thy User” </a:t>
            </a:r>
          </a:p>
          <a:p>
            <a:r>
              <a:rPr lang="en-US" dirty="0" smtClean="0"/>
              <a:t>Understand </a:t>
            </a:r>
            <a:r>
              <a:rPr lang="en-US" dirty="0"/>
              <a:t>the </a:t>
            </a:r>
            <a:r>
              <a:rPr lang="en-US" dirty="0" smtClean="0"/>
              <a:t>Task</a:t>
            </a:r>
            <a:endParaRPr lang="en-US" dirty="0"/>
          </a:p>
          <a:p>
            <a:r>
              <a:rPr lang="en-US" dirty="0" smtClean="0"/>
              <a:t>Reduce </a:t>
            </a:r>
            <a:r>
              <a:rPr lang="en-US" dirty="0"/>
              <a:t>Memory </a:t>
            </a:r>
            <a:r>
              <a:rPr lang="en-US" dirty="0" smtClean="0"/>
              <a:t>Load</a:t>
            </a:r>
            <a:endParaRPr lang="en-US" dirty="0"/>
          </a:p>
          <a:p>
            <a:r>
              <a:rPr lang="en-US" dirty="0" smtClean="0"/>
              <a:t>Strive </a:t>
            </a:r>
            <a:r>
              <a:rPr lang="en-US" dirty="0"/>
              <a:t>for </a:t>
            </a:r>
            <a:r>
              <a:rPr lang="en-US" dirty="0" smtClean="0"/>
              <a:t>Consistency</a:t>
            </a:r>
            <a:endParaRPr lang="en-US" dirty="0"/>
          </a:p>
          <a:p>
            <a:r>
              <a:rPr lang="en-US" dirty="0" smtClean="0"/>
              <a:t>Remind </a:t>
            </a:r>
            <a:r>
              <a:rPr lang="en-US" dirty="0"/>
              <a:t>Users and Refresh Their </a:t>
            </a:r>
            <a:r>
              <a:rPr lang="en-US" dirty="0" smtClean="0"/>
              <a:t>Memory</a:t>
            </a:r>
            <a:endParaRPr lang="en-US" dirty="0"/>
          </a:p>
          <a:p>
            <a:r>
              <a:rPr lang="en-US" dirty="0" smtClean="0"/>
              <a:t>Prevent </a:t>
            </a:r>
            <a:r>
              <a:rPr lang="en-US" dirty="0"/>
              <a:t>Errors/Reversal of </a:t>
            </a:r>
            <a:r>
              <a:rPr lang="en-US" dirty="0" smtClean="0"/>
              <a:t>Action</a:t>
            </a:r>
            <a:endParaRPr lang="en-US" dirty="0"/>
          </a:p>
          <a:p>
            <a:r>
              <a:rPr lang="en-US" dirty="0" smtClean="0"/>
              <a:t>Naturalness</a:t>
            </a:r>
            <a:endParaRPr lang="en-US" dirty="0"/>
          </a:p>
        </p:txBody>
      </p:sp>
      <p:sp>
        <p:nvSpPr>
          <p:cNvPr id="4" name="Date Placeholder 3"/>
          <p:cNvSpPr>
            <a:spLocks noGrp="1"/>
          </p:cNvSpPr>
          <p:nvPr>
            <p:ph type="dt" sz="half" idx="10"/>
          </p:nvPr>
        </p:nvSpPr>
        <p:spPr/>
        <p:txBody>
          <a:bodyPr/>
          <a:lstStyle/>
          <a:p>
            <a:fld id="{1DC2B165-2EE1-4FB2-B9BF-05EE26C42DCD}"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p>
            <a:fld id="{56DCF0CF-EF45-4A27-9606-CCDDC891BE7E}" type="slidenum">
              <a:rPr lang="ru-RU" altLang="ru-RU" smtClean="0"/>
              <a:pPr/>
              <a:t>19</a:t>
            </a:fld>
            <a:endParaRPr lang="ru-RU" altLang="ru-RU"/>
          </a:p>
        </p:txBody>
      </p:sp>
    </p:spTree>
    <p:extLst>
      <p:ext uri="{BB962C8B-B14F-4D97-AF65-F5344CB8AC3E}">
        <p14:creationId xmlns:p14="http://schemas.microsoft.com/office/powerpoint/2010/main" val="108188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EBC7C8-6099-411F-855F-03CD41445BFF}" type="slidenum">
              <a:rPr lang="en-GB" altLang="ru-RU"/>
              <a:pPr/>
              <a:t>2</a:t>
            </a:fld>
            <a:endParaRPr lang="en-GB" altLang="ru-RU"/>
          </a:p>
        </p:txBody>
      </p:sp>
      <p:sp>
        <p:nvSpPr>
          <p:cNvPr id="36866" name="Rectangle 2"/>
          <p:cNvSpPr>
            <a:spLocks noGrp="1" noChangeArrowheads="1"/>
          </p:cNvSpPr>
          <p:nvPr>
            <p:ph type="title"/>
          </p:nvPr>
        </p:nvSpPr>
        <p:spPr>
          <a:xfrm>
            <a:off x="396875" y="333375"/>
            <a:ext cx="8351838" cy="935038"/>
          </a:xfrm>
        </p:spPr>
        <p:txBody>
          <a:bodyPr/>
          <a:lstStyle/>
          <a:p>
            <a:r>
              <a:rPr lang="en-US" altLang="ru-RU" dirty="0" smtClean="0">
                <a:solidFill>
                  <a:schemeClr val="bg2"/>
                </a:solidFill>
              </a:rPr>
              <a:t>About Me</a:t>
            </a:r>
            <a:endParaRPr lang="uk-UA" altLang="ru-RU" dirty="0">
              <a:solidFill>
                <a:schemeClr val="bg2"/>
              </a:solidFill>
            </a:endParaRPr>
          </a:p>
        </p:txBody>
      </p:sp>
      <p:sp>
        <p:nvSpPr>
          <p:cNvPr id="36867" name="Rectangle 3"/>
          <p:cNvSpPr>
            <a:spLocks noGrp="1" noChangeArrowheads="1"/>
          </p:cNvSpPr>
          <p:nvPr>
            <p:ph type="body" idx="1"/>
          </p:nvPr>
        </p:nvSpPr>
        <p:spPr>
          <a:xfrm>
            <a:off x="395288" y="1595225"/>
            <a:ext cx="8350250" cy="4608512"/>
          </a:xfrm>
        </p:spPr>
        <p:txBody>
          <a:bodyPr/>
          <a:lstStyle/>
          <a:p>
            <a:pPr marL="0" indent="0">
              <a:buNone/>
            </a:pPr>
            <a:r>
              <a:rPr lang="en-US" altLang="ko-KR" dirty="0" err="1" smtClean="0">
                <a:ea typeface="Gulim" pitchFamily="34" charset="-127"/>
              </a:rPr>
              <a:t>Mehrin</a:t>
            </a:r>
            <a:r>
              <a:rPr lang="en-US" altLang="ko-KR" dirty="0" smtClean="0">
                <a:ea typeface="Gulim" pitchFamily="34" charset="-127"/>
              </a:rPr>
              <a:t> </a:t>
            </a:r>
            <a:r>
              <a:rPr lang="en-US" altLang="ko-KR" dirty="0" err="1" smtClean="0">
                <a:ea typeface="Gulim" pitchFamily="34" charset="-127"/>
              </a:rPr>
              <a:t>Anannya</a:t>
            </a:r>
            <a:endParaRPr lang="en-US" altLang="ko-KR" dirty="0">
              <a:ea typeface="Gulim" pitchFamily="34" charset="-127"/>
            </a:endParaRPr>
          </a:p>
          <a:p>
            <a:pPr marL="0" indent="0">
              <a:buNone/>
            </a:pPr>
            <a:r>
              <a:rPr lang="en-US" altLang="ko-KR" dirty="0" smtClean="0">
                <a:ea typeface="Gulim" pitchFamily="34" charset="-127"/>
              </a:rPr>
              <a:t>Lecturer, </a:t>
            </a:r>
          </a:p>
          <a:p>
            <a:pPr marL="0" indent="0">
              <a:buNone/>
            </a:pPr>
            <a:r>
              <a:rPr lang="en-US" altLang="ko-KR" dirty="0" err="1" smtClean="0">
                <a:ea typeface="Gulim" pitchFamily="34" charset="-127"/>
              </a:rPr>
              <a:t>Jahangirnagar</a:t>
            </a:r>
            <a:r>
              <a:rPr lang="en-US" altLang="ko-KR" dirty="0" smtClean="0">
                <a:ea typeface="Gulim" pitchFamily="34" charset="-127"/>
              </a:rPr>
              <a:t> University</a:t>
            </a:r>
            <a:endParaRPr lang="en-US" altLang="ko-KR" dirty="0">
              <a:ea typeface="Gulim" pitchFamily="34" charset="-127"/>
            </a:endParaRPr>
          </a:p>
        </p:txBody>
      </p:sp>
      <p:sp>
        <p:nvSpPr>
          <p:cNvPr id="2" name="Дата 1"/>
          <p:cNvSpPr>
            <a:spLocks noGrp="1"/>
          </p:cNvSpPr>
          <p:nvPr>
            <p:ph type="dt" sz="half" idx="10"/>
          </p:nvPr>
        </p:nvSpPr>
        <p:spPr/>
        <p:txBody>
          <a:bodyPr/>
          <a:lstStyle/>
          <a:p>
            <a:fld id="{6BB9EFF3-06C4-4641-BD46-3B24950F92E4}" type="datetime1">
              <a:rPr lang="en-US" altLang="ru-RU" smtClean="0"/>
              <a:t>10/19/2022</a:t>
            </a:fld>
            <a:endParaRPr lang="en-GB" altLang="ru-RU"/>
          </a:p>
        </p:txBody>
      </p:sp>
      <p:sp>
        <p:nvSpPr>
          <p:cNvPr id="3" name="Нижний колонтитул 2"/>
          <p:cNvSpPr>
            <a:spLocks noGrp="1"/>
          </p:cNvSpPr>
          <p:nvPr>
            <p:ph type="ftr" sz="quarter" idx="11"/>
          </p:nvPr>
        </p:nvSpPr>
        <p:spPr/>
        <p:txBody>
          <a:bodyPr/>
          <a:lstStyle/>
          <a:p>
            <a:r>
              <a:rPr lang="en-GB" altLang="ru-RU" dirty="0" smtClean="0"/>
              <a:t>Designed by PoweredTemplate.com</a:t>
            </a:r>
            <a:endParaRPr lang="en-GB" alt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FF1CEF-9E1E-476A-BE9B-F102BF0A0B61}" type="slidenum">
              <a:rPr lang="ru-RU" altLang="ru-RU"/>
              <a:pPr/>
              <a:t>3</a:t>
            </a:fld>
            <a:endParaRPr lang="ru-RU" altLang="ru-RU"/>
          </a:p>
        </p:txBody>
      </p:sp>
      <p:sp>
        <p:nvSpPr>
          <p:cNvPr id="195586" name="Rectangle 2"/>
          <p:cNvSpPr>
            <a:spLocks noGrp="1" noChangeArrowheads="1"/>
          </p:cNvSpPr>
          <p:nvPr>
            <p:ph type="title"/>
          </p:nvPr>
        </p:nvSpPr>
        <p:spPr>
          <a:xfrm>
            <a:off x="1908175" y="476250"/>
            <a:ext cx="6840538" cy="709613"/>
          </a:xfrm>
        </p:spPr>
        <p:txBody>
          <a:bodyPr/>
          <a:lstStyle/>
          <a:p>
            <a:r>
              <a:rPr lang="en-US" altLang="ru-RU" sz="2800" dirty="0" smtClean="0"/>
              <a:t>Contents</a:t>
            </a:r>
            <a:endParaRPr lang="en-US" altLang="ru-RU" sz="2800" dirty="0"/>
          </a:p>
        </p:txBody>
      </p:sp>
      <p:sp>
        <p:nvSpPr>
          <p:cNvPr id="195587" name="Rectangle 3"/>
          <p:cNvSpPr>
            <a:spLocks noGrp="1" noChangeArrowheads="1"/>
          </p:cNvSpPr>
          <p:nvPr>
            <p:ph type="body" idx="1"/>
          </p:nvPr>
        </p:nvSpPr>
        <p:spPr>
          <a:xfrm>
            <a:off x="1908175" y="1600200"/>
            <a:ext cx="6840538" cy="4781550"/>
          </a:xfrm>
        </p:spPr>
        <p:txBody>
          <a:bodyPr/>
          <a:lstStyle/>
          <a:p>
            <a:r>
              <a:rPr lang="en-US" sz="1800" dirty="0" smtClean="0">
                <a:solidFill>
                  <a:schemeClr val="tx2"/>
                </a:solidFill>
                <a:ea typeface="Futura" panose="02020800000000000000" pitchFamily="18" charset="0"/>
                <a:cs typeface="Futura" panose="02020800000000000000" pitchFamily="18" charset="0"/>
              </a:rPr>
              <a:t>Reference Books</a:t>
            </a:r>
          </a:p>
          <a:p>
            <a:r>
              <a:rPr lang="en-US" sz="1800" dirty="0" smtClean="0">
                <a:solidFill>
                  <a:schemeClr val="tx2"/>
                </a:solidFill>
                <a:ea typeface="Futura" panose="02020800000000000000" pitchFamily="18" charset="0"/>
                <a:cs typeface="Futura" panose="02020800000000000000" pitchFamily="18" charset="0"/>
              </a:rPr>
              <a:t>Reference Slides</a:t>
            </a:r>
          </a:p>
          <a:p>
            <a:r>
              <a:rPr lang="en-US" altLang="ru-RU" sz="1800" dirty="0"/>
              <a:t>Human Computer Interaction (HCI</a:t>
            </a:r>
            <a:r>
              <a:rPr lang="en-US" altLang="ru-RU" sz="1800" dirty="0" smtClean="0"/>
              <a:t>)</a:t>
            </a:r>
          </a:p>
          <a:p>
            <a:r>
              <a:rPr lang="en-US" sz="1800" dirty="0"/>
              <a:t>Importance of HCI </a:t>
            </a:r>
            <a:endParaRPr lang="en-US" sz="1800" dirty="0" smtClean="0"/>
          </a:p>
          <a:p>
            <a:r>
              <a:rPr lang="en-US" sz="1800" spc="-28" dirty="0">
                <a:cs typeface="Arial"/>
              </a:rPr>
              <a:t>Why </a:t>
            </a:r>
            <a:r>
              <a:rPr lang="en-US" sz="1800" spc="102" dirty="0">
                <a:cs typeface="Arial"/>
              </a:rPr>
              <a:t>do </a:t>
            </a:r>
            <a:r>
              <a:rPr lang="en-US" sz="1800" spc="28" dirty="0">
                <a:cs typeface="Arial"/>
              </a:rPr>
              <a:t>we </a:t>
            </a:r>
            <a:r>
              <a:rPr lang="en-US" sz="1800" spc="102" dirty="0">
                <a:cs typeface="Arial"/>
              </a:rPr>
              <a:t>do </a:t>
            </a:r>
            <a:r>
              <a:rPr lang="en-US" sz="1800" spc="-28" dirty="0">
                <a:cs typeface="Arial"/>
              </a:rPr>
              <a:t>HCI </a:t>
            </a:r>
            <a:r>
              <a:rPr lang="en-US" sz="1800" spc="-4" dirty="0">
                <a:cs typeface="Arial"/>
              </a:rPr>
              <a:t>in</a:t>
            </a:r>
            <a:r>
              <a:rPr lang="en-US" sz="1800" spc="-288" dirty="0">
                <a:cs typeface="Arial"/>
              </a:rPr>
              <a:t> </a:t>
            </a:r>
            <a:r>
              <a:rPr lang="en-US" sz="1800" spc="-77" dirty="0">
                <a:cs typeface="Arial"/>
              </a:rPr>
              <a:t>CSE</a:t>
            </a:r>
            <a:r>
              <a:rPr lang="en-US" sz="1800" spc="-77" dirty="0" smtClean="0">
                <a:cs typeface="Arial"/>
              </a:rPr>
              <a:t>?</a:t>
            </a:r>
          </a:p>
          <a:p>
            <a:r>
              <a:rPr lang="en-US" sz="1800" spc="-28" dirty="0"/>
              <a:t>HCI </a:t>
            </a:r>
            <a:r>
              <a:rPr lang="en-US" sz="1800" spc="-4" dirty="0"/>
              <a:t>is </a:t>
            </a:r>
            <a:r>
              <a:rPr lang="en-US" sz="1800" spc="-39" dirty="0"/>
              <a:t>an </a:t>
            </a:r>
            <a:r>
              <a:rPr lang="en-US" sz="1800" spc="11" dirty="0"/>
              <a:t>extension </a:t>
            </a:r>
            <a:r>
              <a:rPr lang="en-US" sz="1800" spc="67" dirty="0"/>
              <a:t>of</a:t>
            </a:r>
            <a:r>
              <a:rPr lang="en-US" sz="1800" spc="-21" dirty="0"/>
              <a:t> </a:t>
            </a:r>
            <a:r>
              <a:rPr lang="en-US" sz="1800" spc="21" dirty="0"/>
              <a:t>traditional  </a:t>
            </a:r>
            <a:r>
              <a:rPr lang="en-US" sz="1800" spc="-39" dirty="0"/>
              <a:t>CS</a:t>
            </a:r>
            <a:r>
              <a:rPr lang="en-US" sz="1800" spc="-11" dirty="0"/>
              <a:t> </a:t>
            </a:r>
            <a:r>
              <a:rPr lang="en-US" sz="1800" spc="28" dirty="0" smtClean="0"/>
              <a:t>disciplines</a:t>
            </a:r>
          </a:p>
          <a:p>
            <a:r>
              <a:rPr lang="en-US" sz="1800" spc="28" dirty="0" smtClean="0">
                <a:cs typeface="Arial"/>
              </a:rPr>
              <a:t>Principles of HCI</a:t>
            </a:r>
            <a:endParaRPr lang="en-US" sz="1800" dirty="0">
              <a:cs typeface="Arial"/>
            </a:endParaRPr>
          </a:p>
          <a:p>
            <a:endParaRPr lang="en-US" sz="1800" dirty="0" smtClean="0">
              <a:solidFill>
                <a:schemeClr val="tx2"/>
              </a:solidFill>
              <a:ea typeface="Futura" panose="02020800000000000000" pitchFamily="18" charset="0"/>
              <a:cs typeface="Futura" panose="02020800000000000000" pitchFamily="18" charset="0"/>
            </a:endParaRPr>
          </a:p>
          <a:p>
            <a:endParaRPr lang="en-US" sz="1800" dirty="0" smtClean="0">
              <a:solidFill>
                <a:schemeClr val="tx2"/>
              </a:solidFill>
              <a:ea typeface="Futura" panose="02020800000000000000" pitchFamily="18" charset="0"/>
              <a:cs typeface="Futura" panose="02020800000000000000" pitchFamily="18" charset="0"/>
            </a:endParaRPr>
          </a:p>
        </p:txBody>
      </p:sp>
      <p:sp>
        <p:nvSpPr>
          <p:cNvPr id="2" name="Дата 1"/>
          <p:cNvSpPr>
            <a:spLocks noGrp="1"/>
          </p:cNvSpPr>
          <p:nvPr>
            <p:ph type="dt" sz="half" idx="10"/>
          </p:nvPr>
        </p:nvSpPr>
        <p:spPr/>
        <p:txBody>
          <a:bodyPr/>
          <a:lstStyle/>
          <a:p>
            <a:fld id="{BC2EC265-4733-4DD5-B710-ED0EEED317DD}" type="datetime1">
              <a:rPr lang="en-US" altLang="ru-RU" smtClean="0"/>
              <a:t>10/19/2022</a:t>
            </a:fld>
            <a:endParaRPr lang="ru-RU" altLang="ru-RU"/>
          </a:p>
        </p:txBody>
      </p:sp>
      <p:sp>
        <p:nvSpPr>
          <p:cNvPr id="3" name="Нижний колонтитул 2"/>
          <p:cNvSpPr>
            <a:spLocks noGrp="1"/>
          </p:cNvSpPr>
          <p:nvPr>
            <p:ph type="ftr" sz="quarter" idx="11"/>
          </p:nvPr>
        </p:nvSpPr>
        <p:spPr/>
        <p:txBody>
          <a:bodyPr/>
          <a:lstStyle/>
          <a:p>
            <a:r>
              <a:rPr lang="en-US" altLang="ru-RU" smtClean="0"/>
              <a:t>Designed by PoweredTemplate.com</a:t>
            </a:r>
            <a:endParaRPr lang="ru-RU" alt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FF1CEF-9E1E-476A-BE9B-F102BF0A0B61}" type="slidenum">
              <a:rPr lang="ru-RU" altLang="ru-RU"/>
              <a:pPr/>
              <a:t>4</a:t>
            </a:fld>
            <a:endParaRPr lang="ru-RU" altLang="ru-RU"/>
          </a:p>
        </p:txBody>
      </p:sp>
      <p:sp>
        <p:nvSpPr>
          <p:cNvPr id="195586" name="Rectangle 2"/>
          <p:cNvSpPr>
            <a:spLocks noGrp="1" noChangeArrowheads="1"/>
          </p:cNvSpPr>
          <p:nvPr>
            <p:ph type="title"/>
          </p:nvPr>
        </p:nvSpPr>
        <p:spPr>
          <a:xfrm>
            <a:off x="1908175" y="476250"/>
            <a:ext cx="6840538" cy="709613"/>
          </a:xfrm>
        </p:spPr>
        <p:txBody>
          <a:bodyPr/>
          <a:lstStyle/>
          <a:p>
            <a:r>
              <a:rPr lang="en-US" altLang="ru-RU" sz="2800" dirty="0" smtClean="0"/>
              <a:t>Reference Books</a:t>
            </a:r>
            <a:endParaRPr lang="en-US" altLang="ru-RU" sz="2800" dirty="0"/>
          </a:p>
        </p:txBody>
      </p:sp>
      <p:sp>
        <p:nvSpPr>
          <p:cNvPr id="195587" name="Rectangle 3"/>
          <p:cNvSpPr>
            <a:spLocks noGrp="1" noChangeArrowheads="1"/>
          </p:cNvSpPr>
          <p:nvPr>
            <p:ph type="body" idx="1"/>
          </p:nvPr>
        </p:nvSpPr>
        <p:spPr>
          <a:xfrm>
            <a:off x="1908175" y="1600200"/>
            <a:ext cx="6840538" cy="4781550"/>
          </a:xfrm>
        </p:spPr>
        <p:txBody>
          <a:bodyPr/>
          <a:lstStyle/>
          <a:p>
            <a:pPr marL="0" indent="0">
              <a:buNone/>
            </a:pPr>
            <a:r>
              <a:rPr lang="en-US" b="1" dirty="0" err="1" smtClean="0"/>
              <a:t>TextBook</a:t>
            </a:r>
            <a:endParaRPr lang="en-US" b="1" dirty="0" smtClean="0"/>
          </a:p>
          <a:p>
            <a:r>
              <a:rPr lang="en-US" dirty="0"/>
              <a:t>ALAN DIX, JANET FINLAY, GREGORY D. ABOWD, RUSSELL </a:t>
            </a:r>
            <a:r>
              <a:rPr lang="en-US" dirty="0" smtClean="0"/>
              <a:t>BEALE, </a:t>
            </a:r>
            <a:r>
              <a:rPr lang="en-US" b="1" dirty="0" smtClean="0"/>
              <a:t>HUMAN–COMPUTER INTERACTION, 3</a:t>
            </a:r>
            <a:r>
              <a:rPr lang="en-US" b="1" baseline="30000" dirty="0" smtClean="0"/>
              <a:t>rd</a:t>
            </a:r>
            <a:r>
              <a:rPr lang="en-US" b="1" dirty="0" smtClean="0"/>
              <a:t> Edition, </a:t>
            </a:r>
            <a:r>
              <a:rPr lang="en-US" dirty="0" smtClean="0"/>
              <a:t>Pearson, 2004</a:t>
            </a:r>
            <a:endParaRPr lang="en-US" dirty="0"/>
          </a:p>
          <a:p>
            <a:r>
              <a:rPr lang="en-US" dirty="0"/>
              <a:t> </a:t>
            </a:r>
            <a:r>
              <a:rPr lang="en-US" dirty="0"/>
              <a:t>Gerard </a:t>
            </a:r>
            <a:r>
              <a:rPr lang="en-US" dirty="0" err="1"/>
              <a:t>Jounghyun</a:t>
            </a:r>
            <a:r>
              <a:rPr lang="en-US" dirty="0"/>
              <a:t> </a:t>
            </a:r>
            <a:r>
              <a:rPr lang="en-US" dirty="0" smtClean="0"/>
              <a:t>Kim, </a:t>
            </a:r>
            <a:r>
              <a:rPr lang="en-US" b="1" dirty="0" smtClean="0"/>
              <a:t>Human–Computer Interaction: Fundamentals and Practice</a:t>
            </a:r>
            <a:r>
              <a:rPr lang="en-US" dirty="0" smtClean="0"/>
              <a:t>, </a:t>
            </a:r>
            <a:r>
              <a:rPr lang="en-US" dirty="0"/>
              <a:t>CRC </a:t>
            </a:r>
            <a:r>
              <a:rPr lang="en-US" dirty="0" err="1"/>
              <a:t>PressTaylor</a:t>
            </a:r>
            <a:r>
              <a:rPr lang="en-US" dirty="0"/>
              <a:t> &amp; Francis </a:t>
            </a:r>
            <a:r>
              <a:rPr lang="en-US" dirty="0" smtClean="0"/>
              <a:t>Group, 2015</a:t>
            </a:r>
          </a:p>
          <a:p>
            <a:pPr marL="0" indent="0">
              <a:buNone/>
            </a:pPr>
            <a:endParaRPr lang="en-US" dirty="0" smtClean="0"/>
          </a:p>
          <a:p>
            <a:pPr marL="0" indent="0">
              <a:buNone/>
            </a:pPr>
            <a:r>
              <a:rPr lang="en-US" b="1" dirty="0" smtClean="0"/>
              <a:t>Related</a:t>
            </a:r>
          </a:p>
          <a:p>
            <a:r>
              <a:rPr lang="en-US" dirty="0" smtClean="0"/>
              <a:t>I. Scott </a:t>
            </a:r>
            <a:r>
              <a:rPr lang="en-US" dirty="0" err="1" smtClean="0"/>
              <a:t>MacKenzie</a:t>
            </a:r>
            <a:r>
              <a:rPr lang="en-US" dirty="0" smtClean="0"/>
              <a:t>, </a:t>
            </a:r>
            <a:r>
              <a:rPr lang="en-US" b="1" dirty="0"/>
              <a:t>Human–Computer Interaction: </a:t>
            </a:r>
            <a:r>
              <a:rPr lang="en-US" b="1" dirty="0" smtClean="0"/>
              <a:t>An Empirical Research Perspective, </a:t>
            </a:r>
            <a:r>
              <a:rPr lang="en-US" dirty="0" smtClean="0"/>
              <a:t>Morgan Kaufmann, 2013</a:t>
            </a:r>
          </a:p>
        </p:txBody>
      </p:sp>
      <p:sp>
        <p:nvSpPr>
          <p:cNvPr id="2" name="Дата 1"/>
          <p:cNvSpPr>
            <a:spLocks noGrp="1"/>
          </p:cNvSpPr>
          <p:nvPr>
            <p:ph type="dt" sz="half" idx="10"/>
          </p:nvPr>
        </p:nvSpPr>
        <p:spPr/>
        <p:txBody>
          <a:bodyPr/>
          <a:lstStyle/>
          <a:p>
            <a:fld id="{BC2EC265-4733-4DD5-B710-ED0EEED317DD}" type="datetime1">
              <a:rPr lang="en-US" altLang="ru-RU" smtClean="0"/>
              <a:t>10/19/2022</a:t>
            </a:fld>
            <a:endParaRPr lang="ru-RU" altLang="ru-RU"/>
          </a:p>
        </p:txBody>
      </p:sp>
      <p:sp>
        <p:nvSpPr>
          <p:cNvPr id="3" name="Нижний колонтитул 2"/>
          <p:cNvSpPr>
            <a:spLocks noGrp="1"/>
          </p:cNvSpPr>
          <p:nvPr>
            <p:ph type="ftr" sz="quarter" idx="11"/>
          </p:nvPr>
        </p:nvSpPr>
        <p:spPr/>
        <p:txBody>
          <a:bodyPr/>
          <a:lstStyle/>
          <a:p>
            <a:r>
              <a:rPr lang="en-US" altLang="ru-RU" smtClean="0"/>
              <a:t>Designed by PoweredTemplate.com</a:t>
            </a:r>
            <a:endParaRPr lang="ru-RU" altLang="ru-RU"/>
          </a:p>
        </p:txBody>
      </p:sp>
    </p:spTree>
    <p:extLst>
      <p:ext uri="{BB962C8B-B14F-4D97-AF65-F5344CB8AC3E}">
        <p14:creationId xmlns:p14="http://schemas.microsoft.com/office/powerpoint/2010/main" val="247214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FF1CEF-9E1E-476A-BE9B-F102BF0A0B61}" type="slidenum">
              <a:rPr lang="ru-RU" altLang="ru-RU"/>
              <a:pPr/>
              <a:t>5</a:t>
            </a:fld>
            <a:endParaRPr lang="ru-RU" altLang="ru-RU"/>
          </a:p>
        </p:txBody>
      </p:sp>
      <p:sp>
        <p:nvSpPr>
          <p:cNvPr id="195586" name="Rectangle 2"/>
          <p:cNvSpPr>
            <a:spLocks noGrp="1" noChangeArrowheads="1"/>
          </p:cNvSpPr>
          <p:nvPr>
            <p:ph type="title"/>
          </p:nvPr>
        </p:nvSpPr>
        <p:spPr>
          <a:xfrm>
            <a:off x="1908175" y="476250"/>
            <a:ext cx="6840538" cy="709613"/>
          </a:xfrm>
        </p:spPr>
        <p:txBody>
          <a:bodyPr/>
          <a:lstStyle/>
          <a:p>
            <a:r>
              <a:rPr lang="en-US" altLang="ru-RU" sz="2800" dirty="0" smtClean="0"/>
              <a:t>Reference Slides</a:t>
            </a:r>
            <a:endParaRPr lang="en-US" altLang="ru-RU" sz="2800" dirty="0"/>
          </a:p>
        </p:txBody>
      </p:sp>
      <p:sp>
        <p:nvSpPr>
          <p:cNvPr id="195587" name="Rectangle 3"/>
          <p:cNvSpPr>
            <a:spLocks noGrp="1" noChangeArrowheads="1"/>
          </p:cNvSpPr>
          <p:nvPr>
            <p:ph type="body" idx="1"/>
          </p:nvPr>
        </p:nvSpPr>
        <p:spPr>
          <a:xfrm>
            <a:off x="1908175" y="1600200"/>
            <a:ext cx="6840538" cy="4781550"/>
          </a:xfrm>
        </p:spPr>
        <p:txBody>
          <a:bodyPr/>
          <a:lstStyle/>
          <a:p>
            <a:r>
              <a:rPr lang="en-US" dirty="0" smtClean="0"/>
              <a:t>Lecture Slides by ALAN DIX, JANET FINLAY, GREGORY D. ABOWD, </a:t>
            </a:r>
            <a:r>
              <a:rPr lang="en-US" dirty="0"/>
              <a:t>RUSSELL BEALE : </a:t>
            </a:r>
            <a:r>
              <a:rPr lang="en-US" dirty="0">
                <a:hlinkClick r:id="rId2"/>
              </a:rPr>
              <a:t>https://hcibook.com/e3/chapters/</a:t>
            </a:r>
            <a:endParaRPr lang="en-US" dirty="0" smtClean="0"/>
          </a:p>
          <a:p>
            <a:pPr marL="0" indent="0">
              <a:buNone/>
            </a:pPr>
            <a:endParaRPr lang="en-US" dirty="0"/>
          </a:p>
          <a:p>
            <a:r>
              <a:rPr lang="en-US" dirty="0"/>
              <a:t> </a:t>
            </a:r>
            <a:r>
              <a:rPr lang="en-US" dirty="0" smtClean="0"/>
              <a:t>Free slides available in the Internet</a:t>
            </a:r>
            <a:endParaRPr lang="en-US" dirty="0"/>
          </a:p>
        </p:txBody>
      </p:sp>
      <p:sp>
        <p:nvSpPr>
          <p:cNvPr id="2" name="Дата 1"/>
          <p:cNvSpPr>
            <a:spLocks noGrp="1"/>
          </p:cNvSpPr>
          <p:nvPr>
            <p:ph type="dt" sz="half" idx="10"/>
          </p:nvPr>
        </p:nvSpPr>
        <p:spPr/>
        <p:txBody>
          <a:bodyPr/>
          <a:lstStyle/>
          <a:p>
            <a:fld id="{BC2EC265-4733-4DD5-B710-ED0EEED317DD}" type="datetime1">
              <a:rPr lang="en-US" altLang="ru-RU" smtClean="0"/>
              <a:t>10/19/2022</a:t>
            </a:fld>
            <a:endParaRPr lang="ru-RU" altLang="ru-RU"/>
          </a:p>
        </p:txBody>
      </p:sp>
      <p:sp>
        <p:nvSpPr>
          <p:cNvPr id="3" name="Нижний колонтитул 2"/>
          <p:cNvSpPr>
            <a:spLocks noGrp="1"/>
          </p:cNvSpPr>
          <p:nvPr>
            <p:ph type="ftr" sz="quarter" idx="11"/>
          </p:nvPr>
        </p:nvSpPr>
        <p:spPr/>
        <p:txBody>
          <a:bodyPr/>
          <a:lstStyle/>
          <a:p>
            <a:r>
              <a:rPr lang="en-US" altLang="ru-RU" smtClean="0"/>
              <a:t>Designed by PoweredTemplate.com</a:t>
            </a:r>
            <a:endParaRPr lang="ru-RU" altLang="ru-RU"/>
          </a:p>
        </p:txBody>
      </p:sp>
    </p:spTree>
    <p:extLst>
      <p:ext uri="{BB962C8B-B14F-4D97-AF65-F5344CB8AC3E}">
        <p14:creationId xmlns:p14="http://schemas.microsoft.com/office/powerpoint/2010/main" val="351378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FF1CEF-9E1E-476A-BE9B-F102BF0A0B61}" type="slidenum">
              <a:rPr lang="ru-RU" altLang="ru-RU"/>
              <a:pPr/>
              <a:t>6</a:t>
            </a:fld>
            <a:endParaRPr lang="ru-RU" altLang="ru-RU"/>
          </a:p>
        </p:txBody>
      </p:sp>
      <p:sp>
        <p:nvSpPr>
          <p:cNvPr id="195586" name="Rectangle 2"/>
          <p:cNvSpPr>
            <a:spLocks noGrp="1" noChangeArrowheads="1"/>
          </p:cNvSpPr>
          <p:nvPr>
            <p:ph type="title"/>
          </p:nvPr>
        </p:nvSpPr>
        <p:spPr>
          <a:xfrm>
            <a:off x="1908175" y="476250"/>
            <a:ext cx="6840538" cy="709613"/>
          </a:xfrm>
        </p:spPr>
        <p:txBody>
          <a:bodyPr/>
          <a:lstStyle/>
          <a:p>
            <a:r>
              <a:rPr lang="en-US" altLang="ru-RU" sz="2800" dirty="0" smtClean="0"/>
              <a:t>Human Computer Interaction (HCI)</a:t>
            </a:r>
            <a:endParaRPr lang="en-US" altLang="ru-RU" sz="2800" dirty="0"/>
          </a:p>
        </p:txBody>
      </p:sp>
      <p:sp>
        <p:nvSpPr>
          <p:cNvPr id="195587" name="Rectangle 3"/>
          <p:cNvSpPr>
            <a:spLocks noGrp="1" noChangeArrowheads="1"/>
          </p:cNvSpPr>
          <p:nvPr>
            <p:ph type="body" idx="1"/>
          </p:nvPr>
        </p:nvSpPr>
        <p:spPr>
          <a:xfrm>
            <a:off x="1908174" y="1600200"/>
            <a:ext cx="6984305" cy="4781550"/>
          </a:xfrm>
        </p:spPr>
        <p:txBody>
          <a:bodyPr/>
          <a:lstStyle/>
          <a:p>
            <a:pPr algn="just"/>
            <a:r>
              <a:rPr lang="en-US" dirty="0"/>
              <a:t>Human–computer interaction (HCI) is a cross-disciplinary area (e.g., engineering, psychology, ergonomics, design) that deals with the theory, design, implementation, and evaluation of the ways that humans use and interact with computing devices</a:t>
            </a:r>
            <a:r>
              <a:rPr lang="en-US" dirty="0" smtClean="0"/>
              <a:t>.</a:t>
            </a:r>
          </a:p>
          <a:p>
            <a:pPr algn="just"/>
            <a:r>
              <a:rPr lang="en-US" i="1" dirty="0"/>
              <a:t>Interaction </a:t>
            </a:r>
            <a:r>
              <a:rPr lang="en-US" dirty="0"/>
              <a:t>is a concept to be distinguished from another similar term, </a:t>
            </a:r>
            <a:r>
              <a:rPr lang="en-US" i="1" dirty="0"/>
              <a:t>interface</a:t>
            </a:r>
            <a:r>
              <a:rPr lang="en-US" dirty="0"/>
              <a:t>. </a:t>
            </a:r>
            <a:endParaRPr lang="en-US" dirty="0" smtClean="0"/>
          </a:p>
          <a:p>
            <a:pPr algn="just"/>
            <a:r>
              <a:rPr lang="en-US" dirty="0" smtClean="0"/>
              <a:t>Interaction </a:t>
            </a:r>
            <a:r>
              <a:rPr lang="en-US" dirty="0"/>
              <a:t>refers to an abstract model by which humans interact with the computing device for a given task, and an interface is a choice of technical realization (hardware or software) of such a given interaction model. </a:t>
            </a:r>
            <a:endParaRPr lang="en-US" dirty="0" smtClean="0"/>
          </a:p>
          <a:p>
            <a:pPr algn="just"/>
            <a:r>
              <a:rPr lang="en-US" dirty="0" smtClean="0"/>
              <a:t>Thus</a:t>
            </a:r>
            <a:r>
              <a:rPr lang="en-US" dirty="0"/>
              <a:t>, the letter </a:t>
            </a:r>
            <a:r>
              <a:rPr lang="en-US" i="1" dirty="0"/>
              <a:t>I </a:t>
            </a:r>
            <a:r>
              <a:rPr lang="en-US" dirty="0"/>
              <a:t>in HCI refers to both interaction and interface, encompassing the abstract model and the technological methodology </a:t>
            </a:r>
            <a:r>
              <a:rPr lang="en-US" dirty="0" smtClean="0"/>
              <a:t>(next slide-Figure </a:t>
            </a:r>
            <a:r>
              <a:rPr lang="en-US" dirty="0"/>
              <a:t>1.1).</a:t>
            </a:r>
          </a:p>
        </p:txBody>
      </p:sp>
      <p:sp>
        <p:nvSpPr>
          <p:cNvPr id="2" name="Дата 1"/>
          <p:cNvSpPr>
            <a:spLocks noGrp="1"/>
          </p:cNvSpPr>
          <p:nvPr>
            <p:ph type="dt" sz="half" idx="10"/>
          </p:nvPr>
        </p:nvSpPr>
        <p:spPr/>
        <p:txBody>
          <a:bodyPr/>
          <a:lstStyle/>
          <a:p>
            <a:fld id="{BC2EC265-4733-4DD5-B710-ED0EEED317DD}" type="datetime1">
              <a:rPr lang="en-US" altLang="ru-RU" smtClean="0"/>
              <a:t>10/19/2022</a:t>
            </a:fld>
            <a:endParaRPr lang="ru-RU" altLang="ru-RU"/>
          </a:p>
        </p:txBody>
      </p:sp>
      <p:sp>
        <p:nvSpPr>
          <p:cNvPr id="3" name="Нижний колонтитул 2"/>
          <p:cNvSpPr>
            <a:spLocks noGrp="1"/>
          </p:cNvSpPr>
          <p:nvPr>
            <p:ph type="ftr" sz="quarter" idx="11"/>
          </p:nvPr>
        </p:nvSpPr>
        <p:spPr/>
        <p:txBody>
          <a:bodyPr/>
          <a:lstStyle/>
          <a:p>
            <a:r>
              <a:rPr lang="en-US" altLang="ru-RU" smtClean="0"/>
              <a:t>Designed by PoweredTemplate.com</a:t>
            </a:r>
            <a:endParaRPr lang="ru-RU" altLang="ru-RU"/>
          </a:p>
        </p:txBody>
      </p:sp>
    </p:spTree>
    <p:extLst>
      <p:ext uri="{BB962C8B-B14F-4D97-AF65-F5344CB8AC3E}">
        <p14:creationId xmlns:p14="http://schemas.microsoft.com/office/powerpoint/2010/main" val="99308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ru-RU" dirty="0"/>
              <a:t>Human Computer Interaction (HCI</a:t>
            </a:r>
            <a:r>
              <a:rPr lang="en-US" altLang="ru-RU" dirty="0" smtClean="0"/>
              <a:t>) (cont.)</a:t>
            </a:r>
            <a:endParaRPr lang="en-US" dirty="0"/>
          </a:p>
        </p:txBody>
      </p:sp>
      <p:sp>
        <p:nvSpPr>
          <p:cNvPr id="4" name="Date Placeholder 3"/>
          <p:cNvSpPr>
            <a:spLocks noGrp="1"/>
          </p:cNvSpPr>
          <p:nvPr>
            <p:ph type="dt" sz="half" idx="10"/>
          </p:nvPr>
        </p:nvSpPr>
        <p:spPr/>
        <p:txBody>
          <a:bodyPr/>
          <a:lstStyle/>
          <a:p>
            <a:fld id="{1DC2B165-2EE1-4FB2-B9BF-05EE26C42DCD}"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p>
            <a:fld id="{56DCF0CF-EF45-4A27-9606-CCDDC891BE7E}" type="slidenum">
              <a:rPr lang="ru-RU" altLang="ru-RU" smtClean="0"/>
              <a:pPr/>
              <a:t>7</a:t>
            </a:fld>
            <a:endParaRPr lang="ru-RU" altLang="ru-RU"/>
          </a:p>
        </p:txBody>
      </p:sp>
      <p:pic>
        <p:nvPicPr>
          <p:cNvPr id="8" name="Picture 7"/>
          <p:cNvPicPr>
            <a:picLocks noChangeAspect="1"/>
          </p:cNvPicPr>
          <p:nvPr/>
        </p:nvPicPr>
        <p:blipFill>
          <a:blip r:embed="rId2"/>
          <a:stretch>
            <a:fillRect/>
          </a:stretch>
        </p:blipFill>
        <p:spPr>
          <a:xfrm>
            <a:off x="1908175" y="1585119"/>
            <a:ext cx="6552729" cy="4686300"/>
          </a:xfrm>
          <a:prstGeom prst="rect">
            <a:avLst/>
          </a:prstGeom>
        </p:spPr>
      </p:pic>
    </p:spTree>
    <p:extLst>
      <p:ext uri="{BB962C8B-B14F-4D97-AF65-F5344CB8AC3E}">
        <p14:creationId xmlns:p14="http://schemas.microsoft.com/office/powerpoint/2010/main" val="141607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287" y="125760"/>
            <a:ext cx="6767513" cy="1143000"/>
          </a:xfrm>
        </p:spPr>
        <p:txBody>
          <a:bodyPr/>
          <a:lstStyle/>
          <a:p>
            <a:r>
              <a:rPr lang="en-US" dirty="0" smtClean="0"/>
              <a:t>Importance of HCI </a:t>
            </a:r>
            <a:endParaRPr lang="en-US" dirty="0"/>
          </a:p>
        </p:txBody>
      </p:sp>
      <p:sp>
        <p:nvSpPr>
          <p:cNvPr id="3" name="Content Placeholder 2"/>
          <p:cNvSpPr>
            <a:spLocks noGrp="1"/>
          </p:cNvSpPr>
          <p:nvPr>
            <p:ph idx="1"/>
          </p:nvPr>
        </p:nvSpPr>
        <p:spPr>
          <a:xfrm>
            <a:off x="1908175" y="1268760"/>
            <a:ext cx="6984305" cy="5328592"/>
          </a:xfrm>
        </p:spPr>
        <p:txBody>
          <a:bodyPr/>
          <a:lstStyle/>
          <a:p>
            <a:pPr algn="just"/>
            <a:r>
              <a:rPr lang="en-US" dirty="0"/>
              <a:t>T</a:t>
            </a:r>
            <a:r>
              <a:rPr lang="en-US" dirty="0" smtClean="0"/>
              <a:t>he </a:t>
            </a:r>
            <a:r>
              <a:rPr lang="en-US" dirty="0"/>
              <a:t>early focus of HCI has been in how to design interaction and implement interfaces for high </a:t>
            </a:r>
            <a:r>
              <a:rPr lang="en-US" dirty="0" smtClean="0"/>
              <a:t>usability</a:t>
            </a:r>
            <a:r>
              <a:rPr lang="en-US" dirty="0"/>
              <a:t> </a:t>
            </a:r>
            <a:r>
              <a:rPr lang="en-US" dirty="0" smtClean="0"/>
              <a:t>means </a:t>
            </a:r>
            <a:r>
              <a:rPr lang="en-US" dirty="0"/>
              <a:t>the resulting interfaces are easy to use, efficient for the task, ensure safety, and lead to a correct completion of the task. </a:t>
            </a:r>
            <a:endParaRPr lang="en-US" dirty="0" smtClean="0"/>
          </a:p>
          <a:p>
            <a:pPr algn="just"/>
            <a:r>
              <a:rPr lang="en-US" dirty="0"/>
              <a:t>Usable and efficient interaction with the computing device in turn translates to higher </a:t>
            </a:r>
            <a:r>
              <a:rPr lang="en-US" dirty="0" smtClean="0"/>
              <a:t>productivity which </a:t>
            </a:r>
            <a:r>
              <a:rPr lang="en-US" dirty="0"/>
              <a:t>is now a critical added requirement for commercial success as well. </a:t>
            </a:r>
            <a:endParaRPr lang="en-US" dirty="0" smtClean="0"/>
          </a:p>
          <a:p>
            <a:pPr algn="just"/>
            <a:r>
              <a:rPr lang="en-US" dirty="0"/>
              <a:t>Apple</a:t>
            </a:r>
            <a:r>
              <a:rPr lang="en-US" baseline="30000" dirty="0"/>
              <a:t>® </a:t>
            </a:r>
            <a:r>
              <a:rPr lang="en-US" dirty="0"/>
              <a:t>products is a good example </a:t>
            </a:r>
            <a:r>
              <a:rPr lang="en-US" dirty="0" smtClean="0"/>
              <a:t>which are </a:t>
            </a:r>
            <a:r>
              <a:rPr lang="en-US" dirty="0"/>
              <a:t>attractive and have created a multitude of faithful followers even though their functionality may be virtually equal to their competitors. </a:t>
            </a:r>
            <a:endParaRPr lang="en-US" dirty="0" smtClean="0"/>
          </a:p>
          <a:p>
            <a:pPr algn="just"/>
            <a:r>
              <a:rPr lang="en-US" dirty="0"/>
              <a:t>In this context, the concept of </a:t>
            </a:r>
            <a:r>
              <a:rPr lang="en-US" i="1" dirty="0"/>
              <a:t>user experience </a:t>
            </a:r>
            <a:r>
              <a:rPr lang="en-US" dirty="0"/>
              <a:t>(UX) has lately become a buzzword, a notion that not only encompasses the functional completeness, high usability, and aesthetic appeal of the interactive artifact, but also its seamless integration into one’s lifestyle or even creating a new one around it </a:t>
            </a:r>
            <a:r>
              <a:rPr lang="en-US" dirty="0" smtClean="0"/>
              <a:t>(next slide-Figure </a:t>
            </a:r>
            <a:r>
              <a:rPr lang="en-US" dirty="0"/>
              <a:t>1.2).</a:t>
            </a:r>
            <a:endParaRPr lang="en-US" dirty="0" smtClean="0"/>
          </a:p>
          <a:p>
            <a:pPr algn="just"/>
            <a:endParaRPr lang="en-US" dirty="0"/>
          </a:p>
        </p:txBody>
      </p:sp>
      <p:sp>
        <p:nvSpPr>
          <p:cNvPr id="4" name="Date Placeholder 3"/>
          <p:cNvSpPr>
            <a:spLocks noGrp="1"/>
          </p:cNvSpPr>
          <p:nvPr>
            <p:ph type="dt" sz="half" idx="10"/>
          </p:nvPr>
        </p:nvSpPr>
        <p:spPr/>
        <p:txBody>
          <a:bodyPr/>
          <a:lstStyle/>
          <a:p>
            <a:fld id="{1DC2B165-2EE1-4FB2-B9BF-05EE26C42DCD}"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p>
            <a:fld id="{56DCF0CF-EF45-4A27-9606-CCDDC891BE7E}" type="slidenum">
              <a:rPr lang="ru-RU" altLang="ru-RU" smtClean="0"/>
              <a:pPr/>
              <a:t>8</a:t>
            </a:fld>
            <a:endParaRPr lang="ru-RU" altLang="ru-RU"/>
          </a:p>
        </p:txBody>
      </p:sp>
    </p:spTree>
    <p:extLst>
      <p:ext uri="{BB962C8B-B14F-4D97-AF65-F5344CB8AC3E}">
        <p14:creationId xmlns:p14="http://schemas.microsoft.com/office/powerpoint/2010/main" val="398374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287" y="125760"/>
            <a:ext cx="6767513" cy="1143000"/>
          </a:xfrm>
        </p:spPr>
        <p:txBody>
          <a:bodyPr/>
          <a:lstStyle/>
          <a:p>
            <a:r>
              <a:rPr lang="en-US" dirty="0" smtClean="0"/>
              <a:t>Importance of HCI (cont.)</a:t>
            </a:r>
            <a:endParaRPr lang="en-US" dirty="0"/>
          </a:p>
        </p:txBody>
      </p:sp>
      <p:sp>
        <p:nvSpPr>
          <p:cNvPr id="4" name="Date Placeholder 3"/>
          <p:cNvSpPr>
            <a:spLocks noGrp="1"/>
          </p:cNvSpPr>
          <p:nvPr>
            <p:ph type="dt" sz="half" idx="10"/>
          </p:nvPr>
        </p:nvSpPr>
        <p:spPr/>
        <p:txBody>
          <a:bodyPr/>
          <a:lstStyle/>
          <a:p>
            <a:fld id="{1DC2B165-2EE1-4FB2-B9BF-05EE26C42DCD}" type="datetime1">
              <a:rPr lang="en-US" altLang="ru-RU" smtClean="0"/>
              <a:t>10/19/2022</a:t>
            </a:fld>
            <a:endParaRPr lang="ru-RU" altLang="ru-RU"/>
          </a:p>
        </p:txBody>
      </p:sp>
      <p:sp>
        <p:nvSpPr>
          <p:cNvPr id="5" name="Footer Placeholder 4"/>
          <p:cNvSpPr>
            <a:spLocks noGrp="1"/>
          </p:cNvSpPr>
          <p:nvPr>
            <p:ph type="ftr" sz="quarter" idx="11"/>
          </p:nvPr>
        </p:nvSpPr>
        <p:spPr/>
        <p:txBody>
          <a:body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p>
            <a:fld id="{56DCF0CF-EF45-4A27-9606-CCDDC891BE7E}" type="slidenum">
              <a:rPr lang="ru-RU" altLang="ru-RU" smtClean="0"/>
              <a:pPr/>
              <a:t>9</a:t>
            </a:fld>
            <a:endParaRPr lang="ru-RU" altLang="ru-RU"/>
          </a:p>
        </p:txBody>
      </p:sp>
      <p:pic>
        <p:nvPicPr>
          <p:cNvPr id="8" name="Picture 7"/>
          <p:cNvPicPr>
            <a:picLocks noChangeAspect="1"/>
          </p:cNvPicPr>
          <p:nvPr/>
        </p:nvPicPr>
        <p:blipFill>
          <a:blip r:embed="rId2"/>
          <a:stretch>
            <a:fillRect/>
          </a:stretch>
        </p:blipFill>
        <p:spPr>
          <a:xfrm>
            <a:off x="1953795" y="957894"/>
            <a:ext cx="7082701" cy="5734050"/>
          </a:xfrm>
          <a:prstGeom prst="rect">
            <a:avLst/>
          </a:prstGeom>
        </p:spPr>
      </p:pic>
    </p:spTree>
    <p:extLst>
      <p:ext uri="{BB962C8B-B14F-4D97-AF65-F5344CB8AC3E}">
        <p14:creationId xmlns:p14="http://schemas.microsoft.com/office/powerpoint/2010/main" val="1972401390"/>
      </p:ext>
    </p:extLst>
  </p:cSld>
  <p:clrMapOvr>
    <a:masterClrMapping/>
  </p:clrMapOvr>
</p:sld>
</file>

<file path=ppt/theme/theme1.xml><?xml version="1.0" encoding="utf-8"?>
<a:theme xmlns:a="http://schemas.openxmlformats.org/drawingml/2006/main" name="template">
  <a:themeElements>
    <a:clrScheme name="Technology">
      <a:dk1>
        <a:srgbClr val="000000"/>
      </a:dk1>
      <a:lt1>
        <a:srgbClr val="FFFFFF"/>
      </a:lt1>
      <a:dk2>
        <a:srgbClr val="000000"/>
      </a:dk2>
      <a:lt2>
        <a:srgbClr val="0FFFFF"/>
      </a:lt2>
      <a:accent1>
        <a:srgbClr val="0FFFFF"/>
      </a:accent1>
      <a:accent2>
        <a:srgbClr val="E6A8BE"/>
      </a:accent2>
      <a:accent3>
        <a:srgbClr val="8AC34A"/>
      </a:accent3>
      <a:accent4>
        <a:srgbClr val="FFFFCC"/>
      </a:accent4>
      <a:accent5>
        <a:srgbClr val="82D2E5"/>
      </a:accent5>
      <a:accent6>
        <a:srgbClr val="FDCA8D"/>
      </a:accent6>
      <a:hlink>
        <a:srgbClr val="FF0000"/>
      </a:hlink>
      <a:folHlink>
        <a:srgbClr val="0070C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Technology">
      <a:dk1>
        <a:srgbClr val="000000"/>
      </a:dk1>
      <a:lt1>
        <a:srgbClr val="FFFFFF"/>
      </a:lt1>
      <a:dk2>
        <a:srgbClr val="000000"/>
      </a:dk2>
      <a:lt2>
        <a:srgbClr val="0FFFFF"/>
      </a:lt2>
      <a:accent1>
        <a:srgbClr val="0FFFFF"/>
      </a:accent1>
      <a:accent2>
        <a:srgbClr val="E6A8BE"/>
      </a:accent2>
      <a:accent3>
        <a:srgbClr val="8AC34A"/>
      </a:accent3>
      <a:accent4>
        <a:srgbClr val="FFFFCC"/>
      </a:accent4>
      <a:accent5>
        <a:srgbClr val="82D2E5"/>
      </a:accent5>
      <a:accent6>
        <a:srgbClr val="FDCA8D"/>
      </a:accent6>
      <a:hlink>
        <a:srgbClr val="FF0000"/>
      </a:hlink>
      <a:folHlink>
        <a:srgbClr val="0070C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85</TotalTime>
  <Words>875</Words>
  <Application>Microsoft Office PowerPoint</Application>
  <PresentationFormat>On-screen Show (4:3)</PresentationFormat>
  <Paragraphs>106</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Futura</vt:lpstr>
      <vt:lpstr>Gulim</vt:lpstr>
      <vt:lpstr>template</vt:lpstr>
      <vt:lpstr>Custom Design</vt:lpstr>
      <vt:lpstr>IT- 4201 Human Computer Interaction</vt:lpstr>
      <vt:lpstr>About Me</vt:lpstr>
      <vt:lpstr>Contents</vt:lpstr>
      <vt:lpstr>Reference Books</vt:lpstr>
      <vt:lpstr>Reference Slides</vt:lpstr>
      <vt:lpstr>Human Computer Interaction (HCI)</vt:lpstr>
      <vt:lpstr>Human Computer Interaction (HCI) (cont.)</vt:lpstr>
      <vt:lpstr>Importance of HCI </vt:lpstr>
      <vt:lpstr>Importance of HCI (cont.)</vt:lpstr>
      <vt:lpstr>Importance of HCI (cont.)</vt:lpstr>
      <vt:lpstr>Importance of HCI (cont.)</vt:lpstr>
      <vt:lpstr>PowerPoint Presentation</vt:lpstr>
      <vt:lpstr>PowerPoint Presentation</vt:lpstr>
      <vt:lpstr>PowerPoint Presentation</vt:lpstr>
      <vt:lpstr>PowerPoint Presentation</vt:lpstr>
      <vt:lpstr>PowerPoint Presentation</vt:lpstr>
      <vt:lpstr>Why do we do HCI in CSE? (cont.)</vt:lpstr>
      <vt:lpstr>HCI is an extension of traditional  CS disciplines</vt:lpstr>
      <vt:lpstr>Principles of HCI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Alina</dc:creator>
  <cp:lastModifiedBy>windows 10</cp:lastModifiedBy>
  <cp:revision>27</cp:revision>
  <dcterms:created xsi:type="dcterms:W3CDTF">2019-06-27T07:30:33Z</dcterms:created>
  <dcterms:modified xsi:type="dcterms:W3CDTF">2022-10-19T08:19:43Z</dcterms:modified>
</cp:coreProperties>
</file>