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879" r:id="rId2"/>
    <p:sldId id="880" r:id="rId3"/>
    <p:sldId id="770" r:id="rId4"/>
    <p:sldId id="535" r:id="rId5"/>
    <p:sldId id="86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4" r:id="rId18"/>
    <p:sldId id="873" r:id="rId19"/>
    <p:sldId id="852" r:id="rId20"/>
    <p:sldId id="876" r:id="rId21"/>
    <p:sldId id="877" r:id="rId22"/>
    <p:sldId id="878" r:id="rId23"/>
    <p:sldId id="83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0CC00"/>
    <a:srgbClr val="CCFF99"/>
    <a:srgbClr val="3366FF"/>
    <a:srgbClr val="FF9900"/>
    <a:srgbClr val="660066"/>
    <a:srgbClr val="996633"/>
    <a:srgbClr val="66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2" autoAdjust="0"/>
    <p:restoredTop sz="94840" autoAdjust="0"/>
  </p:normalViewPr>
  <p:slideViewPr>
    <p:cSldViewPr>
      <p:cViewPr>
        <p:scale>
          <a:sx n="50" d="100"/>
          <a:sy n="50" d="100"/>
        </p:scale>
        <p:origin x="-208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2156FD77-8A0B-474E-BD8F-663925BB0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6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878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7692CCBE-9D7D-4163-B39D-B388963CBB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33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AAECE9-AD51-4C43-9D02-2B9A164D906E}" type="slidenum">
              <a:rPr lang="en-US" sz="1200" b="0" smtClean="0">
                <a:latin typeface="Times New Roman" charset="0"/>
              </a:rPr>
              <a:pPr/>
              <a:t>1</a:t>
            </a:fld>
            <a:endParaRPr lang="en-US" sz="1200" b="0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36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3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9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0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500"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Slide</a:t>
            </a:r>
            <a:r>
              <a:rPr lang="en-US" dirty="0" smtClean="0"/>
              <a:t>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39200" y="451512"/>
            <a:ext cx="353943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Prepared by</a:t>
            </a:r>
            <a:r>
              <a:rPr lang="en-US" sz="1100" dirty="0">
                <a:solidFill>
                  <a:srgbClr val="FFC000"/>
                </a:solidFill>
                <a:latin typeface="+mj-lt"/>
              </a:rPr>
              <a:t>: 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 K  M  </a:t>
            </a:r>
            <a:r>
              <a:rPr lang="en-US" sz="1100" dirty="0">
                <a:solidFill>
                  <a:srgbClr val="FFC000"/>
                </a:solidFill>
                <a:latin typeface="+mj-lt"/>
              </a:rPr>
              <a:t>Akkas Ali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,  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Associate 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Professor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, </a:t>
            </a:r>
            <a:r>
              <a:rPr lang="en-US" sz="1100" dirty="0" smtClean="0">
                <a:solidFill>
                  <a:srgbClr val="3366FF"/>
                </a:solidFill>
                <a:latin typeface="+mj-lt"/>
              </a:rPr>
              <a:t> </a:t>
            </a:r>
            <a:r>
              <a:rPr lang="en-US" sz="1100" dirty="0">
                <a:solidFill>
                  <a:srgbClr val="3366FF"/>
                </a:solidFill>
                <a:latin typeface="+mj-lt"/>
              </a:rPr>
              <a:t>IIT, JU</a:t>
            </a:r>
          </a:p>
        </p:txBody>
      </p:sp>
    </p:spTree>
    <p:extLst>
      <p:ext uri="{BB962C8B-B14F-4D97-AF65-F5344CB8AC3E}">
        <p14:creationId xmlns:p14="http://schemas.microsoft.com/office/powerpoint/2010/main" val="17343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Slide</a:t>
            </a:r>
            <a:r>
              <a:rPr lang="en-US" dirty="0" smtClean="0"/>
              <a:t>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88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4288" y="289560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IT-1101: IT Fundamentals</a:t>
            </a:r>
            <a:endParaRPr lang="en-US" sz="2800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1500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>
                <a:latin typeface="Arial Black" pitchFamily="34" charset="0"/>
              </a:rPr>
              <a:t>1st Year </a:t>
            </a:r>
            <a:r>
              <a:rPr lang="en-US" sz="2000" dirty="0">
                <a:latin typeface="Arial Black" pitchFamily="34" charset="0"/>
              </a:rPr>
              <a:t>1st Semester of </a:t>
            </a:r>
            <a:r>
              <a:rPr lang="en-US" sz="2000" dirty="0" err="1">
                <a:latin typeface="Arial Black" pitchFamily="34" charset="0"/>
              </a:rPr>
              <a:t>B.Sc</a:t>
            </a:r>
            <a:r>
              <a:rPr lang="en-US" sz="2000" dirty="0">
                <a:latin typeface="Arial Black" pitchFamily="34" charset="0"/>
              </a:rPr>
              <a:t> (Honors) in IT </a:t>
            </a:r>
            <a:r>
              <a:rPr lang="en-US" sz="2000" dirty="0" smtClean="0">
                <a:latin typeface="Arial Black" pitchFamily="34" charset="0"/>
              </a:rPr>
              <a:t>(10</a:t>
            </a:r>
            <a:r>
              <a:rPr lang="en-US" sz="2000" baseline="30000" dirty="0" smtClean="0">
                <a:latin typeface="Arial Black" pitchFamily="34" charset="0"/>
              </a:rPr>
              <a:t>th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 Black" pitchFamily="34" charset="0"/>
              </a:rPr>
              <a:t>Batch</a:t>
            </a:r>
            <a:r>
              <a:rPr lang="en-US" sz="2000" dirty="0">
                <a:latin typeface="Arial Black" pitchFamily="34" charset="0"/>
              </a:rPr>
              <a:t>)</a:t>
            </a:r>
          </a:p>
        </p:txBody>
      </p:sp>
      <p:sp>
        <p:nvSpPr>
          <p:cNvPr id="3076" name="Rectangle 14"/>
          <p:cNvSpPr>
            <a:spLocks noChangeArrowheads="1"/>
          </p:cNvSpPr>
          <p:nvPr/>
        </p:nvSpPr>
        <p:spPr bwMode="auto">
          <a:xfrm>
            <a:off x="914400" y="4160838"/>
            <a:ext cx="76962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200" u="sng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Lecture:  </a:t>
            </a:r>
            <a:r>
              <a:rPr lang="en-US" sz="2200" u="sng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</a:t>
            </a:r>
            <a:endParaRPr lang="en-US" sz="2200" u="sng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1200" u="sng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Introduction to Computer &amp; Computer System</a:t>
            </a:r>
            <a:endParaRPr lang="en-US" sz="2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9600" y="5029200"/>
            <a:ext cx="5638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Prepared by: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>
              <a:defRPr/>
            </a:pPr>
            <a:r>
              <a:rPr lang="en-US" sz="2000" dirty="0"/>
              <a:t>K M </a:t>
            </a:r>
            <a:r>
              <a:rPr lang="en-US" sz="2000" dirty="0" err="1"/>
              <a:t>Akkas</a:t>
            </a:r>
            <a:r>
              <a:rPr lang="en-US" sz="2000" dirty="0"/>
              <a:t> Ali</a:t>
            </a:r>
          </a:p>
          <a:p>
            <a:pPr marL="457200">
              <a:defRPr/>
            </a:pPr>
            <a:r>
              <a:rPr lang="en-US" sz="1000" dirty="0">
                <a:solidFill>
                  <a:srgbClr val="0000FF"/>
                </a:solidFill>
              </a:rPr>
              <a:t>akkas_khan@yahoo.com, akkas@juniv.edu</a:t>
            </a:r>
          </a:p>
          <a:p>
            <a:pPr marL="457200">
              <a:defRPr/>
            </a:pPr>
            <a:r>
              <a:rPr lang="en-US" sz="2000" dirty="0"/>
              <a:t>Assistant Professor</a:t>
            </a:r>
          </a:p>
          <a:p>
            <a:pPr marL="457200">
              <a:defRPr/>
            </a:pPr>
            <a:r>
              <a:rPr lang="en-US" sz="2000" dirty="0">
                <a:solidFill>
                  <a:srgbClr val="3333FF"/>
                </a:solidFill>
              </a:rPr>
              <a:t>Institute of Information Technology (IIT) </a:t>
            </a:r>
          </a:p>
          <a:p>
            <a:pPr marL="457200">
              <a:defRPr/>
            </a:pPr>
            <a:r>
              <a:rPr lang="en-US" sz="2000" dirty="0">
                <a:solidFill>
                  <a:srgbClr val="00CC00"/>
                </a:solidFill>
              </a:rPr>
              <a:t>Jahangirnagar University, Dhaka-1342</a:t>
            </a:r>
          </a:p>
        </p:txBody>
      </p:sp>
    </p:spTree>
    <p:extLst>
      <p:ext uri="{BB962C8B-B14F-4D97-AF65-F5344CB8AC3E}">
        <p14:creationId xmlns:p14="http://schemas.microsoft.com/office/powerpoint/2010/main" val="1966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0225"/>
              </p:ext>
            </p:extLst>
          </p:nvPr>
        </p:nvGraphicFramePr>
        <p:xfrm>
          <a:off x="94034" y="785051"/>
          <a:ext cx="87451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5700"/>
                <a:gridCol w="75294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1.1.4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 of Computers on Various Fields</a:t>
                      </a:r>
                      <a:r>
                        <a:rPr lang="en-US" sz="26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399"/>
            <a:ext cx="8382000" cy="5472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Governmental Activities: 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would be difficult for the federal government to function without computers.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Economic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and demographic statistics can be more easily collected, analyzed and reported.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National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defense systems are guided and managed by computer systems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lvl="0" indent="0" algn="just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Field: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Global communication has been facilitated by the electronic transmission of data that connects individuals, regardless of geographic location, almost instantaneously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Basic Elements of a Computer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838200"/>
            <a:ext cx="83820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Basically a computer system consists of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types of components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These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are-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Input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Device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Central Processing Unit (CPU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Output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Device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comprises of 3 parts: </a:t>
            </a: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[a] Arithmetic and Logic Unit (ALU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[b] Control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Unit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[c]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Memory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above three components of the CPU along with the input and output devices form the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important components of any computer system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08359"/>
            <a:ext cx="8686799" cy="305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Basic Elements of a Computer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48068"/>
              </p:ext>
            </p:extLst>
          </p:nvPr>
        </p:nvGraphicFramePr>
        <p:xfrm>
          <a:off x="94034" y="762000"/>
          <a:ext cx="90499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1.2.1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Functional Block Diagram of a Typical Computer</a:t>
                      </a:r>
                      <a:endParaRPr lang="en-US" sz="2600" b="1" kern="12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192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several types of computer systems, but each can be broken down into the same functional units. 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Each unit performs specific functions 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Figure shows the functional block diagram of a digital computer.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solid lines with arrows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represent the flow of information and the </a:t>
            </a:r>
            <a:r>
              <a:rPr lang="en-US" sz="20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dashed lines with arrows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represent the flow of timing and control signals.</a:t>
            </a: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000" spc="-3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8200" y="645789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Figure-1: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Functional block diagram of a typical computer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Basic Elements of a Computer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6417"/>
              </p:ext>
            </p:extLst>
          </p:nvPr>
        </p:nvGraphicFramePr>
        <p:xfrm>
          <a:off x="94034" y="762000"/>
          <a:ext cx="90499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1.2.2</a:t>
                      </a:r>
                      <a:endParaRPr lang="en-US" sz="24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Functions Performed by Each Unit of a Computer</a:t>
                      </a:r>
                      <a:endParaRPr lang="en-US" sz="2400" b="1" kern="1200" spc="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447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Functions of an Input Device:</a:t>
            </a:r>
          </a:p>
          <a:p>
            <a:pPr marL="0" lvl="0" indent="0" algn="just" eaLnBrk="1" hangingPunct="1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An input device accepts </a:t>
            </a:r>
            <a:r>
              <a:rPr lang="en-US" sz="20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data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instructions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 in </a:t>
            </a:r>
            <a:r>
              <a:rPr lang="en-US" sz="2000" spc="-3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human understandable format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 form the outside world.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It converts these data and instructions into a </a:t>
            </a:r>
            <a:r>
              <a:rPr lang="en-US" sz="2000" spc="-3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computer acceptable form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It supplies the converted instructions and data to the memory unit of the computer or register unit of CPU for further processing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000" spc="-3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 Devices: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Keyboard,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Mouse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Trackball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err="1" smtClean="0">
                <a:latin typeface="Calibri" pitchFamily="34" charset="0"/>
                <a:cs typeface="Calibri" pitchFamily="34" charset="0"/>
              </a:rPr>
              <a:t>Trackpad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Joystick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Microphone, Web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amera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Punch Card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Scanner,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Optical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Mark Reader (OMR),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Barcode Reader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etc.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000" spc="-3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Basic Elements of a Computer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51547"/>
              </p:ext>
            </p:extLst>
          </p:nvPr>
        </p:nvGraphicFramePr>
        <p:xfrm>
          <a:off x="94034" y="762000"/>
          <a:ext cx="90499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1.2.2</a:t>
                      </a:r>
                      <a:endParaRPr lang="en-US" sz="24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Functions Performed by Each Unit of a Computer</a:t>
                      </a:r>
                      <a:r>
                        <a:rPr lang="en-US" sz="2400" b="1" kern="12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400" b="1" kern="12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447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Functions of an Output Device:</a:t>
            </a:r>
          </a:p>
          <a:p>
            <a:pPr marL="0" lvl="0" indent="0" algn="just" eaLnBrk="1" hangingPunct="1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An output device accepts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produced by the computer (which are </a:t>
            </a:r>
            <a:r>
              <a:rPr lang="en-US" sz="20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coded form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and hence, can not be easily understood by human)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It converts these coded results to </a:t>
            </a:r>
            <a:r>
              <a:rPr lang="en-US" sz="20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human acceptable form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Finally it supplies the converted results to the user. 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000" spc="-3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 Devices: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Monitor,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Printer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Plotter, Speaker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Multimedia Projector etc</a:t>
            </a:r>
            <a:r>
              <a:rPr lang="en-US" sz="2000" dirty="0" smtClean="0"/>
              <a:t>.</a:t>
            </a:r>
            <a:endParaRPr lang="en-US" sz="2000" spc="-3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Basic Elements of a Computer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99217"/>
              </p:ext>
            </p:extLst>
          </p:nvPr>
        </p:nvGraphicFramePr>
        <p:xfrm>
          <a:off x="94034" y="762000"/>
          <a:ext cx="90499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1.2.2</a:t>
                      </a:r>
                      <a:endParaRPr lang="en-US" sz="24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Functions Performed by Each Unit of a Computer</a:t>
                      </a:r>
                      <a:r>
                        <a:rPr lang="en-US" sz="2400" b="1" kern="12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400" b="1" kern="12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447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Functions of the CPU:</a:t>
            </a:r>
          </a:p>
          <a:p>
            <a:pPr marL="0" lvl="0" indent="0" algn="just" eaLnBrk="1" hangingPunct="1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0033CC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The CPU accepts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data and instructions from the input device (or from the software stored in its memory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).</a:t>
            </a:r>
            <a:endParaRPr lang="en-US" sz="2000" spc="-3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0033CC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It processes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the data according to the given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instructions. </a:t>
            </a:r>
            <a:endParaRPr lang="en-US" sz="2000" spc="-3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0033CC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Finally it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stores the results of the operations in its memory or displays it in a suitable output media such as monitor, printer etc.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0033CC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CPU also controls the flow of data and information throughout the system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spc="-3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System: Hardware Vs.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Software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28408"/>
              </p:ext>
            </p:extLst>
          </p:nvPr>
        </p:nvGraphicFramePr>
        <p:xfrm>
          <a:off x="94034" y="762000"/>
          <a:ext cx="90499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1.3.1</a:t>
                      </a:r>
                      <a:endParaRPr lang="en-US" sz="240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What is a Computer System</a:t>
                      </a:r>
                      <a:endParaRPr lang="en-US" sz="2400" b="1" kern="12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81000" y="12954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interrelated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elements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 for a common purpose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system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hardware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jointly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desired functions.. 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A computer system should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have the ability to receive user input, process data and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information for future storage and/or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output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with the processed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data.</a:t>
            </a:r>
            <a:endParaRPr lang="en-US" sz="2000" spc="-3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System: Hardware Vs.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Software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27835"/>
              </p:ext>
            </p:extLst>
          </p:nvPr>
        </p:nvGraphicFramePr>
        <p:xfrm>
          <a:off x="94034" y="762000"/>
          <a:ext cx="90499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1.3.2</a:t>
                      </a:r>
                      <a:endParaRPr lang="en-US" sz="240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Definition, Types and Examples of Hardware</a:t>
                      </a:r>
                      <a:endParaRPr lang="en-US" sz="2400" b="1" kern="12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81000" y="12954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Basically a computer system consists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and software. </a:t>
            </a:r>
          </a:p>
          <a:p>
            <a:pPr marL="0" lvl="0" indent="0" algn="just" eaLnBrk="1" hangingPunct="1">
              <a:spcBef>
                <a:spcPts val="0"/>
              </a:spcBef>
              <a:buNone/>
            </a:pPr>
            <a:endParaRPr lang="en-US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Hardware:</a:t>
            </a: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4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components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system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called its hardware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06463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Hardware can be </a:t>
            </a:r>
            <a:r>
              <a:rPr lang="en-US" sz="2000" spc="-3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touched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seen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spc="-30" dirty="0" smtClean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felt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hardware falls into following three categories: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Input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Device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Central Processing Unit (CPU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Output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Device</a:t>
            </a: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1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Hardware: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Keyboard, Mouse, CD, Hard disk, Motherboard, RAM, ROM, Monitor etc.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System: Hardware Vs.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Software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93742"/>
              </p:ext>
            </p:extLst>
          </p:nvPr>
        </p:nvGraphicFramePr>
        <p:xfrm>
          <a:off x="94034" y="685800"/>
          <a:ext cx="90499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807720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Definition, Types and Examples of Software</a:t>
                      </a:r>
                      <a:endParaRPr lang="en-US" sz="2400" b="1" kern="12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Software:</a:t>
            </a:r>
          </a:p>
          <a:p>
            <a:pPr marL="0" lvl="0" indent="0" algn="just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term software refers to the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 sets of instructions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tell the hardware what to do. </a:t>
            </a:r>
          </a:p>
          <a:p>
            <a:pPr marL="906463" lvl="0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finite set of instructions that the computer follows to solve a particular problem is called a computer </a:t>
            </a:r>
            <a:r>
              <a:rPr lang="en-US" sz="20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. Collectively, the group of programs that a computer needs to function is known as </a:t>
            </a:r>
            <a:r>
              <a:rPr lang="en-US" sz="20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software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20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software utilizes at least one hardware device to operate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. For example, a video game, which is software, uses the computer processor (CPU), memory (RAM), hard drive, and video card to run.</a:t>
            </a:r>
          </a:p>
          <a:p>
            <a:pPr marL="563563" lvl="0" indent="0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200" spc="-3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Software:</a:t>
            </a:r>
          </a:p>
          <a:p>
            <a:pPr marL="0" indent="0" algn="just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classified into two broad categories: </a:t>
            </a:r>
          </a:p>
          <a:p>
            <a:pPr marL="906463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software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software </a:t>
            </a:r>
          </a:p>
          <a:p>
            <a:pPr marL="563563" lvl="0" indent="0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200" spc="-30" dirty="0" smtClean="0">
              <a:latin typeface="Calibri" pitchFamily="34" charset="0"/>
              <a:cs typeface="Calibri" pitchFamily="34" charset="0"/>
            </a:endParaRPr>
          </a:p>
          <a:p>
            <a:pPr marL="0" lvl="0" indent="0" algn="just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Examples of Software:</a:t>
            </a:r>
          </a:p>
          <a:p>
            <a:pPr marL="906463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Operating System (e.g., Windows, DOS, Unix, Linux, Mac OS etc.)</a:t>
            </a:r>
          </a:p>
          <a:p>
            <a:pPr marL="906463" algn="just" eaLnBrk="1" hangingPunct="1">
              <a:lnSpc>
                <a:spcPct val="95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Microsoft Word, Microsoft Excel, Adobe </a:t>
            </a:r>
            <a:r>
              <a:rPr lang="en-US" sz="2000" spc="-30" dirty="0" err="1">
                <a:latin typeface="Calibri" pitchFamily="34" charset="0"/>
                <a:cs typeface="Calibri" pitchFamily="34" charset="0"/>
              </a:rPr>
              <a:t>PhotoShop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Mozilla Firefox etc.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49262"/>
              </p:ext>
            </p:extLst>
          </p:nvPr>
        </p:nvGraphicFramePr>
        <p:xfrm>
          <a:off x="17834" y="685800"/>
          <a:ext cx="84403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1.3.4</a:t>
                      </a:r>
                      <a:endParaRPr lang="en-US" sz="24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Key Difference between Hardware and Software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3048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‘Human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Body + Soul’ is a good example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differentiate between hardware and software.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Physical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parts of the computer are called hardware.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A set of instructions given to the computer is called software.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Hardware can be touched, seen and felt.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Software may or may not be visible, but can not be touched or felt.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Hardware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has weight while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software is weightless.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The weight is only of the disc or media where software is saved.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H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ardware requires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a physical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space, for example, on the table while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software requires no physical </a:t>
            </a:r>
            <a:r>
              <a:rPr lang="en-US" sz="2000" spc="-30" dirty="0" smtClean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Its space is only on the hard disk or other storage media.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Installing new software is called updating while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installing new hardware or replacing old one is called upgrading</a:t>
            </a:r>
            <a:r>
              <a:rPr lang="en-US" sz="2000" spc="-30" dirty="0" smtClean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000" spc="-30" dirty="0">
              <a:solidFill>
                <a:srgbClr val="00CC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System: Hardware Vs.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Software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7886700" cy="4876800"/>
          </a:xfrm>
        </p:spPr>
        <p:txBody>
          <a:bodyPr/>
          <a:lstStyle/>
          <a:p>
            <a:pPr marL="465138" indent="-449263"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solidFill>
                  <a:schemeClr val="tx1"/>
                </a:solidFill>
              </a:rPr>
              <a:t>	1</a:t>
            </a:r>
            <a:r>
              <a:rPr lang="en-US" sz="2600" b="1" dirty="0">
                <a:solidFill>
                  <a:schemeClr val="tx1"/>
                </a:solidFill>
              </a:rPr>
              <a:t>. Introduction to Computers</a:t>
            </a: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/>
              <a:t>	- Peter </a:t>
            </a:r>
            <a:r>
              <a:rPr lang="en-US" sz="2600" dirty="0" smtClean="0"/>
              <a:t>Norton</a:t>
            </a:r>
            <a:br>
              <a:rPr lang="en-US" sz="26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600" b="1" dirty="0">
                <a:solidFill>
                  <a:schemeClr val="tx1"/>
                </a:solidFill>
              </a:rPr>
              <a:t>2. Computer and Information Processing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- William M. </a:t>
            </a:r>
            <a:r>
              <a:rPr lang="en-US" sz="2600" dirty="0" err="1" smtClean="0"/>
              <a:t>Fouri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600" b="1" dirty="0">
                <a:solidFill>
                  <a:schemeClr val="tx1"/>
                </a:solidFill>
              </a:rPr>
              <a:t>3. Computers Today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– Suresh K </a:t>
            </a:r>
            <a:r>
              <a:rPr lang="en-US" sz="2600" dirty="0" err="1" smtClean="0"/>
              <a:t>Basandra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600" b="1" dirty="0">
                <a:solidFill>
                  <a:schemeClr val="tx1"/>
                </a:solidFill>
              </a:rPr>
              <a:t>4. Fundamentals of Computers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- V</a:t>
            </a:r>
            <a:r>
              <a:rPr lang="en-US" sz="2600" dirty="0" smtClean="0"/>
              <a:t>. </a:t>
            </a:r>
            <a:r>
              <a:rPr lang="en-US" sz="2600" dirty="0" err="1" smtClean="0"/>
              <a:t>Rajaraman</a:t>
            </a:r>
            <a:r>
              <a:rPr lang="en-US" sz="2600" dirty="0"/>
              <a:t>, Prentice-Hall of </a:t>
            </a:r>
            <a:r>
              <a:rPr lang="en-US" sz="2600" dirty="0" smtClean="0"/>
              <a:t>India</a:t>
            </a:r>
            <a:br>
              <a:rPr lang="en-US" sz="26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600" b="1" dirty="0">
                <a:solidFill>
                  <a:schemeClr val="tx1"/>
                </a:solidFill>
              </a:rPr>
              <a:t>5. </a:t>
            </a:r>
            <a:r>
              <a:rPr lang="en-US" sz="2600" b="1" dirty="0" err="1">
                <a:solidFill>
                  <a:schemeClr val="tx1"/>
                </a:solidFill>
              </a:rPr>
              <a:t>Progamming</a:t>
            </a:r>
            <a:r>
              <a:rPr lang="en-US" sz="2600" b="1" dirty="0">
                <a:solidFill>
                  <a:schemeClr val="tx1"/>
                </a:solidFill>
              </a:rPr>
              <a:t> in ANSI C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- E </a:t>
            </a:r>
            <a:r>
              <a:rPr lang="en-US" sz="2600" dirty="0" err="1"/>
              <a:t>Balagurusamy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Slide-</a:t>
            </a:r>
            <a:fld id="{4B2E48C7-34DF-4E1D-A541-0FDDC7FABAE3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-3175"/>
            <a:ext cx="9144000" cy="46166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2913" indent="-1712913"/>
            <a:r>
              <a:rPr lang="en-US" sz="24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Books Recommended</a:t>
            </a:r>
            <a:endParaRPr lang="en-US" sz="240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25217"/>
              </p:ext>
            </p:extLst>
          </p:nvPr>
        </p:nvGraphicFramePr>
        <p:xfrm>
          <a:off x="17834" y="838200"/>
          <a:ext cx="88975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36886"/>
                <a:gridCol w="766068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1.3.4</a:t>
                      </a:r>
                      <a:endParaRPr lang="en-US" sz="24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Key Difference between Hardware and Software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304800" y="13716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Hardware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cannot be transferred from one place to another electronically through network.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Software can be transferred from one </a:t>
            </a:r>
            <a:r>
              <a:rPr lang="en-US" sz="2000" spc="-30" dirty="0" smtClean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place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to another electronically through network.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Virus always attacks on software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but not on hardware.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Software is easier to change than hardware.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The cost of change is much higher for hardware than for software.</a:t>
            </a:r>
          </a:p>
          <a:p>
            <a:pPr marL="906463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Examples of hardware includes: CD-ROM, RAM, monitor, printer, GPU, scanners, modems, etc. 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Examples of software are: Operating System (e.g., Windows, DOS, Unix, Linux, Mac OS etc.), Microsoft Word, Microsoft Excel, Adobe </a:t>
            </a:r>
            <a:r>
              <a:rPr lang="en-US" sz="2000" spc="-30" dirty="0" err="1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PhotoShop</a:t>
            </a:r>
            <a:r>
              <a:rPr lang="en-US" sz="2000" spc="-30" dirty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, Mozilla Firefox, Media Player etc.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System: Hardware Vs.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Software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76631"/>
              </p:ext>
            </p:extLst>
          </p:nvPr>
        </p:nvGraphicFramePr>
        <p:xfrm>
          <a:off x="17834" y="624840"/>
          <a:ext cx="8897566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36886"/>
                <a:gridCol w="7660680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1.3.5</a:t>
                      </a:r>
                      <a:endParaRPr lang="en-US" sz="24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Organizational Chart of a Computer System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System: Hardware Vs.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Software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057525" y="1113155"/>
            <a:ext cx="1390650" cy="2667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/>
                <a:ea typeface="Times New Roman"/>
              </a:rPr>
              <a:t>Computer System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79599" y="1684655"/>
            <a:ext cx="935355" cy="266700"/>
          </a:xfrm>
          <a:prstGeom prst="rect">
            <a:avLst/>
          </a:prstGeom>
          <a:solidFill>
            <a:srgbClr val="FABF8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Times New Roman"/>
              </a:rPr>
              <a:t>Hardware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73650" y="1684655"/>
            <a:ext cx="771525" cy="266700"/>
          </a:xfrm>
          <a:prstGeom prst="rect">
            <a:avLst/>
          </a:prstGeom>
          <a:solidFill>
            <a:srgbClr val="FABF8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Software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17550" y="2237105"/>
            <a:ext cx="1073150" cy="266700"/>
          </a:xfrm>
          <a:prstGeom prst="rect">
            <a:avLst/>
          </a:prstGeom>
          <a:solidFill>
            <a:srgbClr val="DAEEF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Input Device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043430" y="2227580"/>
            <a:ext cx="537845" cy="266700"/>
          </a:xfrm>
          <a:prstGeom prst="rect">
            <a:avLst/>
          </a:prstGeom>
          <a:solidFill>
            <a:srgbClr val="DAEEF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CPU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952750" y="2237105"/>
            <a:ext cx="1133475" cy="266700"/>
          </a:xfrm>
          <a:prstGeom prst="rect">
            <a:avLst/>
          </a:prstGeom>
          <a:solidFill>
            <a:srgbClr val="DAEEF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Output Device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314825" y="2208530"/>
            <a:ext cx="1285875" cy="2667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Application Soft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5911850" y="2218055"/>
            <a:ext cx="1133475" cy="2667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System Soft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433955" y="3665855"/>
            <a:ext cx="113347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Memory Unit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433955" y="3218180"/>
            <a:ext cx="113347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Control Unit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453005" y="2780030"/>
            <a:ext cx="113347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ALU</a:t>
            </a:r>
          </a:p>
        </p:txBody>
      </p:sp>
      <p:sp>
        <p:nvSpPr>
          <p:cNvPr id="21" name="Text Box 63"/>
          <p:cNvSpPr txBox="1">
            <a:spLocks noChangeArrowheads="1"/>
          </p:cNvSpPr>
          <p:nvPr/>
        </p:nvSpPr>
        <p:spPr bwMode="auto">
          <a:xfrm>
            <a:off x="843280" y="3865880"/>
            <a:ext cx="1214120" cy="266700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Imaging ID</a:t>
            </a:r>
          </a:p>
        </p:txBody>
      </p:sp>
      <p:sp>
        <p:nvSpPr>
          <p:cNvPr id="22" name="Text Box 61"/>
          <p:cNvSpPr txBox="1">
            <a:spLocks noChangeArrowheads="1"/>
          </p:cNvSpPr>
          <p:nvPr/>
        </p:nvSpPr>
        <p:spPr bwMode="auto">
          <a:xfrm>
            <a:off x="843280" y="3284855"/>
            <a:ext cx="1214120" cy="266700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Pointing ID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843280" y="2656205"/>
            <a:ext cx="1436370" cy="285750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Direct Entry ID</a:t>
            </a:r>
          </a:p>
        </p:txBody>
      </p:sp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833755" y="5151755"/>
            <a:ext cx="1233170" cy="266700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Video ID</a:t>
            </a: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833755" y="4446905"/>
            <a:ext cx="1233170" cy="266700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Audio ID</a:t>
            </a:r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3829050" y="3218180"/>
            <a:ext cx="1214120" cy="266700"/>
          </a:xfrm>
          <a:prstGeom prst="rect">
            <a:avLst/>
          </a:prstGeom>
          <a:solidFill>
            <a:srgbClr val="D9959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Soft-copy OD</a:t>
            </a:r>
          </a:p>
        </p:txBody>
      </p:sp>
      <p:sp>
        <p:nvSpPr>
          <p:cNvPr id="27" name="Text Box 76"/>
          <p:cNvSpPr txBox="1">
            <a:spLocks noChangeArrowheads="1"/>
          </p:cNvSpPr>
          <p:nvPr/>
        </p:nvSpPr>
        <p:spPr bwMode="auto">
          <a:xfrm>
            <a:off x="3829050" y="2675255"/>
            <a:ext cx="1214120" cy="266700"/>
          </a:xfrm>
          <a:prstGeom prst="rect">
            <a:avLst/>
          </a:prstGeom>
          <a:solidFill>
            <a:srgbClr val="D9959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Hard-copy OD</a:t>
            </a:r>
          </a:p>
        </p:txBody>
      </p: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2286000" y="1541780"/>
            <a:ext cx="3095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2291080" y="1541780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5381625" y="1541780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3729355" y="1389380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1257300" y="2092960"/>
            <a:ext cx="2243455" cy="12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2291080" y="1951355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1252855" y="2094230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2291080" y="2084705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3500755" y="2084705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717550" y="2656205"/>
            <a:ext cx="0" cy="294830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717550" y="278003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717550" y="342773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717550" y="399923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708025" y="457073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717550" y="5304155"/>
            <a:ext cx="12573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H="1">
            <a:off x="390525" y="2397760"/>
            <a:ext cx="327025" cy="0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390525" y="2397760"/>
            <a:ext cx="0" cy="23812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390525" y="2645410"/>
            <a:ext cx="327025" cy="0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>
            <a:off x="2310130" y="2494280"/>
            <a:ext cx="0" cy="13144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2317750" y="380873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2317750" y="336105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2317750" y="290385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4924425" y="2084705"/>
            <a:ext cx="1666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>
            <a:off x="4929505" y="2084705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>
            <a:off x="6596380" y="2084705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3705225" y="2503805"/>
            <a:ext cx="0" cy="1152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>
            <a:off x="3708400" y="280860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3717925" y="336105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2679700" y="3932555"/>
            <a:ext cx="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2814955" y="4456430"/>
            <a:ext cx="1233170" cy="266700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Times New Roman"/>
              </a:rPr>
              <a:t>Secondary 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2814955" y="4018280"/>
            <a:ext cx="1233170" cy="266700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Times New Roman"/>
              </a:rPr>
              <a:t>Primary </a:t>
            </a:r>
          </a:p>
        </p:txBody>
      </p: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>
            <a:off x="2689225" y="414210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2689225" y="4599305"/>
            <a:ext cx="12573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4152900" y="3742055"/>
            <a:ext cx="657225" cy="266700"/>
          </a:xfrm>
          <a:prstGeom prst="rect">
            <a:avLst/>
          </a:prstGeom>
          <a:solidFill>
            <a:srgbClr val="B2A1C7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RAM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143375" y="4332605"/>
            <a:ext cx="657225" cy="266700"/>
          </a:xfrm>
          <a:prstGeom prst="rect">
            <a:avLst/>
          </a:prstGeom>
          <a:solidFill>
            <a:srgbClr val="B2A1C7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ROM</a:t>
            </a:r>
          </a:p>
        </p:txBody>
      </p: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 flipV="1">
            <a:off x="4067175" y="3932555"/>
            <a:ext cx="85725" cy="85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>
            <a:off x="4048125" y="4284980"/>
            <a:ext cx="104775" cy="47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3091180" y="5266055"/>
            <a:ext cx="121412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CD</a:t>
            </a:r>
          </a:p>
        </p:txBody>
      </p:sp>
      <p:sp>
        <p:nvSpPr>
          <p:cNvPr id="66" name="Text Box 47"/>
          <p:cNvSpPr txBox="1">
            <a:spLocks noChangeArrowheads="1"/>
          </p:cNvSpPr>
          <p:nvPr/>
        </p:nvSpPr>
        <p:spPr bwMode="auto">
          <a:xfrm>
            <a:off x="3091180" y="4818380"/>
            <a:ext cx="121412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Hard Disk</a:t>
            </a: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3081655" y="6075680"/>
            <a:ext cx="123317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Pen Drive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3081655" y="5656580"/>
            <a:ext cx="123317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DVD</a:t>
            </a:r>
          </a:p>
        </p:txBody>
      </p: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2965450" y="4732655"/>
            <a:ext cx="0" cy="1933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2965450" y="496125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>
            <a:off x="2965450" y="539940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2955925" y="578040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2965450" y="6228080"/>
            <a:ext cx="12573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3110230" y="6513830"/>
            <a:ext cx="123317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Tape memory</a:t>
            </a:r>
          </a:p>
        </p:txBody>
      </p: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>
            <a:off x="2984500" y="6666230"/>
            <a:ext cx="12573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86"/>
          <p:cNvSpPr txBox="1">
            <a:spLocks noChangeArrowheads="1"/>
          </p:cNvSpPr>
          <p:nvPr/>
        </p:nvSpPr>
        <p:spPr bwMode="auto">
          <a:xfrm>
            <a:off x="5262880" y="3589655"/>
            <a:ext cx="1214120" cy="2667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Database Soft</a:t>
            </a:r>
          </a:p>
        </p:txBody>
      </p:sp>
      <p:sp>
        <p:nvSpPr>
          <p:cNvPr id="77" name="Text Box 83"/>
          <p:cNvSpPr txBox="1">
            <a:spLocks noChangeArrowheads="1"/>
          </p:cNvSpPr>
          <p:nvPr/>
        </p:nvSpPr>
        <p:spPr bwMode="auto">
          <a:xfrm>
            <a:off x="5262880" y="3046729"/>
            <a:ext cx="1223645" cy="24765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/>
                <a:ea typeface="Times New Roman"/>
              </a:rPr>
              <a:t>Spreadsheet Analysis</a:t>
            </a:r>
          </a:p>
        </p:txBody>
      </p:sp>
      <p:sp>
        <p:nvSpPr>
          <p:cNvPr id="78" name="Text Box 54"/>
          <p:cNvSpPr txBox="1">
            <a:spLocks noChangeArrowheads="1"/>
          </p:cNvSpPr>
          <p:nvPr/>
        </p:nvSpPr>
        <p:spPr bwMode="auto">
          <a:xfrm>
            <a:off x="5262880" y="2541905"/>
            <a:ext cx="1214120" cy="2667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Word Processing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>
            <a:off x="5253355" y="4694555"/>
            <a:ext cx="1233170" cy="2667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/>
                <a:ea typeface="Times New Roman"/>
              </a:rPr>
              <a:t>Presentation Design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5253355" y="4123055"/>
            <a:ext cx="1233170" cy="2667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Graphics Soft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5133975" y="2486025"/>
            <a:ext cx="9525" cy="3314700"/>
          </a:xfrm>
          <a:prstGeom prst="straightConnector1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Arrow Connector 81"/>
          <p:cNvCxnSpPr>
            <a:cxnSpLocks noChangeShapeType="1"/>
          </p:cNvCxnSpPr>
          <p:nvPr/>
        </p:nvCxnSpPr>
        <p:spPr bwMode="auto">
          <a:xfrm>
            <a:off x="5137150" y="266573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>
            <a:off x="5137150" y="318960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>
            <a:off x="5137150" y="372300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>
            <a:off x="5137150" y="424688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>
            <a:off x="5137150" y="4846955"/>
            <a:ext cx="12573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5253355" y="5275580"/>
            <a:ext cx="1233170" cy="2667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/>
                <a:ea typeface="Times New Roman"/>
              </a:rPr>
              <a:t>Multimedia Soft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88" name="Straight Arrow Connector 87"/>
          <p:cNvCxnSpPr>
            <a:cxnSpLocks noChangeShapeType="1"/>
          </p:cNvCxnSpPr>
          <p:nvPr/>
        </p:nvCxnSpPr>
        <p:spPr bwMode="auto">
          <a:xfrm>
            <a:off x="5137150" y="5437505"/>
            <a:ext cx="12573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57"/>
          <p:cNvSpPr txBox="1">
            <a:spLocks noChangeArrowheads="1"/>
          </p:cNvSpPr>
          <p:nvPr/>
        </p:nvSpPr>
        <p:spPr bwMode="auto">
          <a:xfrm>
            <a:off x="6705600" y="2599055"/>
            <a:ext cx="419100" cy="2667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OS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90" name="Straight Arrow Connector 89"/>
          <p:cNvCxnSpPr>
            <a:cxnSpLocks noChangeShapeType="1"/>
          </p:cNvCxnSpPr>
          <p:nvPr/>
        </p:nvCxnSpPr>
        <p:spPr bwMode="auto">
          <a:xfrm>
            <a:off x="6584950" y="2713355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</p:cNvCxnSpPr>
          <p:nvPr/>
        </p:nvCxnSpPr>
        <p:spPr bwMode="auto">
          <a:xfrm>
            <a:off x="6584950" y="3561080"/>
            <a:ext cx="12573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</p:cNvCxnSpPr>
          <p:nvPr/>
        </p:nvCxnSpPr>
        <p:spPr bwMode="auto">
          <a:xfrm>
            <a:off x="6572250" y="2484755"/>
            <a:ext cx="0" cy="1076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58"/>
          <p:cNvSpPr txBox="1">
            <a:spLocks noChangeArrowheads="1"/>
          </p:cNvSpPr>
          <p:nvPr/>
        </p:nvSpPr>
        <p:spPr bwMode="auto">
          <a:xfrm>
            <a:off x="6695440" y="3438525"/>
            <a:ext cx="923925" cy="22987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Utility </a:t>
            </a:r>
            <a:r>
              <a:rPr lang="en-US" sz="1000" dirty="0" smtClean="0">
                <a:effectLst/>
                <a:latin typeface="Times New Roman"/>
                <a:ea typeface="Times New Roman"/>
              </a:rPr>
              <a:t>Soft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>
            <a:off x="5529580" y="1951355"/>
            <a:ext cx="0" cy="142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Text Box 73"/>
          <p:cNvSpPr txBox="1">
            <a:spLocks noChangeArrowheads="1"/>
          </p:cNvSpPr>
          <p:nvPr/>
        </p:nvSpPr>
        <p:spPr bwMode="auto">
          <a:xfrm>
            <a:off x="755650" y="2894330"/>
            <a:ext cx="1073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Keyboard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96" name="Text Box 72"/>
          <p:cNvSpPr txBox="1">
            <a:spLocks noChangeArrowheads="1"/>
          </p:cNvSpPr>
          <p:nvPr/>
        </p:nvSpPr>
        <p:spPr bwMode="auto">
          <a:xfrm>
            <a:off x="765175" y="3522980"/>
            <a:ext cx="1339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Mouse, Trackball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765175" y="4123055"/>
            <a:ext cx="15335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Scanner, OMR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98" name="Text Box 70"/>
          <p:cNvSpPr txBox="1">
            <a:spLocks noChangeArrowheads="1"/>
          </p:cNvSpPr>
          <p:nvPr/>
        </p:nvSpPr>
        <p:spPr bwMode="auto">
          <a:xfrm>
            <a:off x="746125" y="4704080"/>
            <a:ext cx="1339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Microphone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99" name="Text Box 69"/>
          <p:cNvSpPr txBox="1">
            <a:spLocks noChangeArrowheads="1"/>
          </p:cNvSpPr>
          <p:nvPr/>
        </p:nvSpPr>
        <p:spPr bwMode="auto">
          <a:xfrm>
            <a:off x="726622" y="5418455"/>
            <a:ext cx="1339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effectLst/>
                <a:latin typeface="Calibri"/>
                <a:ea typeface="Times New Roman"/>
              </a:rPr>
              <a:t>Webcamera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0" name="Text Box 78"/>
          <p:cNvSpPr txBox="1">
            <a:spLocks noChangeArrowheads="1"/>
          </p:cNvSpPr>
          <p:nvPr/>
        </p:nvSpPr>
        <p:spPr bwMode="auto">
          <a:xfrm>
            <a:off x="3743325" y="2910114"/>
            <a:ext cx="1339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Printer, Plotter etc.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1" name="Text Box 82"/>
          <p:cNvSpPr txBox="1">
            <a:spLocks noChangeArrowheads="1"/>
          </p:cNvSpPr>
          <p:nvPr/>
        </p:nvSpPr>
        <p:spPr bwMode="auto">
          <a:xfrm>
            <a:off x="3733800" y="3465830"/>
            <a:ext cx="13493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Monitor, Speaker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2" name="Text Box 93"/>
          <p:cNvSpPr txBox="1">
            <a:spLocks noChangeArrowheads="1"/>
          </p:cNvSpPr>
          <p:nvPr/>
        </p:nvSpPr>
        <p:spPr bwMode="auto">
          <a:xfrm>
            <a:off x="5162550" y="2780030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MS Word, Word Perfect etc.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5153025" y="3294380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MS Excel, Lotus-1-2-3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5162550" y="3837305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MS Access, Oracle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5" name="Text Box 96"/>
          <p:cNvSpPr txBox="1">
            <a:spLocks noChangeArrowheads="1"/>
          </p:cNvSpPr>
          <p:nvPr/>
        </p:nvSpPr>
        <p:spPr bwMode="auto">
          <a:xfrm>
            <a:off x="5162550" y="4370705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MS Paint, PhotoShop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6" name="Text Box 97"/>
          <p:cNvSpPr txBox="1">
            <a:spLocks noChangeArrowheads="1"/>
          </p:cNvSpPr>
          <p:nvPr/>
        </p:nvSpPr>
        <p:spPr bwMode="auto">
          <a:xfrm>
            <a:off x="5162550" y="4932680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MS PowerPoint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7" name="Text Box 98"/>
          <p:cNvSpPr txBox="1">
            <a:spLocks noChangeArrowheads="1"/>
          </p:cNvSpPr>
          <p:nvPr/>
        </p:nvSpPr>
        <p:spPr bwMode="auto">
          <a:xfrm>
            <a:off x="5153025" y="5542280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Windows Media Player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8" name="Text Box 99"/>
          <p:cNvSpPr txBox="1">
            <a:spLocks noChangeArrowheads="1"/>
          </p:cNvSpPr>
          <p:nvPr/>
        </p:nvSpPr>
        <p:spPr bwMode="auto">
          <a:xfrm>
            <a:off x="7219950" y="2322830"/>
            <a:ext cx="657225" cy="266700"/>
          </a:xfrm>
          <a:prstGeom prst="rect">
            <a:avLst/>
          </a:prstGeom>
          <a:solidFill>
            <a:srgbClr val="B2A1C7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GUI</a:t>
            </a:r>
          </a:p>
        </p:txBody>
      </p:sp>
      <p:cxnSp>
        <p:nvCxnSpPr>
          <p:cNvPr id="109" name="Straight Arrow Connector 108"/>
          <p:cNvCxnSpPr>
            <a:cxnSpLocks noChangeShapeType="1"/>
          </p:cNvCxnSpPr>
          <p:nvPr/>
        </p:nvCxnSpPr>
        <p:spPr bwMode="auto">
          <a:xfrm flipV="1">
            <a:off x="7134225" y="2513330"/>
            <a:ext cx="85725" cy="85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Text Box 101"/>
          <p:cNvSpPr txBox="1">
            <a:spLocks noChangeArrowheads="1"/>
          </p:cNvSpPr>
          <p:nvPr/>
        </p:nvSpPr>
        <p:spPr bwMode="auto">
          <a:xfrm>
            <a:off x="7219950" y="2913380"/>
            <a:ext cx="657225" cy="266700"/>
          </a:xfrm>
          <a:prstGeom prst="rect">
            <a:avLst/>
          </a:prstGeom>
          <a:solidFill>
            <a:srgbClr val="B2A1C7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CUI</a:t>
            </a:r>
          </a:p>
        </p:txBody>
      </p:sp>
      <p:cxnSp>
        <p:nvCxnSpPr>
          <p:cNvPr id="111" name="Straight Arrow Connector 110"/>
          <p:cNvCxnSpPr>
            <a:cxnSpLocks noChangeShapeType="1"/>
          </p:cNvCxnSpPr>
          <p:nvPr/>
        </p:nvCxnSpPr>
        <p:spPr bwMode="auto">
          <a:xfrm>
            <a:off x="7124700" y="2865755"/>
            <a:ext cx="104775" cy="47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 Box 103"/>
          <p:cNvSpPr txBox="1">
            <a:spLocks noChangeArrowheads="1"/>
          </p:cNvSpPr>
          <p:nvPr/>
        </p:nvSpPr>
        <p:spPr bwMode="auto">
          <a:xfrm>
            <a:off x="7105650" y="2580005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Windows, Mac OS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13" name="Text Box 104"/>
          <p:cNvSpPr txBox="1">
            <a:spLocks noChangeArrowheads="1"/>
          </p:cNvSpPr>
          <p:nvPr/>
        </p:nvSpPr>
        <p:spPr bwMode="auto">
          <a:xfrm>
            <a:off x="7134225" y="3170555"/>
            <a:ext cx="175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Calibri"/>
                <a:ea typeface="Times New Roman"/>
              </a:rPr>
              <a:t>DOS, Unix etc.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14" name="Text Box 105"/>
          <p:cNvSpPr txBox="1">
            <a:spLocks noChangeArrowheads="1"/>
          </p:cNvSpPr>
          <p:nvPr/>
        </p:nvSpPr>
        <p:spPr bwMode="auto">
          <a:xfrm>
            <a:off x="6619875" y="3646805"/>
            <a:ext cx="1638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EE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effectLst/>
                <a:latin typeface="Calibri"/>
                <a:ea typeface="Times New Roman"/>
              </a:rPr>
              <a:t>Anti-virus</a:t>
            </a:r>
            <a:r>
              <a:rPr lang="en-US" sz="1000" dirty="0">
                <a:effectLst/>
                <a:latin typeface="Calibri"/>
                <a:ea typeface="Times New Roman"/>
              </a:rPr>
              <a:t>, Registry Cleaner, Disk Backup etc.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10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6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92814" y="5943600"/>
            <a:ext cx="4874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Figure-2: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 Chart of a 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Computer System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630942"/>
          </a:xfrm>
          <a:prstGeom prst="rect">
            <a:avLst/>
          </a:prstGeom>
          <a:solidFill>
            <a:srgbClr val="0033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5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Discussion Points</a:t>
            </a:r>
            <a:endParaRPr lang="en-US" sz="35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533400" y="1905000"/>
            <a:ext cx="83058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</a:rPr>
              <a:t>1. Computer &amp; its Working Principles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2. Block Diagram of a Typical Computer </a:t>
            </a:r>
          </a:p>
          <a:p>
            <a:pPr marL="0" indent="0">
              <a:buNone/>
            </a:pPr>
            <a:r>
              <a:rPr lang="en-US" sz="2800" dirty="0"/>
              <a:t>3. Basic Components of a Computer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CC00"/>
                </a:solidFill>
              </a:rPr>
              <a:t>4. Hardware Vs. </a:t>
            </a:r>
            <a:r>
              <a:rPr lang="en-US" sz="2800" dirty="0" smtClean="0">
                <a:solidFill>
                  <a:srgbClr val="00CC00"/>
                </a:solidFill>
              </a:rPr>
              <a:t>Software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68879" y="4324151"/>
            <a:ext cx="4339651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64195" y="1979193"/>
            <a:ext cx="5917005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Have a question?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-3175"/>
            <a:ext cx="9144000" cy="46166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2913" indent="-1712913"/>
            <a:r>
              <a:rPr lang="en-US" altLang="en-US" sz="24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Lecture-01: </a:t>
            </a:r>
            <a:r>
              <a:rPr lang="en-US" sz="2400" i="0" dirty="0">
                <a:latin typeface="Arial" panose="020B0604020202020204" pitchFamily="34" charset="0"/>
              </a:rPr>
              <a:t>Introduction to Computer &amp; Computer </a:t>
            </a:r>
            <a:r>
              <a:rPr lang="en-US" sz="2400" i="0" dirty="0" smtClean="0">
                <a:latin typeface="Arial" panose="020B0604020202020204" pitchFamily="34" charset="0"/>
              </a:rPr>
              <a:t>System</a:t>
            </a:r>
            <a:endParaRPr lang="en-US" sz="2400" i="0" dirty="0">
              <a:latin typeface="Arial" panose="020B0604020202020204" pitchFamily="34" charset="0"/>
            </a:endParaRP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0" y="762000"/>
            <a:ext cx="7315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i="0" u="sng" dirty="0" smtClean="0">
                <a:solidFill>
                  <a:srgbClr val="FF0000"/>
                </a:solidFill>
              </a:rPr>
              <a:t>Topics to be Discussed</a:t>
            </a:r>
            <a:endParaRPr lang="en-US" sz="3200" i="0" u="sng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44326"/>
              </p:ext>
            </p:extLst>
          </p:nvPr>
        </p:nvGraphicFramePr>
        <p:xfrm>
          <a:off x="381000" y="1524000"/>
          <a:ext cx="8420100" cy="49377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2598"/>
                <a:gridCol w="841402"/>
                <a:gridCol w="6896100"/>
              </a:tblGrid>
              <a:tr h="33590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100" baseline="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1.1</a:t>
                      </a:r>
                      <a:endParaRPr lang="en-US" sz="2000" b="1" kern="1200" spc="-100" baseline="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100" baseline="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Computer and its Working Principles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1.1.1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Definition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1.1.2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 Principle of a Computer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1.1.3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 What Purpose We Should Use a Computer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46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1.1.4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 Computers on Various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Fields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90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100" baseline="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1.2</a:t>
                      </a:r>
                      <a:endParaRPr lang="en-US" sz="2000" b="1" kern="1200" spc="-100" baseline="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100" baseline="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Basic </a:t>
                      </a:r>
                      <a:r>
                        <a:rPr lang="en-US" sz="2000" b="1" kern="1200" spc="-100" baseline="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Elements of </a:t>
                      </a:r>
                      <a:r>
                        <a:rPr lang="en-US" sz="2000" b="1" kern="1200" spc="-100" baseline="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Computer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1.2.1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Functional Block Diagram of a Typical Computer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46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1.2.2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spc="-60" baseline="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Functions Performed by </a:t>
                      </a:r>
                      <a:r>
                        <a:rPr lang="en-US" sz="1800" b="0" kern="1200" spc="-60" baseline="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Each Unit of a Computer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90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100" baseline="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US" sz="2000" b="1" kern="1200" spc="-100" baseline="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.3</a:t>
                      </a:r>
                      <a:endParaRPr lang="en-US" sz="2000" b="1" kern="1200" spc="-100" baseline="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100" baseline="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Computer System: Hardware Vs. Software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.3.1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What is a Computer System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.3.2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Definition, Types and Examples of Hardware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.3.3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Definition, Types and Examples of Software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1.3.4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 Difference between Hardware and Software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1.3.5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Organizational Chart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Computer System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5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91756"/>
              </p:ext>
            </p:extLst>
          </p:nvPr>
        </p:nvGraphicFramePr>
        <p:xfrm>
          <a:off x="94034" y="785051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.1.1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Definition of Computer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400"/>
            <a:ext cx="83820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word ‘Computer’ comes from the Greek word “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which means to calculate.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fact,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objective for inventing the computer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 to create a fast calculating machine. 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However, more than 80% of the work done by computers today is of non-mathematical or non-numerical nature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Hence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 define a computer merely as a calculating device is 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to ignore over 80% of its functions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computer is a multitasking electronic device that is capable of performing a lot of tasks within a single moment.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can solve problems by accepting data and instructions, processing the data according to the given instructions and presenting the results of operation through a suitable output media.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64966"/>
              </p:ext>
            </p:extLst>
          </p:nvPr>
        </p:nvGraphicFramePr>
        <p:xfrm>
          <a:off x="94034" y="785051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1.1.2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Working Principle of a Computer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399"/>
            <a:ext cx="8382000" cy="5472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many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today.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how a computer operates are generally the same whatever its purpose 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Any typical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works in three basic steps:</a:t>
            </a:r>
          </a:p>
          <a:p>
            <a:pPr marL="906463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33CC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Computer accepts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instructions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from the input device (or from the software stored in its memory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06463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33CC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processes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data according to the given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instructions.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06463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33CC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Finally it stores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results of the operations in its memory or displays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results in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 suitable output media such as monitor, printer etc.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701"/>
              </p:ext>
            </p:extLst>
          </p:nvPr>
        </p:nvGraphicFramePr>
        <p:xfrm>
          <a:off x="94034" y="785051"/>
          <a:ext cx="8821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6293"/>
                <a:gridCol w="7595073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1.1.3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 What Purpose We Should Use a Computer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400"/>
            <a:ext cx="8382000" cy="5472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Computers are used to solve problems very easily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quickly without having any error on the results.  It is not expected to use computer in every task.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use computers based on the following purposes:</a:t>
            </a:r>
          </a:p>
          <a:p>
            <a:pPr marL="1385888" lvl="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the task to be solved is tremendous</a:t>
            </a:r>
          </a:p>
          <a:p>
            <a:pPr marL="1385888" lvl="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it is very complex</a:t>
            </a:r>
          </a:p>
          <a:p>
            <a:pPr marL="1385888" lvl="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you need the repetition of the task</a:t>
            </a:r>
          </a:p>
          <a:p>
            <a:pPr marL="1385888" lvl="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same data is to be used in the task</a:t>
            </a:r>
          </a:p>
          <a:p>
            <a:pPr marL="1385888" lvl="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more accuracy is needed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79953"/>
              </p:ext>
            </p:extLst>
          </p:nvPr>
        </p:nvGraphicFramePr>
        <p:xfrm>
          <a:off x="94034" y="785051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1.1.4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 of Computers on Various Fields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399"/>
            <a:ext cx="8382000" cy="5472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difficult to imagine a day that is not in some way affected by computers. It is changing people’s lives in the area as diverse as medicine, education, publishing, business, the home, and transportation.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 us consider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on some  fields:</a:t>
            </a:r>
          </a:p>
          <a:p>
            <a:pPr marL="0" lvl="0" indent="0" algn="just" eaLnBrk="1" hangingPunct="1">
              <a:spcBef>
                <a:spcPts val="0"/>
              </a:spcBef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Field: 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Computers have altered completely the structure of business. Large volume of accounting and record keeping data can be manipulated, organized, stored, retrieved, and used for specific purposes.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Bills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and statements are processed and sent to customers in much less time and with much less effort than would be required for the same processes done manually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Financial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projections are made with greater ease.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Planning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and decision-making become more efficient and accurate.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8227"/>
              </p:ext>
            </p:extLst>
          </p:nvPr>
        </p:nvGraphicFramePr>
        <p:xfrm>
          <a:off x="94034" y="785051"/>
          <a:ext cx="87451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5700"/>
                <a:gridCol w="75294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1.1.4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 of Computers on Various Fields</a:t>
                      </a:r>
                      <a:r>
                        <a:rPr lang="en-US" sz="26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399"/>
            <a:ext cx="8382000" cy="5472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Field: 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manufacturing industries, computer directs production, guide machine tools, control quality, design parts and monitor inventories.</a:t>
            </a: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Environment: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>
                <a:latin typeface="Calibri" pitchFamily="34" charset="0"/>
                <a:cs typeface="Calibri" pitchFamily="34" charset="0"/>
              </a:rPr>
              <a:t>In modern offices, word processing saves time for people at all levels of the organization and helps ensure accurate letters, reports and memos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Automated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filing uses far less storage space than endless stacks of paper and enables workers to retrieve documents rapidly when they are needed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Institutions: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Modern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banking and insurance would be impossible without the computer. 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All transactions and customer information are managed using computer thereby saving a lot of time, space and money.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More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than 500 billion dollars a day is shifted electronically in the USA and 1000 billion dollars globally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.1 </a:t>
            </a:r>
            <a:r>
              <a:rPr lang="en-US" sz="2700" i="0" dirty="0">
                <a:solidFill>
                  <a:schemeClr val="bg1"/>
                </a:solidFill>
                <a:latin typeface="Arial" panose="020B0604020202020204" pitchFamily="34" charset="0"/>
              </a:rPr>
              <a:t>Computer and its Working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Principles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31798"/>
              </p:ext>
            </p:extLst>
          </p:nvPr>
        </p:nvGraphicFramePr>
        <p:xfrm>
          <a:off x="94034" y="785051"/>
          <a:ext cx="87451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5700"/>
                <a:gridCol w="75294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1.1.4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 of Computers on Various Fields</a:t>
                      </a:r>
                      <a:r>
                        <a:rPr lang="en-US" sz="26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399"/>
            <a:ext cx="8382000" cy="5472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Field: </a:t>
            </a:r>
            <a:endParaRPr lang="en-US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Medical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record keeping is vastly improved using computer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Information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related to patient’s records, births, deaths, Blue Cross, Medicare, insurance malpractice, nurses’ hours worked, and dosages given all are carefully tracked by computer.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Some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computers are being programmed to assist doctors with diagnoses by analyzing symptoms and the variables, pertaining to a specific patient.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Medical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research is aided by computers that analyze data and create reports. </a:t>
            </a: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200" spc="-3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</a:t>
            </a:r>
            <a:r>
              <a:rPr lang="en-US" sz="2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Field</a:t>
            </a: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Computers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analyze scientific data, test variables, and monitor experiments in almost every scientific field. </a:t>
            </a:r>
            <a:endParaRPr lang="en-US" sz="20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1000" spc="-30" dirty="0">
              <a:latin typeface="Calibri" pitchFamily="34" charset="0"/>
              <a:cs typeface="Calibri" pitchFamily="34" charset="0"/>
            </a:endParaRPr>
          </a:p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Discipline: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Computers </a:t>
            </a:r>
            <a:r>
              <a:rPr lang="en-US" sz="2000" spc="-30" dirty="0">
                <a:latin typeface="Calibri" pitchFamily="34" charset="0"/>
                <a:cs typeface="Calibri" pitchFamily="34" charset="0"/>
              </a:rPr>
              <a:t>assist engineers in designing and testing products of many kinds. Computer simulations help avoid costly design errors</a:t>
            </a:r>
            <a:r>
              <a:rPr lang="en-US" sz="2000" spc="-3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3056</TotalTime>
  <Words>2228</Words>
  <Application>Microsoft Office PowerPoint</Application>
  <PresentationFormat>On-screen Show (4:3)</PresentationFormat>
  <Paragraphs>346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Blends</vt:lpstr>
      <vt:lpstr>PowerPoint Presentation</vt:lpstr>
      <vt:lpstr> 1. Introduction to Computers  - Peter Norton  2. Computer and Information Processing  - William M. Fouri  3. Computers Today  – Suresh K Basandra  4. Fundamentals of Computers  - V. Rajaraman, Prentice-Hall of India  5. Progamming in ANSI C  - E Balagurusamy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El Zarki</dc:creator>
  <cp:lastModifiedBy>user</cp:lastModifiedBy>
  <cp:revision>302</cp:revision>
  <dcterms:created xsi:type="dcterms:W3CDTF">2007-10-02T04:28:17Z</dcterms:created>
  <dcterms:modified xsi:type="dcterms:W3CDTF">2019-02-25T04:30:22Z</dcterms:modified>
</cp:coreProperties>
</file>