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4"/>
  </p:notesMasterIdLst>
  <p:handoutMasterIdLst>
    <p:handoutMasterId r:id="rId15"/>
  </p:handoutMasterIdLst>
  <p:sldIdLst>
    <p:sldId id="863" r:id="rId2"/>
    <p:sldId id="770" r:id="rId3"/>
    <p:sldId id="535" r:id="rId4"/>
    <p:sldId id="836" r:id="rId5"/>
    <p:sldId id="837" r:id="rId6"/>
    <p:sldId id="838" r:id="rId7"/>
    <p:sldId id="839" r:id="rId8"/>
    <p:sldId id="840" r:id="rId9"/>
    <p:sldId id="851" r:id="rId10"/>
    <p:sldId id="852" r:id="rId11"/>
    <p:sldId id="860" r:id="rId12"/>
    <p:sldId id="835" r:id="rId1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FF99"/>
    <a:srgbClr val="3366FF"/>
    <a:srgbClr val="00CC00"/>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1509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34230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160838"/>
            <a:ext cx="76962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200" u="sng" dirty="0">
                <a:solidFill>
                  <a:srgbClr val="0070C0"/>
                </a:solidFill>
                <a:latin typeface="Verdana" pitchFamily="34" charset="0"/>
                <a:ea typeface="Verdana" pitchFamily="34" charset="0"/>
                <a:cs typeface="Verdana" pitchFamily="34" charset="0"/>
              </a:rPr>
              <a:t>Lecture:  </a:t>
            </a:r>
            <a:r>
              <a:rPr lang="en-US" sz="2200" u="sng" dirty="0" smtClean="0">
                <a:solidFill>
                  <a:srgbClr val="0070C0"/>
                </a:solidFill>
                <a:latin typeface="Verdana" pitchFamily="34" charset="0"/>
                <a:ea typeface="Verdana" pitchFamily="34" charset="0"/>
                <a:cs typeface="Verdana" pitchFamily="34" charset="0"/>
              </a:rPr>
              <a:t>03</a:t>
            </a:r>
            <a:endParaRPr lang="en-US" sz="2200" u="sng" dirty="0">
              <a:solidFill>
                <a:srgbClr val="0070C0"/>
              </a:solidFill>
              <a:latin typeface="Verdana" pitchFamily="34" charset="0"/>
              <a:ea typeface="Verdana" pitchFamily="34" charset="0"/>
              <a:cs typeface="Verdana" pitchFamily="34" charset="0"/>
            </a:endParaRPr>
          </a:p>
          <a:p>
            <a:pPr>
              <a:lnSpc>
                <a:spcPct val="90000"/>
              </a:lnSpc>
            </a:pPr>
            <a:endParaRPr lang="en-US" sz="1200" u="sng" dirty="0">
              <a:solidFill>
                <a:srgbClr val="0070C0"/>
              </a:solidFill>
            </a:endParaRPr>
          </a:p>
          <a:p>
            <a:pPr algn="ctr">
              <a:lnSpc>
                <a:spcPct val="90000"/>
              </a:lnSpc>
            </a:pPr>
            <a:r>
              <a:rPr lang="en-US" sz="2000" dirty="0">
                <a:cs typeface="Arial" pitchFamily="34" charset="0"/>
              </a:rPr>
              <a:t>Generation of Computers</a:t>
            </a:r>
            <a:endParaRPr lang="en-US" sz="2000" dirty="0"/>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64806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37167354"/>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2.2.1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Electrical Vs. Electronic Devices </a:t>
                      </a:r>
                      <a:r>
                        <a:rPr lang="en-US" sz="2400" dirty="0" smtClean="0">
                          <a:solidFill>
                            <a:srgbClr val="FF0000"/>
                          </a:solidFill>
                          <a:effectLst/>
                          <a:latin typeface="Arial" pitchFamily="34" charset="0"/>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5297434"/>
              </p:ext>
            </p:extLst>
          </p:nvPr>
        </p:nvGraphicFramePr>
        <p:xfrm>
          <a:off x="381000" y="2042160"/>
          <a:ext cx="8229600" cy="4267200"/>
        </p:xfrm>
        <a:graphic>
          <a:graphicData uri="http://schemas.openxmlformats.org/drawingml/2006/table">
            <a:tbl>
              <a:tblPr firstRow="1" firstCol="1" bandRow="1">
                <a:tableStyleId>{5C22544A-7EE6-4342-B048-85BDC9FD1C3A}</a:tableStyleId>
              </a:tblPr>
              <a:tblGrid>
                <a:gridCol w="2895600"/>
                <a:gridCol w="2438400"/>
                <a:gridCol w="2895600"/>
              </a:tblGrid>
              <a:tr h="45720">
                <a:tc>
                  <a:txBody>
                    <a:bodyPr/>
                    <a:lstStyle/>
                    <a:p>
                      <a:pPr marL="0" marR="0" algn="just">
                        <a:lnSpc>
                          <a:spcPct val="100000"/>
                        </a:lnSpc>
                        <a:spcBef>
                          <a:spcPts val="0"/>
                        </a:spcBef>
                        <a:spcAft>
                          <a:spcPts val="0"/>
                        </a:spcAft>
                      </a:pPr>
                      <a:r>
                        <a:rPr lang="en-US" sz="2000" b="1" kern="1200" dirty="0">
                          <a:solidFill>
                            <a:schemeClr val="tx1"/>
                          </a:solidFill>
                          <a:latin typeface="Calibri" pitchFamily="34" charset="0"/>
                          <a:ea typeface="+mn-ea"/>
                          <a:cs typeface="Calibri" pitchFamily="34" charset="0"/>
                        </a:rPr>
                        <a:t>Criteria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1" kern="1200">
                          <a:solidFill>
                            <a:schemeClr val="tx1"/>
                          </a:solidFill>
                          <a:latin typeface="Calibri" pitchFamily="34" charset="0"/>
                          <a:ea typeface="+mn-ea"/>
                          <a:cs typeface="Calibri" pitchFamily="34" charset="0"/>
                        </a:rPr>
                        <a:t>Electrical devices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1" kern="1200">
                          <a:solidFill>
                            <a:schemeClr val="tx1"/>
                          </a:solidFill>
                          <a:latin typeface="Calibri" pitchFamily="34" charset="0"/>
                          <a:ea typeface="+mn-ea"/>
                          <a:cs typeface="Calibri" pitchFamily="34" charset="0"/>
                        </a:rPr>
                        <a:t>Electronic Devices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smtClean="0">
                          <a:solidFill>
                            <a:schemeClr val="tx1"/>
                          </a:solidFill>
                          <a:latin typeface="Calibri" pitchFamily="34" charset="0"/>
                          <a:ea typeface="+mn-ea"/>
                          <a:cs typeface="Calibri" pitchFamily="34" charset="0"/>
                        </a:rPr>
                        <a:t>Operating </a:t>
                      </a:r>
                      <a:r>
                        <a:rPr lang="en-US" sz="2000" b="1" kern="1200" dirty="0">
                          <a:solidFill>
                            <a:schemeClr val="tx1"/>
                          </a:solidFill>
                          <a:latin typeface="Calibri" pitchFamily="34" charset="0"/>
                          <a:ea typeface="+mn-ea"/>
                          <a:cs typeface="Calibri" pitchFamily="34" charset="0"/>
                        </a:rPr>
                        <a:t>power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AC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DC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algn="just">
                        <a:lnSpc>
                          <a:spcPct val="100000"/>
                        </a:lnSpc>
                        <a:spcBef>
                          <a:spcPts val="0"/>
                        </a:spcBef>
                        <a:spcAft>
                          <a:spcPts val="0"/>
                        </a:spcAft>
                      </a:pPr>
                      <a:r>
                        <a:rPr lang="en-US" sz="2000" b="1" kern="1200" dirty="0" smtClean="0">
                          <a:solidFill>
                            <a:schemeClr val="tx1"/>
                          </a:solidFill>
                          <a:latin typeface="Calibri" pitchFamily="34" charset="0"/>
                          <a:ea typeface="+mn-ea"/>
                          <a:cs typeface="Calibri" pitchFamily="34" charset="0"/>
                        </a:rPr>
                        <a:t>Can make decision?</a:t>
                      </a:r>
                      <a:endParaRPr lang="en-US" sz="2000" b="1" kern="1200" dirty="0">
                        <a:solidFill>
                          <a:schemeClr val="tx1"/>
                        </a:solidFill>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smtClean="0">
                          <a:solidFill>
                            <a:schemeClr val="tx1"/>
                          </a:solidFill>
                          <a:latin typeface="Calibri" pitchFamily="34" charset="0"/>
                          <a:ea typeface="+mn-ea"/>
                          <a:cs typeface="Calibri" pitchFamily="34" charset="0"/>
                        </a:rPr>
                        <a:t>No (</a:t>
                      </a:r>
                      <a:r>
                        <a:rPr lang="en-US" sz="2000" b="0" kern="1200" dirty="0" err="1" smtClean="0">
                          <a:solidFill>
                            <a:schemeClr val="tx1"/>
                          </a:solidFill>
                          <a:latin typeface="Calibri" pitchFamily="34" charset="0"/>
                          <a:ea typeface="+mn-ea"/>
                          <a:cs typeface="Calibri" pitchFamily="34" charset="0"/>
                        </a:rPr>
                        <a:t>e.g</a:t>
                      </a:r>
                      <a:r>
                        <a:rPr lang="en-US" sz="2000" b="0" kern="1200" dirty="0" smtClean="0">
                          <a:solidFill>
                            <a:schemeClr val="tx1"/>
                          </a:solidFill>
                          <a:latin typeface="Calibri" pitchFamily="34" charset="0"/>
                          <a:ea typeface="+mn-ea"/>
                          <a:cs typeface="Calibri" pitchFamily="34" charset="0"/>
                        </a:rPr>
                        <a:t>, a bulb)</a:t>
                      </a:r>
                      <a:endParaRPr lang="en-US" sz="2000" b="0" kern="1200" dirty="0">
                        <a:solidFill>
                          <a:schemeClr val="tx1"/>
                        </a:solidFill>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smtClean="0">
                          <a:solidFill>
                            <a:schemeClr val="tx1"/>
                          </a:solidFill>
                          <a:latin typeface="Calibri" pitchFamily="34" charset="0"/>
                          <a:ea typeface="+mn-ea"/>
                          <a:cs typeface="Calibri" pitchFamily="34" charset="0"/>
                        </a:rPr>
                        <a:t>Yes (e.g., a mobile phone)</a:t>
                      </a:r>
                      <a:endParaRPr lang="en-US" sz="2000" b="0" kern="1200" dirty="0">
                        <a:solidFill>
                          <a:schemeClr val="tx1"/>
                        </a:solidFill>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chemeClr val="tx1"/>
                          </a:solidFill>
                          <a:latin typeface="Calibri" pitchFamily="34" charset="0"/>
                          <a:ea typeface="+mn-ea"/>
                          <a:cs typeface="Calibri" pitchFamily="34" charset="0"/>
                        </a:rPr>
                        <a:t>Power Requirement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chemeClr val="tx1"/>
                          </a:solidFill>
                          <a:latin typeface="Calibri" pitchFamily="34" charset="0"/>
                          <a:ea typeface="+mn-ea"/>
                          <a:cs typeface="Calibri" pitchFamily="34" charset="0"/>
                        </a:rPr>
                        <a:t>Heat generation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Excessive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algn="just">
                        <a:lnSpc>
                          <a:spcPct val="100000"/>
                        </a:lnSpc>
                        <a:spcBef>
                          <a:spcPts val="0"/>
                        </a:spcBef>
                        <a:spcAft>
                          <a:spcPts val="0"/>
                        </a:spcAft>
                      </a:pPr>
                      <a:r>
                        <a:rPr lang="en-US" sz="2000" b="1" kern="1200" dirty="0">
                          <a:solidFill>
                            <a:srgbClr val="FF0000"/>
                          </a:solidFill>
                          <a:latin typeface="Calibri" pitchFamily="34" charset="0"/>
                          <a:ea typeface="+mn-ea"/>
                          <a:cs typeface="Calibri" pitchFamily="34" charset="0"/>
                        </a:rPr>
                        <a:t>Cost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rgbClr val="FF0000"/>
                          </a:solidFill>
                          <a:latin typeface="Calibri" pitchFamily="34" charset="0"/>
                          <a:ea typeface="+mn-ea"/>
                          <a:cs typeface="Calibri" pitchFamily="34" charset="0"/>
                        </a:rPr>
                        <a:t>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Big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Small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algn="just">
                        <a:lnSpc>
                          <a:spcPct val="100000"/>
                        </a:lnSpc>
                        <a:spcBef>
                          <a:spcPts val="0"/>
                        </a:spcBef>
                        <a:spcAft>
                          <a:spcPts val="0"/>
                        </a:spcAft>
                      </a:pPr>
                      <a:r>
                        <a:rPr lang="en-US" sz="2000" b="1" kern="1200" dirty="0">
                          <a:solidFill>
                            <a:srgbClr val="FF0000"/>
                          </a:solidFill>
                          <a:latin typeface="Calibri" pitchFamily="34" charset="0"/>
                          <a:ea typeface="+mn-ea"/>
                          <a:cs typeface="Calibri" pitchFamily="34" charset="0"/>
                        </a:rPr>
                        <a:t>Space required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More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a:solidFill>
                            <a:schemeClr val="tx1"/>
                          </a:solidFill>
                          <a:latin typeface="Calibri" pitchFamily="34" charset="0"/>
                          <a:ea typeface="+mn-ea"/>
                          <a:cs typeface="Calibri" pitchFamily="34" charset="0"/>
                        </a:rPr>
                        <a:t>Less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rgbClr val="FF0000"/>
                          </a:solidFill>
                          <a:latin typeface="Calibri" pitchFamily="34" charset="0"/>
                          <a:ea typeface="+mn-ea"/>
                          <a:cs typeface="Calibri" pitchFamily="34" charset="0"/>
                        </a:rPr>
                        <a:t>Weight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algn="just">
                        <a:lnSpc>
                          <a:spcPct val="100000"/>
                        </a:lnSpc>
                        <a:spcBef>
                          <a:spcPts val="0"/>
                        </a:spcBef>
                        <a:spcAft>
                          <a:spcPts val="0"/>
                        </a:spcAft>
                      </a:pPr>
                      <a:r>
                        <a:rPr lang="en-US" sz="2000" b="1" kern="1200">
                          <a:solidFill>
                            <a:schemeClr val="tx1"/>
                          </a:solidFill>
                          <a:latin typeface="Calibri" pitchFamily="34" charset="0"/>
                          <a:ea typeface="+mn-ea"/>
                          <a:cs typeface="Calibri" pitchFamily="34" charset="0"/>
                        </a:rPr>
                        <a:t>Need Transistor?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Not necessary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Must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chemeClr val="tx1"/>
                          </a:solidFill>
                          <a:latin typeface="Calibri" pitchFamily="34" charset="0"/>
                          <a:ea typeface="+mn-ea"/>
                          <a:cs typeface="Calibri" pitchFamily="34" charset="0"/>
                        </a:rPr>
                        <a:t>Longevity/ Lifetime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Short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Long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algn="just">
                        <a:lnSpc>
                          <a:spcPct val="100000"/>
                        </a:lnSpc>
                        <a:spcBef>
                          <a:spcPts val="0"/>
                        </a:spcBef>
                        <a:spcAft>
                          <a:spcPts val="0"/>
                        </a:spcAft>
                      </a:pPr>
                      <a:r>
                        <a:rPr lang="en-US" sz="2000" b="1" kern="1200">
                          <a:solidFill>
                            <a:schemeClr val="tx1"/>
                          </a:solidFill>
                          <a:latin typeface="Calibri" pitchFamily="34" charset="0"/>
                          <a:ea typeface="+mn-ea"/>
                          <a:cs typeface="Calibri" pitchFamily="34" charset="0"/>
                        </a:rPr>
                        <a:t>Reliability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a:solidFill>
                            <a:schemeClr val="tx1"/>
                          </a:solidFill>
                          <a:latin typeface="Calibri" pitchFamily="34" charset="0"/>
                          <a:ea typeface="+mn-ea"/>
                          <a:cs typeface="Calibri" pitchFamily="34" charset="0"/>
                        </a:rPr>
                        <a:t>Less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More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just">
                        <a:lnSpc>
                          <a:spcPct val="100000"/>
                        </a:lnSpc>
                        <a:spcBef>
                          <a:spcPts val="0"/>
                        </a:spcBef>
                        <a:spcAft>
                          <a:spcPts val="0"/>
                        </a:spcAft>
                      </a:pPr>
                      <a:r>
                        <a:rPr lang="en-US" sz="2000" b="1" kern="1200" dirty="0">
                          <a:solidFill>
                            <a:schemeClr val="tx1"/>
                          </a:solidFill>
                          <a:latin typeface="Calibri" pitchFamily="34" charset="0"/>
                          <a:ea typeface="+mn-ea"/>
                          <a:cs typeface="Calibri" pitchFamily="34" charset="0"/>
                        </a:rPr>
                        <a:t>Example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Fan, Lamp, Motor etc.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just">
                        <a:lnSpc>
                          <a:spcPct val="100000"/>
                        </a:lnSpc>
                        <a:spcBef>
                          <a:spcPts val="0"/>
                        </a:spcBef>
                        <a:spcAft>
                          <a:spcPts val="0"/>
                        </a:spcAft>
                      </a:pPr>
                      <a:r>
                        <a:rPr lang="en-US" sz="2000" b="0" kern="1200" dirty="0">
                          <a:solidFill>
                            <a:schemeClr val="tx1"/>
                          </a:solidFill>
                          <a:latin typeface="Calibri" pitchFamily="34" charset="0"/>
                          <a:ea typeface="+mn-ea"/>
                          <a:cs typeface="Calibri" pitchFamily="34" charset="0"/>
                        </a:rPr>
                        <a:t>TV, Computer, Mobile Phone, Watch, etc.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9"/>
          <p:cNvSpPr txBox="1">
            <a:spLocks noChangeArrowheads="1"/>
          </p:cNvSpPr>
          <p:nvPr/>
        </p:nvSpPr>
        <p:spPr bwMode="auto">
          <a:xfrm>
            <a:off x="304800" y="1295400"/>
            <a:ext cx="85344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FF0000"/>
                </a:solidFill>
                <a:latin typeface="Arial" panose="020B0604020202020204" pitchFamily="34" charset="0"/>
                <a:cs typeface="Arial" panose="020B0604020202020204" pitchFamily="34" charset="0"/>
              </a:rPr>
              <a:t>Differentiate between Electrical and Electronic Devices</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007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1905000"/>
            <a:ext cx="86106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0033CC"/>
                </a:solidFill>
              </a:rPr>
              <a:t>1. Generations of </a:t>
            </a:r>
            <a:r>
              <a:rPr lang="en-US" sz="2800" dirty="0" smtClean="0">
                <a:solidFill>
                  <a:srgbClr val="0033CC"/>
                </a:solidFill>
              </a:rPr>
              <a:t>Computers</a:t>
            </a:r>
            <a:endParaRPr lang="en-US" sz="2800" dirty="0">
              <a:solidFill>
                <a:srgbClr val="0033CC"/>
              </a:solidFill>
            </a:endParaRPr>
          </a:p>
          <a:p>
            <a:pPr marL="0" indent="0">
              <a:buNone/>
            </a:pPr>
            <a:r>
              <a:rPr lang="en-US" sz="2800" dirty="0"/>
              <a:t>2. Features of each </a:t>
            </a:r>
            <a:r>
              <a:rPr lang="en-US" sz="2800" dirty="0" smtClean="0"/>
              <a:t>Generation </a:t>
            </a:r>
            <a:endParaRPr lang="en-US" sz="2800" dirty="0"/>
          </a:p>
          <a:p>
            <a:pPr marL="0" indent="0">
              <a:buNone/>
            </a:pPr>
            <a:r>
              <a:rPr lang="en-US" sz="2800" dirty="0">
                <a:solidFill>
                  <a:srgbClr val="00CC00"/>
                </a:solidFill>
              </a:rPr>
              <a:t>3</a:t>
            </a:r>
            <a:r>
              <a:rPr lang="en-US" sz="2800" dirty="0" smtClean="0">
                <a:solidFill>
                  <a:srgbClr val="00CC00"/>
                </a:solidFill>
              </a:rPr>
              <a:t>. </a:t>
            </a:r>
            <a:r>
              <a:rPr lang="en-US" sz="2800" dirty="0">
                <a:solidFill>
                  <a:srgbClr val="0033CC"/>
                </a:solidFill>
                <a:latin typeface="Arial" pitchFamily="34" charset="0"/>
                <a:cs typeface="Arial" pitchFamily="34" charset="0"/>
              </a:rPr>
              <a:t>Electrical Vs. Electronic </a:t>
            </a:r>
            <a:r>
              <a:rPr lang="en-US" sz="2800" dirty="0" smtClean="0">
                <a:solidFill>
                  <a:srgbClr val="0033CC"/>
                </a:solidFill>
                <a:latin typeface="Arial" pitchFamily="34" charset="0"/>
                <a:cs typeface="Arial" pitchFamily="34" charset="0"/>
              </a:rPr>
              <a:t>Devices</a:t>
            </a:r>
            <a:endParaRPr lang="en-US" sz="2800" b="0" dirty="0"/>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2536589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Lecture-03: </a:t>
            </a:r>
            <a:r>
              <a:rPr lang="en-US" sz="2400" i="0" dirty="0">
                <a:solidFill>
                  <a:schemeClr val="bg1"/>
                </a:solidFill>
                <a:latin typeface="Arial" panose="020B0604020202020204" pitchFamily="34" charset="0"/>
              </a:rPr>
              <a:t>Generation of Computers</a:t>
            </a:r>
          </a:p>
        </p:txBody>
      </p:sp>
      <p:sp>
        <p:nvSpPr>
          <p:cNvPr id="11271" name="Rectangle 14"/>
          <p:cNvSpPr>
            <a:spLocks noChangeArrowheads="1"/>
          </p:cNvSpPr>
          <p:nvPr/>
        </p:nvSpPr>
        <p:spPr bwMode="auto">
          <a:xfrm>
            <a:off x="0" y="76200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91989820"/>
              </p:ext>
            </p:extLst>
          </p:nvPr>
        </p:nvGraphicFramePr>
        <p:xfrm>
          <a:off x="381000" y="1676400"/>
          <a:ext cx="8458200" cy="1752600"/>
        </p:xfrm>
        <a:graphic>
          <a:graphicData uri="http://schemas.openxmlformats.org/drawingml/2006/table">
            <a:tbl>
              <a:tblPr firstRow="1" firstCol="1" lastRow="1" lastCol="1" bandRow="1" bandCol="1">
                <a:tableStyleId>{5C22544A-7EE6-4342-B048-85BDC9FD1C3A}</a:tableStyleId>
              </a:tblPr>
              <a:tblGrid>
                <a:gridCol w="685800"/>
                <a:gridCol w="914400"/>
                <a:gridCol w="6858000"/>
              </a:tblGrid>
              <a:tr h="381000">
                <a:tc>
                  <a:txBody>
                    <a:bodyPr/>
                    <a:lstStyle/>
                    <a:p>
                      <a:pPr marL="0" marR="0" algn="just">
                        <a:lnSpc>
                          <a:spcPct val="100000"/>
                        </a:lnSpc>
                        <a:spcBef>
                          <a:spcPts val="0"/>
                        </a:spcBef>
                        <a:spcAft>
                          <a:spcPts val="0"/>
                        </a:spcAft>
                      </a:pPr>
                      <a:r>
                        <a:rPr lang="en-US" sz="2000" b="1" dirty="0">
                          <a:solidFill>
                            <a:srgbClr val="3366FF"/>
                          </a:solidFill>
                          <a:effectLst/>
                          <a:latin typeface="Verdana" pitchFamily="34" charset="0"/>
                          <a:ea typeface="Verdana" pitchFamily="34" charset="0"/>
                          <a:cs typeface="Verdana" pitchFamily="34" charset="0"/>
                        </a:rPr>
                        <a:t>2</a:t>
                      </a:r>
                      <a:r>
                        <a:rPr lang="en-US" sz="2000" b="1" dirty="0" smtClean="0">
                          <a:solidFill>
                            <a:srgbClr val="3366FF"/>
                          </a:solidFill>
                          <a:effectLst/>
                          <a:latin typeface="Verdana" pitchFamily="34" charset="0"/>
                          <a:ea typeface="Verdana" pitchFamily="34" charset="0"/>
                          <a:cs typeface="Verdana" pitchFamily="34" charset="0"/>
                        </a:rPr>
                        <a:t>.1</a:t>
                      </a:r>
                      <a:endParaRPr lang="en-US" sz="20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pPr marL="0" marR="0" algn="just">
                        <a:lnSpc>
                          <a:spcPct val="100000"/>
                        </a:lnSpc>
                        <a:spcBef>
                          <a:spcPts val="0"/>
                        </a:spcBef>
                        <a:spcAft>
                          <a:spcPts val="0"/>
                        </a:spcAft>
                      </a:pPr>
                      <a:r>
                        <a:rPr lang="en-US" sz="2000" b="1" kern="1200" spc="-100" baseline="0" dirty="0" smtClean="0">
                          <a:solidFill>
                            <a:srgbClr val="3366FF"/>
                          </a:solidFill>
                          <a:effectLst/>
                          <a:latin typeface="Verdana" pitchFamily="34" charset="0"/>
                          <a:ea typeface="Verdana" pitchFamily="34" charset="0"/>
                          <a:cs typeface="Verdana" pitchFamily="34" charset="0"/>
                        </a:rPr>
                        <a:t>Generation of Computers</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2.1.1</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Definition &amp; Types of Computer Generation</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2.1.2</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Outstanding Characteristics of each Generation</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1120">
                <a:tc gridSpan="3">
                  <a:txBody>
                    <a:bodyPr/>
                    <a:lstStyle/>
                    <a:p>
                      <a:pPr marL="0" marR="0" algn="just">
                        <a:lnSpc>
                          <a:spcPct val="100000"/>
                        </a:lnSpc>
                        <a:spcBef>
                          <a:spcPts val="0"/>
                        </a:spcBef>
                        <a:spcAft>
                          <a:spcPts val="0"/>
                        </a:spcAft>
                      </a:pPr>
                      <a:r>
                        <a:rPr lang="en-US" sz="4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just">
                        <a:lnSpc>
                          <a:spcPct val="100000"/>
                        </a:lnSpc>
                        <a:spcBef>
                          <a:spcPts val="0"/>
                        </a:spcBef>
                        <a:spcAft>
                          <a:spcPts val="0"/>
                        </a:spcAft>
                      </a:pP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just">
                        <a:lnSpc>
                          <a:spcPct val="100000"/>
                        </a:lnSpc>
                        <a:spcBef>
                          <a:spcPts val="0"/>
                        </a:spcBef>
                        <a:spcAft>
                          <a:spcPts val="0"/>
                        </a:spcAft>
                      </a:pP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r>
                        <a:rPr lang="en-US" sz="2000" b="1" dirty="0" smtClean="0">
                          <a:solidFill>
                            <a:srgbClr val="3366FF"/>
                          </a:solidFill>
                          <a:effectLst/>
                          <a:latin typeface="Verdana" pitchFamily="34" charset="0"/>
                          <a:ea typeface="Verdana" pitchFamily="34" charset="0"/>
                          <a:cs typeface="Verdana" pitchFamily="34" charset="0"/>
                        </a:rPr>
                        <a:t>2.2</a:t>
                      </a:r>
                      <a:endParaRPr lang="en-US" sz="20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Electrical Vs. Electronic Device</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2.2.1</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Electrical Vs. Electronic Device</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79169750"/>
              </p:ext>
            </p:extLst>
          </p:nvPr>
        </p:nvGraphicFramePr>
        <p:xfrm>
          <a:off x="178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a:solidFill>
                            <a:srgbClr val="0033CC"/>
                          </a:solidFill>
                          <a:effectLst/>
                          <a:latin typeface="Arial" pitchFamily="34" charset="0"/>
                          <a:cs typeface="Arial" pitchFamily="34" charset="0"/>
                        </a:rPr>
                        <a:t>2</a:t>
                      </a:r>
                      <a:r>
                        <a:rPr lang="en-US" sz="2600" dirty="0" smtClean="0">
                          <a:solidFill>
                            <a:srgbClr val="0033CC"/>
                          </a:solidFill>
                          <a:effectLst/>
                          <a:latin typeface="Arial" pitchFamily="34" charset="0"/>
                          <a:cs typeface="Arial" pitchFamily="34" charset="0"/>
                        </a:rPr>
                        <a:t>.1.1</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Definition &amp; Types of Computer Generation</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A generation refers to the state of improvement in the product development process</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advancement of computer technology is generally grouped into 5 chronological categories called the generation of computers</a:t>
            </a:r>
            <a:r>
              <a:rPr lang="en-US" sz="2000" dirty="0" smtClean="0">
                <a:latin typeface="Calibri" pitchFamily="34" charset="0"/>
                <a:cs typeface="Calibri" pitchFamily="34" charset="0"/>
              </a:rPr>
              <a:t>.</a:t>
            </a:r>
          </a:p>
          <a:p>
            <a:pPr marL="563563" indent="0" algn="just" eaLnBrk="1" hangingPunct="1">
              <a:spcBef>
                <a:spcPts val="0"/>
              </a:spcBef>
              <a:buClr>
                <a:srgbClr val="FF0000"/>
              </a:buClr>
              <a:buSzPct val="101000"/>
              <a:buNone/>
            </a:pPr>
            <a:endParaRPr lang="en-US" sz="1200" dirty="0">
              <a:latin typeface="Calibri" pitchFamily="34" charset="0"/>
              <a:cs typeface="Calibri" pitchFamily="34" charset="0"/>
            </a:endParaRPr>
          </a:p>
          <a:p>
            <a:pPr marL="0" indent="0" algn="just" eaLnBrk="1" hangingPunct="1">
              <a:buNone/>
            </a:pPr>
            <a:r>
              <a:rPr lang="en-US" sz="2400" dirty="0">
                <a:latin typeface="Arial" panose="020B0604020202020204" pitchFamily="34" charset="0"/>
                <a:cs typeface="Arial" panose="020B0604020202020204" pitchFamily="34" charset="0"/>
              </a:rPr>
              <a:t>There are five generation of </a:t>
            </a:r>
            <a:r>
              <a:rPr lang="en-US" sz="2400" dirty="0" smtClean="0">
                <a:latin typeface="Arial" panose="020B0604020202020204" pitchFamily="34" charset="0"/>
                <a:cs typeface="Arial" panose="020B0604020202020204" pitchFamily="34" charset="0"/>
              </a:rPr>
              <a:t>computers- </a:t>
            </a:r>
          </a:p>
          <a:p>
            <a:pPr marL="2286000" indent="-457200" algn="just" eaLnBrk="1" hangingPunct="1">
              <a:buClr>
                <a:srgbClr val="FF0000"/>
              </a:buClr>
              <a:buSzPct val="100000"/>
              <a:buFont typeface="+mj-lt"/>
              <a:buAutoNum type="arabicPeriod"/>
            </a:pPr>
            <a:r>
              <a:rPr lang="en-US" sz="2000" dirty="0">
                <a:latin typeface="Calibri" pitchFamily="34" charset="0"/>
                <a:cs typeface="Calibri" pitchFamily="34" charset="0"/>
              </a:rPr>
              <a:t>First </a:t>
            </a:r>
            <a:r>
              <a:rPr lang="en-US" sz="2000" dirty="0" smtClean="0">
                <a:latin typeface="Calibri" pitchFamily="34" charset="0"/>
                <a:cs typeface="Calibri" pitchFamily="34" charset="0"/>
              </a:rPr>
              <a:t>generation (1942-1955)</a:t>
            </a:r>
            <a:endParaRPr lang="en-US" sz="2000" dirty="0">
              <a:latin typeface="Calibri" pitchFamily="34" charset="0"/>
              <a:cs typeface="Calibri" pitchFamily="34" charset="0"/>
            </a:endParaRPr>
          </a:p>
          <a:p>
            <a:pPr marL="2286000" indent="-457200" algn="just" eaLnBrk="1" hangingPunct="1">
              <a:buClr>
                <a:srgbClr val="FF0000"/>
              </a:buClr>
              <a:buSzPct val="100000"/>
              <a:buFont typeface="+mj-lt"/>
              <a:buAutoNum type="arabicPeriod"/>
            </a:pPr>
            <a:r>
              <a:rPr lang="en-US" sz="2000" dirty="0">
                <a:latin typeface="Calibri" pitchFamily="34" charset="0"/>
                <a:cs typeface="Calibri" pitchFamily="34" charset="0"/>
              </a:rPr>
              <a:t>Second </a:t>
            </a:r>
            <a:r>
              <a:rPr lang="en-US" sz="2000" dirty="0" smtClean="0">
                <a:latin typeface="Calibri" pitchFamily="34" charset="0"/>
                <a:cs typeface="Calibri" pitchFamily="34" charset="0"/>
              </a:rPr>
              <a:t>generation (1956-1964)</a:t>
            </a:r>
            <a:endParaRPr lang="en-US" sz="2000" dirty="0">
              <a:latin typeface="Calibri" pitchFamily="34" charset="0"/>
              <a:cs typeface="Calibri" pitchFamily="34" charset="0"/>
            </a:endParaRPr>
          </a:p>
          <a:p>
            <a:pPr marL="2286000" indent="-457200" algn="just" eaLnBrk="1" hangingPunct="1">
              <a:buClr>
                <a:srgbClr val="FF0000"/>
              </a:buClr>
              <a:buSzPct val="100000"/>
              <a:buFont typeface="+mj-lt"/>
              <a:buAutoNum type="arabicPeriod"/>
            </a:pPr>
            <a:r>
              <a:rPr lang="en-US" sz="2000" dirty="0">
                <a:latin typeface="Calibri" pitchFamily="34" charset="0"/>
                <a:cs typeface="Calibri" pitchFamily="34" charset="0"/>
              </a:rPr>
              <a:t>Third </a:t>
            </a:r>
            <a:r>
              <a:rPr lang="en-US" sz="2000" dirty="0" smtClean="0">
                <a:latin typeface="Calibri" pitchFamily="34" charset="0"/>
                <a:cs typeface="Calibri" pitchFamily="34" charset="0"/>
              </a:rPr>
              <a:t>generation (1965-1971)</a:t>
            </a:r>
            <a:endParaRPr lang="en-US" sz="2000" dirty="0">
              <a:latin typeface="Calibri" pitchFamily="34" charset="0"/>
              <a:cs typeface="Calibri" pitchFamily="34" charset="0"/>
            </a:endParaRPr>
          </a:p>
          <a:p>
            <a:pPr marL="2286000" indent="-457200" algn="just" eaLnBrk="1" hangingPunct="1">
              <a:buClr>
                <a:srgbClr val="FF0000"/>
              </a:buClr>
              <a:buSzPct val="100000"/>
              <a:buFont typeface="+mj-lt"/>
              <a:buAutoNum type="arabicPeriod"/>
            </a:pPr>
            <a:r>
              <a:rPr lang="en-US" sz="2000" dirty="0">
                <a:latin typeface="Calibri" pitchFamily="34" charset="0"/>
                <a:cs typeface="Calibri" pitchFamily="34" charset="0"/>
              </a:rPr>
              <a:t>Fourth </a:t>
            </a:r>
            <a:r>
              <a:rPr lang="en-US" sz="2000" dirty="0" smtClean="0">
                <a:latin typeface="Calibri" pitchFamily="34" charset="0"/>
                <a:cs typeface="Calibri" pitchFamily="34" charset="0"/>
              </a:rPr>
              <a:t>generation (1972-2000)</a:t>
            </a:r>
            <a:endParaRPr lang="en-US" sz="2000" dirty="0">
              <a:latin typeface="Calibri" pitchFamily="34" charset="0"/>
              <a:cs typeface="Calibri" pitchFamily="34" charset="0"/>
            </a:endParaRPr>
          </a:p>
          <a:p>
            <a:pPr marL="2286000" indent="-457200" algn="just" eaLnBrk="1" hangingPunct="1">
              <a:buClr>
                <a:srgbClr val="FF0000"/>
              </a:buClr>
              <a:buSzPct val="100000"/>
              <a:buFont typeface="+mj-lt"/>
              <a:buAutoNum type="arabicPeriod"/>
            </a:pPr>
            <a:r>
              <a:rPr lang="en-US" sz="2000" dirty="0">
                <a:latin typeface="Calibri" pitchFamily="34" charset="0"/>
                <a:cs typeface="Calibri" pitchFamily="34" charset="0"/>
              </a:rPr>
              <a:t>Fifth </a:t>
            </a:r>
            <a:r>
              <a:rPr lang="en-US" sz="2000" dirty="0" smtClean="0">
                <a:latin typeface="Calibri" pitchFamily="34" charset="0"/>
                <a:cs typeface="Calibri" pitchFamily="34" charset="0"/>
              </a:rPr>
              <a:t>generation (2001-Present) </a:t>
            </a:r>
          </a:p>
          <a:p>
            <a:pPr marL="1828800" indent="0" algn="just" eaLnBrk="1" hangingPunct="1">
              <a:buClr>
                <a:srgbClr val="FF0000"/>
              </a:buClr>
              <a:buSzPct val="100000"/>
              <a:buNone/>
            </a:pPr>
            <a:endParaRPr lang="en-US" sz="16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Each generation is characterized by major technological development that fundamentally changed the way computers </a:t>
            </a:r>
            <a:r>
              <a:rPr lang="en-US" sz="2000" dirty="0" smtClean="0">
                <a:latin typeface="Calibri" pitchFamily="34" charset="0"/>
                <a:cs typeface="Calibri" pitchFamily="34" charset="0"/>
              </a:rPr>
              <a:t>operate.</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Most major development resulted in </a:t>
            </a:r>
            <a:r>
              <a:rPr lang="en-US" sz="2000" dirty="0">
                <a:latin typeface="Calibri" pitchFamily="34" charset="0"/>
                <a:cs typeface="Calibri" pitchFamily="34" charset="0"/>
              </a:rPr>
              <a:t>increasingly smaller, cheaper, and more </a:t>
            </a:r>
            <a:r>
              <a:rPr lang="en-US" sz="2000" dirty="0" smtClean="0">
                <a:latin typeface="Calibri" pitchFamily="34" charset="0"/>
                <a:cs typeface="Calibri" pitchFamily="34" charset="0"/>
              </a:rPr>
              <a:t>powerful, efficient </a:t>
            </a:r>
            <a:r>
              <a:rPr lang="en-US" sz="2000" dirty="0">
                <a:latin typeface="Calibri" pitchFamily="34" charset="0"/>
                <a:cs typeface="Calibri" pitchFamily="34" charset="0"/>
              </a:rPr>
              <a:t>and reliable </a:t>
            </a:r>
            <a:r>
              <a:rPr lang="en-US" sz="2000" dirty="0" smtClean="0">
                <a:latin typeface="Calibri" pitchFamily="34" charset="0"/>
                <a:cs typeface="Calibri" pitchFamily="34" charset="0"/>
              </a:rPr>
              <a:t>computing devices.</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88374469"/>
              </p:ext>
            </p:extLst>
          </p:nvPr>
        </p:nvGraphicFramePr>
        <p:xfrm>
          <a:off x="17834" y="609600"/>
          <a:ext cx="8973766" cy="396240"/>
        </p:xfrm>
        <a:graphic>
          <a:graphicData uri="http://schemas.openxmlformats.org/drawingml/2006/table">
            <a:tbl>
              <a:tblPr firstRow="1" firstCol="1" lastRow="1" lastCol="1" bandRow="1" bandCol="1">
                <a:tableStyleId>{5C22544A-7EE6-4342-B048-85BDC9FD1C3A}</a:tableStyleId>
              </a:tblPr>
              <a:tblGrid>
                <a:gridCol w="1048966"/>
                <a:gridCol w="7924800"/>
              </a:tblGrid>
              <a:tr h="281749">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2.1.2</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spc="0" baseline="0" dirty="0" smtClean="0">
                          <a:solidFill>
                            <a:srgbClr val="0033CC"/>
                          </a:solidFill>
                          <a:effectLst/>
                          <a:latin typeface="Arial" pitchFamily="34" charset="0"/>
                          <a:cs typeface="Arial" pitchFamily="34" charset="0"/>
                        </a:rPr>
                        <a:t>Outstanding Characteristics of Each Generation</a:t>
                      </a:r>
                      <a:r>
                        <a:rPr lang="en-US" sz="2600" spc="0" baseline="0" dirty="0" smtClean="0">
                          <a:solidFill>
                            <a:srgbClr val="FF0000"/>
                          </a:solidFill>
                          <a:effectLst/>
                          <a:latin typeface="Arial" pitchFamily="34" charset="0"/>
                          <a:cs typeface="Arial" pitchFamily="34" charset="0"/>
                        </a:rPr>
                        <a:t>..</a:t>
                      </a:r>
                      <a:endParaRPr lang="en-US" sz="2600" spc="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76200" y="1143000"/>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u="sng" dirty="0" smtClean="0">
                <a:solidFill>
                  <a:srgbClr val="FF0000"/>
                </a:solidFill>
                <a:effectLst>
                  <a:outerShdw blurRad="38100" dist="38100" dir="2700000" algn="tl">
                    <a:srgbClr val="000000">
                      <a:alpha val="43137"/>
                    </a:srgbClr>
                  </a:outerShdw>
                </a:effectLst>
                <a:uFill>
                  <a:solidFill>
                    <a:schemeClr val="tx1"/>
                  </a:solidFill>
                </a:uFill>
                <a:latin typeface="Arial" panose="020B0604020202020204" pitchFamily="34" charset="0"/>
                <a:cs typeface="Arial" panose="020B0604020202020204" pitchFamily="34" charset="0"/>
              </a:rPr>
              <a:t>Characteristics of 1st Generation Computers:</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05243190"/>
              </p:ext>
            </p:extLst>
          </p:nvPr>
        </p:nvGraphicFramePr>
        <p:xfrm>
          <a:off x="123372" y="1710350"/>
          <a:ext cx="8762999" cy="4461850"/>
        </p:xfrm>
        <a:graphic>
          <a:graphicData uri="http://schemas.openxmlformats.org/drawingml/2006/table">
            <a:tbl>
              <a:tblPr firstRow="1" firstCol="1" lastRow="1" lastCol="1" bandRow="1" bandCol="1">
                <a:tableStyleId>{5C22544A-7EE6-4342-B048-85BDC9FD1C3A}</a:tableStyleId>
              </a:tblPr>
              <a:tblGrid>
                <a:gridCol w="2391228"/>
                <a:gridCol w="228600"/>
                <a:gridCol w="6143171"/>
              </a:tblGrid>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Design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Designed </a:t>
                      </a:r>
                      <a:r>
                        <a:rPr lang="en-US" sz="1900" dirty="0">
                          <a:solidFill>
                            <a:schemeClr val="tx1"/>
                          </a:solidFill>
                          <a:effectLst/>
                          <a:latin typeface="Calibri" pitchFamily="34" charset="0"/>
                          <a:cs typeface="Calibri" pitchFamily="34" charset="0"/>
                        </a:rPr>
                        <a:t>by the use of </a:t>
                      </a:r>
                      <a:r>
                        <a:rPr lang="en-US" sz="1900" dirty="0" smtClean="0">
                          <a:solidFill>
                            <a:schemeClr val="tx1"/>
                          </a:solidFill>
                          <a:effectLst/>
                          <a:latin typeface="Calibri" pitchFamily="34" charset="0"/>
                          <a:cs typeface="Calibri" pitchFamily="34" charset="0"/>
                        </a:rPr>
                        <a:t>vacuum tubes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Size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Large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Space 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Lot of space was required for their storage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Portability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Non-portable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31">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Power requirement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Lot of power </a:t>
                      </a:r>
                      <a:r>
                        <a:rPr lang="en-US" sz="1900" dirty="0">
                          <a:solidFill>
                            <a:schemeClr val="tx1"/>
                          </a:solidFill>
                          <a:effectLst/>
                          <a:latin typeface="Calibri" pitchFamily="34" charset="0"/>
                          <a:cs typeface="Calibri" pitchFamily="34" charset="0"/>
                        </a:rPr>
                        <a:t>was required to operate </a:t>
                      </a:r>
                      <a:r>
                        <a:rPr lang="en-US" sz="1900" dirty="0" smtClean="0">
                          <a:solidFill>
                            <a:schemeClr val="tx1"/>
                          </a:solidFill>
                          <a:effectLst/>
                          <a:latin typeface="Calibri" pitchFamily="34" charset="0"/>
                          <a:cs typeface="Calibri" pitchFamily="34" charset="0"/>
                        </a:rPr>
                        <a:t>them</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Heat generation</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Produced </a:t>
                      </a:r>
                      <a:r>
                        <a:rPr lang="en-US" sz="1900" dirty="0" smtClean="0">
                          <a:solidFill>
                            <a:schemeClr val="tx1"/>
                          </a:solidFill>
                          <a:effectLst/>
                          <a:latin typeface="Calibri" pitchFamily="34" charset="0"/>
                          <a:cs typeface="Calibri" pitchFamily="34" charset="0"/>
                        </a:rPr>
                        <a:t>more heat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I/O </a:t>
                      </a:r>
                      <a:r>
                        <a:rPr lang="en-US" sz="1900" dirty="0">
                          <a:solidFill>
                            <a:schemeClr val="tx1"/>
                          </a:solidFill>
                          <a:effectLst/>
                          <a:latin typeface="Calibri" pitchFamily="34" charset="0"/>
                          <a:cs typeface="Calibri" pitchFamily="34" charset="0"/>
                        </a:rPr>
                        <a:t>operation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For</a:t>
                      </a:r>
                      <a:r>
                        <a:rPr lang="en-US" sz="1900" baseline="0" dirty="0" smtClean="0">
                          <a:solidFill>
                            <a:schemeClr val="tx1"/>
                          </a:solidFill>
                          <a:effectLst/>
                          <a:latin typeface="Calibri" pitchFamily="34" charset="0"/>
                          <a:cs typeface="Calibri" pitchFamily="34" charset="0"/>
                        </a:rPr>
                        <a:t> input: p</a:t>
                      </a:r>
                      <a:r>
                        <a:rPr lang="en-US" sz="1900" dirty="0" smtClean="0">
                          <a:solidFill>
                            <a:schemeClr val="tx1"/>
                          </a:solidFill>
                          <a:effectLst/>
                          <a:latin typeface="Calibri" pitchFamily="34" charset="0"/>
                          <a:cs typeface="Calibri" pitchFamily="34" charset="0"/>
                        </a:rPr>
                        <a:t>unched cards,</a:t>
                      </a:r>
                      <a:r>
                        <a:rPr lang="en-US" sz="1900" baseline="0" dirty="0" smtClean="0">
                          <a:solidFill>
                            <a:schemeClr val="tx1"/>
                          </a:solidFill>
                          <a:effectLst/>
                          <a:latin typeface="Calibri" pitchFamily="34" charset="0"/>
                          <a:cs typeface="Calibri" pitchFamily="34" charset="0"/>
                        </a:rPr>
                        <a:t> for output: </a:t>
                      </a:r>
                      <a:r>
                        <a:rPr lang="en-US" sz="1900" dirty="0" smtClean="0">
                          <a:solidFill>
                            <a:schemeClr val="tx1"/>
                          </a:solidFill>
                          <a:effectLst/>
                          <a:latin typeface="Calibri" pitchFamily="34" charset="0"/>
                          <a:cs typeface="Calibri" pitchFamily="34" charset="0"/>
                        </a:rPr>
                        <a:t>paper tapes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Maintenance</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Constant </a:t>
                      </a:r>
                      <a:r>
                        <a:rPr lang="en-US" sz="1900" dirty="0">
                          <a:solidFill>
                            <a:schemeClr val="tx1"/>
                          </a:solidFill>
                          <a:effectLst/>
                          <a:latin typeface="Calibri" pitchFamily="34" charset="0"/>
                          <a:cs typeface="Calibri" pitchFamily="34" charset="0"/>
                        </a:rPr>
                        <a:t>maintenance </a:t>
                      </a:r>
                      <a:r>
                        <a:rPr lang="en-US" sz="1900" dirty="0" smtClean="0">
                          <a:solidFill>
                            <a:schemeClr val="tx1"/>
                          </a:solidFill>
                          <a:effectLst/>
                          <a:latin typeface="Calibri" pitchFamily="34" charset="0"/>
                          <a:cs typeface="Calibri" pitchFamily="34" charset="0"/>
                        </a:rPr>
                        <a:t>with air conditioning was 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Cost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Very expensive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Processing speed</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Slow, since </a:t>
                      </a:r>
                      <a:r>
                        <a:rPr lang="en-US" sz="1900" dirty="0">
                          <a:solidFill>
                            <a:schemeClr val="tx1"/>
                          </a:solidFill>
                          <a:effectLst/>
                          <a:latin typeface="Calibri" pitchFamily="34" charset="0"/>
                          <a:cs typeface="Calibri" pitchFamily="34" charset="0"/>
                        </a:rPr>
                        <a:t>the switching time of </a:t>
                      </a:r>
                      <a:r>
                        <a:rPr lang="en-US" sz="1900" dirty="0" smtClean="0">
                          <a:solidFill>
                            <a:schemeClr val="tx1"/>
                          </a:solidFill>
                          <a:effectLst/>
                          <a:latin typeface="Calibri" pitchFamily="34" charset="0"/>
                          <a:cs typeface="Calibri" pitchFamily="34" charset="0"/>
                        </a:rPr>
                        <a:t>vacuum tube is </a:t>
                      </a:r>
                      <a:r>
                        <a:rPr lang="en-US" sz="1900" dirty="0">
                          <a:solidFill>
                            <a:schemeClr val="tx1"/>
                          </a:solidFill>
                          <a:effectLst/>
                          <a:latin typeface="Calibri" pitchFamily="34" charset="0"/>
                          <a:cs typeface="Calibri" pitchFamily="34" charset="0"/>
                        </a:rPr>
                        <a:t>very </a:t>
                      </a:r>
                      <a:r>
                        <a:rPr lang="en-US" sz="1900" dirty="0" smtClean="0">
                          <a:solidFill>
                            <a:schemeClr val="tx1"/>
                          </a:solidFill>
                          <a:effectLst/>
                          <a:latin typeface="Calibri" pitchFamily="34" charset="0"/>
                          <a:cs typeface="Calibri" pitchFamily="34" charset="0"/>
                        </a:rPr>
                        <a:t>high</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Time of execution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Measured </a:t>
                      </a:r>
                      <a:r>
                        <a:rPr lang="en-US" sz="1900" dirty="0">
                          <a:solidFill>
                            <a:schemeClr val="tx1"/>
                          </a:solidFill>
                          <a:effectLst/>
                          <a:latin typeface="Calibri" pitchFamily="34" charset="0"/>
                          <a:cs typeface="Calibri" pitchFamily="34" charset="0"/>
                        </a:rPr>
                        <a:t>in </a:t>
                      </a:r>
                      <a:r>
                        <a:rPr lang="en-US" sz="1900" dirty="0" smtClean="0">
                          <a:solidFill>
                            <a:schemeClr val="tx1"/>
                          </a:solidFill>
                          <a:effectLst/>
                          <a:latin typeface="Calibri" pitchFamily="34" charset="0"/>
                          <a:cs typeface="Calibri" pitchFamily="34" charset="0"/>
                        </a:rPr>
                        <a:t>milliseconds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46331">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Storage capacity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Very limited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Programs written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Using machine language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Reliability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Had little reliability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User capacity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Single </a:t>
                      </a:r>
                      <a:r>
                        <a:rPr lang="en-US" sz="1900" dirty="0">
                          <a:solidFill>
                            <a:schemeClr val="tx1"/>
                          </a:solidFill>
                          <a:effectLst/>
                          <a:latin typeface="Calibri" pitchFamily="34" charset="0"/>
                          <a:cs typeface="Calibri" pitchFamily="34" charset="0"/>
                        </a:rPr>
                        <a:t>user </a:t>
                      </a:r>
                      <a:r>
                        <a:rPr lang="en-US" sz="1900" dirty="0" smtClean="0">
                          <a:solidFill>
                            <a:schemeClr val="tx1"/>
                          </a:solidFill>
                          <a:effectLst/>
                          <a:latin typeface="Calibri" pitchFamily="34" charset="0"/>
                          <a:cs typeface="Calibri" pitchFamily="34" charset="0"/>
                        </a:rPr>
                        <a:t>computers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58818">
                <a:tc>
                  <a:txBody>
                    <a:bodyPr/>
                    <a:lstStyle/>
                    <a:p>
                      <a:pPr marL="0" marR="0" algn="just">
                        <a:lnSpc>
                          <a:spcPct val="90000"/>
                        </a:lnSpc>
                        <a:spcBef>
                          <a:spcPts val="0"/>
                        </a:spcBef>
                        <a:spcAft>
                          <a:spcPts val="0"/>
                        </a:spcAft>
                      </a:pPr>
                      <a:r>
                        <a:rPr lang="en-US" sz="1900" spc="-40" baseline="0" dirty="0">
                          <a:solidFill>
                            <a:schemeClr val="tx1"/>
                          </a:solidFill>
                          <a:effectLst/>
                          <a:latin typeface="Calibri" pitchFamily="34" charset="0"/>
                          <a:cs typeface="Calibri" pitchFamily="34" charset="0"/>
                        </a:rPr>
                        <a:t>Communication facility</a:t>
                      </a:r>
                      <a:endParaRPr lang="en-US" sz="1900" spc="-4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No</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475">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Multimedia facility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No</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spTree>
    <p:extLst>
      <p:ext uri="{BB962C8B-B14F-4D97-AF65-F5344CB8AC3E}">
        <p14:creationId xmlns:p14="http://schemas.microsoft.com/office/powerpoint/2010/main" val="2287749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99767952"/>
              </p:ext>
            </p:extLst>
          </p:nvPr>
        </p:nvGraphicFramePr>
        <p:xfrm>
          <a:off x="123372" y="1710350"/>
          <a:ext cx="8762999" cy="4461850"/>
        </p:xfrm>
        <a:graphic>
          <a:graphicData uri="http://schemas.openxmlformats.org/drawingml/2006/table">
            <a:tbl>
              <a:tblPr firstRow="1" firstCol="1" lastRow="1" lastCol="1" bandRow="1" bandCol="1">
                <a:tableStyleId>{5C22544A-7EE6-4342-B048-85BDC9FD1C3A}</a:tableStyleId>
              </a:tblPr>
              <a:tblGrid>
                <a:gridCol w="2391228"/>
                <a:gridCol w="228600"/>
                <a:gridCol w="6143171"/>
              </a:tblGrid>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Design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Designed </a:t>
                      </a:r>
                      <a:r>
                        <a:rPr lang="en-US" sz="1900" dirty="0">
                          <a:solidFill>
                            <a:schemeClr val="tx1"/>
                          </a:solidFill>
                          <a:effectLst/>
                          <a:latin typeface="Calibri" pitchFamily="34" charset="0"/>
                          <a:cs typeface="Calibri" pitchFamily="34" charset="0"/>
                        </a:rPr>
                        <a:t>by the use of </a:t>
                      </a:r>
                      <a:r>
                        <a:rPr lang="en-US" sz="1900" dirty="0" smtClean="0">
                          <a:solidFill>
                            <a:schemeClr val="tx1"/>
                          </a:solidFill>
                          <a:effectLst/>
                          <a:latin typeface="Calibri" pitchFamily="34" charset="0"/>
                          <a:cs typeface="Calibri" pitchFamily="34" charset="0"/>
                        </a:rPr>
                        <a:t>transistors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Size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Smaller in </a:t>
                      </a:r>
                      <a:r>
                        <a:rPr lang="en-US" sz="1900" dirty="0">
                          <a:solidFill>
                            <a:schemeClr val="tx1"/>
                          </a:solidFill>
                          <a:effectLst/>
                          <a:latin typeface="Calibri" pitchFamily="34" charset="0"/>
                          <a:cs typeface="Calibri" pitchFamily="34" charset="0"/>
                        </a:rPr>
                        <a:t>comparison with the previous </a:t>
                      </a:r>
                      <a:r>
                        <a:rPr lang="en-US" sz="1900" dirty="0" smtClean="0">
                          <a:solidFill>
                            <a:schemeClr val="tx1"/>
                          </a:solidFill>
                          <a:effectLst/>
                          <a:latin typeface="Calibri" pitchFamily="34" charset="0"/>
                          <a:cs typeface="Calibri" pitchFamily="34" charset="0"/>
                        </a:rPr>
                        <a:t>generation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Space 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Less as compared </a:t>
                      </a:r>
                      <a:r>
                        <a:rPr lang="en-US" sz="1900" dirty="0">
                          <a:solidFill>
                            <a:schemeClr val="tx1"/>
                          </a:solidFill>
                          <a:effectLst/>
                          <a:latin typeface="Calibri" pitchFamily="34" charset="0"/>
                          <a:cs typeface="Calibri" pitchFamily="34" charset="0"/>
                        </a:rPr>
                        <a:t>to the previous </a:t>
                      </a:r>
                      <a:r>
                        <a:rPr lang="en-US" sz="1900" dirty="0" smtClean="0">
                          <a:solidFill>
                            <a:schemeClr val="tx1"/>
                          </a:solidFill>
                          <a:effectLst/>
                          <a:latin typeface="Calibri" pitchFamily="34" charset="0"/>
                          <a:cs typeface="Calibri" pitchFamily="34" charset="0"/>
                        </a:rPr>
                        <a:t>generation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Portability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Had </a:t>
                      </a:r>
                      <a:r>
                        <a:rPr lang="en-US" sz="1900" dirty="0">
                          <a:solidFill>
                            <a:schemeClr val="tx1"/>
                          </a:solidFill>
                          <a:effectLst/>
                          <a:latin typeface="Calibri" pitchFamily="34" charset="0"/>
                          <a:cs typeface="Calibri" pitchFamily="34" charset="0"/>
                        </a:rPr>
                        <a:t>little </a:t>
                      </a:r>
                      <a:r>
                        <a:rPr lang="en-US" sz="1900" dirty="0" smtClean="0">
                          <a:solidFill>
                            <a:schemeClr val="tx1"/>
                          </a:solidFill>
                          <a:effectLst/>
                          <a:latin typeface="Calibri" pitchFamily="34" charset="0"/>
                          <a:cs typeface="Calibri" pitchFamily="34" charset="0"/>
                        </a:rPr>
                        <a:t>portability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31">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Power requirement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Less power was required to operate </a:t>
                      </a:r>
                      <a:r>
                        <a:rPr lang="en-US" sz="1900" dirty="0" smtClean="0">
                          <a:solidFill>
                            <a:schemeClr val="tx1"/>
                          </a:solidFill>
                          <a:effectLst/>
                          <a:latin typeface="Calibri" pitchFamily="34" charset="0"/>
                          <a:cs typeface="Calibri" pitchFamily="34" charset="0"/>
                        </a:rPr>
                        <a:t>them</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Heat generation</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Produced less </a:t>
                      </a:r>
                      <a:r>
                        <a:rPr lang="en-US" sz="1900" dirty="0" smtClean="0">
                          <a:solidFill>
                            <a:schemeClr val="tx1"/>
                          </a:solidFill>
                          <a:effectLst/>
                          <a:latin typeface="Calibri" pitchFamily="34" charset="0"/>
                          <a:cs typeface="Calibri" pitchFamily="34" charset="0"/>
                        </a:rPr>
                        <a:t>heat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I/O </a:t>
                      </a:r>
                      <a:r>
                        <a:rPr lang="en-US" sz="1900" dirty="0">
                          <a:solidFill>
                            <a:schemeClr val="tx1"/>
                          </a:solidFill>
                          <a:effectLst/>
                          <a:latin typeface="Calibri" pitchFamily="34" charset="0"/>
                          <a:cs typeface="Calibri" pitchFamily="34" charset="0"/>
                        </a:rPr>
                        <a:t>operation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For</a:t>
                      </a:r>
                      <a:r>
                        <a:rPr lang="en-US" sz="1900" baseline="0" dirty="0" smtClean="0">
                          <a:solidFill>
                            <a:schemeClr val="tx1"/>
                          </a:solidFill>
                          <a:effectLst/>
                          <a:latin typeface="Calibri" pitchFamily="34" charset="0"/>
                          <a:cs typeface="Calibri" pitchFamily="34" charset="0"/>
                        </a:rPr>
                        <a:t> input: p</a:t>
                      </a:r>
                      <a:r>
                        <a:rPr lang="en-US" sz="1900" dirty="0" smtClean="0">
                          <a:solidFill>
                            <a:schemeClr val="tx1"/>
                          </a:solidFill>
                          <a:effectLst/>
                          <a:latin typeface="Calibri" pitchFamily="34" charset="0"/>
                          <a:cs typeface="Calibri" pitchFamily="34" charset="0"/>
                        </a:rPr>
                        <a:t>unched cards,</a:t>
                      </a:r>
                      <a:r>
                        <a:rPr lang="en-US" sz="1900" baseline="0" dirty="0" smtClean="0">
                          <a:solidFill>
                            <a:schemeClr val="tx1"/>
                          </a:solidFill>
                          <a:effectLst/>
                          <a:latin typeface="Calibri" pitchFamily="34" charset="0"/>
                          <a:cs typeface="Calibri" pitchFamily="34" charset="0"/>
                        </a:rPr>
                        <a:t> for output: </a:t>
                      </a:r>
                      <a:r>
                        <a:rPr lang="en-US" sz="1900" dirty="0" smtClean="0">
                          <a:solidFill>
                            <a:schemeClr val="tx1"/>
                          </a:solidFill>
                          <a:effectLst/>
                          <a:latin typeface="Calibri" pitchFamily="34" charset="0"/>
                          <a:cs typeface="Calibri" pitchFamily="34" charset="0"/>
                        </a:rPr>
                        <a:t>paper tapes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Maintenance</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Constant </a:t>
                      </a:r>
                      <a:r>
                        <a:rPr lang="en-US" sz="1900" dirty="0">
                          <a:solidFill>
                            <a:schemeClr val="tx1"/>
                          </a:solidFill>
                          <a:effectLst/>
                          <a:latin typeface="Calibri" pitchFamily="34" charset="0"/>
                          <a:cs typeface="Calibri" pitchFamily="34" charset="0"/>
                        </a:rPr>
                        <a:t>maintenance was not </a:t>
                      </a:r>
                      <a:r>
                        <a:rPr lang="en-US" sz="1900" dirty="0" smtClean="0">
                          <a:solidFill>
                            <a:schemeClr val="tx1"/>
                          </a:solidFill>
                          <a:effectLst/>
                          <a:latin typeface="Calibri" pitchFamily="34" charset="0"/>
                          <a:cs typeface="Calibri" pitchFamily="34" charset="0"/>
                        </a:rPr>
                        <a:t>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Cost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Less </a:t>
                      </a:r>
                      <a:r>
                        <a:rPr lang="en-US" sz="1900" dirty="0">
                          <a:solidFill>
                            <a:schemeClr val="tx1"/>
                          </a:solidFill>
                          <a:effectLst/>
                          <a:latin typeface="Calibri" pitchFamily="34" charset="0"/>
                          <a:cs typeface="Calibri" pitchFamily="34" charset="0"/>
                        </a:rPr>
                        <a:t>expensive as compared to the previous </a:t>
                      </a:r>
                      <a:r>
                        <a:rPr lang="en-US" sz="1900" dirty="0" smtClean="0">
                          <a:solidFill>
                            <a:schemeClr val="tx1"/>
                          </a:solidFill>
                          <a:effectLst/>
                          <a:latin typeface="Calibri" pitchFamily="34" charset="0"/>
                          <a:cs typeface="Calibri" pitchFamily="34" charset="0"/>
                        </a:rPr>
                        <a:t>generation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Processing speed</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Faster, since </a:t>
                      </a:r>
                      <a:r>
                        <a:rPr lang="en-US" sz="1900" dirty="0">
                          <a:solidFill>
                            <a:schemeClr val="tx1"/>
                          </a:solidFill>
                          <a:effectLst/>
                          <a:latin typeface="Calibri" pitchFamily="34" charset="0"/>
                          <a:cs typeface="Calibri" pitchFamily="34" charset="0"/>
                        </a:rPr>
                        <a:t>the switching time of </a:t>
                      </a:r>
                      <a:r>
                        <a:rPr lang="en-US" sz="1900" dirty="0" smtClean="0">
                          <a:solidFill>
                            <a:schemeClr val="tx1"/>
                          </a:solidFill>
                          <a:effectLst/>
                          <a:latin typeface="Calibri" pitchFamily="34" charset="0"/>
                          <a:cs typeface="Calibri" pitchFamily="34" charset="0"/>
                        </a:rPr>
                        <a:t>transistor </a:t>
                      </a:r>
                      <a:r>
                        <a:rPr lang="en-US" sz="1900" dirty="0">
                          <a:solidFill>
                            <a:schemeClr val="tx1"/>
                          </a:solidFill>
                          <a:effectLst/>
                          <a:latin typeface="Calibri" pitchFamily="34" charset="0"/>
                          <a:cs typeface="Calibri" pitchFamily="34" charset="0"/>
                        </a:rPr>
                        <a:t>is very </a:t>
                      </a:r>
                      <a:r>
                        <a:rPr lang="en-US" sz="1900" dirty="0" smtClean="0">
                          <a:solidFill>
                            <a:schemeClr val="tx1"/>
                          </a:solidFill>
                          <a:effectLst/>
                          <a:latin typeface="Calibri" pitchFamily="34" charset="0"/>
                          <a:cs typeface="Calibri" pitchFamily="34" charset="0"/>
                        </a:rPr>
                        <a:t>low</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Time of execution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Measured </a:t>
                      </a:r>
                      <a:r>
                        <a:rPr lang="en-US" sz="1900" dirty="0">
                          <a:solidFill>
                            <a:schemeClr val="tx1"/>
                          </a:solidFill>
                          <a:effectLst/>
                          <a:latin typeface="Calibri" pitchFamily="34" charset="0"/>
                          <a:cs typeface="Calibri" pitchFamily="34" charset="0"/>
                        </a:rPr>
                        <a:t>in </a:t>
                      </a:r>
                      <a:r>
                        <a:rPr lang="en-US" sz="1900" dirty="0" smtClean="0">
                          <a:solidFill>
                            <a:schemeClr val="tx1"/>
                          </a:solidFill>
                          <a:effectLst/>
                          <a:latin typeface="Calibri" pitchFamily="34" charset="0"/>
                          <a:cs typeface="Calibri" pitchFamily="34" charset="0"/>
                        </a:rPr>
                        <a:t>microseconds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46331">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Storage capacity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Increased </a:t>
                      </a:r>
                      <a:r>
                        <a:rPr lang="en-US" sz="1900" dirty="0">
                          <a:solidFill>
                            <a:schemeClr val="tx1"/>
                          </a:solidFill>
                          <a:effectLst/>
                          <a:latin typeface="Calibri" pitchFamily="34" charset="0"/>
                          <a:cs typeface="Calibri" pitchFamily="34" charset="0"/>
                        </a:rPr>
                        <a:t>as compared to the previous </a:t>
                      </a:r>
                      <a:r>
                        <a:rPr lang="en-US" sz="1900" dirty="0" smtClean="0">
                          <a:solidFill>
                            <a:schemeClr val="tx1"/>
                          </a:solidFill>
                          <a:effectLst/>
                          <a:latin typeface="Calibri" pitchFamily="34" charset="0"/>
                          <a:cs typeface="Calibri" pitchFamily="34" charset="0"/>
                        </a:rPr>
                        <a:t>generation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Programs written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Using </a:t>
                      </a:r>
                      <a:r>
                        <a:rPr lang="en-US" sz="1900" dirty="0">
                          <a:solidFill>
                            <a:schemeClr val="tx1"/>
                          </a:solidFill>
                          <a:effectLst/>
                          <a:latin typeface="Calibri" pitchFamily="34" charset="0"/>
                          <a:cs typeface="Calibri" pitchFamily="34" charset="0"/>
                        </a:rPr>
                        <a:t>high-level language such as COBOL, </a:t>
                      </a:r>
                      <a:r>
                        <a:rPr lang="en-US" sz="1900" dirty="0" smtClean="0">
                          <a:solidFill>
                            <a:schemeClr val="tx1"/>
                          </a:solidFill>
                          <a:effectLst/>
                          <a:latin typeface="Calibri" pitchFamily="34" charset="0"/>
                          <a:cs typeface="Calibri" pitchFamily="34" charset="0"/>
                        </a:rPr>
                        <a:t>FORTRAN etc.</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Reliability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More </a:t>
                      </a:r>
                      <a:r>
                        <a:rPr lang="en-US" sz="1900" dirty="0">
                          <a:solidFill>
                            <a:schemeClr val="tx1"/>
                          </a:solidFill>
                          <a:effectLst/>
                          <a:latin typeface="Calibri" pitchFamily="34" charset="0"/>
                          <a:cs typeface="Calibri" pitchFamily="34" charset="0"/>
                        </a:rPr>
                        <a:t>reliability as compared to the previous </a:t>
                      </a:r>
                      <a:r>
                        <a:rPr lang="en-US" sz="1900" dirty="0" smtClean="0">
                          <a:solidFill>
                            <a:schemeClr val="tx1"/>
                          </a:solidFill>
                          <a:effectLst/>
                          <a:latin typeface="Calibri" pitchFamily="34" charset="0"/>
                          <a:cs typeface="Calibri" pitchFamily="34" charset="0"/>
                        </a:rPr>
                        <a:t>generation </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User capacity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Single </a:t>
                      </a:r>
                      <a:r>
                        <a:rPr lang="en-US" sz="1900" dirty="0">
                          <a:solidFill>
                            <a:schemeClr val="tx1"/>
                          </a:solidFill>
                          <a:effectLst/>
                          <a:latin typeface="Calibri" pitchFamily="34" charset="0"/>
                          <a:cs typeface="Calibri" pitchFamily="34" charset="0"/>
                        </a:rPr>
                        <a:t>user </a:t>
                      </a:r>
                      <a:r>
                        <a:rPr lang="en-US" sz="1900" dirty="0" smtClean="0">
                          <a:solidFill>
                            <a:schemeClr val="tx1"/>
                          </a:solidFill>
                          <a:effectLst/>
                          <a:latin typeface="Calibri" pitchFamily="34" charset="0"/>
                          <a:cs typeface="Calibri" pitchFamily="34" charset="0"/>
                        </a:rPr>
                        <a:t>computers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58818">
                <a:tc>
                  <a:txBody>
                    <a:bodyPr/>
                    <a:lstStyle/>
                    <a:p>
                      <a:pPr marL="0" marR="0" algn="just">
                        <a:lnSpc>
                          <a:spcPct val="90000"/>
                        </a:lnSpc>
                        <a:spcBef>
                          <a:spcPts val="0"/>
                        </a:spcBef>
                        <a:spcAft>
                          <a:spcPts val="0"/>
                        </a:spcAft>
                      </a:pPr>
                      <a:r>
                        <a:rPr lang="en-US" sz="1900" spc="-40" baseline="0" dirty="0">
                          <a:solidFill>
                            <a:schemeClr val="tx1"/>
                          </a:solidFill>
                          <a:effectLst/>
                          <a:latin typeface="Calibri" pitchFamily="34" charset="0"/>
                          <a:cs typeface="Calibri" pitchFamily="34" charset="0"/>
                        </a:rPr>
                        <a:t>Communication facility</a:t>
                      </a:r>
                      <a:endParaRPr lang="en-US" sz="1900" spc="-4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No</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475">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Multimedia facility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No</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0690311"/>
              </p:ext>
            </p:extLst>
          </p:nvPr>
        </p:nvGraphicFramePr>
        <p:xfrm>
          <a:off x="17834" y="609600"/>
          <a:ext cx="8973766" cy="396240"/>
        </p:xfrm>
        <a:graphic>
          <a:graphicData uri="http://schemas.openxmlformats.org/drawingml/2006/table">
            <a:tbl>
              <a:tblPr firstRow="1" firstCol="1" lastRow="1" lastCol="1" bandRow="1" bandCol="1">
                <a:tableStyleId>{5C22544A-7EE6-4342-B048-85BDC9FD1C3A}</a:tableStyleId>
              </a:tblPr>
              <a:tblGrid>
                <a:gridCol w="1048966"/>
                <a:gridCol w="7924800"/>
              </a:tblGrid>
              <a:tr h="281749">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2.1.2</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spc="0" baseline="0" dirty="0" smtClean="0">
                          <a:solidFill>
                            <a:srgbClr val="0033CC"/>
                          </a:solidFill>
                          <a:effectLst/>
                          <a:latin typeface="Arial" pitchFamily="34" charset="0"/>
                          <a:cs typeface="Arial" pitchFamily="34" charset="0"/>
                        </a:rPr>
                        <a:t>Outstanding Characteristics of Each Generation</a:t>
                      </a:r>
                      <a:r>
                        <a:rPr lang="en-US" sz="2600" spc="0" baseline="0" dirty="0" smtClean="0">
                          <a:solidFill>
                            <a:srgbClr val="FF0000"/>
                          </a:solidFill>
                          <a:effectLst/>
                          <a:latin typeface="Arial" pitchFamily="34" charset="0"/>
                          <a:cs typeface="Arial" pitchFamily="34" charset="0"/>
                        </a:rPr>
                        <a:t>..</a:t>
                      </a:r>
                      <a:endParaRPr lang="en-US" sz="2600" spc="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9" name="Rectangle 9"/>
          <p:cNvSpPr txBox="1">
            <a:spLocks noChangeArrowheads="1"/>
          </p:cNvSpPr>
          <p:nvPr/>
        </p:nvSpPr>
        <p:spPr bwMode="auto">
          <a:xfrm>
            <a:off x="76200" y="1173073"/>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u="sng" dirty="0" smtClean="0">
                <a:solidFill>
                  <a:srgbClr val="FF0000"/>
                </a:solidFill>
                <a:effectLst>
                  <a:outerShdw blurRad="38100" dist="38100" dir="2700000" algn="tl">
                    <a:srgbClr val="000000">
                      <a:alpha val="43137"/>
                    </a:srgbClr>
                  </a:outerShdw>
                </a:effectLst>
                <a:uFill>
                  <a:solidFill>
                    <a:schemeClr val="tx1"/>
                  </a:solidFill>
                </a:uFill>
                <a:latin typeface="Arial" panose="020B0604020202020204" pitchFamily="34" charset="0"/>
                <a:cs typeface="Arial" panose="020B0604020202020204" pitchFamily="34" charset="0"/>
              </a:rPr>
              <a:t>Characteristics of 2nd Generation Computers:</a:t>
            </a:r>
          </a:p>
        </p:txBody>
      </p:sp>
    </p:spTree>
    <p:extLst>
      <p:ext uri="{BB962C8B-B14F-4D97-AF65-F5344CB8AC3E}">
        <p14:creationId xmlns:p14="http://schemas.microsoft.com/office/powerpoint/2010/main" val="7385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57583013"/>
              </p:ext>
            </p:extLst>
          </p:nvPr>
        </p:nvGraphicFramePr>
        <p:xfrm>
          <a:off x="123372" y="1710350"/>
          <a:ext cx="8762999" cy="4461850"/>
        </p:xfrm>
        <a:graphic>
          <a:graphicData uri="http://schemas.openxmlformats.org/drawingml/2006/table">
            <a:tbl>
              <a:tblPr firstRow="1" firstCol="1" lastRow="1" lastCol="1" bandRow="1" bandCol="1">
                <a:tableStyleId>{5C22544A-7EE6-4342-B048-85BDC9FD1C3A}</a:tableStyleId>
              </a:tblPr>
              <a:tblGrid>
                <a:gridCol w="2391228"/>
                <a:gridCol w="228600"/>
                <a:gridCol w="6143171"/>
              </a:tblGrid>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Design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Designed </a:t>
                      </a:r>
                      <a:r>
                        <a:rPr lang="en-US" sz="1900" dirty="0">
                          <a:solidFill>
                            <a:schemeClr val="tx1"/>
                          </a:solidFill>
                          <a:effectLst/>
                          <a:latin typeface="Calibri" pitchFamily="34" charset="0"/>
                          <a:cs typeface="Calibri" pitchFamily="34" charset="0"/>
                        </a:rPr>
                        <a:t>by the use of </a:t>
                      </a:r>
                      <a:r>
                        <a:rPr lang="en-US" sz="1900" dirty="0" smtClean="0">
                          <a:solidFill>
                            <a:schemeClr val="tx1"/>
                          </a:solidFill>
                          <a:effectLst/>
                          <a:latin typeface="Calibri" pitchFamily="34" charset="0"/>
                          <a:cs typeface="Calibri" pitchFamily="34" charset="0"/>
                        </a:rPr>
                        <a:t>integrated circuit (IC)</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Size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Much smaller as compared to the </a:t>
                      </a:r>
                      <a:r>
                        <a:rPr lang="en-US" sz="1900" dirty="0">
                          <a:solidFill>
                            <a:schemeClr val="tx1"/>
                          </a:solidFill>
                          <a:effectLst/>
                          <a:latin typeface="Calibri" pitchFamily="34" charset="0"/>
                          <a:cs typeface="Calibri" pitchFamily="34" charset="0"/>
                        </a:rPr>
                        <a:t>previous </a:t>
                      </a:r>
                      <a:r>
                        <a:rPr lang="en-US" sz="1900" dirty="0" smtClean="0">
                          <a:solidFill>
                            <a:schemeClr val="tx1"/>
                          </a:solidFill>
                          <a:effectLst/>
                          <a:latin typeface="Calibri" pitchFamily="34" charset="0"/>
                          <a:cs typeface="Calibri" pitchFamily="34" charset="0"/>
                        </a:rPr>
                        <a:t>generations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Space 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Less as compared </a:t>
                      </a:r>
                      <a:r>
                        <a:rPr lang="en-US" sz="1900" dirty="0">
                          <a:solidFill>
                            <a:schemeClr val="tx1"/>
                          </a:solidFill>
                          <a:effectLst/>
                          <a:latin typeface="Calibri" pitchFamily="34" charset="0"/>
                          <a:cs typeface="Calibri" pitchFamily="34" charset="0"/>
                        </a:rPr>
                        <a:t>to the previous </a:t>
                      </a:r>
                      <a:r>
                        <a:rPr lang="en-US" sz="1900" dirty="0" smtClean="0">
                          <a:solidFill>
                            <a:schemeClr val="tx1"/>
                          </a:solidFill>
                          <a:effectLst/>
                          <a:latin typeface="Calibri" pitchFamily="34" charset="0"/>
                          <a:cs typeface="Calibri" pitchFamily="34" charset="0"/>
                        </a:rPr>
                        <a:t>generations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Portability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Had more portability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31">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Power requirement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Less power was required to operate </a:t>
                      </a:r>
                      <a:r>
                        <a:rPr lang="en-US" sz="1900" dirty="0" smtClean="0">
                          <a:solidFill>
                            <a:schemeClr val="tx1"/>
                          </a:solidFill>
                          <a:effectLst/>
                          <a:latin typeface="Calibri" pitchFamily="34" charset="0"/>
                          <a:cs typeface="Calibri" pitchFamily="34" charset="0"/>
                        </a:rPr>
                        <a:t>them</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Heat generation</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Produced </a:t>
                      </a:r>
                      <a:r>
                        <a:rPr lang="en-US" sz="1900" dirty="0" smtClean="0">
                          <a:solidFill>
                            <a:schemeClr val="tx1"/>
                          </a:solidFill>
                          <a:effectLst/>
                          <a:latin typeface="Calibri" pitchFamily="34" charset="0"/>
                          <a:cs typeface="Calibri" pitchFamily="34" charset="0"/>
                        </a:rPr>
                        <a:t>almost no heat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I/O </a:t>
                      </a:r>
                      <a:r>
                        <a:rPr lang="en-US" sz="1900" dirty="0">
                          <a:solidFill>
                            <a:schemeClr val="tx1"/>
                          </a:solidFill>
                          <a:effectLst/>
                          <a:latin typeface="Calibri" pitchFamily="34" charset="0"/>
                          <a:cs typeface="Calibri" pitchFamily="34" charset="0"/>
                        </a:rPr>
                        <a:t>operation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For</a:t>
                      </a:r>
                      <a:r>
                        <a:rPr lang="en-US" sz="1900" baseline="0" dirty="0" smtClean="0">
                          <a:solidFill>
                            <a:schemeClr val="tx1"/>
                          </a:solidFill>
                          <a:effectLst/>
                          <a:latin typeface="Calibri" pitchFamily="34" charset="0"/>
                          <a:cs typeface="Calibri" pitchFamily="34" charset="0"/>
                        </a:rPr>
                        <a:t> input: p</a:t>
                      </a:r>
                      <a:r>
                        <a:rPr lang="en-US" sz="1900" dirty="0" smtClean="0">
                          <a:solidFill>
                            <a:schemeClr val="tx1"/>
                          </a:solidFill>
                          <a:effectLst/>
                          <a:latin typeface="Calibri" pitchFamily="34" charset="0"/>
                          <a:cs typeface="Calibri" pitchFamily="34" charset="0"/>
                        </a:rPr>
                        <a:t>unched cards,</a:t>
                      </a:r>
                      <a:r>
                        <a:rPr lang="en-US" sz="1900" baseline="0" dirty="0" smtClean="0">
                          <a:solidFill>
                            <a:schemeClr val="tx1"/>
                          </a:solidFill>
                          <a:effectLst/>
                          <a:latin typeface="Calibri" pitchFamily="34" charset="0"/>
                          <a:cs typeface="Calibri" pitchFamily="34" charset="0"/>
                        </a:rPr>
                        <a:t> for output: CRT display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Maintenance</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Little maintenance </a:t>
                      </a:r>
                      <a:r>
                        <a:rPr lang="en-US" sz="1900" dirty="0">
                          <a:solidFill>
                            <a:schemeClr val="tx1"/>
                          </a:solidFill>
                          <a:effectLst/>
                          <a:latin typeface="Calibri" pitchFamily="34" charset="0"/>
                          <a:cs typeface="Calibri" pitchFamily="34" charset="0"/>
                        </a:rPr>
                        <a:t>was </a:t>
                      </a:r>
                      <a:r>
                        <a:rPr lang="en-US" sz="1900" dirty="0" smtClean="0">
                          <a:solidFill>
                            <a:schemeClr val="tx1"/>
                          </a:solidFill>
                          <a:effectLst/>
                          <a:latin typeface="Calibri" pitchFamily="34" charset="0"/>
                          <a:cs typeface="Calibri" pitchFamily="34" charset="0"/>
                        </a:rPr>
                        <a:t>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Cost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Less </a:t>
                      </a:r>
                      <a:r>
                        <a:rPr lang="en-US" sz="1900" dirty="0">
                          <a:solidFill>
                            <a:schemeClr val="tx1"/>
                          </a:solidFill>
                          <a:effectLst/>
                          <a:latin typeface="Calibri" pitchFamily="34" charset="0"/>
                          <a:cs typeface="Calibri" pitchFamily="34" charset="0"/>
                        </a:rPr>
                        <a:t>expensive as compared to the previous </a:t>
                      </a:r>
                      <a:r>
                        <a:rPr lang="en-US" sz="1900" dirty="0" smtClean="0">
                          <a:solidFill>
                            <a:schemeClr val="tx1"/>
                          </a:solidFill>
                          <a:effectLst/>
                          <a:latin typeface="Calibri" pitchFamily="34" charset="0"/>
                          <a:cs typeface="Calibri" pitchFamily="34" charset="0"/>
                        </a:rPr>
                        <a:t>generations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Processing speed</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Faster than that of previous generations</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Time of execution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Measured </a:t>
                      </a:r>
                      <a:r>
                        <a:rPr lang="en-US" sz="1900" dirty="0">
                          <a:solidFill>
                            <a:schemeClr val="tx1"/>
                          </a:solidFill>
                          <a:effectLst/>
                          <a:latin typeface="Calibri" pitchFamily="34" charset="0"/>
                          <a:cs typeface="Calibri" pitchFamily="34" charset="0"/>
                        </a:rPr>
                        <a:t>in </a:t>
                      </a:r>
                      <a:r>
                        <a:rPr lang="en-US" sz="1900" dirty="0" smtClean="0">
                          <a:solidFill>
                            <a:schemeClr val="tx1"/>
                          </a:solidFill>
                          <a:effectLst/>
                          <a:latin typeface="Calibri" pitchFamily="34" charset="0"/>
                          <a:cs typeface="Calibri" pitchFamily="34" charset="0"/>
                        </a:rPr>
                        <a:t>nanoseconds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46331">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Storage capacity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Increased as </a:t>
                      </a:r>
                      <a:r>
                        <a:rPr lang="en-US" sz="1900" dirty="0">
                          <a:solidFill>
                            <a:schemeClr val="tx1"/>
                          </a:solidFill>
                          <a:effectLst/>
                          <a:latin typeface="Calibri" pitchFamily="34" charset="0"/>
                          <a:cs typeface="Calibri" pitchFamily="34" charset="0"/>
                        </a:rPr>
                        <a:t>compared to the previous </a:t>
                      </a:r>
                      <a:r>
                        <a:rPr lang="en-US" sz="1900" dirty="0" smtClean="0">
                          <a:solidFill>
                            <a:schemeClr val="tx1"/>
                          </a:solidFill>
                          <a:effectLst/>
                          <a:latin typeface="Calibri" pitchFamily="34" charset="0"/>
                          <a:cs typeface="Calibri" pitchFamily="34" charset="0"/>
                        </a:rPr>
                        <a:t>generations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Programs written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Using </a:t>
                      </a:r>
                      <a:r>
                        <a:rPr lang="en-US" sz="1900" dirty="0">
                          <a:solidFill>
                            <a:schemeClr val="tx1"/>
                          </a:solidFill>
                          <a:effectLst/>
                          <a:latin typeface="Calibri" pitchFamily="34" charset="0"/>
                          <a:cs typeface="Calibri" pitchFamily="34" charset="0"/>
                        </a:rPr>
                        <a:t>high-level language such as </a:t>
                      </a:r>
                      <a:r>
                        <a:rPr lang="en-US" sz="1900" dirty="0" smtClean="0">
                          <a:solidFill>
                            <a:schemeClr val="tx1"/>
                          </a:solidFill>
                          <a:effectLst/>
                          <a:latin typeface="Calibri" pitchFamily="34" charset="0"/>
                          <a:cs typeface="Calibri" pitchFamily="34" charset="0"/>
                        </a:rPr>
                        <a:t>C, Pascal, BASIC etc.</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Reliability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Highly reliable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User capacity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Multiuser computers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58818">
                <a:tc>
                  <a:txBody>
                    <a:bodyPr/>
                    <a:lstStyle/>
                    <a:p>
                      <a:pPr marL="0" marR="0" algn="just">
                        <a:lnSpc>
                          <a:spcPct val="90000"/>
                        </a:lnSpc>
                        <a:spcBef>
                          <a:spcPts val="0"/>
                        </a:spcBef>
                        <a:spcAft>
                          <a:spcPts val="0"/>
                        </a:spcAft>
                      </a:pPr>
                      <a:r>
                        <a:rPr lang="en-US" sz="1900" spc="-40" baseline="0" dirty="0">
                          <a:solidFill>
                            <a:schemeClr val="tx1"/>
                          </a:solidFill>
                          <a:effectLst/>
                          <a:latin typeface="Calibri" pitchFamily="34" charset="0"/>
                          <a:cs typeface="Calibri" pitchFamily="34" charset="0"/>
                        </a:rPr>
                        <a:t>Communication facility</a:t>
                      </a:r>
                      <a:endParaRPr lang="en-US" sz="1900" spc="-4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Limited communications facilities became available</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475">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Multimedia facility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No</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1149831"/>
              </p:ext>
            </p:extLst>
          </p:nvPr>
        </p:nvGraphicFramePr>
        <p:xfrm>
          <a:off x="17834" y="609600"/>
          <a:ext cx="8973766" cy="396240"/>
        </p:xfrm>
        <a:graphic>
          <a:graphicData uri="http://schemas.openxmlformats.org/drawingml/2006/table">
            <a:tbl>
              <a:tblPr firstRow="1" firstCol="1" lastRow="1" lastCol="1" bandRow="1" bandCol="1">
                <a:tableStyleId>{5C22544A-7EE6-4342-B048-85BDC9FD1C3A}</a:tableStyleId>
              </a:tblPr>
              <a:tblGrid>
                <a:gridCol w="1048966"/>
                <a:gridCol w="7924800"/>
              </a:tblGrid>
              <a:tr h="281749">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2.1.2</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spc="0" baseline="0" dirty="0" smtClean="0">
                          <a:solidFill>
                            <a:srgbClr val="0033CC"/>
                          </a:solidFill>
                          <a:effectLst/>
                          <a:latin typeface="Arial" pitchFamily="34" charset="0"/>
                          <a:cs typeface="Arial" pitchFamily="34" charset="0"/>
                        </a:rPr>
                        <a:t>Outstanding Characteristics of Each Generation</a:t>
                      </a:r>
                      <a:r>
                        <a:rPr lang="en-US" sz="2600" spc="0" baseline="0" dirty="0" smtClean="0">
                          <a:solidFill>
                            <a:srgbClr val="FF0000"/>
                          </a:solidFill>
                          <a:effectLst/>
                          <a:latin typeface="Arial" pitchFamily="34" charset="0"/>
                          <a:cs typeface="Arial" pitchFamily="34" charset="0"/>
                        </a:rPr>
                        <a:t>..</a:t>
                      </a:r>
                      <a:endParaRPr lang="en-US" sz="2600" spc="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9" name="Rectangle 9"/>
          <p:cNvSpPr txBox="1">
            <a:spLocks noChangeArrowheads="1"/>
          </p:cNvSpPr>
          <p:nvPr/>
        </p:nvSpPr>
        <p:spPr bwMode="auto">
          <a:xfrm>
            <a:off x="76200" y="1173073"/>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u="sng" dirty="0" smtClean="0">
                <a:solidFill>
                  <a:srgbClr val="FF0000"/>
                </a:solidFill>
                <a:effectLst>
                  <a:outerShdw blurRad="38100" dist="38100" dir="2700000" algn="tl">
                    <a:srgbClr val="000000">
                      <a:alpha val="43137"/>
                    </a:srgbClr>
                  </a:outerShdw>
                </a:effectLst>
                <a:uFill>
                  <a:solidFill>
                    <a:schemeClr val="tx1"/>
                  </a:solidFill>
                </a:uFill>
                <a:latin typeface="Arial" panose="020B0604020202020204" pitchFamily="34" charset="0"/>
                <a:cs typeface="Arial" panose="020B0604020202020204" pitchFamily="34" charset="0"/>
              </a:rPr>
              <a:t>Characteristics of 3rd Generation Computers:</a:t>
            </a:r>
          </a:p>
        </p:txBody>
      </p:sp>
    </p:spTree>
    <p:extLst>
      <p:ext uri="{BB962C8B-B14F-4D97-AF65-F5344CB8AC3E}">
        <p14:creationId xmlns:p14="http://schemas.microsoft.com/office/powerpoint/2010/main" val="1365562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24043391"/>
              </p:ext>
            </p:extLst>
          </p:nvPr>
        </p:nvGraphicFramePr>
        <p:xfrm>
          <a:off x="123372" y="1710350"/>
          <a:ext cx="8762999" cy="4722454"/>
        </p:xfrm>
        <a:graphic>
          <a:graphicData uri="http://schemas.openxmlformats.org/drawingml/2006/table">
            <a:tbl>
              <a:tblPr firstRow="1" firstCol="1" lastRow="1" lastCol="1" bandRow="1" bandCol="1">
                <a:tableStyleId>{5C22544A-7EE6-4342-B048-85BDC9FD1C3A}</a:tableStyleId>
              </a:tblPr>
              <a:tblGrid>
                <a:gridCol w="2391228"/>
                <a:gridCol w="228600"/>
                <a:gridCol w="6143171"/>
              </a:tblGrid>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Design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Designed </a:t>
                      </a:r>
                      <a:r>
                        <a:rPr lang="en-US" sz="1900" dirty="0">
                          <a:solidFill>
                            <a:schemeClr val="tx1"/>
                          </a:solidFill>
                          <a:effectLst/>
                          <a:latin typeface="Calibri" pitchFamily="34" charset="0"/>
                          <a:cs typeface="Calibri" pitchFamily="34" charset="0"/>
                        </a:rPr>
                        <a:t>by the use of </a:t>
                      </a:r>
                      <a:r>
                        <a:rPr lang="en-US" sz="1900" dirty="0" smtClean="0">
                          <a:solidFill>
                            <a:schemeClr val="tx1"/>
                          </a:solidFill>
                          <a:effectLst/>
                          <a:latin typeface="Calibri" pitchFamily="34" charset="0"/>
                          <a:cs typeface="Calibri" pitchFamily="34" charset="0"/>
                        </a:rPr>
                        <a:t>microprocessor (an IC with VLSI chip)</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24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Size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Microprocessor-based computers are smaller in size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Space required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Less as compared </a:t>
                      </a:r>
                      <a:r>
                        <a:rPr lang="en-US" sz="1900" dirty="0">
                          <a:solidFill>
                            <a:schemeClr val="tx1"/>
                          </a:solidFill>
                          <a:effectLst/>
                          <a:latin typeface="Calibri" pitchFamily="34" charset="0"/>
                          <a:cs typeface="Calibri" pitchFamily="34" charset="0"/>
                        </a:rPr>
                        <a:t>to the previous </a:t>
                      </a:r>
                      <a:r>
                        <a:rPr lang="en-US" sz="1900" dirty="0" smtClean="0">
                          <a:solidFill>
                            <a:schemeClr val="tx1"/>
                          </a:solidFill>
                          <a:effectLst/>
                          <a:latin typeface="Calibri" pitchFamily="34" charset="0"/>
                          <a:cs typeface="Calibri" pitchFamily="34" charset="0"/>
                        </a:rPr>
                        <a:t>generations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Portability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Highly portable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31">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Power requirement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Less power </a:t>
                      </a:r>
                      <a:r>
                        <a:rPr lang="en-US" sz="1900" dirty="0" smtClean="0">
                          <a:solidFill>
                            <a:schemeClr val="tx1"/>
                          </a:solidFill>
                          <a:effectLst/>
                          <a:latin typeface="Calibri" pitchFamily="34" charset="0"/>
                          <a:cs typeface="Calibri" pitchFamily="34" charset="0"/>
                        </a:rPr>
                        <a:t>is required </a:t>
                      </a:r>
                      <a:r>
                        <a:rPr lang="en-US" sz="1900" dirty="0">
                          <a:solidFill>
                            <a:schemeClr val="tx1"/>
                          </a:solidFill>
                          <a:effectLst/>
                          <a:latin typeface="Calibri" pitchFamily="34" charset="0"/>
                          <a:cs typeface="Calibri" pitchFamily="34" charset="0"/>
                        </a:rPr>
                        <a:t>to operate </a:t>
                      </a:r>
                      <a:r>
                        <a:rPr lang="en-US" sz="1900" dirty="0" smtClean="0">
                          <a:solidFill>
                            <a:schemeClr val="tx1"/>
                          </a:solidFill>
                          <a:effectLst/>
                          <a:latin typeface="Calibri" pitchFamily="34" charset="0"/>
                          <a:cs typeface="Calibri" pitchFamily="34" charset="0"/>
                        </a:rPr>
                        <a:t>them</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38197">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Heat generation</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Produced </a:t>
                      </a:r>
                      <a:r>
                        <a:rPr lang="en-US" sz="1900" dirty="0" smtClean="0">
                          <a:solidFill>
                            <a:schemeClr val="tx1"/>
                          </a:solidFill>
                          <a:effectLst/>
                          <a:latin typeface="Calibri" pitchFamily="34" charset="0"/>
                          <a:cs typeface="Calibri" pitchFamily="34" charset="0"/>
                        </a:rPr>
                        <a:t>almost no heat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I/O </a:t>
                      </a:r>
                      <a:r>
                        <a:rPr lang="en-US" sz="1900" dirty="0">
                          <a:solidFill>
                            <a:schemeClr val="tx1"/>
                          </a:solidFill>
                          <a:effectLst/>
                          <a:latin typeface="Calibri" pitchFamily="34" charset="0"/>
                          <a:cs typeface="Calibri" pitchFamily="34" charset="0"/>
                        </a:rPr>
                        <a:t>operation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For</a:t>
                      </a:r>
                      <a:r>
                        <a:rPr lang="en-US" sz="1900" baseline="0" dirty="0" smtClean="0">
                          <a:solidFill>
                            <a:schemeClr val="tx1"/>
                          </a:solidFill>
                          <a:effectLst/>
                          <a:latin typeface="Calibri" pitchFamily="34" charset="0"/>
                          <a:cs typeface="Calibri" pitchFamily="34" charset="0"/>
                        </a:rPr>
                        <a:t> input: keyboard, mouse etc. </a:t>
                      </a:r>
                      <a:r>
                        <a:rPr lang="en-US" sz="1900" dirty="0" smtClean="0">
                          <a:solidFill>
                            <a:schemeClr val="tx1"/>
                          </a:solidFill>
                          <a:effectLst/>
                          <a:latin typeface="Calibri" pitchFamily="34" charset="0"/>
                          <a:cs typeface="Calibri" pitchFamily="34" charset="0"/>
                        </a:rPr>
                        <a:t>,</a:t>
                      </a:r>
                      <a:r>
                        <a:rPr lang="en-US" sz="1900" baseline="0" dirty="0" smtClean="0">
                          <a:solidFill>
                            <a:schemeClr val="tx1"/>
                          </a:solidFill>
                          <a:effectLst/>
                          <a:latin typeface="Calibri" pitchFamily="34" charset="0"/>
                          <a:cs typeface="Calibri" pitchFamily="34" charset="0"/>
                        </a:rPr>
                        <a:t> </a:t>
                      </a:r>
                    </a:p>
                    <a:p>
                      <a:pPr marL="0" marR="0" algn="just">
                        <a:lnSpc>
                          <a:spcPct val="90000"/>
                        </a:lnSpc>
                        <a:spcBef>
                          <a:spcPts val="0"/>
                        </a:spcBef>
                        <a:spcAft>
                          <a:spcPts val="0"/>
                        </a:spcAft>
                      </a:pPr>
                      <a:r>
                        <a:rPr lang="en-US" sz="1900" baseline="0" dirty="0" smtClean="0">
                          <a:solidFill>
                            <a:schemeClr val="tx1"/>
                          </a:solidFill>
                          <a:effectLst/>
                          <a:latin typeface="Calibri" pitchFamily="34" charset="0"/>
                          <a:cs typeface="Calibri" pitchFamily="34" charset="0"/>
                        </a:rPr>
                        <a:t>For output: monitor, printer, speaker etc.</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Maintenance</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Easily maintainable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Cost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They are lower in cost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276395">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Processing speed</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Faster than that of previous generations</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Time of execution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Measured </a:t>
                      </a:r>
                      <a:r>
                        <a:rPr lang="en-US" sz="1900" dirty="0">
                          <a:solidFill>
                            <a:schemeClr val="tx1"/>
                          </a:solidFill>
                          <a:effectLst/>
                          <a:latin typeface="Calibri" pitchFamily="34" charset="0"/>
                          <a:cs typeface="Calibri" pitchFamily="34" charset="0"/>
                        </a:rPr>
                        <a:t>in </a:t>
                      </a:r>
                      <a:r>
                        <a:rPr lang="en-US" sz="1900" dirty="0" smtClean="0">
                          <a:solidFill>
                            <a:schemeClr val="tx1"/>
                          </a:solidFill>
                          <a:effectLst/>
                          <a:latin typeface="Calibri" pitchFamily="34" charset="0"/>
                          <a:cs typeface="Calibri" pitchFamily="34" charset="0"/>
                        </a:rPr>
                        <a:t>picoseconds</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46331">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Storage capacity</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Huge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Programs written</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spc="-40" baseline="0" dirty="0" smtClean="0">
                          <a:solidFill>
                            <a:schemeClr val="tx1"/>
                          </a:solidFill>
                          <a:effectLst/>
                          <a:latin typeface="Calibri" pitchFamily="34" charset="0"/>
                          <a:cs typeface="Calibri" pitchFamily="34" charset="0"/>
                        </a:rPr>
                        <a:t>Using </a:t>
                      </a:r>
                      <a:r>
                        <a:rPr lang="en-US" sz="1900" spc="-40" baseline="0" dirty="0">
                          <a:solidFill>
                            <a:schemeClr val="tx1"/>
                          </a:solidFill>
                          <a:effectLst/>
                          <a:latin typeface="Calibri" pitchFamily="34" charset="0"/>
                          <a:cs typeface="Calibri" pitchFamily="34" charset="0"/>
                        </a:rPr>
                        <a:t>high-level language such as </a:t>
                      </a:r>
                      <a:r>
                        <a:rPr lang="en-US" sz="1900" spc="-40" baseline="0" dirty="0" smtClean="0">
                          <a:solidFill>
                            <a:schemeClr val="tx1"/>
                          </a:solidFill>
                          <a:effectLst/>
                          <a:latin typeface="Calibri" pitchFamily="34" charset="0"/>
                          <a:cs typeface="Calibri" pitchFamily="34" charset="0"/>
                        </a:rPr>
                        <a:t>C, C++, Java, Visual Basic etc.</a:t>
                      </a:r>
                      <a:endParaRPr lang="en-US" sz="1900" spc="-4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0">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Reliability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Highly reliable</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197">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User capacity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smtClean="0">
                          <a:solidFill>
                            <a:schemeClr val="tx1"/>
                          </a:solidFill>
                          <a:effectLst/>
                          <a:latin typeface="Calibri" pitchFamily="34" charset="0"/>
                          <a:cs typeface="Calibri" pitchFamily="34" charset="0"/>
                        </a:rPr>
                        <a:t>Multiuser computers and can be remotely controlled</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58818">
                <a:tc>
                  <a:txBody>
                    <a:bodyPr/>
                    <a:lstStyle/>
                    <a:p>
                      <a:pPr marL="0" marR="0" algn="just">
                        <a:lnSpc>
                          <a:spcPct val="90000"/>
                        </a:lnSpc>
                        <a:spcBef>
                          <a:spcPts val="0"/>
                        </a:spcBef>
                        <a:spcAft>
                          <a:spcPts val="0"/>
                        </a:spcAft>
                      </a:pPr>
                      <a:r>
                        <a:rPr lang="en-US" sz="1900" spc="-40" baseline="0" dirty="0">
                          <a:solidFill>
                            <a:schemeClr val="tx1"/>
                          </a:solidFill>
                          <a:effectLst/>
                          <a:latin typeface="Calibri" pitchFamily="34" charset="0"/>
                          <a:cs typeface="Calibri" pitchFamily="34" charset="0"/>
                        </a:rPr>
                        <a:t>Communication facility</a:t>
                      </a:r>
                      <a:endParaRPr lang="en-US" sz="1900" spc="-4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a:solidFill>
                            <a:schemeClr val="tx1"/>
                          </a:solidFill>
                          <a:effectLst/>
                          <a:latin typeface="Calibri" pitchFamily="34" charset="0"/>
                          <a:cs typeface="Calibri" pitchFamily="34" charset="0"/>
                        </a:rPr>
                        <a:t>:</a:t>
                      </a:r>
                      <a:endParaRPr lang="en-US" sz="190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More</a:t>
                      </a:r>
                      <a:r>
                        <a:rPr lang="en-US" sz="1900" b="1" kern="1200" baseline="0" dirty="0" smtClean="0">
                          <a:solidFill>
                            <a:schemeClr val="tx1"/>
                          </a:solidFill>
                          <a:effectLst/>
                          <a:latin typeface="Calibri" pitchFamily="34" charset="0"/>
                          <a:ea typeface="+mn-ea"/>
                          <a:cs typeface="Calibri" pitchFamily="34" charset="0"/>
                        </a:rPr>
                        <a:t> </a:t>
                      </a:r>
                      <a:r>
                        <a:rPr lang="en-US" sz="1900" b="1" kern="1200" dirty="0" smtClean="0">
                          <a:solidFill>
                            <a:schemeClr val="tx1"/>
                          </a:solidFill>
                          <a:effectLst/>
                          <a:latin typeface="Calibri" pitchFamily="34" charset="0"/>
                          <a:ea typeface="+mn-ea"/>
                          <a:cs typeface="Calibri" pitchFamily="34" charset="0"/>
                        </a:rPr>
                        <a:t>communications facilities became available</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475">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Multimedia facility</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dirty="0">
                          <a:solidFill>
                            <a:schemeClr val="tx1"/>
                          </a:solidFill>
                          <a:effectLst/>
                          <a:latin typeface="Calibri" pitchFamily="34" charset="0"/>
                          <a:cs typeface="Calibri" pitchFamily="34" charset="0"/>
                        </a:rPr>
                        <a:t>:</a:t>
                      </a:r>
                      <a:endParaRPr lang="en-US" sz="190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algn="just">
                        <a:lnSpc>
                          <a:spcPct val="90000"/>
                        </a:lnSpc>
                        <a:spcBef>
                          <a:spcPts val="0"/>
                        </a:spcBef>
                        <a:spcAft>
                          <a:spcPts val="0"/>
                        </a:spcAft>
                      </a:pPr>
                      <a:r>
                        <a:rPr lang="en-US" sz="1900" b="1" kern="1200" dirty="0" smtClean="0">
                          <a:solidFill>
                            <a:schemeClr val="tx1"/>
                          </a:solidFill>
                          <a:effectLst/>
                          <a:latin typeface="Calibri" pitchFamily="34" charset="0"/>
                          <a:ea typeface="+mn-ea"/>
                          <a:cs typeface="Calibri" pitchFamily="34" charset="0"/>
                        </a:rPr>
                        <a:t>Yes</a:t>
                      </a:r>
                      <a:endParaRPr lang="en-US" sz="1900" b="1" kern="120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79556465"/>
              </p:ext>
            </p:extLst>
          </p:nvPr>
        </p:nvGraphicFramePr>
        <p:xfrm>
          <a:off x="17834" y="609600"/>
          <a:ext cx="8973766" cy="396240"/>
        </p:xfrm>
        <a:graphic>
          <a:graphicData uri="http://schemas.openxmlformats.org/drawingml/2006/table">
            <a:tbl>
              <a:tblPr firstRow="1" firstCol="1" lastRow="1" lastCol="1" bandRow="1" bandCol="1">
                <a:tableStyleId>{5C22544A-7EE6-4342-B048-85BDC9FD1C3A}</a:tableStyleId>
              </a:tblPr>
              <a:tblGrid>
                <a:gridCol w="1048966"/>
                <a:gridCol w="7924800"/>
              </a:tblGrid>
              <a:tr h="281749">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2.1.2</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spc="0" baseline="0" dirty="0" smtClean="0">
                          <a:solidFill>
                            <a:srgbClr val="0033CC"/>
                          </a:solidFill>
                          <a:effectLst/>
                          <a:latin typeface="Arial" pitchFamily="34" charset="0"/>
                          <a:cs typeface="Arial" pitchFamily="34" charset="0"/>
                        </a:rPr>
                        <a:t>Outstanding Characteristics of Each Generation</a:t>
                      </a:r>
                      <a:r>
                        <a:rPr lang="en-US" sz="2600" spc="0" baseline="0" dirty="0" smtClean="0">
                          <a:solidFill>
                            <a:srgbClr val="FF0000"/>
                          </a:solidFill>
                          <a:effectLst/>
                          <a:latin typeface="Arial" pitchFamily="34" charset="0"/>
                          <a:cs typeface="Arial" pitchFamily="34" charset="0"/>
                        </a:rPr>
                        <a:t>..</a:t>
                      </a:r>
                      <a:endParaRPr lang="en-US" sz="2600" spc="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9" name="Rectangle 9"/>
          <p:cNvSpPr txBox="1">
            <a:spLocks noChangeArrowheads="1"/>
          </p:cNvSpPr>
          <p:nvPr/>
        </p:nvSpPr>
        <p:spPr bwMode="auto">
          <a:xfrm>
            <a:off x="76200" y="1173073"/>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u="sng" dirty="0" smtClean="0">
                <a:solidFill>
                  <a:srgbClr val="FF0000"/>
                </a:solidFill>
                <a:effectLst>
                  <a:outerShdw blurRad="38100" dist="38100" dir="2700000" algn="tl">
                    <a:srgbClr val="000000">
                      <a:alpha val="43137"/>
                    </a:srgbClr>
                  </a:outerShdw>
                </a:effectLst>
                <a:uFill>
                  <a:solidFill>
                    <a:schemeClr val="tx1"/>
                  </a:solidFill>
                </a:uFill>
                <a:latin typeface="Arial" panose="020B0604020202020204" pitchFamily="34" charset="0"/>
                <a:cs typeface="Arial" panose="020B0604020202020204" pitchFamily="34" charset="0"/>
              </a:rPr>
              <a:t>Characteristics of 4th Generation Computers:</a:t>
            </a:r>
          </a:p>
        </p:txBody>
      </p:sp>
    </p:spTree>
    <p:extLst>
      <p:ext uri="{BB962C8B-B14F-4D97-AF65-F5344CB8AC3E}">
        <p14:creationId xmlns:p14="http://schemas.microsoft.com/office/powerpoint/2010/main" val="129790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2.1 Generation of Computers</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6407200"/>
              </p:ext>
            </p:extLst>
          </p:nvPr>
        </p:nvGraphicFramePr>
        <p:xfrm>
          <a:off x="17834" y="609600"/>
          <a:ext cx="8973766" cy="396240"/>
        </p:xfrm>
        <a:graphic>
          <a:graphicData uri="http://schemas.openxmlformats.org/drawingml/2006/table">
            <a:tbl>
              <a:tblPr firstRow="1" firstCol="1" lastRow="1" lastCol="1" bandRow="1" bandCol="1">
                <a:tableStyleId>{5C22544A-7EE6-4342-B048-85BDC9FD1C3A}</a:tableStyleId>
              </a:tblPr>
              <a:tblGrid>
                <a:gridCol w="1048966"/>
                <a:gridCol w="7924800"/>
              </a:tblGrid>
              <a:tr h="281749">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2.1.2</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spc="0" baseline="0" dirty="0" smtClean="0">
                          <a:solidFill>
                            <a:srgbClr val="0033CC"/>
                          </a:solidFill>
                          <a:effectLst/>
                          <a:latin typeface="Arial" pitchFamily="34" charset="0"/>
                          <a:cs typeface="Arial" pitchFamily="34" charset="0"/>
                        </a:rPr>
                        <a:t>Outstanding Characteristics of Each Generation</a:t>
                      </a:r>
                      <a:r>
                        <a:rPr lang="en-US" sz="2600" spc="0" baseline="0" dirty="0" smtClean="0">
                          <a:solidFill>
                            <a:srgbClr val="FF0000"/>
                          </a:solidFill>
                          <a:effectLst/>
                          <a:latin typeface="Arial" pitchFamily="34" charset="0"/>
                          <a:cs typeface="Arial" pitchFamily="34" charset="0"/>
                        </a:rPr>
                        <a:t>..</a:t>
                      </a:r>
                      <a:endParaRPr lang="en-US" sz="2600" spc="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9" name="Rectangle 9"/>
          <p:cNvSpPr txBox="1">
            <a:spLocks noChangeArrowheads="1"/>
          </p:cNvSpPr>
          <p:nvPr/>
        </p:nvSpPr>
        <p:spPr bwMode="auto">
          <a:xfrm>
            <a:off x="76200" y="1173073"/>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u="sng" dirty="0" smtClean="0">
                <a:solidFill>
                  <a:srgbClr val="FF0000"/>
                </a:solidFill>
                <a:effectLst>
                  <a:outerShdw blurRad="38100" dist="38100" dir="2700000" algn="tl">
                    <a:srgbClr val="000000">
                      <a:alpha val="43137"/>
                    </a:srgbClr>
                  </a:outerShdw>
                </a:effectLst>
                <a:uFill>
                  <a:solidFill>
                    <a:schemeClr val="tx1"/>
                  </a:solidFill>
                </a:uFill>
                <a:latin typeface="Arial" panose="020B0604020202020204" pitchFamily="34" charset="0"/>
                <a:cs typeface="Arial" panose="020B0604020202020204" pitchFamily="34" charset="0"/>
              </a:rPr>
              <a:t>Characteristics of 5th Generation Computers:</a:t>
            </a:r>
          </a:p>
        </p:txBody>
      </p:sp>
      <p:sp>
        <p:nvSpPr>
          <p:cNvPr id="2" name="Rectangle 1"/>
          <p:cNvSpPr/>
          <p:nvPr/>
        </p:nvSpPr>
        <p:spPr>
          <a:xfrm>
            <a:off x="76200" y="1924535"/>
            <a:ext cx="9067800" cy="430887"/>
          </a:xfrm>
          <a:prstGeom prst="rect">
            <a:avLst/>
          </a:prstGeom>
        </p:spPr>
        <p:txBody>
          <a:bodyPr wrap="square">
            <a:spAutoFit/>
          </a:bodyPr>
          <a:lstStyle/>
          <a:p>
            <a:pPr lvl="0"/>
            <a:r>
              <a:rPr lang="en-US" sz="2200" dirty="0">
                <a:latin typeface="Calibri" pitchFamily="34" charset="0"/>
                <a:cs typeface="Calibri" pitchFamily="34" charset="0"/>
              </a:rPr>
              <a:t>Computers of this generation have the following important characteristics</a:t>
            </a:r>
            <a:r>
              <a:rPr lang="en-US" sz="2200" dirty="0" smtClean="0">
                <a:latin typeface="Calibri" pitchFamily="34" charset="0"/>
                <a:cs typeface="Calibri" pitchFamily="34" charset="0"/>
              </a:rPr>
              <a:t>:</a:t>
            </a:r>
            <a:endParaRPr lang="en-US" sz="2200" dirty="0">
              <a:latin typeface="Calibri" pitchFamily="34" charset="0"/>
              <a:cs typeface="Calibri" pitchFamily="34" charset="0"/>
            </a:endParaRPr>
          </a:p>
        </p:txBody>
      </p:sp>
      <p:sp>
        <p:nvSpPr>
          <p:cNvPr id="11" name="Rectangle 10"/>
          <p:cNvSpPr/>
          <p:nvPr/>
        </p:nvSpPr>
        <p:spPr>
          <a:xfrm>
            <a:off x="685800" y="2532203"/>
            <a:ext cx="8093075" cy="3133165"/>
          </a:xfrm>
          <a:prstGeom prst="rect">
            <a:avLst/>
          </a:prstGeom>
        </p:spPr>
        <p:txBody>
          <a:bodyPr wrap="square">
            <a:spAutoFit/>
          </a:bodyPr>
          <a:lstStyle/>
          <a:p>
            <a:pPr marL="342900" marR="0" indent="-342900" algn="just">
              <a:lnSpc>
                <a:spcPct val="90000"/>
              </a:lnSpc>
              <a:buClr>
                <a:srgbClr val="0033CC"/>
              </a:buClr>
              <a:buFont typeface="Wingdings" pitchFamily="2" charset="2"/>
              <a:buChar char="v"/>
            </a:pPr>
            <a:r>
              <a:rPr lang="en-US" sz="2200" dirty="0">
                <a:latin typeface="Calibri" pitchFamily="34" charset="0"/>
                <a:cs typeface="Calibri" pitchFamily="34" charset="0"/>
              </a:rPr>
              <a:t>They are designed by the use of  IC with ULSI chip</a:t>
            </a:r>
          </a:p>
          <a:p>
            <a:pPr marL="342900" indent="-342900" algn="just">
              <a:buClr>
                <a:srgbClr val="0033CC"/>
              </a:buClr>
              <a:buFont typeface="Wingdings" pitchFamily="2" charset="2"/>
              <a:buChar char="v"/>
            </a:pPr>
            <a:r>
              <a:rPr lang="en-US" sz="2200" dirty="0">
                <a:latin typeface="Calibri" pitchFamily="34" charset="0"/>
                <a:cs typeface="Calibri" pitchFamily="34" charset="0"/>
              </a:rPr>
              <a:t>Mega-chip memories </a:t>
            </a:r>
          </a:p>
          <a:p>
            <a:pPr marL="342900" indent="-342900" algn="just">
              <a:buClr>
                <a:srgbClr val="0033CC"/>
              </a:buClr>
              <a:buFont typeface="Wingdings" pitchFamily="2" charset="2"/>
              <a:buChar char="v"/>
            </a:pPr>
            <a:r>
              <a:rPr lang="en-US" sz="2200" dirty="0">
                <a:latin typeface="Calibri" pitchFamily="34" charset="0"/>
                <a:cs typeface="Calibri" pitchFamily="34" charset="0"/>
              </a:rPr>
              <a:t>Capable of parallel processing </a:t>
            </a:r>
          </a:p>
          <a:p>
            <a:pPr marL="342900" indent="-342900" algn="just">
              <a:buClr>
                <a:srgbClr val="0033CC"/>
              </a:buClr>
              <a:buFont typeface="Wingdings" pitchFamily="2" charset="2"/>
              <a:buChar char="v"/>
            </a:pPr>
            <a:r>
              <a:rPr lang="en-US" sz="2200" dirty="0">
                <a:latin typeface="Calibri" pitchFamily="34" charset="0"/>
                <a:cs typeface="Calibri" pitchFamily="34" charset="0"/>
              </a:rPr>
              <a:t>AI (artificial intelligence) based computers</a:t>
            </a:r>
          </a:p>
          <a:p>
            <a:pPr marL="342900" indent="-342900" algn="just">
              <a:buClr>
                <a:srgbClr val="0033CC"/>
              </a:buClr>
              <a:buFont typeface="Wingdings" pitchFamily="2" charset="2"/>
              <a:buChar char="v"/>
            </a:pPr>
            <a:r>
              <a:rPr lang="en-US" sz="2200" dirty="0">
                <a:latin typeface="Calibri" pitchFamily="34" charset="0"/>
                <a:cs typeface="Calibri" pitchFamily="34" charset="0"/>
              </a:rPr>
              <a:t>More devices have </a:t>
            </a:r>
            <a:r>
              <a:rPr lang="en-US" sz="2200" dirty="0">
                <a:solidFill>
                  <a:srgbClr val="FF0000"/>
                </a:solidFill>
                <a:latin typeface="Calibri" pitchFamily="34" charset="0"/>
                <a:cs typeface="Calibri" pitchFamily="34" charset="0"/>
              </a:rPr>
              <a:t>hot-pluggable</a:t>
            </a:r>
            <a:r>
              <a:rPr lang="en-US" sz="2200" dirty="0">
                <a:latin typeface="Calibri" pitchFamily="34" charset="0"/>
                <a:cs typeface="Calibri" pitchFamily="34" charset="0"/>
              </a:rPr>
              <a:t> features (a failed component is to be replaced with a new one, without the need to shut down the system) and hence the uptime of the system is very high</a:t>
            </a:r>
          </a:p>
          <a:p>
            <a:pPr marL="342900" indent="-342900" algn="just">
              <a:buClr>
                <a:srgbClr val="0033CC"/>
              </a:buClr>
              <a:buFont typeface="Wingdings" pitchFamily="2" charset="2"/>
              <a:buChar char="v"/>
            </a:pPr>
            <a:r>
              <a:rPr lang="en-US" sz="2200" dirty="0">
                <a:latin typeface="Calibri" pitchFamily="34" charset="0"/>
                <a:cs typeface="Calibri" pitchFamily="34" charset="0"/>
              </a:rPr>
              <a:t>Distributed, rather than centralized</a:t>
            </a:r>
          </a:p>
          <a:p>
            <a:pPr marL="342900" indent="-342900" algn="just">
              <a:buClr>
                <a:srgbClr val="0033CC"/>
              </a:buClr>
              <a:buFont typeface="Wingdings" pitchFamily="2" charset="2"/>
              <a:buChar char="v"/>
            </a:pPr>
            <a:r>
              <a:rPr lang="en-US" sz="2200" dirty="0">
                <a:latin typeface="Calibri" pitchFamily="34" charset="0"/>
                <a:cs typeface="Calibri" pitchFamily="34" charset="0"/>
              </a:rPr>
              <a:t>Wireless enabled high performance multimedia computers</a:t>
            </a:r>
          </a:p>
        </p:txBody>
      </p:sp>
    </p:spTree>
    <p:extLst>
      <p:ext uri="{BB962C8B-B14F-4D97-AF65-F5344CB8AC3E}">
        <p14:creationId xmlns:p14="http://schemas.microsoft.com/office/powerpoint/2010/main" val="3005076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2.2 </a:t>
            </a:r>
            <a:r>
              <a:rPr lang="en-US" sz="2700" i="0" dirty="0">
                <a:solidFill>
                  <a:schemeClr val="bg1"/>
                </a:solidFill>
                <a:latin typeface="Arial" panose="020B0604020202020204" pitchFamily="34" charset="0"/>
              </a:rPr>
              <a:t>Electrical Vs. Electronic </a:t>
            </a:r>
            <a:r>
              <a:rPr lang="en-US" sz="2700" i="0" dirty="0" smtClean="0">
                <a:solidFill>
                  <a:schemeClr val="bg1"/>
                </a:solidFill>
                <a:latin typeface="Arial" panose="020B0604020202020204" pitchFamily="34" charset="0"/>
              </a:rPr>
              <a:t>Devices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81442446"/>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2.2.1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Electrical Vs. Electronic Devices</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1447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buNone/>
            </a:pPr>
            <a:r>
              <a:rPr lang="en-US" sz="2400" dirty="0">
                <a:latin typeface="Arial" panose="020B0604020202020204" pitchFamily="34" charset="0"/>
                <a:cs typeface="Arial" panose="020B0604020202020204" pitchFamily="34" charset="0"/>
              </a:rPr>
              <a:t>If a device uses electricity </a:t>
            </a:r>
            <a:r>
              <a:rPr lang="en-US" sz="2400" dirty="0" smtClean="0">
                <a:latin typeface="Arial" panose="020B0604020202020204" pitchFamily="34" charset="0"/>
                <a:cs typeface="Arial" panose="020B0604020202020204" pitchFamily="34" charset="0"/>
              </a:rPr>
              <a:t>to transmit and manipulate power (e.g., light, heat or motion), </a:t>
            </a:r>
            <a:r>
              <a:rPr lang="en-US" sz="2400" dirty="0">
                <a:latin typeface="Arial" panose="020B0604020202020204" pitchFamily="34" charset="0"/>
                <a:cs typeface="Arial" panose="020B0604020202020204" pitchFamily="34" charset="0"/>
              </a:rPr>
              <a:t>it is electrical, while if it uses electricity </a:t>
            </a:r>
            <a:r>
              <a:rPr lang="en-US" sz="2400" dirty="0" smtClean="0">
                <a:latin typeface="Arial" panose="020B0604020202020204" pitchFamily="34" charset="0"/>
                <a:cs typeface="Arial" panose="020B0604020202020204" pitchFamily="34" charset="0"/>
              </a:rPr>
              <a:t>to transmit and manipulate information</a:t>
            </a:r>
            <a:r>
              <a:rPr lang="en-US" sz="2400" dirty="0">
                <a:latin typeface="Arial" panose="020B0604020202020204" pitchFamily="34" charset="0"/>
                <a:cs typeface="Arial" panose="020B0604020202020204" pitchFamily="34" charset="0"/>
              </a:rPr>
              <a:t>, it is almost surely electronic</a:t>
            </a:r>
            <a:r>
              <a:rPr lang="en-US" sz="2400" dirty="0" smtClean="0">
                <a:latin typeface="Arial" panose="020B0604020202020204" pitchFamily="34" charset="0"/>
                <a:cs typeface="Arial" panose="020B0604020202020204" pitchFamily="34" charset="0"/>
              </a:rPr>
              <a:t>.</a:t>
            </a:r>
          </a:p>
          <a:p>
            <a:pPr marL="0" indent="0" algn="just" eaLnBrk="1" hangingPunct="1">
              <a:buNone/>
            </a:pPr>
            <a:endParaRPr lang="en-US" sz="1400" dirty="0" smtClean="0">
              <a:latin typeface="Arial" panose="020B0604020202020204" pitchFamily="34" charset="0"/>
              <a:cs typeface="Arial" panose="020B0604020202020204" pitchFamily="34" charset="0"/>
            </a:endParaRPr>
          </a:p>
          <a:p>
            <a:pPr marL="0" indent="0" algn="just" eaLnBrk="1" hangingPunct="1">
              <a:buNone/>
            </a:pPr>
            <a:r>
              <a:rPr lang="en-US" sz="2000" dirty="0">
                <a:solidFill>
                  <a:srgbClr val="0033CC"/>
                </a:solidFill>
                <a:latin typeface="Arial" panose="020B0604020202020204" pitchFamily="34" charset="0"/>
                <a:cs typeface="Arial" panose="020B0604020202020204" pitchFamily="34" charset="0"/>
              </a:rPr>
              <a:t>Explanation: </a:t>
            </a:r>
          </a:p>
          <a:p>
            <a:pPr marL="1020763" indent="-457200" algn="just" eaLnBrk="1" hangingPunct="1">
              <a:spcBef>
                <a:spcPts val="600"/>
              </a:spcBef>
              <a:spcAft>
                <a:spcPts val="600"/>
              </a:spcAft>
              <a:buClr>
                <a:srgbClr val="FF0000"/>
              </a:buClr>
              <a:buSzPct val="101000"/>
              <a:buAutoNum type="arabicParenR"/>
            </a:pPr>
            <a:r>
              <a:rPr lang="en-US" sz="2000" dirty="0" smtClean="0">
                <a:latin typeface="Calibri" pitchFamily="34" charset="0"/>
                <a:cs typeface="Calibri" pitchFamily="34" charset="0"/>
              </a:rPr>
              <a:t>Let </a:t>
            </a:r>
            <a:r>
              <a:rPr lang="en-US" sz="2000" dirty="0">
                <a:latin typeface="Calibri" pitchFamily="34" charset="0"/>
                <a:cs typeface="Calibri" pitchFamily="34" charset="0"/>
              </a:rPr>
              <a:t>us consider the example of a toaster. A toaster converts electrical energy into heat to warm up a piece of bread. This is the electrical part of the device. However, the same toaster can have heat settings and sensors to check when the toast has been heated to optimal level. This is the electronic part of the device. </a:t>
            </a:r>
            <a:endParaRPr lang="en-US" sz="2000" dirty="0" smtClean="0">
              <a:latin typeface="Calibri" pitchFamily="34" charset="0"/>
              <a:cs typeface="Calibri" pitchFamily="34" charset="0"/>
            </a:endParaRPr>
          </a:p>
          <a:p>
            <a:pPr marL="1020763" indent="-457200" algn="just" eaLnBrk="1" hangingPunct="1">
              <a:spcBef>
                <a:spcPts val="600"/>
              </a:spcBef>
              <a:spcAft>
                <a:spcPts val="600"/>
              </a:spcAft>
              <a:buClr>
                <a:srgbClr val="FF0000"/>
              </a:buClr>
              <a:buSzPct val="101000"/>
              <a:buAutoNum type="arabicParenR"/>
            </a:pPr>
            <a:r>
              <a:rPr lang="en-US" sz="2000" dirty="0" smtClean="0">
                <a:latin typeface="Calibri" pitchFamily="34" charset="0"/>
                <a:cs typeface="Calibri" pitchFamily="34" charset="0"/>
              </a:rPr>
              <a:t>An electric </a:t>
            </a:r>
            <a:r>
              <a:rPr lang="en-US" sz="2000" dirty="0">
                <a:latin typeface="Calibri" pitchFamily="34" charset="0"/>
                <a:cs typeface="Calibri" pitchFamily="34" charset="0"/>
              </a:rPr>
              <a:t>battery stores power that can be used to light an electric light bulb. An electronic light sensor produces a voltage that depends on the amount of light falling upon it, which might be used as part of a system that automatically switches a </a:t>
            </a:r>
            <a:r>
              <a:rPr lang="en-US" sz="2000" dirty="0" smtClean="0">
                <a:latin typeface="Calibri" pitchFamily="34" charset="0"/>
                <a:cs typeface="Calibri" pitchFamily="34" charset="0"/>
              </a:rPr>
              <a:t>light bulb </a:t>
            </a:r>
            <a:r>
              <a:rPr lang="en-US" sz="2000" dirty="0">
                <a:latin typeface="Calibri" pitchFamily="34" charset="0"/>
                <a:cs typeface="Calibri" pitchFamily="34" charset="0"/>
              </a:rPr>
              <a:t>off in the daytime</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3566960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2617</TotalTime>
  <Words>1259</Words>
  <Application>Microsoft Office PowerPoint</Application>
  <PresentationFormat>On-screen Show (4:3)</PresentationFormat>
  <Paragraphs>354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252</cp:revision>
  <dcterms:created xsi:type="dcterms:W3CDTF">2007-10-02T04:28:17Z</dcterms:created>
  <dcterms:modified xsi:type="dcterms:W3CDTF">2019-02-26T21:23:27Z</dcterms:modified>
</cp:coreProperties>
</file>