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3"/>
  </p:notesMasterIdLst>
  <p:handoutMasterIdLst>
    <p:handoutMasterId r:id="rId24"/>
  </p:handoutMasterIdLst>
  <p:sldIdLst>
    <p:sldId id="863" r:id="rId2"/>
    <p:sldId id="770" r:id="rId3"/>
    <p:sldId id="841" r:id="rId4"/>
    <p:sldId id="842" r:id="rId5"/>
    <p:sldId id="843" r:id="rId6"/>
    <p:sldId id="845" r:id="rId7"/>
    <p:sldId id="844" r:id="rId8"/>
    <p:sldId id="846" r:id="rId9"/>
    <p:sldId id="847" r:id="rId10"/>
    <p:sldId id="848" r:id="rId11"/>
    <p:sldId id="849" r:id="rId12"/>
    <p:sldId id="850" r:id="rId13"/>
    <p:sldId id="853" r:id="rId14"/>
    <p:sldId id="854" r:id="rId15"/>
    <p:sldId id="855" r:id="rId16"/>
    <p:sldId id="856" r:id="rId17"/>
    <p:sldId id="857" r:id="rId18"/>
    <p:sldId id="858" r:id="rId19"/>
    <p:sldId id="859" r:id="rId20"/>
    <p:sldId id="860" r:id="rId21"/>
    <p:sldId id="835" r:id="rId22"/>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CCFF99"/>
    <a:srgbClr val="3366FF"/>
    <a:srgbClr val="00CC00"/>
    <a:srgbClr val="FF9900"/>
    <a:srgbClr val="660066"/>
    <a:srgbClr val="996633"/>
    <a:srgbClr val="66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2" autoAdjust="0"/>
    <p:restoredTop sz="94840" autoAdjust="0"/>
  </p:normalViewPr>
  <p:slideViewPr>
    <p:cSldViewPr>
      <p:cViewPr varScale="1">
        <p:scale>
          <a:sx n="70" d="100"/>
          <a:sy n="70" d="100"/>
        </p:scale>
        <p:origin x="15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156FD77-8A0B-474E-BD8F-663925BB05C9}" type="slidenum">
              <a:rPr lang="en-US"/>
              <a:pPr/>
              <a:t>‹#›</a:t>
            </a:fld>
            <a:endParaRPr lang="en-US"/>
          </a:p>
        </p:txBody>
      </p:sp>
    </p:spTree>
    <p:extLst>
      <p:ext uri="{BB962C8B-B14F-4D97-AF65-F5344CB8AC3E}">
        <p14:creationId xmlns:p14="http://schemas.microsoft.com/office/powerpoint/2010/main" val="40152565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878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7692CCBE-9D7D-4163-B39D-B388963CBBE9}" type="slidenum">
              <a:rPr lang="en-US"/>
              <a:pPr/>
              <a:t>‹#›</a:t>
            </a:fld>
            <a:endParaRPr lang="en-US"/>
          </a:p>
        </p:txBody>
      </p:sp>
    </p:spTree>
    <p:extLst>
      <p:ext uri="{BB962C8B-B14F-4D97-AF65-F5344CB8AC3E}">
        <p14:creationId xmlns:p14="http://schemas.microsoft.com/office/powerpoint/2010/main" val="3138403399"/>
      </p:ext>
    </p:extLst>
  </p:cSld>
  <p:clrMap bg1="lt1" tx1="dk1" bg2="lt2" tx2="dk2" accent1="accent1" accent2="accent2" accent3="accent3" accent4="accent4" accent5="accent5" accent6="accent6" hlink="hlink" folHlink="folHlink"/>
  <p:hf sldNum="0" hd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0AAECE9-AD51-4C43-9D02-2B9A164D906E}" type="slidenum">
              <a:rPr lang="en-US" sz="1200" b="0" smtClean="0">
                <a:latin typeface="Times New Roman" charset="0"/>
              </a:rPr>
              <a:pPr/>
              <a:t>1</a:t>
            </a:fld>
            <a:endParaRPr lang="en-US" sz="1200" b="0" smtClean="0">
              <a:latin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73362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71364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81191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418908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21893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3260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smtClean="0"/>
          </a:p>
        </p:txBody>
      </p:sp>
    </p:spTree>
    <p:extLst>
      <p:ext uri="{BB962C8B-B14F-4D97-AF65-F5344CB8AC3E}">
        <p14:creationId xmlns:p14="http://schemas.microsoft.com/office/powerpoint/2010/main" val="188093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81064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solidFill>
                  <a:srgbClr val="FF0000"/>
                </a:solidFill>
              </a:rPr>
              <a:pPr/>
              <a:t>‹#›</a:t>
            </a:fld>
            <a:endParaRPr lang="en-US" dirty="0">
              <a:solidFill>
                <a:srgbClr val="FF0000"/>
              </a:solidFill>
            </a:endParaRPr>
          </a:p>
        </p:txBody>
      </p:sp>
    </p:spTree>
    <p:extLst>
      <p:ext uri="{BB962C8B-B14F-4D97-AF65-F5344CB8AC3E}">
        <p14:creationId xmlns:p14="http://schemas.microsoft.com/office/powerpoint/2010/main" val="126855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73270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37097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500">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
        <p:nvSpPr>
          <p:cNvPr id="3" name="TextBox 2"/>
          <p:cNvSpPr txBox="1"/>
          <p:nvPr userDrawn="1"/>
        </p:nvSpPr>
        <p:spPr>
          <a:xfrm>
            <a:off x="8839200" y="451512"/>
            <a:ext cx="353943" cy="6324600"/>
          </a:xfrm>
          <a:prstGeom prst="rect">
            <a:avLst/>
          </a:prstGeom>
          <a:noFill/>
        </p:spPr>
        <p:txBody>
          <a:bodyPr vert="vert270">
            <a:spAutoFit/>
          </a:bodyPr>
          <a:lstStyle/>
          <a:p>
            <a:pPr algn="ctr" eaLnBrk="1" hangingPunct="1">
              <a:defRPr/>
            </a:pPr>
            <a:r>
              <a:rPr lang="en-US" sz="1100" dirty="0">
                <a:solidFill>
                  <a:srgbClr val="FF0000"/>
                </a:solidFill>
                <a:latin typeface="+mj-lt"/>
              </a:rPr>
              <a:t>Prepared by</a:t>
            </a:r>
            <a:r>
              <a:rPr lang="en-US" sz="1100" dirty="0">
                <a:solidFill>
                  <a:srgbClr val="FFC000"/>
                </a:solidFill>
                <a:latin typeface="+mj-lt"/>
              </a:rPr>
              <a:t>: </a:t>
            </a:r>
            <a:r>
              <a:rPr lang="en-US" sz="1100" dirty="0" smtClean="0">
                <a:solidFill>
                  <a:srgbClr val="FFC000"/>
                </a:solidFill>
                <a:latin typeface="+mj-lt"/>
              </a:rPr>
              <a:t> K  M  </a:t>
            </a:r>
            <a:r>
              <a:rPr lang="en-US" sz="1100" dirty="0">
                <a:solidFill>
                  <a:srgbClr val="FFC000"/>
                </a:solidFill>
                <a:latin typeface="+mj-lt"/>
              </a:rPr>
              <a:t>Akkas Ali</a:t>
            </a:r>
            <a:r>
              <a:rPr lang="en-US" sz="1100" dirty="0" smtClean="0">
                <a:solidFill>
                  <a:srgbClr val="FFC000"/>
                </a:solidFill>
                <a:latin typeface="+mj-lt"/>
              </a:rPr>
              <a:t>,   </a:t>
            </a:r>
            <a:r>
              <a:rPr lang="en-US" sz="1100" dirty="0" smtClean="0">
                <a:solidFill>
                  <a:srgbClr val="FF0000"/>
                </a:solidFill>
                <a:latin typeface="+mj-lt"/>
              </a:rPr>
              <a:t>Associate  </a:t>
            </a:r>
            <a:r>
              <a:rPr lang="en-US" sz="1100" dirty="0">
                <a:solidFill>
                  <a:srgbClr val="FF0000"/>
                </a:solidFill>
                <a:latin typeface="+mj-lt"/>
              </a:rPr>
              <a:t>Professor</a:t>
            </a:r>
            <a:r>
              <a:rPr lang="en-US" sz="1100" dirty="0" smtClean="0">
                <a:solidFill>
                  <a:srgbClr val="FFC000"/>
                </a:solidFill>
                <a:latin typeface="+mj-lt"/>
              </a:rPr>
              <a:t>, </a:t>
            </a:r>
            <a:r>
              <a:rPr lang="en-US" sz="1100" dirty="0" smtClean="0">
                <a:solidFill>
                  <a:srgbClr val="3366FF"/>
                </a:solidFill>
                <a:latin typeface="+mj-lt"/>
              </a:rPr>
              <a:t> </a:t>
            </a:r>
            <a:r>
              <a:rPr lang="en-US" sz="1100" dirty="0">
                <a:solidFill>
                  <a:srgbClr val="3366FF"/>
                </a:solidFill>
                <a:latin typeface="+mj-lt"/>
              </a:rPr>
              <a:t>IIT, JU</a:t>
            </a:r>
          </a:p>
        </p:txBody>
      </p:sp>
    </p:spTree>
    <p:extLst>
      <p:ext uri="{BB962C8B-B14F-4D97-AF65-F5344CB8AC3E}">
        <p14:creationId xmlns:p14="http://schemas.microsoft.com/office/powerpoint/2010/main" val="173436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6301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70249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500">
                <a:solidFill>
                  <a:srgbClr val="FF0000"/>
                </a:solidFill>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4088"/>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ChangeArrowheads="1"/>
          </p:cNvSpPr>
          <p:nvPr/>
        </p:nvSpPr>
        <p:spPr bwMode="auto">
          <a:xfrm>
            <a:off x="14288" y="2895600"/>
            <a:ext cx="914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pPr>
            <a:r>
              <a:rPr lang="en-US" sz="2800" dirty="0" smtClean="0">
                <a:solidFill>
                  <a:srgbClr val="00B050"/>
                </a:solidFill>
                <a:latin typeface="Verdana" pitchFamily="34" charset="0"/>
                <a:ea typeface="Verdana" pitchFamily="34" charset="0"/>
                <a:cs typeface="Verdana" pitchFamily="34" charset="0"/>
              </a:rPr>
              <a:t>IT-1101: IT Fundamentals</a:t>
            </a:r>
            <a:endParaRPr lang="en-US" sz="2800" dirty="0">
              <a:solidFill>
                <a:srgbClr val="00B050"/>
              </a:solidFill>
              <a:latin typeface="Verdana" pitchFamily="34" charset="0"/>
              <a:ea typeface="Verdana" pitchFamily="34" charset="0"/>
              <a:cs typeface="Verdana" pitchFamily="34" charset="0"/>
            </a:endParaRPr>
          </a:p>
          <a:p>
            <a:pPr algn="ctr">
              <a:lnSpc>
                <a:spcPct val="80000"/>
              </a:lnSpc>
            </a:pPr>
            <a:r>
              <a:rPr lang="en-US" sz="1500" dirty="0">
                <a:solidFill>
                  <a:srgbClr val="FF0000"/>
                </a:solidFill>
              </a:rPr>
              <a:t>for</a:t>
            </a:r>
            <a:r>
              <a:rPr lang="en-US" dirty="0">
                <a:solidFill>
                  <a:srgbClr val="00B050"/>
                </a:solidFill>
              </a:rPr>
              <a:t> </a:t>
            </a:r>
          </a:p>
          <a:p>
            <a:pPr algn="ctr">
              <a:lnSpc>
                <a:spcPct val="80000"/>
              </a:lnSpc>
            </a:pPr>
            <a:r>
              <a:rPr lang="en-US" sz="2000" dirty="0" smtClean="0">
                <a:latin typeface="Arial Black" pitchFamily="34" charset="0"/>
              </a:rPr>
              <a:t>1st Year </a:t>
            </a:r>
            <a:r>
              <a:rPr lang="en-US" sz="2000" dirty="0">
                <a:latin typeface="Arial Black" pitchFamily="34" charset="0"/>
              </a:rPr>
              <a:t>1st Semester of </a:t>
            </a:r>
            <a:r>
              <a:rPr lang="en-US" sz="2000" dirty="0" err="1">
                <a:latin typeface="Arial Black" pitchFamily="34" charset="0"/>
              </a:rPr>
              <a:t>B.Sc</a:t>
            </a:r>
            <a:r>
              <a:rPr lang="en-US" sz="2000" dirty="0">
                <a:latin typeface="Arial Black" pitchFamily="34" charset="0"/>
              </a:rPr>
              <a:t> (Honors) in IT </a:t>
            </a:r>
            <a:r>
              <a:rPr lang="en-US" sz="2000" dirty="0" smtClean="0">
                <a:latin typeface="Arial Black" pitchFamily="34" charset="0"/>
              </a:rPr>
              <a:t>(10</a:t>
            </a:r>
            <a:r>
              <a:rPr lang="en-US" sz="2000" baseline="30000" dirty="0" smtClean="0">
                <a:latin typeface="Arial Black" pitchFamily="34" charset="0"/>
              </a:rPr>
              <a:t>th</a:t>
            </a:r>
            <a:r>
              <a:rPr lang="en-US" sz="2000" dirty="0" smtClean="0">
                <a:latin typeface="Arial Black" pitchFamily="34" charset="0"/>
              </a:rPr>
              <a:t> </a:t>
            </a:r>
            <a:r>
              <a:rPr lang="en-US" sz="2000" dirty="0" smtClean="0">
                <a:solidFill>
                  <a:srgbClr val="0000FF"/>
                </a:solidFill>
                <a:latin typeface="Arial Black" pitchFamily="34" charset="0"/>
              </a:rPr>
              <a:t>Batch</a:t>
            </a:r>
            <a:r>
              <a:rPr lang="en-US" sz="2000" dirty="0">
                <a:latin typeface="Arial Black" pitchFamily="34" charset="0"/>
              </a:rPr>
              <a:t>)</a:t>
            </a:r>
          </a:p>
        </p:txBody>
      </p:sp>
      <p:sp>
        <p:nvSpPr>
          <p:cNvPr id="3076" name="Rectangle 14"/>
          <p:cNvSpPr>
            <a:spLocks noChangeArrowheads="1"/>
          </p:cNvSpPr>
          <p:nvPr/>
        </p:nvSpPr>
        <p:spPr bwMode="auto">
          <a:xfrm>
            <a:off x="914400" y="4038600"/>
            <a:ext cx="7696200" cy="100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sz="2800" u="sng" dirty="0">
                <a:solidFill>
                  <a:srgbClr val="0070C0"/>
                </a:solidFill>
                <a:latin typeface="Verdana" panose="020B0604030504040204" pitchFamily="34" charset="0"/>
                <a:ea typeface="Verdana" panose="020B0604030504040204" pitchFamily="34" charset="0"/>
                <a:cs typeface="Verdana" panose="020B0604030504040204" pitchFamily="34" charset="0"/>
              </a:rPr>
              <a:t>Lecture:</a:t>
            </a:r>
            <a:r>
              <a:rPr lang="en-US" sz="2800"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80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04</a:t>
            </a:r>
            <a:endParaRPr lang="en-US" sz="2800" u="sng"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US" sz="1400" u="sng" dirty="0">
              <a:solidFill>
                <a:srgbClr val="0070C0"/>
              </a:solidFill>
            </a:endParaRPr>
          </a:p>
          <a:p>
            <a:pPr algn="ctr">
              <a:lnSpc>
                <a:spcPct val="90000"/>
              </a:lnSpc>
            </a:pPr>
            <a:r>
              <a:rPr lang="en-US" sz="2400" dirty="0">
                <a:cs typeface="Arial" pitchFamily="34" charset="0"/>
              </a:rPr>
              <a:t>Classification and Characteristics of Computers</a:t>
            </a:r>
          </a:p>
        </p:txBody>
      </p:sp>
      <p:pic>
        <p:nvPicPr>
          <p:cNvPr id="307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609600" y="5029200"/>
            <a:ext cx="5638800" cy="1784350"/>
          </a:xfrm>
          <a:prstGeom prst="rect">
            <a:avLst/>
          </a:prstGeom>
          <a:noFill/>
          <a:ln w="9525">
            <a:noFill/>
            <a:miter lim="800000"/>
            <a:headEnd/>
            <a:tailEnd/>
          </a:ln>
        </p:spPr>
        <p:txBody>
          <a:bodyPr>
            <a:spAutoFit/>
          </a:bodyPr>
          <a:lstStyle/>
          <a:p>
            <a:pPr>
              <a:defRPr/>
            </a:pPr>
            <a:r>
              <a:rPr lang="en-US" sz="2000" dirty="0">
                <a:solidFill>
                  <a:srgbClr val="FF0000"/>
                </a:solidFill>
              </a:rPr>
              <a:t>Prepared by:</a:t>
            </a:r>
            <a:endParaRPr lang="en-US" sz="2000" b="0" dirty="0">
              <a:solidFill>
                <a:srgbClr val="FF0000"/>
              </a:solidFill>
            </a:endParaRPr>
          </a:p>
          <a:p>
            <a:pPr marL="457200">
              <a:defRPr/>
            </a:pPr>
            <a:r>
              <a:rPr lang="en-US" sz="2000" dirty="0"/>
              <a:t>K M </a:t>
            </a:r>
            <a:r>
              <a:rPr lang="en-US" sz="2000" dirty="0" err="1"/>
              <a:t>Akkas</a:t>
            </a:r>
            <a:r>
              <a:rPr lang="en-US" sz="2000" dirty="0"/>
              <a:t> Ali</a:t>
            </a:r>
          </a:p>
          <a:p>
            <a:pPr marL="457200">
              <a:defRPr/>
            </a:pPr>
            <a:r>
              <a:rPr lang="en-US" sz="1000" dirty="0">
                <a:solidFill>
                  <a:srgbClr val="0000FF"/>
                </a:solidFill>
              </a:rPr>
              <a:t>akkas_khan@yahoo.com, akkas@juniv.edu</a:t>
            </a:r>
          </a:p>
          <a:p>
            <a:pPr marL="457200">
              <a:defRPr/>
            </a:pPr>
            <a:r>
              <a:rPr lang="en-US" sz="2000" dirty="0"/>
              <a:t>Assistant Professor</a:t>
            </a:r>
          </a:p>
          <a:p>
            <a:pPr marL="457200">
              <a:defRPr/>
            </a:pPr>
            <a:r>
              <a:rPr lang="en-US" sz="2000" dirty="0">
                <a:solidFill>
                  <a:srgbClr val="3333FF"/>
                </a:solidFill>
              </a:rPr>
              <a:t>Institute of Information Technology (IIT) </a:t>
            </a:r>
          </a:p>
          <a:p>
            <a:pPr marL="457200">
              <a:defRPr/>
            </a:pPr>
            <a:r>
              <a:rPr lang="en-US" sz="2000" dirty="0">
                <a:solidFill>
                  <a:srgbClr val="00CC00"/>
                </a:solidFill>
              </a:rPr>
              <a:t>Jahangirnagar University, Dhaka-1342</a:t>
            </a:r>
          </a:p>
        </p:txBody>
      </p:sp>
    </p:spTree>
    <p:extLst>
      <p:ext uri="{BB962C8B-B14F-4D97-AF65-F5344CB8AC3E}">
        <p14:creationId xmlns:p14="http://schemas.microsoft.com/office/powerpoint/2010/main" val="2996679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3</a:t>
            </a:r>
            <a:r>
              <a:rPr lang="en-US" sz="2700" i="0" dirty="0" smtClean="0">
                <a:solidFill>
                  <a:schemeClr val="bg1"/>
                </a:solidFill>
                <a:latin typeface="Arial" panose="020B0604020202020204" pitchFamily="34" charset="0"/>
              </a:rPr>
              <a:t>.2 Classification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28699422"/>
              </p:ext>
            </p:extLst>
          </p:nvPr>
        </p:nvGraphicFramePr>
        <p:xfrm>
          <a:off x="-46220" y="685800"/>
          <a:ext cx="9372600" cy="365760"/>
        </p:xfrm>
        <a:graphic>
          <a:graphicData uri="http://schemas.openxmlformats.org/drawingml/2006/table">
            <a:tbl>
              <a:tblPr firstRow="1" firstCol="1" lastRow="1" lastCol="1" bandRow="1" bandCol="1">
                <a:tableStyleId>{5C22544A-7EE6-4342-B048-85BDC9FD1C3A}</a:tableStyleId>
              </a:tblPr>
              <a:tblGrid>
                <a:gridCol w="809616"/>
                <a:gridCol w="8562984"/>
              </a:tblGrid>
              <a:tr h="281749">
                <a:tc>
                  <a:txBody>
                    <a:bodyPr/>
                    <a:lstStyle/>
                    <a:p>
                      <a:pPr marL="0" marR="0" algn="just">
                        <a:lnSpc>
                          <a:spcPct val="100000"/>
                        </a:lnSpc>
                        <a:spcBef>
                          <a:spcPts val="0"/>
                        </a:spcBef>
                        <a:spcAft>
                          <a:spcPts val="0"/>
                        </a:spcAft>
                      </a:pPr>
                      <a:r>
                        <a:rPr lang="en-US" sz="2400" spc="-100" baseline="0" dirty="0" smtClean="0">
                          <a:solidFill>
                            <a:srgbClr val="0033CC"/>
                          </a:solidFill>
                          <a:effectLst/>
                          <a:latin typeface="Arial" pitchFamily="34" charset="0"/>
                          <a:cs typeface="Arial" pitchFamily="34" charset="0"/>
                        </a:rPr>
                        <a:t>3.1.2</a:t>
                      </a:r>
                      <a:endParaRPr lang="en-US" sz="2400" spc="-100" baseline="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spc="-100" baseline="0" dirty="0" smtClean="0">
                          <a:solidFill>
                            <a:srgbClr val="FF0000"/>
                          </a:solidFill>
                          <a:effectLst/>
                          <a:latin typeface="Arial" pitchFamily="34" charset="0"/>
                          <a:ea typeface="+mn-ea"/>
                          <a:cs typeface="Arial" pitchFamily="34" charset="0"/>
                        </a:rPr>
                        <a:t>Classification According to Size, Cost, Processing Speed etc</a:t>
                      </a:r>
                      <a:r>
                        <a:rPr lang="en-US" sz="2400" b="1" kern="1200" spc="-100" baseline="0" dirty="0" smtClean="0">
                          <a:solidFill>
                            <a:srgbClr val="0033CC"/>
                          </a:solidFill>
                          <a:effectLst/>
                          <a:latin typeface="Arial" pitchFamily="34" charset="0"/>
                          <a:ea typeface="+mn-ea"/>
                          <a:cs typeface="Arial" pitchFamily="34" charset="0"/>
                        </a:rPr>
                        <a:t>…</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534400" cy="3581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2400" dirty="0" smtClean="0">
                <a:solidFill>
                  <a:srgbClr val="0033CC"/>
                </a:solidFill>
                <a:latin typeface="Arial" panose="020B0604020202020204" pitchFamily="34" charset="0"/>
                <a:cs typeface="Arial" panose="020B0604020202020204" pitchFamily="34" charset="0"/>
              </a:rPr>
              <a:t>Mainframe Computer:</a:t>
            </a:r>
          </a:p>
          <a:p>
            <a:pPr marL="0" indent="0" algn="just">
              <a:spcBef>
                <a:spcPts val="0"/>
              </a:spcBef>
              <a:buNone/>
            </a:pPr>
            <a:r>
              <a:rPr lang="en-US" sz="2400" dirty="0">
                <a:latin typeface="Arial" panose="020B0604020202020204" pitchFamily="34" charset="0"/>
                <a:cs typeface="Arial" panose="020B0604020202020204" pitchFamily="34" charset="0"/>
              </a:rPr>
              <a:t>Mainframe computers are larger than mini- and microcomputers and they usually have one or more central processors</a:t>
            </a:r>
            <a:r>
              <a:rPr lang="en-US" sz="2400" dirty="0" smtClean="0">
                <a:latin typeface="Arial" panose="020B0604020202020204" pitchFamily="34" charset="0"/>
                <a:cs typeface="Arial" panose="020B0604020202020204" pitchFamily="34" charset="0"/>
              </a:rPr>
              <a:t>. They have </a:t>
            </a:r>
            <a:r>
              <a:rPr lang="en-US" sz="2400" dirty="0">
                <a:latin typeface="Arial" panose="020B0604020202020204" pitchFamily="34" charset="0"/>
                <a:cs typeface="Arial" panose="020B0604020202020204" pitchFamily="34" charset="0"/>
              </a:rPr>
              <a:t>many terminals connected to them. </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They </a:t>
            </a:r>
            <a:r>
              <a:rPr lang="en-US" sz="2000" dirty="0" smtClean="0">
                <a:latin typeface="Calibri" pitchFamily="34" charset="0"/>
                <a:cs typeface="Calibri" pitchFamily="34" charset="0"/>
              </a:rPr>
              <a:t>can handle </a:t>
            </a:r>
            <a:r>
              <a:rPr lang="en-US" sz="2000" dirty="0">
                <a:latin typeface="Calibri" pitchFamily="34" charset="0"/>
                <a:cs typeface="Calibri" pitchFamily="34" charset="0"/>
              </a:rPr>
              <a:t>massive amount of input, output and storage.</a:t>
            </a:r>
          </a:p>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These computers are used where many people in a large organization need frequent access to the same information, which is usually organized into one or more huge databases. Here each user uses a terminal for accessing data into the mainframe computer. </a:t>
            </a:r>
            <a:endParaRPr lang="en-US" sz="2000" dirty="0">
              <a:latin typeface="Calibri" pitchFamily="34" charset="0"/>
              <a:cs typeface="Calibri" pitchFamily="34" charset="0"/>
            </a:endParaRPr>
          </a:p>
          <a:p>
            <a:pPr marL="0" indent="0" algn="just">
              <a:spcBef>
                <a:spcPts val="0"/>
              </a:spcBef>
              <a:buNone/>
            </a:pPr>
            <a:r>
              <a:rPr lang="en-US" sz="2000" dirty="0">
                <a:solidFill>
                  <a:srgbClr val="FF0000"/>
                </a:solidFill>
                <a:latin typeface="Arial" panose="020B0604020202020204" pitchFamily="34" charset="0"/>
                <a:cs typeface="Arial" panose="020B0604020202020204" pitchFamily="34" charset="0"/>
              </a:rPr>
              <a:t>Note:</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Atomic Energy Commission of Bangladesh used a mainframe computer in the early 1980s for the first time in Bangladesh. </a:t>
            </a:r>
          </a:p>
          <a:p>
            <a:pPr marL="0" indent="0" algn="just">
              <a:spcBef>
                <a:spcPts val="0"/>
              </a:spcBef>
              <a:buNone/>
            </a:pPr>
            <a:r>
              <a:rPr lang="en-US" sz="2000" dirty="0" smtClean="0">
                <a:solidFill>
                  <a:srgbClr val="0033CC"/>
                </a:solidFill>
                <a:latin typeface="Arial" panose="020B0604020202020204" pitchFamily="34" charset="0"/>
                <a:cs typeface="Arial" panose="020B0604020202020204" pitchFamily="34" charset="0"/>
              </a:rPr>
              <a:t>Application</a:t>
            </a:r>
            <a:r>
              <a:rPr lang="en-US" sz="2000" dirty="0">
                <a:solidFill>
                  <a:srgbClr val="0033CC"/>
                </a:solidFill>
                <a:latin typeface="Arial" panose="020B0604020202020204" pitchFamily="34" charset="0"/>
                <a:cs typeface="Arial" panose="020B0604020202020204" pitchFamily="34" charset="0"/>
              </a:rPr>
              <a:t>:</a:t>
            </a:r>
          </a:p>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Mainframe computers are </a:t>
            </a:r>
            <a:r>
              <a:rPr lang="en-US" sz="2000" dirty="0">
                <a:latin typeface="Calibri" pitchFamily="34" charset="0"/>
                <a:cs typeface="Calibri" pitchFamily="34" charset="0"/>
              </a:rPr>
              <a:t>ideal for research organizations, large industries, bank and insurance company, government organizations and large-scale on line reservation systems.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10</a:t>
            </a:fld>
            <a:endParaRPr lang="en-US" dirty="0"/>
          </a:p>
        </p:txBody>
      </p:sp>
    </p:spTree>
    <p:extLst>
      <p:ext uri="{BB962C8B-B14F-4D97-AF65-F5344CB8AC3E}">
        <p14:creationId xmlns:p14="http://schemas.microsoft.com/office/powerpoint/2010/main" val="4028847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3</a:t>
            </a:r>
            <a:r>
              <a:rPr lang="en-US" sz="2700" i="0" dirty="0" smtClean="0">
                <a:solidFill>
                  <a:schemeClr val="bg1"/>
                </a:solidFill>
                <a:latin typeface="Arial" panose="020B0604020202020204" pitchFamily="34" charset="0"/>
              </a:rPr>
              <a:t>.2 Classification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68650084"/>
              </p:ext>
            </p:extLst>
          </p:nvPr>
        </p:nvGraphicFramePr>
        <p:xfrm>
          <a:off x="-46220" y="685800"/>
          <a:ext cx="9372600" cy="365760"/>
        </p:xfrm>
        <a:graphic>
          <a:graphicData uri="http://schemas.openxmlformats.org/drawingml/2006/table">
            <a:tbl>
              <a:tblPr firstRow="1" firstCol="1" lastRow="1" lastCol="1" bandRow="1" bandCol="1">
                <a:tableStyleId>{5C22544A-7EE6-4342-B048-85BDC9FD1C3A}</a:tableStyleId>
              </a:tblPr>
              <a:tblGrid>
                <a:gridCol w="809616"/>
                <a:gridCol w="8562984"/>
              </a:tblGrid>
              <a:tr h="281749">
                <a:tc>
                  <a:txBody>
                    <a:bodyPr/>
                    <a:lstStyle/>
                    <a:p>
                      <a:pPr marL="0" marR="0" algn="just">
                        <a:lnSpc>
                          <a:spcPct val="100000"/>
                        </a:lnSpc>
                        <a:spcBef>
                          <a:spcPts val="0"/>
                        </a:spcBef>
                        <a:spcAft>
                          <a:spcPts val="0"/>
                        </a:spcAft>
                      </a:pPr>
                      <a:r>
                        <a:rPr lang="en-US" sz="2400" spc="-100" baseline="0" dirty="0" smtClean="0">
                          <a:solidFill>
                            <a:srgbClr val="0033CC"/>
                          </a:solidFill>
                          <a:effectLst/>
                          <a:latin typeface="Arial" pitchFamily="34" charset="0"/>
                          <a:cs typeface="Arial" pitchFamily="34" charset="0"/>
                        </a:rPr>
                        <a:t>3.1.2</a:t>
                      </a:r>
                      <a:endParaRPr lang="en-US" sz="2400" spc="-100" baseline="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spc="-100" baseline="0" dirty="0" smtClean="0">
                          <a:solidFill>
                            <a:srgbClr val="FF0000"/>
                          </a:solidFill>
                          <a:effectLst/>
                          <a:latin typeface="Arial" pitchFamily="34" charset="0"/>
                          <a:ea typeface="+mn-ea"/>
                          <a:cs typeface="Arial" pitchFamily="34" charset="0"/>
                        </a:rPr>
                        <a:t>Classification According to Size, Cost, Processing Speed etc</a:t>
                      </a:r>
                      <a:r>
                        <a:rPr lang="en-US" sz="2400" b="1" kern="1200" spc="-100" baseline="0" dirty="0" smtClean="0">
                          <a:solidFill>
                            <a:srgbClr val="0033CC"/>
                          </a:solidFill>
                          <a:effectLst/>
                          <a:latin typeface="Arial" pitchFamily="34" charset="0"/>
                          <a:ea typeface="+mn-ea"/>
                          <a:cs typeface="Arial" pitchFamily="34" charset="0"/>
                        </a:rPr>
                        <a:t>…</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534400" cy="3581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2400" dirty="0" smtClean="0">
                <a:solidFill>
                  <a:srgbClr val="0033CC"/>
                </a:solidFill>
                <a:latin typeface="Arial" panose="020B0604020202020204" pitchFamily="34" charset="0"/>
                <a:cs typeface="Arial" panose="020B0604020202020204" pitchFamily="34" charset="0"/>
              </a:rPr>
              <a:t>Minicomputer:</a:t>
            </a:r>
          </a:p>
          <a:p>
            <a:pPr marL="0" lvl="0" indent="0" algn="just">
              <a:spcBef>
                <a:spcPts val="0"/>
              </a:spcBef>
              <a:buNone/>
            </a:pPr>
            <a:r>
              <a:rPr lang="en-US" sz="2400" dirty="0">
                <a:latin typeface="Arial" panose="020B0604020202020204" pitchFamily="34" charset="0"/>
                <a:cs typeface="Arial" panose="020B0604020202020204" pitchFamily="34" charset="0"/>
              </a:rPr>
              <a:t>These computers are smaller in size, and lower in cost than super- and mainframe computers but slightly bigger in size, memory and speed compared to microcomputers. </a:t>
            </a:r>
          </a:p>
          <a:p>
            <a:pPr marL="906463" lvl="0"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Minicomputers </a:t>
            </a:r>
            <a:r>
              <a:rPr lang="en-US" sz="2000" dirty="0">
                <a:latin typeface="Calibri" pitchFamily="34" charset="0"/>
                <a:cs typeface="Calibri" pitchFamily="34" charset="0"/>
              </a:rPr>
              <a:t>are often referred as “</a:t>
            </a:r>
            <a:r>
              <a:rPr lang="en-US" sz="2000" dirty="0">
                <a:solidFill>
                  <a:srgbClr val="FF0000"/>
                </a:solidFill>
                <a:latin typeface="Calibri" pitchFamily="34" charset="0"/>
                <a:cs typeface="Calibri" pitchFamily="34" charset="0"/>
              </a:rPr>
              <a:t>mid-range computers</a:t>
            </a:r>
            <a:r>
              <a:rPr lang="en-US" sz="2000" dirty="0">
                <a:latin typeface="Calibri" pitchFamily="34" charset="0"/>
                <a:cs typeface="Calibri" pitchFamily="34" charset="0"/>
              </a:rPr>
              <a:t>” since their capabilities lie between those of mainframe and microcomputers. </a:t>
            </a:r>
          </a:p>
          <a:p>
            <a:pPr marL="906463" lvl="0"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Minicomputers are multi-user system. This means that more than one user can use the computer system at the same time. </a:t>
            </a:r>
          </a:p>
          <a:p>
            <a:pPr marL="906463" lvl="0"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These computers are ideal for those organizations and companies that cannot afford or don’t need mainframe </a:t>
            </a:r>
            <a:r>
              <a:rPr lang="en-US" sz="2000" dirty="0" smtClean="0">
                <a:latin typeface="Calibri" pitchFamily="34" charset="0"/>
                <a:cs typeface="Calibri" pitchFamily="34" charset="0"/>
              </a:rPr>
              <a:t>systems. </a:t>
            </a:r>
            <a:endParaRPr lang="en-US" sz="2000" dirty="0">
              <a:latin typeface="Calibri" pitchFamily="34" charset="0"/>
              <a:cs typeface="Calibri" pitchFamily="34" charset="0"/>
            </a:endParaRPr>
          </a:p>
          <a:p>
            <a:pPr marL="0" indent="0" algn="just">
              <a:spcBef>
                <a:spcPts val="0"/>
              </a:spcBef>
              <a:buNone/>
            </a:pPr>
            <a:endParaRPr lang="en-US" sz="2400" dirty="0" smtClean="0">
              <a:latin typeface="Arial" panose="020B0604020202020204" pitchFamily="34" charset="0"/>
              <a:cs typeface="Arial" panose="020B0604020202020204" pitchFamily="34" charset="0"/>
            </a:endParaRPr>
          </a:p>
          <a:p>
            <a:pPr marL="0" indent="0" algn="just">
              <a:spcBef>
                <a:spcPts val="0"/>
              </a:spcBef>
              <a:buNone/>
            </a:pPr>
            <a:r>
              <a:rPr lang="en-US" sz="2000" dirty="0" smtClean="0">
                <a:solidFill>
                  <a:srgbClr val="0033CC"/>
                </a:solidFill>
                <a:latin typeface="Arial" panose="020B0604020202020204" pitchFamily="34" charset="0"/>
                <a:cs typeface="Arial" panose="020B0604020202020204" pitchFamily="34" charset="0"/>
              </a:rPr>
              <a:t>Application</a:t>
            </a:r>
            <a:r>
              <a:rPr lang="en-US" sz="2000" dirty="0">
                <a:solidFill>
                  <a:srgbClr val="0033CC"/>
                </a:solidFill>
                <a:latin typeface="Arial" panose="020B0604020202020204" pitchFamily="34" charset="0"/>
                <a:cs typeface="Arial" panose="020B0604020202020204" pitchFamily="34" charset="0"/>
              </a:rPr>
              <a:t>:</a:t>
            </a:r>
          </a:p>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Minicomputers are widely used in </a:t>
            </a:r>
            <a:r>
              <a:rPr lang="en-US" sz="2000" dirty="0">
                <a:latin typeface="Calibri" pitchFamily="34" charset="0"/>
                <a:cs typeface="Calibri" pitchFamily="34" charset="0"/>
              </a:rPr>
              <a:t>industrial process control</a:t>
            </a:r>
            <a:r>
              <a:rPr lang="en-US" sz="2000" dirty="0" smtClean="0">
                <a:latin typeface="Calibri" pitchFamily="34" charset="0"/>
                <a:cs typeface="Calibri" pitchFamily="34" charset="0"/>
              </a:rPr>
              <a:t>, </a:t>
            </a:r>
            <a:r>
              <a:rPr lang="en-US" sz="2000" dirty="0">
                <a:latin typeface="Calibri" pitchFamily="34" charset="0"/>
                <a:cs typeface="Calibri" pitchFamily="34" charset="0"/>
              </a:rPr>
              <a:t>bank and insurance </a:t>
            </a:r>
            <a:r>
              <a:rPr lang="en-US" sz="2000" dirty="0" smtClean="0">
                <a:latin typeface="Calibri" pitchFamily="34" charset="0"/>
                <a:cs typeface="Calibri" pitchFamily="34" charset="0"/>
              </a:rPr>
              <a:t>company, </a:t>
            </a:r>
            <a:r>
              <a:rPr lang="en-US" sz="2000" dirty="0">
                <a:latin typeface="Calibri" pitchFamily="34" charset="0"/>
                <a:cs typeface="Calibri" pitchFamily="34" charset="0"/>
              </a:rPr>
              <a:t>engineering and scientific research etc</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11</a:t>
            </a:fld>
            <a:endParaRPr lang="en-US" dirty="0"/>
          </a:p>
        </p:txBody>
      </p:sp>
    </p:spTree>
    <p:extLst>
      <p:ext uri="{BB962C8B-B14F-4D97-AF65-F5344CB8AC3E}">
        <p14:creationId xmlns:p14="http://schemas.microsoft.com/office/powerpoint/2010/main" val="2215266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3</a:t>
            </a:r>
            <a:r>
              <a:rPr lang="en-US" sz="2700" i="0" dirty="0" smtClean="0">
                <a:solidFill>
                  <a:schemeClr val="bg1"/>
                </a:solidFill>
                <a:latin typeface="Arial" panose="020B0604020202020204" pitchFamily="34" charset="0"/>
              </a:rPr>
              <a:t>.2 Classification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68193032"/>
              </p:ext>
            </p:extLst>
          </p:nvPr>
        </p:nvGraphicFramePr>
        <p:xfrm>
          <a:off x="-46220" y="685800"/>
          <a:ext cx="9372600" cy="365760"/>
        </p:xfrm>
        <a:graphic>
          <a:graphicData uri="http://schemas.openxmlformats.org/drawingml/2006/table">
            <a:tbl>
              <a:tblPr firstRow="1" firstCol="1" lastRow="1" lastCol="1" bandRow="1" bandCol="1">
                <a:tableStyleId>{5C22544A-7EE6-4342-B048-85BDC9FD1C3A}</a:tableStyleId>
              </a:tblPr>
              <a:tblGrid>
                <a:gridCol w="809616"/>
                <a:gridCol w="8562984"/>
              </a:tblGrid>
              <a:tr h="281749">
                <a:tc>
                  <a:txBody>
                    <a:bodyPr/>
                    <a:lstStyle/>
                    <a:p>
                      <a:pPr marL="0" marR="0" algn="just">
                        <a:lnSpc>
                          <a:spcPct val="100000"/>
                        </a:lnSpc>
                        <a:spcBef>
                          <a:spcPts val="0"/>
                        </a:spcBef>
                        <a:spcAft>
                          <a:spcPts val="0"/>
                        </a:spcAft>
                      </a:pPr>
                      <a:r>
                        <a:rPr lang="en-US" sz="2400" spc="-100" baseline="0" dirty="0" smtClean="0">
                          <a:solidFill>
                            <a:srgbClr val="0033CC"/>
                          </a:solidFill>
                          <a:effectLst/>
                          <a:latin typeface="Arial" pitchFamily="34" charset="0"/>
                          <a:cs typeface="Arial" pitchFamily="34" charset="0"/>
                        </a:rPr>
                        <a:t>3.1.2</a:t>
                      </a:r>
                      <a:endParaRPr lang="en-US" sz="2400" spc="-100" baseline="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spc="-100" baseline="0" dirty="0" smtClean="0">
                          <a:solidFill>
                            <a:srgbClr val="FF0000"/>
                          </a:solidFill>
                          <a:effectLst/>
                          <a:latin typeface="Arial" pitchFamily="34" charset="0"/>
                          <a:ea typeface="+mn-ea"/>
                          <a:cs typeface="Arial" pitchFamily="34" charset="0"/>
                        </a:rPr>
                        <a:t>Classification According to Size, Cost, Processing Speed etc</a:t>
                      </a:r>
                      <a:r>
                        <a:rPr lang="en-US" sz="2400" b="1" kern="1200" spc="-100" baseline="0" dirty="0" smtClean="0">
                          <a:solidFill>
                            <a:srgbClr val="0033CC"/>
                          </a:solidFill>
                          <a:effectLst/>
                          <a:latin typeface="Arial" pitchFamily="34" charset="0"/>
                          <a:ea typeface="+mn-ea"/>
                          <a:cs typeface="Arial" pitchFamily="34" charset="0"/>
                        </a:rPr>
                        <a:t>…</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534400" cy="3581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2400" dirty="0" smtClean="0">
                <a:solidFill>
                  <a:srgbClr val="0033CC"/>
                </a:solidFill>
                <a:latin typeface="Arial" panose="020B0604020202020204" pitchFamily="34" charset="0"/>
                <a:cs typeface="Arial" panose="020B0604020202020204" pitchFamily="34" charset="0"/>
              </a:rPr>
              <a:t>Microcomputers:</a:t>
            </a:r>
          </a:p>
          <a:p>
            <a:pPr marL="0" indent="0" algn="just">
              <a:spcBef>
                <a:spcPts val="0"/>
              </a:spcBef>
              <a:buNone/>
            </a:pPr>
            <a:r>
              <a:rPr lang="en-US" sz="2400" dirty="0">
                <a:latin typeface="Arial" panose="020B0604020202020204" pitchFamily="34" charset="0"/>
                <a:cs typeface="Arial" panose="020B0604020202020204" pitchFamily="34" charset="0"/>
              </a:rPr>
              <a:t>A microcomputer consists of a main microprocessor (a CPU on a chip), several support microprocessors, and associated control unit, primary storage, secondary storage and a variety of input/output devices. </a:t>
            </a:r>
            <a:endParaRPr lang="en-US" sz="2400" dirty="0" smtClean="0">
              <a:latin typeface="Arial" panose="020B0604020202020204" pitchFamily="34" charset="0"/>
              <a:cs typeface="Arial" panose="020B0604020202020204" pitchFamily="34" charset="0"/>
            </a:endParaRP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It is called micro because of its miniature size and using of microprocessor. </a:t>
            </a:r>
          </a:p>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These </a:t>
            </a:r>
            <a:r>
              <a:rPr lang="en-US" sz="2000" dirty="0">
                <a:latin typeface="Calibri" pitchFamily="34" charset="0"/>
                <a:cs typeface="Calibri" pitchFamily="34" charset="0"/>
              </a:rPr>
              <a:t>are the smallest and cheapest category of digital computers, which are widely used in the world. </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Computers of this category are supported by single-user operating system</a:t>
            </a:r>
            <a:r>
              <a:rPr lang="en-US" sz="2000" dirty="0" smtClean="0">
                <a:latin typeface="Calibri" pitchFamily="34" charset="0"/>
                <a:cs typeface="Calibri" pitchFamily="34" charset="0"/>
              </a:rPr>
              <a:t>.</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12</a:t>
            </a:fld>
            <a:endParaRPr lang="en-US" dirty="0"/>
          </a:p>
        </p:txBody>
      </p:sp>
      <p:sp>
        <p:nvSpPr>
          <p:cNvPr id="8" name="Rectangle 9"/>
          <p:cNvSpPr txBox="1">
            <a:spLocks noChangeArrowheads="1"/>
          </p:cNvSpPr>
          <p:nvPr/>
        </p:nvSpPr>
        <p:spPr bwMode="auto">
          <a:xfrm>
            <a:off x="457200" y="4921770"/>
            <a:ext cx="8534400" cy="184574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2400" dirty="0" smtClean="0">
                <a:latin typeface="Arial" panose="020B0604020202020204" pitchFamily="34" charset="0"/>
                <a:cs typeface="Arial" panose="020B0604020202020204" pitchFamily="34" charset="0"/>
              </a:rPr>
              <a:t>Microcomputer </a:t>
            </a:r>
            <a:r>
              <a:rPr lang="en-US" sz="2400" dirty="0">
                <a:latin typeface="Arial" panose="020B0604020202020204" pitchFamily="34" charset="0"/>
                <a:cs typeface="Arial" panose="020B0604020202020204" pitchFamily="34" charset="0"/>
              </a:rPr>
              <a:t>is further subdivided </a:t>
            </a:r>
            <a:r>
              <a:rPr lang="en-US" sz="2400" dirty="0" smtClean="0">
                <a:latin typeface="Arial" panose="020B0604020202020204" pitchFamily="34" charset="0"/>
                <a:cs typeface="Arial" panose="020B0604020202020204" pitchFamily="34" charset="0"/>
              </a:rPr>
              <a:t>into-</a:t>
            </a:r>
          </a:p>
          <a:p>
            <a:pPr marL="457200" indent="-457200" algn="just">
              <a:spcBef>
                <a:spcPts val="0"/>
              </a:spcBef>
              <a:buSzPct val="100000"/>
              <a:buFont typeface="+mj-lt"/>
              <a:buAutoNum type="arabicPeriod"/>
            </a:pPr>
            <a:r>
              <a:rPr lang="en-US" sz="2000" dirty="0" smtClean="0">
                <a:solidFill>
                  <a:srgbClr val="FF0000"/>
                </a:solidFill>
                <a:latin typeface="Calibri" pitchFamily="34" charset="0"/>
                <a:cs typeface="Calibri" pitchFamily="34" charset="0"/>
              </a:rPr>
              <a:t>Home </a:t>
            </a:r>
            <a:r>
              <a:rPr lang="en-US" sz="2000" dirty="0">
                <a:solidFill>
                  <a:srgbClr val="FF0000"/>
                </a:solidFill>
                <a:latin typeface="Calibri" pitchFamily="34" charset="0"/>
                <a:cs typeface="Calibri" pitchFamily="34" charset="0"/>
              </a:rPr>
              <a:t>computers </a:t>
            </a:r>
            <a:r>
              <a:rPr lang="en-US" sz="2000" dirty="0">
                <a:latin typeface="Calibri" pitchFamily="34" charset="0"/>
                <a:cs typeface="Calibri" pitchFamily="34" charset="0"/>
              </a:rPr>
              <a:t>(used for entertainment, education, training and for home </a:t>
            </a:r>
            <a:r>
              <a:rPr lang="en-US" sz="2000" dirty="0" smtClean="0">
                <a:latin typeface="Calibri" pitchFamily="34" charset="0"/>
                <a:cs typeface="Calibri" pitchFamily="34" charset="0"/>
              </a:rPr>
              <a:t>management )</a:t>
            </a:r>
          </a:p>
          <a:p>
            <a:pPr marL="457200" indent="-457200" algn="just">
              <a:spcBef>
                <a:spcPts val="0"/>
              </a:spcBef>
              <a:buSzPct val="100000"/>
              <a:buFont typeface="+mj-lt"/>
              <a:buAutoNum type="arabicPeriod"/>
            </a:pPr>
            <a:r>
              <a:rPr lang="en-US" sz="2000" dirty="0" smtClean="0">
                <a:solidFill>
                  <a:srgbClr val="FF0000"/>
                </a:solidFill>
                <a:latin typeface="Calibri" pitchFamily="34" charset="0"/>
                <a:cs typeface="Calibri" pitchFamily="34" charset="0"/>
              </a:rPr>
              <a:t>Personal </a:t>
            </a:r>
            <a:r>
              <a:rPr lang="en-US" sz="2000" dirty="0">
                <a:solidFill>
                  <a:srgbClr val="FF0000"/>
                </a:solidFill>
                <a:latin typeface="Calibri" pitchFamily="34" charset="0"/>
                <a:cs typeface="Calibri" pitchFamily="34" charset="0"/>
              </a:rPr>
              <a:t>computers </a:t>
            </a:r>
            <a:r>
              <a:rPr lang="en-US" sz="2000" dirty="0">
                <a:latin typeface="Calibri" pitchFamily="34" charset="0"/>
                <a:cs typeface="Calibri" pitchFamily="34" charset="0"/>
              </a:rPr>
              <a:t>(PC, used by only one person at a time</a:t>
            </a:r>
            <a:r>
              <a:rPr lang="en-US" sz="2000" dirty="0" smtClean="0">
                <a:latin typeface="Calibri" pitchFamily="34" charset="0"/>
                <a:cs typeface="Calibri" pitchFamily="34" charset="0"/>
              </a:rPr>
              <a:t>)</a:t>
            </a:r>
            <a:endParaRPr lang="en-US" sz="2400" dirty="0">
              <a:latin typeface="Arial" panose="020B0604020202020204" pitchFamily="34" charset="0"/>
              <a:cs typeface="Arial" panose="020B0604020202020204" pitchFamily="34" charset="0"/>
            </a:endParaRPr>
          </a:p>
          <a:p>
            <a:pPr marL="906463" lvl="0" algn="just" eaLnBrk="1" hangingPunct="1">
              <a:spcBef>
                <a:spcPts val="0"/>
              </a:spcBef>
              <a:buClr>
                <a:srgbClr val="00CC00"/>
              </a:buClr>
              <a:buSzPct val="101000"/>
              <a:buFont typeface="Wingdings" pitchFamily="2" charset="2"/>
              <a:buChar char="Ø"/>
            </a:pPr>
            <a:r>
              <a:rPr lang="en-US" sz="1800" dirty="0">
                <a:latin typeface="Calibri" pitchFamily="34" charset="0"/>
                <a:cs typeface="Calibri" pitchFamily="34" charset="0"/>
              </a:rPr>
              <a:t>Personal computers can be further subdivided into </a:t>
            </a:r>
            <a:r>
              <a:rPr lang="en-US" sz="1800" dirty="0">
                <a:solidFill>
                  <a:srgbClr val="0033CC"/>
                </a:solidFill>
                <a:latin typeface="Calibri" pitchFamily="34" charset="0"/>
                <a:cs typeface="Calibri" pitchFamily="34" charset="0"/>
              </a:rPr>
              <a:t>Desktop</a:t>
            </a:r>
            <a:r>
              <a:rPr lang="en-US" sz="1800" dirty="0">
                <a:latin typeface="Calibri" pitchFamily="34" charset="0"/>
                <a:cs typeface="Calibri" pitchFamily="34" charset="0"/>
              </a:rPr>
              <a:t>, </a:t>
            </a:r>
            <a:r>
              <a:rPr lang="en-US" sz="1800" dirty="0" smtClean="0">
                <a:solidFill>
                  <a:srgbClr val="0033CC"/>
                </a:solidFill>
                <a:latin typeface="Calibri" pitchFamily="34" charset="0"/>
                <a:cs typeface="Calibri" pitchFamily="34" charset="0"/>
              </a:rPr>
              <a:t>Laptop</a:t>
            </a:r>
            <a:r>
              <a:rPr lang="en-US" sz="1800" dirty="0" smtClean="0">
                <a:latin typeface="Calibri" pitchFamily="34" charset="0"/>
                <a:cs typeface="Calibri" pitchFamily="34" charset="0"/>
              </a:rPr>
              <a:t>, </a:t>
            </a:r>
            <a:r>
              <a:rPr lang="en-US" sz="1800" dirty="0" smtClean="0">
                <a:solidFill>
                  <a:srgbClr val="0033CC"/>
                </a:solidFill>
                <a:latin typeface="Calibri" pitchFamily="34" charset="0"/>
                <a:cs typeface="Calibri" pitchFamily="34" charset="0"/>
              </a:rPr>
              <a:t>Palmtop</a:t>
            </a:r>
            <a:r>
              <a:rPr lang="en-US" sz="1800" dirty="0" smtClean="0">
                <a:latin typeface="Calibri" pitchFamily="34" charset="0"/>
                <a:cs typeface="Calibri" pitchFamily="34" charset="0"/>
              </a:rPr>
              <a:t> </a:t>
            </a:r>
            <a:r>
              <a:rPr lang="en-US" sz="1800" dirty="0">
                <a:latin typeface="Calibri" pitchFamily="34" charset="0"/>
                <a:cs typeface="Calibri" pitchFamily="34" charset="0"/>
              </a:rPr>
              <a:t>etc. </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389086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3.2 Characteristics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76426060"/>
              </p:ext>
            </p:extLst>
          </p:nvPr>
        </p:nvGraphicFramePr>
        <p:xfrm>
          <a:off x="17834" y="785051"/>
          <a:ext cx="8440366" cy="36576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3.2.1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33CC"/>
                          </a:solidFill>
                          <a:effectLst/>
                          <a:latin typeface="Arial" pitchFamily="34" charset="0"/>
                          <a:ea typeface="+mn-ea"/>
                          <a:cs typeface="Arial" pitchFamily="34" charset="0"/>
                        </a:rPr>
                        <a:t>Outstanding Features of a Computer</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990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0"/>
              </a:spcBef>
              <a:buNone/>
            </a:pPr>
            <a:r>
              <a:rPr lang="en-US" sz="2400" dirty="0" smtClean="0">
                <a:latin typeface="Arial" panose="020B0604020202020204" pitchFamily="34" charset="0"/>
                <a:cs typeface="Arial" panose="020B0604020202020204" pitchFamily="34" charset="0"/>
              </a:rPr>
              <a:t>Outstanding characteristics of a typical computer is given below:</a:t>
            </a:r>
            <a:endParaRPr lang="en-US" sz="200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13</a:t>
            </a:fld>
            <a:endParaRPr lang="en-US" dirty="0"/>
          </a:p>
        </p:txBody>
      </p:sp>
      <p:sp>
        <p:nvSpPr>
          <p:cNvPr id="8" name="Rectangle 9"/>
          <p:cNvSpPr txBox="1">
            <a:spLocks noChangeArrowheads="1"/>
          </p:cNvSpPr>
          <p:nvPr/>
        </p:nvSpPr>
        <p:spPr bwMode="auto">
          <a:xfrm>
            <a:off x="381000" y="2362200"/>
            <a:ext cx="8382000" cy="1447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FF0000"/>
                </a:solidFill>
                <a:latin typeface="Arial" panose="020B0604020202020204" pitchFamily="34" charset="0"/>
                <a:cs typeface="Arial" panose="020B0604020202020204" pitchFamily="34" charset="0"/>
              </a:rPr>
              <a:t>a) Speed</a:t>
            </a:r>
          </a:p>
          <a:p>
            <a:pPr marL="1020763" indent="-457200" algn="just" eaLnBrk="1" hangingPunct="1">
              <a:spcBef>
                <a:spcPts val="600"/>
              </a:spcBef>
              <a:spcAft>
                <a:spcPts val="600"/>
              </a:spcAft>
              <a:buClr>
                <a:srgbClr val="FF0000"/>
              </a:buClr>
              <a:buSzPct val="101000"/>
              <a:buFont typeface="Wingdings" pitchFamily="2" charset="2"/>
              <a:buChar char="Ø"/>
            </a:pPr>
            <a:r>
              <a:rPr lang="en-US" sz="2000" dirty="0">
                <a:latin typeface="Calibri" pitchFamily="34" charset="0"/>
                <a:cs typeface="Calibri" pitchFamily="34" charset="0"/>
              </a:rPr>
              <a:t>The speed of a computer depends on the fact that how swiftly it can process a fixed amount of data.  </a:t>
            </a:r>
          </a:p>
          <a:p>
            <a:pPr marL="1020763" lvl="0" indent="-457200" algn="just" eaLnBrk="1" hangingPunct="1">
              <a:spcBef>
                <a:spcPts val="600"/>
              </a:spcBef>
              <a:spcAft>
                <a:spcPts val="600"/>
              </a:spcAft>
              <a:buClr>
                <a:srgbClr val="FF0000"/>
              </a:buClr>
              <a:buSzPct val="101000"/>
              <a:buFont typeface="Wingdings" pitchFamily="2" charset="2"/>
              <a:buChar char="Ø"/>
            </a:pPr>
            <a:r>
              <a:rPr lang="en-US" sz="2000" dirty="0" smtClean="0">
                <a:latin typeface="Calibri" pitchFamily="34" charset="0"/>
                <a:cs typeface="Calibri" pitchFamily="34" charset="0"/>
              </a:rPr>
              <a:t>As </a:t>
            </a:r>
            <a:r>
              <a:rPr lang="en-US" sz="2000" dirty="0">
                <a:latin typeface="Calibri" pitchFamily="34" charset="0"/>
                <a:cs typeface="Calibri" pitchFamily="34" charset="0"/>
              </a:rPr>
              <a:t>the computer is electronic, its internal speed is virtually instantaneous. </a:t>
            </a:r>
            <a:r>
              <a:rPr lang="en-US" sz="2000" dirty="0" smtClean="0">
                <a:latin typeface="Calibri" pitchFamily="34" charset="0"/>
                <a:cs typeface="Calibri" pitchFamily="34" charset="0"/>
              </a:rPr>
              <a:t>In fact, a computer is more speedy than a human being.</a:t>
            </a:r>
          </a:p>
          <a:p>
            <a:pPr marL="1020763" lvl="0" indent="-457200" algn="just" eaLnBrk="1" hangingPunct="1">
              <a:spcBef>
                <a:spcPts val="600"/>
              </a:spcBef>
              <a:spcAft>
                <a:spcPts val="600"/>
              </a:spcAft>
              <a:buClr>
                <a:srgbClr val="FF0000"/>
              </a:buClr>
              <a:buSzPct val="101000"/>
              <a:buFont typeface="Wingdings" pitchFamily="2" charset="2"/>
              <a:buChar char="Ø"/>
            </a:pPr>
            <a:r>
              <a:rPr lang="en-US" sz="2000" dirty="0">
                <a:latin typeface="Calibri" pitchFamily="34" charset="0"/>
                <a:cs typeface="Calibri" pitchFamily="34" charset="0"/>
              </a:rPr>
              <a:t>The speed of a computer can be made faster or slower by the type of microprocessor that it contains.</a:t>
            </a:r>
          </a:p>
          <a:p>
            <a:pPr marL="1020763" indent="-457200" algn="just" eaLnBrk="1" hangingPunct="1">
              <a:spcBef>
                <a:spcPts val="600"/>
              </a:spcBef>
              <a:spcAft>
                <a:spcPts val="600"/>
              </a:spcAft>
              <a:buClr>
                <a:srgbClr val="FF0000"/>
              </a:buClr>
              <a:buSzPct val="101000"/>
              <a:buFont typeface="Wingdings" pitchFamily="2" charset="2"/>
              <a:buChar char="Ø"/>
            </a:pPr>
            <a:r>
              <a:rPr lang="en-US" sz="2000" dirty="0" smtClean="0">
                <a:latin typeface="Calibri" pitchFamily="34" charset="0"/>
                <a:cs typeface="Calibri" pitchFamily="34" charset="0"/>
              </a:rPr>
              <a:t>The </a:t>
            </a:r>
            <a:r>
              <a:rPr lang="en-US" sz="2000" dirty="0">
                <a:latin typeface="Calibri" pitchFamily="34" charset="0"/>
                <a:cs typeface="Calibri" pitchFamily="34" charset="0"/>
              </a:rPr>
              <a:t>speed of computer is calculated in MHz, that is one million instructions per </a:t>
            </a:r>
            <a:r>
              <a:rPr lang="en-US" sz="2000" dirty="0" smtClean="0">
                <a:latin typeface="Calibri" pitchFamily="34" charset="0"/>
                <a:cs typeface="Calibri" pitchFamily="34" charset="0"/>
              </a:rPr>
              <a:t>second (MIPS). BIPS (billion of </a:t>
            </a:r>
            <a:r>
              <a:rPr lang="en-US" sz="2000" dirty="0">
                <a:latin typeface="Calibri" pitchFamily="34" charset="0"/>
                <a:cs typeface="Calibri" pitchFamily="34" charset="0"/>
              </a:rPr>
              <a:t>instructions per second</a:t>
            </a:r>
            <a:r>
              <a:rPr lang="en-US" sz="2000" dirty="0" smtClean="0">
                <a:latin typeface="Calibri" pitchFamily="34" charset="0"/>
                <a:cs typeface="Calibri" pitchFamily="34" charset="0"/>
              </a:rPr>
              <a:t>) is also used.</a:t>
            </a:r>
          </a:p>
          <a:p>
            <a:pPr marL="563563" lvl="0" indent="0" algn="just" eaLnBrk="1" hangingPunct="1">
              <a:spcBef>
                <a:spcPts val="0"/>
              </a:spcBef>
              <a:spcAft>
                <a:spcPts val="0"/>
              </a:spcAft>
              <a:buClr>
                <a:srgbClr val="FF0000"/>
              </a:buClr>
              <a:buSzPct val="101000"/>
              <a:buNone/>
            </a:pP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092485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3.2 Characteristics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7120511"/>
              </p:ext>
            </p:extLst>
          </p:nvPr>
        </p:nvGraphicFramePr>
        <p:xfrm>
          <a:off x="17834" y="785051"/>
          <a:ext cx="8440366" cy="36576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3.2.1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33CC"/>
                          </a:solidFill>
                          <a:effectLst/>
                          <a:latin typeface="Arial" pitchFamily="34" charset="0"/>
                          <a:ea typeface="+mn-ea"/>
                          <a:cs typeface="Arial" pitchFamily="34" charset="0"/>
                        </a:rPr>
                        <a:t>Outstanding Features of a Computer</a:t>
                      </a:r>
                      <a:r>
                        <a:rPr lang="en-US" sz="2400" b="1" kern="1200" dirty="0" smtClean="0">
                          <a:solidFill>
                            <a:srgbClr val="FF0000"/>
                          </a:solidFill>
                          <a:effectLst/>
                          <a:latin typeface="Arial" pitchFamily="34" charset="0"/>
                          <a:ea typeface="+mn-ea"/>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14</a:t>
            </a:fld>
            <a:endParaRPr lang="en-US" dirty="0"/>
          </a:p>
        </p:txBody>
      </p:sp>
      <p:sp>
        <p:nvSpPr>
          <p:cNvPr id="8" name="Rectangle 9"/>
          <p:cNvSpPr txBox="1">
            <a:spLocks noChangeArrowheads="1"/>
          </p:cNvSpPr>
          <p:nvPr/>
        </p:nvSpPr>
        <p:spPr bwMode="auto">
          <a:xfrm>
            <a:off x="381000" y="1524000"/>
            <a:ext cx="8382000" cy="3200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33CC"/>
                </a:solidFill>
                <a:latin typeface="Arial" panose="020B0604020202020204" pitchFamily="34" charset="0"/>
                <a:cs typeface="Arial" panose="020B0604020202020204" pitchFamily="34" charset="0"/>
              </a:rPr>
              <a:t>b</a:t>
            </a:r>
            <a:r>
              <a:rPr lang="en-US" sz="2400" dirty="0" smtClean="0">
                <a:solidFill>
                  <a:srgbClr val="0033CC"/>
                </a:solidFill>
                <a:latin typeface="Arial" panose="020B0604020202020204" pitchFamily="34" charset="0"/>
                <a:cs typeface="Arial" panose="020B0604020202020204" pitchFamily="34" charset="0"/>
              </a:rPr>
              <a:t>) </a:t>
            </a:r>
            <a:r>
              <a:rPr lang="en-US" sz="2400" dirty="0" smtClean="0">
                <a:solidFill>
                  <a:srgbClr val="FF0000"/>
                </a:solidFill>
                <a:latin typeface="Arial" panose="020B0604020202020204" pitchFamily="34" charset="0"/>
                <a:cs typeface="Arial" panose="020B0604020202020204" pitchFamily="34" charset="0"/>
              </a:rPr>
              <a:t>Accuracy</a:t>
            </a:r>
          </a:p>
          <a:p>
            <a:pPr marL="1020763" indent="-457200" algn="just" eaLnBrk="1" hangingPunct="1">
              <a:spcBef>
                <a:spcPts val="600"/>
              </a:spcBef>
              <a:spcAft>
                <a:spcPts val="600"/>
              </a:spcAft>
              <a:buClr>
                <a:srgbClr val="FF0000"/>
              </a:buClr>
              <a:buSzPct val="101000"/>
              <a:buFont typeface="Wingdings" pitchFamily="2" charset="2"/>
              <a:buChar char="Ø"/>
            </a:pPr>
            <a:r>
              <a:rPr lang="en-US" sz="2000" dirty="0">
                <a:latin typeface="Calibri" pitchFamily="34" charset="0"/>
                <a:cs typeface="Calibri" pitchFamily="34" charset="0"/>
              </a:rPr>
              <a:t>Accuracy means the capability to provide results without any errors</a:t>
            </a:r>
            <a:r>
              <a:rPr lang="en-US" sz="2000" dirty="0" smtClean="0">
                <a:latin typeface="Calibri" pitchFamily="34" charset="0"/>
                <a:cs typeface="Calibri" pitchFamily="34" charset="0"/>
              </a:rPr>
              <a:t>. If </a:t>
            </a:r>
            <a:r>
              <a:rPr lang="en-US" sz="2000" dirty="0">
                <a:latin typeface="Calibri" pitchFamily="34" charset="0"/>
                <a:cs typeface="Calibri" pitchFamily="34" charset="0"/>
              </a:rPr>
              <a:t>there is no error in the given instruction and data, computer gives result accurately as well as quickly. </a:t>
            </a:r>
            <a:endParaRPr lang="en-US" sz="2000" dirty="0" smtClean="0">
              <a:latin typeface="Calibri" pitchFamily="34" charset="0"/>
              <a:cs typeface="Calibri" pitchFamily="34" charset="0"/>
            </a:endParaRPr>
          </a:p>
          <a:p>
            <a:pPr marL="1020763" indent="-457200" algn="just" eaLnBrk="1" hangingPunct="1">
              <a:spcBef>
                <a:spcPts val="600"/>
              </a:spcBef>
              <a:spcAft>
                <a:spcPts val="600"/>
              </a:spcAft>
              <a:buClr>
                <a:srgbClr val="FF0000"/>
              </a:buClr>
              <a:buSzPct val="101000"/>
              <a:buFont typeface="Wingdings" pitchFamily="2" charset="2"/>
              <a:buChar char="Ø"/>
            </a:pPr>
            <a:r>
              <a:rPr lang="en-US" sz="2000" dirty="0">
                <a:latin typeface="Calibri" pitchFamily="34" charset="0"/>
                <a:cs typeface="Calibri" pitchFamily="34" charset="0"/>
              </a:rPr>
              <a:t>The degree of accuracy of computer is very high and every calculation is performed with the same accuracy. </a:t>
            </a:r>
            <a:endParaRPr lang="en-US" sz="2000" dirty="0" smtClean="0">
              <a:latin typeface="Calibri" pitchFamily="34" charset="0"/>
              <a:cs typeface="Calibri" pitchFamily="34" charset="0"/>
            </a:endParaRPr>
          </a:p>
          <a:p>
            <a:pPr marL="1020763" indent="-457200" algn="just" eaLnBrk="1" hangingPunct="1">
              <a:spcBef>
                <a:spcPts val="600"/>
              </a:spcBef>
              <a:spcAft>
                <a:spcPts val="600"/>
              </a:spcAft>
              <a:buClr>
                <a:srgbClr val="FF0000"/>
              </a:buClr>
              <a:buSzPct val="101000"/>
              <a:buFont typeface="Wingdings" pitchFamily="2" charset="2"/>
              <a:buChar char="Ø"/>
            </a:pPr>
            <a:r>
              <a:rPr lang="en-US" sz="2000" dirty="0" smtClean="0">
                <a:latin typeface="Calibri" pitchFamily="34" charset="0"/>
                <a:cs typeface="Calibri" pitchFamily="34" charset="0"/>
              </a:rPr>
              <a:t>A computer can </a:t>
            </a:r>
            <a:r>
              <a:rPr lang="en-US" sz="2000" dirty="0">
                <a:latin typeface="Calibri" pitchFamily="34" charset="0"/>
                <a:cs typeface="Calibri" pitchFamily="34" charset="0"/>
              </a:rPr>
              <a:t>perform the calculations with zero error rate. Some errors may occur in computer, but they are mainly due to human fault. Computer is based on the principle of Garbage-In-Garbage-Out. If wrong data is given as input then it will produce wrong data as output. </a:t>
            </a:r>
          </a:p>
        </p:txBody>
      </p:sp>
    </p:spTree>
    <p:extLst>
      <p:ext uri="{BB962C8B-B14F-4D97-AF65-F5344CB8AC3E}">
        <p14:creationId xmlns:p14="http://schemas.microsoft.com/office/powerpoint/2010/main" val="2062359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3.2 Characteristics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74031437"/>
              </p:ext>
            </p:extLst>
          </p:nvPr>
        </p:nvGraphicFramePr>
        <p:xfrm>
          <a:off x="17834" y="785051"/>
          <a:ext cx="8440366" cy="36576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3.2.1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33CC"/>
                          </a:solidFill>
                          <a:effectLst/>
                          <a:latin typeface="Arial" pitchFamily="34" charset="0"/>
                          <a:ea typeface="+mn-ea"/>
                          <a:cs typeface="Arial" pitchFamily="34" charset="0"/>
                        </a:rPr>
                        <a:t>Outstanding Features of a Computer</a:t>
                      </a:r>
                      <a:r>
                        <a:rPr lang="en-US" sz="2400" b="1" kern="1200" dirty="0" smtClean="0">
                          <a:solidFill>
                            <a:srgbClr val="FF0000"/>
                          </a:solidFill>
                          <a:effectLst/>
                          <a:latin typeface="Arial" pitchFamily="34" charset="0"/>
                          <a:ea typeface="+mn-ea"/>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15</a:t>
            </a:fld>
            <a:endParaRPr lang="en-US" dirty="0"/>
          </a:p>
        </p:txBody>
      </p:sp>
      <p:sp>
        <p:nvSpPr>
          <p:cNvPr id="8" name="Rectangle 9"/>
          <p:cNvSpPr txBox="1">
            <a:spLocks noChangeArrowheads="1"/>
          </p:cNvSpPr>
          <p:nvPr/>
        </p:nvSpPr>
        <p:spPr bwMode="auto">
          <a:xfrm>
            <a:off x="381000" y="1600200"/>
            <a:ext cx="8382000" cy="3200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0033CC"/>
                </a:solidFill>
                <a:latin typeface="Arial" panose="020B0604020202020204" pitchFamily="34" charset="0"/>
                <a:cs typeface="Arial" panose="020B0604020202020204" pitchFamily="34" charset="0"/>
              </a:rPr>
              <a:t>c) </a:t>
            </a:r>
            <a:r>
              <a:rPr lang="en-US" sz="2400" dirty="0" smtClean="0">
                <a:solidFill>
                  <a:srgbClr val="FF0000"/>
                </a:solidFill>
                <a:latin typeface="Arial" panose="020B0604020202020204" pitchFamily="34" charset="0"/>
                <a:cs typeface="Arial" panose="020B0604020202020204" pitchFamily="34" charset="0"/>
              </a:rPr>
              <a:t>High Storage Capacity</a:t>
            </a:r>
          </a:p>
          <a:p>
            <a:pPr marL="1020763" lvl="0" indent="-457200" algn="just" eaLnBrk="1" hangingPunct="1">
              <a:spcBef>
                <a:spcPts val="600"/>
              </a:spcBef>
              <a:spcAft>
                <a:spcPts val="600"/>
              </a:spcAft>
              <a:buClr>
                <a:srgbClr val="FF0000"/>
              </a:buClr>
              <a:buSzPct val="101000"/>
              <a:buFont typeface="Wingdings" pitchFamily="2" charset="2"/>
              <a:buChar char="Ø"/>
            </a:pPr>
            <a:r>
              <a:rPr lang="en-US" sz="2000" dirty="0" smtClean="0">
                <a:latin typeface="Calibri" pitchFamily="34" charset="0"/>
                <a:cs typeface="Calibri" pitchFamily="34" charset="0"/>
              </a:rPr>
              <a:t>A computer </a:t>
            </a:r>
            <a:r>
              <a:rPr lang="en-US" sz="2000" dirty="0">
                <a:latin typeface="Calibri" pitchFamily="34" charset="0"/>
                <a:cs typeface="Calibri" pitchFamily="34" charset="0"/>
              </a:rPr>
              <a:t>can store a huge </a:t>
            </a:r>
            <a:r>
              <a:rPr lang="en-US" sz="2000" dirty="0" smtClean="0">
                <a:latin typeface="Calibri" pitchFamily="34" charset="0"/>
                <a:cs typeface="Calibri" pitchFamily="34" charset="0"/>
              </a:rPr>
              <a:t>amount of </a:t>
            </a:r>
            <a:r>
              <a:rPr lang="en-US" sz="2000" dirty="0">
                <a:latin typeface="Calibri" pitchFamily="34" charset="0"/>
                <a:cs typeface="Calibri" pitchFamily="34" charset="0"/>
              </a:rPr>
              <a:t>data and programs on its </a:t>
            </a:r>
            <a:r>
              <a:rPr lang="en-US" sz="2000" dirty="0" smtClean="0">
                <a:latin typeface="Calibri" pitchFamily="34" charset="0"/>
                <a:cs typeface="Calibri" pitchFamily="34" charset="0"/>
              </a:rPr>
              <a:t>memory </a:t>
            </a:r>
            <a:r>
              <a:rPr lang="en-US" sz="2000" dirty="0">
                <a:latin typeface="Calibri" pitchFamily="34" charset="0"/>
                <a:cs typeface="Calibri" pitchFamily="34" charset="0"/>
              </a:rPr>
              <a:t>with appropriate </a:t>
            </a:r>
            <a:r>
              <a:rPr lang="en-US" sz="2000" dirty="0" smtClean="0">
                <a:latin typeface="Calibri" pitchFamily="34" charset="0"/>
                <a:cs typeface="Calibri" pitchFamily="34" charset="0"/>
              </a:rPr>
              <a:t>format.</a:t>
            </a:r>
          </a:p>
          <a:p>
            <a:pPr marL="1020763" indent="-457200" algn="just" eaLnBrk="1" hangingPunct="1">
              <a:spcBef>
                <a:spcPts val="600"/>
              </a:spcBef>
              <a:spcAft>
                <a:spcPts val="600"/>
              </a:spcAft>
              <a:buClr>
                <a:srgbClr val="FF0000"/>
              </a:buClr>
              <a:buSzPct val="101000"/>
              <a:buFont typeface="Wingdings" pitchFamily="2" charset="2"/>
              <a:buChar char="Ø"/>
            </a:pPr>
            <a:r>
              <a:rPr lang="en-US" sz="2000" dirty="0" smtClean="0">
                <a:latin typeface="Calibri" pitchFamily="34" charset="0"/>
                <a:cs typeface="Calibri" pitchFamily="34" charset="0"/>
              </a:rPr>
              <a:t>Information stored in its memory can be recalled </a:t>
            </a:r>
            <a:r>
              <a:rPr lang="en-US" sz="2000" dirty="0">
                <a:latin typeface="Calibri" pitchFamily="34" charset="0"/>
                <a:cs typeface="Calibri" pitchFamily="34" charset="0"/>
              </a:rPr>
              <a:t>as long as you </a:t>
            </a:r>
            <a:r>
              <a:rPr lang="en-US" sz="2000" dirty="0" smtClean="0">
                <a:latin typeface="Calibri" pitchFamily="34" charset="0"/>
                <a:cs typeface="Calibri" pitchFamily="34" charset="0"/>
              </a:rPr>
              <a:t>need it. </a:t>
            </a:r>
            <a:r>
              <a:rPr lang="en-US" sz="2000" dirty="0">
                <a:latin typeface="Calibri" pitchFamily="34" charset="0"/>
                <a:cs typeface="Calibri" pitchFamily="34" charset="0"/>
              </a:rPr>
              <a:t>Even after several years, the information recalled will be as accurate as on the day when it was fed to the computer.</a:t>
            </a:r>
          </a:p>
          <a:p>
            <a:pPr marL="1020763" lvl="0" indent="-457200" algn="just" eaLnBrk="1" hangingPunct="1">
              <a:spcBef>
                <a:spcPts val="600"/>
              </a:spcBef>
              <a:spcAft>
                <a:spcPts val="600"/>
              </a:spcAft>
              <a:buClr>
                <a:srgbClr val="FF0000"/>
              </a:buClr>
              <a:buSzPct val="101000"/>
              <a:buFont typeface="Wingdings" pitchFamily="2" charset="2"/>
              <a:buChar char="Ø"/>
            </a:pPr>
            <a:r>
              <a:rPr lang="en-US" sz="2000" dirty="0">
                <a:latin typeface="Calibri" pitchFamily="34" charset="0"/>
                <a:cs typeface="Calibri" pitchFamily="34" charset="0"/>
              </a:rPr>
              <a:t>It has the capability of storing data either permanently or temporarily</a:t>
            </a:r>
            <a:r>
              <a:rPr lang="en-US" sz="2000" dirty="0" smtClean="0">
                <a:latin typeface="Calibri" pitchFamily="34" charset="0"/>
                <a:cs typeface="Calibri" pitchFamily="34" charset="0"/>
              </a:rPr>
              <a:t>. </a:t>
            </a:r>
          </a:p>
          <a:p>
            <a:pPr marL="1020763" lvl="0" indent="-457200" algn="just" eaLnBrk="1" hangingPunct="1">
              <a:spcBef>
                <a:spcPts val="600"/>
              </a:spcBef>
              <a:spcAft>
                <a:spcPts val="600"/>
              </a:spcAft>
              <a:buClr>
                <a:srgbClr val="FF0000"/>
              </a:buClr>
              <a:buSzPct val="101000"/>
              <a:buFont typeface="Wingdings" pitchFamily="2" charset="2"/>
              <a:buChar char="Ø"/>
            </a:pPr>
            <a:r>
              <a:rPr lang="en-US" sz="2000" dirty="0" smtClean="0">
                <a:latin typeface="Calibri" pitchFamily="34" charset="0"/>
                <a:cs typeface="Calibri" pitchFamily="34" charset="0"/>
              </a:rPr>
              <a:t>Additional </a:t>
            </a:r>
            <a:r>
              <a:rPr lang="en-US" sz="2000" dirty="0">
                <a:latin typeface="Calibri" pitchFamily="34" charset="0"/>
                <a:cs typeface="Calibri" pitchFamily="34" charset="0"/>
              </a:rPr>
              <a:t>storage capacity can be attached internally to the computer or externally through the use of an external </a:t>
            </a:r>
            <a:r>
              <a:rPr lang="en-US" sz="2000" dirty="0" smtClean="0">
                <a:latin typeface="Calibri" pitchFamily="34" charset="0"/>
                <a:cs typeface="Calibri" pitchFamily="34" charset="0"/>
              </a:rPr>
              <a:t>storage device. </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2109367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3.2 Characteristics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10508919"/>
              </p:ext>
            </p:extLst>
          </p:nvPr>
        </p:nvGraphicFramePr>
        <p:xfrm>
          <a:off x="17834" y="785051"/>
          <a:ext cx="8440366" cy="36576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3.2.1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33CC"/>
                          </a:solidFill>
                          <a:effectLst/>
                          <a:latin typeface="Arial" pitchFamily="34" charset="0"/>
                          <a:ea typeface="+mn-ea"/>
                          <a:cs typeface="Arial" pitchFamily="34" charset="0"/>
                        </a:rPr>
                        <a:t>Outstanding Features of a Computer</a:t>
                      </a:r>
                      <a:r>
                        <a:rPr lang="en-US" sz="2400" b="1" kern="1200" dirty="0" smtClean="0">
                          <a:solidFill>
                            <a:srgbClr val="FF0000"/>
                          </a:solidFill>
                          <a:effectLst/>
                          <a:latin typeface="Arial" pitchFamily="34" charset="0"/>
                          <a:ea typeface="+mn-ea"/>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16</a:t>
            </a:fld>
            <a:endParaRPr lang="en-US" dirty="0"/>
          </a:p>
        </p:txBody>
      </p:sp>
      <p:sp>
        <p:nvSpPr>
          <p:cNvPr id="8" name="Rectangle 9"/>
          <p:cNvSpPr txBox="1">
            <a:spLocks noChangeArrowheads="1"/>
          </p:cNvSpPr>
          <p:nvPr/>
        </p:nvSpPr>
        <p:spPr bwMode="auto">
          <a:xfrm>
            <a:off x="381000" y="1371600"/>
            <a:ext cx="8382000" cy="3200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spcAft>
                <a:spcPts val="400"/>
              </a:spcAft>
              <a:buNone/>
            </a:pPr>
            <a:r>
              <a:rPr lang="en-US" sz="2400" dirty="0">
                <a:solidFill>
                  <a:srgbClr val="0033CC"/>
                </a:solidFill>
                <a:latin typeface="Arial" panose="020B0604020202020204" pitchFamily="34" charset="0"/>
                <a:cs typeface="Arial" panose="020B0604020202020204" pitchFamily="34" charset="0"/>
              </a:rPr>
              <a:t>d</a:t>
            </a:r>
            <a:r>
              <a:rPr lang="en-US" sz="2400" dirty="0" smtClean="0">
                <a:solidFill>
                  <a:srgbClr val="0033CC"/>
                </a:solidFill>
                <a:latin typeface="Arial" panose="020B0604020202020204" pitchFamily="34" charset="0"/>
                <a:cs typeface="Arial" panose="020B0604020202020204" pitchFamily="34" charset="0"/>
              </a:rPr>
              <a:t>) </a:t>
            </a:r>
            <a:r>
              <a:rPr lang="en-US" sz="2400" dirty="0" smtClean="0">
                <a:solidFill>
                  <a:srgbClr val="FF0000"/>
                </a:solidFill>
                <a:latin typeface="Arial" panose="020B0604020202020204" pitchFamily="34" charset="0"/>
                <a:cs typeface="Arial" panose="020B0604020202020204" pitchFamily="34" charset="0"/>
              </a:rPr>
              <a:t>High Reliability</a:t>
            </a:r>
          </a:p>
          <a:p>
            <a:pPr marL="1020763" indent="-457200" algn="just" eaLnBrk="1" hangingPunct="1">
              <a:spcBef>
                <a:spcPts val="400"/>
              </a:spcBef>
              <a:spcAft>
                <a:spcPts val="400"/>
              </a:spcAft>
              <a:buClr>
                <a:srgbClr val="FF0000"/>
              </a:buClr>
              <a:buSzPct val="101000"/>
              <a:buFont typeface="Wingdings" pitchFamily="2" charset="2"/>
              <a:buChar char="Ø"/>
            </a:pPr>
            <a:r>
              <a:rPr lang="en-US" sz="2000" dirty="0">
                <a:latin typeface="Calibri" pitchFamily="34" charset="0"/>
                <a:cs typeface="Calibri" pitchFamily="34" charset="0"/>
              </a:rPr>
              <a:t>Computer systems are widely accepted because of their exceptional reliability. Huge databases that are very difficult to control by people can be dealt with in a much more reliable manner by a computer.</a:t>
            </a:r>
          </a:p>
          <a:p>
            <a:pPr marL="1020763" indent="-457200" algn="just" eaLnBrk="1" hangingPunct="1">
              <a:spcBef>
                <a:spcPts val="400"/>
              </a:spcBef>
              <a:spcAft>
                <a:spcPts val="400"/>
              </a:spcAft>
              <a:buClr>
                <a:srgbClr val="FF0000"/>
              </a:buClr>
              <a:buSzPct val="101000"/>
              <a:buFont typeface="Wingdings" pitchFamily="2" charset="2"/>
              <a:buChar char="Ø"/>
            </a:pPr>
            <a:r>
              <a:rPr lang="en-US" sz="2000" dirty="0">
                <a:latin typeface="Calibri" pitchFamily="34" charset="0"/>
                <a:cs typeface="Calibri" pitchFamily="34" charset="0"/>
              </a:rPr>
              <a:t>Unlike most human, a computer is capable of operating under the most adverse conditions for extended periods of time without showing any sign of fatigue. </a:t>
            </a:r>
          </a:p>
          <a:p>
            <a:pPr marL="1020763" indent="-457200" algn="just" eaLnBrk="1" hangingPunct="1">
              <a:spcBef>
                <a:spcPts val="400"/>
              </a:spcBef>
              <a:spcAft>
                <a:spcPts val="400"/>
              </a:spcAft>
              <a:buClr>
                <a:srgbClr val="FF0000"/>
              </a:buClr>
              <a:buSzPct val="101000"/>
              <a:buFont typeface="Wingdings" pitchFamily="2" charset="2"/>
              <a:buChar char="Ø"/>
            </a:pPr>
            <a:r>
              <a:rPr lang="en-US" sz="2000" dirty="0">
                <a:latin typeface="Calibri" pitchFamily="34" charset="0"/>
                <a:cs typeface="Calibri" pitchFamily="34" charset="0"/>
              </a:rPr>
              <a:t>Computers consistently provide the same accurate result under all operating conditions. Of course computers do break down and may require servicing. </a:t>
            </a:r>
            <a:endParaRPr lang="en-US" sz="2000" dirty="0" smtClean="0">
              <a:latin typeface="Calibri" pitchFamily="34" charset="0"/>
              <a:cs typeface="Calibri" pitchFamily="34" charset="0"/>
            </a:endParaRPr>
          </a:p>
          <a:p>
            <a:pPr marL="1020763" indent="-457200" algn="just" eaLnBrk="1" hangingPunct="1">
              <a:spcBef>
                <a:spcPts val="400"/>
              </a:spcBef>
              <a:spcAft>
                <a:spcPts val="400"/>
              </a:spcAft>
              <a:buClr>
                <a:srgbClr val="FF0000"/>
              </a:buClr>
              <a:buSzPct val="101000"/>
              <a:buFont typeface="Wingdings" pitchFamily="2" charset="2"/>
              <a:buChar char="Ø"/>
            </a:pPr>
            <a:endParaRPr lang="en-US" sz="2000" dirty="0" smtClean="0">
              <a:latin typeface="Calibri" pitchFamily="34" charset="0"/>
              <a:cs typeface="Calibri" pitchFamily="34" charset="0"/>
            </a:endParaRPr>
          </a:p>
        </p:txBody>
      </p:sp>
    </p:spTree>
    <p:extLst>
      <p:ext uri="{BB962C8B-B14F-4D97-AF65-F5344CB8AC3E}">
        <p14:creationId xmlns:p14="http://schemas.microsoft.com/office/powerpoint/2010/main" val="808076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3.2 Characteristics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19529834"/>
              </p:ext>
            </p:extLst>
          </p:nvPr>
        </p:nvGraphicFramePr>
        <p:xfrm>
          <a:off x="17834" y="785051"/>
          <a:ext cx="8440366" cy="36576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3.2.1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33CC"/>
                          </a:solidFill>
                          <a:effectLst/>
                          <a:latin typeface="Arial" pitchFamily="34" charset="0"/>
                          <a:ea typeface="+mn-ea"/>
                          <a:cs typeface="Arial" pitchFamily="34" charset="0"/>
                        </a:rPr>
                        <a:t>Outstanding Features of a Computer</a:t>
                      </a:r>
                      <a:r>
                        <a:rPr lang="en-US" sz="2400" b="1" kern="1200" dirty="0" smtClean="0">
                          <a:solidFill>
                            <a:srgbClr val="FF0000"/>
                          </a:solidFill>
                          <a:effectLst/>
                          <a:latin typeface="Arial" pitchFamily="34" charset="0"/>
                          <a:ea typeface="+mn-ea"/>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17</a:t>
            </a:fld>
            <a:endParaRPr lang="en-US" dirty="0"/>
          </a:p>
        </p:txBody>
      </p:sp>
      <p:sp>
        <p:nvSpPr>
          <p:cNvPr id="8" name="Rectangle 9"/>
          <p:cNvSpPr txBox="1">
            <a:spLocks noChangeArrowheads="1"/>
          </p:cNvSpPr>
          <p:nvPr/>
        </p:nvSpPr>
        <p:spPr bwMode="auto">
          <a:xfrm>
            <a:off x="381000" y="1371600"/>
            <a:ext cx="8382000" cy="3200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spcAft>
                <a:spcPts val="300"/>
              </a:spcAft>
              <a:buNone/>
            </a:pPr>
            <a:r>
              <a:rPr lang="en-US" sz="2400" dirty="0" smtClean="0">
                <a:solidFill>
                  <a:srgbClr val="0033CC"/>
                </a:solidFill>
                <a:latin typeface="Arial" panose="020B0604020202020204" pitchFamily="34" charset="0"/>
                <a:cs typeface="Arial" panose="020B0604020202020204" pitchFamily="34" charset="0"/>
              </a:rPr>
              <a:t>e) </a:t>
            </a:r>
            <a:r>
              <a:rPr lang="en-US" sz="2400" dirty="0" smtClean="0">
                <a:solidFill>
                  <a:srgbClr val="FF0000"/>
                </a:solidFill>
                <a:latin typeface="Arial" panose="020B0604020202020204" pitchFamily="34" charset="0"/>
                <a:cs typeface="Arial" panose="020B0604020202020204" pitchFamily="34" charset="0"/>
              </a:rPr>
              <a:t>Versatility</a:t>
            </a:r>
          </a:p>
          <a:p>
            <a:pPr marL="1020763" indent="-457200" algn="just" eaLnBrk="1" hangingPunct="1">
              <a:spcBef>
                <a:spcPts val="300"/>
              </a:spcBef>
              <a:spcAft>
                <a:spcPts val="300"/>
              </a:spcAft>
              <a:buClr>
                <a:srgbClr val="FF0000"/>
              </a:buClr>
              <a:buSzPct val="101000"/>
              <a:buFont typeface="Wingdings" pitchFamily="2" charset="2"/>
              <a:buChar char="Ø"/>
            </a:pPr>
            <a:r>
              <a:rPr lang="en-US" sz="2000" dirty="0">
                <a:latin typeface="Calibri" pitchFamily="34" charset="0"/>
                <a:cs typeface="Calibri" pitchFamily="34" charset="0"/>
              </a:rPr>
              <a:t>Multi-processing </a:t>
            </a:r>
            <a:r>
              <a:rPr lang="en-US" sz="2000" dirty="0" smtClean="0">
                <a:latin typeface="Calibri" pitchFamily="34" charset="0"/>
                <a:cs typeface="Calibri" pitchFamily="34" charset="0"/>
              </a:rPr>
              <a:t>capability of a computer </a:t>
            </a:r>
            <a:r>
              <a:rPr lang="en-US" sz="2000" dirty="0">
                <a:latin typeface="Calibri" pitchFamily="34" charset="0"/>
                <a:cs typeface="Calibri" pitchFamily="34" charset="0"/>
              </a:rPr>
              <a:t>makes it quiet versatile in nature</a:t>
            </a:r>
            <a:r>
              <a:rPr lang="en-US" sz="2000" dirty="0" smtClean="0">
                <a:latin typeface="Calibri" pitchFamily="34" charset="0"/>
                <a:cs typeface="Calibri" pitchFamily="34" charset="0"/>
              </a:rPr>
              <a:t>. It is capable </a:t>
            </a:r>
            <a:r>
              <a:rPr lang="en-US" sz="2000" dirty="0">
                <a:latin typeface="Calibri" pitchFamily="34" charset="0"/>
                <a:cs typeface="Calibri" pitchFamily="34" charset="0"/>
              </a:rPr>
              <a:t>of performing </a:t>
            </a:r>
            <a:r>
              <a:rPr lang="en-US" sz="2000" dirty="0" smtClean="0">
                <a:latin typeface="Calibri" pitchFamily="34" charset="0"/>
                <a:cs typeface="Calibri" pitchFamily="34" charset="0"/>
              </a:rPr>
              <a:t>different types of tasks. </a:t>
            </a:r>
            <a:r>
              <a:rPr lang="en-US" sz="2000" dirty="0">
                <a:latin typeface="Calibri" pitchFamily="34" charset="0"/>
                <a:cs typeface="Calibri" pitchFamily="34" charset="0"/>
              </a:rPr>
              <a:t>We can use a computer in hospital, bank or at home. At one moment you can use computer for play games and in the next moment you can use computer for watching videos. </a:t>
            </a:r>
          </a:p>
          <a:p>
            <a:pPr marL="1020763" indent="-457200" algn="just" eaLnBrk="1" hangingPunct="1">
              <a:spcBef>
                <a:spcPts val="300"/>
              </a:spcBef>
              <a:spcAft>
                <a:spcPts val="300"/>
              </a:spcAft>
              <a:buClr>
                <a:srgbClr val="FF0000"/>
              </a:buClr>
              <a:buSzPct val="101000"/>
              <a:buFont typeface="Wingdings" pitchFamily="2" charset="2"/>
              <a:buChar char="Ø"/>
            </a:pPr>
            <a:r>
              <a:rPr lang="en-US" sz="2000" dirty="0" smtClean="0">
                <a:latin typeface="Calibri" pitchFamily="34" charset="0"/>
                <a:cs typeface="Calibri" pitchFamily="34" charset="0"/>
              </a:rPr>
              <a:t>It </a:t>
            </a:r>
            <a:r>
              <a:rPr lang="en-US" sz="2000" dirty="0">
                <a:latin typeface="Calibri" pitchFamily="34" charset="0"/>
                <a:cs typeface="Calibri" pitchFamily="34" charset="0"/>
              </a:rPr>
              <a:t>can solve problems on various fields like complex scientific problems, business problem, the problem of traffic at an airport, space-exploration </a:t>
            </a:r>
            <a:r>
              <a:rPr lang="en-US" sz="2000" dirty="0" smtClean="0">
                <a:latin typeface="Calibri" pitchFamily="34" charset="0"/>
                <a:cs typeface="Calibri" pitchFamily="34" charset="0"/>
              </a:rPr>
              <a:t>etc.</a:t>
            </a:r>
          </a:p>
        </p:txBody>
      </p:sp>
      <p:sp>
        <p:nvSpPr>
          <p:cNvPr id="9" name="Rectangle 9"/>
          <p:cNvSpPr txBox="1">
            <a:spLocks noChangeArrowheads="1"/>
          </p:cNvSpPr>
          <p:nvPr/>
        </p:nvSpPr>
        <p:spPr bwMode="auto">
          <a:xfrm>
            <a:off x="381000" y="4724400"/>
            <a:ext cx="83820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0033CC"/>
                </a:solidFill>
                <a:latin typeface="Arial" panose="020B0604020202020204" pitchFamily="34" charset="0"/>
                <a:cs typeface="Arial" panose="020B0604020202020204" pitchFamily="34" charset="0"/>
              </a:rPr>
              <a:t>f) </a:t>
            </a:r>
            <a:r>
              <a:rPr lang="en-US" sz="2400" dirty="0" smtClean="0">
                <a:solidFill>
                  <a:srgbClr val="FF0000"/>
                </a:solidFill>
                <a:latin typeface="Arial" panose="020B0604020202020204" pitchFamily="34" charset="0"/>
                <a:cs typeface="Arial" panose="020B0604020202020204" pitchFamily="34" charset="0"/>
              </a:rPr>
              <a:t>Efficiency</a:t>
            </a:r>
          </a:p>
          <a:p>
            <a:pPr marL="1020763" indent="-457200" algn="just" eaLnBrk="1" hangingPunct="1">
              <a:spcBef>
                <a:spcPts val="600"/>
              </a:spcBef>
              <a:spcAft>
                <a:spcPts val="600"/>
              </a:spcAft>
              <a:buClr>
                <a:srgbClr val="FF0000"/>
              </a:buClr>
              <a:buSzPct val="101000"/>
              <a:buFont typeface="Wingdings" pitchFamily="2" charset="2"/>
              <a:buChar char="Ø"/>
            </a:pPr>
            <a:r>
              <a:rPr lang="en-US" sz="2000" dirty="0">
                <a:latin typeface="Calibri" pitchFamily="34" charset="0"/>
                <a:cs typeface="Calibri" pitchFamily="34" charset="0"/>
              </a:rPr>
              <a:t>The efficiency of computer is very high. For human being it is very difficult to work continuously for hours with out loosing concentration, but computers does not lose concentration and can work for hours with out creating any errors</a:t>
            </a:r>
            <a:r>
              <a:rPr lang="en-US" sz="2000" dirty="0" smtClean="0">
                <a:latin typeface="Calibri" pitchFamily="34" charset="0"/>
                <a:cs typeface="Calibri" pitchFamily="34" charset="0"/>
              </a:rPr>
              <a:t>.</a:t>
            </a:r>
          </a:p>
        </p:txBody>
      </p:sp>
    </p:spTree>
    <p:extLst>
      <p:ext uri="{BB962C8B-B14F-4D97-AF65-F5344CB8AC3E}">
        <p14:creationId xmlns:p14="http://schemas.microsoft.com/office/powerpoint/2010/main" val="406784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3.2 Characteristics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8739883"/>
              </p:ext>
            </p:extLst>
          </p:nvPr>
        </p:nvGraphicFramePr>
        <p:xfrm>
          <a:off x="17834" y="785051"/>
          <a:ext cx="8440366" cy="36576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3.2.1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33CC"/>
                          </a:solidFill>
                          <a:effectLst/>
                          <a:latin typeface="Arial" pitchFamily="34" charset="0"/>
                          <a:ea typeface="+mn-ea"/>
                          <a:cs typeface="Arial" pitchFamily="34" charset="0"/>
                        </a:rPr>
                        <a:t>Outstanding Features of a Computer</a:t>
                      </a:r>
                      <a:r>
                        <a:rPr lang="en-US" sz="2400" b="1" kern="1200" dirty="0" smtClean="0">
                          <a:solidFill>
                            <a:srgbClr val="FF0000"/>
                          </a:solidFill>
                          <a:effectLst/>
                          <a:latin typeface="Arial" pitchFamily="34" charset="0"/>
                          <a:ea typeface="+mn-ea"/>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18</a:t>
            </a:fld>
            <a:endParaRPr lang="en-US" dirty="0"/>
          </a:p>
        </p:txBody>
      </p:sp>
      <p:sp>
        <p:nvSpPr>
          <p:cNvPr id="8" name="Rectangle 9"/>
          <p:cNvSpPr txBox="1">
            <a:spLocks noChangeArrowheads="1"/>
          </p:cNvSpPr>
          <p:nvPr/>
        </p:nvSpPr>
        <p:spPr bwMode="auto">
          <a:xfrm>
            <a:off x="381000" y="1295400"/>
            <a:ext cx="8382000" cy="2590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0033CC"/>
                </a:solidFill>
                <a:latin typeface="Arial" panose="020B0604020202020204" pitchFamily="34" charset="0"/>
                <a:cs typeface="Arial" panose="020B0604020202020204" pitchFamily="34" charset="0"/>
              </a:rPr>
              <a:t>g) </a:t>
            </a:r>
            <a:r>
              <a:rPr lang="en-US" sz="2400" dirty="0" smtClean="0">
                <a:solidFill>
                  <a:srgbClr val="FF0000"/>
                </a:solidFill>
                <a:latin typeface="Arial" panose="020B0604020202020204" pitchFamily="34" charset="0"/>
                <a:cs typeface="Arial" panose="020B0604020202020204" pitchFamily="34" charset="0"/>
              </a:rPr>
              <a:t>Diligence</a:t>
            </a:r>
          </a:p>
          <a:p>
            <a:pPr marL="1020763" lvl="0" indent="-457200" algn="just" eaLnBrk="1" hangingPunct="1">
              <a:spcBef>
                <a:spcPts val="400"/>
              </a:spcBef>
              <a:spcAft>
                <a:spcPts val="400"/>
              </a:spcAft>
              <a:buClr>
                <a:srgbClr val="FF0000"/>
              </a:buClr>
              <a:buSzPct val="101000"/>
              <a:buFont typeface="Wingdings" pitchFamily="2" charset="2"/>
              <a:buChar char="Ø"/>
            </a:pPr>
            <a:r>
              <a:rPr lang="en-US" sz="2000" dirty="0">
                <a:latin typeface="Calibri" pitchFamily="34" charset="0"/>
                <a:cs typeface="Calibri" pitchFamily="34" charset="0"/>
              </a:rPr>
              <a:t>A computer, being a machine, does not suffer from boredom, tiredness or lack of concentration even if it has to work for long hours. </a:t>
            </a:r>
          </a:p>
          <a:p>
            <a:pPr marL="1020763" indent="-457200" algn="just" eaLnBrk="1" hangingPunct="1">
              <a:spcBef>
                <a:spcPts val="400"/>
              </a:spcBef>
              <a:spcAft>
                <a:spcPts val="400"/>
              </a:spcAft>
              <a:buClr>
                <a:srgbClr val="FF0000"/>
              </a:buClr>
              <a:buSzPct val="101000"/>
              <a:buFont typeface="Wingdings" pitchFamily="2" charset="2"/>
              <a:buChar char="Ø"/>
            </a:pPr>
            <a:r>
              <a:rPr lang="en-US" sz="2000" dirty="0">
                <a:latin typeface="Calibri" pitchFamily="34" charset="0"/>
                <a:cs typeface="Calibri" pitchFamily="34" charset="0"/>
              </a:rPr>
              <a:t>Thus, If millions of calculations are to be performed, a computer will perform every calculation with the same accuracy. Due to this capability it overpowers human being in routine type of work</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9" name="Rectangle 9"/>
          <p:cNvSpPr txBox="1">
            <a:spLocks noChangeArrowheads="1"/>
          </p:cNvSpPr>
          <p:nvPr/>
        </p:nvSpPr>
        <p:spPr bwMode="auto">
          <a:xfrm>
            <a:off x="381000" y="4038600"/>
            <a:ext cx="8382000" cy="2590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0033CC"/>
                </a:solidFill>
                <a:latin typeface="Arial" panose="020B0604020202020204" pitchFamily="34" charset="0"/>
                <a:cs typeface="Arial" panose="020B0604020202020204" pitchFamily="34" charset="0"/>
              </a:rPr>
              <a:t>h) </a:t>
            </a:r>
            <a:r>
              <a:rPr lang="en-US" sz="2400" dirty="0" smtClean="0">
                <a:solidFill>
                  <a:srgbClr val="FF0000"/>
                </a:solidFill>
                <a:latin typeface="Arial" panose="020B0604020202020204" pitchFamily="34" charset="0"/>
                <a:cs typeface="Arial" panose="020B0604020202020204" pitchFamily="34" charset="0"/>
              </a:rPr>
              <a:t>Automatic Operation</a:t>
            </a:r>
          </a:p>
          <a:p>
            <a:pPr marL="1020763" indent="-457200" algn="just" eaLnBrk="1" hangingPunct="1">
              <a:spcBef>
                <a:spcPts val="400"/>
              </a:spcBef>
              <a:spcAft>
                <a:spcPts val="400"/>
              </a:spcAft>
              <a:buClr>
                <a:srgbClr val="FF0000"/>
              </a:buClr>
              <a:buSzPct val="101000"/>
              <a:buFont typeface="Wingdings" pitchFamily="2" charset="2"/>
              <a:buChar char="Ø"/>
            </a:pPr>
            <a:r>
              <a:rPr lang="en-US" sz="2000" dirty="0">
                <a:latin typeface="Calibri" pitchFamily="34" charset="0"/>
                <a:cs typeface="Calibri" pitchFamily="34" charset="0"/>
              </a:rPr>
              <a:t>A machine is said to be automatic, if it works by itself without human intervention. </a:t>
            </a:r>
          </a:p>
          <a:p>
            <a:pPr marL="1020763" indent="-457200" algn="just" eaLnBrk="1" hangingPunct="1">
              <a:spcBef>
                <a:spcPts val="400"/>
              </a:spcBef>
              <a:spcAft>
                <a:spcPts val="400"/>
              </a:spcAft>
              <a:buClr>
                <a:srgbClr val="FF0000"/>
              </a:buClr>
              <a:buSzPct val="101000"/>
              <a:buFont typeface="Wingdings" pitchFamily="2" charset="2"/>
              <a:buChar char="Ø"/>
            </a:pPr>
            <a:r>
              <a:rPr lang="en-US" sz="2000" dirty="0">
                <a:latin typeface="Calibri" pitchFamily="34" charset="0"/>
                <a:cs typeface="Calibri" pitchFamily="34" charset="0"/>
              </a:rPr>
              <a:t>Computers are automatic in operation. Once data and program are fed to a computer, operation of the computer is automatic in the sequence of steps defined by the </a:t>
            </a:r>
            <a:r>
              <a:rPr lang="en-US" sz="2000" dirty="0" smtClean="0">
                <a:latin typeface="Calibri" pitchFamily="34" charset="0"/>
                <a:cs typeface="Calibri" pitchFamily="34" charset="0"/>
              </a:rPr>
              <a:t>program. </a:t>
            </a:r>
          </a:p>
          <a:p>
            <a:pPr marL="1020763" indent="-457200" algn="just" eaLnBrk="1" hangingPunct="1">
              <a:spcBef>
                <a:spcPts val="400"/>
              </a:spcBef>
              <a:spcAft>
                <a:spcPts val="400"/>
              </a:spcAft>
              <a:buClr>
                <a:srgbClr val="FF0000"/>
              </a:buClr>
              <a:buSzPct val="101000"/>
              <a:buFont typeface="Wingdings" pitchFamily="2" charset="2"/>
              <a:buChar char="Ø"/>
            </a:pPr>
            <a:r>
              <a:rPr lang="en-US" sz="2000" dirty="0" smtClean="0">
                <a:latin typeface="Calibri" pitchFamily="34" charset="0"/>
                <a:cs typeface="Calibri" pitchFamily="34" charset="0"/>
              </a:rPr>
              <a:t>However</a:t>
            </a:r>
            <a:r>
              <a:rPr lang="en-US" sz="2000" dirty="0">
                <a:latin typeface="Calibri" pitchFamily="34" charset="0"/>
                <a:cs typeface="Calibri" pitchFamily="34" charset="0"/>
              </a:rPr>
              <a:t>, computers, being machines, can not start themselves. They have to be instructed. </a:t>
            </a:r>
          </a:p>
        </p:txBody>
      </p:sp>
    </p:spTree>
    <p:extLst>
      <p:ext uri="{BB962C8B-B14F-4D97-AF65-F5344CB8AC3E}">
        <p14:creationId xmlns:p14="http://schemas.microsoft.com/office/powerpoint/2010/main" val="1933814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3.2 Characteristics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54854399"/>
              </p:ext>
            </p:extLst>
          </p:nvPr>
        </p:nvGraphicFramePr>
        <p:xfrm>
          <a:off x="17834" y="785051"/>
          <a:ext cx="8440366" cy="36576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3.2.1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33CC"/>
                          </a:solidFill>
                          <a:effectLst/>
                          <a:latin typeface="Arial" pitchFamily="34" charset="0"/>
                          <a:ea typeface="+mn-ea"/>
                          <a:cs typeface="Arial" pitchFamily="34" charset="0"/>
                        </a:rPr>
                        <a:t>Outstanding Features of a Computer</a:t>
                      </a:r>
                      <a:r>
                        <a:rPr lang="en-US" sz="2400" b="1" kern="1200" dirty="0" smtClean="0">
                          <a:solidFill>
                            <a:srgbClr val="FF0000"/>
                          </a:solidFill>
                          <a:effectLst/>
                          <a:latin typeface="Arial" pitchFamily="34" charset="0"/>
                          <a:ea typeface="+mn-ea"/>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19</a:t>
            </a:fld>
            <a:endParaRPr lang="en-US" dirty="0"/>
          </a:p>
        </p:txBody>
      </p:sp>
      <p:sp>
        <p:nvSpPr>
          <p:cNvPr id="8" name="Rectangle 9"/>
          <p:cNvSpPr txBox="1">
            <a:spLocks noChangeArrowheads="1"/>
          </p:cNvSpPr>
          <p:nvPr/>
        </p:nvSpPr>
        <p:spPr bwMode="auto">
          <a:xfrm>
            <a:off x="381000" y="1219200"/>
            <a:ext cx="8382000" cy="2590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0033CC"/>
                </a:solidFill>
                <a:latin typeface="Arial" panose="020B0604020202020204" pitchFamily="34" charset="0"/>
                <a:cs typeface="Arial" panose="020B0604020202020204" pitchFamily="34" charset="0"/>
              </a:rPr>
              <a:t>i) </a:t>
            </a:r>
            <a:r>
              <a:rPr lang="en-US" sz="2400" dirty="0" smtClean="0">
                <a:solidFill>
                  <a:srgbClr val="FF0000"/>
                </a:solidFill>
                <a:latin typeface="Arial" panose="020B0604020202020204" pitchFamily="34" charset="0"/>
                <a:cs typeface="Arial" panose="020B0604020202020204" pitchFamily="34" charset="0"/>
              </a:rPr>
              <a:t>No I.Q.</a:t>
            </a:r>
          </a:p>
          <a:p>
            <a:pPr marL="1020763" lvl="0" indent="-457200" algn="just" eaLnBrk="1" hangingPunct="1">
              <a:lnSpc>
                <a:spcPct val="96000"/>
              </a:lnSpc>
              <a:spcBef>
                <a:spcPts val="400"/>
              </a:spcBef>
              <a:spcAft>
                <a:spcPts val="400"/>
              </a:spcAft>
              <a:buClr>
                <a:srgbClr val="FF0000"/>
              </a:buClr>
              <a:buSzPct val="101000"/>
              <a:buFont typeface="Wingdings" pitchFamily="2" charset="2"/>
              <a:buChar char="Ø"/>
            </a:pPr>
            <a:r>
              <a:rPr lang="en-US" sz="2000" dirty="0">
                <a:latin typeface="Calibri" pitchFamily="34" charset="0"/>
                <a:cs typeface="Calibri" pitchFamily="34" charset="0"/>
              </a:rPr>
              <a:t>Computer has no intelligence to perform any task on its own like human being</a:t>
            </a:r>
            <a:r>
              <a:rPr lang="en-US" sz="2000" dirty="0" smtClean="0">
                <a:latin typeface="Calibri" pitchFamily="34" charset="0"/>
                <a:cs typeface="Calibri" pitchFamily="34" charset="0"/>
              </a:rPr>
              <a:t>.  </a:t>
            </a:r>
            <a:r>
              <a:rPr lang="en-US" sz="2000" dirty="0">
                <a:latin typeface="Calibri" pitchFamily="34" charset="0"/>
                <a:cs typeface="Calibri" pitchFamily="34" charset="0"/>
              </a:rPr>
              <a:t>It is not brainy than human. </a:t>
            </a:r>
          </a:p>
          <a:p>
            <a:pPr marL="1020763" indent="-457200" algn="just" eaLnBrk="1" hangingPunct="1">
              <a:lnSpc>
                <a:spcPct val="96000"/>
              </a:lnSpc>
              <a:spcBef>
                <a:spcPts val="400"/>
              </a:spcBef>
              <a:spcAft>
                <a:spcPts val="400"/>
              </a:spcAft>
              <a:buClr>
                <a:srgbClr val="FF0000"/>
              </a:buClr>
              <a:buSzPct val="101000"/>
              <a:buFont typeface="Wingdings" pitchFamily="2" charset="2"/>
              <a:buChar char="Ø"/>
            </a:pPr>
            <a:r>
              <a:rPr lang="en-US" sz="2000" dirty="0" smtClean="0">
                <a:latin typeface="Calibri" pitchFamily="34" charset="0"/>
                <a:cs typeface="Calibri" pitchFamily="34" charset="0"/>
              </a:rPr>
              <a:t>It </a:t>
            </a:r>
            <a:r>
              <a:rPr lang="en-US" sz="2000" dirty="0">
                <a:latin typeface="Calibri" pitchFamily="34" charset="0"/>
                <a:cs typeface="Calibri" pitchFamily="34" charset="0"/>
              </a:rPr>
              <a:t>only follows the given instructions. If a computer is given a program for </a:t>
            </a:r>
            <a:r>
              <a:rPr lang="en-US" sz="2000" dirty="0" smtClean="0">
                <a:latin typeface="Calibri" pitchFamily="34" charset="0"/>
                <a:cs typeface="Calibri" pitchFamily="34" charset="0"/>
              </a:rPr>
              <a:t>addition, </a:t>
            </a:r>
            <a:r>
              <a:rPr lang="en-US" sz="2000" dirty="0">
                <a:latin typeface="Calibri" pitchFamily="34" charset="0"/>
                <a:cs typeface="Calibri" pitchFamily="34" charset="0"/>
              </a:rPr>
              <a:t>it cannot perform subtraction by </a:t>
            </a:r>
            <a:r>
              <a:rPr lang="en-US" sz="2000" dirty="0" smtClean="0">
                <a:latin typeface="Calibri" pitchFamily="34" charset="0"/>
                <a:cs typeface="Calibri" pitchFamily="34" charset="0"/>
              </a:rPr>
              <a:t>itself. It </a:t>
            </a:r>
            <a:r>
              <a:rPr lang="en-US" sz="2000" dirty="0">
                <a:latin typeface="Calibri" pitchFamily="34" charset="0"/>
                <a:cs typeface="Calibri" pitchFamily="34" charset="0"/>
              </a:rPr>
              <a:t>has to be told what to do and in what sequences. </a:t>
            </a:r>
          </a:p>
          <a:p>
            <a:pPr marL="1020763" lvl="0" indent="-457200" algn="just" eaLnBrk="1" hangingPunct="1">
              <a:lnSpc>
                <a:spcPct val="96000"/>
              </a:lnSpc>
              <a:spcBef>
                <a:spcPts val="400"/>
              </a:spcBef>
              <a:spcAft>
                <a:spcPts val="400"/>
              </a:spcAft>
              <a:buClr>
                <a:srgbClr val="FF0000"/>
              </a:buClr>
              <a:buSzPct val="101000"/>
              <a:buFont typeface="Wingdings" pitchFamily="2" charset="2"/>
              <a:buChar char="Ø"/>
            </a:pPr>
            <a:r>
              <a:rPr lang="en-US" sz="2000" dirty="0">
                <a:latin typeface="Calibri" pitchFamily="34" charset="0"/>
                <a:cs typeface="Calibri" pitchFamily="34" charset="0"/>
              </a:rPr>
              <a:t>Hence, only the user can determine what tasks a computer will perform. A computer can not take its own decision in this regards. </a:t>
            </a:r>
            <a:endParaRPr lang="en-US" sz="2000" dirty="0" smtClean="0">
              <a:latin typeface="Calibri" pitchFamily="34" charset="0"/>
              <a:cs typeface="Calibri" pitchFamily="34" charset="0"/>
            </a:endParaRPr>
          </a:p>
        </p:txBody>
      </p:sp>
      <p:sp>
        <p:nvSpPr>
          <p:cNvPr id="9" name="Rectangle 9"/>
          <p:cNvSpPr txBox="1">
            <a:spLocks noChangeArrowheads="1"/>
          </p:cNvSpPr>
          <p:nvPr/>
        </p:nvSpPr>
        <p:spPr bwMode="auto">
          <a:xfrm>
            <a:off x="381000" y="4191000"/>
            <a:ext cx="8382000" cy="2590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33CC"/>
                </a:solidFill>
                <a:latin typeface="Arial" panose="020B0604020202020204" pitchFamily="34" charset="0"/>
                <a:cs typeface="Arial" panose="020B0604020202020204" pitchFamily="34" charset="0"/>
              </a:rPr>
              <a:t>j</a:t>
            </a:r>
            <a:r>
              <a:rPr lang="en-US" sz="2400" dirty="0" smtClean="0">
                <a:solidFill>
                  <a:srgbClr val="0033CC"/>
                </a:solidFill>
                <a:latin typeface="Arial" panose="020B0604020202020204" pitchFamily="34" charset="0"/>
                <a:cs typeface="Arial" panose="020B0604020202020204" pitchFamily="34" charset="0"/>
              </a:rPr>
              <a:t>) </a:t>
            </a:r>
            <a:r>
              <a:rPr lang="en-US" sz="2400" dirty="0" smtClean="0">
                <a:solidFill>
                  <a:srgbClr val="FF0000"/>
                </a:solidFill>
                <a:latin typeface="Arial" panose="020B0604020202020204" pitchFamily="34" charset="0"/>
                <a:cs typeface="Arial" panose="020B0604020202020204" pitchFamily="34" charset="0"/>
              </a:rPr>
              <a:t>No Feelings</a:t>
            </a:r>
          </a:p>
          <a:p>
            <a:pPr marL="1020763" lvl="0" indent="-457200" algn="just" eaLnBrk="1" hangingPunct="1">
              <a:lnSpc>
                <a:spcPct val="95000"/>
              </a:lnSpc>
              <a:spcBef>
                <a:spcPts val="300"/>
              </a:spcBef>
              <a:spcAft>
                <a:spcPts val="300"/>
              </a:spcAft>
              <a:buClr>
                <a:srgbClr val="FF0000"/>
              </a:buClr>
              <a:buSzPct val="101000"/>
              <a:buFont typeface="Wingdings" pitchFamily="2" charset="2"/>
              <a:buChar char="Ø"/>
            </a:pPr>
            <a:r>
              <a:rPr lang="en-US" sz="2000" dirty="0">
                <a:latin typeface="Calibri" pitchFamily="34" charset="0"/>
                <a:cs typeface="Calibri" pitchFamily="34" charset="0"/>
              </a:rPr>
              <a:t>Computers are devoid of emotions. </a:t>
            </a:r>
            <a:r>
              <a:rPr lang="en-US" sz="2000" dirty="0" smtClean="0">
                <a:latin typeface="Calibri" pitchFamily="34" charset="0"/>
                <a:cs typeface="Calibri" pitchFamily="34" charset="0"/>
              </a:rPr>
              <a:t>They </a:t>
            </a:r>
            <a:r>
              <a:rPr lang="en-US" sz="2000" dirty="0">
                <a:latin typeface="Calibri" pitchFamily="34" charset="0"/>
                <a:cs typeface="Calibri" pitchFamily="34" charset="0"/>
              </a:rPr>
              <a:t>have no feelings and no instincts because they are machines. </a:t>
            </a:r>
            <a:r>
              <a:rPr lang="en-US" sz="2000" dirty="0" smtClean="0">
                <a:latin typeface="Calibri" pitchFamily="34" charset="0"/>
                <a:cs typeface="Calibri" pitchFamily="34" charset="0"/>
              </a:rPr>
              <a:t>They cannot </a:t>
            </a:r>
            <a:r>
              <a:rPr lang="en-US" sz="2000" dirty="0">
                <a:latin typeface="Calibri" pitchFamily="34" charset="0"/>
                <a:cs typeface="Calibri" pitchFamily="34" charset="0"/>
              </a:rPr>
              <a:t>be affected by sorrows and happiness.</a:t>
            </a:r>
          </a:p>
          <a:p>
            <a:pPr marL="1020763" lvl="0" indent="-457200" algn="just" eaLnBrk="1" hangingPunct="1">
              <a:lnSpc>
                <a:spcPct val="95000"/>
              </a:lnSpc>
              <a:spcBef>
                <a:spcPts val="300"/>
              </a:spcBef>
              <a:spcAft>
                <a:spcPts val="300"/>
              </a:spcAft>
              <a:buClr>
                <a:srgbClr val="FF0000"/>
              </a:buClr>
              <a:buSzPct val="101000"/>
              <a:buFont typeface="Wingdings" pitchFamily="2" charset="2"/>
              <a:buChar char="Ø"/>
            </a:pPr>
            <a:r>
              <a:rPr lang="en-US" sz="2000" spc="-40" dirty="0">
                <a:latin typeface="Calibri" pitchFamily="34" charset="0"/>
                <a:cs typeface="Calibri" pitchFamily="34" charset="0"/>
              </a:rPr>
              <a:t>Based on our feelings, taste, knowledge, and experience, we often make certain </a:t>
            </a:r>
            <a:r>
              <a:rPr lang="en-US" sz="2000" spc="-40" dirty="0" err="1">
                <a:latin typeface="Calibri" pitchFamily="34" charset="0"/>
                <a:cs typeface="Calibri" pitchFamily="34" charset="0"/>
              </a:rPr>
              <a:t>judgements</a:t>
            </a:r>
            <a:r>
              <a:rPr lang="en-US" sz="2000" spc="-40" dirty="0">
                <a:latin typeface="Calibri" pitchFamily="34" charset="0"/>
                <a:cs typeface="Calibri" pitchFamily="34" charset="0"/>
              </a:rPr>
              <a:t>. However, computers cannot make such </a:t>
            </a:r>
            <a:r>
              <a:rPr lang="en-US" sz="2000" spc="-40" dirty="0" err="1">
                <a:latin typeface="Calibri" pitchFamily="34" charset="0"/>
                <a:cs typeface="Calibri" pitchFamily="34" charset="0"/>
              </a:rPr>
              <a:t>judgements</a:t>
            </a:r>
            <a:r>
              <a:rPr lang="en-US" sz="2000" spc="-40" dirty="0">
                <a:latin typeface="Calibri" pitchFamily="34" charset="0"/>
                <a:cs typeface="Calibri" pitchFamily="34" charset="0"/>
              </a:rPr>
              <a:t> on their own. </a:t>
            </a:r>
          </a:p>
        </p:txBody>
      </p:sp>
    </p:spTree>
    <p:extLst>
      <p:ext uri="{BB962C8B-B14F-4D97-AF65-F5344CB8AC3E}">
        <p14:creationId xmlns:p14="http://schemas.microsoft.com/office/powerpoint/2010/main" val="2813401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11"/>
          <p:cNvSpPr>
            <a:spLocks noChangeArrowheads="1"/>
          </p:cNvSpPr>
          <p:nvPr/>
        </p:nvSpPr>
        <p:spPr bwMode="auto">
          <a:xfrm>
            <a:off x="0" y="-3175"/>
            <a:ext cx="9144000" cy="46166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1712913" indent="-1712913"/>
            <a:r>
              <a:rPr lang="en-US" altLang="en-US" sz="2400" i="0" dirty="0" smtClean="0">
                <a:solidFill>
                  <a:schemeClr val="bg1"/>
                </a:solidFill>
                <a:latin typeface="Arial" panose="020B0604020202020204" pitchFamily="34" charset="0"/>
              </a:rPr>
              <a:t>Lecture-04: </a:t>
            </a:r>
            <a:r>
              <a:rPr lang="en-US" sz="1800" i="0" dirty="0" smtClean="0">
                <a:latin typeface="Arial" pitchFamily="34" charset="0"/>
                <a:cs typeface="Arial" pitchFamily="34" charset="0"/>
              </a:rPr>
              <a:t>Classification </a:t>
            </a:r>
            <a:r>
              <a:rPr lang="en-US" sz="1800" i="0" dirty="0">
                <a:latin typeface="Arial" pitchFamily="34" charset="0"/>
                <a:cs typeface="Arial" pitchFamily="34" charset="0"/>
              </a:rPr>
              <a:t>and Characteristics of Computers</a:t>
            </a:r>
          </a:p>
        </p:txBody>
      </p:sp>
      <p:sp>
        <p:nvSpPr>
          <p:cNvPr id="11271" name="Rectangle 14"/>
          <p:cNvSpPr>
            <a:spLocks noChangeArrowheads="1"/>
          </p:cNvSpPr>
          <p:nvPr/>
        </p:nvSpPr>
        <p:spPr bwMode="auto">
          <a:xfrm>
            <a:off x="0" y="762000"/>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r>
              <a:rPr lang="en-US" sz="3200" i="0" u="sng" dirty="0" smtClean="0">
                <a:solidFill>
                  <a:srgbClr val="FF0000"/>
                </a:solidFill>
              </a:rPr>
              <a:t>Topics to be Discussed</a:t>
            </a:r>
            <a:endParaRPr lang="en-US" sz="3200" i="0" u="sng"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154453268"/>
              </p:ext>
            </p:extLst>
          </p:nvPr>
        </p:nvGraphicFramePr>
        <p:xfrm>
          <a:off x="381000" y="1676400"/>
          <a:ext cx="8458200" cy="2275840"/>
        </p:xfrm>
        <a:graphic>
          <a:graphicData uri="http://schemas.openxmlformats.org/drawingml/2006/table">
            <a:tbl>
              <a:tblPr firstRow="1" firstCol="1" lastRow="1" lastCol="1" bandRow="1" bandCol="1">
                <a:tableStyleId>{5C22544A-7EE6-4342-B048-85BDC9FD1C3A}</a:tableStyleId>
              </a:tblPr>
              <a:tblGrid>
                <a:gridCol w="685800"/>
                <a:gridCol w="914400"/>
                <a:gridCol w="6858000"/>
              </a:tblGrid>
              <a:tr h="325120">
                <a:tc>
                  <a:txBody>
                    <a:bodyPr/>
                    <a:lstStyle/>
                    <a:p>
                      <a:pPr marL="0" marR="0" algn="just">
                        <a:lnSpc>
                          <a:spcPct val="100000"/>
                        </a:lnSpc>
                        <a:spcBef>
                          <a:spcPts val="0"/>
                        </a:spcBef>
                        <a:spcAft>
                          <a:spcPts val="0"/>
                        </a:spcAft>
                      </a:pPr>
                      <a:endParaRPr lang="en-US" sz="2000" b="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endParaRPr lang="en-US" sz="1800" b="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endParaRPr lang="en-US" sz="1800" b="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5120">
                <a:tc>
                  <a:txBody>
                    <a:bodyPr/>
                    <a:lstStyle/>
                    <a:p>
                      <a:pPr marL="0" marR="0" algn="just">
                        <a:lnSpc>
                          <a:spcPct val="100000"/>
                        </a:lnSpc>
                        <a:spcBef>
                          <a:spcPts val="0"/>
                        </a:spcBef>
                        <a:spcAft>
                          <a:spcPts val="0"/>
                        </a:spcAft>
                      </a:pPr>
                      <a:r>
                        <a:rPr lang="en-US" sz="2000" b="1" dirty="0" smtClean="0">
                          <a:solidFill>
                            <a:srgbClr val="3366FF"/>
                          </a:solidFill>
                          <a:effectLst/>
                          <a:latin typeface="Verdana" pitchFamily="34" charset="0"/>
                          <a:ea typeface="Verdana" pitchFamily="34" charset="0"/>
                          <a:cs typeface="Verdana" pitchFamily="34" charset="0"/>
                        </a:rPr>
                        <a:t>3.1</a:t>
                      </a:r>
                      <a:endParaRPr lang="en-US" sz="2000" b="1" dirty="0">
                        <a:solidFill>
                          <a:srgbClr val="3366FF"/>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marL="0" marR="0" algn="just">
                        <a:lnSpc>
                          <a:spcPct val="100000"/>
                        </a:lnSpc>
                        <a:spcBef>
                          <a:spcPts val="0"/>
                        </a:spcBef>
                        <a:spcAft>
                          <a:spcPts val="0"/>
                        </a:spcAft>
                      </a:pPr>
                      <a:r>
                        <a:rPr lang="en-US" sz="2000" b="1" kern="1200" spc="-100" baseline="0" dirty="0" smtClean="0">
                          <a:solidFill>
                            <a:srgbClr val="3366FF"/>
                          </a:solidFill>
                          <a:effectLst/>
                          <a:latin typeface="Verdana" pitchFamily="34" charset="0"/>
                          <a:ea typeface="Verdana" pitchFamily="34" charset="0"/>
                          <a:cs typeface="Verdana" pitchFamily="34" charset="0"/>
                        </a:rPr>
                        <a:t>Classification of Computers</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5120">
                <a:tc>
                  <a:txBody>
                    <a:bodyPr/>
                    <a:lstStyle/>
                    <a:p>
                      <a:pPr marL="0" marR="0" algn="just">
                        <a:lnSpc>
                          <a:spcPct val="100000"/>
                        </a:lnSpc>
                        <a:spcBef>
                          <a:spcPts val="0"/>
                        </a:spcBef>
                        <a:spcAft>
                          <a:spcPts val="0"/>
                        </a:spcAft>
                      </a:pPr>
                      <a:r>
                        <a:rPr lang="en-US" sz="2000" b="0" dirty="0">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dirty="0" smtClean="0">
                          <a:solidFill>
                            <a:schemeClr val="tx1"/>
                          </a:solidFill>
                          <a:effectLst/>
                          <a:latin typeface="Verdana" pitchFamily="34" charset="0"/>
                          <a:ea typeface="Verdana" pitchFamily="34" charset="0"/>
                          <a:cs typeface="Verdana" pitchFamily="34" charset="0"/>
                        </a:rPr>
                        <a:t>3.1.1</a:t>
                      </a:r>
                      <a:endParaRPr lang="en-US" sz="1800" b="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dirty="0" smtClean="0">
                          <a:solidFill>
                            <a:schemeClr val="tx1"/>
                          </a:solidFill>
                          <a:effectLst/>
                          <a:latin typeface="Verdana" pitchFamily="34" charset="0"/>
                          <a:ea typeface="Verdana" pitchFamily="34" charset="0"/>
                          <a:cs typeface="Verdana" pitchFamily="34" charset="0"/>
                        </a:rPr>
                        <a:t>Classification According to Technology Being Used</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5120">
                <a:tc>
                  <a:txBody>
                    <a:bodyPr/>
                    <a:lstStyle/>
                    <a:p>
                      <a:pPr marL="0" marR="0" algn="just">
                        <a:lnSpc>
                          <a:spcPct val="100000"/>
                        </a:lnSpc>
                        <a:spcBef>
                          <a:spcPts val="0"/>
                        </a:spcBef>
                        <a:spcAft>
                          <a:spcPts val="0"/>
                        </a:spcAft>
                      </a:pPr>
                      <a:r>
                        <a:rPr lang="en-US" sz="2000" b="0" dirty="0">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dirty="0" smtClean="0">
                          <a:solidFill>
                            <a:schemeClr val="tx1"/>
                          </a:solidFill>
                          <a:effectLst/>
                          <a:latin typeface="Verdana" pitchFamily="34" charset="0"/>
                          <a:ea typeface="Verdana" pitchFamily="34" charset="0"/>
                          <a:cs typeface="Verdana" pitchFamily="34" charset="0"/>
                        </a:rPr>
                        <a:t>3.1.2</a:t>
                      </a:r>
                      <a:endParaRPr lang="en-US" sz="1800" b="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spc="-40" baseline="0" dirty="0" smtClean="0">
                          <a:solidFill>
                            <a:schemeClr val="tx1"/>
                          </a:solidFill>
                          <a:effectLst/>
                          <a:latin typeface="Verdana" pitchFamily="34" charset="0"/>
                          <a:ea typeface="Verdana" pitchFamily="34" charset="0"/>
                          <a:cs typeface="Verdana" pitchFamily="34" charset="0"/>
                        </a:rPr>
                        <a:t>Classification According to Size, Cost, Processing Speed etc.</a:t>
                      </a:r>
                      <a:endParaRPr lang="en-US" sz="1800" b="0" kern="1200" spc="-40" baseline="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5120">
                <a:tc>
                  <a:txBody>
                    <a:bodyPr/>
                    <a:lstStyle/>
                    <a:p>
                      <a:pPr marL="0" marR="0" algn="just">
                        <a:lnSpc>
                          <a:spcPct val="100000"/>
                        </a:lnSpc>
                        <a:spcBef>
                          <a:spcPts val="0"/>
                        </a:spcBef>
                        <a:spcAft>
                          <a:spcPts val="0"/>
                        </a:spcAft>
                      </a:pPr>
                      <a:endParaRPr lang="en-US" sz="2000" b="1" dirty="0">
                        <a:solidFill>
                          <a:srgbClr val="3366FF"/>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marL="0" marR="0" algn="just">
                        <a:lnSpc>
                          <a:spcPct val="100000"/>
                        </a:lnSpc>
                        <a:spcBef>
                          <a:spcPts val="0"/>
                        </a:spcBef>
                        <a:spcAft>
                          <a:spcPts val="0"/>
                        </a:spcAft>
                      </a:pPr>
                      <a:endParaRPr lang="en-US" sz="1800" b="1" dirty="0">
                        <a:solidFill>
                          <a:srgbClr val="3366FF"/>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r>
              <a:tr h="325120">
                <a:tc>
                  <a:txBody>
                    <a:bodyPr/>
                    <a:lstStyle/>
                    <a:p>
                      <a:pPr marL="0" marR="0" algn="just">
                        <a:lnSpc>
                          <a:spcPct val="100000"/>
                        </a:lnSpc>
                        <a:spcBef>
                          <a:spcPts val="0"/>
                        </a:spcBef>
                        <a:spcAft>
                          <a:spcPts val="0"/>
                        </a:spcAft>
                      </a:pPr>
                      <a:r>
                        <a:rPr lang="en-US" sz="2000" b="1" dirty="0" smtClean="0">
                          <a:solidFill>
                            <a:srgbClr val="3366FF"/>
                          </a:solidFill>
                          <a:effectLst/>
                          <a:latin typeface="Verdana" pitchFamily="34" charset="0"/>
                          <a:ea typeface="Verdana" pitchFamily="34" charset="0"/>
                          <a:cs typeface="Verdana" pitchFamily="34" charset="0"/>
                        </a:rPr>
                        <a:t>3.2</a:t>
                      </a:r>
                      <a:endParaRPr lang="en-US" sz="2000" b="1" dirty="0">
                        <a:solidFill>
                          <a:srgbClr val="3366FF"/>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marL="0" marR="0" algn="just" defTabSz="914400" rtl="0" eaLnBrk="1" latinLnBrk="0" hangingPunct="1">
                        <a:lnSpc>
                          <a:spcPct val="100000"/>
                        </a:lnSpc>
                        <a:spcBef>
                          <a:spcPts val="0"/>
                        </a:spcBef>
                        <a:spcAft>
                          <a:spcPts val="0"/>
                        </a:spcAft>
                      </a:pPr>
                      <a:r>
                        <a:rPr lang="en-US" sz="2000" b="1" kern="1200" spc="-100" baseline="0" dirty="0" smtClean="0">
                          <a:solidFill>
                            <a:srgbClr val="3366FF"/>
                          </a:solidFill>
                          <a:effectLst/>
                          <a:latin typeface="Verdana" pitchFamily="34" charset="0"/>
                          <a:ea typeface="Verdana" pitchFamily="34" charset="0"/>
                          <a:cs typeface="Verdana" pitchFamily="34" charset="0"/>
                        </a:rPr>
                        <a:t>Characteristics of Computers</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r>
              <a:tr h="325120">
                <a:tc>
                  <a:txBody>
                    <a:bodyPr/>
                    <a:lstStyle/>
                    <a:p>
                      <a:pPr marL="0" marR="0" algn="just">
                        <a:lnSpc>
                          <a:spcPct val="100000"/>
                        </a:lnSpc>
                        <a:spcBef>
                          <a:spcPts val="0"/>
                        </a:spcBef>
                        <a:spcAft>
                          <a:spcPts val="0"/>
                        </a:spcAft>
                      </a:pPr>
                      <a:r>
                        <a:rPr lang="en-US" sz="2000" b="0" dirty="0">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dirty="0" smtClean="0">
                          <a:solidFill>
                            <a:schemeClr val="tx1"/>
                          </a:solidFill>
                          <a:effectLst/>
                          <a:latin typeface="Verdana" pitchFamily="34" charset="0"/>
                          <a:ea typeface="Verdana" pitchFamily="34" charset="0"/>
                          <a:cs typeface="Verdana" pitchFamily="34" charset="0"/>
                        </a:rPr>
                        <a:t>3.2.1</a:t>
                      </a:r>
                      <a:endParaRPr lang="en-US" sz="1800" b="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Outstanding Features of a Computer</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a:t>
            </a:fld>
            <a:endParaRPr lang="en-US" dirty="0"/>
          </a:p>
        </p:txBody>
      </p:sp>
    </p:spTree>
    <p:extLst>
      <p:ext uri="{BB962C8B-B14F-4D97-AF65-F5344CB8AC3E}">
        <p14:creationId xmlns:p14="http://schemas.microsoft.com/office/powerpoint/2010/main" val="2248548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dirty="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533400" y="1905000"/>
            <a:ext cx="8305800" cy="243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rgbClr val="0033CC"/>
                </a:solidFill>
              </a:rPr>
              <a:t>1. Generations of </a:t>
            </a:r>
            <a:r>
              <a:rPr lang="en-US" sz="2800" dirty="0" smtClean="0">
                <a:solidFill>
                  <a:srgbClr val="0033CC"/>
                </a:solidFill>
              </a:rPr>
              <a:t>Computers</a:t>
            </a:r>
            <a:endParaRPr lang="en-US" sz="2800" dirty="0">
              <a:solidFill>
                <a:srgbClr val="0033CC"/>
              </a:solidFill>
            </a:endParaRPr>
          </a:p>
          <a:p>
            <a:pPr marL="0" indent="0">
              <a:buNone/>
            </a:pPr>
            <a:r>
              <a:rPr lang="en-US" sz="2800" dirty="0"/>
              <a:t>2. Features of each </a:t>
            </a:r>
            <a:r>
              <a:rPr lang="en-US" sz="2800" dirty="0" smtClean="0"/>
              <a:t>Generation </a:t>
            </a:r>
            <a:endParaRPr lang="en-US" sz="2800" dirty="0"/>
          </a:p>
          <a:p>
            <a:pPr marL="0" indent="0">
              <a:buNone/>
            </a:pPr>
            <a:r>
              <a:rPr lang="en-US" sz="2800" dirty="0">
                <a:solidFill>
                  <a:srgbClr val="FF0000"/>
                </a:solidFill>
              </a:rPr>
              <a:t>3. Classification of </a:t>
            </a:r>
            <a:r>
              <a:rPr lang="en-US" sz="2800" dirty="0" smtClean="0">
                <a:solidFill>
                  <a:srgbClr val="FF0000"/>
                </a:solidFill>
              </a:rPr>
              <a:t>Computer</a:t>
            </a:r>
            <a:endParaRPr lang="en-US" sz="2800" dirty="0">
              <a:solidFill>
                <a:srgbClr val="FF0000"/>
              </a:solidFill>
            </a:endParaRPr>
          </a:p>
          <a:p>
            <a:pPr marL="0" indent="0">
              <a:buNone/>
            </a:pPr>
            <a:r>
              <a:rPr lang="en-US" sz="2800" dirty="0">
                <a:solidFill>
                  <a:srgbClr val="00CC00"/>
                </a:solidFill>
              </a:rPr>
              <a:t>4. Outstanding Characteristics of Computers </a:t>
            </a:r>
            <a:r>
              <a:rPr lang="en-US" sz="2800" b="0" dirty="0"/>
              <a:t>	</a:t>
            </a: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20</a:t>
            </a:fld>
            <a:endParaRPr lang="en-US" dirty="0"/>
          </a:p>
        </p:txBody>
      </p:sp>
    </p:spTree>
    <p:extLst>
      <p:ext uri="{BB962C8B-B14F-4D97-AF65-F5344CB8AC3E}">
        <p14:creationId xmlns:p14="http://schemas.microsoft.com/office/powerpoint/2010/main" val="2536589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21</a:t>
            </a:fld>
            <a:endParaRPr lang="en-US" dirty="0"/>
          </a:p>
        </p:txBody>
      </p:sp>
    </p:spTree>
    <p:extLst>
      <p:ext uri="{BB962C8B-B14F-4D97-AF65-F5344CB8AC3E}">
        <p14:creationId xmlns:p14="http://schemas.microsoft.com/office/powerpoint/2010/main" val="177511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3.1 Classification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71163752"/>
              </p:ext>
            </p:extLst>
          </p:nvPr>
        </p:nvGraphicFramePr>
        <p:xfrm>
          <a:off x="152400" y="701040"/>
          <a:ext cx="8821366" cy="365760"/>
        </p:xfrm>
        <a:graphic>
          <a:graphicData uri="http://schemas.openxmlformats.org/drawingml/2006/table">
            <a:tbl>
              <a:tblPr firstRow="1" firstCol="1" lastRow="1" lastCol="1" bandRow="1" bandCol="1">
                <a:tableStyleId>{5C22544A-7EE6-4342-B048-85BDC9FD1C3A}</a:tableStyleId>
              </a:tblPr>
              <a:tblGrid>
                <a:gridCol w="972766"/>
                <a:gridCol w="7848600"/>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3.1.1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33CC"/>
                          </a:solidFill>
                          <a:effectLst/>
                          <a:latin typeface="Arial" pitchFamily="34" charset="0"/>
                          <a:ea typeface="+mn-ea"/>
                          <a:cs typeface="Arial" pitchFamily="34" charset="0"/>
                        </a:rPr>
                        <a:t>Classification According to Technology Being Used</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5344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Arial" panose="020B0604020202020204" pitchFamily="34" charset="0"/>
                <a:cs typeface="Arial" panose="020B0604020202020204" pitchFamily="34" charset="0"/>
              </a:rPr>
              <a:t>Computer can be classified into three categories according to the working principle and the technology being used. These are:</a:t>
            </a:r>
          </a:p>
          <a:p>
            <a:pPr marL="2286000" indent="-457200" algn="just" eaLnBrk="1" hangingPunct="1">
              <a:buClr>
                <a:srgbClr val="0033CC"/>
              </a:buClr>
              <a:buSzPct val="100000"/>
              <a:buFont typeface="+mj-lt"/>
              <a:buAutoNum type="arabicPeriod"/>
            </a:pPr>
            <a:r>
              <a:rPr lang="en-US" sz="2000" dirty="0" smtClean="0">
                <a:latin typeface="Calibri" pitchFamily="34" charset="0"/>
                <a:cs typeface="Calibri" pitchFamily="34" charset="0"/>
              </a:rPr>
              <a:t>Analog </a:t>
            </a:r>
            <a:r>
              <a:rPr lang="en-US" sz="2000" dirty="0">
                <a:latin typeface="Calibri" pitchFamily="34" charset="0"/>
                <a:cs typeface="Calibri" pitchFamily="34" charset="0"/>
              </a:rPr>
              <a:t>Computer</a:t>
            </a:r>
          </a:p>
          <a:p>
            <a:pPr marL="2286000" indent="-457200" algn="just" eaLnBrk="1" hangingPunct="1">
              <a:buClr>
                <a:srgbClr val="0033CC"/>
              </a:buClr>
              <a:buSzPct val="100000"/>
              <a:buFont typeface="+mj-lt"/>
              <a:buAutoNum type="arabicPeriod"/>
            </a:pPr>
            <a:r>
              <a:rPr lang="en-US" sz="2000" dirty="0" smtClean="0">
                <a:latin typeface="Calibri" pitchFamily="34" charset="0"/>
                <a:cs typeface="Calibri" pitchFamily="34" charset="0"/>
              </a:rPr>
              <a:t>Digital </a:t>
            </a:r>
            <a:r>
              <a:rPr lang="en-US" sz="2000" dirty="0">
                <a:latin typeface="Calibri" pitchFamily="34" charset="0"/>
                <a:cs typeface="Calibri" pitchFamily="34" charset="0"/>
              </a:rPr>
              <a:t>Computer</a:t>
            </a:r>
          </a:p>
          <a:p>
            <a:pPr marL="2286000" indent="-457200" algn="just" eaLnBrk="1" hangingPunct="1">
              <a:buClr>
                <a:srgbClr val="0033CC"/>
              </a:buClr>
              <a:buSzPct val="100000"/>
              <a:buFont typeface="+mj-lt"/>
              <a:buAutoNum type="arabicPeriod"/>
            </a:pPr>
            <a:r>
              <a:rPr lang="en-US" sz="2000" dirty="0" smtClean="0">
                <a:latin typeface="Calibri" pitchFamily="34" charset="0"/>
                <a:cs typeface="Calibri" pitchFamily="34" charset="0"/>
              </a:rPr>
              <a:t>Hybrid Computer</a:t>
            </a:r>
            <a:endParaRPr lang="en-US" sz="200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a:t>
            </a:fld>
            <a:endParaRPr lang="en-US" dirty="0"/>
          </a:p>
        </p:txBody>
      </p:sp>
    </p:spTree>
    <p:extLst>
      <p:ext uri="{BB962C8B-B14F-4D97-AF65-F5344CB8AC3E}">
        <p14:creationId xmlns:p14="http://schemas.microsoft.com/office/powerpoint/2010/main" val="1461501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3</a:t>
            </a:r>
            <a:r>
              <a:rPr lang="en-US" sz="2700" i="0" dirty="0" smtClean="0">
                <a:solidFill>
                  <a:schemeClr val="bg1"/>
                </a:solidFill>
                <a:latin typeface="Arial" panose="020B0604020202020204" pitchFamily="34" charset="0"/>
              </a:rPr>
              <a:t>.1 Classification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00367496"/>
              </p:ext>
            </p:extLst>
          </p:nvPr>
        </p:nvGraphicFramePr>
        <p:xfrm>
          <a:off x="152400" y="701040"/>
          <a:ext cx="8821366" cy="365760"/>
        </p:xfrm>
        <a:graphic>
          <a:graphicData uri="http://schemas.openxmlformats.org/drawingml/2006/table">
            <a:tbl>
              <a:tblPr firstRow="1" firstCol="1" lastRow="1" lastCol="1" bandRow="1" bandCol="1">
                <a:tableStyleId>{5C22544A-7EE6-4342-B048-85BDC9FD1C3A}</a:tableStyleId>
              </a:tblPr>
              <a:tblGrid>
                <a:gridCol w="972766"/>
                <a:gridCol w="7848600"/>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3.1.1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33CC"/>
                          </a:solidFill>
                          <a:effectLst/>
                          <a:latin typeface="Arial" pitchFamily="34" charset="0"/>
                          <a:ea typeface="+mn-ea"/>
                          <a:cs typeface="Arial" pitchFamily="34" charset="0"/>
                        </a:rPr>
                        <a:t>Classification According to Technology Being Used</a:t>
                      </a:r>
                      <a:r>
                        <a:rPr lang="en-US" sz="2400" b="1" kern="1200" dirty="0" smtClean="0">
                          <a:solidFill>
                            <a:srgbClr val="FF0000"/>
                          </a:solidFill>
                          <a:effectLst/>
                          <a:latin typeface="Arial" pitchFamily="34" charset="0"/>
                          <a:ea typeface="+mn-ea"/>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5344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solidFill>
                  <a:srgbClr val="FF0000"/>
                </a:solidFill>
                <a:latin typeface="Arial" panose="020B0604020202020204" pitchFamily="34" charset="0"/>
                <a:cs typeface="Arial" panose="020B0604020202020204" pitchFamily="34" charset="0"/>
              </a:rPr>
              <a:t>Analog Computer:</a:t>
            </a:r>
          </a:p>
          <a:p>
            <a:pPr marL="0" indent="0" algn="just">
              <a:spcBef>
                <a:spcPts val="0"/>
              </a:spcBef>
              <a:buNone/>
            </a:pPr>
            <a:r>
              <a:rPr lang="en-US" sz="2400" dirty="0">
                <a:latin typeface="Arial" panose="020B0604020202020204" pitchFamily="34" charset="0"/>
                <a:cs typeface="Arial" panose="020B0604020202020204" pitchFamily="34" charset="0"/>
              </a:rPr>
              <a:t>This is a typed of computer that represents data by measurable physical quantities, such as temperature, pressure, acceleration, voltage, power, force etc. in order to solve a problem, rather than by expressing the data as numbers. </a:t>
            </a:r>
          </a:p>
          <a:p>
            <a:pPr marL="906463" algn="just" eaLnBrk="1" hangingPunct="1">
              <a:spcBef>
                <a:spcPts val="0"/>
              </a:spcBef>
              <a:buClr>
                <a:srgbClr val="FF0000"/>
              </a:buClr>
              <a:buSzPct val="101000"/>
              <a:buFont typeface="Wingdings" pitchFamily="2" charset="2"/>
              <a:buChar char="Ø"/>
            </a:pPr>
            <a:r>
              <a:rPr lang="en-US" sz="2000" spc="-30" dirty="0">
                <a:latin typeface="Calibri" pitchFamily="34" charset="0"/>
                <a:cs typeface="Calibri" pitchFamily="34" charset="0"/>
              </a:rPr>
              <a:t>In this computer, </a:t>
            </a:r>
            <a:r>
              <a:rPr lang="en-US" sz="2000" spc="-30" dirty="0" smtClean="0">
                <a:latin typeface="Calibri" pitchFamily="34" charset="0"/>
                <a:cs typeface="Calibri" pitchFamily="34" charset="0"/>
              </a:rPr>
              <a:t>continuous </a:t>
            </a:r>
            <a:r>
              <a:rPr lang="en-US" sz="2000" spc="-30" dirty="0">
                <a:latin typeface="Calibri" pitchFamily="34" charset="0"/>
                <a:cs typeface="Calibri" pitchFamily="34" charset="0"/>
              </a:rPr>
              <a:t>varying electrical voltage is fed to as the </a:t>
            </a:r>
            <a:r>
              <a:rPr lang="en-US" sz="2000" spc="-30" dirty="0" smtClean="0">
                <a:latin typeface="Calibri" pitchFamily="34" charset="0"/>
                <a:cs typeface="Calibri" pitchFamily="34" charset="0"/>
              </a:rPr>
              <a:t>input </a:t>
            </a:r>
            <a:r>
              <a:rPr lang="en-US" sz="2000" spc="-30" dirty="0">
                <a:latin typeface="Calibri" pitchFamily="34" charset="0"/>
                <a:cs typeface="Calibri" pitchFamily="34" charset="0"/>
              </a:rPr>
              <a:t>which are then manipulated using various electronic modules such as inverters, comparators, summers, multipliers, integrators </a:t>
            </a:r>
            <a:r>
              <a:rPr lang="en-US" sz="2000" spc="-30" dirty="0" smtClean="0">
                <a:latin typeface="Calibri" pitchFamily="34" charset="0"/>
                <a:cs typeface="Calibri" pitchFamily="34" charset="0"/>
              </a:rPr>
              <a:t>etc. </a:t>
            </a:r>
            <a:r>
              <a:rPr lang="en-US" sz="2000" spc="-30" dirty="0">
                <a:latin typeface="Calibri" pitchFamily="34" charset="0"/>
                <a:cs typeface="Calibri" pitchFamily="34" charset="0"/>
              </a:rPr>
              <a:t>and the results are measured and displayed by meters, oscilloscopes etc.</a:t>
            </a:r>
          </a:p>
          <a:p>
            <a:pPr marL="0" lvl="0" indent="0" algn="just">
              <a:buNone/>
            </a:pPr>
            <a:endParaRPr lang="en-US" sz="1200" dirty="0" smtClean="0">
              <a:solidFill>
                <a:srgbClr val="FF0000"/>
              </a:solidFill>
              <a:latin typeface="Arial" panose="020B0604020202020204" pitchFamily="34" charset="0"/>
              <a:cs typeface="Arial" panose="020B0604020202020204" pitchFamily="34" charset="0"/>
            </a:endParaRPr>
          </a:p>
          <a:p>
            <a:pPr marL="0" lvl="0" indent="0" algn="just">
              <a:buNone/>
            </a:pPr>
            <a:r>
              <a:rPr lang="en-US" sz="2000" dirty="0" smtClean="0">
                <a:solidFill>
                  <a:srgbClr val="0033CC"/>
                </a:solidFill>
                <a:latin typeface="Arial" panose="020B0604020202020204" pitchFamily="34" charset="0"/>
                <a:cs typeface="Arial" panose="020B0604020202020204" pitchFamily="34" charset="0"/>
              </a:rPr>
              <a:t>Application</a:t>
            </a:r>
            <a:r>
              <a:rPr lang="en-US" sz="2000" dirty="0">
                <a:solidFill>
                  <a:srgbClr val="0033CC"/>
                </a:solidFill>
                <a:latin typeface="Arial" panose="020B0604020202020204" pitchFamily="34" charset="0"/>
                <a:cs typeface="Arial" panose="020B0604020202020204" pitchFamily="34" charset="0"/>
              </a:rPr>
              <a:t>:</a:t>
            </a:r>
          </a:p>
          <a:p>
            <a:pPr marL="906463" lvl="0"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Analog computers are excellent for situations which require data to be measured directly without converting into numerals or codes. </a:t>
            </a:r>
            <a:endParaRPr lang="en-US" sz="2000" dirty="0" smtClean="0">
              <a:latin typeface="Calibri" pitchFamily="34" charset="0"/>
              <a:cs typeface="Calibri" pitchFamily="34" charset="0"/>
            </a:endParaRPr>
          </a:p>
          <a:p>
            <a:pPr marL="906463" lvl="0"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Analog </a:t>
            </a:r>
            <a:r>
              <a:rPr lang="en-US" sz="2000" dirty="0">
                <a:latin typeface="Calibri" pitchFamily="34" charset="0"/>
                <a:cs typeface="Calibri" pitchFamily="34" charset="0"/>
              </a:rPr>
              <a:t>computers have many applications in scientific and industrial fields in stimulating various physical systems or automatically controlling industrial process</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4</a:t>
            </a:fld>
            <a:endParaRPr lang="en-US" dirty="0"/>
          </a:p>
        </p:txBody>
      </p:sp>
    </p:spTree>
    <p:extLst>
      <p:ext uri="{BB962C8B-B14F-4D97-AF65-F5344CB8AC3E}">
        <p14:creationId xmlns:p14="http://schemas.microsoft.com/office/powerpoint/2010/main" val="3077857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3</a:t>
            </a:r>
            <a:r>
              <a:rPr lang="en-US" sz="2700" i="0" dirty="0" smtClean="0">
                <a:solidFill>
                  <a:schemeClr val="bg1"/>
                </a:solidFill>
                <a:latin typeface="Arial" panose="020B0604020202020204" pitchFamily="34" charset="0"/>
              </a:rPr>
              <a:t>.1 Classification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58014212"/>
              </p:ext>
            </p:extLst>
          </p:nvPr>
        </p:nvGraphicFramePr>
        <p:xfrm>
          <a:off x="152400" y="701040"/>
          <a:ext cx="8821366" cy="365760"/>
        </p:xfrm>
        <a:graphic>
          <a:graphicData uri="http://schemas.openxmlformats.org/drawingml/2006/table">
            <a:tbl>
              <a:tblPr firstRow="1" firstCol="1" lastRow="1" lastCol="1" bandRow="1" bandCol="1">
                <a:tableStyleId>{5C22544A-7EE6-4342-B048-85BDC9FD1C3A}</a:tableStyleId>
              </a:tblPr>
              <a:tblGrid>
                <a:gridCol w="972766"/>
                <a:gridCol w="7848600"/>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3.1.1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33CC"/>
                          </a:solidFill>
                          <a:effectLst/>
                          <a:latin typeface="Arial" pitchFamily="34" charset="0"/>
                          <a:ea typeface="+mn-ea"/>
                          <a:cs typeface="Arial" pitchFamily="34" charset="0"/>
                        </a:rPr>
                        <a:t>Classification According to Technology Being Used</a:t>
                      </a:r>
                      <a:r>
                        <a:rPr lang="en-US" sz="2400" b="1" kern="1200" dirty="0" smtClean="0">
                          <a:solidFill>
                            <a:srgbClr val="FF0000"/>
                          </a:solidFill>
                          <a:effectLst/>
                          <a:latin typeface="Arial" pitchFamily="34" charset="0"/>
                          <a:ea typeface="+mn-ea"/>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5344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solidFill>
                  <a:srgbClr val="FF0000"/>
                </a:solidFill>
                <a:latin typeface="Arial" panose="020B0604020202020204" pitchFamily="34" charset="0"/>
                <a:cs typeface="Arial" panose="020B0604020202020204" pitchFamily="34" charset="0"/>
              </a:rPr>
              <a:t>Digital Computer</a:t>
            </a:r>
            <a:r>
              <a:rPr lang="en-US" sz="2400" dirty="0">
                <a:solidFill>
                  <a:srgbClr val="FF0000"/>
                </a:solidFill>
                <a:latin typeface="Arial" panose="020B0604020202020204" pitchFamily="34" charset="0"/>
                <a:cs typeface="Arial" panose="020B0604020202020204" pitchFamily="34" charset="0"/>
              </a:rPr>
              <a:t>:</a:t>
            </a:r>
          </a:p>
          <a:p>
            <a:pPr marL="0" lvl="0" indent="0" algn="just">
              <a:spcBef>
                <a:spcPts val="0"/>
              </a:spcBef>
              <a:buNone/>
            </a:pPr>
            <a:r>
              <a:rPr lang="en-US" sz="2400" dirty="0" smtClean="0">
                <a:latin typeface="Arial" panose="020B0604020202020204" pitchFamily="34" charset="0"/>
                <a:cs typeface="Arial" panose="020B0604020202020204" pitchFamily="34" charset="0"/>
              </a:rPr>
              <a:t>A </a:t>
            </a:r>
            <a:r>
              <a:rPr lang="en-US" sz="2400" dirty="0">
                <a:latin typeface="Arial" panose="020B0604020202020204" pitchFamily="34" charset="0"/>
                <a:cs typeface="Arial" panose="020B0604020202020204" pitchFamily="34" charset="0"/>
              </a:rPr>
              <a:t>digital computer accepts discrete numbers as input and after performing the desired operations on these numbers, it produces discrete numbers as output. </a:t>
            </a:r>
            <a:endParaRPr lang="en-US" sz="2400" dirty="0" smtClean="0">
              <a:latin typeface="Arial" panose="020B0604020202020204" pitchFamily="34" charset="0"/>
              <a:cs typeface="Arial" panose="020B0604020202020204" pitchFamily="34" charset="0"/>
            </a:endParaRPr>
          </a:p>
          <a:p>
            <a:pPr marL="906463" algn="just" eaLnBrk="1" hangingPunct="1">
              <a:spcBef>
                <a:spcPts val="0"/>
              </a:spcBef>
              <a:buClr>
                <a:srgbClr val="FF0000"/>
              </a:buClr>
              <a:buSzPct val="101000"/>
              <a:buFont typeface="Wingdings" pitchFamily="2" charset="2"/>
              <a:buChar char="Ø"/>
            </a:pPr>
            <a:r>
              <a:rPr lang="en-US" sz="2000" spc="-30" dirty="0" smtClean="0">
                <a:latin typeface="Calibri" pitchFamily="34" charset="0"/>
                <a:cs typeface="Calibri" pitchFamily="34" charset="0"/>
              </a:rPr>
              <a:t>This </a:t>
            </a:r>
            <a:r>
              <a:rPr lang="en-US" sz="2000" spc="-30" dirty="0">
                <a:latin typeface="Calibri" pitchFamily="34" charset="0"/>
                <a:cs typeface="Calibri" pitchFamily="34" charset="0"/>
              </a:rPr>
              <a:t>type of computer typically includes some sort of device to store information, some method for input and output of data, and components that allow mathematical operations to be performed on stored data. </a:t>
            </a:r>
            <a:endParaRPr lang="en-US" sz="2400" dirty="0">
              <a:latin typeface="Arial" panose="020B0604020202020204" pitchFamily="34" charset="0"/>
              <a:cs typeface="Arial" panose="020B0604020202020204" pitchFamily="34" charset="0"/>
            </a:endParaRPr>
          </a:p>
          <a:p>
            <a:pPr marL="906463" lvl="0" algn="just" eaLnBrk="1" hangingPunct="1">
              <a:spcBef>
                <a:spcPts val="0"/>
              </a:spcBef>
              <a:buClr>
                <a:srgbClr val="FF0000"/>
              </a:buClr>
              <a:buSzPct val="101000"/>
              <a:buFont typeface="Wingdings" pitchFamily="2" charset="2"/>
              <a:buChar char="Ø"/>
            </a:pPr>
            <a:r>
              <a:rPr lang="en-US" sz="2000" spc="-30" dirty="0">
                <a:latin typeface="Calibri" pitchFamily="34" charset="0"/>
                <a:cs typeface="Calibri" pitchFamily="34" charset="0"/>
              </a:rPr>
              <a:t>Digital computers are the most widely used computers ever today. </a:t>
            </a:r>
          </a:p>
          <a:p>
            <a:pPr marL="0" lvl="0" indent="0" algn="just">
              <a:buNone/>
            </a:pPr>
            <a:endParaRPr lang="en-US" sz="1200" dirty="0" smtClean="0">
              <a:solidFill>
                <a:srgbClr val="FF0000"/>
              </a:solidFill>
              <a:latin typeface="Arial" panose="020B0604020202020204" pitchFamily="34" charset="0"/>
              <a:cs typeface="Arial" panose="020B0604020202020204" pitchFamily="34" charset="0"/>
            </a:endParaRPr>
          </a:p>
          <a:p>
            <a:pPr marL="0" lvl="0" indent="0" algn="just">
              <a:buNone/>
            </a:pPr>
            <a:r>
              <a:rPr lang="en-US" sz="2000" dirty="0" smtClean="0">
                <a:solidFill>
                  <a:srgbClr val="0033CC"/>
                </a:solidFill>
                <a:latin typeface="Arial" panose="020B0604020202020204" pitchFamily="34" charset="0"/>
                <a:cs typeface="Arial" panose="020B0604020202020204" pitchFamily="34" charset="0"/>
              </a:rPr>
              <a:t>Application</a:t>
            </a:r>
            <a:r>
              <a:rPr lang="en-US" sz="2000" dirty="0">
                <a:solidFill>
                  <a:srgbClr val="0033CC"/>
                </a:solidFill>
                <a:latin typeface="Arial" panose="020B0604020202020204" pitchFamily="34" charset="0"/>
                <a:cs typeface="Arial" panose="020B0604020202020204" pitchFamily="34" charset="0"/>
              </a:rPr>
              <a:t>:</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In the modern computer world of today, the uses of the digital computer are almost as limitless as a person's imagination.</a:t>
            </a:r>
          </a:p>
          <a:p>
            <a:pPr marL="906463" lvl="0" algn="just" eaLnBrk="1" hangingPunct="1">
              <a:spcBef>
                <a:spcPts val="0"/>
              </a:spcBef>
              <a:buClr>
                <a:srgbClr val="FF0000"/>
              </a:buClr>
              <a:buSzPct val="101000"/>
              <a:buFont typeface="Wingdings" pitchFamily="2" charset="2"/>
              <a:buChar char="Ø"/>
            </a:pPr>
            <a:r>
              <a:rPr lang="en-US" sz="2000" spc="-30" dirty="0">
                <a:latin typeface="Calibri" pitchFamily="34" charset="0"/>
                <a:cs typeface="Calibri" pitchFamily="34" charset="0"/>
              </a:rPr>
              <a:t>It can perform such tasks as to control industrial processes and regulate the operations of machines; analyze and organize vast amounts of business data; and simulate the behavior of dynamic systems </a:t>
            </a:r>
            <a:r>
              <a:rPr lang="en-US" sz="2000" spc="-30" dirty="0" smtClean="0">
                <a:latin typeface="Calibri" pitchFamily="34" charset="0"/>
                <a:cs typeface="Calibri" pitchFamily="34" charset="0"/>
              </a:rPr>
              <a:t>in </a:t>
            </a:r>
            <a:r>
              <a:rPr lang="en-US" sz="2000" spc="-30" dirty="0">
                <a:latin typeface="Calibri" pitchFamily="34" charset="0"/>
                <a:cs typeface="Calibri" pitchFamily="34" charset="0"/>
              </a:rPr>
              <a:t>scientific research.</a:t>
            </a:r>
            <a:endParaRPr lang="en-US" sz="200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a:t>
            </a:fld>
            <a:endParaRPr lang="en-US" dirty="0"/>
          </a:p>
        </p:txBody>
      </p:sp>
    </p:spTree>
    <p:extLst>
      <p:ext uri="{BB962C8B-B14F-4D97-AF65-F5344CB8AC3E}">
        <p14:creationId xmlns:p14="http://schemas.microsoft.com/office/powerpoint/2010/main" val="3789256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3.1 Classification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2330163"/>
              </p:ext>
            </p:extLst>
          </p:nvPr>
        </p:nvGraphicFramePr>
        <p:xfrm>
          <a:off x="152400" y="701040"/>
          <a:ext cx="8821366" cy="365760"/>
        </p:xfrm>
        <a:graphic>
          <a:graphicData uri="http://schemas.openxmlformats.org/drawingml/2006/table">
            <a:tbl>
              <a:tblPr firstRow="1" firstCol="1" lastRow="1" lastCol="1" bandRow="1" bandCol="1">
                <a:tableStyleId>{5C22544A-7EE6-4342-B048-85BDC9FD1C3A}</a:tableStyleId>
              </a:tblPr>
              <a:tblGrid>
                <a:gridCol w="972766"/>
                <a:gridCol w="7848600"/>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3.1.1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33CC"/>
                          </a:solidFill>
                          <a:effectLst/>
                          <a:latin typeface="Arial" pitchFamily="34" charset="0"/>
                          <a:ea typeface="+mn-ea"/>
                          <a:cs typeface="Arial" pitchFamily="34" charset="0"/>
                        </a:rPr>
                        <a:t>Classification According to Technology Being Used</a:t>
                      </a:r>
                      <a:r>
                        <a:rPr lang="en-US" sz="2400" b="1" kern="1200" dirty="0" smtClean="0">
                          <a:solidFill>
                            <a:srgbClr val="FF0000"/>
                          </a:solidFill>
                          <a:effectLst/>
                          <a:latin typeface="Arial" pitchFamily="34" charset="0"/>
                          <a:ea typeface="+mn-ea"/>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5344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solidFill>
                  <a:srgbClr val="FF0000"/>
                </a:solidFill>
                <a:latin typeface="Arial" panose="020B0604020202020204" pitchFamily="34" charset="0"/>
                <a:cs typeface="Arial" panose="020B0604020202020204" pitchFamily="34" charset="0"/>
              </a:rPr>
              <a:t>Hybrid Computer</a:t>
            </a:r>
            <a:r>
              <a:rPr lang="en-US" sz="2400" dirty="0">
                <a:solidFill>
                  <a:srgbClr val="FF0000"/>
                </a:solidFill>
                <a:latin typeface="Arial" panose="020B0604020202020204" pitchFamily="34" charset="0"/>
                <a:cs typeface="Arial" panose="020B0604020202020204" pitchFamily="34" charset="0"/>
              </a:rPr>
              <a:t>:</a:t>
            </a:r>
          </a:p>
          <a:p>
            <a:pPr marL="0" indent="0" algn="just">
              <a:spcBef>
                <a:spcPts val="0"/>
              </a:spcBef>
              <a:buNone/>
            </a:pPr>
            <a:r>
              <a:rPr lang="en-US" sz="2400" dirty="0">
                <a:latin typeface="Arial" panose="020B0604020202020204" pitchFamily="34" charset="0"/>
                <a:cs typeface="Arial" panose="020B0604020202020204" pitchFamily="34" charset="0"/>
              </a:rPr>
              <a:t>This type of computer combines the feature of both analog and digital computers. </a:t>
            </a:r>
            <a:r>
              <a:rPr lang="en-US" sz="2400" dirty="0" smtClean="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has the speed of analog computer and the accuracy of digital computer.</a:t>
            </a:r>
          </a:p>
          <a:p>
            <a:pPr marL="906463" algn="just" eaLnBrk="1" hangingPunct="1">
              <a:spcBef>
                <a:spcPts val="0"/>
              </a:spcBef>
              <a:buClr>
                <a:srgbClr val="FF0000"/>
              </a:buClr>
              <a:buSzPct val="101000"/>
              <a:buFont typeface="Wingdings" pitchFamily="2" charset="2"/>
              <a:buChar char="Ø"/>
            </a:pPr>
            <a:r>
              <a:rPr lang="en-US" sz="2000" spc="-30" dirty="0">
                <a:latin typeface="Calibri" pitchFamily="34" charset="0"/>
                <a:cs typeface="Calibri" pitchFamily="34" charset="0"/>
              </a:rPr>
              <a:t>In many cases, a hybrid computer is an analog computer controlled by a digital computer instead of human beings. </a:t>
            </a:r>
            <a:endParaRPr lang="en-US" sz="2000" spc="-30" dirty="0" smtClean="0">
              <a:latin typeface="Calibri" pitchFamily="34" charset="0"/>
              <a:cs typeface="Calibri" pitchFamily="34" charset="0"/>
            </a:endParaRPr>
          </a:p>
          <a:p>
            <a:pPr marL="563563" indent="0" algn="just" eaLnBrk="1" hangingPunct="1">
              <a:spcBef>
                <a:spcPts val="0"/>
              </a:spcBef>
              <a:buClr>
                <a:srgbClr val="FF0000"/>
              </a:buClr>
              <a:buSzPct val="101000"/>
              <a:buNone/>
            </a:pPr>
            <a:endParaRPr lang="en-US" sz="1000" dirty="0" smtClean="0">
              <a:solidFill>
                <a:srgbClr val="FF0000"/>
              </a:solidFill>
              <a:latin typeface="Arial" panose="020B0604020202020204" pitchFamily="34" charset="0"/>
              <a:cs typeface="Arial" panose="020B0604020202020204" pitchFamily="34" charset="0"/>
            </a:endParaRPr>
          </a:p>
          <a:p>
            <a:pPr marL="0" lvl="0" indent="0" algn="just">
              <a:buNone/>
            </a:pPr>
            <a:r>
              <a:rPr lang="en-US" sz="2000" dirty="0" smtClean="0">
                <a:solidFill>
                  <a:srgbClr val="0033CC"/>
                </a:solidFill>
                <a:latin typeface="Arial" panose="020B0604020202020204" pitchFamily="34" charset="0"/>
                <a:cs typeface="Arial" panose="020B0604020202020204" pitchFamily="34" charset="0"/>
              </a:rPr>
              <a:t>Application</a:t>
            </a:r>
            <a:r>
              <a:rPr lang="en-US" sz="2000" dirty="0">
                <a:solidFill>
                  <a:srgbClr val="0033CC"/>
                </a:solidFill>
                <a:latin typeface="Arial" panose="020B0604020202020204" pitchFamily="34" charset="0"/>
                <a:cs typeface="Arial" panose="020B0604020202020204" pitchFamily="34" charset="0"/>
              </a:rPr>
              <a:t>:</a:t>
            </a:r>
          </a:p>
          <a:p>
            <a:pPr marL="906463" algn="just" eaLnBrk="1" hangingPunct="1">
              <a:spcBef>
                <a:spcPts val="0"/>
              </a:spcBef>
              <a:buClr>
                <a:srgbClr val="FF0000"/>
              </a:buClr>
              <a:buSzPct val="101000"/>
              <a:buFont typeface="Wingdings" pitchFamily="2" charset="2"/>
              <a:buChar char="Ø"/>
            </a:pPr>
            <a:r>
              <a:rPr lang="en-US" sz="2000" spc="-30" dirty="0" smtClean="0">
                <a:latin typeface="Calibri" pitchFamily="34" charset="0"/>
                <a:cs typeface="Calibri" pitchFamily="34" charset="0"/>
              </a:rPr>
              <a:t>Hybrid computers are widely used, for </a:t>
            </a:r>
            <a:r>
              <a:rPr lang="en-US" sz="2000" spc="-30" dirty="0">
                <a:latin typeface="Calibri" pitchFamily="34" charset="0"/>
                <a:cs typeface="Calibri" pitchFamily="34" charset="0"/>
              </a:rPr>
              <a:t>example, in an intensive care </a:t>
            </a:r>
            <a:r>
              <a:rPr lang="en-US" sz="2000" spc="-30" dirty="0" smtClean="0">
                <a:latin typeface="Calibri" pitchFamily="34" charset="0"/>
                <a:cs typeface="Calibri" pitchFamily="34" charset="0"/>
              </a:rPr>
              <a:t>unit in which analog </a:t>
            </a:r>
            <a:r>
              <a:rPr lang="en-US" sz="2000" spc="-30" dirty="0">
                <a:latin typeface="Calibri" pitchFamily="34" charset="0"/>
                <a:cs typeface="Calibri" pitchFamily="34" charset="0"/>
              </a:rPr>
              <a:t>device measures a patent’s heart-function, temperature, pressure and other vital signs. These measurements are then converted into numbers and supplied to digital a component that monitors the patent’s vital signs. </a:t>
            </a:r>
          </a:p>
          <a:p>
            <a:pPr marL="906463" algn="just" eaLnBrk="1" hangingPunct="1">
              <a:spcBef>
                <a:spcPts val="0"/>
              </a:spcBef>
              <a:buClr>
                <a:srgbClr val="FF0000"/>
              </a:buClr>
              <a:buSzPct val="101000"/>
              <a:buFont typeface="Wingdings" pitchFamily="2" charset="2"/>
              <a:buChar char="Ø"/>
            </a:pPr>
            <a:r>
              <a:rPr lang="en-US" sz="2000" spc="-30" dirty="0">
                <a:latin typeface="Calibri" pitchFamily="34" charset="0"/>
                <a:cs typeface="Calibri" pitchFamily="34" charset="0"/>
              </a:rPr>
              <a:t>hybrid computers are used at the space launch system when sending astronauts in the space for scientific research and exploration</a:t>
            </a:r>
            <a:r>
              <a:rPr lang="en-US" sz="2000" spc="-30" dirty="0" smtClean="0">
                <a:latin typeface="Calibri" pitchFamily="34" charset="0"/>
                <a:cs typeface="Calibri" pitchFamily="34" charset="0"/>
              </a:rPr>
              <a:t>. This </a:t>
            </a:r>
            <a:r>
              <a:rPr lang="en-US" sz="2000" spc="-30" dirty="0">
                <a:latin typeface="Calibri" pitchFamily="34" charset="0"/>
                <a:cs typeface="Calibri" pitchFamily="34" charset="0"/>
              </a:rPr>
              <a:t>computer measures the temperature</a:t>
            </a:r>
            <a:r>
              <a:rPr lang="en-US" sz="2000" spc="-30" dirty="0" smtClean="0">
                <a:latin typeface="Calibri" pitchFamily="34" charset="0"/>
                <a:cs typeface="Calibri" pitchFamily="34" charset="0"/>
              </a:rPr>
              <a:t>, wind, speed, humidity </a:t>
            </a:r>
            <a:r>
              <a:rPr lang="en-US" sz="2000" spc="-30" dirty="0">
                <a:latin typeface="Calibri" pitchFamily="34" charset="0"/>
                <a:cs typeface="Calibri" pitchFamily="34" charset="0"/>
              </a:rPr>
              <a:t>of the space and then translated these quantities into digital form for analysis and processing.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6</a:t>
            </a:fld>
            <a:endParaRPr lang="en-US" dirty="0"/>
          </a:p>
        </p:txBody>
      </p:sp>
    </p:spTree>
    <p:extLst>
      <p:ext uri="{BB962C8B-B14F-4D97-AF65-F5344CB8AC3E}">
        <p14:creationId xmlns:p14="http://schemas.microsoft.com/office/powerpoint/2010/main" val="1150582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3</a:t>
            </a:r>
            <a:r>
              <a:rPr lang="en-US" sz="2700" i="0" dirty="0" smtClean="0">
                <a:solidFill>
                  <a:schemeClr val="bg1"/>
                </a:solidFill>
                <a:latin typeface="Arial" panose="020B0604020202020204" pitchFamily="34" charset="0"/>
              </a:rPr>
              <a:t>.1 Classification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4473077"/>
              </p:ext>
            </p:extLst>
          </p:nvPr>
        </p:nvGraphicFramePr>
        <p:xfrm>
          <a:off x="152400" y="701040"/>
          <a:ext cx="8821366" cy="365760"/>
        </p:xfrm>
        <a:graphic>
          <a:graphicData uri="http://schemas.openxmlformats.org/drawingml/2006/table">
            <a:tbl>
              <a:tblPr firstRow="1" firstCol="1" lastRow="1" lastCol="1" bandRow="1" bandCol="1">
                <a:tableStyleId>{5C22544A-7EE6-4342-B048-85BDC9FD1C3A}</a:tableStyleId>
              </a:tblPr>
              <a:tblGrid>
                <a:gridCol w="972766"/>
                <a:gridCol w="7848600"/>
              </a:tblGrid>
              <a:tr h="281749">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3.1.1</a:t>
                      </a:r>
                      <a:endParaRPr lang="en-US" sz="24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33CC"/>
                          </a:solidFill>
                          <a:effectLst/>
                          <a:latin typeface="Arial" pitchFamily="34" charset="0"/>
                          <a:ea typeface="+mn-ea"/>
                          <a:cs typeface="Arial" pitchFamily="34" charset="0"/>
                        </a:rPr>
                        <a:t>Classification According to Technology Being Used</a:t>
                      </a:r>
                      <a:r>
                        <a:rPr lang="en-US" sz="2400" b="1" kern="1200" dirty="0" smtClean="0">
                          <a:solidFill>
                            <a:srgbClr val="FF0000"/>
                          </a:solidFill>
                          <a:effectLst/>
                          <a:latin typeface="Arial" pitchFamily="34" charset="0"/>
                          <a:ea typeface="+mn-ea"/>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534400" cy="609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solidFill>
                  <a:srgbClr val="FF0000"/>
                </a:solidFill>
                <a:latin typeface="Arial" panose="020B0604020202020204" pitchFamily="34" charset="0"/>
                <a:cs typeface="Arial" panose="020B0604020202020204" pitchFamily="34" charset="0"/>
              </a:rPr>
              <a:t>Differentiate between Analog and Digital Computer:</a:t>
            </a:r>
            <a:endParaRPr lang="en-US" sz="2400" dirty="0">
              <a:solidFill>
                <a:srgbClr val="FF0000"/>
              </a:solidFill>
              <a:latin typeface="Arial" panose="020B0604020202020204" pitchFamily="34" charset="0"/>
              <a:cs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7</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362158222"/>
              </p:ext>
            </p:extLst>
          </p:nvPr>
        </p:nvGraphicFramePr>
        <p:xfrm>
          <a:off x="152400" y="1710350"/>
          <a:ext cx="8715828" cy="4608705"/>
        </p:xfrm>
        <a:graphic>
          <a:graphicData uri="http://schemas.openxmlformats.org/drawingml/2006/table">
            <a:tbl>
              <a:tblPr firstRow="1" firstCol="1" lastRow="1" lastCol="1" bandRow="1" bandCol="1">
                <a:tableStyleId>{5C22544A-7EE6-4342-B048-85BDC9FD1C3A}</a:tableStyleId>
              </a:tblPr>
              <a:tblGrid>
                <a:gridCol w="1705428"/>
                <a:gridCol w="3581400"/>
                <a:gridCol w="3429000"/>
              </a:tblGrid>
              <a:tr h="423250">
                <a:tc>
                  <a:txBody>
                    <a:bodyPr/>
                    <a:lstStyle/>
                    <a:p>
                      <a:pPr marL="0" marR="0" algn="just">
                        <a:lnSpc>
                          <a:spcPct val="90000"/>
                        </a:lnSpc>
                        <a:spcBef>
                          <a:spcPts val="0"/>
                        </a:spcBef>
                        <a:spcAft>
                          <a:spcPts val="0"/>
                        </a:spcAft>
                      </a:pPr>
                      <a:r>
                        <a:rPr lang="en-US" sz="1900" b="1" spc="0" baseline="0" dirty="0" smtClean="0">
                          <a:solidFill>
                            <a:srgbClr val="FF0000"/>
                          </a:solidFill>
                          <a:effectLst/>
                          <a:latin typeface="Calibri" pitchFamily="34" charset="0"/>
                          <a:ea typeface="Times New Roman"/>
                          <a:cs typeface="Calibri" pitchFamily="34" charset="0"/>
                        </a:rPr>
                        <a:t>Factors</a:t>
                      </a:r>
                      <a:endParaRPr lang="en-US" sz="1900" b="1" spc="0" baseline="0" dirty="0">
                        <a:solidFill>
                          <a:srgbClr val="FF0000"/>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ea typeface="Times New Roman"/>
                          <a:cs typeface="Calibri" pitchFamily="34" charset="0"/>
                        </a:rPr>
                        <a:t>Analog Computer</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ea typeface="Times New Roman"/>
                          <a:cs typeface="Calibri" pitchFamily="34" charset="0"/>
                        </a:rPr>
                        <a:t>Digital Computer</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152400">
                <a:tc>
                  <a:txBody>
                    <a:bodyPr/>
                    <a:lstStyle/>
                    <a:p>
                      <a:pPr marL="0" marR="0" algn="l">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Working </a:t>
                      </a:r>
                    </a:p>
                    <a:p>
                      <a:pPr marL="0" marR="0" algn="l">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principle</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defTabSz="914400" rtl="0" eaLnBrk="1" latinLnBrk="0" hangingPunct="1">
                        <a:lnSpc>
                          <a:spcPct val="90000"/>
                        </a:lnSpc>
                        <a:spcBef>
                          <a:spcPts val="0"/>
                        </a:spcBef>
                        <a:spcAft>
                          <a:spcPts val="0"/>
                        </a:spcAft>
                      </a:pPr>
                      <a:r>
                        <a:rPr lang="en-US" sz="1900" b="1" kern="1200" spc="0" baseline="0" dirty="0" smtClean="0">
                          <a:solidFill>
                            <a:schemeClr val="tx1"/>
                          </a:solidFill>
                          <a:effectLst/>
                          <a:latin typeface="Calibri" pitchFamily="34" charset="0"/>
                          <a:ea typeface="Times New Roman"/>
                          <a:cs typeface="Calibri" pitchFamily="34" charset="0"/>
                        </a:rPr>
                        <a:t>Works on the principle of measurement</a:t>
                      </a:r>
                      <a:endParaRPr lang="en-US" sz="1900" b="1" kern="1200"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defTabSz="914400" rtl="0" eaLnBrk="1" latinLnBrk="0" hangingPunct="1">
                        <a:lnSpc>
                          <a:spcPct val="90000"/>
                        </a:lnSpc>
                        <a:spcBef>
                          <a:spcPts val="0"/>
                        </a:spcBef>
                        <a:spcAft>
                          <a:spcPts val="0"/>
                        </a:spcAft>
                      </a:pPr>
                      <a:r>
                        <a:rPr lang="en-US" sz="1900" b="1" kern="1200" spc="0" baseline="0" dirty="0" smtClean="0">
                          <a:solidFill>
                            <a:schemeClr val="tx1"/>
                          </a:solidFill>
                          <a:effectLst/>
                          <a:latin typeface="Calibri" pitchFamily="34" charset="0"/>
                          <a:ea typeface="Times New Roman"/>
                          <a:cs typeface="Calibri" pitchFamily="34" charset="0"/>
                        </a:rPr>
                        <a:t>Works on the principle of counting</a:t>
                      </a:r>
                      <a:endParaRPr lang="en-US" sz="1900" b="1" kern="1200"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6200">
                <a:tc>
                  <a:txBody>
                    <a:bodyPr/>
                    <a:lstStyle/>
                    <a:p>
                      <a:pPr marL="0" marR="0" algn="l">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Data representation</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defTabSz="914400" rtl="0" eaLnBrk="1" latinLnBrk="0" hangingPunct="1">
                        <a:lnSpc>
                          <a:spcPct val="90000"/>
                        </a:lnSpc>
                        <a:spcBef>
                          <a:spcPts val="0"/>
                        </a:spcBef>
                        <a:spcAft>
                          <a:spcPts val="0"/>
                        </a:spcAft>
                      </a:pPr>
                      <a:r>
                        <a:rPr lang="en-US" sz="1900" b="1" kern="1200" spc="-30" baseline="0" dirty="0" smtClean="0">
                          <a:solidFill>
                            <a:schemeClr val="tx1"/>
                          </a:solidFill>
                          <a:effectLst/>
                          <a:latin typeface="Calibri" pitchFamily="34" charset="0"/>
                          <a:ea typeface="+mn-ea"/>
                          <a:cs typeface="Calibri" pitchFamily="34" charset="0"/>
                        </a:rPr>
                        <a:t>Can take any value over a continuous range to represent data</a:t>
                      </a:r>
                      <a:endParaRPr lang="en-US" sz="1900" b="1" kern="1200" spc="-3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defTabSz="914400" rtl="0" eaLnBrk="1" latinLnBrk="0" hangingPunct="1">
                        <a:lnSpc>
                          <a:spcPct val="90000"/>
                        </a:lnSpc>
                        <a:spcBef>
                          <a:spcPts val="0"/>
                        </a:spcBef>
                        <a:spcAft>
                          <a:spcPts val="0"/>
                        </a:spcAft>
                      </a:pPr>
                      <a:r>
                        <a:rPr lang="en-US" sz="1900" b="1" spc="0" baseline="0" dirty="0" smtClean="0">
                          <a:solidFill>
                            <a:schemeClr val="tx1"/>
                          </a:solidFill>
                          <a:latin typeface="Calibri" pitchFamily="34" charset="0"/>
                          <a:cs typeface="Calibri" pitchFamily="34" charset="0"/>
                        </a:rPr>
                        <a:t>Can take only discrete values to represent data</a:t>
                      </a:r>
                      <a:endParaRPr lang="en-US" sz="1900" b="1" kern="1200"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138197">
                <a:tc>
                  <a:txBody>
                    <a:bodyPr/>
                    <a:lstStyle/>
                    <a:p>
                      <a:pPr marL="0" marR="0" algn="l">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Amplitude of signal</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ea typeface="Times New Roman"/>
                          <a:cs typeface="Calibri" pitchFamily="34" charset="0"/>
                        </a:rPr>
                        <a:t>Important factor</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Not so important</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31">
                <a:tc>
                  <a:txBody>
                    <a:bodyPr/>
                    <a:lstStyle/>
                    <a:p>
                      <a:pPr marL="0" marR="0" algn="l">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Logical operation</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ea typeface="Times New Roman"/>
                          <a:cs typeface="Calibri" pitchFamily="34" charset="0"/>
                        </a:rPr>
                        <a:t>Can not perform</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Can perform</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138197">
                <a:tc>
                  <a:txBody>
                    <a:bodyPr/>
                    <a:lstStyle/>
                    <a:p>
                      <a:pPr marL="0" marR="0" algn="l">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Design</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ea typeface="Times New Roman"/>
                          <a:cs typeface="Calibri" pitchFamily="34" charset="0"/>
                        </a:rPr>
                        <a:t>Not easy</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Easier</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Accuracy</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90000"/>
                        </a:lnSpc>
                        <a:spcBef>
                          <a:spcPts val="0"/>
                        </a:spcBef>
                        <a:spcAft>
                          <a:spcPts val="0"/>
                        </a:spcAft>
                      </a:pPr>
                      <a:r>
                        <a:rPr lang="en-US" sz="1900" b="1" kern="1200" spc="0" baseline="0" dirty="0" smtClean="0">
                          <a:solidFill>
                            <a:schemeClr val="tx1"/>
                          </a:solidFill>
                          <a:effectLst/>
                          <a:latin typeface="Calibri" pitchFamily="34" charset="0"/>
                          <a:ea typeface="+mn-ea"/>
                          <a:cs typeface="Calibri" pitchFamily="34" charset="0"/>
                        </a:rPr>
                        <a:t>Provide less accurate results</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Provides </a:t>
                      </a:r>
                      <a:r>
                        <a:rPr lang="en-US" sz="1900" b="1" kern="1200" spc="0" baseline="0" dirty="0" smtClean="0">
                          <a:solidFill>
                            <a:schemeClr val="tx1"/>
                          </a:solidFill>
                          <a:effectLst/>
                          <a:latin typeface="Calibri" pitchFamily="34" charset="0"/>
                          <a:ea typeface="+mn-ea"/>
                          <a:cs typeface="Calibri" pitchFamily="34" charset="0"/>
                        </a:rPr>
                        <a:t>100% accurate results</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276395">
                <a:tc>
                  <a:txBody>
                    <a:bodyPr/>
                    <a:lstStyle/>
                    <a:p>
                      <a:pPr marL="0" marR="0" algn="l">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Output</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defTabSz="914400" rtl="0" eaLnBrk="1" latinLnBrk="0" hangingPunct="1">
                        <a:lnSpc>
                          <a:spcPct val="90000"/>
                        </a:lnSpc>
                        <a:spcBef>
                          <a:spcPts val="0"/>
                        </a:spcBef>
                        <a:spcAft>
                          <a:spcPts val="0"/>
                        </a:spcAft>
                      </a:pPr>
                      <a:r>
                        <a:rPr lang="en-US" sz="1900" b="1" kern="1200" spc="0" baseline="0" dirty="0" smtClean="0">
                          <a:solidFill>
                            <a:schemeClr val="tx1"/>
                          </a:solidFill>
                          <a:effectLst/>
                          <a:latin typeface="Calibri" pitchFamily="34" charset="0"/>
                          <a:ea typeface="Times New Roman"/>
                          <a:cs typeface="Calibri" pitchFamily="34" charset="0"/>
                        </a:rPr>
                        <a:t>Produce output as voltage signals which are </a:t>
                      </a:r>
                      <a:r>
                        <a:rPr lang="en-US" sz="1900" b="1" kern="1200" spc="0" baseline="0" dirty="0" smtClean="0">
                          <a:solidFill>
                            <a:schemeClr val="tx1"/>
                          </a:solidFill>
                          <a:effectLst/>
                          <a:latin typeface="Calibri" pitchFamily="34" charset="0"/>
                          <a:ea typeface="+mn-ea"/>
                          <a:cs typeface="Calibri" pitchFamily="34" charset="0"/>
                        </a:rPr>
                        <a:t>displayed by meters, oscilloscopes etc.</a:t>
                      </a:r>
                      <a:endParaRPr lang="en-US" sz="1900" b="1" kern="1200"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b="1" kern="1200" spc="0" baseline="0" dirty="0" smtClean="0">
                          <a:solidFill>
                            <a:schemeClr val="tx1"/>
                          </a:solidFill>
                          <a:effectLst/>
                          <a:latin typeface="Calibri" pitchFamily="34" charset="0"/>
                          <a:ea typeface="Times New Roman"/>
                          <a:cs typeface="Calibri" pitchFamily="34" charset="0"/>
                        </a:rPr>
                        <a:t>Produce output as numbers which are displayed by monitor, printers etc. or stored in memory</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6395">
                <a:tc>
                  <a:txBody>
                    <a:bodyPr/>
                    <a:lstStyle/>
                    <a:p>
                      <a:pPr marL="0" marR="0" algn="l">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Reliability</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90000"/>
                        </a:lnSpc>
                        <a:spcBef>
                          <a:spcPts val="0"/>
                        </a:spcBef>
                        <a:spcAft>
                          <a:spcPts val="0"/>
                        </a:spcAft>
                      </a:pPr>
                      <a:r>
                        <a:rPr lang="en-US" sz="1900" b="1" kern="1200" spc="0" baseline="0" dirty="0" smtClean="0">
                          <a:solidFill>
                            <a:schemeClr val="tx1"/>
                          </a:solidFill>
                          <a:effectLst/>
                          <a:latin typeface="Calibri" pitchFamily="34" charset="0"/>
                          <a:ea typeface="+mn-ea"/>
                          <a:cs typeface="Calibri" pitchFamily="34" charset="0"/>
                        </a:rPr>
                        <a:t>Less reliable</a:t>
                      </a:r>
                      <a:endParaRPr lang="en-US" sz="1900" b="1" kern="1200" spc="0" baseline="0" dirty="0">
                        <a:solidFill>
                          <a:schemeClr val="tx1"/>
                        </a:solidFill>
                        <a:effectLst/>
                        <a:latin typeface="Calibri" pitchFamily="34" charset="0"/>
                        <a:ea typeface="+mn-ea"/>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90000"/>
                        </a:lnSpc>
                        <a:spcBef>
                          <a:spcPts val="0"/>
                        </a:spcBef>
                        <a:spcAft>
                          <a:spcPts val="0"/>
                        </a:spcAft>
                      </a:pPr>
                      <a:r>
                        <a:rPr lang="en-US" sz="1900" b="1" kern="1200" spc="0" baseline="0" dirty="0" smtClean="0">
                          <a:solidFill>
                            <a:schemeClr val="tx1"/>
                          </a:solidFill>
                          <a:effectLst/>
                          <a:latin typeface="Calibri" pitchFamily="34" charset="0"/>
                          <a:ea typeface="+mn-ea"/>
                          <a:cs typeface="Calibri" pitchFamily="34" charset="0"/>
                        </a:rPr>
                        <a:t>Highly reliable</a:t>
                      </a:r>
                      <a:endParaRPr lang="en-US" sz="1900" b="1" kern="1200" spc="0" baseline="0" dirty="0">
                        <a:solidFill>
                          <a:schemeClr val="tx1"/>
                        </a:solidFill>
                        <a:effectLst/>
                        <a:latin typeface="Calibri" pitchFamily="34" charset="0"/>
                        <a:ea typeface="+mn-ea"/>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0">
                <a:tc>
                  <a:txBody>
                    <a:bodyPr/>
                    <a:lstStyle/>
                    <a:p>
                      <a:pPr marL="0" marR="0" algn="l">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Purpose</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ea typeface="Times New Roman"/>
                          <a:cs typeface="Calibri" pitchFamily="34" charset="0"/>
                        </a:rPr>
                        <a:t>Specific</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General</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331">
                <a:tc>
                  <a:txBody>
                    <a:bodyPr/>
                    <a:lstStyle/>
                    <a:p>
                      <a:pPr marL="0" marR="0" algn="l">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Ease of use</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ea typeface="Times New Roman"/>
                          <a:cs typeface="Calibri" pitchFamily="34" charset="0"/>
                        </a:rPr>
                        <a:t>Difficult</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cs typeface="Calibri" pitchFamily="34" charset="0"/>
                        </a:rPr>
                        <a:t>Easy</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1825175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3.1 Classification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39965866"/>
              </p:ext>
            </p:extLst>
          </p:nvPr>
        </p:nvGraphicFramePr>
        <p:xfrm>
          <a:off x="76200" y="685800"/>
          <a:ext cx="9144000" cy="365760"/>
        </p:xfrm>
        <a:graphic>
          <a:graphicData uri="http://schemas.openxmlformats.org/drawingml/2006/table">
            <a:tbl>
              <a:tblPr firstRow="1" firstCol="1" lastRow="1" lastCol="1" bandRow="1" bandCol="1">
                <a:tableStyleId>{5C22544A-7EE6-4342-B048-85BDC9FD1C3A}</a:tableStyleId>
              </a:tblPr>
              <a:tblGrid>
                <a:gridCol w="789869"/>
                <a:gridCol w="8354131"/>
              </a:tblGrid>
              <a:tr h="281749">
                <a:tc>
                  <a:txBody>
                    <a:bodyPr/>
                    <a:lstStyle/>
                    <a:p>
                      <a:pPr marL="0" marR="0" algn="just">
                        <a:lnSpc>
                          <a:spcPct val="100000"/>
                        </a:lnSpc>
                        <a:spcBef>
                          <a:spcPts val="0"/>
                        </a:spcBef>
                        <a:spcAft>
                          <a:spcPts val="0"/>
                        </a:spcAft>
                      </a:pPr>
                      <a:r>
                        <a:rPr lang="en-US" sz="2400" spc="-100" baseline="0" dirty="0" smtClean="0">
                          <a:solidFill>
                            <a:srgbClr val="0033CC"/>
                          </a:solidFill>
                          <a:effectLst/>
                          <a:latin typeface="Arial" pitchFamily="34" charset="0"/>
                          <a:cs typeface="Arial" pitchFamily="34" charset="0"/>
                        </a:rPr>
                        <a:t>3.1.2</a:t>
                      </a:r>
                      <a:endParaRPr lang="en-US" sz="2400" spc="-100" baseline="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spc="-100" baseline="0" dirty="0" smtClean="0">
                          <a:solidFill>
                            <a:srgbClr val="FF0000"/>
                          </a:solidFill>
                          <a:effectLst/>
                          <a:latin typeface="Arial" pitchFamily="34" charset="0"/>
                          <a:ea typeface="+mn-ea"/>
                          <a:cs typeface="Arial" pitchFamily="34" charset="0"/>
                        </a:rPr>
                        <a:t>Classification According to Size, Cost, Processing Speed etc.</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19200"/>
            <a:ext cx="8534400" cy="3581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Arial" panose="020B0604020202020204" pitchFamily="34" charset="0"/>
                <a:cs typeface="Arial" panose="020B0604020202020204" pitchFamily="34" charset="0"/>
              </a:rPr>
              <a:t>Computer can be classified into </a:t>
            </a:r>
            <a:r>
              <a:rPr lang="en-US" sz="2400" dirty="0" smtClean="0">
                <a:latin typeface="Arial" panose="020B0604020202020204" pitchFamily="34" charset="0"/>
                <a:cs typeface="Arial" panose="020B0604020202020204" pitchFamily="34" charset="0"/>
              </a:rPr>
              <a:t>four categories </a:t>
            </a:r>
            <a:r>
              <a:rPr lang="en-US" sz="2400" dirty="0">
                <a:latin typeface="Arial" panose="020B0604020202020204" pitchFamily="34" charset="0"/>
                <a:cs typeface="Arial" panose="020B0604020202020204" pitchFamily="34" charset="0"/>
              </a:rPr>
              <a:t>according to </a:t>
            </a:r>
            <a:r>
              <a:rPr lang="en-US" sz="2400" dirty="0" smtClean="0">
                <a:latin typeface="Arial" panose="020B0604020202020204" pitchFamily="34" charset="0"/>
                <a:cs typeface="Arial" panose="020B0604020202020204" pitchFamily="34" charset="0"/>
              </a:rPr>
              <a:t>size</a:t>
            </a:r>
            <a:r>
              <a:rPr lang="en-US" sz="2400" dirty="0">
                <a:latin typeface="Arial" panose="020B0604020202020204" pitchFamily="34" charset="0"/>
                <a:cs typeface="Arial" panose="020B0604020202020204" pitchFamily="34" charset="0"/>
              </a:rPr>
              <a:t>, cost, processing speed, storage capacity, types of tasks they can handle, types of hardware they contain, kinds of software they can run  etc. These are</a:t>
            </a:r>
          </a:p>
          <a:p>
            <a:pPr marL="2286000" lvl="0" indent="-457200" algn="just" eaLnBrk="1" hangingPunct="1">
              <a:buClr>
                <a:srgbClr val="0033CC"/>
              </a:buClr>
              <a:buSzPct val="100000"/>
              <a:buFont typeface="+mj-lt"/>
              <a:buAutoNum type="arabicPeriod"/>
            </a:pPr>
            <a:r>
              <a:rPr lang="en-US" sz="2000" dirty="0">
                <a:latin typeface="Calibri" pitchFamily="34" charset="0"/>
                <a:cs typeface="Calibri" pitchFamily="34" charset="0"/>
              </a:rPr>
              <a:t>Super Computer</a:t>
            </a:r>
          </a:p>
          <a:p>
            <a:pPr marL="2286000" lvl="0" indent="-457200" algn="just" eaLnBrk="1" hangingPunct="1">
              <a:buClr>
                <a:srgbClr val="0033CC"/>
              </a:buClr>
              <a:buSzPct val="100000"/>
              <a:buFont typeface="+mj-lt"/>
              <a:buAutoNum type="arabicPeriod"/>
            </a:pPr>
            <a:r>
              <a:rPr lang="en-US" sz="2000" dirty="0">
                <a:latin typeface="Calibri" pitchFamily="34" charset="0"/>
                <a:cs typeface="Calibri" pitchFamily="34" charset="0"/>
              </a:rPr>
              <a:t>Mainframe Computer</a:t>
            </a:r>
          </a:p>
          <a:p>
            <a:pPr marL="2286000" lvl="0" indent="-457200" algn="just" eaLnBrk="1" hangingPunct="1">
              <a:buClr>
                <a:srgbClr val="0033CC"/>
              </a:buClr>
              <a:buSzPct val="100000"/>
              <a:buFont typeface="+mj-lt"/>
              <a:buAutoNum type="arabicPeriod"/>
            </a:pPr>
            <a:r>
              <a:rPr lang="en-US" sz="2000" dirty="0">
                <a:latin typeface="Calibri" pitchFamily="34" charset="0"/>
                <a:cs typeface="Calibri" pitchFamily="34" charset="0"/>
              </a:rPr>
              <a:t>Minicomputer</a:t>
            </a:r>
          </a:p>
          <a:p>
            <a:pPr marL="2286000" lvl="0" indent="-457200" algn="just" eaLnBrk="1" hangingPunct="1">
              <a:buClr>
                <a:srgbClr val="0033CC"/>
              </a:buClr>
              <a:buSzPct val="100000"/>
              <a:buFont typeface="+mj-lt"/>
              <a:buAutoNum type="arabicPeriod"/>
            </a:pPr>
            <a:r>
              <a:rPr lang="en-US" sz="2000" dirty="0" smtClean="0">
                <a:latin typeface="Calibri" pitchFamily="34" charset="0"/>
                <a:cs typeface="Calibri" pitchFamily="34" charset="0"/>
              </a:rPr>
              <a:t>Microcomputer</a:t>
            </a:r>
            <a:endParaRPr lang="en-US" sz="2400" dirty="0" smtClean="0">
              <a:latin typeface="Arial" panose="020B0604020202020204" pitchFamily="34" charset="0"/>
              <a:cs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8</a:t>
            </a:fld>
            <a:endParaRPr lang="en-US" dirty="0"/>
          </a:p>
        </p:txBody>
      </p:sp>
    </p:spTree>
    <p:extLst>
      <p:ext uri="{BB962C8B-B14F-4D97-AF65-F5344CB8AC3E}">
        <p14:creationId xmlns:p14="http://schemas.microsoft.com/office/powerpoint/2010/main" val="2438923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3.1 Classification of 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35755294"/>
              </p:ext>
            </p:extLst>
          </p:nvPr>
        </p:nvGraphicFramePr>
        <p:xfrm>
          <a:off x="76200" y="685800"/>
          <a:ext cx="9144000" cy="365760"/>
        </p:xfrm>
        <a:graphic>
          <a:graphicData uri="http://schemas.openxmlformats.org/drawingml/2006/table">
            <a:tbl>
              <a:tblPr firstRow="1" firstCol="1" lastRow="1" lastCol="1" bandRow="1" bandCol="1">
                <a:tableStyleId>{5C22544A-7EE6-4342-B048-85BDC9FD1C3A}</a:tableStyleId>
              </a:tblPr>
              <a:tblGrid>
                <a:gridCol w="789869"/>
                <a:gridCol w="8354131"/>
              </a:tblGrid>
              <a:tr h="281749">
                <a:tc>
                  <a:txBody>
                    <a:bodyPr/>
                    <a:lstStyle/>
                    <a:p>
                      <a:pPr marL="0" marR="0" algn="just">
                        <a:lnSpc>
                          <a:spcPct val="100000"/>
                        </a:lnSpc>
                        <a:spcBef>
                          <a:spcPts val="0"/>
                        </a:spcBef>
                        <a:spcAft>
                          <a:spcPts val="0"/>
                        </a:spcAft>
                      </a:pPr>
                      <a:r>
                        <a:rPr lang="en-US" sz="2400" spc="-100" baseline="0" dirty="0" smtClean="0">
                          <a:solidFill>
                            <a:srgbClr val="0033CC"/>
                          </a:solidFill>
                          <a:effectLst/>
                          <a:latin typeface="Arial" pitchFamily="34" charset="0"/>
                          <a:cs typeface="Arial" pitchFamily="34" charset="0"/>
                        </a:rPr>
                        <a:t>3.1.2</a:t>
                      </a:r>
                      <a:endParaRPr lang="en-US" sz="2400" spc="-100" baseline="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kern="1200" spc="-100" baseline="0" dirty="0" smtClean="0">
                          <a:solidFill>
                            <a:srgbClr val="FF0000"/>
                          </a:solidFill>
                          <a:effectLst/>
                          <a:latin typeface="Arial" pitchFamily="34" charset="0"/>
                          <a:ea typeface="+mn-ea"/>
                          <a:cs typeface="Arial" pitchFamily="34" charset="0"/>
                        </a:rPr>
                        <a:t>Classification According to Size, Cost, Processing Speed etc.</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534400" cy="3581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solidFill>
                  <a:srgbClr val="0033CC"/>
                </a:solidFill>
                <a:latin typeface="Arial" panose="020B0604020202020204" pitchFamily="34" charset="0"/>
                <a:cs typeface="Arial" panose="020B0604020202020204" pitchFamily="34" charset="0"/>
              </a:rPr>
              <a:t>Super Computer:</a:t>
            </a:r>
          </a:p>
          <a:p>
            <a:pPr marL="0" lvl="0" indent="0" algn="just">
              <a:buNone/>
            </a:pPr>
            <a:r>
              <a:rPr lang="en-US" sz="2400" dirty="0">
                <a:latin typeface="Arial" panose="020B0604020202020204" pitchFamily="34" charset="0"/>
                <a:cs typeface="Arial" panose="020B0604020202020204" pitchFamily="34" charset="0"/>
              </a:rPr>
              <a:t>These are the largest and the most powerful computers available today in terms of processing. </a:t>
            </a:r>
          </a:p>
          <a:p>
            <a:pPr marL="906463" lvl="0"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Supercomputers have large memories and high processing speeds. They can process up to a billion of instructions (operations) per seconds. </a:t>
            </a:r>
          </a:p>
          <a:p>
            <a:pPr marL="906463" lvl="0"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The high speed in these computers is due to use of a number of processors working in parallel (this is known as parallel processing) and high storage densities are obtained by using magnetic bubble memories</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The primary disadvantage of supercomputer is their high cost. The software that runs on them is also very expensive</a:t>
            </a:r>
            <a:r>
              <a:rPr lang="en-US" sz="2000" dirty="0" smtClean="0">
                <a:latin typeface="Calibri" pitchFamily="34" charset="0"/>
                <a:cs typeface="Calibri" pitchFamily="34" charset="0"/>
              </a:rPr>
              <a:t>.</a:t>
            </a:r>
          </a:p>
          <a:p>
            <a:pPr marL="906463" algn="just" eaLnBrk="1" hangingPunct="1">
              <a:spcBef>
                <a:spcPts val="0"/>
              </a:spcBef>
              <a:buClr>
                <a:srgbClr val="FF0000"/>
              </a:buClr>
              <a:buSzPct val="101000"/>
              <a:buFont typeface="Wingdings" pitchFamily="2" charset="2"/>
              <a:buChar char="Ø"/>
            </a:pPr>
            <a:endParaRPr lang="en-US" sz="2000" dirty="0">
              <a:latin typeface="Calibri" pitchFamily="34" charset="0"/>
              <a:cs typeface="Calibri" pitchFamily="34" charset="0"/>
            </a:endParaRPr>
          </a:p>
          <a:p>
            <a:pPr marL="0" indent="0" algn="just">
              <a:buNone/>
            </a:pPr>
            <a:r>
              <a:rPr lang="en-US" sz="2000" dirty="0" smtClean="0">
                <a:solidFill>
                  <a:srgbClr val="0033CC"/>
                </a:solidFill>
                <a:latin typeface="Arial" panose="020B0604020202020204" pitchFamily="34" charset="0"/>
                <a:cs typeface="Arial" panose="020B0604020202020204" pitchFamily="34" charset="0"/>
              </a:rPr>
              <a:t>Application</a:t>
            </a:r>
            <a:r>
              <a:rPr lang="en-US" sz="2000" dirty="0">
                <a:solidFill>
                  <a:srgbClr val="0033CC"/>
                </a:solidFill>
                <a:latin typeface="Arial" panose="020B0604020202020204" pitchFamily="34" charset="0"/>
                <a:cs typeface="Arial" panose="020B0604020202020204" pitchFamily="34" charset="0"/>
              </a:rPr>
              <a:t>:</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These computers are used for complex scientific purposes such as in nuclear fission, NASA, weather forecasting, defense research, space research etc</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9</a:t>
            </a:fld>
            <a:endParaRPr lang="en-US" dirty="0"/>
          </a:p>
        </p:txBody>
      </p:sp>
    </p:spTree>
    <p:extLst>
      <p:ext uri="{BB962C8B-B14F-4D97-AF65-F5344CB8AC3E}">
        <p14:creationId xmlns:p14="http://schemas.microsoft.com/office/powerpoint/2010/main" val="3678630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2616</TotalTime>
  <Words>2350</Words>
  <Application>Microsoft Office PowerPoint</Application>
  <PresentationFormat>On-screen Show (4:3)</PresentationFormat>
  <Paragraphs>261</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Irvine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El Zarki</dc:creator>
  <cp:lastModifiedBy>K M A</cp:lastModifiedBy>
  <cp:revision>254</cp:revision>
  <dcterms:created xsi:type="dcterms:W3CDTF">2007-10-02T04:28:17Z</dcterms:created>
  <dcterms:modified xsi:type="dcterms:W3CDTF">2019-03-11T05:38:44Z</dcterms:modified>
</cp:coreProperties>
</file>