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4"/>
  </p:notesMasterIdLst>
  <p:handoutMasterIdLst>
    <p:handoutMasterId r:id="rId35"/>
  </p:handoutMasterIdLst>
  <p:sldIdLst>
    <p:sldId id="926" r:id="rId2"/>
    <p:sldId id="770" r:id="rId3"/>
    <p:sldId id="535" r:id="rId4"/>
    <p:sldId id="900" r:id="rId5"/>
    <p:sldId id="901" r:id="rId6"/>
    <p:sldId id="878" r:id="rId7"/>
    <p:sldId id="902" r:id="rId8"/>
    <p:sldId id="903" r:id="rId9"/>
    <p:sldId id="904" r:id="rId10"/>
    <p:sldId id="905" r:id="rId11"/>
    <p:sldId id="906" r:id="rId12"/>
    <p:sldId id="907" r:id="rId13"/>
    <p:sldId id="908" r:id="rId14"/>
    <p:sldId id="879" r:id="rId15"/>
    <p:sldId id="909" r:id="rId16"/>
    <p:sldId id="910" r:id="rId17"/>
    <p:sldId id="911" r:id="rId18"/>
    <p:sldId id="912" r:id="rId19"/>
    <p:sldId id="880" r:id="rId20"/>
    <p:sldId id="913" r:id="rId21"/>
    <p:sldId id="914" r:id="rId22"/>
    <p:sldId id="915" r:id="rId23"/>
    <p:sldId id="916" r:id="rId24"/>
    <p:sldId id="917" r:id="rId25"/>
    <p:sldId id="918" r:id="rId26"/>
    <p:sldId id="919" r:id="rId27"/>
    <p:sldId id="920" r:id="rId28"/>
    <p:sldId id="921" r:id="rId29"/>
    <p:sldId id="922" r:id="rId30"/>
    <p:sldId id="881" r:id="rId31"/>
    <p:sldId id="923" r:id="rId32"/>
    <p:sldId id="835" r:id="rId3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00CC00"/>
    <a:srgbClr val="CCFF99"/>
    <a:srgbClr val="3366FF"/>
    <a:srgbClr val="FF9900"/>
    <a:srgbClr val="660066"/>
    <a:srgbClr val="996633"/>
    <a:srgbClr val="66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94840" autoAdjust="0"/>
  </p:normalViewPr>
  <p:slideViewPr>
    <p:cSldViewPr>
      <p:cViewPr varScale="1">
        <p:scale>
          <a:sx n="70" d="100"/>
          <a:sy n="70" d="100"/>
        </p:scale>
        <p:origin x="15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0AAECE9-AD51-4C43-9D02-2B9A164D906E}" type="slidenum">
              <a:rPr lang="en-US" sz="1200" b="0" smtClean="0">
                <a:latin typeface="Times New Roman" charset="0"/>
              </a:rPr>
              <a:pPr/>
              <a:t>1</a:t>
            </a:fld>
            <a:endParaRPr lang="en-US" sz="1200" b="0"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9811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364111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K  M  </a:t>
            </a:r>
            <a:r>
              <a:rPr lang="en-US" sz="1100" dirty="0">
                <a:solidFill>
                  <a:srgbClr val="FFC0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Associate  </a:t>
            </a:r>
            <a:r>
              <a:rPr lang="en-US" sz="1100" dirty="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800" dirty="0" smtClean="0">
                <a:solidFill>
                  <a:srgbClr val="00B050"/>
                </a:solidFill>
                <a:latin typeface="Verdana" pitchFamily="34" charset="0"/>
                <a:ea typeface="Verdana" pitchFamily="34" charset="0"/>
                <a:cs typeface="Verdana" pitchFamily="34" charset="0"/>
              </a:rPr>
              <a:t>IT-1101: IT Fundamentals</a:t>
            </a:r>
            <a:endParaRPr lang="en-US" sz="2800" dirty="0">
              <a:solidFill>
                <a:srgbClr val="00B050"/>
              </a:solidFill>
              <a:latin typeface="Verdana" pitchFamily="34" charset="0"/>
              <a:ea typeface="Verdana" pitchFamily="34" charset="0"/>
              <a:cs typeface="Verdana" pitchFamily="34" charset="0"/>
            </a:endParaRPr>
          </a:p>
          <a:p>
            <a:pPr algn="ctr">
              <a:lnSpc>
                <a:spcPct val="80000"/>
              </a:lnSpc>
            </a:pPr>
            <a:r>
              <a:rPr lang="en-US" sz="1500" dirty="0">
                <a:solidFill>
                  <a:srgbClr val="FF0000"/>
                </a:solidFill>
              </a:rPr>
              <a:t>for</a:t>
            </a:r>
            <a:r>
              <a:rPr lang="en-US" dirty="0">
                <a:solidFill>
                  <a:srgbClr val="00B050"/>
                </a:solidFill>
              </a:rPr>
              <a:t> </a:t>
            </a:r>
          </a:p>
          <a:p>
            <a:pPr algn="ctr">
              <a:lnSpc>
                <a:spcPct val="80000"/>
              </a:lnSpc>
            </a:pPr>
            <a:r>
              <a:rPr lang="en-US" sz="2000" dirty="0" smtClean="0">
                <a:latin typeface="Arial Black" pitchFamily="34" charset="0"/>
              </a:rPr>
              <a:t>1st Year </a:t>
            </a:r>
            <a:r>
              <a:rPr lang="en-US" sz="2000" dirty="0">
                <a:latin typeface="Arial Black" pitchFamily="34" charset="0"/>
              </a:rPr>
              <a:t>1st Semester of </a:t>
            </a:r>
            <a:r>
              <a:rPr lang="en-US" sz="2000" dirty="0" err="1">
                <a:latin typeface="Arial Black" pitchFamily="34" charset="0"/>
              </a:rPr>
              <a:t>B.Sc</a:t>
            </a:r>
            <a:r>
              <a:rPr lang="en-US" sz="2000" dirty="0">
                <a:latin typeface="Arial Black" pitchFamily="34" charset="0"/>
              </a:rPr>
              <a:t> (Honors) in IT </a:t>
            </a:r>
            <a:r>
              <a:rPr lang="en-US" sz="2000" dirty="0" smtClean="0">
                <a:latin typeface="Arial Black" pitchFamily="34" charset="0"/>
              </a:rPr>
              <a:t>(10</a:t>
            </a:r>
            <a:r>
              <a:rPr lang="en-US" sz="2000" baseline="30000" dirty="0" smtClean="0">
                <a:latin typeface="Arial Black" pitchFamily="34" charset="0"/>
              </a:rPr>
              <a:t>th</a:t>
            </a:r>
            <a:r>
              <a:rPr lang="en-US" sz="2000" dirty="0" smtClean="0">
                <a:latin typeface="Arial Black" pitchFamily="34" charset="0"/>
              </a:rPr>
              <a:t> </a:t>
            </a:r>
            <a:r>
              <a:rPr lang="en-US" sz="2000" dirty="0" smtClean="0">
                <a:solidFill>
                  <a:srgbClr val="0000FF"/>
                </a:solidFill>
                <a:latin typeface="Arial Black" pitchFamily="34" charset="0"/>
              </a:rPr>
              <a:t>Batch</a:t>
            </a:r>
            <a:r>
              <a:rPr lang="en-US" sz="2000" dirty="0">
                <a:latin typeface="Arial Black" pitchFamily="34" charset="0"/>
              </a:rPr>
              <a:t>)</a:t>
            </a:r>
          </a:p>
        </p:txBody>
      </p:sp>
      <p:sp>
        <p:nvSpPr>
          <p:cNvPr id="3076" name="Rectangle 14"/>
          <p:cNvSpPr>
            <a:spLocks noChangeArrowheads="1"/>
          </p:cNvSpPr>
          <p:nvPr/>
        </p:nvSpPr>
        <p:spPr bwMode="auto">
          <a:xfrm>
            <a:off x="914400" y="4038600"/>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800" u="sng" dirty="0">
                <a:solidFill>
                  <a:srgbClr val="0070C0"/>
                </a:solidFill>
                <a:latin typeface="Verdana" panose="020B0604030504040204" pitchFamily="34" charset="0"/>
                <a:ea typeface="Verdana" panose="020B0604030504040204" pitchFamily="34" charset="0"/>
                <a:cs typeface="Verdana" panose="020B0604030504040204" pitchFamily="34" charset="0"/>
              </a:rPr>
              <a:t>Lecture:</a:t>
            </a:r>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800" u="sng" dirty="0">
                <a:solidFill>
                  <a:srgbClr val="FF0000"/>
                </a:solidFill>
                <a:latin typeface="Verdana" panose="020B0604030504040204" pitchFamily="34" charset="0"/>
                <a:ea typeface="Verdana" panose="020B0604030504040204" pitchFamily="34" charset="0"/>
                <a:cs typeface="Verdana" panose="020B0604030504040204" pitchFamily="34" charset="0"/>
              </a:rPr>
              <a:t>05</a:t>
            </a:r>
          </a:p>
          <a:p>
            <a:pPr>
              <a:lnSpc>
                <a:spcPct val="90000"/>
              </a:lnSpc>
            </a:pPr>
            <a:endParaRPr lang="en-US" sz="1600" u="sng" dirty="0">
              <a:solidFill>
                <a:srgbClr val="0070C0"/>
              </a:solidFill>
            </a:endParaRPr>
          </a:p>
          <a:p>
            <a:pPr algn="ctr">
              <a:lnSpc>
                <a:spcPct val="90000"/>
              </a:lnSpc>
            </a:pPr>
            <a:r>
              <a:rPr lang="en-US" sz="2800" dirty="0"/>
              <a:t>Input Fundamentals</a:t>
            </a:r>
            <a:endParaRPr lang="en-US" sz="2800" dirty="0"/>
          </a:p>
        </p:txBody>
      </p:sp>
      <p:pic>
        <p:nvPicPr>
          <p:cNvPr id="30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609600" y="5029200"/>
            <a:ext cx="5638800" cy="1784350"/>
          </a:xfrm>
          <a:prstGeom prst="rect">
            <a:avLst/>
          </a:prstGeom>
          <a:noFill/>
          <a:ln w="9525">
            <a:noFill/>
            <a:miter lim="800000"/>
            <a:headEnd/>
            <a:tailEnd/>
          </a:ln>
        </p:spPr>
        <p:txBody>
          <a:bodyPr>
            <a:spAutoFit/>
          </a:bodyPr>
          <a:lstStyle/>
          <a:p>
            <a:pPr>
              <a:defRPr/>
            </a:pPr>
            <a:r>
              <a:rPr lang="en-US" sz="2000" dirty="0">
                <a:solidFill>
                  <a:srgbClr val="FF0000"/>
                </a:solidFill>
              </a:rPr>
              <a:t>Prepared by:</a:t>
            </a:r>
            <a:endParaRPr lang="en-US" sz="2000" b="0" dirty="0">
              <a:solidFill>
                <a:srgbClr val="FF0000"/>
              </a:solidFill>
            </a:endParaRPr>
          </a:p>
          <a:p>
            <a:pPr marL="457200">
              <a:defRPr/>
            </a:pPr>
            <a:r>
              <a:rPr lang="en-US" sz="2000" dirty="0"/>
              <a:t>K M </a:t>
            </a:r>
            <a:r>
              <a:rPr lang="en-US" sz="2000" dirty="0" err="1"/>
              <a:t>Akkas</a:t>
            </a:r>
            <a:r>
              <a:rPr lang="en-US" sz="2000" dirty="0"/>
              <a:t> Ali</a:t>
            </a:r>
          </a:p>
          <a:p>
            <a:pPr marL="457200">
              <a:defRPr/>
            </a:pPr>
            <a:r>
              <a:rPr lang="en-US" sz="1000" dirty="0">
                <a:solidFill>
                  <a:srgbClr val="0000FF"/>
                </a:solidFill>
              </a:rPr>
              <a:t>akkas_khan@yahoo.com, akkas@juniv.edu</a:t>
            </a:r>
          </a:p>
          <a:p>
            <a:pPr marL="457200">
              <a:defRPr/>
            </a:pPr>
            <a:r>
              <a:rPr lang="en-US" sz="2000" dirty="0"/>
              <a:t>Assistant Professor</a:t>
            </a:r>
          </a:p>
          <a:p>
            <a:pPr marL="457200">
              <a:defRPr/>
            </a:pPr>
            <a:r>
              <a:rPr lang="en-US" sz="2000" dirty="0">
                <a:solidFill>
                  <a:srgbClr val="3333FF"/>
                </a:solidFill>
              </a:rPr>
              <a:t>Institute of Information Technology (IIT) </a:t>
            </a:r>
          </a:p>
          <a:p>
            <a:pPr marL="457200">
              <a:defRPr/>
            </a:pPr>
            <a:r>
              <a:rPr lang="en-US" sz="2000" dirty="0">
                <a:solidFill>
                  <a:srgbClr val="00CC00"/>
                </a:solidFill>
              </a:rPr>
              <a:t>Jahangirnagar University, Dhaka-1342</a:t>
            </a:r>
          </a:p>
        </p:txBody>
      </p:sp>
    </p:spTree>
    <p:extLst>
      <p:ext uri="{BB962C8B-B14F-4D97-AF65-F5344CB8AC3E}">
        <p14:creationId xmlns:p14="http://schemas.microsoft.com/office/powerpoint/2010/main" val="4283716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32118090"/>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Standard Keyboard Layout</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973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Cursor Movement Keys:</a:t>
            </a:r>
          </a:p>
          <a:p>
            <a:pPr marL="0" indent="0" algn="just" eaLnBrk="1" hangingPunct="1">
              <a:lnSpc>
                <a:spcPct val="90000"/>
              </a:lnSpc>
              <a:spcBef>
                <a:spcPts val="0"/>
              </a:spcBef>
              <a:spcAft>
                <a:spcPts val="0"/>
              </a:spcAft>
              <a:buNone/>
            </a:pPr>
            <a:endParaRPr lang="en-US" sz="2400" dirty="0">
              <a:solidFill>
                <a:srgbClr val="FF0000"/>
              </a:solidFill>
              <a:latin typeface="Arial" pitchFamily="34" charset="0"/>
              <a:cs typeface="Arial" pitchFamily="34" charset="0"/>
            </a:endParaRPr>
          </a:p>
          <a:p>
            <a:pPr marL="0" indent="0" algn="just" eaLnBrk="1" hangingPunct="1">
              <a:lnSpc>
                <a:spcPct val="90000"/>
              </a:lnSpc>
              <a:spcBef>
                <a:spcPts val="0"/>
              </a:spcBef>
              <a:spcAft>
                <a:spcPts val="0"/>
              </a:spcAft>
              <a:buNone/>
            </a:pPr>
            <a:r>
              <a:rPr lang="en-US" sz="2400" spc="-80" dirty="0">
                <a:latin typeface="Arial" panose="020B0604020202020204" pitchFamily="34" charset="0"/>
                <a:cs typeface="Arial" panose="020B0604020202020204" pitchFamily="34" charset="0"/>
              </a:rPr>
              <a:t>These keys are used to move </a:t>
            </a:r>
            <a:r>
              <a:rPr lang="en-US" sz="2400" spc="-80" dirty="0">
                <a:solidFill>
                  <a:srgbClr val="0033CC"/>
                </a:solidFill>
                <a:latin typeface="Arial" panose="020B0604020202020204" pitchFamily="34" charset="0"/>
                <a:cs typeface="Arial" panose="020B0604020202020204" pitchFamily="34" charset="0"/>
              </a:rPr>
              <a:t>cursor</a:t>
            </a:r>
            <a:r>
              <a:rPr lang="en-US" sz="2400" spc="-80" dirty="0">
                <a:latin typeface="Arial" panose="020B0604020202020204" pitchFamily="34" charset="0"/>
                <a:cs typeface="Arial" panose="020B0604020202020204" pitchFamily="34" charset="0"/>
              </a:rPr>
              <a:t> around the screen. </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300" spc="-30" dirty="0" smtClean="0">
                <a:latin typeface="Calibri" pitchFamily="34" charset="0"/>
                <a:cs typeface="Calibri" pitchFamily="34" charset="0"/>
              </a:rPr>
              <a:t>They include Arrow Key (Up</a:t>
            </a:r>
            <a:r>
              <a:rPr lang="en-US" sz="2300" spc="-30" dirty="0">
                <a:latin typeface="Calibri" pitchFamily="34" charset="0"/>
                <a:cs typeface="Calibri" pitchFamily="34" charset="0"/>
              </a:rPr>
              <a:t>, </a:t>
            </a:r>
            <a:r>
              <a:rPr lang="en-US" sz="2300" spc="-30" dirty="0" smtClean="0">
                <a:latin typeface="Calibri" pitchFamily="34" charset="0"/>
                <a:cs typeface="Calibri" pitchFamily="34" charset="0"/>
              </a:rPr>
              <a:t>Down</a:t>
            </a:r>
            <a:r>
              <a:rPr lang="en-US" sz="2300" spc="-30" dirty="0">
                <a:latin typeface="Calibri" pitchFamily="34" charset="0"/>
                <a:cs typeface="Calibri" pitchFamily="34" charset="0"/>
              </a:rPr>
              <a:t>, </a:t>
            </a:r>
            <a:r>
              <a:rPr lang="en-US" sz="2300" spc="-30" dirty="0" smtClean="0">
                <a:latin typeface="Calibri" pitchFamily="34" charset="0"/>
                <a:cs typeface="Calibri" pitchFamily="34" charset="0"/>
              </a:rPr>
              <a:t>Right</a:t>
            </a:r>
            <a:r>
              <a:rPr lang="en-US" sz="2300" spc="-30" dirty="0">
                <a:latin typeface="Calibri" pitchFamily="34" charset="0"/>
                <a:cs typeface="Calibri" pitchFamily="34" charset="0"/>
              </a:rPr>
              <a:t>, and </a:t>
            </a:r>
            <a:r>
              <a:rPr lang="en-US" sz="2300" spc="-30" dirty="0" smtClean="0">
                <a:latin typeface="Calibri" pitchFamily="34" charset="0"/>
                <a:cs typeface="Calibri" pitchFamily="34" charset="0"/>
              </a:rPr>
              <a:t>Left arrow-key), End</a:t>
            </a:r>
            <a:r>
              <a:rPr lang="en-US" sz="2300" spc="-30" dirty="0">
                <a:latin typeface="Calibri" pitchFamily="34" charset="0"/>
                <a:cs typeface="Calibri" pitchFamily="34" charset="0"/>
              </a:rPr>
              <a:t>, Home, Page </a:t>
            </a:r>
            <a:r>
              <a:rPr lang="en-US" sz="2300" spc="-30" dirty="0" smtClean="0">
                <a:latin typeface="Calibri" pitchFamily="34" charset="0"/>
                <a:cs typeface="Calibri" pitchFamily="34" charset="0"/>
              </a:rPr>
              <a:t>Up and Page </a:t>
            </a:r>
            <a:r>
              <a:rPr lang="en-US" sz="2300" spc="-30" dirty="0">
                <a:latin typeface="Calibri" pitchFamily="34" charset="0"/>
                <a:cs typeface="Calibri" pitchFamily="34" charset="0"/>
              </a:rPr>
              <a:t>Down </a:t>
            </a:r>
            <a:r>
              <a:rPr lang="en-US" sz="2300" spc="-30" dirty="0" smtClean="0">
                <a:latin typeface="Calibri" pitchFamily="34" charset="0"/>
                <a:cs typeface="Calibri" pitchFamily="34" charset="0"/>
              </a:rPr>
              <a:t>keys.</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300" spc="-30" dirty="0" smtClean="0">
                <a:latin typeface="Calibri" pitchFamily="34" charset="0"/>
                <a:cs typeface="Calibri" pitchFamily="34" charset="0"/>
              </a:rPr>
              <a:t>Cursor movement keys are also used for playing games.</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sp>
        <p:nvSpPr>
          <p:cNvPr id="11" name="Rectangle 10"/>
          <p:cNvSpPr/>
          <p:nvPr/>
        </p:nvSpPr>
        <p:spPr>
          <a:xfrm>
            <a:off x="1866813" y="6200745"/>
            <a:ext cx="5822950"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Figure-4: </a:t>
            </a:r>
            <a:r>
              <a:rPr lang="en-US" sz="2000" dirty="0" smtClean="0">
                <a:latin typeface="Times New Roman" panose="02020603050405020304" pitchFamily="18" charset="0"/>
                <a:ea typeface="Times New Roman" panose="02020603050405020304" pitchFamily="18" charset="0"/>
              </a:rPr>
              <a:t>Cursor </a:t>
            </a:r>
            <a:r>
              <a:rPr lang="en-US" sz="2000" dirty="0">
                <a:latin typeface="Times New Roman" panose="02020603050405020304" pitchFamily="18" charset="0"/>
                <a:ea typeface="Times New Roman" panose="02020603050405020304" pitchFamily="18" charset="0"/>
              </a:rPr>
              <a:t>M</a:t>
            </a:r>
            <a:r>
              <a:rPr lang="en-US" sz="2000" dirty="0" smtClean="0">
                <a:latin typeface="Times New Roman" panose="02020603050405020304" pitchFamily="18" charset="0"/>
                <a:ea typeface="Times New Roman" panose="02020603050405020304" pitchFamily="18" charset="0"/>
              </a:rPr>
              <a:t>ovement Keys</a:t>
            </a:r>
            <a:endParaRPr lang="en-US" sz="2000" dirty="0">
              <a:effectLst/>
              <a:latin typeface="Times New Roman" panose="02020603050405020304" pitchFamily="18" charset="0"/>
              <a:ea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808" y="4114800"/>
            <a:ext cx="1514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952875"/>
            <a:ext cx="18192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034751" y="5217072"/>
            <a:ext cx="5822950"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Figure-4: </a:t>
            </a:r>
            <a:r>
              <a:rPr lang="en-US" sz="2000" dirty="0" smtClean="0">
                <a:latin typeface="Times New Roman" panose="02020603050405020304" pitchFamily="18" charset="0"/>
                <a:ea typeface="Times New Roman" panose="02020603050405020304" pitchFamily="18" charset="0"/>
              </a:rPr>
              <a:t>Arrow Keys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3252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69465614"/>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Standard Keyboard Layout</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973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Special Purpose Keys:</a:t>
            </a:r>
          </a:p>
          <a:p>
            <a:pPr marL="0" indent="0" algn="just" eaLnBrk="1" hangingPunct="1">
              <a:lnSpc>
                <a:spcPct val="90000"/>
              </a:lnSpc>
              <a:spcBef>
                <a:spcPts val="0"/>
              </a:spcBef>
              <a:spcAft>
                <a:spcPts val="0"/>
              </a:spcAft>
              <a:buNone/>
            </a:pPr>
            <a:r>
              <a:rPr lang="en-US" sz="2400" spc="-80" dirty="0">
                <a:latin typeface="Arial" panose="020B0604020202020204" pitchFamily="34" charset="0"/>
                <a:cs typeface="Arial" panose="020B0604020202020204" pitchFamily="34" charset="0"/>
              </a:rPr>
              <a:t>Some keys on the keyboard have specific functions which you may not be familiar </a:t>
            </a:r>
            <a:r>
              <a:rPr lang="en-US" sz="2400" spc="-80" dirty="0" smtClean="0">
                <a:latin typeface="Arial" panose="020B0604020202020204" pitchFamily="34" charset="0"/>
                <a:cs typeface="Arial" panose="020B0604020202020204" pitchFamily="34" charset="0"/>
              </a:rPr>
              <a:t>with. They are special purpose keys.</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300" spc="-30" dirty="0">
                <a:latin typeface="Calibri" pitchFamily="34" charset="0"/>
                <a:cs typeface="Calibri" pitchFamily="34" charset="0"/>
              </a:rPr>
              <a:t>These keys include Esc, Print Screen, Scroll Lock, Pause, Start or Windows key, Shortcut or pointer key, etc. </a:t>
            </a:r>
            <a:endParaRPr lang="en-US" sz="2300" spc="-30" dirty="0" smtClean="0">
              <a:latin typeface="Calibri" pitchFamily="34" charset="0"/>
              <a:cs typeface="Calibri" pitchFamily="34" charset="0"/>
            </a:endParaRP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300" spc="-30" dirty="0" smtClean="0">
                <a:latin typeface="Calibri" pitchFamily="34" charset="0"/>
                <a:cs typeface="Calibri" pitchFamily="34" charset="0"/>
              </a:rPr>
              <a:t>Special </a:t>
            </a:r>
            <a:r>
              <a:rPr lang="en-US" sz="2300" spc="-30" dirty="0">
                <a:latin typeface="Calibri" pitchFamily="34" charset="0"/>
                <a:cs typeface="Calibri" pitchFamily="34" charset="0"/>
              </a:rPr>
              <a:t>keys are found on keyboards often referred to as a </a:t>
            </a:r>
            <a:r>
              <a:rPr lang="en-US" sz="2300" spc="-30" dirty="0">
                <a:solidFill>
                  <a:srgbClr val="0033CC"/>
                </a:solidFill>
                <a:latin typeface="Calibri" pitchFamily="34" charset="0"/>
                <a:cs typeface="Calibri" pitchFamily="34" charset="0"/>
              </a:rPr>
              <a:t>multimedia </a:t>
            </a:r>
            <a:r>
              <a:rPr lang="en-US" sz="2300" spc="-30" dirty="0" smtClean="0">
                <a:solidFill>
                  <a:srgbClr val="0033CC"/>
                </a:solidFill>
                <a:latin typeface="Calibri" pitchFamily="34" charset="0"/>
                <a:cs typeface="Calibri" pitchFamily="34" charset="0"/>
              </a:rPr>
              <a:t>keyboard</a:t>
            </a:r>
            <a:r>
              <a:rPr lang="en-US" sz="2300" spc="-30" dirty="0" smtClean="0">
                <a:latin typeface="Calibri" pitchFamily="34" charset="0"/>
                <a:cs typeface="Calibri" pitchFamily="34" charset="0"/>
              </a:rPr>
              <a:t>.</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Tree>
    <p:extLst>
      <p:ext uri="{BB962C8B-B14F-4D97-AF65-F5344CB8AC3E}">
        <p14:creationId xmlns:p14="http://schemas.microsoft.com/office/powerpoint/2010/main" val="317038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56860291"/>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5.2.2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Modifier and Non-printable Keys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Modifier Keys:</a:t>
            </a:r>
            <a:endParaRPr lang="en-US" sz="2300" spc="-30" dirty="0" smtClean="0">
              <a:latin typeface="Calibri" pitchFamily="34" charset="0"/>
              <a:cs typeface="Calibri" pitchFamily="34" charset="0"/>
            </a:endParaRPr>
          </a:p>
          <a:p>
            <a:pPr marL="906463" algn="just" eaLnBrk="1" hangingPunct="1">
              <a:lnSpc>
                <a:spcPct val="90000"/>
              </a:lnSpc>
              <a:spcBef>
                <a:spcPts val="300"/>
              </a:spcBef>
              <a:spcAft>
                <a:spcPts val="300"/>
              </a:spcAft>
              <a:buClr>
                <a:srgbClr val="FF0000"/>
              </a:buClr>
              <a:buSzPct val="101000"/>
              <a:buFont typeface="Wingdings" pitchFamily="2" charset="2"/>
              <a:buChar char="Ø"/>
            </a:pPr>
            <a:r>
              <a:rPr lang="en-US" sz="2300" spc="-30" dirty="0" smtClean="0">
                <a:latin typeface="Calibri" pitchFamily="34" charset="0"/>
                <a:cs typeface="Calibri" pitchFamily="34" charset="0"/>
              </a:rPr>
              <a:t>In </a:t>
            </a:r>
            <a:r>
              <a:rPr lang="en-US" sz="2300" spc="-30" dirty="0">
                <a:latin typeface="Calibri" pitchFamily="34" charset="0"/>
                <a:cs typeface="Calibri" pitchFamily="34" charset="0"/>
              </a:rPr>
              <a:t>addition to letters, numbers and punctuation marks, the alphanumeric keypad also includes some keys such as Shift, Ctrl (control), and Alt (alter) which can modify the input of other keys. They are called </a:t>
            </a:r>
            <a:r>
              <a:rPr lang="en-US" sz="2300" spc="-30" dirty="0" smtClean="0">
                <a:solidFill>
                  <a:srgbClr val="0033CC"/>
                </a:solidFill>
                <a:latin typeface="Calibri" pitchFamily="34" charset="0"/>
                <a:cs typeface="Calibri" pitchFamily="34" charset="0"/>
              </a:rPr>
              <a:t>modifier keys</a:t>
            </a:r>
            <a:r>
              <a:rPr lang="en-US" sz="2300" spc="-30" dirty="0" smtClean="0">
                <a:latin typeface="Calibri" pitchFamily="34" charset="0"/>
                <a:cs typeface="Calibri" pitchFamily="34" charset="0"/>
              </a:rPr>
              <a:t>.</a:t>
            </a:r>
          </a:p>
          <a:p>
            <a:pPr marL="906463" algn="just" eaLnBrk="1" hangingPunct="1">
              <a:lnSpc>
                <a:spcPct val="90000"/>
              </a:lnSpc>
              <a:spcBef>
                <a:spcPts val="300"/>
              </a:spcBef>
              <a:spcAft>
                <a:spcPts val="300"/>
              </a:spcAft>
              <a:buClr>
                <a:srgbClr val="FF0000"/>
              </a:buClr>
              <a:buSzPct val="101000"/>
              <a:buFont typeface="Wingdings" pitchFamily="2" charset="2"/>
              <a:buChar char="Ø"/>
            </a:pPr>
            <a:r>
              <a:rPr lang="en-US" sz="2300" spc="-30" dirty="0" smtClean="0">
                <a:latin typeface="Calibri" pitchFamily="34" charset="0"/>
                <a:cs typeface="Calibri" pitchFamily="34" charset="0"/>
              </a:rPr>
              <a:t>They are called so </a:t>
            </a:r>
            <a:r>
              <a:rPr lang="en-US" sz="2300" spc="-30" dirty="0">
                <a:latin typeface="Calibri" pitchFamily="34" charset="0"/>
                <a:cs typeface="Calibri" pitchFamily="34" charset="0"/>
              </a:rPr>
              <a:t>because, they are used in conjunction with the other keys. For example, you press a letter or number while holding down one of the modifier keys. </a:t>
            </a:r>
          </a:p>
          <a:p>
            <a:pPr marL="0" indent="0" algn="just" eaLnBrk="1" hangingPunct="1">
              <a:lnSpc>
                <a:spcPct val="90000"/>
              </a:lnSpc>
              <a:spcBef>
                <a:spcPts val="300"/>
              </a:spcBef>
              <a:spcAft>
                <a:spcPts val="300"/>
              </a:spcAft>
              <a:buNone/>
            </a:pPr>
            <a:endParaRPr lang="en-US" sz="1600" dirty="0" smtClean="0">
              <a:solidFill>
                <a:srgbClr val="FF0000"/>
              </a:solidFill>
              <a:latin typeface="Arial" pitchFamily="34" charset="0"/>
              <a:cs typeface="Arial" pitchFamily="34" charset="0"/>
            </a:endParaRPr>
          </a:p>
          <a:p>
            <a:pPr marL="0" indent="0" algn="just" eaLnBrk="1" hangingPunct="1">
              <a:lnSpc>
                <a:spcPct val="90000"/>
              </a:lnSpc>
              <a:spcBef>
                <a:spcPts val="300"/>
              </a:spcBef>
              <a:spcAft>
                <a:spcPts val="300"/>
              </a:spcAft>
              <a:buNone/>
            </a:pPr>
            <a:r>
              <a:rPr lang="en-US" sz="2600" dirty="0" smtClean="0">
                <a:solidFill>
                  <a:srgbClr val="FF0000"/>
                </a:solidFill>
                <a:latin typeface="Arial" pitchFamily="34" charset="0"/>
                <a:cs typeface="Arial" pitchFamily="34" charset="0"/>
              </a:rPr>
              <a:t>Non-printable Keys:</a:t>
            </a:r>
            <a:endParaRPr lang="en-US" sz="2600" dirty="0">
              <a:solidFill>
                <a:srgbClr val="FF0000"/>
              </a:solidFill>
              <a:latin typeface="Arial" pitchFamily="34" charset="0"/>
              <a:cs typeface="Arial" pitchFamily="34" charset="0"/>
            </a:endParaRPr>
          </a:p>
          <a:p>
            <a:pPr marL="906463" algn="just" eaLnBrk="1" hangingPunct="1">
              <a:lnSpc>
                <a:spcPct val="90000"/>
              </a:lnSpc>
              <a:spcBef>
                <a:spcPts val="300"/>
              </a:spcBef>
              <a:spcAft>
                <a:spcPts val="300"/>
              </a:spcAft>
              <a:buClr>
                <a:srgbClr val="FF0000"/>
              </a:buClr>
              <a:buSzPct val="101000"/>
              <a:buFont typeface="Wingdings" pitchFamily="2" charset="2"/>
              <a:buChar char="Ø"/>
            </a:pPr>
            <a:r>
              <a:rPr lang="en-US" sz="2300" spc="-30" dirty="0">
                <a:latin typeface="Calibri" pitchFamily="34" charset="0"/>
                <a:cs typeface="Calibri" pitchFamily="34" charset="0"/>
              </a:rPr>
              <a:t>Non-printable keys do not represent a written symbol or part of the text</a:t>
            </a:r>
            <a:r>
              <a:rPr lang="en-US" sz="2300" spc="-30" dirty="0" smtClean="0">
                <a:latin typeface="Calibri" pitchFamily="34" charset="0"/>
                <a:cs typeface="Calibri" pitchFamily="34" charset="0"/>
              </a:rPr>
              <a:t>.</a:t>
            </a:r>
          </a:p>
          <a:p>
            <a:pPr marL="906463" algn="just" eaLnBrk="1" hangingPunct="1">
              <a:lnSpc>
                <a:spcPct val="90000"/>
              </a:lnSpc>
              <a:spcBef>
                <a:spcPts val="300"/>
              </a:spcBef>
              <a:spcAft>
                <a:spcPts val="300"/>
              </a:spcAft>
              <a:buClr>
                <a:srgbClr val="FF0000"/>
              </a:buClr>
              <a:buSzPct val="101000"/>
              <a:buFont typeface="Wingdings" pitchFamily="2" charset="2"/>
              <a:buChar char="Ø"/>
            </a:pPr>
            <a:r>
              <a:rPr lang="en-US" sz="2300" spc="-30" dirty="0" smtClean="0">
                <a:latin typeface="Calibri" pitchFamily="34" charset="0"/>
                <a:cs typeface="Calibri" pitchFamily="34" charset="0"/>
              </a:rPr>
              <a:t>They are </a:t>
            </a:r>
            <a:r>
              <a:rPr lang="en-US" sz="2300" spc="-30" dirty="0">
                <a:latin typeface="Calibri" pitchFamily="34" charset="0"/>
                <a:cs typeface="Calibri" pitchFamily="34" charset="0"/>
              </a:rPr>
              <a:t>used for backspacing, going to next line, tabulation, moving cursor up or down, insert and delete characters etc</a:t>
            </a:r>
            <a:r>
              <a:rPr lang="en-US" sz="2300" spc="-30" dirty="0" smtClean="0">
                <a:latin typeface="Calibri" pitchFamily="34" charset="0"/>
                <a:cs typeface="Calibri" pitchFamily="34" charset="0"/>
              </a:rPr>
              <a:t>.</a:t>
            </a:r>
          </a:p>
          <a:p>
            <a:pPr marL="906463" algn="just" eaLnBrk="1" hangingPunct="1">
              <a:lnSpc>
                <a:spcPct val="90000"/>
              </a:lnSpc>
              <a:spcBef>
                <a:spcPts val="300"/>
              </a:spcBef>
              <a:spcAft>
                <a:spcPts val="300"/>
              </a:spcAft>
              <a:buClr>
                <a:srgbClr val="FF0000"/>
              </a:buClr>
              <a:buSzPct val="101000"/>
              <a:buFont typeface="Wingdings" pitchFamily="2" charset="2"/>
              <a:buChar char="Ø"/>
            </a:pPr>
            <a:r>
              <a:rPr lang="en-US" sz="2300" spc="-30" dirty="0">
                <a:latin typeface="Calibri" pitchFamily="34" charset="0"/>
                <a:cs typeface="Calibri" pitchFamily="34" charset="0"/>
              </a:rPr>
              <a:t>The </a:t>
            </a:r>
            <a:r>
              <a:rPr lang="en-US" sz="2300" spc="-30" dirty="0" smtClean="0">
                <a:latin typeface="Calibri" pitchFamily="34" charset="0"/>
                <a:cs typeface="Calibri" pitchFamily="34" charset="0"/>
              </a:rPr>
              <a:t>most </a:t>
            </a:r>
            <a:r>
              <a:rPr lang="en-US" sz="2300" spc="-30" dirty="0">
                <a:solidFill>
                  <a:srgbClr val="00CC00"/>
                </a:solidFill>
                <a:latin typeface="Calibri" pitchFamily="34" charset="0"/>
                <a:cs typeface="Calibri" pitchFamily="34" charset="0"/>
              </a:rPr>
              <a:t>common non-printable </a:t>
            </a:r>
            <a:r>
              <a:rPr lang="en-US" sz="2300" spc="-30" dirty="0" smtClean="0">
                <a:solidFill>
                  <a:srgbClr val="00CC00"/>
                </a:solidFill>
                <a:latin typeface="Calibri" pitchFamily="34" charset="0"/>
                <a:cs typeface="Calibri" pitchFamily="34" charset="0"/>
              </a:rPr>
              <a:t>keys are </a:t>
            </a:r>
            <a:r>
              <a:rPr lang="en-US" sz="2300" spc="-30" dirty="0" smtClean="0">
                <a:latin typeface="Calibri" pitchFamily="34" charset="0"/>
                <a:cs typeface="Calibri" pitchFamily="34" charset="0"/>
              </a:rPr>
              <a:t>Backspace, arrow-keys, Tab-key, Modifier Keys, Enter etc.</a:t>
            </a:r>
            <a:endParaRPr lang="en-US" sz="23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12</a:t>
            </a:fld>
            <a:endParaRPr lang="en-US" dirty="0"/>
          </a:p>
        </p:txBody>
      </p:sp>
    </p:spTree>
    <p:extLst>
      <p:ext uri="{BB962C8B-B14F-4D97-AF65-F5344CB8AC3E}">
        <p14:creationId xmlns:p14="http://schemas.microsoft.com/office/powerpoint/2010/main" val="2482370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63329242"/>
              </p:ext>
            </p:extLst>
          </p:nvPr>
        </p:nvGraphicFramePr>
        <p:xfrm>
          <a:off x="94034" y="685800"/>
          <a:ext cx="8821366" cy="365760"/>
        </p:xfrm>
        <a:graphic>
          <a:graphicData uri="http://schemas.openxmlformats.org/drawingml/2006/table">
            <a:tbl>
              <a:tblPr firstRow="1" firstCol="1" lastRow="1" lastCol="1" bandRow="1" bandCol="1">
                <a:tableStyleId>{5C22544A-7EE6-4342-B048-85BDC9FD1C3A}</a:tableStyleId>
              </a:tblPr>
              <a:tblGrid>
                <a:gridCol w="937037"/>
                <a:gridCol w="7884329"/>
              </a:tblGrid>
              <a:tr h="281749">
                <a:tc>
                  <a:txBody>
                    <a:bodyPr/>
                    <a:lstStyle/>
                    <a:p>
                      <a:pPr marL="0" marR="0" algn="just">
                        <a:lnSpc>
                          <a:spcPct val="100000"/>
                        </a:lnSpc>
                        <a:spcBef>
                          <a:spcPts val="0"/>
                        </a:spcBef>
                        <a:spcAft>
                          <a:spcPts val="0"/>
                        </a:spcAft>
                      </a:pPr>
                      <a:r>
                        <a:rPr lang="en-US" sz="2400" spc="-100" baseline="0" dirty="0" smtClean="0">
                          <a:solidFill>
                            <a:srgbClr val="FF0000"/>
                          </a:solidFill>
                          <a:effectLst/>
                          <a:latin typeface="Arial" pitchFamily="34" charset="0"/>
                          <a:cs typeface="Arial" pitchFamily="34" charset="0"/>
                        </a:rPr>
                        <a:t>5.2.3</a:t>
                      </a:r>
                      <a:endParaRPr lang="en-US" sz="2400" spc="-100" baseline="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spc="-100" baseline="0" dirty="0" smtClean="0">
                          <a:solidFill>
                            <a:srgbClr val="0033CC"/>
                          </a:solidFill>
                          <a:effectLst/>
                          <a:latin typeface="Arial" pitchFamily="34" charset="0"/>
                          <a:cs typeface="Arial" pitchFamily="34" charset="0"/>
                        </a:rPr>
                        <a:t>How does the Computer Accepts Input from the Keyboard</a:t>
                      </a:r>
                      <a:endParaRPr lang="en-US" sz="2400" spc="-100" baseline="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211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buNone/>
            </a:pPr>
            <a:r>
              <a:rPr lang="en-US" sz="2600" dirty="0" smtClean="0">
                <a:latin typeface="Arial" panose="020B0604020202020204" pitchFamily="34" charset="0"/>
                <a:cs typeface="Arial" panose="020B0604020202020204" pitchFamily="34" charset="0"/>
              </a:rPr>
              <a:t>Steps are listed below:</a:t>
            </a:r>
            <a:endParaRPr lang="en-US" sz="2600" dirty="0">
              <a:latin typeface="Arial" panose="020B0604020202020204" pitchFamily="34" charset="0"/>
              <a:cs typeface="Arial" panose="020B0604020202020204" pitchFamily="34" charset="0"/>
            </a:endParaRPr>
          </a:p>
          <a:p>
            <a:pPr marL="1020763" lvl="0" indent="-457200" algn="just" eaLnBrk="1" hangingPunct="1">
              <a:lnSpc>
                <a:spcPct val="90000"/>
              </a:lnSpc>
              <a:spcBef>
                <a:spcPts val="300"/>
              </a:spcBef>
              <a:spcAft>
                <a:spcPts val="0"/>
              </a:spcAft>
              <a:buClr>
                <a:srgbClr val="FF0000"/>
              </a:buClr>
              <a:buSzPct val="101000"/>
              <a:buFont typeface="+mj-lt"/>
              <a:buAutoNum type="arabicPeriod"/>
            </a:pPr>
            <a:r>
              <a:rPr lang="en-US" sz="2300" spc="-30" dirty="0">
                <a:latin typeface="Calibri" pitchFamily="34" charset="0"/>
                <a:cs typeface="Calibri" pitchFamily="34" charset="0"/>
              </a:rPr>
              <a:t>When a key is pressed on a keyboard, the keyboard controller </a:t>
            </a:r>
            <a:r>
              <a:rPr lang="en-US" sz="2300" spc="-30" dirty="0" smtClean="0">
                <a:latin typeface="Calibri" pitchFamily="34" charset="0"/>
                <a:cs typeface="Calibri" pitchFamily="34" charset="0"/>
              </a:rPr>
              <a:t>places </a:t>
            </a:r>
            <a:r>
              <a:rPr lang="en-US" sz="2300" spc="-30" dirty="0">
                <a:latin typeface="Calibri" pitchFamily="34" charset="0"/>
                <a:cs typeface="Calibri" pitchFamily="34" charset="0"/>
              </a:rPr>
              <a:t>the </a:t>
            </a:r>
            <a:r>
              <a:rPr lang="en-US" sz="2300" spc="-30" dirty="0" smtClean="0">
                <a:latin typeface="Calibri" pitchFamily="34" charset="0"/>
                <a:cs typeface="Calibri" pitchFamily="34" charset="0"/>
              </a:rPr>
              <a:t>ASCII Code of the </a:t>
            </a:r>
            <a:r>
              <a:rPr lang="en-US" sz="2300" spc="-30" dirty="0">
                <a:latin typeface="Calibri" pitchFamily="34" charset="0"/>
                <a:cs typeface="Calibri" pitchFamily="34" charset="0"/>
              </a:rPr>
              <a:t>key to the keyboard </a:t>
            </a:r>
            <a:r>
              <a:rPr lang="en-US" sz="2300" spc="-30" dirty="0" smtClean="0">
                <a:latin typeface="Calibri" pitchFamily="34" charset="0"/>
                <a:cs typeface="Calibri" pitchFamily="34" charset="0"/>
              </a:rPr>
              <a:t>buffer.</a:t>
            </a:r>
          </a:p>
          <a:p>
            <a:pPr marL="563563" lvl="0" indent="0" algn="just" eaLnBrk="1" hangingPunct="1">
              <a:lnSpc>
                <a:spcPct val="90000"/>
              </a:lnSpc>
              <a:spcBef>
                <a:spcPts val="0"/>
              </a:spcBef>
              <a:spcAft>
                <a:spcPts val="0"/>
              </a:spcAft>
              <a:buClr>
                <a:srgbClr val="FF0000"/>
              </a:buClr>
              <a:buSzPct val="101000"/>
              <a:buNone/>
            </a:pPr>
            <a:r>
              <a:rPr lang="en-US" sz="2300" spc="-30" dirty="0" smtClean="0">
                <a:latin typeface="Calibri" pitchFamily="34" charset="0"/>
                <a:cs typeface="Calibri" pitchFamily="34" charset="0"/>
              </a:rPr>
              <a:t>	  </a:t>
            </a:r>
            <a:r>
              <a:rPr lang="en-US" sz="1200" spc="-30" dirty="0" smtClean="0">
                <a:latin typeface="Calibri" pitchFamily="34" charset="0"/>
                <a:cs typeface="Calibri" pitchFamily="34" charset="0"/>
              </a:rPr>
              <a:t>(</a:t>
            </a:r>
            <a:r>
              <a:rPr lang="en-US" sz="1200" spc="-30" dirty="0">
                <a:latin typeface="Calibri" pitchFamily="34" charset="0"/>
                <a:cs typeface="Calibri" pitchFamily="34" charset="0"/>
              </a:rPr>
              <a:t>keyboard buffer is a part of keyboard controller’s memory </a:t>
            </a:r>
            <a:r>
              <a:rPr lang="en-US" sz="1200" spc="-30" dirty="0" smtClean="0">
                <a:latin typeface="Calibri" pitchFamily="34" charset="0"/>
                <a:cs typeface="Calibri" pitchFamily="34" charset="0"/>
              </a:rPr>
              <a:t> that </a:t>
            </a:r>
            <a:r>
              <a:rPr lang="en-US" sz="1200" spc="-30" dirty="0">
                <a:latin typeface="Calibri" pitchFamily="34" charset="0"/>
                <a:cs typeface="Calibri" pitchFamily="34" charset="0"/>
              </a:rPr>
              <a:t>holds data temporarily until it can be processed</a:t>
            </a:r>
            <a:r>
              <a:rPr lang="en-US" sz="1200" spc="-30" dirty="0" smtClean="0">
                <a:latin typeface="Calibri" pitchFamily="34" charset="0"/>
                <a:cs typeface="Calibri" pitchFamily="34" charset="0"/>
              </a:rPr>
              <a:t>)</a:t>
            </a:r>
            <a:endParaRPr lang="en-US" sz="1200" spc="-30" dirty="0">
              <a:latin typeface="Calibri" pitchFamily="34" charset="0"/>
              <a:cs typeface="Calibri" pitchFamily="34" charset="0"/>
            </a:endParaRPr>
          </a:p>
          <a:p>
            <a:pPr marL="1020763" lvl="0" indent="-457200" algn="just" eaLnBrk="1" hangingPunct="1">
              <a:lnSpc>
                <a:spcPct val="90000"/>
              </a:lnSpc>
              <a:spcBef>
                <a:spcPts val="300"/>
              </a:spcBef>
              <a:spcAft>
                <a:spcPts val="300"/>
              </a:spcAft>
              <a:buClr>
                <a:srgbClr val="FF0000"/>
              </a:buClr>
              <a:buSzPct val="101000"/>
              <a:buFont typeface="+mj-lt"/>
              <a:buAutoNum type="arabicPeriod"/>
            </a:pPr>
            <a:r>
              <a:rPr lang="en-US" sz="2300" spc="-30" dirty="0" smtClean="0">
                <a:latin typeface="Calibri" pitchFamily="34" charset="0"/>
                <a:cs typeface="Calibri" pitchFamily="34" charset="0"/>
              </a:rPr>
              <a:t>The </a:t>
            </a:r>
            <a:r>
              <a:rPr lang="en-US" sz="2300" spc="-30" dirty="0">
                <a:latin typeface="Calibri" pitchFamily="34" charset="0"/>
                <a:cs typeface="Calibri" pitchFamily="34" charset="0"/>
              </a:rPr>
              <a:t>keyboard controller </a:t>
            </a:r>
            <a:r>
              <a:rPr lang="en-US" sz="2300" spc="-30" dirty="0" smtClean="0">
                <a:latin typeface="Calibri" pitchFamily="34" charset="0"/>
                <a:cs typeface="Calibri" pitchFamily="34" charset="0"/>
              </a:rPr>
              <a:t>then sends </a:t>
            </a:r>
            <a:r>
              <a:rPr lang="en-US" sz="2300" spc="-30" dirty="0">
                <a:latin typeface="Calibri" pitchFamily="34" charset="0"/>
                <a:cs typeface="Calibri" pitchFamily="34" charset="0"/>
              </a:rPr>
              <a:t>an interrupt request </a:t>
            </a:r>
            <a:r>
              <a:rPr lang="en-US" sz="2300" spc="-30" dirty="0" smtClean="0">
                <a:latin typeface="Calibri" pitchFamily="34" charset="0"/>
                <a:cs typeface="Calibri" pitchFamily="34" charset="0"/>
              </a:rPr>
              <a:t>(IRQ) to </a:t>
            </a:r>
            <a:r>
              <a:rPr lang="en-US" sz="2300" spc="-30" dirty="0">
                <a:latin typeface="Calibri" pitchFamily="34" charset="0"/>
                <a:cs typeface="Calibri" pitchFamily="34" charset="0"/>
              </a:rPr>
              <a:t>the system software indicating that something has happened at the </a:t>
            </a:r>
            <a:r>
              <a:rPr lang="en-US" sz="2300" spc="-30" dirty="0" smtClean="0">
                <a:latin typeface="Calibri" pitchFamily="34" charset="0"/>
                <a:cs typeface="Calibri" pitchFamily="34" charset="0"/>
              </a:rPr>
              <a:t>keyboard. </a:t>
            </a:r>
            <a:endParaRPr lang="en-US" sz="2300" spc="-30" dirty="0">
              <a:latin typeface="Calibri" pitchFamily="34" charset="0"/>
              <a:cs typeface="Calibri" pitchFamily="34" charset="0"/>
            </a:endParaRPr>
          </a:p>
          <a:p>
            <a:pPr marL="1020763" lvl="0" indent="-457200" algn="just" eaLnBrk="1" hangingPunct="1">
              <a:lnSpc>
                <a:spcPct val="90000"/>
              </a:lnSpc>
              <a:spcBef>
                <a:spcPts val="300"/>
              </a:spcBef>
              <a:spcAft>
                <a:spcPts val="300"/>
              </a:spcAft>
              <a:buClr>
                <a:srgbClr val="FF0000"/>
              </a:buClr>
              <a:buSzPct val="101000"/>
              <a:buFont typeface="+mj-lt"/>
              <a:buAutoNum type="arabicPeriod"/>
            </a:pPr>
            <a:r>
              <a:rPr lang="en-US" sz="2300" spc="-30" dirty="0">
                <a:latin typeface="Calibri" pitchFamily="34" charset="0"/>
                <a:cs typeface="Calibri" pitchFamily="34" charset="0"/>
              </a:rPr>
              <a:t>The system software responds to the interrupt request by reading the </a:t>
            </a:r>
            <a:r>
              <a:rPr lang="en-US" sz="2300" spc="-30" dirty="0" smtClean="0">
                <a:solidFill>
                  <a:srgbClr val="FF0000"/>
                </a:solidFill>
                <a:latin typeface="Calibri" pitchFamily="34" charset="0"/>
                <a:cs typeface="Calibri" pitchFamily="34" charset="0"/>
              </a:rPr>
              <a:t>ASCII Code </a:t>
            </a:r>
            <a:r>
              <a:rPr lang="en-US" sz="2300" spc="-30" dirty="0">
                <a:latin typeface="Calibri" pitchFamily="34" charset="0"/>
                <a:cs typeface="Calibri" pitchFamily="34" charset="0"/>
              </a:rPr>
              <a:t>from the keyboard buffer. It then passes the scan code to the CPU.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13</a:t>
            </a:fld>
            <a:endParaRPr lang="en-US" dirty="0"/>
          </a:p>
        </p:txBody>
      </p:sp>
    </p:spTree>
    <p:extLst>
      <p:ext uri="{BB962C8B-B14F-4D97-AF65-F5344CB8AC3E}">
        <p14:creationId xmlns:p14="http://schemas.microsoft.com/office/powerpoint/2010/main" val="122511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5.3  Mouse and its Application</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90507020"/>
              </p:ext>
            </p:extLst>
          </p:nvPr>
        </p:nvGraphicFramePr>
        <p:xfrm>
          <a:off x="94034" y="6096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Types of Mouse</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0668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90000"/>
              </a:lnSpc>
              <a:spcBef>
                <a:spcPts val="0"/>
              </a:spcBef>
              <a:spcAft>
                <a:spcPts val="0"/>
              </a:spcAft>
              <a:buNone/>
            </a:pPr>
            <a:r>
              <a:rPr lang="en-US" sz="2200" dirty="0">
                <a:latin typeface="Arial" panose="020B0604020202020204" pitchFamily="34" charset="0"/>
                <a:cs typeface="Arial" panose="020B0604020202020204" pitchFamily="34" charset="0"/>
              </a:rPr>
              <a:t>The mouse is a </a:t>
            </a:r>
            <a:r>
              <a:rPr lang="en-US" sz="2200" dirty="0">
                <a:solidFill>
                  <a:srgbClr val="FF0000"/>
                </a:solidFill>
                <a:latin typeface="Arial" panose="020B0604020202020204" pitchFamily="34" charset="0"/>
                <a:cs typeface="Arial" panose="020B0604020202020204" pitchFamily="34" charset="0"/>
              </a:rPr>
              <a:t>pointing input </a:t>
            </a:r>
            <a:r>
              <a:rPr lang="en-US" sz="2200" dirty="0">
                <a:latin typeface="Arial" panose="020B0604020202020204" pitchFamily="34" charset="0"/>
                <a:cs typeface="Arial" panose="020B0604020202020204" pitchFamily="34" charset="0"/>
              </a:rPr>
              <a:t>device </a:t>
            </a:r>
            <a:r>
              <a:rPr lang="en-US" sz="2200" dirty="0" smtClean="0">
                <a:latin typeface="Arial" panose="020B0604020202020204" pitchFamily="34" charset="0"/>
                <a:cs typeface="Arial" panose="020B0604020202020204" pitchFamily="34" charset="0"/>
              </a:rPr>
              <a:t>that </a:t>
            </a:r>
            <a:r>
              <a:rPr lang="en-US" sz="2200" dirty="0">
                <a:latin typeface="Arial" panose="020B0604020202020204" pitchFamily="34" charset="0"/>
                <a:cs typeface="Arial" panose="020B0604020202020204" pitchFamily="34" charset="0"/>
              </a:rPr>
              <a:t>lets you control the position of the pointer anywhere on the screen quickly and easily without using the </a:t>
            </a:r>
            <a:r>
              <a:rPr lang="en-US" sz="2200" dirty="0" smtClean="0">
                <a:latin typeface="Arial" panose="020B0604020202020204" pitchFamily="34" charset="0"/>
                <a:cs typeface="Arial" panose="020B0604020202020204" pitchFamily="34" charset="0"/>
              </a:rPr>
              <a:t>keyboard.</a:t>
            </a:r>
          </a:p>
          <a:p>
            <a:pPr marL="0" lvl="0" indent="0" algn="just" eaLnBrk="1" hangingPunct="1">
              <a:lnSpc>
                <a:spcPct val="90000"/>
              </a:lnSpc>
              <a:spcBef>
                <a:spcPts val="0"/>
              </a:spcBef>
              <a:spcAft>
                <a:spcPts val="0"/>
              </a:spcAft>
              <a:buNone/>
            </a:pPr>
            <a:endParaRPr lang="en-US" sz="9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spcAft>
                <a:spcPts val="0"/>
              </a:spcAft>
              <a:buNone/>
            </a:pPr>
            <a:r>
              <a:rPr lang="en-US" sz="2200" dirty="0">
                <a:latin typeface="Arial" panose="020B0604020202020204" pitchFamily="34" charset="0"/>
                <a:cs typeface="Arial" panose="020B0604020202020204" pitchFamily="34" charset="0"/>
              </a:rPr>
              <a:t>Two widely used mouse are-</a:t>
            </a:r>
          </a:p>
          <a:p>
            <a:pPr marL="1020763" lvl="0" indent="-457200" algn="just" eaLnBrk="1" hangingPunct="1">
              <a:lnSpc>
                <a:spcPct val="90000"/>
              </a:lnSpc>
              <a:spcBef>
                <a:spcPts val="0"/>
              </a:spcBef>
              <a:spcAft>
                <a:spcPts val="0"/>
              </a:spcAft>
              <a:buClr>
                <a:srgbClr val="FF0000"/>
              </a:buClr>
              <a:buSzPct val="101000"/>
              <a:buAutoNum type="arabicParenR"/>
            </a:pPr>
            <a:r>
              <a:rPr lang="en-US" sz="2400" spc="-30" dirty="0" smtClean="0">
                <a:solidFill>
                  <a:srgbClr val="0033CC"/>
                </a:solidFill>
                <a:latin typeface="Calibri" pitchFamily="34" charset="0"/>
                <a:cs typeface="Calibri" pitchFamily="34" charset="0"/>
              </a:rPr>
              <a:t>Mechanical Mouse/ Ball Mouse</a:t>
            </a:r>
          </a:p>
          <a:p>
            <a:pPr marL="1377950" lvl="0" indent="0" algn="just" eaLnBrk="1" hangingPunct="1">
              <a:lnSpc>
                <a:spcPct val="90000"/>
              </a:lnSpc>
              <a:spcBef>
                <a:spcPts val="0"/>
              </a:spcBef>
              <a:spcAft>
                <a:spcPts val="0"/>
              </a:spcAft>
              <a:buClr>
                <a:srgbClr val="FF0000"/>
              </a:buClr>
              <a:buSzPct val="101000"/>
              <a:buNone/>
            </a:pPr>
            <a:r>
              <a:rPr lang="en-US" sz="2000" spc="-30" dirty="0" smtClean="0">
                <a:latin typeface="Calibri" pitchFamily="34" charset="0"/>
                <a:cs typeface="Calibri" pitchFamily="34" charset="0"/>
              </a:rPr>
              <a:t>This type of mouse contains </a:t>
            </a:r>
            <a:r>
              <a:rPr lang="en-US" sz="2000" spc="-30" dirty="0">
                <a:latin typeface="Calibri" pitchFamily="34" charset="0"/>
                <a:cs typeface="Calibri" pitchFamily="34" charset="0"/>
              </a:rPr>
              <a:t>a small rubber </a:t>
            </a:r>
            <a:r>
              <a:rPr lang="en-US" sz="2000" spc="-30" dirty="0" smtClean="0">
                <a:latin typeface="Calibri" pitchFamily="34" charset="0"/>
                <a:cs typeface="Calibri" pitchFamily="34" charset="0"/>
              </a:rPr>
              <a:t>ball that rolls inside </a:t>
            </a:r>
            <a:r>
              <a:rPr lang="en-US" sz="2000" spc="-30" dirty="0">
                <a:latin typeface="Calibri" pitchFamily="34" charset="0"/>
                <a:cs typeface="Calibri" pitchFamily="34" charset="0"/>
              </a:rPr>
              <a:t>the case when you move the mouse around on a flat </a:t>
            </a:r>
            <a:r>
              <a:rPr lang="en-US" sz="2000" spc="-30" dirty="0" smtClean="0">
                <a:latin typeface="Calibri" pitchFamily="34" charset="0"/>
                <a:cs typeface="Calibri" pitchFamily="34" charset="0"/>
              </a:rPr>
              <a:t>surface </a:t>
            </a:r>
            <a:r>
              <a:rPr lang="en-US" sz="2000" spc="-30" dirty="0">
                <a:latin typeface="Calibri" pitchFamily="34" charset="0"/>
                <a:cs typeface="Calibri" pitchFamily="34" charset="0"/>
              </a:rPr>
              <a:t>to position the mouse pointer on the screen</a:t>
            </a:r>
            <a:r>
              <a:rPr lang="en-US" sz="2000" spc="-30" dirty="0" smtClean="0">
                <a:latin typeface="Calibri" pitchFamily="34" charset="0"/>
                <a:cs typeface="Calibri" pitchFamily="34" charset="0"/>
              </a:rPr>
              <a:t>.</a:t>
            </a:r>
          </a:p>
          <a:p>
            <a:pPr marL="1020763" lvl="0" indent="-457200" algn="just" eaLnBrk="1" hangingPunct="1">
              <a:lnSpc>
                <a:spcPct val="90000"/>
              </a:lnSpc>
              <a:spcBef>
                <a:spcPts val="0"/>
              </a:spcBef>
              <a:spcAft>
                <a:spcPts val="0"/>
              </a:spcAft>
              <a:buClr>
                <a:srgbClr val="FF0000"/>
              </a:buClr>
              <a:buSzPct val="101000"/>
              <a:buAutoNum type="arabicParenR"/>
            </a:pPr>
            <a:r>
              <a:rPr lang="en-US" sz="2400" spc="-30" dirty="0" smtClean="0">
                <a:solidFill>
                  <a:srgbClr val="0033CC"/>
                </a:solidFill>
                <a:latin typeface="Calibri" pitchFamily="34" charset="0"/>
                <a:cs typeface="Calibri" pitchFamily="34" charset="0"/>
              </a:rPr>
              <a:t>Optical Mouse</a:t>
            </a:r>
          </a:p>
          <a:p>
            <a:pPr marL="1377950" indent="0" algn="just" eaLnBrk="1" hangingPunct="1">
              <a:lnSpc>
                <a:spcPct val="90000"/>
              </a:lnSpc>
              <a:spcBef>
                <a:spcPts val="0"/>
              </a:spcBef>
              <a:spcAft>
                <a:spcPts val="0"/>
              </a:spcAft>
              <a:buClr>
                <a:srgbClr val="FF0000"/>
              </a:buClr>
              <a:buSzPct val="101000"/>
              <a:buNone/>
            </a:pPr>
            <a:r>
              <a:rPr lang="en-US" sz="2400" spc="-30" dirty="0" smtClean="0">
                <a:latin typeface="Calibri" pitchFamily="34" charset="0"/>
                <a:cs typeface="Calibri" pitchFamily="34" charset="0"/>
              </a:rPr>
              <a:t>	</a:t>
            </a:r>
            <a:r>
              <a:rPr lang="en-US" sz="2000" spc="-30" dirty="0">
                <a:latin typeface="Calibri" pitchFamily="34" charset="0"/>
                <a:cs typeface="Calibri" pitchFamily="34" charset="0"/>
              </a:rPr>
              <a:t>This mouse is non-mechanical that emits a beam of light 	from its underside. It uses the light’s reflection to 	determine the distance, position, and speed of its travel</a:t>
            </a:r>
            <a:r>
              <a:rPr lang="en-US" sz="2000" spc="-30" dirty="0" smtClean="0">
                <a:latin typeface="Calibri" pitchFamily="34" charset="0"/>
                <a:cs typeface="Calibri" pitchFamily="34" charset="0"/>
              </a:rPr>
              <a:t>.</a:t>
            </a:r>
          </a:p>
          <a:p>
            <a:pPr marL="1377950" indent="0" algn="just" eaLnBrk="1" hangingPunct="1">
              <a:lnSpc>
                <a:spcPct val="90000"/>
              </a:lnSpc>
              <a:spcBef>
                <a:spcPts val="0"/>
              </a:spcBef>
              <a:spcAft>
                <a:spcPts val="0"/>
              </a:spcAft>
              <a:buClr>
                <a:srgbClr val="FF0000"/>
              </a:buClr>
              <a:buSzPct val="101000"/>
              <a:buNone/>
            </a:pPr>
            <a:endParaRPr lang="en-US" sz="1100" spc="-30" dirty="0">
              <a:latin typeface="Calibri" pitchFamily="34" charset="0"/>
              <a:cs typeface="Calibri" pitchFamily="34" charset="0"/>
            </a:endParaRP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Both </a:t>
            </a:r>
            <a:r>
              <a:rPr lang="en-US" sz="2300" spc="-30" dirty="0">
                <a:latin typeface="Calibri" pitchFamily="34" charset="0"/>
                <a:cs typeface="Calibri" pitchFamily="34" charset="0"/>
              </a:rPr>
              <a:t>of these mouse may be </a:t>
            </a:r>
            <a:r>
              <a:rPr lang="en-US" sz="2300" spc="-30" dirty="0">
                <a:solidFill>
                  <a:srgbClr val="00CC00"/>
                </a:solidFill>
                <a:latin typeface="Calibri" pitchFamily="34" charset="0"/>
                <a:cs typeface="Calibri" pitchFamily="34" charset="0"/>
              </a:rPr>
              <a:t>wireless</a:t>
            </a:r>
            <a:r>
              <a:rPr lang="en-US" sz="2300" spc="-30" dirty="0">
                <a:latin typeface="Calibri" pitchFamily="34" charset="0"/>
                <a:cs typeface="Calibri" pitchFamily="34" charset="0"/>
              </a:rPr>
              <a:t> or </a:t>
            </a:r>
            <a:r>
              <a:rPr lang="en-US" sz="2300" spc="-30" dirty="0" smtClean="0">
                <a:solidFill>
                  <a:srgbClr val="00CC00"/>
                </a:solidFill>
                <a:latin typeface="Calibri" pitchFamily="34" charset="0"/>
                <a:cs typeface="Calibri" pitchFamily="34" charset="0"/>
              </a:rPr>
              <a:t>wired</a:t>
            </a:r>
            <a:r>
              <a:rPr lang="en-US" sz="2300" spc="-30" dirty="0" smtClean="0">
                <a:latin typeface="Calibri" pitchFamily="34" charset="0"/>
                <a:cs typeface="Calibri" pitchFamily="34" charset="0"/>
              </a:rPr>
              <a:t>.</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Most </a:t>
            </a:r>
            <a:r>
              <a:rPr lang="en-US" sz="2300" spc="-30" dirty="0">
                <a:latin typeface="Calibri" pitchFamily="34" charset="0"/>
                <a:cs typeface="Calibri" pitchFamily="34" charset="0"/>
              </a:rPr>
              <a:t>mice have two </a:t>
            </a:r>
            <a:r>
              <a:rPr lang="en-US" sz="2300" spc="-30" dirty="0" smtClean="0">
                <a:latin typeface="Calibri" pitchFamily="34" charset="0"/>
                <a:cs typeface="Calibri" pitchFamily="34" charset="0"/>
              </a:rPr>
              <a:t>buttons- Left </a:t>
            </a:r>
            <a:r>
              <a:rPr lang="en-US" sz="2300" spc="-30" dirty="0">
                <a:latin typeface="Calibri" pitchFamily="34" charset="0"/>
                <a:cs typeface="Calibri" pitchFamily="34" charset="0"/>
              </a:rPr>
              <a:t>and </a:t>
            </a:r>
            <a:r>
              <a:rPr lang="en-US" sz="2300" spc="-30" dirty="0" smtClean="0">
                <a:latin typeface="Calibri" pitchFamily="34" charset="0"/>
                <a:cs typeface="Calibri" pitchFamily="34" charset="0"/>
              </a:rPr>
              <a:t>Right </a:t>
            </a:r>
            <a:r>
              <a:rPr lang="en-US" sz="2300" spc="-30" dirty="0">
                <a:latin typeface="Calibri" pitchFamily="34" charset="0"/>
                <a:cs typeface="Calibri" pitchFamily="34" charset="0"/>
              </a:rPr>
              <a:t>button. </a:t>
            </a:r>
            <a:r>
              <a:rPr lang="en-US" sz="2300" spc="-30" dirty="0" smtClean="0">
                <a:latin typeface="Calibri" pitchFamily="34" charset="0"/>
                <a:cs typeface="Calibri" pitchFamily="34" charset="0"/>
              </a:rPr>
              <a:t>They </a:t>
            </a:r>
            <a:r>
              <a:rPr lang="en-US" sz="2300" spc="-30" dirty="0">
                <a:latin typeface="Calibri" pitchFamily="34" charset="0"/>
                <a:cs typeface="Calibri" pitchFamily="34" charset="0"/>
              </a:rPr>
              <a:t>may have a small </a:t>
            </a:r>
            <a:r>
              <a:rPr lang="en-US" sz="2300" spc="-30" dirty="0" smtClean="0">
                <a:solidFill>
                  <a:srgbClr val="FF0000"/>
                </a:solidFill>
                <a:latin typeface="Calibri" pitchFamily="34" charset="0"/>
                <a:cs typeface="Calibri" pitchFamily="34" charset="0"/>
              </a:rPr>
              <a:t>wheel button </a:t>
            </a:r>
            <a:r>
              <a:rPr lang="en-US" sz="2300" spc="-30" dirty="0">
                <a:latin typeface="Calibri" pitchFamily="34" charset="0"/>
                <a:cs typeface="Calibri" pitchFamily="34" charset="0"/>
              </a:rPr>
              <a:t>attached between the </a:t>
            </a:r>
            <a:r>
              <a:rPr lang="en-US" sz="2300" spc="-30" dirty="0" smtClean="0">
                <a:latin typeface="Calibri" pitchFamily="34" charset="0"/>
                <a:cs typeface="Calibri" pitchFamily="34" charset="0"/>
              </a:rPr>
              <a:t>buttons </a:t>
            </a:r>
            <a:r>
              <a:rPr lang="en-US" sz="2300" spc="-30" dirty="0">
                <a:latin typeface="Calibri" pitchFamily="34" charset="0"/>
                <a:cs typeface="Calibri" pitchFamily="34" charset="0"/>
              </a:rPr>
              <a:t>which can used to scroll through long documents</a:t>
            </a:r>
            <a:r>
              <a:rPr lang="en-US" sz="2300" spc="-30" dirty="0" smtClean="0">
                <a:latin typeface="Calibri" pitchFamily="34" charset="0"/>
                <a:cs typeface="Calibri" pitchFamily="34" charset="0"/>
              </a:rPr>
              <a:t>.</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The </a:t>
            </a:r>
            <a:r>
              <a:rPr lang="en-US" sz="2300" spc="-30" dirty="0">
                <a:solidFill>
                  <a:srgbClr val="0033CC"/>
                </a:solidFill>
                <a:latin typeface="Calibri" pitchFamily="34" charset="0"/>
                <a:cs typeface="Calibri" pitchFamily="34" charset="0"/>
              </a:rPr>
              <a:t>uses of the buttons are determined by </a:t>
            </a:r>
            <a:r>
              <a:rPr lang="en-US" sz="2300" spc="-30" dirty="0">
                <a:latin typeface="Calibri" pitchFamily="34" charset="0"/>
                <a:cs typeface="Calibri" pitchFamily="34" charset="0"/>
              </a:rPr>
              <a:t>the operating system, application program, and mouse-control </a:t>
            </a:r>
            <a:r>
              <a:rPr lang="en-US" sz="2300" spc="-30" dirty="0" smtClean="0">
                <a:latin typeface="Calibri" pitchFamily="34" charset="0"/>
                <a:cs typeface="Calibri" pitchFamily="34" charset="0"/>
              </a:rPr>
              <a:t>software.</a:t>
            </a:r>
            <a:endParaRPr lang="en-US" sz="23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14</a:t>
            </a:fld>
            <a:endParaRPr lang="en-US" dirty="0"/>
          </a:p>
        </p:txBody>
      </p:sp>
    </p:spTree>
    <p:extLst>
      <p:ext uri="{BB962C8B-B14F-4D97-AF65-F5344CB8AC3E}">
        <p14:creationId xmlns:p14="http://schemas.microsoft.com/office/powerpoint/2010/main" val="549136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5.3  Mouse and its Application</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34531779"/>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Benefits of Mouse over Keyboard</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mouse offers a number of </a:t>
            </a:r>
            <a:r>
              <a:rPr lang="en-US" sz="2400" dirty="0" smtClean="0">
                <a:latin typeface="Arial" panose="020B0604020202020204" pitchFamily="34" charset="0"/>
                <a:cs typeface="Arial" panose="020B0604020202020204" pitchFamily="34" charset="0"/>
              </a:rPr>
              <a:t>benefits over a keyboard:</a:t>
            </a:r>
            <a:endParaRPr lang="en-US" sz="2400" dirty="0">
              <a:latin typeface="Arial" panose="020B0604020202020204" pitchFamily="34" charset="0"/>
              <a:cs typeface="Arial" panose="020B0604020202020204" pitchFamily="34" charset="0"/>
            </a:endParaRP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First, the mouse lets you position the cursor anywhere on the screen quickly without using the cursor-movement keys. </a:t>
            </a:r>
            <a:endParaRPr lang="en-US" sz="2400" spc="-30" dirty="0" smtClean="0">
              <a:latin typeface="Calibri" pitchFamily="34" charset="0"/>
              <a:cs typeface="Calibri" pitchFamily="34" charset="0"/>
            </a:endParaRP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Second</a:t>
            </a:r>
            <a:r>
              <a:rPr lang="en-US" sz="2400" spc="-30" dirty="0">
                <a:latin typeface="Calibri" pitchFamily="34" charset="0"/>
                <a:cs typeface="Calibri" pitchFamily="34" charset="0"/>
              </a:rPr>
              <a:t>, instead of forcing you to type or issue commands from the keyboard, </a:t>
            </a:r>
            <a:r>
              <a:rPr lang="en-US" sz="2400" spc="-30" dirty="0" smtClean="0">
                <a:latin typeface="Calibri" pitchFamily="34" charset="0"/>
                <a:cs typeface="Calibri" pitchFamily="34" charset="0"/>
              </a:rPr>
              <a:t>commands can be easily issued using a mouse.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Third, instead of remembering obscure commands, user can easily choose commands and options from easy-to-use menus and dialog boxes. </a:t>
            </a: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Fourth, a mouse </a:t>
            </a:r>
            <a:r>
              <a:rPr lang="en-US" sz="2400" spc="-30" dirty="0" smtClean="0">
                <a:latin typeface="Calibri" pitchFamily="34" charset="0"/>
                <a:cs typeface="Calibri" pitchFamily="34" charset="0"/>
              </a:rPr>
              <a:t>allows </a:t>
            </a:r>
            <a:r>
              <a:rPr lang="en-US" sz="2400" spc="-30" dirty="0">
                <a:latin typeface="Calibri" pitchFamily="34" charset="0"/>
                <a:cs typeface="Calibri" pitchFamily="34" charset="0"/>
              </a:rPr>
              <a:t>you to create graphic elements on the </a:t>
            </a:r>
            <a:r>
              <a:rPr lang="en-US" sz="2400" spc="-30" dirty="0" smtClean="0">
                <a:latin typeface="Calibri" pitchFamily="34" charset="0"/>
                <a:cs typeface="Calibri" pitchFamily="34" charset="0"/>
              </a:rPr>
              <a:t>screen. With </a:t>
            </a:r>
            <a:r>
              <a:rPr lang="en-US" sz="2400" spc="-30" dirty="0">
                <a:latin typeface="Calibri" pitchFamily="34" charset="0"/>
                <a:cs typeface="Calibri" pitchFamily="34" charset="0"/>
              </a:rPr>
              <a:t>this </a:t>
            </a:r>
            <a:r>
              <a:rPr lang="en-US" sz="2400" spc="-30" dirty="0" smtClean="0">
                <a:latin typeface="Calibri" pitchFamily="34" charset="0"/>
                <a:cs typeface="Calibri" pitchFamily="34" charset="0"/>
              </a:rPr>
              <a:t>capability</a:t>
            </a:r>
            <a:r>
              <a:rPr lang="en-US" sz="2400" spc="-30" dirty="0">
                <a:latin typeface="Calibri" pitchFamily="34" charset="0"/>
                <a:cs typeface="Calibri" pitchFamily="34" charset="0"/>
              </a:rPr>
              <a:t>, the mouse helped establish the computer as a versatile tool for graphic designers. </a:t>
            </a:r>
            <a:endParaRPr lang="en-US" sz="2400" spc="-30" dirty="0" smtClean="0">
              <a:latin typeface="Calibri" pitchFamily="34" charset="0"/>
              <a:cs typeface="Calibri" pitchFamily="34" charset="0"/>
            </a:endParaRPr>
          </a:p>
          <a:p>
            <a:pPr marL="906463" lvl="0"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With a mouse, you can navigate to things more easily than that of a keyboard.</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15</a:t>
            </a:fld>
            <a:endParaRPr lang="en-US" dirty="0"/>
          </a:p>
        </p:txBody>
      </p:sp>
    </p:spTree>
    <p:extLst>
      <p:ext uri="{BB962C8B-B14F-4D97-AF65-F5344CB8AC3E}">
        <p14:creationId xmlns:p14="http://schemas.microsoft.com/office/powerpoint/2010/main" val="3700907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5.3  Mouse and its Application</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44951259"/>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5.3.3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Techniques Involved with a Mouse</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400" dirty="0">
                <a:latin typeface="Arial" panose="020B0604020202020204" pitchFamily="34" charset="0"/>
                <a:cs typeface="Arial" panose="020B0604020202020204" pitchFamily="34" charset="0"/>
              </a:rPr>
              <a:t>Using mouse involves a total of five </a:t>
            </a:r>
            <a:r>
              <a:rPr lang="en-US" sz="2400" dirty="0" smtClean="0">
                <a:latin typeface="Arial" panose="020B0604020202020204" pitchFamily="34" charset="0"/>
                <a:cs typeface="Arial" panose="020B0604020202020204" pitchFamily="34" charset="0"/>
              </a:rPr>
              <a:t>techniques: </a:t>
            </a:r>
            <a:endParaRPr lang="en-US" sz="2400" dirty="0">
              <a:latin typeface="Arial" panose="020B0604020202020204" pitchFamily="34" charset="0"/>
              <a:cs typeface="Arial" panose="020B0604020202020204" pitchFamily="34" charset="0"/>
            </a:endParaRPr>
          </a:p>
          <a:p>
            <a:pPr marL="10207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Pointing</a:t>
            </a:r>
          </a:p>
          <a:p>
            <a:pPr marL="10207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Clicking</a:t>
            </a:r>
          </a:p>
          <a:p>
            <a:pPr marL="10207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Double-clicking</a:t>
            </a:r>
          </a:p>
          <a:p>
            <a:pPr marL="10207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latin typeface="Calibri" pitchFamily="34" charset="0"/>
                <a:cs typeface="Calibri" pitchFamily="34" charset="0"/>
              </a:rPr>
              <a:t>Dragging</a:t>
            </a:r>
          </a:p>
          <a:p>
            <a:pPr marL="10207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smtClean="0">
                <a:latin typeface="Calibri" pitchFamily="34" charset="0"/>
                <a:cs typeface="Calibri" pitchFamily="34" charset="0"/>
              </a:rPr>
              <a:t>Right-clicking</a:t>
            </a:r>
          </a:p>
          <a:p>
            <a:pPr marL="1020763" indent="-457200" algn="just" eaLnBrk="1" hangingPunct="1">
              <a:lnSpc>
                <a:spcPct val="90000"/>
              </a:lnSpc>
              <a:spcBef>
                <a:spcPts val="0"/>
              </a:spcBef>
              <a:spcAft>
                <a:spcPts val="0"/>
              </a:spcAft>
              <a:buClr>
                <a:srgbClr val="FF0000"/>
              </a:buClr>
              <a:buSzPct val="101000"/>
              <a:buFont typeface="+mj-lt"/>
              <a:buAutoNum type="arabicPeriod"/>
            </a:pPr>
            <a:endParaRPr lang="en-US" sz="1400" spc="-30" dirty="0">
              <a:latin typeface="Calibri" pitchFamily="34" charset="0"/>
              <a:cs typeface="Calibri" pitchFamily="34" charset="0"/>
            </a:endParaRPr>
          </a:p>
          <a:p>
            <a:pPr marL="0" indent="0" algn="just" eaLnBrk="1" hangingPunct="1">
              <a:lnSpc>
                <a:spcPct val="90000"/>
              </a:lnSpc>
              <a:spcBef>
                <a:spcPts val="0"/>
              </a:spcBef>
              <a:spcAft>
                <a:spcPts val="0"/>
              </a:spcAft>
              <a:buNone/>
            </a:pPr>
            <a:r>
              <a:rPr lang="en-US" sz="2400" dirty="0">
                <a:solidFill>
                  <a:srgbClr val="0033CC"/>
                </a:solidFill>
                <a:latin typeface="Arial" panose="020B0604020202020204" pitchFamily="34" charset="0"/>
                <a:cs typeface="Arial" panose="020B0604020202020204" pitchFamily="34" charset="0"/>
              </a:rPr>
              <a:t>Pointing: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To point to something with the mouse means to place (or move) the mouse pointer to the item on the screen</a:t>
            </a:r>
            <a:r>
              <a:rPr lang="en-US" sz="2400" spc="-30" dirty="0" smtClean="0">
                <a:latin typeface="Calibri" pitchFamily="34" charset="0"/>
                <a:cs typeface="Calibri" pitchFamily="34" charset="0"/>
              </a:rPr>
              <a:t>.</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By pointing, an item is usually indicated.</a:t>
            </a:r>
            <a:endParaRPr lang="en-US" sz="2400" spc="-30" dirty="0">
              <a:latin typeface="Calibri" pitchFamily="34" charset="0"/>
              <a:cs typeface="Calibri" pitchFamily="34" charset="0"/>
            </a:endParaRPr>
          </a:p>
          <a:p>
            <a:pPr marL="563563" indent="0" algn="just" eaLnBrk="1" hangingPunct="1">
              <a:lnSpc>
                <a:spcPct val="90000"/>
              </a:lnSpc>
              <a:spcBef>
                <a:spcPts val="0"/>
              </a:spcBef>
              <a:spcAft>
                <a:spcPts val="0"/>
              </a:spcAft>
              <a:buClr>
                <a:srgbClr val="FF0000"/>
              </a:buClr>
              <a:buSzPct val="101000"/>
              <a:buNone/>
            </a:pPr>
            <a:endParaRPr lang="en-US" sz="1100" spc="-30" dirty="0" smtClean="0">
              <a:latin typeface="Calibri" pitchFamily="34" charset="0"/>
              <a:cs typeface="Calibri" pitchFamily="34" charset="0"/>
            </a:endParaRPr>
          </a:p>
          <a:p>
            <a:pPr marL="563563" indent="0" algn="just" eaLnBrk="1" hangingPunct="1">
              <a:lnSpc>
                <a:spcPct val="90000"/>
              </a:lnSpc>
              <a:spcBef>
                <a:spcPts val="0"/>
              </a:spcBef>
              <a:spcAft>
                <a:spcPts val="0"/>
              </a:spcAft>
              <a:buClr>
                <a:srgbClr val="FF0000"/>
              </a:buClr>
              <a:buSzPct val="101000"/>
              <a:buNone/>
            </a:pPr>
            <a:endParaRPr lang="en-US" sz="1000" spc="-30" dirty="0">
              <a:latin typeface="Calibri" pitchFamily="34" charset="0"/>
              <a:cs typeface="Calibri" pitchFamily="34" charset="0"/>
            </a:endParaRPr>
          </a:p>
          <a:p>
            <a:pPr marL="0" indent="0" algn="just" eaLnBrk="1" hangingPunct="1">
              <a:lnSpc>
                <a:spcPct val="90000"/>
              </a:lnSpc>
              <a:spcBef>
                <a:spcPts val="0"/>
              </a:spcBef>
              <a:spcAft>
                <a:spcPts val="0"/>
              </a:spcAft>
              <a:buNone/>
            </a:pPr>
            <a:r>
              <a:rPr lang="en-US" sz="2400" dirty="0">
                <a:solidFill>
                  <a:srgbClr val="0033CC"/>
                </a:solidFill>
                <a:latin typeface="Arial" panose="020B0604020202020204" pitchFamily="34" charset="0"/>
                <a:cs typeface="Arial" panose="020B0604020202020204" pitchFamily="34" charset="0"/>
              </a:rPr>
              <a:t>Clicking: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To click something with the mouse means to place (or move) the mouse pointer to the item on the screen and to press and then release the left button of mouse once</a:t>
            </a:r>
            <a:r>
              <a:rPr lang="en-US" sz="2400" spc="-30" dirty="0" smtClean="0">
                <a:latin typeface="Calibri" pitchFamily="34" charset="0"/>
                <a:cs typeface="Calibri" pitchFamily="34" charset="0"/>
              </a:rPr>
              <a:t>.</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By clicking, an item is selected or a command is issued.</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16</a:t>
            </a:fld>
            <a:endParaRPr lang="en-US" dirty="0"/>
          </a:p>
        </p:txBody>
      </p:sp>
    </p:spTree>
    <p:extLst>
      <p:ext uri="{BB962C8B-B14F-4D97-AF65-F5344CB8AC3E}">
        <p14:creationId xmlns:p14="http://schemas.microsoft.com/office/powerpoint/2010/main" val="705224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5.3  Mouse and its Application</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95236693"/>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5.3.3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Techniques Involved with a Mouse</a:t>
                      </a:r>
                      <a:r>
                        <a:rPr lang="en-US" sz="2600" b="1" kern="1200" dirty="0" smtClean="0">
                          <a:solidFill>
                            <a:srgbClr val="FF0000"/>
                          </a:solidFill>
                          <a:effectLst/>
                          <a:latin typeface="Arial" pitchFamily="34" charset="0"/>
                          <a:ea typeface="+mn-ea"/>
                          <a:cs typeface="Arial" pitchFamily="34" charset="0"/>
                        </a:rPr>
                        <a:t>…</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400" dirty="0" smtClean="0">
                <a:solidFill>
                  <a:srgbClr val="FF0000"/>
                </a:solidFill>
                <a:latin typeface="Arial" panose="020B0604020202020204" pitchFamily="34" charset="0"/>
                <a:cs typeface="Arial" panose="020B0604020202020204" pitchFamily="34" charset="0"/>
              </a:rPr>
              <a:t>Double-Clicking</a:t>
            </a:r>
            <a:r>
              <a:rPr lang="en-US" sz="2400" dirty="0">
                <a:solidFill>
                  <a:srgbClr val="FF0000"/>
                </a:solidFill>
                <a:latin typeface="Arial" panose="020B0604020202020204" pitchFamily="34" charset="0"/>
                <a:cs typeface="Arial" panose="020B0604020202020204" pitchFamily="34" charset="0"/>
              </a:rPr>
              <a:t>: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To double-click an item with the mouse means to place (or move) the mouse pointer to the item on the screen and to press and release the left mouse button twice in rapid succession</a:t>
            </a:r>
            <a:r>
              <a:rPr lang="en-US" sz="2400" spc="-30" dirty="0" smtClean="0">
                <a:latin typeface="Calibri" pitchFamily="34" charset="0"/>
                <a:cs typeface="Calibri" pitchFamily="34" charset="0"/>
              </a:rPr>
              <a:t>.</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By double-clicking, we can open an item or select text,</a:t>
            </a:r>
            <a:endParaRPr lang="en-US" sz="2400" spc="-30" dirty="0">
              <a:latin typeface="Calibri" pitchFamily="34" charset="0"/>
              <a:cs typeface="Calibri" pitchFamily="34" charset="0"/>
            </a:endParaRPr>
          </a:p>
          <a:p>
            <a:pPr marL="563563" indent="0" algn="just" eaLnBrk="1" hangingPunct="1">
              <a:lnSpc>
                <a:spcPct val="90000"/>
              </a:lnSpc>
              <a:spcBef>
                <a:spcPts val="0"/>
              </a:spcBef>
              <a:spcAft>
                <a:spcPts val="0"/>
              </a:spcAft>
              <a:buClr>
                <a:srgbClr val="FF0000"/>
              </a:buClr>
              <a:buSzPct val="101000"/>
              <a:buNone/>
            </a:pPr>
            <a:endParaRPr lang="en-US" sz="2400" spc="-30" dirty="0">
              <a:latin typeface="Calibri" pitchFamily="34" charset="0"/>
              <a:cs typeface="Calibri" pitchFamily="34" charset="0"/>
            </a:endParaRPr>
          </a:p>
          <a:p>
            <a:pPr marL="0" indent="0" algn="just" eaLnBrk="1" hangingPunct="1">
              <a:lnSpc>
                <a:spcPct val="90000"/>
              </a:lnSpc>
              <a:spcBef>
                <a:spcPts val="0"/>
              </a:spcBef>
              <a:spcAft>
                <a:spcPts val="0"/>
              </a:spcAft>
              <a:buNone/>
            </a:pPr>
            <a:r>
              <a:rPr lang="en-US" sz="2400" dirty="0">
                <a:solidFill>
                  <a:srgbClr val="FF0000"/>
                </a:solidFill>
                <a:latin typeface="Arial" panose="020B0604020202020204" pitchFamily="34" charset="0"/>
                <a:cs typeface="Arial" panose="020B0604020202020204" pitchFamily="34" charset="0"/>
              </a:rPr>
              <a:t>Dragging: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To drag an item with the mouse means to place (or move) the mouse pointer to the item on the screen and to press and hold down the left mouse button as you move the mouse. As you move the pointer, the item is dragged along with it. Then you can drop the item in a new position on the screen. This technique is called drag-and-drop</a:t>
            </a:r>
            <a:r>
              <a:rPr lang="en-US" sz="2400" spc="-30" dirty="0" smtClean="0">
                <a:latin typeface="Calibri" pitchFamily="34" charset="0"/>
                <a:cs typeface="Calibri" pitchFamily="34" charset="0"/>
              </a:rPr>
              <a:t>.</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By dragging, an item may be moved from one location to another or text may be selected.</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17</a:t>
            </a:fld>
            <a:endParaRPr lang="en-US" dirty="0"/>
          </a:p>
        </p:txBody>
      </p:sp>
    </p:spTree>
    <p:extLst>
      <p:ext uri="{BB962C8B-B14F-4D97-AF65-F5344CB8AC3E}">
        <p14:creationId xmlns:p14="http://schemas.microsoft.com/office/powerpoint/2010/main" val="364604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5.3  Mouse and its Application</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0236382"/>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5.3.3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Techniques Involved with a Mouse</a:t>
                      </a:r>
                      <a:r>
                        <a:rPr lang="en-US" sz="2600" b="1" kern="1200" dirty="0" smtClean="0">
                          <a:solidFill>
                            <a:srgbClr val="FF0000"/>
                          </a:solidFill>
                          <a:effectLst/>
                          <a:latin typeface="Arial" pitchFamily="34" charset="0"/>
                          <a:ea typeface="+mn-ea"/>
                          <a:cs typeface="Arial" pitchFamily="34" charset="0"/>
                        </a:rPr>
                        <a:t>…</a:t>
                      </a:r>
                      <a:endParaRPr lang="en-US" sz="2600" b="1" kern="1200" dirty="0" smtClean="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400" dirty="0" smtClean="0">
                <a:solidFill>
                  <a:srgbClr val="00CC00"/>
                </a:solidFill>
                <a:latin typeface="Arial" panose="020B0604020202020204" pitchFamily="34" charset="0"/>
                <a:cs typeface="Arial" panose="020B0604020202020204" pitchFamily="34" charset="0"/>
              </a:rPr>
              <a:t>Right-clicking</a:t>
            </a:r>
            <a:r>
              <a:rPr lang="en-US" sz="2400" dirty="0">
                <a:solidFill>
                  <a:srgbClr val="00CC00"/>
                </a:solidFill>
                <a:latin typeface="Arial" panose="020B0604020202020204" pitchFamily="34" charset="0"/>
                <a:cs typeface="Arial" panose="020B0604020202020204" pitchFamily="34" charset="0"/>
              </a:rPr>
              <a:t>: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To right-clicking something with the mouse means to place (or move) the mouse pointer to the item on the screen and to press and release the right mouse button once. </a:t>
            </a:r>
            <a:endParaRPr lang="en-US" sz="2400" spc="-30" dirty="0" smtClean="0">
              <a:latin typeface="Calibri" pitchFamily="34" charset="0"/>
              <a:cs typeface="Calibri"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In </a:t>
            </a:r>
            <a:r>
              <a:rPr lang="en-US" sz="2400" spc="-30" dirty="0">
                <a:latin typeface="Calibri" pitchFamily="34" charset="0"/>
                <a:cs typeface="Calibri" pitchFamily="34" charset="0"/>
              </a:rPr>
              <a:t>Windows Operating System environment, right-clicking is extensively used to open shortcut menus. </a:t>
            </a:r>
          </a:p>
          <a:p>
            <a:pPr marL="0" indent="0" algn="just" eaLnBrk="1" hangingPunct="1">
              <a:lnSpc>
                <a:spcPct val="90000"/>
              </a:lnSpc>
              <a:spcBef>
                <a:spcPts val="0"/>
              </a:spcBef>
              <a:spcAft>
                <a:spcPts val="0"/>
              </a:spcAft>
              <a:buNone/>
            </a:pPr>
            <a:endParaRPr lang="en-US" sz="24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spcAft>
                <a:spcPts val="0"/>
              </a:spcAft>
              <a:buNone/>
            </a:pP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18</a:t>
            </a:fld>
            <a:endParaRPr lang="en-US" dirty="0"/>
          </a:p>
        </p:txBody>
      </p:sp>
    </p:spTree>
    <p:extLst>
      <p:ext uri="{BB962C8B-B14F-4D97-AF65-F5344CB8AC3E}">
        <p14:creationId xmlns:p14="http://schemas.microsoft.com/office/powerpoint/2010/main" val="3401470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smtClean="0">
                <a:latin typeface="Arial" panose="020B0604020202020204" pitchFamily="34" charset="0"/>
                <a:cs typeface="Arial" panose="020B0604020202020204" pitchFamily="34" charset="0"/>
              </a:rPr>
              <a:t>Some popular specialized input devices are-</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Trackball</a:t>
            </a:r>
          </a:p>
          <a:p>
            <a:pPr marL="906463" algn="just" eaLnBrk="1" hangingPunct="1">
              <a:spcBef>
                <a:spcPts val="600"/>
              </a:spcBef>
              <a:spcAft>
                <a:spcPts val="600"/>
              </a:spcAft>
              <a:buClr>
                <a:srgbClr val="FF0000"/>
              </a:buClr>
              <a:buSzPct val="101000"/>
              <a:buFont typeface="Wingdings" pitchFamily="2" charset="2"/>
              <a:buChar char="Ø"/>
            </a:pPr>
            <a:r>
              <a:rPr lang="en-US" sz="2400" spc="-30" dirty="0" err="1" smtClean="0">
                <a:latin typeface="Calibri" pitchFamily="34" charset="0"/>
                <a:cs typeface="Calibri" pitchFamily="34" charset="0"/>
              </a:rPr>
              <a:t>Trackpad</a:t>
            </a:r>
            <a:endParaRPr lang="en-US" sz="2400" spc="-30" dirty="0" smtClean="0">
              <a:latin typeface="Calibri" pitchFamily="34" charset="0"/>
              <a:cs typeface="Calibri" pitchFamily="34" charset="0"/>
            </a:endParaRP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Joystick</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Barcode Reader</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Scanner</a:t>
            </a:r>
          </a:p>
          <a:p>
            <a:pPr marL="906463"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OMR</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OCR</a:t>
            </a:r>
          </a:p>
          <a:p>
            <a:pPr marL="906463"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MICR</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19</a:t>
            </a:fld>
            <a:endParaRPr lang="en-US" dirty="0"/>
          </a:p>
        </p:txBody>
      </p:sp>
    </p:spTree>
    <p:extLst>
      <p:ext uri="{BB962C8B-B14F-4D97-AF65-F5344CB8AC3E}">
        <p14:creationId xmlns:p14="http://schemas.microsoft.com/office/powerpoint/2010/main" val="1633955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46166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r>
              <a:rPr lang="en-US" altLang="en-US" sz="2400" i="0" dirty="0" smtClean="0">
                <a:solidFill>
                  <a:schemeClr val="bg1"/>
                </a:solidFill>
                <a:latin typeface="Arial" panose="020B0604020202020204" pitchFamily="34" charset="0"/>
              </a:rPr>
              <a:t>Lecture-05: </a:t>
            </a:r>
            <a:r>
              <a:rPr lang="en-US" altLang="en-US" sz="2400" i="0" dirty="0" smtClean="0">
                <a:latin typeface="Arial" panose="020B0604020202020204" pitchFamily="34" charset="0"/>
              </a:rPr>
              <a:t>Input Fundamentals</a:t>
            </a:r>
            <a:endParaRPr lang="en-US" sz="2400" i="0" dirty="0">
              <a:latin typeface="Arial" panose="020B0604020202020204" pitchFamily="34" charset="0"/>
            </a:endParaRPr>
          </a:p>
        </p:txBody>
      </p:sp>
      <p:sp>
        <p:nvSpPr>
          <p:cNvPr id="11271" name="Rectangle 14"/>
          <p:cNvSpPr>
            <a:spLocks noChangeArrowheads="1"/>
          </p:cNvSpPr>
          <p:nvPr/>
        </p:nvSpPr>
        <p:spPr bwMode="auto">
          <a:xfrm>
            <a:off x="0" y="634425"/>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smtClean="0">
                <a:solidFill>
                  <a:srgbClr val="FF0000"/>
                </a:solidFill>
              </a:rPr>
              <a:t>Topics to be Discussed</a:t>
            </a:r>
            <a:endParaRPr lang="en-US" sz="3200" i="0" u="sng" dirty="0">
              <a:solidFill>
                <a:srgbClr val="FF0000"/>
              </a:solidFill>
            </a:endParaRPr>
          </a:p>
        </p:txBody>
      </p:sp>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7014867"/>
              </p:ext>
            </p:extLst>
          </p:nvPr>
        </p:nvGraphicFramePr>
        <p:xfrm>
          <a:off x="800100" y="1371600"/>
          <a:ext cx="8191500" cy="5448119"/>
        </p:xfrm>
        <a:graphic>
          <a:graphicData uri="http://schemas.openxmlformats.org/drawingml/2006/table">
            <a:tbl>
              <a:tblPr firstRow="1" firstCol="1" lastRow="1" lastCol="1" bandRow="1" bandCol="1">
                <a:tableStyleId>{5C22544A-7EE6-4342-B048-85BDC9FD1C3A}</a:tableStyleId>
              </a:tblPr>
              <a:tblGrid>
                <a:gridCol w="682598"/>
                <a:gridCol w="841402"/>
                <a:gridCol w="6667500"/>
              </a:tblGrid>
              <a:tr h="385741">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a:solidFill>
                            <a:srgbClr val="3366FF"/>
                          </a:solidFill>
                          <a:effectLst/>
                          <a:latin typeface="Verdana" pitchFamily="34" charset="0"/>
                          <a:ea typeface="Verdana" pitchFamily="34" charset="0"/>
                          <a:cs typeface="Verdana" pitchFamily="34" charset="0"/>
                        </a:rPr>
                        <a:t>5</a:t>
                      </a:r>
                      <a:r>
                        <a:rPr lang="en-US" sz="2000" b="1" kern="1200" spc="-100" baseline="0" dirty="0" smtClean="0">
                          <a:solidFill>
                            <a:srgbClr val="3366FF"/>
                          </a:solidFill>
                          <a:effectLst/>
                          <a:latin typeface="Verdana" pitchFamily="34" charset="0"/>
                          <a:ea typeface="Verdana" pitchFamily="34" charset="0"/>
                          <a:cs typeface="Verdana" pitchFamily="34" charset="0"/>
                        </a:rPr>
                        <a:t>.1</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Common Functions and Categories of Input Device</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47167">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5</a:t>
                      </a:r>
                      <a:r>
                        <a:rPr lang="en-US" sz="1800" b="0" kern="1200" dirty="0" smtClean="0">
                          <a:solidFill>
                            <a:schemeClr val="tx1"/>
                          </a:solidFill>
                          <a:effectLst/>
                          <a:latin typeface="Verdana" pitchFamily="34" charset="0"/>
                          <a:ea typeface="Verdana" pitchFamily="34" charset="0"/>
                          <a:cs typeface="Verdana" pitchFamily="34" charset="0"/>
                        </a:rPr>
                        <a:t>.1.1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Definition</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7167">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5</a:t>
                      </a:r>
                      <a:r>
                        <a:rPr lang="en-US" sz="1800" b="0" kern="1200" dirty="0" smtClean="0">
                          <a:solidFill>
                            <a:schemeClr val="tx1"/>
                          </a:solidFill>
                          <a:effectLst/>
                          <a:latin typeface="Verdana" pitchFamily="34" charset="0"/>
                          <a:ea typeface="Verdana" pitchFamily="34" charset="0"/>
                          <a:cs typeface="Verdana" pitchFamily="34" charset="0"/>
                        </a:rPr>
                        <a:t>.1.2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Common Functions of an Input Device</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2159">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endParaRPr lang="en-US" sz="12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5</a:t>
                      </a:r>
                      <a:r>
                        <a:rPr lang="en-US" sz="1800" b="0" kern="1200" dirty="0" smtClean="0">
                          <a:solidFill>
                            <a:schemeClr val="tx1"/>
                          </a:solidFill>
                          <a:effectLst/>
                          <a:latin typeface="Verdana" pitchFamily="34" charset="0"/>
                          <a:ea typeface="Verdana" pitchFamily="34" charset="0"/>
                          <a:cs typeface="Verdana" pitchFamily="34" charset="0"/>
                        </a:rPr>
                        <a:t>.1.3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Categories of</a:t>
                      </a:r>
                      <a:r>
                        <a:rPr lang="en-US" sz="1800" b="0" kern="1200" baseline="0" dirty="0" smtClean="0">
                          <a:solidFill>
                            <a:schemeClr val="tx1"/>
                          </a:solidFill>
                          <a:effectLst/>
                          <a:latin typeface="Verdana" pitchFamily="34" charset="0"/>
                          <a:ea typeface="Verdana" pitchFamily="34" charset="0"/>
                          <a:cs typeface="Verdana" pitchFamily="34" charset="0"/>
                        </a:rPr>
                        <a:t> Input Device</a:t>
                      </a:r>
                      <a:endParaRPr lang="en-US" sz="1800" b="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1" fontAlgn="auto" latinLnBrk="0" hangingPunct="1">
                        <a:lnSpc>
                          <a:spcPct val="90000"/>
                        </a:lnSpc>
                        <a:spcBef>
                          <a:spcPts val="0"/>
                        </a:spcBef>
                        <a:spcAft>
                          <a:spcPts val="0"/>
                        </a:spcAft>
                        <a:buClrTx/>
                        <a:buSzTx/>
                        <a:buFontTx/>
                        <a:buNone/>
                        <a:tabLst/>
                        <a:defRPr/>
                      </a:pPr>
                      <a:endParaRPr lang="en-US" sz="6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741">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a:solidFill>
                            <a:srgbClr val="3366FF"/>
                          </a:solidFill>
                          <a:effectLst/>
                          <a:latin typeface="Verdana" pitchFamily="34" charset="0"/>
                          <a:ea typeface="Verdana" pitchFamily="34" charset="0"/>
                          <a:cs typeface="Verdana" pitchFamily="34" charset="0"/>
                        </a:rPr>
                        <a:t>5</a:t>
                      </a:r>
                      <a:r>
                        <a:rPr lang="en-US" sz="2000" b="1" kern="1200" spc="-100" baseline="0" dirty="0" smtClean="0">
                          <a:solidFill>
                            <a:srgbClr val="3366FF"/>
                          </a:solidFill>
                          <a:effectLst/>
                          <a:latin typeface="Verdana" pitchFamily="34" charset="0"/>
                          <a:ea typeface="Verdana" pitchFamily="34" charset="0"/>
                          <a:cs typeface="Verdana" pitchFamily="34" charset="0"/>
                        </a:rPr>
                        <a:t>.2</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Keyboard and its Usage</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47167">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5.2.1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Standard Keyboard Layout</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9271">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5</a:t>
                      </a:r>
                      <a:r>
                        <a:rPr lang="en-US" sz="1800" b="0" kern="1200" dirty="0" smtClean="0">
                          <a:solidFill>
                            <a:schemeClr val="tx1"/>
                          </a:solidFill>
                          <a:effectLst/>
                          <a:latin typeface="Verdana" pitchFamily="34" charset="0"/>
                          <a:ea typeface="Verdana" pitchFamily="34" charset="0"/>
                          <a:cs typeface="Verdana" pitchFamily="34" charset="0"/>
                        </a:rPr>
                        <a:t>.2.2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Modifier and Non-printable Keys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3948">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5.2.3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defTabSz="914400" rtl="0" eaLnBrk="1" latinLnBrk="0" hangingPunct="1">
                        <a:lnSpc>
                          <a:spcPct val="90000"/>
                        </a:lnSpc>
                        <a:spcBef>
                          <a:spcPts val="0"/>
                        </a:spcBef>
                        <a:spcAft>
                          <a:spcPts val="0"/>
                        </a:spcAft>
                      </a:pPr>
                      <a:r>
                        <a:rPr lang="en-US" sz="1800" b="0" kern="1200" dirty="0" smtClean="0">
                          <a:solidFill>
                            <a:schemeClr val="tx1"/>
                          </a:solidFill>
                          <a:effectLst/>
                          <a:latin typeface="Verdana" pitchFamily="34" charset="0"/>
                          <a:ea typeface="Verdana" pitchFamily="34" charset="0"/>
                          <a:cs typeface="Verdana" pitchFamily="34" charset="0"/>
                        </a:rPr>
                        <a:t>How does the Computer Accepts Input from a Keyboard</a:t>
                      </a:r>
                    </a:p>
                    <a:p>
                      <a:pPr marL="0" marR="0" algn="just" defTabSz="914400" rtl="0" eaLnBrk="1" latinLnBrk="0" hangingPunct="1">
                        <a:lnSpc>
                          <a:spcPct val="90000"/>
                        </a:lnSpc>
                        <a:spcBef>
                          <a:spcPts val="0"/>
                        </a:spcBef>
                        <a:spcAft>
                          <a:spcPts val="0"/>
                        </a:spcAft>
                      </a:pPr>
                      <a:endParaRPr lang="en-US" sz="16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5741">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a:solidFill>
                            <a:srgbClr val="3366FF"/>
                          </a:solidFill>
                          <a:effectLst/>
                          <a:latin typeface="Verdana" pitchFamily="34" charset="0"/>
                          <a:ea typeface="Verdana" pitchFamily="34" charset="0"/>
                          <a:cs typeface="Verdana" pitchFamily="34" charset="0"/>
                        </a:rPr>
                        <a:t>5</a:t>
                      </a:r>
                      <a:r>
                        <a:rPr lang="en-US" sz="2000" b="1" kern="1200" spc="-100" baseline="0" dirty="0" smtClean="0">
                          <a:solidFill>
                            <a:srgbClr val="3366FF"/>
                          </a:solidFill>
                          <a:effectLst/>
                          <a:latin typeface="Verdana" pitchFamily="34" charset="0"/>
                          <a:ea typeface="Verdana" pitchFamily="34" charset="0"/>
                          <a:cs typeface="Verdana" pitchFamily="34" charset="0"/>
                        </a:rPr>
                        <a:t>.3</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Mouse and its Application</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47167">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5</a:t>
                      </a:r>
                      <a:r>
                        <a:rPr lang="en-US" sz="1800" b="0" kern="1200" dirty="0" smtClean="0">
                          <a:solidFill>
                            <a:schemeClr val="tx1"/>
                          </a:solidFill>
                          <a:effectLst/>
                          <a:latin typeface="Verdana" pitchFamily="34" charset="0"/>
                          <a:ea typeface="Verdana" pitchFamily="34" charset="0"/>
                          <a:cs typeface="Verdana" pitchFamily="34" charset="0"/>
                        </a:rPr>
                        <a:t>.3.1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90000"/>
                        </a:lnSpc>
                        <a:spcBef>
                          <a:spcPts val="0"/>
                        </a:spcBef>
                        <a:spcAft>
                          <a:spcPts val="0"/>
                        </a:spcAft>
                      </a:pPr>
                      <a:r>
                        <a:rPr lang="en-US" sz="1800" b="0" kern="1200" dirty="0" smtClean="0">
                          <a:solidFill>
                            <a:schemeClr val="tx1"/>
                          </a:solidFill>
                          <a:effectLst/>
                          <a:latin typeface="Verdana" pitchFamily="34" charset="0"/>
                          <a:ea typeface="Verdana" pitchFamily="34" charset="0"/>
                          <a:cs typeface="Verdana" pitchFamily="34" charset="0"/>
                        </a:rPr>
                        <a:t>Types of Mouse</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7167">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5.3.2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90000"/>
                        </a:lnSpc>
                        <a:spcBef>
                          <a:spcPts val="0"/>
                        </a:spcBef>
                        <a:spcAft>
                          <a:spcPts val="0"/>
                        </a:spcAft>
                      </a:pPr>
                      <a:r>
                        <a:rPr lang="en-US" sz="1800" b="0" kern="1200" dirty="0" smtClean="0">
                          <a:solidFill>
                            <a:schemeClr val="tx1"/>
                          </a:solidFill>
                          <a:effectLst/>
                          <a:latin typeface="Verdana" pitchFamily="34" charset="0"/>
                          <a:ea typeface="Verdana" pitchFamily="34" charset="0"/>
                          <a:cs typeface="Verdana" pitchFamily="34" charset="0"/>
                        </a:rPr>
                        <a:t>Benefits of Mouse over Keyboard</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80651">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1800" b="0" kern="120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800" b="0" kern="1200" dirty="0" smtClean="0">
                          <a:solidFill>
                            <a:schemeClr val="tx1"/>
                          </a:solidFill>
                          <a:effectLst/>
                          <a:latin typeface="Verdana" pitchFamily="34" charset="0"/>
                          <a:ea typeface="Verdana" pitchFamily="34" charset="0"/>
                          <a:cs typeface="Verdana" pitchFamily="34" charset="0"/>
                        </a:rPr>
                        <a:t>5.3.3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90000"/>
                        </a:lnSpc>
                        <a:spcBef>
                          <a:spcPts val="0"/>
                        </a:spcBef>
                        <a:spcAft>
                          <a:spcPts val="0"/>
                        </a:spcAft>
                      </a:pPr>
                      <a:r>
                        <a:rPr lang="en-US" sz="1800" b="0" kern="1200" dirty="0" smtClean="0">
                          <a:solidFill>
                            <a:schemeClr val="tx1"/>
                          </a:solidFill>
                          <a:effectLst/>
                          <a:latin typeface="Verdana" pitchFamily="34" charset="0"/>
                          <a:ea typeface="Verdana" pitchFamily="34" charset="0"/>
                          <a:cs typeface="Verdana" pitchFamily="34" charset="0"/>
                        </a:rPr>
                        <a:t>Techniques Involved with a Mouse</a:t>
                      </a:r>
                    </a:p>
                    <a:p>
                      <a:pPr marL="0" marR="0" algn="just">
                        <a:lnSpc>
                          <a:spcPct val="90000"/>
                        </a:lnSpc>
                        <a:spcBef>
                          <a:spcPts val="0"/>
                        </a:spcBef>
                        <a:spcAft>
                          <a:spcPts val="0"/>
                        </a:spcAft>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3948">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5.4</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Specialized Input Devices and Their Applications</a:t>
                      </a:r>
                    </a:p>
                    <a:p>
                      <a:pPr marL="0" marR="0" indent="0" algn="just" defTabSz="914400" rtl="0" eaLnBrk="1" fontAlgn="auto" latinLnBrk="0" hangingPunct="1">
                        <a:lnSpc>
                          <a:spcPct val="90000"/>
                        </a:lnSpc>
                        <a:spcBef>
                          <a:spcPts val="0"/>
                        </a:spcBef>
                        <a:spcAft>
                          <a:spcPts val="0"/>
                        </a:spcAft>
                        <a:buClrTx/>
                        <a:buSzTx/>
                        <a:buFontTx/>
                        <a:buNone/>
                        <a:tabLst/>
                        <a:defRPr/>
                      </a:pPr>
                      <a:endParaRPr lang="en-US" sz="14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7167">
                <a:tc>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5.5</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90000"/>
                        </a:lnSpc>
                        <a:spcBef>
                          <a:spcPts val="0"/>
                        </a:spcBef>
                        <a:spcAft>
                          <a:spcPts val="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Speech Recognition Vs. Speech Synthesis</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2248548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smtClean="0">
                <a:solidFill>
                  <a:srgbClr val="FF0000"/>
                </a:solidFill>
                <a:latin typeface="Arial" panose="020B0604020202020204" pitchFamily="34" charset="0"/>
                <a:cs typeface="Arial" panose="020B0604020202020204" pitchFamily="34" charset="0"/>
              </a:rPr>
              <a:t>Application of Trackball:</a:t>
            </a:r>
          </a:p>
          <a:p>
            <a:pPr marL="908050" lvl="0" algn="just">
              <a:buSzPct val="100000"/>
              <a:buFont typeface="Wingdings" pitchFamily="2" charset="2"/>
              <a:buChar char="v"/>
            </a:pPr>
            <a:r>
              <a:rPr lang="en-US" sz="2400" spc="-30" dirty="0">
                <a:latin typeface="Calibri" pitchFamily="34" charset="0"/>
                <a:cs typeface="Calibri" pitchFamily="34" charset="0"/>
              </a:rPr>
              <a:t>It is a pointing input device that functions like an upside-down mouse. </a:t>
            </a:r>
            <a:endParaRPr lang="en-US" sz="2400" spc="-30" dirty="0" smtClean="0">
              <a:latin typeface="Calibri" pitchFamily="34" charset="0"/>
              <a:cs typeface="Calibri" pitchFamily="34" charset="0"/>
            </a:endParaRPr>
          </a:p>
          <a:p>
            <a:pPr marL="908050" lvl="0" algn="just">
              <a:buSzPct val="100000"/>
              <a:buFont typeface="Wingdings" pitchFamily="2" charset="2"/>
              <a:buChar char="v"/>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consists of a stationary casing containing a movable ball that is operated by rolling the ball with the index finger or thumb to move the pointer around the screen. </a:t>
            </a:r>
            <a:endParaRPr lang="en-US" sz="2400" spc="-30" dirty="0" smtClean="0">
              <a:latin typeface="Calibri" pitchFamily="34" charset="0"/>
              <a:cs typeface="Calibri" pitchFamily="34" charset="0"/>
            </a:endParaRPr>
          </a:p>
          <a:p>
            <a:pPr marL="908050" lvl="0" algn="just">
              <a:buSzPct val="100000"/>
              <a:buFont typeface="Wingdings" pitchFamily="2" charset="2"/>
              <a:buChar char="v"/>
            </a:pPr>
            <a:r>
              <a:rPr lang="en-US" sz="2400" spc="-30" dirty="0" smtClean="0">
                <a:latin typeface="Calibri" pitchFamily="34" charset="0"/>
                <a:cs typeface="Calibri" pitchFamily="34" charset="0"/>
              </a:rPr>
              <a:t>Because </a:t>
            </a:r>
            <a:r>
              <a:rPr lang="en-US" sz="2400" spc="-30" dirty="0">
                <a:latin typeface="Calibri" pitchFamily="34" charset="0"/>
                <a:cs typeface="Calibri" pitchFamily="34" charset="0"/>
              </a:rPr>
              <a:t>the whole device needs not to be moved, a trackball requires less space on the desktop than a moue; so, when space is limited, a trackball can be a better </a:t>
            </a:r>
            <a:r>
              <a:rPr lang="en-US" sz="2400" spc="-30" dirty="0" smtClean="0">
                <a:latin typeface="Calibri" pitchFamily="34" charset="0"/>
                <a:cs typeface="Calibri" pitchFamily="34" charset="0"/>
              </a:rPr>
              <a:t>choice</a:t>
            </a:r>
            <a:r>
              <a:rPr lang="en-US" sz="2400" spc="-30" dirty="0">
                <a:latin typeface="Calibri" pitchFamily="34" charset="0"/>
                <a:cs typeface="Calibri" pitchFamily="34" charset="0"/>
              </a:rPr>
              <a:t> </a:t>
            </a:r>
            <a:r>
              <a:rPr lang="en-US" sz="2400" spc="-30" dirty="0" smtClean="0">
                <a:latin typeface="Calibri" pitchFamily="34" charset="0"/>
                <a:cs typeface="Calibri" pitchFamily="34" charset="0"/>
              </a:rPr>
              <a:t>e.g., in laptop.</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20</a:t>
            </a:fld>
            <a:endParaRPr lang="en-US" dirty="0"/>
          </a:p>
        </p:txBody>
      </p:sp>
    </p:spTree>
    <p:extLst>
      <p:ext uri="{BB962C8B-B14F-4D97-AF65-F5344CB8AC3E}">
        <p14:creationId xmlns:p14="http://schemas.microsoft.com/office/powerpoint/2010/main" val="124970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solidFill>
                  <a:srgbClr val="FF0000"/>
                </a:solidFill>
                <a:latin typeface="Arial" panose="020B0604020202020204" pitchFamily="34" charset="0"/>
                <a:cs typeface="Arial" panose="020B0604020202020204" pitchFamily="34" charset="0"/>
              </a:rPr>
              <a:t>Application of </a:t>
            </a:r>
            <a:r>
              <a:rPr lang="en-US" sz="2800" dirty="0" err="1" smtClean="0">
                <a:solidFill>
                  <a:srgbClr val="FF0000"/>
                </a:solidFill>
                <a:latin typeface="Arial" panose="020B0604020202020204" pitchFamily="34" charset="0"/>
                <a:cs typeface="Arial" panose="020B0604020202020204" pitchFamily="34" charset="0"/>
              </a:rPr>
              <a:t>Trackpad</a:t>
            </a:r>
            <a:r>
              <a:rPr lang="en-US" sz="2800" dirty="0" smtClean="0">
                <a:solidFill>
                  <a:srgbClr val="FF0000"/>
                </a:solidFill>
                <a:latin typeface="Arial" panose="020B0604020202020204" pitchFamily="34" charset="0"/>
                <a:cs typeface="Arial" panose="020B0604020202020204" pitchFamily="34" charset="0"/>
              </a:rPr>
              <a:t>:</a:t>
            </a:r>
            <a:endParaRPr lang="en-US" sz="2800" dirty="0">
              <a:solidFill>
                <a:srgbClr val="FF0000"/>
              </a:solidFill>
              <a:latin typeface="Arial" panose="020B0604020202020204" pitchFamily="34" charset="0"/>
              <a:cs typeface="Arial" panose="020B0604020202020204" pitchFamily="34" charset="0"/>
            </a:endParaRPr>
          </a:p>
          <a:p>
            <a:pPr marL="908050" algn="just">
              <a:buSzPct val="100000"/>
              <a:buFont typeface="Wingdings" pitchFamily="2" charset="2"/>
              <a:buChar char="v"/>
            </a:pPr>
            <a:r>
              <a:rPr lang="en-US" sz="2400" spc="-30" dirty="0">
                <a:latin typeface="Calibri" pitchFamily="34" charset="0"/>
                <a:cs typeface="Calibri" pitchFamily="34" charset="0"/>
              </a:rPr>
              <a:t>The </a:t>
            </a:r>
            <a:r>
              <a:rPr lang="en-US" sz="2400" spc="-30" dirty="0" err="1">
                <a:latin typeface="Calibri" pitchFamily="34" charset="0"/>
                <a:cs typeface="Calibri" pitchFamily="34" charset="0"/>
              </a:rPr>
              <a:t>trackpad</a:t>
            </a:r>
            <a:r>
              <a:rPr lang="en-US" sz="2400" spc="-30" dirty="0">
                <a:latin typeface="Calibri" pitchFamily="34" charset="0"/>
                <a:cs typeface="Calibri" pitchFamily="34" charset="0"/>
              </a:rPr>
              <a:t> (also called </a:t>
            </a:r>
            <a:r>
              <a:rPr lang="en-US" sz="2400" spc="-30" dirty="0">
                <a:solidFill>
                  <a:srgbClr val="00CC00"/>
                </a:solidFill>
                <a:latin typeface="Calibri" pitchFamily="34" charset="0"/>
                <a:cs typeface="Calibri" pitchFamily="34" charset="0"/>
              </a:rPr>
              <a:t>touchpad</a:t>
            </a:r>
            <a:r>
              <a:rPr lang="en-US" sz="2400" spc="-30" dirty="0">
                <a:latin typeface="Calibri" pitchFamily="34" charset="0"/>
                <a:cs typeface="Calibri" pitchFamily="34" charset="0"/>
              </a:rPr>
              <a:t>) is a stationary pointing device that many people find less tiring (less space and less movement) to use than a mouse or trackball.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The </a:t>
            </a:r>
            <a:r>
              <a:rPr lang="en-US" sz="2400" spc="-30" dirty="0">
                <a:latin typeface="Calibri" pitchFamily="34" charset="0"/>
                <a:cs typeface="Calibri" pitchFamily="34" charset="0"/>
              </a:rPr>
              <a:t>user operates a </a:t>
            </a:r>
            <a:r>
              <a:rPr lang="en-US" sz="2400" spc="-30" dirty="0" err="1">
                <a:latin typeface="Calibri" pitchFamily="34" charset="0"/>
                <a:cs typeface="Calibri" pitchFamily="34" charset="0"/>
              </a:rPr>
              <a:t>trackpad</a:t>
            </a:r>
            <a:r>
              <a:rPr lang="en-US" sz="2400" spc="-30" dirty="0">
                <a:latin typeface="Calibri" pitchFamily="34" charset="0"/>
                <a:cs typeface="Calibri" pitchFamily="34" charset="0"/>
              </a:rPr>
              <a:t> to point to a item on the screen by moving a finger across a small, touch-sensitive surface.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is used with laptop and notebook computers.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21</a:t>
            </a:fld>
            <a:endParaRPr lang="en-US" dirty="0"/>
          </a:p>
        </p:txBody>
      </p:sp>
    </p:spTree>
    <p:extLst>
      <p:ext uri="{BB962C8B-B14F-4D97-AF65-F5344CB8AC3E}">
        <p14:creationId xmlns:p14="http://schemas.microsoft.com/office/powerpoint/2010/main" val="333255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solidFill>
                  <a:srgbClr val="FF0000"/>
                </a:solidFill>
                <a:latin typeface="Arial" panose="020B0604020202020204" pitchFamily="34" charset="0"/>
                <a:cs typeface="Arial" panose="020B0604020202020204" pitchFamily="34" charset="0"/>
              </a:rPr>
              <a:t>Application of </a:t>
            </a:r>
            <a:r>
              <a:rPr lang="en-US" sz="2800" dirty="0" smtClean="0">
                <a:solidFill>
                  <a:srgbClr val="FF0000"/>
                </a:solidFill>
                <a:latin typeface="Arial" panose="020B0604020202020204" pitchFamily="34" charset="0"/>
                <a:cs typeface="Arial" panose="020B0604020202020204" pitchFamily="34" charset="0"/>
              </a:rPr>
              <a:t>Joystick:</a:t>
            </a:r>
            <a:endParaRPr lang="en-US" sz="2800" dirty="0">
              <a:solidFill>
                <a:srgbClr val="FF0000"/>
              </a:solidFill>
              <a:latin typeface="Arial" panose="020B0604020202020204" pitchFamily="34" charset="0"/>
              <a:cs typeface="Arial" panose="020B0604020202020204" pitchFamily="34" charset="0"/>
            </a:endParaRPr>
          </a:p>
          <a:p>
            <a:pPr marL="908050" algn="just">
              <a:buSzPct val="100000"/>
              <a:buFont typeface="Wingdings" pitchFamily="2" charset="2"/>
              <a:buChar char="v"/>
            </a:pPr>
            <a:r>
              <a:rPr lang="en-US" sz="2400" spc="-30" dirty="0">
                <a:latin typeface="Calibri" pitchFamily="34" charset="0"/>
                <a:cs typeface="Calibri" pitchFamily="34" charset="0"/>
              </a:rPr>
              <a:t>It is an input device, which is used to control the movement of on-screen components. It is typically used in video games.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Many </a:t>
            </a:r>
            <a:r>
              <a:rPr lang="en-US" sz="2400" spc="-30" dirty="0">
                <a:latin typeface="Calibri" pitchFamily="34" charset="0"/>
                <a:cs typeface="Calibri" pitchFamily="34" charset="0"/>
              </a:rPr>
              <a:t>portable computers now feature a small joystick positioned near the middle of the keyboard, typically between the G and H keys. It is controlled with either </a:t>
            </a:r>
            <a:r>
              <a:rPr lang="en-US" sz="2400" spc="-30" dirty="0" smtClean="0">
                <a:latin typeface="Calibri" pitchFamily="34" charset="0"/>
                <a:cs typeface="Calibri" pitchFamily="34" charset="0"/>
              </a:rPr>
              <a:t>forefinger.</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22</a:t>
            </a:fld>
            <a:endParaRPr lang="en-US" dirty="0"/>
          </a:p>
        </p:txBody>
      </p:sp>
    </p:spTree>
    <p:extLst>
      <p:ext uri="{BB962C8B-B14F-4D97-AF65-F5344CB8AC3E}">
        <p14:creationId xmlns:p14="http://schemas.microsoft.com/office/powerpoint/2010/main" val="781211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solidFill>
                  <a:srgbClr val="FF0000"/>
                </a:solidFill>
                <a:latin typeface="Arial" panose="020B0604020202020204" pitchFamily="34" charset="0"/>
                <a:cs typeface="Arial" panose="020B0604020202020204" pitchFamily="34" charset="0"/>
              </a:rPr>
              <a:t>Application of </a:t>
            </a:r>
            <a:r>
              <a:rPr lang="en-US" sz="2800" dirty="0" smtClean="0">
                <a:solidFill>
                  <a:srgbClr val="FF0000"/>
                </a:solidFill>
                <a:latin typeface="Arial" panose="020B0604020202020204" pitchFamily="34" charset="0"/>
                <a:cs typeface="Arial" panose="020B0604020202020204" pitchFamily="34" charset="0"/>
              </a:rPr>
              <a:t>Barcode Reader:</a:t>
            </a:r>
            <a:endParaRPr lang="en-US" sz="2800" dirty="0">
              <a:solidFill>
                <a:srgbClr val="FF0000"/>
              </a:solidFill>
              <a:latin typeface="Arial" panose="020B0604020202020204" pitchFamily="34" charset="0"/>
              <a:cs typeface="Arial" panose="020B0604020202020204" pitchFamily="34" charset="0"/>
            </a:endParaRPr>
          </a:p>
          <a:p>
            <a:pPr marL="908050" algn="just">
              <a:buSzPct val="100000"/>
              <a:buFont typeface="Wingdings" pitchFamily="2" charset="2"/>
              <a:buChar char="v"/>
            </a:pPr>
            <a:r>
              <a:rPr lang="en-US" sz="2400" spc="-30" dirty="0">
                <a:latin typeface="Calibri" pitchFamily="34" charset="0"/>
                <a:cs typeface="Calibri" pitchFamily="34" charset="0"/>
              </a:rPr>
              <a:t>It is an input device that converts a pattern of printed bars that appear on product package into a number that a computer can read. The bar codes identify the product.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Bar </a:t>
            </a:r>
            <a:r>
              <a:rPr lang="en-US" sz="2400" spc="-30" dirty="0">
                <a:latin typeface="Calibri" pitchFamily="34" charset="0"/>
                <a:cs typeface="Calibri" pitchFamily="34" charset="0"/>
              </a:rPr>
              <a:t>code readers are commonly used in retail stores at super markets and department stores.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23</a:t>
            </a:fld>
            <a:endParaRPr lang="en-US" dirty="0"/>
          </a:p>
        </p:txBody>
      </p:sp>
    </p:spTree>
    <p:extLst>
      <p:ext uri="{BB962C8B-B14F-4D97-AF65-F5344CB8AC3E}">
        <p14:creationId xmlns:p14="http://schemas.microsoft.com/office/powerpoint/2010/main" val="4200276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solidFill>
                  <a:srgbClr val="FF0000"/>
                </a:solidFill>
                <a:latin typeface="Arial" panose="020B0604020202020204" pitchFamily="34" charset="0"/>
                <a:cs typeface="Arial" panose="020B0604020202020204" pitchFamily="34" charset="0"/>
              </a:rPr>
              <a:t>Application of </a:t>
            </a:r>
            <a:r>
              <a:rPr lang="en-US" sz="2800" dirty="0" smtClean="0">
                <a:solidFill>
                  <a:srgbClr val="FF0000"/>
                </a:solidFill>
                <a:latin typeface="Arial" panose="020B0604020202020204" pitchFamily="34" charset="0"/>
                <a:cs typeface="Arial" panose="020B0604020202020204" pitchFamily="34" charset="0"/>
              </a:rPr>
              <a:t>Scanner :</a:t>
            </a:r>
            <a:endParaRPr lang="en-US" sz="2800" dirty="0">
              <a:solidFill>
                <a:srgbClr val="FF0000"/>
              </a:solidFill>
              <a:latin typeface="Arial" panose="020B0604020202020204" pitchFamily="34" charset="0"/>
              <a:cs typeface="Arial" panose="020B0604020202020204" pitchFamily="34" charset="0"/>
            </a:endParaRPr>
          </a:p>
          <a:p>
            <a:pPr marL="908050" lvl="0" algn="just">
              <a:lnSpc>
                <a:spcPct val="90000"/>
              </a:lnSpc>
              <a:spcBef>
                <a:spcPts val="0"/>
              </a:spcBef>
              <a:buSzPct val="100000"/>
              <a:buFont typeface="Wingdings" pitchFamily="2" charset="2"/>
              <a:buChar char="v"/>
            </a:pPr>
            <a:r>
              <a:rPr lang="en-US" sz="2400" spc="-30" dirty="0">
                <a:latin typeface="Calibri" pitchFamily="34" charset="0"/>
                <a:cs typeface="Calibri" pitchFamily="34" charset="0"/>
              </a:rPr>
              <a:t>Scanner is an input device that is used to convert any printed image into electronic form by shining light onto the image and sensing the intensity of light’s reflection at every point. This electronic data can then be stored, organized, and manipulated in computer. </a:t>
            </a:r>
            <a:endParaRPr lang="en-US" sz="2400" spc="-30" dirty="0" smtClean="0">
              <a:latin typeface="Calibri" pitchFamily="34" charset="0"/>
              <a:cs typeface="Calibri" pitchFamily="34" charset="0"/>
            </a:endParaRPr>
          </a:p>
          <a:p>
            <a:pPr marL="908050" algn="just">
              <a:lnSpc>
                <a:spcPct val="90000"/>
              </a:lnSpc>
              <a:spcBef>
                <a:spcPts val="0"/>
              </a:spcBef>
              <a:buSzPct val="100000"/>
              <a:buFont typeface="Wingdings" pitchFamily="2" charset="2"/>
              <a:buChar char="v"/>
            </a:pPr>
            <a:r>
              <a:rPr lang="en-US" sz="2400" spc="-30" dirty="0" smtClean="0">
                <a:latin typeface="Calibri" pitchFamily="34" charset="0"/>
                <a:cs typeface="Calibri" pitchFamily="34" charset="0"/>
              </a:rPr>
              <a:t>Scanners </a:t>
            </a:r>
            <a:r>
              <a:rPr lang="en-US" sz="2400" spc="-30" dirty="0">
                <a:latin typeface="Calibri" pitchFamily="34" charset="0"/>
                <a:cs typeface="Calibri" pitchFamily="34" charset="0"/>
              </a:rPr>
              <a:t>have various sizes and shapes, from handled scanners to flatbed scanners. Handheld scanners are more portable than flatbed scanners, but they typically require multiple passes to scan a single page because they are not as wide as letter-size paper. Flatbed scanners offer higher-quality reproduction than do handheld scanners. They can scan a page in a single pass.   </a:t>
            </a:r>
          </a:p>
          <a:p>
            <a:pPr marL="908050" algn="just">
              <a:lnSpc>
                <a:spcPct val="90000"/>
              </a:lnSpc>
              <a:spcBef>
                <a:spcPts val="0"/>
              </a:spcBef>
              <a:buSzPct val="100000"/>
              <a:buFont typeface="Wingdings" pitchFamily="2" charset="2"/>
              <a:buChar char="v"/>
            </a:pPr>
            <a:r>
              <a:rPr lang="en-US" sz="2400" spc="-30" dirty="0">
                <a:latin typeface="Calibri" pitchFamily="34" charset="0"/>
                <a:cs typeface="Calibri" pitchFamily="34" charset="0"/>
              </a:rPr>
              <a:t> </a:t>
            </a:r>
            <a:r>
              <a:rPr lang="en-US" sz="2400" spc="-30" dirty="0" smtClean="0">
                <a:latin typeface="Calibri" pitchFamily="34" charset="0"/>
                <a:cs typeface="Calibri" pitchFamily="34" charset="0"/>
              </a:rPr>
              <a:t>A </a:t>
            </a:r>
            <a:r>
              <a:rPr lang="en-US" sz="2400" spc="-30" dirty="0">
                <a:latin typeface="Calibri" pitchFamily="34" charset="0"/>
                <a:cs typeface="Calibri" pitchFamily="34" charset="0"/>
              </a:rPr>
              <a:t>scanner with </a:t>
            </a:r>
            <a:r>
              <a:rPr lang="en-US" sz="2400" spc="-30" dirty="0">
                <a:solidFill>
                  <a:srgbClr val="00CC00"/>
                </a:solidFill>
                <a:latin typeface="Calibri" pitchFamily="34" charset="0"/>
                <a:cs typeface="Calibri" pitchFamily="34" charset="0"/>
              </a:rPr>
              <a:t>OCR</a:t>
            </a:r>
            <a:r>
              <a:rPr lang="en-US" sz="2400" spc="-30" dirty="0">
                <a:latin typeface="Calibri" pitchFamily="34" charset="0"/>
                <a:cs typeface="Calibri" pitchFamily="34" charset="0"/>
              </a:rPr>
              <a:t> (optical character recognition) software can translate a page of printed text into a string of character codes in computer’s memory, which can then be edited.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24</a:t>
            </a:fld>
            <a:endParaRPr lang="en-US" dirty="0"/>
          </a:p>
        </p:txBody>
      </p:sp>
    </p:spTree>
    <p:extLst>
      <p:ext uri="{BB962C8B-B14F-4D97-AF65-F5344CB8AC3E}">
        <p14:creationId xmlns:p14="http://schemas.microsoft.com/office/powerpoint/2010/main" val="2173577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solidFill>
                  <a:srgbClr val="FF0000"/>
                </a:solidFill>
                <a:latin typeface="Arial" panose="020B0604020202020204" pitchFamily="34" charset="0"/>
                <a:cs typeface="Arial" panose="020B0604020202020204" pitchFamily="34" charset="0"/>
              </a:rPr>
              <a:t>Application of </a:t>
            </a:r>
            <a:r>
              <a:rPr lang="en-US" sz="2800" dirty="0" smtClean="0">
                <a:solidFill>
                  <a:srgbClr val="FF0000"/>
                </a:solidFill>
                <a:latin typeface="Arial" panose="020B0604020202020204" pitchFamily="34" charset="0"/>
                <a:cs typeface="Arial" panose="020B0604020202020204" pitchFamily="34" charset="0"/>
              </a:rPr>
              <a:t>OMR </a:t>
            </a:r>
            <a:r>
              <a:rPr lang="en-US" sz="2800" dirty="0">
                <a:solidFill>
                  <a:srgbClr val="FF0000"/>
                </a:solidFill>
                <a:latin typeface="Arial" panose="020B0604020202020204" pitchFamily="34" charset="0"/>
                <a:cs typeface="Arial" panose="020B0604020202020204" pitchFamily="34" charset="0"/>
              </a:rPr>
              <a:t>(Optical Mark Reader)</a:t>
            </a:r>
            <a:r>
              <a:rPr lang="en-US" sz="2800" dirty="0" smtClean="0">
                <a:solidFill>
                  <a:srgbClr val="FF0000"/>
                </a:solidFill>
                <a:latin typeface="Arial" panose="020B0604020202020204" pitchFamily="34" charset="0"/>
                <a:cs typeface="Arial" panose="020B0604020202020204" pitchFamily="34" charset="0"/>
              </a:rPr>
              <a:t>:</a:t>
            </a:r>
            <a:endParaRPr lang="en-US" sz="2800" dirty="0">
              <a:solidFill>
                <a:srgbClr val="FF0000"/>
              </a:solidFill>
              <a:latin typeface="Arial" panose="020B0604020202020204" pitchFamily="34" charset="0"/>
              <a:cs typeface="Arial" panose="020B0604020202020204" pitchFamily="34" charset="0"/>
            </a:endParaRPr>
          </a:p>
          <a:p>
            <a:pPr marL="908050" algn="just">
              <a:buSzPct val="100000"/>
              <a:buFont typeface="Wingdings" pitchFamily="2" charset="2"/>
              <a:buChar char="v"/>
            </a:pPr>
            <a:r>
              <a:rPr lang="en-US" sz="2400" spc="-30" dirty="0">
                <a:latin typeface="Calibri" pitchFamily="34" charset="0"/>
                <a:cs typeface="Calibri" pitchFamily="34" charset="0"/>
              </a:rPr>
              <a:t>It is an input device which is capable of recognizing a prescribed type of mark made by pencil or pen.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OMR </a:t>
            </a:r>
            <a:r>
              <a:rPr lang="en-US" sz="2400" spc="-30" dirty="0">
                <a:latin typeface="Calibri" pitchFamily="34" charset="0"/>
                <a:cs typeface="Calibri" pitchFamily="34" charset="0"/>
              </a:rPr>
              <a:t>comes in variety of sizes and shapes that depends on the size of the forms to be read</a:t>
            </a:r>
            <a:r>
              <a:rPr lang="en-US" sz="2400" spc="-30" dirty="0" smtClean="0">
                <a:latin typeface="Calibri" pitchFamily="34" charset="0"/>
                <a:cs typeface="Calibri" pitchFamily="34" charset="0"/>
              </a:rPr>
              <a:t>.</a:t>
            </a:r>
          </a:p>
          <a:p>
            <a:pPr marL="908050" algn="just">
              <a:buSzPct val="100000"/>
              <a:buFont typeface="Wingdings" pitchFamily="2" charset="2"/>
              <a:buChar char="v"/>
            </a:pPr>
            <a:r>
              <a:rPr lang="en-US" sz="2400" spc="-30" dirty="0" smtClean="0">
                <a:latin typeface="Calibri" pitchFamily="34" charset="0"/>
                <a:cs typeface="Calibri" pitchFamily="34" charset="0"/>
              </a:rPr>
              <a:t>It </a:t>
            </a:r>
            <a:r>
              <a:rPr lang="en-US" sz="2400" spc="-30" dirty="0">
                <a:latin typeface="Calibri" pitchFamily="34" charset="0"/>
                <a:cs typeface="Calibri" pitchFamily="34" charset="0"/>
              </a:rPr>
              <a:t>is widely used for evaluating the objective type answer-papers in which a candidate is advised to put a mark with soft pencil at a specified spot. </a:t>
            </a:r>
            <a:endParaRPr lang="en-US" sz="2400" spc="-30" dirty="0" smtClean="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25</a:t>
            </a:fld>
            <a:endParaRPr lang="en-US" dirty="0"/>
          </a:p>
        </p:txBody>
      </p:sp>
    </p:spTree>
    <p:extLst>
      <p:ext uri="{BB962C8B-B14F-4D97-AF65-F5344CB8AC3E}">
        <p14:creationId xmlns:p14="http://schemas.microsoft.com/office/powerpoint/2010/main" val="1738065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solidFill>
                  <a:srgbClr val="FF0000"/>
                </a:solidFill>
                <a:latin typeface="Arial" panose="020B0604020202020204" pitchFamily="34" charset="0"/>
                <a:cs typeface="Arial" panose="020B0604020202020204" pitchFamily="34" charset="0"/>
              </a:rPr>
              <a:t>Application of </a:t>
            </a:r>
            <a:r>
              <a:rPr lang="en-US" sz="2800" dirty="0" smtClean="0">
                <a:solidFill>
                  <a:srgbClr val="FF0000"/>
                </a:solidFill>
                <a:latin typeface="Arial" panose="020B0604020202020204" pitchFamily="34" charset="0"/>
                <a:cs typeface="Arial" panose="020B0604020202020204" pitchFamily="34" charset="0"/>
              </a:rPr>
              <a:t>OCR </a:t>
            </a:r>
            <a:r>
              <a:rPr lang="en-US" sz="2400" dirty="0">
                <a:solidFill>
                  <a:srgbClr val="FF0000"/>
                </a:solidFill>
                <a:latin typeface="Arial" panose="020B0604020202020204" pitchFamily="34" charset="0"/>
                <a:cs typeface="Arial" panose="020B0604020202020204" pitchFamily="34" charset="0"/>
              </a:rPr>
              <a:t>(Optical Character Recognition)</a:t>
            </a:r>
            <a:r>
              <a:rPr lang="en-US" sz="2800" dirty="0">
                <a:solidFill>
                  <a:srgbClr val="FF0000"/>
                </a:solidFill>
                <a:latin typeface="Arial" panose="020B0604020202020204" pitchFamily="34" charset="0"/>
                <a:cs typeface="Arial" panose="020B0604020202020204" pitchFamily="34" charset="0"/>
              </a:rPr>
              <a:t>:</a:t>
            </a:r>
          </a:p>
          <a:p>
            <a:pPr marL="908050" lvl="0" algn="just">
              <a:buSzPct val="100000"/>
              <a:buFont typeface="Wingdings" pitchFamily="2" charset="2"/>
              <a:buChar char="v"/>
            </a:pPr>
            <a:r>
              <a:rPr lang="en-US" sz="2400" spc="-30" dirty="0">
                <a:latin typeface="Calibri" pitchFamily="34" charset="0"/>
                <a:cs typeface="Calibri" pitchFamily="34" charset="0"/>
              </a:rPr>
              <a:t>This input device is capable of reading different shapes of mark and complete set of alphanumeric characters. </a:t>
            </a:r>
          </a:p>
          <a:p>
            <a:pPr marL="908050" lvl="0" algn="just">
              <a:buSzPct val="100000"/>
              <a:buFont typeface="Wingdings" pitchFamily="2" charset="2"/>
              <a:buChar char="v"/>
            </a:pPr>
            <a:r>
              <a:rPr lang="en-US" sz="2400" spc="-30" dirty="0">
                <a:latin typeface="Calibri" pitchFamily="34" charset="0"/>
                <a:cs typeface="Calibri" pitchFamily="34" charset="0"/>
              </a:rPr>
              <a:t>If you have scanned a text document and you want to translate the image into text, OCR software can do this for you. </a:t>
            </a:r>
          </a:p>
          <a:p>
            <a:pPr marL="908050" lvl="0" algn="just">
              <a:buSzPct val="100000"/>
              <a:buFont typeface="Wingdings" pitchFamily="2" charset="2"/>
              <a:buChar char="v"/>
            </a:pPr>
            <a:r>
              <a:rPr lang="en-US" sz="2400" spc="-30" dirty="0">
                <a:latin typeface="Calibri" pitchFamily="34" charset="0"/>
                <a:cs typeface="Calibri" pitchFamily="34" charset="0"/>
              </a:rPr>
              <a:t>Modern OCR can recognize handwritten characters</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26</a:t>
            </a:fld>
            <a:endParaRPr lang="en-US" dirty="0"/>
          </a:p>
        </p:txBody>
      </p:sp>
    </p:spTree>
    <p:extLst>
      <p:ext uri="{BB962C8B-B14F-4D97-AF65-F5344CB8AC3E}">
        <p14:creationId xmlns:p14="http://schemas.microsoft.com/office/powerpoint/2010/main" val="3092131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smtClean="0">
                <a:solidFill>
                  <a:srgbClr val="FF0000"/>
                </a:solidFill>
                <a:latin typeface="Arial" panose="020B0604020202020204" pitchFamily="34" charset="0"/>
                <a:cs typeface="Arial" panose="020B0604020202020204" pitchFamily="34" charset="0"/>
              </a:rPr>
              <a:t>Application MICR </a:t>
            </a:r>
            <a:r>
              <a:rPr lang="en-US" sz="2000" dirty="0">
                <a:solidFill>
                  <a:srgbClr val="FF0000"/>
                </a:solidFill>
                <a:latin typeface="Arial" panose="020B0604020202020204" pitchFamily="34" charset="0"/>
                <a:cs typeface="Arial" panose="020B0604020202020204" pitchFamily="34" charset="0"/>
              </a:rPr>
              <a:t>(Magnetic Ink Character Recognition)</a:t>
            </a:r>
            <a:endParaRPr lang="en-US" sz="2800" dirty="0">
              <a:solidFill>
                <a:srgbClr val="FF0000"/>
              </a:solidFill>
              <a:latin typeface="Arial" panose="020B0604020202020204" pitchFamily="34" charset="0"/>
              <a:cs typeface="Arial" panose="020B0604020202020204"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Using </a:t>
            </a:r>
            <a:r>
              <a:rPr lang="en-US" sz="2400" spc="-30" dirty="0">
                <a:latin typeface="Calibri" pitchFamily="34" charset="0"/>
                <a:cs typeface="Calibri" pitchFamily="34" charset="0"/>
              </a:rPr>
              <a:t>MICR method, human readable characters are printed on documents (such as checks) using a special magnetic ink. A magnetic ink character reader can recognize such characters.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For </a:t>
            </a:r>
            <a:r>
              <a:rPr lang="en-US" sz="2400" spc="-30" dirty="0">
                <a:latin typeface="Calibri" pitchFamily="34" charset="0"/>
                <a:cs typeface="Calibri" pitchFamily="34" charset="0"/>
              </a:rPr>
              <a:t>instance, in a check, the check number and branch code are pre-printed at the bottom using a magnetic ink. The amount written in the check is later entered by a clerk using a machine which prints the amount with magnetic ink. The check itself can now be read using a special input unit which can recognize magnetic ink characters.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This </a:t>
            </a:r>
            <a:r>
              <a:rPr lang="en-US" sz="2400" spc="-30" dirty="0">
                <a:latin typeface="Calibri" pitchFamily="34" charset="0"/>
                <a:cs typeface="Calibri" pitchFamily="34" charset="0"/>
              </a:rPr>
              <a:t>method </a:t>
            </a:r>
            <a:r>
              <a:rPr lang="en-US" sz="2400" spc="-30" dirty="0">
                <a:solidFill>
                  <a:srgbClr val="0033CC"/>
                </a:solidFill>
                <a:latin typeface="Calibri" pitchFamily="34" charset="0"/>
                <a:cs typeface="Calibri" pitchFamily="34" charset="0"/>
              </a:rPr>
              <a:t>eliminates the need to manually enter data from checks</a:t>
            </a:r>
            <a:r>
              <a:rPr lang="en-US" sz="2400" spc="-30" dirty="0">
                <a:latin typeface="Calibri" pitchFamily="34" charset="0"/>
                <a:cs typeface="Calibri" pitchFamily="34" charset="0"/>
              </a:rPr>
              <a:t>. Besides saving time, </a:t>
            </a:r>
            <a:r>
              <a:rPr lang="en-US" sz="2400" spc="-30" dirty="0">
                <a:solidFill>
                  <a:srgbClr val="FF0000"/>
                </a:solidFill>
                <a:latin typeface="Calibri" pitchFamily="34" charset="0"/>
                <a:cs typeface="Calibri" pitchFamily="34" charset="0"/>
              </a:rPr>
              <a:t>it ensures accuracy of data entry</a:t>
            </a:r>
            <a:r>
              <a:rPr lang="en-US" sz="2400" spc="-30" dirty="0">
                <a:latin typeface="Calibri" pitchFamily="34" charset="0"/>
                <a:cs typeface="Calibri" pitchFamily="34" charset="0"/>
              </a:rPr>
              <a:t>.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27</a:t>
            </a:fld>
            <a:endParaRPr lang="en-US" dirty="0"/>
          </a:p>
        </p:txBody>
      </p:sp>
    </p:spTree>
    <p:extLst>
      <p:ext uri="{BB962C8B-B14F-4D97-AF65-F5344CB8AC3E}">
        <p14:creationId xmlns:p14="http://schemas.microsoft.com/office/powerpoint/2010/main" val="308120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smtClean="0">
                <a:solidFill>
                  <a:srgbClr val="FF0000"/>
                </a:solidFill>
                <a:latin typeface="Arial" panose="020B0604020202020204" pitchFamily="34" charset="0"/>
                <a:cs typeface="Arial" panose="020B0604020202020204" pitchFamily="34" charset="0"/>
              </a:rPr>
              <a:t>Application Microphone</a:t>
            </a:r>
            <a:endParaRPr lang="en-US" sz="2800" dirty="0">
              <a:solidFill>
                <a:srgbClr val="FF0000"/>
              </a:solidFill>
              <a:latin typeface="Arial" panose="020B0604020202020204" pitchFamily="34" charset="0"/>
              <a:cs typeface="Arial" panose="020B0604020202020204" pitchFamily="34" charset="0"/>
            </a:endParaRPr>
          </a:p>
          <a:p>
            <a:pPr marL="908050" lvl="0" algn="just">
              <a:buSzPct val="100000"/>
              <a:buFont typeface="Wingdings" pitchFamily="2" charset="2"/>
              <a:buChar char="v"/>
            </a:pPr>
            <a:r>
              <a:rPr lang="en-US" sz="2400" spc="-30" dirty="0">
                <a:latin typeface="Calibri" pitchFamily="34" charset="0"/>
                <a:cs typeface="Calibri" pitchFamily="34" charset="0"/>
              </a:rPr>
              <a:t>This input device is used with multimedia applications to digitally record audio data, such as the human voice. </a:t>
            </a:r>
            <a:endParaRPr lang="en-US" sz="2400" spc="-30" dirty="0" smtClean="0">
              <a:latin typeface="Calibri" pitchFamily="34" charset="0"/>
              <a:cs typeface="Calibri" pitchFamily="34" charset="0"/>
            </a:endParaRPr>
          </a:p>
          <a:p>
            <a:pPr marL="908050" lvl="0" algn="just">
              <a:buSzPct val="100000"/>
              <a:buFont typeface="Wingdings" pitchFamily="2" charset="2"/>
              <a:buChar char="v"/>
            </a:pPr>
            <a:r>
              <a:rPr lang="en-US" sz="2400" spc="-30" dirty="0" smtClean="0">
                <a:solidFill>
                  <a:srgbClr val="0033CC"/>
                </a:solidFill>
                <a:latin typeface="Calibri" pitchFamily="34" charset="0"/>
                <a:cs typeface="Calibri" pitchFamily="34" charset="0"/>
              </a:rPr>
              <a:t>Sound </a:t>
            </a:r>
            <a:r>
              <a:rPr lang="en-US" sz="2400" spc="-30" dirty="0">
                <a:solidFill>
                  <a:srgbClr val="0033CC"/>
                </a:solidFill>
                <a:latin typeface="Calibri" pitchFamily="34" charset="0"/>
                <a:cs typeface="Calibri" pitchFamily="34" charset="0"/>
              </a:rPr>
              <a:t>card </a:t>
            </a:r>
            <a:r>
              <a:rPr lang="en-US" sz="2400" spc="-30" dirty="0">
                <a:latin typeface="Calibri" pitchFamily="34" charset="0"/>
                <a:cs typeface="Calibri" pitchFamily="34" charset="0"/>
              </a:rPr>
              <a:t>(an I/O device) translates the analog audio signal from the microphone into a digitized form that the computer can store and process. </a:t>
            </a:r>
            <a:endParaRPr lang="en-US" sz="2400" spc="-30" dirty="0" smtClean="0">
              <a:latin typeface="Calibri" pitchFamily="34" charset="0"/>
              <a:cs typeface="Calibri" pitchFamily="34" charset="0"/>
            </a:endParaRPr>
          </a:p>
          <a:p>
            <a:pPr marL="908050" lvl="0" algn="just">
              <a:buSzPct val="100000"/>
              <a:buFont typeface="Wingdings" pitchFamily="2" charset="2"/>
              <a:buChar char="v"/>
            </a:pPr>
            <a:r>
              <a:rPr lang="en-US" sz="2400" spc="-30" dirty="0" smtClean="0">
                <a:latin typeface="Calibri" pitchFamily="34" charset="0"/>
                <a:cs typeface="Calibri" pitchFamily="34" charset="0"/>
              </a:rPr>
              <a:t>Microphones make </a:t>
            </a:r>
            <a:r>
              <a:rPr lang="en-US" sz="2400" spc="-30" dirty="0">
                <a:latin typeface="Calibri" pitchFamily="34" charset="0"/>
                <a:cs typeface="Calibri" pitchFamily="34" charset="0"/>
              </a:rPr>
              <a:t>the PC useful for audio and </a:t>
            </a:r>
            <a:r>
              <a:rPr lang="en-US" sz="2400" spc="-30" dirty="0">
                <a:solidFill>
                  <a:srgbClr val="0033CC"/>
                </a:solidFill>
                <a:latin typeface="Calibri" pitchFamily="34" charset="0"/>
                <a:cs typeface="Calibri" pitchFamily="34" charset="0"/>
              </a:rPr>
              <a:t>videoconferencing</a:t>
            </a:r>
            <a:r>
              <a:rPr lang="en-US" sz="2400" spc="-30" dirty="0">
                <a:latin typeface="Calibri" pitchFamily="34" charset="0"/>
                <a:cs typeface="Calibri" pitchFamily="34" charset="0"/>
              </a:rPr>
              <a:t> over the Internet. </a:t>
            </a:r>
            <a:endParaRPr lang="en-US" sz="2400" spc="-30" dirty="0" smtClean="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28</a:t>
            </a:fld>
            <a:endParaRPr lang="en-US" dirty="0"/>
          </a:p>
        </p:txBody>
      </p:sp>
    </p:spTree>
    <p:extLst>
      <p:ext uri="{BB962C8B-B14F-4D97-AF65-F5344CB8AC3E}">
        <p14:creationId xmlns:p14="http://schemas.microsoft.com/office/powerpoint/2010/main" val="4015684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5.4  </a:t>
            </a:r>
            <a:r>
              <a:rPr lang="en-US" sz="2700" i="0" dirty="0">
                <a:solidFill>
                  <a:schemeClr val="bg1"/>
                </a:solidFill>
                <a:latin typeface="Arial" panose="020B0604020202020204" pitchFamily="34" charset="0"/>
              </a:rPr>
              <a:t>Specialized Input Devices and Their </a:t>
            </a:r>
            <a:r>
              <a:rPr lang="en-US" sz="2700" i="0" dirty="0" smtClean="0">
                <a:solidFill>
                  <a:schemeClr val="bg1"/>
                </a:solidFill>
                <a:latin typeface="Arial" panose="020B0604020202020204" pitchFamily="34" charset="0"/>
              </a:rPr>
              <a:t>Applications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762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smtClean="0">
                <a:solidFill>
                  <a:srgbClr val="FF0000"/>
                </a:solidFill>
                <a:latin typeface="Arial" panose="020B0604020202020204" pitchFamily="34" charset="0"/>
                <a:cs typeface="Arial" panose="020B0604020202020204" pitchFamily="34" charset="0"/>
              </a:rPr>
              <a:t>Application Web Camera</a:t>
            </a:r>
            <a:endParaRPr lang="en-US" sz="2800" dirty="0">
              <a:solidFill>
                <a:srgbClr val="FF0000"/>
              </a:solidFill>
              <a:latin typeface="Arial" panose="020B0604020202020204" pitchFamily="34" charset="0"/>
              <a:cs typeface="Arial" panose="020B0604020202020204" pitchFamily="34" charset="0"/>
            </a:endParaRPr>
          </a:p>
          <a:p>
            <a:pPr marL="908050" algn="just">
              <a:buSzPct val="100000"/>
              <a:buFont typeface="Wingdings" pitchFamily="2" charset="2"/>
              <a:buChar char="v"/>
            </a:pPr>
            <a:r>
              <a:rPr lang="en-US" sz="2400" spc="-30" dirty="0">
                <a:latin typeface="Calibri" pitchFamily="34" charset="0"/>
                <a:cs typeface="Calibri" pitchFamily="34" charset="0"/>
              </a:rPr>
              <a:t>It is an inexpensive video camera that connects directly to a PC and captures video images that can be broadcast over the Internet or through a network connection.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Webcam </a:t>
            </a:r>
            <a:r>
              <a:rPr lang="en-US" sz="2400" spc="-30" dirty="0">
                <a:latin typeface="Calibri" pitchFamily="34" charset="0"/>
                <a:cs typeface="Calibri" pitchFamily="34" charset="0"/>
              </a:rPr>
              <a:t>is also called PC video camera. It can sit on top of a monitor or can be placed on a stand, so the user can capture video images of himself or herself while working at the computer. </a:t>
            </a:r>
            <a:endParaRPr lang="en-US" sz="2400" spc="-30" dirty="0" smtClean="0">
              <a:latin typeface="Calibri" pitchFamily="34" charset="0"/>
              <a:cs typeface="Calibri" pitchFamily="34" charset="0"/>
            </a:endParaRPr>
          </a:p>
          <a:p>
            <a:pPr marL="908050" algn="just">
              <a:buSzPct val="100000"/>
              <a:buFont typeface="Wingdings" pitchFamily="2" charset="2"/>
              <a:buChar char="v"/>
            </a:pPr>
            <a:r>
              <a:rPr lang="en-US" sz="2400" spc="-30" dirty="0" smtClean="0">
                <a:latin typeface="Calibri" pitchFamily="34" charset="0"/>
                <a:cs typeface="Calibri" pitchFamily="34" charset="0"/>
              </a:rPr>
              <a:t>Webcam </a:t>
            </a:r>
            <a:r>
              <a:rPr lang="en-US" sz="2400" spc="-30" dirty="0">
                <a:latin typeface="Calibri" pitchFamily="34" charset="0"/>
                <a:cs typeface="Calibri" pitchFamily="34" charset="0"/>
              </a:rPr>
              <a:t>is especially handy for videoconferencing where multiple users see and talk to one another in real time over a network or Internet connection. </a:t>
            </a:r>
            <a:endParaRPr lang="en-US" sz="2400" spc="-30" dirty="0" smtClean="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29</a:t>
            </a:fld>
            <a:endParaRPr lang="en-US" dirty="0"/>
          </a:p>
        </p:txBody>
      </p:sp>
    </p:spTree>
    <p:extLst>
      <p:ext uri="{BB962C8B-B14F-4D97-AF65-F5344CB8AC3E}">
        <p14:creationId xmlns:p14="http://schemas.microsoft.com/office/powerpoint/2010/main" val="304204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5.1 Common Functions and Categories of Input Device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6485684"/>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a:solidFill>
                            <a:srgbClr val="FF0000"/>
                          </a:solidFill>
                          <a:effectLst/>
                          <a:latin typeface="Arial" pitchFamily="34" charset="0"/>
                          <a:cs typeface="Arial" pitchFamily="34" charset="0"/>
                        </a:rPr>
                        <a:t>5</a:t>
                      </a:r>
                      <a:r>
                        <a:rPr lang="en-US" sz="2600" dirty="0" smtClean="0">
                          <a:solidFill>
                            <a:srgbClr val="FF0000"/>
                          </a:solidFill>
                          <a:effectLst/>
                          <a:latin typeface="Arial" pitchFamily="34" charset="0"/>
                          <a:cs typeface="Arial" pitchFamily="34" charset="0"/>
                        </a:rPr>
                        <a:t>.1.1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Definition of an Input Device</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800" dirty="0" smtClean="0">
                <a:latin typeface="Arial" panose="020B0604020202020204" pitchFamily="34" charset="0"/>
                <a:cs typeface="Arial" panose="020B0604020202020204" pitchFamily="34" charset="0"/>
              </a:rPr>
              <a:t>An input device is a </a:t>
            </a:r>
            <a:r>
              <a:rPr lang="en-US" sz="2800" dirty="0">
                <a:solidFill>
                  <a:srgbClr val="FF0000"/>
                </a:solidFill>
                <a:latin typeface="Arial" panose="020B0604020202020204" pitchFamily="34" charset="0"/>
                <a:cs typeface="Arial" panose="020B0604020202020204" pitchFamily="34" charset="0"/>
              </a:rPr>
              <a:t>peripheral </a:t>
            </a:r>
            <a:r>
              <a:rPr lang="en-US" sz="2800" dirty="0" smtClean="0">
                <a:solidFill>
                  <a:srgbClr val="FF0000"/>
                </a:solidFill>
                <a:latin typeface="Arial" panose="020B0604020202020204" pitchFamily="34" charset="0"/>
                <a:cs typeface="Arial" panose="020B0604020202020204" pitchFamily="34" charset="0"/>
              </a:rPr>
              <a:t>device </a:t>
            </a:r>
            <a:r>
              <a:rPr lang="en-US" sz="2800" dirty="0" smtClean="0">
                <a:latin typeface="Arial" panose="020B0604020202020204" pitchFamily="34" charset="0"/>
                <a:cs typeface="Arial" panose="020B0604020202020204" pitchFamily="34" charset="0"/>
              </a:rPr>
              <a:t>which is used to </a:t>
            </a:r>
            <a:r>
              <a:rPr lang="en-US" sz="2800" dirty="0">
                <a:latin typeface="Arial" panose="020B0604020202020204" pitchFamily="34" charset="0"/>
                <a:cs typeface="Arial" panose="020B0604020202020204" pitchFamily="34" charset="0"/>
              </a:rPr>
              <a:t>enter data </a:t>
            </a:r>
            <a:r>
              <a:rPr lang="en-US" sz="2800" dirty="0" smtClean="0">
                <a:latin typeface="Arial" panose="020B0604020202020204" pitchFamily="34" charset="0"/>
                <a:cs typeface="Arial" panose="020B0604020202020204" pitchFamily="34" charset="0"/>
              </a:rPr>
              <a:t>and instructions into </a:t>
            </a:r>
            <a:r>
              <a:rPr lang="en-US" sz="2800" dirty="0">
                <a:latin typeface="Arial" panose="020B0604020202020204" pitchFamily="34" charset="0"/>
                <a:cs typeface="Arial" panose="020B0604020202020204" pitchFamily="34" charset="0"/>
              </a:rPr>
              <a:t>a computer for processing</a:t>
            </a:r>
            <a:r>
              <a:rPr lang="en-US" sz="2800" dirty="0" smtClean="0">
                <a:latin typeface="Arial" panose="020B0604020202020204" pitchFamily="34" charset="0"/>
                <a:cs typeface="Arial" panose="020B0604020202020204" pitchFamily="34" charset="0"/>
              </a:rPr>
              <a:t>.</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It provides a means </a:t>
            </a:r>
            <a:r>
              <a:rPr lang="en-US" sz="2400" spc="-30" dirty="0">
                <a:solidFill>
                  <a:srgbClr val="0033CC"/>
                </a:solidFill>
                <a:latin typeface="Calibri" pitchFamily="34" charset="0"/>
                <a:cs typeface="Calibri" pitchFamily="34" charset="0"/>
              </a:rPr>
              <a:t>to interact users with the computer</a:t>
            </a:r>
            <a:r>
              <a:rPr lang="en-US" sz="2400" spc="-30" dirty="0">
                <a:latin typeface="Calibri" pitchFamily="34" charset="0"/>
                <a:cs typeface="Calibri" pitchFamily="34" charset="0"/>
              </a:rPr>
              <a:t>.</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The most commonly used </a:t>
            </a:r>
            <a:r>
              <a:rPr lang="en-US" sz="2400" spc="-30" dirty="0" smtClean="0">
                <a:latin typeface="Calibri" pitchFamily="34" charset="0"/>
                <a:cs typeface="Calibri" pitchFamily="34" charset="0"/>
              </a:rPr>
              <a:t>input </a:t>
            </a:r>
            <a:r>
              <a:rPr lang="en-US" sz="2400" spc="-30" dirty="0">
                <a:latin typeface="Calibri" pitchFamily="34" charset="0"/>
                <a:cs typeface="Calibri" pitchFamily="34" charset="0"/>
              </a:rPr>
              <a:t>devices on a computer are the keyboard and mouse. However, there are dozens of other devices that can also be used to input data into the computer</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a:p>
            <a:pPr marL="0" indent="0" algn="just" eaLnBrk="1" hangingPunct="1">
              <a:buNone/>
            </a:pPr>
            <a:r>
              <a:rPr lang="en-US" sz="2800" dirty="0">
                <a:solidFill>
                  <a:srgbClr val="0033CC"/>
                </a:solidFill>
                <a:latin typeface="Arial" panose="020B0604020202020204" pitchFamily="34" charset="0"/>
                <a:cs typeface="Arial" panose="020B0604020202020204" pitchFamily="34" charset="0"/>
              </a:rPr>
              <a:t>Example of Some Input Devices:</a:t>
            </a:r>
          </a:p>
          <a:p>
            <a:pPr marL="0" indent="0" algn="just">
              <a:buNone/>
            </a:pPr>
            <a:r>
              <a:rPr lang="en-US" sz="2400" spc="-30" dirty="0">
                <a:latin typeface="Calibri" pitchFamily="34" charset="0"/>
                <a:cs typeface="Calibri" pitchFamily="34" charset="0"/>
              </a:rPr>
              <a:t>Keyboard, Mouse, Trackball, </a:t>
            </a:r>
            <a:r>
              <a:rPr lang="en-US" sz="2400" spc="-30" dirty="0" err="1">
                <a:latin typeface="Calibri" pitchFamily="34" charset="0"/>
                <a:cs typeface="Calibri" pitchFamily="34" charset="0"/>
              </a:rPr>
              <a:t>Trackpad</a:t>
            </a:r>
            <a:r>
              <a:rPr lang="en-US" sz="2400" spc="-30" dirty="0">
                <a:latin typeface="Calibri" pitchFamily="34" charset="0"/>
                <a:cs typeface="Calibri" pitchFamily="34" charset="0"/>
              </a:rPr>
              <a:t>, Joystick, Microphone, Web Camera, Punch Card, Scanner, Optical Mark Reader (OMR), Barcode Reader etc</a:t>
            </a:r>
            <a:r>
              <a:rPr lang="en-US" sz="2400" spc="-30" dirty="0" smtClean="0">
                <a:latin typeface="Calibri" pitchFamily="34" charset="0"/>
                <a:cs typeface="Calibri" pitchFamily="34" charset="0"/>
              </a:rPr>
              <a:t>.</a:t>
            </a:r>
            <a:endParaRPr lang="en-US" sz="2400" dirty="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5.5  Speech Recognition Vs. Speech Synthesis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8382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400" dirty="0" smtClean="0">
                <a:solidFill>
                  <a:srgbClr val="0033CC"/>
                </a:solidFill>
                <a:latin typeface="Arial" pitchFamily="34" charset="0"/>
                <a:cs typeface="Arial" pitchFamily="34" charset="0"/>
              </a:rPr>
              <a:t>Speech Recognition:</a:t>
            </a:r>
            <a:endParaRPr lang="en-US" sz="24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spcAft>
                <a:spcPts val="0"/>
              </a:spcAft>
              <a:buNone/>
            </a:pPr>
            <a:r>
              <a:rPr lang="en-US" sz="2400" dirty="0" smtClean="0">
                <a:latin typeface="Arial" panose="020B0604020202020204" pitchFamily="34" charset="0"/>
                <a:cs typeface="Arial" panose="020B0604020202020204" pitchFamily="34" charset="0"/>
              </a:rPr>
              <a:t>The technology of translating voice into text is known as voice or speech recognition.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With </a:t>
            </a:r>
            <a:r>
              <a:rPr lang="en-US" sz="2200" spc="-30" dirty="0">
                <a:latin typeface="Calibri" pitchFamily="34" charset="0"/>
                <a:cs typeface="Calibri" pitchFamily="34" charset="0"/>
              </a:rPr>
              <a:t>this capability, you can speak to the computer instead of typing. </a:t>
            </a:r>
            <a:endParaRPr lang="en-US" sz="2200" spc="-30" dirty="0" smtClean="0">
              <a:latin typeface="Calibri" pitchFamily="34" charset="0"/>
              <a:cs typeface="Calibri"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This system is often called </a:t>
            </a:r>
            <a:r>
              <a:rPr lang="en-US" sz="2200" spc="-30" dirty="0" smtClean="0">
                <a:solidFill>
                  <a:srgbClr val="0033CC"/>
                </a:solidFill>
                <a:latin typeface="Calibri" pitchFamily="34" charset="0"/>
                <a:cs typeface="Calibri" pitchFamily="34" charset="0"/>
              </a:rPr>
              <a:t>STT</a:t>
            </a:r>
            <a:r>
              <a:rPr lang="en-US" sz="2200" spc="-30" dirty="0" smtClean="0">
                <a:latin typeface="Calibri" pitchFamily="34" charset="0"/>
                <a:cs typeface="Calibri" pitchFamily="34" charset="0"/>
              </a:rPr>
              <a:t> (speech-to-text).</a:t>
            </a:r>
            <a:endParaRPr lang="en-US" sz="2200" spc="-30" dirty="0">
              <a:latin typeface="Calibri" pitchFamily="34" charset="0"/>
              <a:cs typeface="Calibri" pitchFamily="34" charset="0"/>
            </a:endParaRPr>
          </a:p>
          <a:p>
            <a:pPr marL="0" indent="0" algn="just" eaLnBrk="1" hangingPunct="1">
              <a:lnSpc>
                <a:spcPct val="90000"/>
              </a:lnSpc>
              <a:spcBef>
                <a:spcPts val="0"/>
              </a:spcBef>
              <a:spcAft>
                <a:spcPts val="0"/>
              </a:spcAft>
              <a:buNone/>
            </a:pPr>
            <a:endParaRPr lang="en-US" sz="2800" dirty="0" smtClean="0">
              <a:solidFill>
                <a:srgbClr val="FF0000"/>
              </a:solidFill>
              <a:latin typeface="Arial" pitchFamily="34" charset="0"/>
              <a:cs typeface="Arial" pitchFamily="34" charset="0"/>
            </a:endParaRPr>
          </a:p>
          <a:p>
            <a:pPr marL="0" indent="0" algn="just" eaLnBrk="1" hangingPunct="1">
              <a:lnSpc>
                <a:spcPct val="90000"/>
              </a:lnSpc>
              <a:spcBef>
                <a:spcPts val="0"/>
              </a:spcBef>
              <a:spcAft>
                <a:spcPts val="0"/>
              </a:spcAft>
              <a:buNone/>
            </a:pPr>
            <a:r>
              <a:rPr lang="en-US" sz="2400" dirty="0" smtClean="0">
                <a:solidFill>
                  <a:srgbClr val="FF0000"/>
                </a:solidFill>
                <a:latin typeface="Arial" pitchFamily="34" charset="0"/>
                <a:cs typeface="Arial" pitchFamily="34" charset="0"/>
              </a:rPr>
              <a:t>Speech Synthesis:</a:t>
            </a:r>
            <a:endParaRPr lang="en-US" sz="2400" dirty="0">
              <a:solidFill>
                <a:srgbClr val="FF0000"/>
              </a:solidFill>
              <a:latin typeface="Arial" panose="020B0604020202020204" pitchFamily="34" charset="0"/>
              <a:cs typeface="Arial" panose="020B0604020202020204" pitchFamily="34" charset="0"/>
            </a:endParaRPr>
          </a:p>
          <a:p>
            <a:pPr marL="0" indent="0" algn="just" eaLnBrk="1" hangingPunct="1">
              <a:lnSpc>
                <a:spcPct val="90000"/>
              </a:lnSpc>
              <a:spcBef>
                <a:spcPts val="0"/>
              </a:spcBef>
              <a:spcAft>
                <a:spcPts val="0"/>
              </a:spcAft>
              <a:buNone/>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technology of converting text into spoken sentences is called speech synthesis.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200" spc="-30" dirty="0">
                <a:latin typeface="Calibri" pitchFamily="34" charset="0"/>
                <a:cs typeface="Calibri" pitchFamily="34" charset="0"/>
              </a:rPr>
              <a:t>Speech synthesis is the artificial production of human speech. For this purpose, a device called speech synthesizer is used.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Speech </a:t>
            </a:r>
            <a:r>
              <a:rPr lang="en-US" sz="2200" spc="-30" dirty="0">
                <a:latin typeface="Calibri" pitchFamily="34" charset="0"/>
                <a:cs typeface="Calibri" pitchFamily="34" charset="0"/>
              </a:rPr>
              <a:t>synthesis is useful for reading out text </a:t>
            </a:r>
            <a:r>
              <a:rPr lang="en-US" sz="2200" spc="-30" dirty="0" smtClean="0">
                <a:latin typeface="Calibri" pitchFamily="34" charset="0"/>
                <a:cs typeface="Calibri" pitchFamily="34" charset="0"/>
              </a:rPr>
              <a:t>to </a:t>
            </a:r>
            <a:r>
              <a:rPr lang="en-US" sz="2200" spc="-30" dirty="0">
                <a:latin typeface="Calibri" pitchFamily="34" charset="0"/>
                <a:cs typeface="Calibri" pitchFamily="34" charset="0"/>
              </a:rPr>
              <a:t>blind persons. It also allows people who cannot speak to communicate </a:t>
            </a:r>
            <a:r>
              <a:rPr lang="en-US" sz="2200" spc="-30" dirty="0" smtClean="0">
                <a:latin typeface="Calibri" pitchFamily="34" charset="0"/>
                <a:cs typeface="Calibri" pitchFamily="34" charset="0"/>
              </a:rPr>
              <a:t>effectively. Speech </a:t>
            </a:r>
            <a:r>
              <a:rPr lang="en-US" sz="2200" spc="-30" dirty="0">
                <a:latin typeface="Calibri" pitchFamily="34" charset="0"/>
                <a:cs typeface="Calibri" pitchFamily="34" charset="0"/>
              </a:rPr>
              <a:t>synthesizer is also used for translating an entered text in one language into spoken words in a selected language. </a:t>
            </a:r>
            <a:endParaRPr lang="en-US" sz="2200" spc="-30" dirty="0" smtClean="0">
              <a:latin typeface="Calibri" pitchFamily="34" charset="0"/>
              <a:cs typeface="Calibri"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200" spc="-30" dirty="0" smtClean="0">
                <a:latin typeface="Calibri" pitchFamily="34" charset="0"/>
                <a:cs typeface="Calibri" pitchFamily="34" charset="0"/>
              </a:rPr>
              <a:t>This system is often </a:t>
            </a:r>
            <a:r>
              <a:rPr lang="en-US" sz="2200" spc="-30" dirty="0">
                <a:latin typeface="Calibri" pitchFamily="34" charset="0"/>
                <a:cs typeface="Calibri" pitchFamily="34" charset="0"/>
              </a:rPr>
              <a:t>called </a:t>
            </a:r>
            <a:r>
              <a:rPr lang="en-US" sz="2200" spc="-30" dirty="0" smtClean="0">
                <a:solidFill>
                  <a:srgbClr val="FF0000"/>
                </a:solidFill>
                <a:latin typeface="Calibri" pitchFamily="34" charset="0"/>
                <a:cs typeface="Calibri" pitchFamily="34" charset="0"/>
              </a:rPr>
              <a:t>TTS</a:t>
            </a:r>
            <a:r>
              <a:rPr lang="en-US" sz="2200" spc="-30" dirty="0" smtClean="0">
                <a:latin typeface="Calibri" pitchFamily="34" charset="0"/>
                <a:cs typeface="Calibri" pitchFamily="34" charset="0"/>
              </a:rPr>
              <a:t> (</a:t>
            </a:r>
            <a:r>
              <a:rPr lang="en-US" sz="2200" spc="-30" dirty="0">
                <a:latin typeface="Calibri" pitchFamily="34" charset="0"/>
                <a:cs typeface="Calibri" pitchFamily="34" charset="0"/>
              </a:rPr>
              <a:t>text-to-speech</a:t>
            </a:r>
            <a:r>
              <a:rPr lang="en-US" sz="2200" spc="-30" dirty="0" smtClean="0">
                <a:latin typeface="Calibri" pitchFamily="34" charset="0"/>
                <a:cs typeface="Calibri" pitchFamily="34" charset="0"/>
              </a:rPr>
              <a:t>).</a:t>
            </a:r>
            <a:endParaRPr lang="en-US" sz="22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30</a:t>
            </a:fld>
            <a:endParaRPr lang="en-US" dirty="0"/>
          </a:p>
        </p:txBody>
      </p:sp>
    </p:spTree>
    <p:extLst>
      <p:ext uri="{BB962C8B-B14F-4D97-AF65-F5344CB8AC3E}">
        <p14:creationId xmlns:p14="http://schemas.microsoft.com/office/powerpoint/2010/main" val="3574460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dirty="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228600" y="1905000"/>
            <a:ext cx="982980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solidFill>
                  <a:srgbClr val="0033CC"/>
                </a:solidFill>
              </a:rPr>
              <a:t>1. </a:t>
            </a:r>
            <a:r>
              <a:rPr lang="en-US" sz="2500" dirty="0">
                <a:solidFill>
                  <a:srgbClr val="0033CC"/>
                </a:solidFill>
              </a:rPr>
              <a:t>Functions and Categories of Input Device </a:t>
            </a:r>
          </a:p>
          <a:p>
            <a:pPr marL="0" indent="0">
              <a:buNone/>
            </a:pPr>
            <a:r>
              <a:rPr lang="en-US" sz="2500" dirty="0">
                <a:solidFill>
                  <a:srgbClr val="FF0000"/>
                </a:solidFill>
              </a:rPr>
              <a:t>2. </a:t>
            </a:r>
            <a:r>
              <a:rPr lang="en-US" sz="2500" dirty="0" smtClean="0">
                <a:solidFill>
                  <a:srgbClr val="FF0000"/>
                </a:solidFill>
              </a:rPr>
              <a:t>Usage </a:t>
            </a:r>
            <a:r>
              <a:rPr lang="en-US" sz="2500" dirty="0">
                <a:solidFill>
                  <a:srgbClr val="FF0000"/>
                </a:solidFill>
              </a:rPr>
              <a:t>of Keyboard and Mouse </a:t>
            </a:r>
          </a:p>
          <a:p>
            <a:pPr marL="0" indent="0">
              <a:buNone/>
            </a:pPr>
            <a:r>
              <a:rPr lang="en-US" sz="2500" dirty="0"/>
              <a:t>3. Specialized Input Devices and Their Applications </a:t>
            </a:r>
          </a:p>
          <a:p>
            <a:pPr marL="0" indent="0">
              <a:buNone/>
            </a:pPr>
            <a:r>
              <a:rPr lang="en-US" sz="2500" dirty="0">
                <a:solidFill>
                  <a:srgbClr val="00CC00"/>
                </a:solidFill>
              </a:rPr>
              <a:t>4. Speech Recognition Vs. Speech Synthesis 	</a:t>
            </a:r>
          </a:p>
          <a:p>
            <a:pPr marL="0" indent="0">
              <a:buNone/>
            </a:pPr>
            <a:endParaRPr lang="en-US" sz="2500" dirty="0">
              <a:solidFill>
                <a:srgbClr val="0033CC"/>
              </a:solidFill>
            </a:endParaRP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31</a:t>
            </a:fld>
            <a:endParaRPr lang="en-US" dirty="0"/>
          </a:p>
        </p:txBody>
      </p:sp>
    </p:spTree>
    <p:extLst>
      <p:ext uri="{BB962C8B-B14F-4D97-AF65-F5344CB8AC3E}">
        <p14:creationId xmlns:p14="http://schemas.microsoft.com/office/powerpoint/2010/main" val="805504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32</a:t>
            </a:fld>
            <a:endParaRPr lang="en-US" dirty="0"/>
          </a:p>
        </p:txBody>
      </p:sp>
    </p:spTree>
    <p:extLst>
      <p:ext uri="{BB962C8B-B14F-4D97-AF65-F5344CB8AC3E}">
        <p14:creationId xmlns:p14="http://schemas.microsoft.com/office/powerpoint/2010/main" val="177511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95363982"/>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5.1.2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Functions of an Input Device</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buNone/>
            </a:pPr>
            <a:r>
              <a:rPr lang="en-US" sz="2800" dirty="0" smtClean="0">
                <a:latin typeface="Arial" panose="020B0604020202020204" pitchFamily="34" charset="0"/>
                <a:cs typeface="Arial" panose="020B0604020202020204" pitchFamily="34" charset="0"/>
              </a:rPr>
              <a:t>Following </a:t>
            </a:r>
            <a:r>
              <a:rPr lang="en-US" sz="2800" dirty="0">
                <a:latin typeface="Arial" panose="020B0604020202020204" pitchFamily="34" charset="0"/>
                <a:cs typeface="Arial" panose="020B0604020202020204" pitchFamily="34" charset="0"/>
              </a:rPr>
              <a:t>functions are performed by an input device</a:t>
            </a:r>
          </a:p>
          <a:p>
            <a:pPr marL="0" lvl="0" indent="0" algn="just" eaLnBrk="1" hangingPunct="1">
              <a:buNone/>
            </a:pPr>
            <a:endParaRPr lang="en-US" sz="1050" dirty="0">
              <a:latin typeface="Arial" panose="020B0604020202020204" pitchFamily="34" charset="0"/>
              <a:cs typeface="Arial" panose="020B0604020202020204" pitchFamily="34" charset="0"/>
            </a:endParaRP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An input device accepts data and instructions in human understandable format form the outside world.</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It converts these data and instructions into a computer acceptable form.</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It supplies the converted instructions and data to the memory unit of the computer or register unit of </a:t>
            </a:r>
            <a:r>
              <a:rPr lang="en-US" sz="2400" spc="-30" dirty="0" smtClean="0">
                <a:latin typeface="Calibri" pitchFamily="34" charset="0"/>
                <a:cs typeface="Calibri" pitchFamily="34" charset="0"/>
              </a:rPr>
              <a:t>the CPU </a:t>
            </a:r>
            <a:r>
              <a:rPr lang="en-US" sz="2400" spc="-30" dirty="0">
                <a:latin typeface="Calibri" pitchFamily="34" charset="0"/>
                <a:cs typeface="Calibri" pitchFamily="34" charset="0"/>
              </a:rPr>
              <a:t>for further processing</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sp>
        <p:nvSpPr>
          <p:cNvPr id="8"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5.1 Common Functions and Categories of Input Device</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642913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58328235"/>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Categories of Input Devices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09035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latin typeface="Arial" panose="020B0604020202020204" pitchFamily="34" charset="0"/>
                <a:cs typeface="Arial" panose="020B0604020202020204" pitchFamily="34" charset="0"/>
              </a:rPr>
              <a:t>There are a variety of input devices which are used by computers. </a:t>
            </a:r>
            <a:r>
              <a:rPr lang="en-US" sz="2800" dirty="0" smtClean="0">
                <a:latin typeface="Arial" panose="020B0604020202020204" pitchFamily="34" charset="0"/>
                <a:cs typeface="Arial" panose="020B0604020202020204" pitchFamily="34" charset="0"/>
              </a:rPr>
              <a:t>Some </a:t>
            </a:r>
            <a:r>
              <a:rPr lang="en-US" sz="2800" dirty="0">
                <a:latin typeface="Arial" panose="020B0604020202020204" pitchFamily="34" charset="0"/>
                <a:cs typeface="Arial" panose="020B0604020202020204" pitchFamily="34" charset="0"/>
              </a:rPr>
              <a:t>of them are </a:t>
            </a:r>
            <a:r>
              <a:rPr lang="en-US" sz="2800" dirty="0">
                <a:solidFill>
                  <a:srgbClr val="FF0000"/>
                </a:solidFill>
                <a:latin typeface="Arial" panose="020B0604020202020204" pitchFamily="34" charset="0"/>
                <a:cs typeface="Arial" panose="020B0604020202020204" pitchFamily="34" charset="0"/>
              </a:rPr>
              <a:t>general </a:t>
            </a:r>
            <a:r>
              <a:rPr lang="en-US" sz="2800" dirty="0" smtClean="0">
                <a:solidFill>
                  <a:srgbClr val="FF0000"/>
                </a:solidFill>
                <a:latin typeface="Arial" panose="020B0604020202020204" pitchFamily="34" charset="0"/>
                <a:cs typeface="Arial" panose="020B0604020202020204" pitchFamily="34" charset="0"/>
              </a:rPr>
              <a:t>purpose</a:t>
            </a:r>
            <a:r>
              <a:rPr lang="en-US" sz="2800" dirty="0" smtClean="0">
                <a:latin typeface="Arial" panose="020B0604020202020204" pitchFamily="34" charset="0"/>
                <a:cs typeface="Arial" panose="020B0604020202020204" pitchFamily="34" charset="0"/>
              </a:rPr>
              <a:t> and others are for </a:t>
            </a:r>
            <a:r>
              <a:rPr lang="en-US" sz="2800" dirty="0" smtClean="0">
                <a:solidFill>
                  <a:srgbClr val="0033CC"/>
                </a:solidFill>
                <a:latin typeface="Arial" panose="020B0604020202020204" pitchFamily="34" charset="0"/>
                <a:cs typeface="Arial" panose="020B0604020202020204" pitchFamily="34" charset="0"/>
              </a:rPr>
              <a:t>special purpose</a:t>
            </a:r>
            <a:r>
              <a:rPr lang="en-US" sz="2800" dirty="0" smtClean="0">
                <a:latin typeface="Arial" panose="020B0604020202020204" pitchFamily="34" charset="0"/>
                <a:cs typeface="Arial" panose="020B0604020202020204" pitchFamily="34" charset="0"/>
              </a:rPr>
              <a:t>.</a:t>
            </a:r>
          </a:p>
          <a:p>
            <a:pPr marL="906463" algn="just" eaLnBrk="1" hangingPunct="1">
              <a:lnSpc>
                <a:spcPct val="90000"/>
              </a:lnSpc>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General purpose input devices may </a:t>
            </a:r>
            <a:r>
              <a:rPr lang="en-US" sz="2400" spc="-30" dirty="0">
                <a:latin typeface="Calibri" pitchFamily="34" charset="0"/>
                <a:cs typeface="Calibri" pitchFamily="34" charset="0"/>
              </a:rPr>
              <a:t>be used by any computer. This includes keyboard. </a:t>
            </a:r>
            <a:endParaRPr lang="en-US" sz="2400" spc="-30" dirty="0" smtClean="0">
              <a:latin typeface="Calibri" pitchFamily="34" charset="0"/>
              <a:cs typeface="Calibri" pitchFamily="34" charset="0"/>
            </a:endParaRPr>
          </a:p>
          <a:p>
            <a:pPr marL="906463" algn="just" eaLnBrk="1" hangingPunct="1">
              <a:lnSpc>
                <a:spcPct val="90000"/>
              </a:lnSpc>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Special </a:t>
            </a:r>
            <a:r>
              <a:rPr lang="en-US" sz="2400" spc="-30" dirty="0">
                <a:latin typeface="Calibri" pitchFamily="34" charset="0"/>
                <a:cs typeface="Calibri" pitchFamily="34" charset="0"/>
              </a:rPr>
              <a:t>purpose </a:t>
            </a:r>
            <a:r>
              <a:rPr lang="en-US" sz="2400" spc="-30" dirty="0" smtClean="0">
                <a:latin typeface="Calibri" pitchFamily="34" charset="0"/>
                <a:cs typeface="Calibri" pitchFamily="34" charset="0"/>
              </a:rPr>
              <a:t>input devices includes </a:t>
            </a:r>
            <a:r>
              <a:rPr lang="en-US" sz="2400" spc="-30" dirty="0">
                <a:latin typeface="Calibri" pitchFamily="34" charset="0"/>
                <a:cs typeface="Calibri" pitchFamily="34" charset="0"/>
              </a:rPr>
              <a:t>scanners, OMR (optical mark </a:t>
            </a:r>
            <a:r>
              <a:rPr lang="en-US" sz="2400" spc="-30" dirty="0" smtClean="0">
                <a:latin typeface="Calibri" pitchFamily="34" charset="0"/>
                <a:cs typeface="Calibri" pitchFamily="34" charset="0"/>
              </a:rPr>
              <a:t>reader), </a:t>
            </a:r>
            <a:r>
              <a:rPr lang="en-US" sz="2400" spc="-30" dirty="0">
                <a:latin typeface="Calibri" pitchFamily="34" charset="0"/>
                <a:cs typeface="Calibri" pitchFamily="34" charset="0"/>
              </a:rPr>
              <a:t>barcode reader etc</a:t>
            </a:r>
            <a:r>
              <a:rPr lang="en-US" sz="2400" spc="-30" dirty="0" smtClean="0">
                <a:latin typeface="Calibri" pitchFamily="34" charset="0"/>
                <a:cs typeface="Calibri" pitchFamily="34" charset="0"/>
              </a:rPr>
              <a:t>.</a:t>
            </a:r>
          </a:p>
          <a:p>
            <a:pPr marL="563563" indent="0" algn="just" eaLnBrk="1" hangingPunct="1">
              <a:lnSpc>
                <a:spcPct val="90000"/>
              </a:lnSpc>
              <a:spcBef>
                <a:spcPts val="0"/>
              </a:spcBef>
              <a:buClr>
                <a:srgbClr val="FF0000"/>
              </a:buClr>
              <a:buSzPct val="101000"/>
              <a:buNone/>
            </a:pPr>
            <a:endParaRPr lang="en-US" sz="1200" spc="-30" dirty="0" smtClean="0">
              <a:latin typeface="Calibri" pitchFamily="34" charset="0"/>
              <a:cs typeface="Calibri" pitchFamily="34" charset="0"/>
            </a:endParaRPr>
          </a:p>
          <a:p>
            <a:pPr marL="0" indent="0" algn="just" eaLnBrk="1" hangingPunct="1">
              <a:lnSpc>
                <a:spcPct val="90000"/>
              </a:lnSpc>
              <a:spcBef>
                <a:spcPts val="0"/>
              </a:spcBef>
              <a:buNone/>
            </a:pPr>
            <a:r>
              <a:rPr lang="en-US" sz="2800" dirty="0">
                <a:latin typeface="Arial" panose="020B0604020202020204" pitchFamily="34" charset="0"/>
                <a:cs typeface="Arial" panose="020B0604020202020204" pitchFamily="34" charset="0"/>
              </a:rPr>
              <a:t>Various </a:t>
            </a:r>
            <a:r>
              <a:rPr lang="en-US" sz="2800" dirty="0">
                <a:solidFill>
                  <a:srgbClr val="00CC00"/>
                </a:solidFill>
                <a:latin typeface="Arial" panose="020B0604020202020204" pitchFamily="34" charset="0"/>
                <a:cs typeface="Arial" panose="020B0604020202020204" pitchFamily="34" charset="0"/>
              </a:rPr>
              <a:t>categories of input devices </a:t>
            </a:r>
            <a:r>
              <a:rPr lang="en-US" sz="2800" dirty="0" smtClean="0">
                <a:latin typeface="Arial" panose="020B0604020202020204" pitchFamily="34" charset="0"/>
                <a:cs typeface="Arial" panose="020B0604020202020204" pitchFamily="34" charset="0"/>
              </a:rPr>
              <a:t>are:</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24056553"/>
              </p:ext>
            </p:extLst>
          </p:nvPr>
        </p:nvGraphicFramePr>
        <p:xfrm>
          <a:off x="856344" y="4213958"/>
          <a:ext cx="7772400" cy="2494280"/>
        </p:xfrm>
        <a:graphic>
          <a:graphicData uri="http://schemas.openxmlformats.org/drawingml/2006/table">
            <a:tbl>
              <a:tblPr firstRow="1" bandRow="1">
                <a:tableStyleId>{5C22544A-7EE6-4342-B048-85BDC9FD1C3A}</a:tableStyleId>
              </a:tblPr>
              <a:tblGrid>
                <a:gridCol w="2209800"/>
                <a:gridCol w="5562600"/>
              </a:tblGrid>
              <a:tr h="370840">
                <a:tc>
                  <a:txBody>
                    <a:bodyPr/>
                    <a:lstStyle/>
                    <a:p>
                      <a:r>
                        <a:rPr lang="en-US" sz="1800" dirty="0" smtClean="0">
                          <a:solidFill>
                            <a:srgbClr val="0033CC"/>
                          </a:solidFill>
                          <a:latin typeface="Calibri" pitchFamily="34" charset="0"/>
                          <a:cs typeface="Calibri" pitchFamily="34" charset="0"/>
                        </a:rPr>
                        <a:t>Category</a:t>
                      </a:r>
                      <a:endParaRPr lang="en-US" sz="1800" dirty="0">
                        <a:solidFill>
                          <a:srgbClr val="0033CC"/>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dirty="0" smtClean="0">
                          <a:solidFill>
                            <a:srgbClr val="0033CC"/>
                          </a:solidFill>
                          <a:latin typeface="Calibri" pitchFamily="34" charset="0"/>
                          <a:cs typeface="Calibri" pitchFamily="34" charset="0"/>
                        </a:rPr>
                        <a:t>Example(s)</a:t>
                      </a:r>
                      <a:endParaRPr lang="en-US" sz="1800" dirty="0">
                        <a:solidFill>
                          <a:srgbClr val="0033CC"/>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r>
                        <a:rPr lang="en-US" sz="1800" b="1" spc="-30" dirty="0" smtClean="0">
                          <a:latin typeface="Calibri" pitchFamily="34" charset="0"/>
                          <a:cs typeface="Calibri" pitchFamily="34" charset="0"/>
                        </a:rPr>
                        <a:t>Direct-Entry</a:t>
                      </a:r>
                      <a:endParaRPr lang="en-US" sz="18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spc="-30" dirty="0" smtClean="0">
                          <a:latin typeface="Calibri" pitchFamily="34" charset="0"/>
                          <a:cs typeface="Calibri" pitchFamily="34" charset="0"/>
                        </a:rPr>
                        <a:t>Keyboard</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800" b="1" spc="-30" dirty="0" smtClean="0">
                          <a:latin typeface="Calibri" pitchFamily="34" charset="0"/>
                          <a:cs typeface="Calibri" pitchFamily="34" charset="0"/>
                        </a:rPr>
                        <a:t>Pointing</a:t>
                      </a:r>
                      <a:endParaRPr lang="en-US" sz="18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lang="en-US" sz="1800" spc="-30" dirty="0" smtClean="0">
                          <a:latin typeface="Calibri" pitchFamily="34" charset="0"/>
                          <a:cs typeface="Calibri" pitchFamily="34" charset="0"/>
                        </a:rPr>
                        <a:t>Mouse, Trackball, </a:t>
                      </a:r>
                      <a:r>
                        <a:rPr lang="en-US" sz="1800" spc="-30" dirty="0" err="1" smtClean="0">
                          <a:latin typeface="Calibri" pitchFamily="34" charset="0"/>
                          <a:cs typeface="Calibri" pitchFamily="34" charset="0"/>
                        </a:rPr>
                        <a:t>Trackpad</a:t>
                      </a:r>
                      <a:r>
                        <a:rPr lang="en-US" sz="1800" spc="-30" dirty="0" smtClean="0">
                          <a:latin typeface="Calibri" pitchFamily="34" charset="0"/>
                          <a:cs typeface="Calibri" pitchFamily="34" charset="0"/>
                        </a:rPr>
                        <a:t>, Joystick, Light Pen etc.</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370840">
                <a:tc>
                  <a:txBody>
                    <a:bodyPr/>
                    <a:lstStyle/>
                    <a:p>
                      <a:r>
                        <a:rPr lang="en-US" sz="1800" b="1" spc="-30" dirty="0" smtClean="0">
                          <a:latin typeface="Calibri" pitchFamily="34" charset="0"/>
                          <a:cs typeface="Calibri" pitchFamily="34" charset="0"/>
                        </a:rPr>
                        <a:t>Scanning (or Imaging)</a:t>
                      </a:r>
                      <a:endParaRPr lang="en-US" sz="18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spc="-30" dirty="0" smtClean="0">
                          <a:latin typeface="Calibri" pitchFamily="34" charset="0"/>
                          <a:cs typeface="Calibri" pitchFamily="34" charset="0"/>
                        </a:rPr>
                        <a:t>OMR (Optical Mark Reader), OCR (Optical Character Recognition), Bar Code Reader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800" b="1" spc="-30" dirty="0" smtClean="0">
                          <a:latin typeface="Calibri" pitchFamily="34" charset="0"/>
                          <a:cs typeface="Calibri" pitchFamily="34" charset="0"/>
                        </a:rPr>
                        <a:t>Audio</a:t>
                      </a:r>
                      <a:endParaRPr lang="en-US" sz="18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lang="en-US" sz="1800" spc="-30" dirty="0" smtClean="0">
                          <a:latin typeface="Calibri" pitchFamily="34" charset="0"/>
                          <a:cs typeface="Calibri" pitchFamily="34" charset="0"/>
                        </a:rPr>
                        <a:t>Microphone</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370840">
                <a:tc>
                  <a:txBody>
                    <a:bodyPr/>
                    <a:lstStyle/>
                    <a:p>
                      <a:r>
                        <a:rPr lang="en-US" sz="1800" b="1" spc="-30" dirty="0" smtClean="0">
                          <a:latin typeface="Calibri" pitchFamily="34" charset="0"/>
                          <a:cs typeface="Calibri" pitchFamily="34" charset="0"/>
                        </a:rPr>
                        <a:t>Video</a:t>
                      </a:r>
                      <a:endParaRPr lang="en-US" sz="18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spc="-30" dirty="0" err="1" smtClean="0">
                          <a:latin typeface="Calibri" pitchFamily="34" charset="0"/>
                          <a:cs typeface="Calibri" pitchFamily="34" charset="0"/>
                        </a:rPr>
                        <a:t>Webcamera</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5.1 Common Functions and Categories of Input Device</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57112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6040927"/>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Standard Keyboard Layout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954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400" dirty="0">
                <a:latin typeface="Arial" panose="020B0604020202020204" pitchFamily="34" charset="0"/>
                <a:cs typeface="Arial" panose="020B0604020202020204" pitchFamily="34" charset="0"/>
              </a:rPr>
              <a:t>Keyboard is the primary input device for </a:t>
            </a:r>
            <a:r>
              <a:rPr lang="en-US" sz="2400" dirty="0" smtClean="0">
                <a:latin typeface="Arial" panose="020B0604020202020204" pitchFamily="34" charset="0"/>
                <a:cs typeface="Arial" panose="020B0604020202020204" pitchFamily="34" charset="0"/>
              </a:rPr>
              <a:t>entering </a:t>
            </a:r>
            <a:r>
              <a:rPr lang="en-US" sz="2400" dirty="0">
                <a:latin typeface="Arial" panose="020B0604020202020204" pitchFamily="34" charset="0"/>
                <a:cs typeface="Arial" panose="020B0604020202020204" pitchFamily="34" charset="0"/>
              </a:rPr>
              <a:t>letters, </a:t>
            </a:r>
            <a:r>
              <a:rPr lang="en-US" sz="2400" dirty="0" smtClean="0">
                <a:latin typeface="Arial" panose="020B0604020202020204" pitchFamily="34" charset="0"/>
                <a:cs typeface="Arial" panose="020B0604020202020204" pitchFamily="34" charset="0"/>
              </a:rPr>
              <a:t>numbers and special characters. It is also used for issuing commands.</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Keyboard comes in a variety of </a:t>
            </a:r>
            <a:r>
              <a:rPr lang="en-US" sz="2400" spc="-30" dirty="0" smtClean="0">
                <a:latin typeface="Calibri" pitchFamily="34" charset="0"/>
                <a:cs typeface="Calibri" pitchFamily="34" charset="0"/>
              </a:rPr>
              <a:t>size, shapes and weight, </a:t>
            </a:r>
            <a:r>
              <a:rPr lang="en-US" sz="2400" spc="-30" dirty="0">
                <a:latin typeface="Calibri" pitchFamily="34" charset="0"/>
                <a:cs typeface="Calibri" pitchFamily="34" charset="0"/>
              </a:rPr>
              <a:t>but </a:t>
            </a:r>
            <a:r>
              <a:rPr lang="en-US" sz="2400" spc="-30" dirty="0" smtClean="0">
                <a:latin typeface="Calibri" pitchFamily="34" charset="0"/>
                <a:cs typeface="Calibri" pitchFamily="34" charset="0"/>
              </a:rPr>
              <a:t>most keyboards, called standard keyboards, have </a:t>
            </a:r>
            <a:r>
              <a:rPr lang="en-US" sz="2400" spc="-30" dirty="0">
                <a:latin typeface="Calibri" pitchFamily="34" charset="0"/>
                <a:cs typeface="Calibri" pitchFamily="34" charset="0"/>
              </a:rPr>
              <a:t>a certain number of features in common</a:t>
            </a:r>
            <a:r>
              <a:rPr lang="en-US" sz="2400" spc="-30" dirty="0" smtClean="0">
                <a:latin typeface="Calibri" pitchFamily="34" charset="0"/>
                <a:cs typeface="Calibri" pitchFamily="34" charset="0"/>
              </a:rPr>
              <a:t>.</a:t>
            </a:r>
          </a:p>
          <a:p>
            <a:pPr marL="563563" indent="0" algn="just" eaLnBrk="1" hangingPunct="1">
              <a:spcBef>
                <a:spcPts val="0"/>
              </a:spcBef>
              <a:buClr>
                <a:srgbClr val="FF0000"/>
              </a:buClr>
              <a:buSzPct val="101000"/>
              <a:buNone/>
            </a:pPr>
            <a:endParaRPr lang="en-US" sz="1100" spc="-30" dirty="0" smtClean="0">
              <a:latin typeface="Calibri" pitchFamily="34" charset="0"/>
              <a:cs typeface="Calibri" pitchFamily="34" charset="0"/>
            </a:endParaRPr>
          </a:p>
          <a:p>
            <a:pPr marL="0" indent="0" algn="just" eaLnBrk="1" hangingPunct="1">
              <a:buNone/>
            </a:pPr>
            <a:r>
              <a:rPr lang="en-US" sz="2400" dirty="0">
                <a:latin typeface="Arial" panose="020B0604020202020204" pitchFamily="34" charset="0"/>
                <a:cs typeface="Arial" panose="020B0604020202020204" pitchFamily="34" charset="0"/>
              </a:rPr>
              <a:t>The standard keyboard layout used today is the </a:t>
            </a:r>
            <a:r>
              <a:rPr lang="en-US" sz="2400" dirty="0">
                <a:solidFill>
                  <a:srgbClr val="FF0000"/>
                </a:solidFill>
                <a:latin typeface="Arial" panose="020B0604020202020204" pitchFamily="34" charset="0"/>
                <a:cs typeface="Arial" panose="020B0604020202020204" pitchFamily="34" charset="0"/>
              </a:rPr>
              <a:t>IBM Enhanced Keyboard</a:t>
            </a:r>
            <a:r>
              <a:rPr lang="en-US" sz="2400" dirty="0">
                <a:latin typeface="Arial" panose="020B0604020202020204" pitchFamily="34" charset="0"/>
                <a:cs typeface="Arial" panose="020B0604020202020204" pitchFamily="34" charset="0"/>
              </a:rPr>
              <a:t>. It has </a:t>
            </a:r>
            <a:r>
              <a:rPr lang="en-US" sz="2400" dirty="0" smtClean="0">
                <a:latin typeface="Arial" panose="020B0604020202020204" pitchFamily="34" charset="0"/>
                <a:cs typeface="Arial" panose="020B0604020202020204" pitchFamily="34" charset="0"/>
              </a:rPr>
              <a:t>101 or more </a:t>
            </a:r>
            <a:r>
              <a:rPr lang="en-US" sz="2400" dirty="0">
                <a:latin typeface="Arial" panose="020B0604020202020204" pitchFamily="34" charset="0"/>
                <a:cs typeface="Arial" panose="020B0604020202020204" pitchFamily="34" charset="0"/>
              </a:rPr>
              <a:t>keys arranged in five groups:</a:t>
            </a:r>
          </a:p>
          <a:p>
            <a:pPr marL="1020763" indent="-457200" algn="just" eaLnBrk="1" hangingPunct="1">
              <a:spcBef>
                <a:spcPts val="0"/>
              </a:spcBef>
              <a:buClr>
                <a:srgbClr val="FF0000"/>
              </a:buClr>
              <a:buSzPct val="101000"/>
              <a:buFont typeface="+mj-lt"/>
              <a:buAutoNum type="arabicPeriod"/>
            </a:pPr>
            <a:r>
              <a:rPr lang="en-US" sz="2400" dirty="0">
                <a:latin typeface="Calibri" pitchFamily="34" charset="0"/>
                <a:cs typeface="Calibri" pitchFamily="34" charset="0"/>
              </a:rPr>
              <a:t>Alphanumeric </a:t>
            </a:r>
            <a:r>
              <a:rPr lang="en-US" sz="2400" dirty="0" smtClean="0">
                <a:latin typeface="Calibri" pitchFamily="34" charset="0"/>
                <a:cs typeface="Calibri" pitchFamily="34" charset="0"/>
              </a:rPr>
              <a:t>Keypad/ </a:t>
            </a:r>
            <a:r>
              <a:rPr lang="en-US" sz="2400" dirty="0">
                <a:latin typeface="Calibri" pitchFamily="34" charset="0"/>
                <a:cs typeface="Calibri" pitchFamily="34" charset="0"/>
              </a:rPr>
              <a:t>Standard Type-writer </a:t>
            </a:r>
            <a:r>
              <a:rPr lang="en-US" sz="2400" dirty="0" smtClean="0">
                <a:latin typeface="Calibri" pitchFamily="34" charset="0"/>
                <a:cs typeface="Calibri" pitchFamily="34" charset="0"/>
              </a:rPr>
              <a:t>Keys</a:t>
            </a:r>
          </a:p>
          <a:p>
            <a:pPr marL="1020763" indent="-457200" algn="just" eaLnBrk="1" hangingPunct="1">
              <a:spcBef>
                <a:spcPts val="0"/>
              </a:spcBef>
              <a:buClr>
                <a:srgbClr val="FF0000"/>
              </a:buClr>
              <a:buSzPct val="101000"/>
              <a:buFont typeface="+mj-lt"/>
              <a:buAutoNum type="arabicPeriod"/>
            </a:pPr>
            <a:r>
              <a:rPr lang="en-US" sz="2400" dirty="0">
                <a:latin typeface="Calibri" pitchFamily="34" charset="0"/>
                <a:cs typeface="Calibri" pitchFamily="34" charset="0"/>
              </a:rPr>
              <a:t>Numeric </a:t>
            </a:r>
            <a:r>
              <a:rPr lang="en-US" sz="2400" dirty="0" smtClean="0">
                <a:latin typeface="Calibri" pitchFamily="34" charset="0"/>
                <a:cs typeface="Calibri" pitchFamily="34" charset="0"/>
              </a:rPr>
              <a:t>Keypad</a:t>
            </a:r>
          </a:p>
          <a:p>
            <a:pPr marL="1020763" indent="-457200" algn="just" eaLnBrk="1" hangingPunct="1">
              <a:spcBef>
                <a:spcPts val="0"/>
              </a:spcBef>
              <a:buClr>
                <a:srgbClr val="FF0000"/>
              </a:buClr>
              <a:buSzPct val="101000"/>
              <a:buFont typeface="+mj-lt"/>
              <a:buAutoNum type="arabicPeriod"/>
            </a:pPr>
            <a:r>
              <a:rPr lang="en-US" sz="2400" dirty="0">
                <a:latin typeface="Calibri" pitchFamily="34" charset="0"/>
                <a:cs typeface="Calibri" pitchFamily="34" charset="0"/>
              </a:rPr>
              <a:t>Function </a:t>
            </a:r>
            <a:r>
              <a:rPr lang="en-US" sz="2400" dirty="0" smtClean="0">
                <a:latin typeface="Calibri" pitchFamily="34" charset="0"/>
                <a:cs typeface="Calibri" pitchFamily="34" charset="0"/>
              </a:rPr>
              <a:t>Keys</a:t>
            </a:r>
          </a:p>
          <a:p>
            <a:pPr marL="1020763" indent="-457200" algn="just" eaLnBrk="1" hangingPunct="1">
              <a:spcBef>
                <a:spcPts val="0"/>
              </a:spcBef>
              <a:buClr>
                <a:srgbClr val="FF0000"/>
              </a:buClr>
              <a:buSzPct val="101000"/>
              <a:buFont typeface="+mj-lt"/>
              <a:buAutoNum type="arabicPeriod"/>
            </a:pPr>
            <a:r>
              <a:rPr lang="en-US" sz="2400" dirty="0">
                <a:latin typeface="Calibri" pitchFamily="34" charset="0"/>
                <a:cs typeface="Calibri" pitchFamily="34" charset="0"/>
              </a:rPr>
              <a:t>Cursor Movement Keys</a:t>
            </a:r>
            <a:endParaRPr lang="en-US" sz="2400" spc="-30" dirty="0">
              <a:latin typeface="Calibri" pitchFamily="34" charset="0"/>
              <a:cs typeface="Calibri" pitchFamily="34" charset="0"/>
            </a:endParaRPr>
          </a:p>
          <a:p>
            <a:pPr marL="1020763" indent="-457200" algn="just" eaLnBrk="1" hangingPunct="1">
              <a:spcBef>
                <a:spcPts val="0"/>
              </a:spcBef>
              <a:buClr>
                <a:srgbClr val="FF0000"/>
              </a:buClr>
              <a:buSzPct val="101000"/>
              <a:buFont typeface="+mj-lt"/>
              <a:buAutoNum type="arabicPeriod"/>
            </a:pPr>
            <a:r>
              <a:rPr lang="en-US" sz="2400" dirty="0">
                <a:latin typeface="Calibri" pitchFamily="34" charset="0"/>
                <a:cs typeface="Calibri" pitchFamily="34" charset="0"/>
              </a:rPr>
              <a:t>Special Purpose </a:t>
            </a:r>
            <a:r>
              <a:rPr lang="en-US" sz="2400" dirty="0" smtClean="0">
                <a:latin typeface="Calibri" pitchFamily="34" charset="0"/>
                <a:cs typeface="Calibri" pitchFamily="34" charset="0"/>
              </a:rPr>
              <a:t>Keys</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a:t>
            </a:fld>
            <a:endParaRPr lang="en-US" dirty="0"/>
          </a:p>
        </p:txBody>
      </p:sp>
    </p:spTree>
    <p:extLst>
      <p:ext uri="{BB962C8B-B14F-4D97-AF65-F5344CB8AC3E}">
        <p14:creationId xmlns:p14="http://schemas.microsoft.com/office/powerpoint/2010/main" val="3115983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37999235"/>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Standard Keyboard Layout</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Alphanumeric </a:t>
            </a:r>
            <a:r>
              <a:rPr lang="en-US" sz="2600" dirty="0">
                <a:solidFill>
                  <a:srgbClr val="FF0000"/>
                </a:solidFill>
                <a:latin typeface="Arial" pitchFamily="34" charset="0"/>
                <a:cs typeface="Arial" pitchFamily="34" charset="0"/>
              </a:rPr>
              <a:t>Keypad/ Standard Type-writer </a:t>
            </a:r>
            <a:r>
              <a:rPr lang="en-US" sz="2600" dirty="0" smtClean="0">
                <a:solidFill>
                  <a:srgbClr val="FF0000"/>
                </a:solidFill>
                <a:latin typeface="Arial" pitchFamily="34" charset="0"/>
                <a:cs typeface="Arial" pitchFamily="34" charset="0"/>
              </a:rPr>
              <a:t>Keys:</a:t>
            </a:r>
            <a:endParaRPr lang="en-US" sz="2600" dirty="0">
              <a:solidFill>
                <a:srgbClr val="FF0000"/>
              </a:solidFill>
              <a:latin typeface="Arial" pitchFamily="34" charset="0"/>
              <a:cs typeface="Arial" pitchFamily="34" charset="0"/>
            </a:endParaRPr>
          </a:p>
          <a:p>
            <a:pPr marL="0" indent="0" algn="just" eaLnBrk="1" hangingPunct="1">
              <a:lnSpc>
                <a:spcPct val="90000"/>
              </a:lnSpc>
              <a:spcBef>
                <a:spcPts val="0"/>
              </a:spcBef>
              <a:spcAft>
                <a:spcPts val="0"/>
              </a:spcAft>
              <a:buNone/>
            </a:pPr>
            <a:r>
              <a:rPr lang="en-US" sz="2400" spc="-80" dirty="0">
                <a:latin typeface="Arial" panose="020B0604020202020204" pitchFamily="34" charset="0"/>
                <a:cs typeface="Arial" panose="020B0604020202020204" pitchFamily="34" charset="0"/>
              </a:rPr>
              <a:t>In general these keys are used to type in text and other data. </a:t>
            </a:r>
            <a:endParaRPr lang="en-US" sz="2400" spc="-80" dirty="0" smtClean="0">
              <a:latin typeface="Arial" panose="020B0604020202020204" pitchFamily="34" charset="0"/>
              <a:cs typeface="Arial" panose="020B0604020202020204"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These keys are so arranged that they look like a </a:t>
            </a:r>
            <a:r>
              <a:rPr lang="en-US" sz="2300" spc="-30" dirty="0">
                <a:solidFill>
                  <a:srgbClr val="0033CC"/>
                </a:solidFill>
                <a:latin typeface="Calibri" pitchFamily="34" charset="0"/>
                <a:cs typeface="Calibri" pitchFamily="34" charset="0"/>
              </a:rPr>
              <a:t>type-writer</a:t>
            </a:r>
            <a:r>
              <a:rPr lang="en-US" sz="2300" spc="-30" dirty="0">
                <a:latin typeface="Calibri" pitchFamily="34" charset="0"/>
                <a:cs typeface="Calibri" pitchFamily="34" charset="0"/>
              </a:rPr>
              <a:t>. </a:t>
            </a:r>
            <a:endParaRPr lang="en-US" sz="2300" spc="-30" dirty="0" smtClean="0">
              <a:latin typeface="Calibri" pitchFamily="34" charset="0"/>
              <a:cs typeface="Calibri"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Sometimes </a:t>
            </a:r>
            <a:r>
              <a:rPr lang="en-US" sz="2300" spc="-30" dirty="0">
                <a:latin typeface="Calibri" pitchFamily="34" charset="0"/>
                <a:cs typeface="Calibri" pitchFamily="34" charset="0"/>
              </a:rPr>
              <a:t>this arrangement is called the </a:t>
            </a:r>
            <a:r>
              <a:rPr lang="en-US" sz="2300" spc="-30" dirty="0">
                <a:solidFill>
                  <a:srgbClr val="00CC00"/>
                </a:solidFill>
                <a:latin typeface="Calibri" pitchFamily="34" charset="0"/>
                <a:cs typeface="Calibri" pitchFamily="34" charset="0"/>
              </a:rPr>
              <a:t>QWERTY layout </a:t>
            </a:r>
            <a:r>
              <a:rPr lang="en-US" sz="2300" spc="-30" dirty="0">
                <a:latin typeface="Calibri" pitchFamily="34" charset="0"/>
                <a:cs typeface="Calibri" pitchFamily="34" charset="0"/>
              </a:rPr>
              <a:t>because the first six keys on the top row of letters are Q, W, E, R, T, and Y. </a:t>
            </a:r>
            <a:endParaRPr lang="en-US" sz="2300" spc="-30" dirty="0" smtClean="0">
              <a:latin typeface="Calibri" pitchFamily="34" charset="0"/>
              <a:cs typeface="Calibri"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This keypad contains some keys such as </a:t>
            </a:r>
            <a:r>
              <a:rPr lang="en-US" sz="2300" spc="-30" dirty="0">
                <a:latin typeface="Calibri" pitchFamily="34" charset="0"/>
                <a:cs typeface="Calibri" pitchFamily="34" charset="0"/>
              </a:rPr>
              <a:t>Shift, Ctrl (control), and Alt (alter</a:t>
            </a:r>
            <a:r>
              <a:rPr lang="en-US" sz="2300" spc="-30" dirty="0" smtClean="0">
                <a:latin typeface="Calibri" pitchFamily="34" charset="0"/>
                <a:cs typeface="Calibri" pitchFamily="34" charset="0"/>
              </a:rPr>
              <a:t>) which are called </a:t>
            </a:r>
            <a:r>
              <a:rPr lang="en-US" sz="2300" spc="-30" dirty="0" smtClean="0">
                <a:solidFill>
                  <a:srgbClr val="0033CC"/>
                </a:solidFill>
                <a:latin typeface="Calibri" pitchFamily="34" charset="0"/>
                <a:cs typeface="Calibri" pitchFamily="34" charset="0"/>
              </a:rPr>
              <a:t>modifier keys</a:t>
            </a:r>
            <a:r>
              <a:rPr lang="en-US" sz="2300" spc="-30" dirty="0" smtClean="0">
                <a:latin typeface="Calibri" pitchFamily="34" charset="0"/>
                <a:cs typeface="Calibri" pitchFamily="34" charset="0"/>
              </a:rPr>
              <a:t>. They </a:t>
            </a:r>
            <a:r>
              <a:rPr lang="en-US" sz="2300" spc="-30" dirty="0">
                <a:latin typeface="Calibri" pitchFamily="34" charset="0"/>
                <a:cs typeface="Calibri" pitchFamily="34" charset="0"/>
              </a:rPr>
              <a:t>are called so because, they modify the input of other </a:t>
            </a:r>
            <a:r>
              <a:rPr lang="en-US" sz="2300" spc="-30" dirty="0" smtClean="0">
                <a:latin typeface="Calibri" pitchFamily="34" charset="0"/>
                <a:cs typeface="Calibri" pitchFamily="34" charset="0"/>
              </a:rPr>
              <a:t>keys.</a:t>
            </a:r>
            <a:endParaRPr lang="en-US" sz="23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pic>
        <p:nvPicPr>
          <p:cNvPr id="1026" name="Picture 2" descr="standard keyboard layout এর চিত্র ফলাফ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191545"/>
            <a:ext cx="5981700" cy="24354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txBox="1">
            <a:spLocks noChangeArrowheads="1"/>
          </p:cNvSpPr>
          <p:nvPr/>
        </p:nvSpPr>
        <p:spPr bwMode="auto">
          <a:xfrm>
            <a:off x="76200" y="4686300"/>
            <a:ext cx="2971800" cy="11049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spcAft>
                <a:spcPts val="0"/>
              </a:spcAft>
              <a:buNone/>
            </a:pPr>
            <a:r>
              <a:rPr lang="en-US" sz="2200" spc="-30" dirty="0" smtClean="0">
                <a:latin typeface="Arial" pitchFamily="34" charset="0"/>
                <a:cs typeface="Arial" pitchFamily="34" charset="0"/>
              </a:rPr>
              <a:t>Modifier keys are used in conjunction with the other keys.</a:t>
            </a:r>
            <a:endParaRPr lang="en-US" sz="2200" spc="-30" dirty="0">
              <a:latin typeface="Arial" pitchFamily="34" charset="0"/>
              <a:cs typeface="Arial" pitchFamily="34" charset="0"/>
            </a:endParaRPr>
          </a:p>
        </p:txBody>
      </p:sp>
      <p:sp>
        <p:nvSpPr>
          <p:cNvPr id="11" name="Rectangle 10"/>
          <p:cNvSpPr/>
          <p:nvPr/>
        </p:nvSpPr>
        <p:spPr>
          <a:xfrm>
            <a:off x="3149195" y="6500840"/>
            <a:ext cx="5232805"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Figure-1: </a:t>
            </a:r>
            <a:r>
              <a:rPr lang="en-US" sz="2000" dirty="0">
                <a:latin typeface="Times New Roman" panose="02020603050405020304" pitchFamily="18" charset="0"/>
                <a:ea typeface="Times New Roman" panose="02020603050405020304" pitchFamily="18" charset="0"/>
              </a:rPr>
              <a:t>A Alphanumeric </a:t>
            </a:r>
            <a:r>
              <a:rPr lang="en-US" sz="2000" dirty="0" smtClean="0">
                <a:latin typeface="Times New Roman" panose="02020603050405020304" pitchFamily="18" charset="0"/>
                <a:ea typeface="Times New Roman" panose="02020603050405020304" pitchFamily="18" charset="0"/>
              </a:rPr>
              <a:t>Keypad</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351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8560481"/>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Standard Keyboard Layout</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Numeric Keypad:</a:t>
            </a:r>
            <a:endParaRPr lang="en-US" sz="2600" dirty="0">
              <a:solidFill>
                <a:srgbClr val="FF0000"/>
              </a:solidFill>
              <a:latin typeface="Arial" pitchFamily="34" charset="0"/>
              <a:cs typeface="Arial" pitchFamily="34" charset="0"/>
            </a:endParaRPr>
          </a:p>
          <a:p>
            <a:pPr marL="0" indent="0" algn="just" eaLnBrk="1" hangingPunct="1">
              <a:lnSpc>
                <a:spcPct val="90000"/>
              </a:lnSpc>
              <a:spcBef>
                <a:spcPts val="0"/>
              </a:spcBef>
              <a:spcAft>
                <a:spcPts val="0"/>
              </a:spcAft>
              <a:buNone/>
            </a:pPr>
            <a:r>
              <a:rPr lang="en-US" sz="2400" spc="-80" dirty="0">
                <a:latin typeface="Arial" panose="020B0604020202020204" pitchFamily="34" charset="0"/>
                <a:cs typeface="Arial" panose="020B0604020202020204" pitchFamily="34" charset="0"/>
              </a:rPr>
              <a:t>These keys are used to enter numbers for mathematical manipulation.  </a:t>
            </a:r>
            <a:endParaRPr lang="en-US" sz="2400" spc="-80" dirty="0" smtClean="0">
              <a:latin typeface="Arial" panose="020B0604020202020204" pitchFamily="34" charset="0"/>
              <a:cs typeface="Arial" panose="020B0604020202020204" pitchFamily="34" charset="0"/>
            </a:endParaRP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is usually located on the right side of the keyboard and it looks like an adding machine with its ten digits and mathematical operators (+, -, *, and /).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sp>
        <p:nvSpPr>
          <p:cNvPr id="11" name="Rectangle 10"/>
          <p:cNvSpPr/>
          <p:nvPr/>
        </p:nvSpPr>
        <p:spPr>
          <a:xfrm>
            <a:off x="5715000" y="6500840"/>
            <a:ext cx="3505200"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Figure-2: </a:t>
            </a:r>
            <a:r>
              <a:rPr lang="en-US" sz="2000" dirty="0" smtClean="0">
                <a:latin typeface="Times New Roman" panose="02020603050405020304" pitchFamily="18" charset="0"/>
                <a:ea typeface="Times New Roman" panose="02020603050405020304" pitchFamily="18" charset="0"/>
              </a:rPr>
              <a:t>Numeric Keypad</a:t>
            </a:r>
            <a:endParaRPr lang="en-US" sz="2000" dirty="0">
              <a:effectLst/>
              <a:latin typeface="Times New Roman" panose="02020603050405020304" pitchFamily="18" charset="0"/>
              <a:ea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5" y="3048000"/>
            <a:ext cx="2790825" cy="3428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9"/>
          <p:cNvSpPr txBox="1">
            <a:spLocks noChangeArrowheads="1"/>
          </p:cNvSpPr>
          <p:nvPr/>
        </p:nvSpPr>
        <p:spPr bwMode="auto">
          <a:xfrm>
            <a:off x="228600" y="3352800"/>
            <a:ext cx="53340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algn="just" defTabSz="681038"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This </a:t>
            </a:r>
            <a:r>
              <a:rPr lang="en-US" sz="2300" spc="-30" dirty="0">
                <a:latin typeface="Calibri" pitchFamily="34" charset="0"/>
                <a:cs typeface="Calibri" pitchFamily="34" charset="0"/>
              </a:rPr>
              <a:t>keypad features a </a:t>
            </a:r>
            <a:r>
              <a:rPr lang="en-US" sz="2300" spc="-30" dirty="0" err="1">
                <a:solidFill>
                  <a:srgbClr val="00CC00"/>
                </a:solidFill>
                <a:latin typeface="Calibri" pitchFamily="34" charset="0"/>
                <a:cs typeface="Calibri" pitchFamily="34" charset="0"/>
              </a:rPr>
              <a:t>Num</a:t>
            </a:r>
            <a:r>
              <a:rPr lang="en-US" sz="2300" spc="-30" dirty="0">
                <a:solidFill>
                  <a:srgbClr val="00CC00"/>
                </a:solidFill>
                <a:latin typeface="Calibri" pitchFamily="34" charset="0"/>
                <a:cs typeface="Calibri" pitchFamily="34" charset="0"/>
              </a:rPr>
              <a:t> Lock key</a:t>
            </a:r>
            <a:r>
              <a:rPr lang="en-US" sz="2300" spc="-30" dirty="0">
                <a:latin typeface="Calibri" pitchFamily="34" charset="0"/>
                <a:cs typeface="Calibri" pitchFamily="34" charset="0"/>
              </a:rPr>
              <a:t>, which forces this keypad to input numbers. </a:t>
            </a:r>
            <a:endParaRPr lang="en-US" sz="2300" spc="-30" dirty="0" smtClean="0">
              <a:latin typeface="Calibri" pitchFamily="34" charset="0"/>
              <a:cs typeface="Calibri" pitchFamily="34" charset="0"/>
            </a:endParaRPr>
          </a:p>
          <a:p>
            <a:pPr marL="357188" algn="just" defTabSz="681038"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solidFill>
                  <a:srgbClr val="FF0000"/>
                </a:solidFill>
                <a:latin typeface="Calibri" pitchFamily="34" charset="0"/>
                <a:cs typeface="Calibri" pitchFamily="34" charset="0"/>
              </a:rPr>
              <a:t>When </a:t>
            </a:r>
            <a:r>
              <a:rPr lang="en-US" sz="2300" spc="-30" dirty="0" err="1">
                <a:solidFill>
                  <a:srgbClr val="FF0000"/>
                </a:solidFill>
                <a:latin typeface="Calibri" pitchFamily="34" charset="0"/>
                <a:cs typeface="Calibri" pitchFamily="34" charset="0"/>
              </a:rPr>
              <a:t>Num</a:t>
            </a:r>
            <a:r>
              <a:rPr lang="en-US" sz="2300" spc="-30" dirty="0">
                <a:solidFill>
                  <a:srgbClr val="FF0000"/>
                </a:solidFill>
                <a:latin typeface="Calibri" pitchFamily="34" charset="0"/>
                <a:cs typeface="Calibri" pitchFamily="34" charset="0"/>
              </a:rPr>
              <a:t> Lock is deactivated</a:t>
            </a:r>
            <a:r>
              <a:rPr lang="en-US" sz="2300" spc="-30" dirty="0">
                <a:latin typeface="Calibri" pitchFamily="34" charset="0"/>
                <a:cs typeface="Calibri" pitchFamily="34" charset="0"/>
              </a:rPr>
              <a:t>, the keys of this keypad perform cursor movement control and other </a:t>
            </a:r>
            <a:r>
              <a:rPr lang="en-US" sz="2300" spc="-30" dirty="0" smtClean="0">
                <a:latin typeface="Calibri" pitchFamily="34" charset="0"/>
                <a:cs typeface="Calibri" pitchFamily="34" charset="0"/>
              </a:rPr>
              <a:t>functions</a:t>
            </a:r>
            <a:r>
              <a:rPr lang="en-US" sz="2300" spc="-30" dirty="0">
                <a:latin typeface="Calibri" pitchFamily="34" charset="0"/>
                <a:cs typeface="Calibri" pitchFamily="34" charset="0"/>
              </a:rPr>
              <a:t> </a:t>
            </a:r>
            <a:r>
              <a:rPr lang="en-US" sz="2300" spc="-30" dirty="0" smtClean="0">
                <a:latin typeface="Calibri" pitchFamily="34" charset="0"/>
                <a:cs typeface="Calibri" pitchFamily="34" charset="0"/>
              </a:rPr>
              <a:t>such as MouseKey etc.</a:t>
            </a:r>
            <a:endParaRPr lang="en-US" sz="2300" spc="-30" dirty="0">
              <a:latin typeface="Calibri" pitchFamily="34" charset="0"/>
              <a:cs typeface="Calibri" pitchFamily="34" charset="0"/>
            </a:endParaRPr>
          </a:p>
        </p:txBody>
      </p:sp>
    </p:spTree>
    <p:extLst>
      <p:ext uri="{BB962C8B-B14F-4D97-AF65-F5344CB8AC3E}">
        <p14:creationId xmlns:p14="http://schemas.microsoft.com/office/powerpoint/2010/main" val="3970876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5.2  Keyboard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98341043"/>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5.2.1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Standard Keyboard Layout</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Function Keys:</a:t>
            </a:r>
            <a:endParaRPr lang="en-US" sz="2600" dirty="0">
              <a:solidFill>
                <a:srgbClr val="FF0000"/>
              </a:solidFill>
              <a:latin typeface="Arial" pitchFamily="34" charset="0"/>
              <a:cs typeface="Arial" pitchFamily="34" charset="0"/>
            </a:endParaRPr>
          </a:p>
          <a:p>
            <a:pPr marL="0" indent="0" algn="just" eaLnBrk="1" hangingPunct="1">
              <a:lnSpc>
                <a:spcPct val="90000"/>
              </a:lnSpc>
              <a:spcBef>
                <a:spcPts val="0"/>
              </a:spcBef>
              <a:spcAft>
                <a:spcPts val="0"/>
              </a:spcAft>
              <a:buNone/>
            </a:pPr>
            <a:r>
              <a:rPr lang="en-US" sz="2400" spc="-80" dirty="0">
                <a:latin typeface="Arial" panose="020B0604020202020204" pitchFamily="34" charset="0"/>
                <a:cs typeface="Arial" panose="020B0604020202020204" pitchFamily="34" charset="0"/>
              </a:rPr>
              <a:t>The function keys labeled F1, F2, F3, ….. and so on are usually arranged in a row along the top of the keyboard</a:t>
            </a:r>
            <a:r>
              <a:rPr lang="en-US" sz="2400" spc="-80" dirty="0" smtClean="0">
                <a:latin typeface="Arial" panose="020B0604020202020204" pitchFamily="34" charset="0"/>
                <a:cs typeface="Arial" panose="020B0604020202020204" pitchFamily="34" charset="0"/>
              </a:rPr>
              <a:t>.</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300" spc="-30" dirty="0" smtClean="0">
                <a:latin typeface="Calibri" pitchFamily="34" charset="0"/>
                <a:cs typeface="Calibri" pitchFamily="34" charset="0"/>
              </a:rPr>
              <a:t>They </a:t>
            </a:r>
            <a:r>
              <a:rPr lang="en-US" sz="2300" spc="-30" dirty="0">
                <a:latin typeface="Calibri" pitchFamily="34" charset="0"/>
                <a:cs typeface="Calibri" pitchFamily="34" charset="0"/>
              </a:rPr>
              <a:t>are </a:t>
            </a:r>
            <a:r>
              <a:rPr lang="en-US" sz="2300" spc="-30" dirty="0">
                <a:solidFill>
                  <a:srgbClr val="00CC00"/>
                </a:solidFill>
                <a:latin typeface="Calibri" pitchFamily="34" charset="0"/>
                <a:cs typeface="Calibri" pitchFamily="34" charset="0"/>
              </a:rPr>
              <a:t>used to issue commands without keyboarding long strings of characters </a:t>
            </a:r>
            <a:r>
              <a:rPr lang="en-US" sz="2300" spc="-30" dirty="0">
                <a:latin typeface="Calibri" pitchFamily="34" charset="0"/>
                <a:cs typeface="Calibri" pitchFamily="34" charset="0"/>
              </a:rPr>
              <a:t>or navigating menus or dialog boxes. </a:t>
            </a:r>
            <a:endParaRPr lang="en-US" sz="2300" spc="-30" dirty="0" smtClean="0">
              <a:latin typeface="Calibri" pitchFamily="34" charset="0"/>
              <a:cs typeface="Calibri" pitchFamily="34" charset="0"/>
            </a:endParaRP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300" spc="-30" dirty="0" smtClean="0">
                <a:latin typeface="Calibri" pitchFamily="34" charset="0"/>
                <a:cs typeface="Calibri" pitchFamily="34" charset="0"/>
              </a:rPr>
              <a:t>The </a:t>
            </a:r>
            <a:r>
              <a:rPr lang="en-US" sz="2300" spc="-30" dirty="0">
                <a:solidFill>
                  <a:srgbClr val="FF0000"/>
                </a:solidFill>
                <a:latin typeface="Calibri" pitchFamily="34" charset="0"/>
                <a:cs typeface="Calibri" pitchFamily="34" charset="0"/>
              </a:rPr>
              <a:t>purpose</a:t>
            </a:r>
            <a:r>
              <a:rPr lang="en-US" sz="2300" spc="-30" dirty="0">
                <a:latin typeface="Calibri" pitchFamily="34" charset="0"/>
                <a:cs typeface="Calibri" pitchFamily="34" charset="0"/>
              </a:rPr>
              <a:t> of each function key depends on the program you are using. For example, in most programs, F1 is the help key. When you press it, a screen displays information about the program you are using. </a:t>
            </a:r>
            <a:endParaRPr lang="en-US" sz="2300" spc="-30" dirty="0" smtClean="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
        <p:nvSpPr>
          <p:cNvPr id="11" name="Rectangle 10"/>
          <p:cNvSpPr/>
          <p:nvPr/>
        </p:nvSpPr>
        <p:spPr>
          <a:xfrm>
            <a:off x="2881053" y="5791200"/>
            <a:ext cx="3505200" cy="400110"/>
          </a:xfrm>
          <a:prstGeom prst="rect">
            <a:avLst/>
          </a:prstGeom>
        </p:spPr>
        <p:txBody>
          <a:bodyPr wrap="square">
            <a:spAutoFit/>
          </a:bodyPr>
          <a:lstStyle/>
          <a:p>
            <a:pPr marL="0" marR="0" algn="ctr">
              <a:spcBef>
                <a:spcPts val="0"/>
              </a:spcBef>
              <a:spcAft>
                <a:spcPts val="0"/>
              </a:spcAft>
            </a:pPr>
            <a:r>
              <a:rPr lang="en-US" sz="2000" dirty="0" smtClean="0">
                <a:solidFill>
                  <a:srgbClr val="0033CC"/>
                </a:solidFill>
                <a:latin typeface="Times New Roman" panose="02020603050405020304" pitchFamily="18" charset="0"/>
                <a:ea typeface="Times New Roman" panose="02020603050405020304" pitchFamily="18" charset="0"/>
              </a:rPr>
              <a:t>Figure-3: </a:t>
            </a:r>
            <a:r>
              <a:rPr lang="en-US" sz="2000" dirty="0" smtClean="0">
                <a:latin typeface="Times New Roman" panose="02020603050405020304" pitchFamily="18" charset="0"/>
                <a:ea typeface="Times New Roman" panose="02020603050405020304" pitchFamily="18" charset="0"/>
              </a:rPr>
              <a:t>Function Keys</a:t>
            </a:r>
            <a:endParaRPr lang="en-US" sz="2000" dirty="0">
              <a:effectLst/>
              <a:latin typeface="Times New Roman" panose="02020603050405020304" pitchFamily="18" charset="0"/>
              <a:ea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241" y="4943475"/>
            <a:ext cx="58388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920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3667</TotalTime>
  <Words>2945</Words>
  <Application>Microsoft Office PowerPoint</Application>
  <PresentationFormat>On-screen Show (4:3)</PresentationFormat>
  <Paragraphs>353</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K M A</cp:lastModifiedBy>
  <cp:revision>380</cp:revision>
  <dcterms:created xsi:type="dcterms:W3CDTF">2007-10-02T04:28:17Z</dcterms:created>
  <dcterms:modified xsi:type="dcterms:W3CDTF">2019-03-11T05:35:00Z</dcterms:modified>
</cp:coreProperties>
</file>