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940" r:id="rId2"/>
    <p:sldId id="770" r:id="rId3"/>
    <p:sldId id="535" r:id="rId4"/>
    <p:sldId id="900" r:id="rId5"/>
    <p:sldId id="901" r:id="rId6"/>
    <p:sldId id="924" r:id="rId7"/>
    <p:sldId id="902" r:id="rId8"/>
    <p:sldId id="925" r:id="rId9"/>
    <p:sldId id="926" r:id="rId10"/>
    <p:sldId id="903" r:id="rId11"/>
    <p:sldId id="927" r:id="rId12"/>
    <p:sldId id="928" r:id="rId13"/>
    <p:sldId id="904" r:id="rId14"/>
    <p:sldId id="930" r:id="rId15"/>
    <p:sldId id="929" r:id="rId16"/>
    <p:sldId id="931" r:id="rId17"/>
    <p:sldId id="905" r:id="rId18"/>
    <p:sldId id="932" r:id="rId19"/>
    <p:sldId id="933" r:id="rId20"/>
    <p:sldId id="934" r:id="rId21"/>
    <p:sldId id="935" r:id="rId22"/>
    <p:sldId id="906" r:id="rId23"/>
    <p:sldId id="937" r:id="rId24"/>
    <p:sldId id="923" r:id="rId25"/>
    <p:sldId id="835" r:id="rId26"/>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00CC00"/>
    <a:srgbClr val="CCFF99"/>
    <a:srgbClr val="3366FF"/>
    <a:srgbClr val="FF9900"/>
    <a:srgbClr val="660066"/>
    <a:srgbClr val="996633"/>
    <a:srgbClr val="66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840" autoAdjust="0"/>
  </p:normalViewPr>
  <p:slideViewPr>
    <p:cSldViewPr>
      <p:cViewPr varScale="1">
        <p:scale>
          <a:sx n="70" d="100"/>
          <a:sy n="70" d="100"/>
        </p:scale>
        <p:origin x="15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0AAECE9-AD51-4C43-9D02-2B9A164D906E}" type="slidenum">
              <a:rPr lang="en-US" sz="1200" b="0" smtClean="0">
                <a:latin typeface="Times New Roman" charset="0"/>
              </a:rPr>
              <a:pPr/>
              <a:t>1</a:t>
            </a:fld>
            <a:endParaRPr lang="en-US" sz="1200" b="0"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6166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136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86312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K  M  </a:t>
            </a:r>
            <a:r>
              <a:rPr lang="en-US" sz="1100" dirty="0">
                <a:solidFill>
                  <a:srgbClr val="FFC0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Associate  </a:t>
            </a:r>
            <a:r>
              <a:rPr lang="en-US" sz="1100" dirty="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4088"/>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4288"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800" dirty="0" smtClean="0">
                <a:solidFill>
                  <a:srgbClr val="00B050"/>
                </a:solidFill>
                <a:latin typeface="Verdana" pitchFamily="34" charset="0"/>
                <a:ea typeface="Verdana" pitchFamily="34" charset="0"/>
                <a:cs typeface="Verdana" pitchFamily="34" charset="0"/>
              </a:rPr>
              <a:t>IT-1101: IT Fundamentals</a:t>
            </a:r>
            <a:endParaRPr lang="en-US" sz="2800" dirty="0">
              <a:solidFill>
                <a:srgbClr val="00B050"/>
              </a:solidFill>
              <a:latin typeface="Verdana" pitchFamily="34" charset="0"/>
              <a:ea typeface="Verdana" pitchFamily="34" charset="0"/>
              <a:cs typeface="Verdana" pitchFamily="34" charset="0"/>
            </a:endParaRPr>
          </a:p>
          <a:p>
            <a:pPr algn="ctr">
              <a:lnSpc>
                <a:spcPct val="80000"/>
              </a:lnSpc>
            </a:pPr>
            <a:r>
              <a:rPr lang="en-US" sz="1500" dirty="0">
                <a:solidFill>
                  <a:srgbClr val="FF0000"/>
                </a:solidFill>
              </a:rPr>
              <a:t>for</a:t>
            </a:r>
            <a:r>
              <a:rPr lang="en-US" dirty="0">
                <a:solidFill>
                  <a:srgbClr val="00B050"/>
                </a:solidFill>
              </a:rPr>
              <a:t> </a:t>
            </a:r>
          </a:p>
          <a:p>
            <a:pPr algn="ctr">
              <a:lnSpc>
                <a:spcPct val="80000"/>
              </a:lnSpc>
            </a:pPr>
            <a:r>
              <a:rPr lang="en-US" sz="2000" dirty="0" smtClean="0">
                <a:latin typeface="Arial Black" pitchFamily="34" charset="0"/>
              </a:rPr>
              <a:t>1st Year </a:t>
            </a:r>
            <a:r>
              <a:rPr lang="en-US" sz="2000" dirty="0">
                <a:latin typeface="Arial Black" pitchFamily="34" charset="0"/>
              </a:rPr>
              <a:t>1st Semester of </a:t>
            </a:r>
            <a:r>
              <a:rPr lang="en-US" sz="2000" dirty="0" err="1">
                <a:latin typeface="Arial Black" pitchFamily="34" charset="0"/>
              </a:rPr>
              <a:t>B.Sc</a:t>
            </a:r>
            <a:r>
              <a:rPr lang="en-US" sz="2000" dirty="0">
                <a:latin typeface="Arial Black" pitchFamily="34" charset="0"/>
              </a:rPr>
              <a:t> (Honors) in IT </a:t>
            </a:r>
            <a:r>
              <a:rPr lang="en-US" sz="2000" dirty="0" smtClean="0">
                <a:latin typeface="Arial Black" pitchFamily="34" charset="0"/>
              </a:rPr>
              <a:t>(10</a:t>
            </a:r>
            <a:r>
              <a:rPr lang="en-US" sz="2000" baseline="30000" dirty="0" smtClean="0">
                <a:latin typeface="Arial Black" pitchFamily="34" charset="0"/>
              </a:rPr>
              <a:t>th</a:t>
            </a:r>
            <a:r>
              <a:rPr lang="en-US" sz="2000" dirty="0" smtClean="0">
                <a:latin typeface="Arial Black" pitchFamily="34" charset="0"/>
              </a:rPr>
              <a:t> </a:t>
            </a:r>
            <a:r>
              <a:rPr lang="en-US" sz="2000" dirty="0" smtClean="0">
                <a:solidFill>
                  <a:srgbClr val="0000FF"/>
                </a:solidFill>
                <a:latin typeface="Arial Black" pitchFamily="34" charset="0"/>
              </a:rPr>
              <a:t>Batch</a:t>
            </a:r>
            <a:r>
              <a:rPr lang="en-US" sz="2000" dirty="0">
                <a:latin typeface="Arial Black" pitchFamily="34" charset="0"/>
              </a:rPr>
              <a:t>)</a:t>
            </a:r>
          </a:p>
        </p:txBody>
      </p:sp>
      <p:sp>
        <p:nvSpPr>
          <p:cNvPr id="3076" name="Rectangle 14"/>
          <p:cNvSpPr>
            <a:spLocks noChangeArrowheads="1"/>
          </p:cNvSpPr>
          <p:nvPr/>
        </p:nvSpPr>
        <p:spPr bwMode="auto">
          <a:xfrm>
            <a:off x="914400" y="4038600"/>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90000"/>
              </a:lnSpc>
            </a:pPr>
            <a:r>
              <a:rPr lang="en-US" sz="2800" u="sng" dirty="0">
                <a:solidFill>
                  <a:srgbClr val="0070C0"/>
                </a:solidFill>
                <a:latin typeface="Verdana" panose="020B0604030504040204" pitchFamily="34" charset="0"/>
                <a:ea typeface="Verdana" panose="020B0604030504040204" pitchFamily="34" charset="0"/>
                <a:cs typeface="Verdana" panose="020B0604030504040204" pitchFamily="34" charset="0"/>
              </a:rPr>
              <a:t>Lecture:</a:t>
            </a:r>
            <a:r>
              <a:rPr lang="en-US" sz="28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800" u="sng" dirty="0">
                <a:solidFill>
                  <a:srgbClr val="FF0000"/>
                </a:solidFill>
                <a:latin typeface="Verdana" panose="020B0604030504040204" pitchFamily="34" charset="0"/>
                <a:ea typeface="Verdana" panose="020B0604030504040204" pitchFamily="34" charset="0"/>
                <a:cs typeface="Verdana" panose="020B0604030504040204" pitchFamily="34" charset="0"/>
              </a:rPr>
              <a:t>06</a:t>
            </a:r>
          </a:p>
          <a:p>
            <a:pPr>
              <a:lnSpc>
                <a:spcPct val="90000"/>
              </a:lnSpc>
            </a:pPr>
            <a:endParaRPr lang="en-US" sz="1600" u="sng" dirty="0">
              <a:solidFill>
                <a:srgbClr val="0070C0"/>
              </a:solidFill>
            </a:endParaRPr>
          </a:p>
          <a:p>
            <a:pPr algn="ctr">
              <a:lnSpc>
                <a:spcPct val="90000"/>
              </a:lnSpc>
            </a:pPr>
            <a:r>
              <a:rPr lang="en-US" sz="2800" dirty="0"/>
              <a:t>Output Fundamentals</a:t>
            </a:r>
            <a:endParaRPr lang="en-US" sz="2800" dirty="0"/>
          </a:p>
        </p:txBody>
      </p:sp>
      <p:pic>
        <p:nvPicPr>
          <p:cNvPr id="307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609600" y="5029200"/>
            <a:ext cx="5638800" cy="1784350"/>
          </a:xfrm>
          <a:prstGeom prst="rect">
            <a:avLst/>
          </a:prstGeom>
          <a:noFill/>
          <a:ln w="9525">
            <a:noFill/>
            <a:miter lim="800000"/>
            <a:headEnd/>
            <a:tailEnd/>
          </a:ln>
        </p:spPr>
        <p:txBody>
          <a:bodyPr>
            <a:spAutoFit/>
          </a:bodyPr>
          <a:lstStyle/>
          <a:p>
            <a:pPr>
              <a:defRPr/>
            </a:pPr>
            <a:r>
              <a:rPr lang="en-US" sz="2000" dirty="0">
                <a:solidFill>
                  <a:srgbClr val="FF0000"/>
                </a:solidFill>
              </a:rPr>
              <a:t>Prepared by:</a:t>
            </a:r>
            <a:endParaRPr lang="en-US" sz="2000" b="0" dirty="0">
              <a:solidFill>
                <a:srgbClr val="FF0000"/>
              </a:solidFill>
            </a:endParaRPr>
          </a:p>
          <a:p>
            <a:pPr marL="457200">
              <a:defRPr/>
            </a:pPr>
            <a:r>
              <a:rPr lang="en-US" sz="2000" dirty="0"/>
              <a:t>K M </a:t>
            </a:r>
            <a:r>
              <a:rPr lang="en-US" sz="2000" dirty="0" err="1"/>
              <a:t>Akkas</a:t>
            </a:r>
            <a:r>
              <a:rPr lang="en-US" sz="2000" dirty="0"/>
              <a:t> Ali</a:t>
            </a:r>
          </a:p>
          <a:p>
            <a:pPr marL="457200">
              <a:defRPr/>
            </a:pPr>
            <a:r>
              <a:rPr lang="en-US" sz="1000" dirty="0">
                <a:solidFill>
                  <a:srgbClr val="0000FF"/>
                </a:solidFill>
              </a:rPr>
              <a:t>akkas_khan@yahoo.com, akkas@juniv.edu</a:t>
            </a:r>
          </a:p>
          <a:p>
            <a:pPr marL="457200">
              <a:defRPr/>
            </a:pPr>
            <a:r>
              <a:rPr lang="en-US" sz="2000" dirty="0"/>
              <a:t>Assistant Professor</a:t>
            </a:r>
          </a:p>
          <a:p>
            <a:pPr marL="457200">
              <a:defRPr/>
            </a:pPr>
            <a:r>
              <a:rPr lang="en-US" sz="2000" dirty="0">
                <a:solidFill>
                  <a:srgbClr val="3333FF"/>
                </a:solidFill>
              </a:rPr>
              <a:t>Institute of Information Technology (IIT) </a:t>
            </a:r>
          </a:p>
          <a:p>
            <a:pPr marL="457200">
              <a:defRPr/>
            </a:pPr>
            <a:r>
              <a:rPr lang="en-US" sz="2000" dirty="0">
                <a:solidFill>
                  <a:srgbClr val="00CC00"/>
                </a:solidFill>
              </a:rPr>
              <a:t>Jahangirnagar University, Dhaka-1342</a:t>
            </a:r>
          </a:p>
        </p:txBody>
      </p:sp>
    </p:spTree>
    <p:extLst>
      <p:ext uri="{BB962C8B-B14F-4D97-AF65-F5344CB8AC3E}">
        <p14:creationId xmlns:p14="http://schemas.microsoft.com/office/powerpoint/2010/main" val="1998881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39456201"/>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6.2.2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Classification of Printers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sp>
        <p:nvSpPr>
          <p:cNvPr id="15"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Printers are classified according to a number of </a:t>
            </a:r>
            <a:r>
              <a:rPr lang="en-US" sz="2800" dirty="0" smtClean="0">
                <a:latin typeface="Arial" panose="020B0604020202020204" pitchFamily="34" charset="0"/>
                <a:cs typeface="Arial" panose="020B0604020202020204" pitchFamily="34" charset="0"/>
              </a:rPr>
              <a:t>criteria:</a:t>
            </a:r>
            <a:endParaRPr lang="en-US" sz="2800" dirty="0">
              <a:latin typeface="Arial" panose="020B0604020202020204" pitchFamily="34" charset="0"/>
              <a:cs typeface="Arial" panose="020B0604020202020204" pitchFamily="34" charset="0"/>
            </a:endParaRPr>
          </a:p>
          <a:p>
            <a:pPr marL="471488" lvl="0" indent="-457200" algn="just" eaLnBrk="1" hangingPunct="1">
              <a:lnSpc>
                <a:spcPct val="90000"/>
              </a:lnSpc>
              <a:spcBef>
                <a:spcPts val="0"/>
              </a:spcBef>
              <a:buClr>
                <a:srgbClr val="FF0000"/>
              </a:buClr>
              <a:buSzPct val="101000"/>
              <a:buFont typeface="+mj-lt"/>
              <a:buAutoNum type="alphaUcPeriod"/>
            </a:pPr>
            <a:r>
              <a:rPr lang="en-US" sz="2400" spc="-70" dirty="0">
                <a:latin typeface="Calibri" pitchFamily="34" charset="0"/>
                <a:cs typeface="Calibri" pitchFamily="34" charset="0"/>
              </a:rPr>
              <a:t>Classification of printers according to printing </a:t>
            </a:r>
            <a:r>
              <a:rPr lang="en-US" sz="2400" spc="-70" dirty="0" smtClean="0">
                <a:latin typeface="Calibri" pitchFamily="34" charset="0"/>
                <a:cs typeface="Calibri" pitchFamily="34" charset="0"/>
              </a:rPr>
              <a:t>capability: </a:t>
            </a:r>
            <a:r>
              <a:rPr lang="en-US" sz="2400" spc="-70" dirty="0" smtClean="0">
                <a:solidFill>
                  <a:srgbClr val="0033CC"/>
                </a:solidFill>
                <a:latin typeface="Calibri" pitchFamily="34" charset="0"/>
                <a:cs typeface="Calibri" pitchFamily="34" charset="0"/>
              </a:rPr>
              <a:t>3  types</a:t>
            </a:r>
          </a:p>
          <a:p>
            <a:pPr marL="1382713" indent="-514350" algn="just" eaLnBrk="1" hangingPunct="1">
              <a:lnSpc>
                <a:spcPct val="90000"/>
              </a:lnSpc>
              <a:spcBef>
                <a:spcPts val="0"/>
              </a:spcBef>
              <a:buClr>
                <a:srgbClr val="FF0000"/>
              </a:buClr>
              <a:buSzPct val="101000"/>
              <a:buFont typeface="+mj-lt"/>
              <a:buAutoNum type="romanLcPeriod"/>
            </a:pPr>
            <a:r>
              <a:rPr lang="en-US" sz="2000" spc="-30" dirty="0">
                <a:solidFill>
                  <a:srgbClr val="0033CC"/>
                </a:solidFill>
                <a:latin typeface="Calibri" pitchFamily="34" charset="0"/>
                <a:cs typeface="Calibri" pitchFamily="34" charset="0"/>
              </a:rPr>
              <a:t>Character printers: </a:t>
            </a:r>
            <a:r>
              <a:rPr lang="en-US" sz="2000" spc="-30" dirty="0">
                <a:latin typeface="Calibri" pitchFamily="34" charset="0"/>
                <a:cs typeface="Calibri" pitchFamily="34" charset="0"/>
              </a:rPr>
              <a:t>which prints one character of text at a time.</a:t>
            </a:r>
          </a:p>
          <a:p>
            <a:pPr marL="1382713" indent="-514350" algn="just" eaLnBrk="1" hangingPunct="1">
              <a:lnSpc>
                <a:spcPct val="90000"/>
              </a:lnSpc>
              <a:spcBef>
                <a:spcPts val="0"/>
              </a:spcBef>
              <a:buClr>
                <a:srgbClr val="FF0000"/>
              </a:buClr>
              <a:buSzPct val="101000"/>
              <a:buFont typeface="+mj-lt"/>
              <a:buAutoNum type="romanLcPeriod"/>
            </a:pPr>
            <a:r>
              <a:rPr lang="en-US" sz="2000" spc="-30" dirty="0">
                <a:solidFill>
                  <a:srgbClr val="00CC00"/>
                </a:solidFill>
                <a:latin typeface="Calibri" pitchFamily="34" charset="0"/>
                <a:cs typeface="Calibri" pitchFamily="34" charset="0"/>
              </a:rPr>
              <a:t>Line printers: </a:t>
            </a:r>
            <a:r>
              <a:rPr lang="en-US" sz="2000" spc="-30" dirty="0">
                <a:latin typeface="Calibri" pitchFamily="34" charset="0"/>
                <a:cs typeface="Calibri" pitchFamily="34" charset="0"/>
              </a:rPr>
              <a:t>which prints one line at a time</a:t>
            </a:r>
          </a:p>
          <a:p>
            <a:pPr marL="1382713" indent="-514350" algn="just" eaLnBrk="1" hangingPunct="1">
              <a:lnSpc>
                <a:spcPct val="90000"/>
              </a:lnSpc>
              <a:spcBef>
                <a:spcPts val="0"/>
              </a:spcBef>
              <a:buClr>
                <a:srgbClr val="FF0000"/>
              </a:buClr>
              <a:buSzPct val="101000"/>
              <a:buFont typeface="+mj-lt"/>
              <a:buAutoNum type="romanLcPeriod"/>
            </a:pPr>
            <a:r>
              <a:rPr lang="en-US" sz="2000" spc="-30" dirty="0">
                <a:solidFill>
                  <a:srgbClr val="0033CC"/>
                </a:solidFill>
                <a:latin typeface="Calibri" pitchFamily="34" charset="0"/>
                <a:cs typeface="Calibri" pitchFamily="34" charset="0"/>
              </a:rPr>
              <a:t>Page printers: </a:t>
            </a:r>
            <a:r>
              <a:rPr lang="en-US" sz="2000" spc="-30" dirty="0">
                <a:latin typeface="Calibri" pitchFamily="34" charset="0"/>
                <a:cs typeface="Calibri" pitchFamily="34" charset="0"/>
              </a:rPr>
              <a:t>which prints one page of text at a </a:t>
            </a:r>
            <a:r>
              <a:rPr lang="en-US" sz="2000" spc="-30" dirty="0" smtClean="0">
                <a:latin typeface="Calibri" pitchFamily="34" charset="0"/>
                <a:cs typeface="Calibri" pitchFamily="34" charset="0"/>
              </a:rPr>
              <a:t>time</a:t>
            </a:r>
          </a:p>
          <a:p>
            <a:pPr marL="868363" indent="0" algn="just" eaLnBrk="1" hangingPunct="1">
              <a:lnSpc>
                <a:spcPct val="90000"/>
              </a:lnSpc>
              <a:spcBef>
                <a:spcPts val="0"/>
              </a:spcBef>
              <a:buClr>
                <a:srgbClr val="FF0000"/>
              </a:buClr>
              <a:buSzPct val="101000"/>
              <a:buNone/>
            </a:pPr>
            <a:endParaRPr lang="en-US" sz="4000" spc="-30" dirty="0">
              <a:latin typeface="Calibri" pitchFamily="34" charset="0"/>
              <a:cs typeface="Calibri" pitchFamily="34" charset="0"/>
            </a:endParaRPr>
          </a:p>
          <a:p>
            <a:pPr marL="471488" indent="-457200" algn="just" eaLnBrk="1" hangingPunct="1">
              <a:lnSpc>
                <a:spcPct val="90000"/>
              </a:lnSpc>
              <a:spcBef>
                <a:spcPts val="0"/>
              </a:spcBef>
              <a:buClr>
                <a:srgbClr val="FF0000"/>
              </a:buClr>
              <a:buSzPct val="101000"/>
              <a:buFont typeface="+mj-lt"/>
              <a:buAutoNum type="alphaUcPeriod" startAt="2"/>
            </a:pPr>
            <a:r>
              <a:rPr lang="en-US" sz="2400" spc="-30" dirty="0" smtClean="0">
                <a:latin typeface="Calibri" pitchFamily="34" charset="0"/>
                <a:cs typeface="Calibri" pitchFamily="34" charset="0"/>
              </a:rPr>
              <a:t>Classification </a:t>
            </a:r>
            <a:r>
              <a:rPr lang="en-US" sz="2400" spc="-30" dirty="0">
                <a:latin typeface="Calibri" pitchFamily="34" charset="0"/>
                <a:cs typeface="Calibri" pitchFamily="34" charset="0"/>
              </a:rPr>
              <a:t>of printers according to technology used in printer </a:t>
            </a:r>
            <a:r>
              <a:rPr lang="en-US" sz="2400" spc="-30" dirty="0" smtClean="0">
                <a:latin typeface="Calibri" pitchFamily="34" charset="0"/>
                <a:cs typeface="Calibri" pitchFamily="34" charset="0"/>
              </a:rPr>
              <a:t>manufacture: </a:t>
            </a:r>
            <a:r>
              <a:rPr lang="en-US" sz="2400" spc="-30" dirty="0" smtClean="0">
                <a:solidFill>
                  <a:srgbClr val="FF0000"/>
                </a:solidFill>
                <a:latin typeface="Calibri" pitchFamily="34" charset="0"/>
                <a:cs typeface="Calibri" pitchFamily="34" charset="0"/>
              </a:rPr>
              <a:t>2 types</a:t>
            </a:r>
            <a:endParaRPr lang="en-US" sz="2400" spc="-30" dirty="0">
              <a:latin typeface="Calibri" pitchFamily="34" charset="0"/>
              <a:cs typeface="Calibri" pitchFamily="34" charset="0"/>
            </a:endParaRPr>
          </a:p>
          <a:p>
            <a:pPr marL="1382713" lvl="0" indent="-514350" algn="just" eaLnBrk="1" hangingPunct="1">
              <a:lnSpc>
                <a:spcPct val="90000"/>
              </a:lnSpc>
              <a:spcBef>
                <a:spcPts val="0"/>
              </a:spcBef>
              <a:buClr>
                <a:srgbClr val="FF0000"/>
              </a:buClr>
              <a:buSzPct val="101000"/>
              <a:buFont typeface="+mj-lt"/>
              <a:buAutoNum type="romanLcPeriod"/>
            </a:pPr>
            <a:r>
              <a:rPr lang="en-US" sz="2000" spc="-30" dirty="0">
                <a:solidFill>
                  <a:srgbClr val="00CC00"/>
                </a:solidFill>
                <a:latin typeface="Calibri" pitchFamily="34" charset="0"/>
                <a:cs typeface="Calibri" pitchFamily="34" charset="0"/>
              </a:rPr>
              <a:t> Impact </a:t>
            </a:r>
            <a:r>
              <a:rPr lang="en-US" sz="2000" spc="-30" dirty="0" smtClean="0">
                <a:solidFill>
                  <a:srgbClr val="00CC00"/>
                </a:solidFill>
                <a:latin typeface="Calibri" pitchFamily="34" charset="0"/>
                <a:cs typeface="Calibri" pitchFamily="34" charset="0"/>
              </a:rPr>
              <a:t>Printers</a:t>
            </a:r>
          </a:p>
          <a:p>
            <a:pPr marL="1419225" indent="0" algn="just" eaLnBrk="1" hangingPunct="1">
              <a:lnSpc>
                <a:spcPct val="90000"/>
              </a:lnSpc>
              <a:spcBef>
                <a:spcPts val="0"/>
              </a:spcBef>
              <a:buClr>
                <a:srgbClr val="FF0000"/>
              </a:buClr>
              <a:buSzPct val="101000"/>
              <a:buNone/>
            </a:pPr>
            <a:r>
              <a:rPr lang="en-US" sz="2000" spc="-30" dirty="0">
                <a:latin typeface="Calibri" pitchFamily="34" charset="0"/>
                <a:cs typeface="Calibri" pitchFamily="34" charset="0"/>
              </a:rPr>
              <a:t>These printers make physical contact with paper while printing. </a:t>
            </a:r>
            <a:r>
              <a:rPr lang="en-US" sz="2000" spc="-30" dirty="0" smtClean="0">
                <a:solidFill>
                  <a:srgbClr val="0033CC"/>
                </a:solidFill>
                <a:latin typeface="Calibri" pitchFamily="34" charset="0"/>
                <a:cs typeface="Calibri" pitchFamily="34" charset="0"/>
              </a:rPr>
              <a:t>Example</a:t>
            </a:r>
            <a:r>
              <a:rPr lang="en-US" sz="2000" spc="-30" dirty="0">
                <a:solidFill>
                  <a:srgbClr val="0033CC"/>
                </a:solidFill>
                <a:latin typeface="Calibri" pitchFamily="34" charset="0"/>
                <a:cs typeface="Calibri" pitchFamily="34" charset="0"/>
              </a:rPr>
              <a:t>: </a:t>
            </a:r>
            <a:r>
              <a:rPr lang="en-US" sz="2000" spc="-30" dirty="0">
                <a:latin typeface="Calibri" pitchFamily="34" charset="0"/>
                <a:cs typeface="Calibri" pitchFamily="34" charset="0"/>
              </a:rPr>
              <a:t>Typewriter, Line printers, dot matrix </a:t>
            </a:r>
            <a:r>
              <a:rPr lang="en-US" sz="2000" spc="-30" dirty="0" smtClean="0">
                <a:latin typeface="Calibri" pitchFamily="34" charset="0"/>
                <a:cs typeface="Calibri" pitchFamily="34" charset="0"/>
              </a:rPr>
              <a:t>printers etc.</a:t>
            </a:r>
            <a:endParaRPr lang="en-US" sz="2000" spc="-30" dirty="0">
              <a:latin typeface="Calibri" pitchFamily="34" charset="0"/>
              <a:cs typeface="Calibri" pitchFamily="34" charset="0"/>
            </a:endParaRPr>
          </a:p>
          <a:p>
            <a:pPr marL="868363" lvl="0" indent="0" algn="just" eaLnBrk="1" hangingPunct="1">
              <a:lnSpc>
                <a:spcPct val="90000"/>
              </a:lnSpc>
              <a:spcBef>
                <a:spcPts val="0"/>
              </a:spcBef>
              <a:buClr>
                <a:srgbClr val="FF0000"/>
              </a:buClr>
              <a:buSzPct val="101000"/>
              <a:buNone/>
            </a:pPr>
            <a:endParaRPr lang="en-US" sz="1050" spc="-30" dirty="0">
              <a:latin typeface="Calibri" pitchFamily="34" charset="0"/>
              <a:cs typeface="Calibri" pitchFamily="34" charset="0"/>
            </a:endParaRPr>
          </a:p>
          <a:p>
            <a:pPr marL="1382713" lvl="0" indent="-514350" algn="just" eaLnBrk="1" hangingPunct="1">
              <a:lnSpc>
                <a:spcPct val="90000"/>
              </a:lnSpc>
              <a:spcBef>
                <a:spcPts val="0"/>
              </a:spcBef>
              <a:buClr>
                <a:srgbClr val="FF0000"/>
              </a:buClr>
              <a:buSzPct val="101000"/>
              <a:buFont typeface="+mj-lt"/>
              <a:buAutoNum type="romanLcPeriod"/>
            </a:pPr>
            <a:r>
              <a:rPr lang="en-US" sz="2000" spc="-30" dirty="0">
                <a:solidFill>
                  <a:srgbClr val="00CC00"/>
                </a:solidFill>
                <a:latin typeface="Calibri" pitchFamily="34" charset="0"/>
                <a:cs typeface="Calibri" pitchFamily="34" charset="0"/>
              </a:rPr>
              <a:t>Non-Impact </a:t>
            </a:r>
            <a:r>
              <a:rPr lang="en-US" sz="2000" spc="-30" dirty="0" smtClean="0">
                <a:solidFill>
                  <a:srgbClr val="00CC00"/>
                </a:solidFill>
                <a:latin typeface="Calibri" pitchFamily="34" charset="0"/>
                <a:cs typeface="Calibri" pitchFamily="34" charset="0"/>
              </a:rPr>
              <a:t>Printers</a:t>
            </a:r>
          </a:p>
          <a:p>
            <a:pPr marL="1419225" lvl="1" indent="0" algn="just" eaLnBrk="1" hangingPunct="1">
              <a:lnSpc>
                <a:spcPct val="90000"/>
              </a:lnSpc>
              <a:spcBef>
                <a:spcPts val="0"/>
              </a:spcBef>
              <a:buClr>
                <a:srgbClr val="FF0000"/>
              </a:buClr>
              <a:buSzPct val="101000"/>
              <a:buNone/>
            </a:pPr>
            <a:r>
              <a:rPr lang="en-US" sz="2000" spc="-30" dirty="0">
                <a:latin typeface="Calibri" pitchFamily="34" charset="0"/>
                <a:cs typeface="Calibri" pitchFamily="34" charset="0"/>
              </a:rPr>
              <a:t>These printers form characters and images on paper without making direct physical contact between printing mechanism and paper.  </a:t>
            </a:r>
            <a:r>
              <a:rPr lang="en-US" sz="2000" spc="-30" dirty="0" smtClean="0">
                <a:solidFill>
                  <a:srgbClr val="0033CC"/>
                </a:solidFill>
                <a:latin typeface="Calibri" pitchFamily="34" charset="0"/>
                <a:cs typeface="Calibri" pitchFamily="34" charset="0"/>
              </a:rPr>
              <a:t>Example</a:t>
            </a:r>
            <a:r>
              <a:rPr lang="en-US" sz="2000" spc="-30" dirty="0">
                <a:solidFill>
                  <a:srgbClr val="0033CC"/>
                </a:solidFill>
                <a:latin typeface="Calibri" pitchFamily="34" charset="0"/>
                <a:cs typeface="Calibri" pitchFamily="34" charset="0"/>
              </a:rPr>
              <a:t>: </a:t>
            </a:r>
            <a:r>
              <a:rPr lang="en-US" sz="2000" spc="-30" dirty="0">
                <a:latin typeface="Calibri" pitchFamily="34" charset="0"/>
                <a:cs typeface="Calibri" pitchFamily="34" charset="0"/>
              </a:rPr>
              <a:t>Laser printers, ink-jet printers, </a:t>
            </a:r>
            <a:r>
              <a:rPr lang="en-US" sz="2000" spc="-30" dirty="0" smtClean="0">
                <a:latin typeface="Calibri" pitchFamily="34" charset="0"/>
                <a:cs typeface="Calibri" pitchFamily="34" charset="0"/>
              </a:rPr>
              <a:t>etc.</a:t>
            </a:r>
            <a:endParaRPr lang="en-US" sz="2000" spc="-30" dirty="0">
              <a:latin typeface="Calibri" pitchFamily="34" charset="0"/>
              <a:cs typeface="Calibri" pitchFamily="34" charset="0"/>
            </a:endParaRPr>
          </a:p>
        </p:txBody>
      </p:sp>
    </p:spTree>
    <p:extLst>
      <p:ext uri="{BB962C8B-B14F-4D97-AF65-F5344CB8AC3E}">
        <p14:creationId xmlns:p14="http://schemas.microsoft.com/office/powerpoint/2010/main" val="3970876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13642439"/>
              </p:ext>
            </p:extLst>
          </p:nvPr>
        </p:nvGraphicFramePr>
        <p:xfrm>
          <a:off x="94034" y="685800"/>
          <a:ext cx="8897566" cy="365760"/>
        </p:xfrm>
        <a:graphic>
          <a:graphicData uri="http://schemas.openxmlformats.org/drawingml/2006/table">
            <a:tbl>
              <a:tblPr firstRow="1" firstCol="1" lastRow="1" lastCol="1" bandRow="1" bandCol="1">
                <a:tableStyleId>{5C22544A-7EE6-4342-B048-85BDC9FD1C3A}</a:tableStyleId>
              </a:tblPr>
              <a:tblGrid>
                <a:gridCol w="1025459"/>
                <a:gridCol w="7872107"/>
              </a:tblGrid>
              <a:tr h="281749">
                <a:tc>
                  <a:txBody>
                    <a:bodyPr/>
                    <a:lstStyle/>
                    <a:p>
                      <a:pPr marL="0" marR="0" algn="just">
                        <a:lnSpc>
                          <a:spcPct val="100000"/>
                        </a:lnSpc>
                        <a:spcBef>
                          <a:spcPts val="0"/>
                        </a:spcBef>
                        <a:spcAft>
                          <a:spcPts val="0"/>
                        </a:spcAft>
                      </a:pPr>
                      <a:r>
                        <a:rPr lang="en-US" sz="2400" dirty="0" smtClean="0">
                          <a:solidFill>
                            <a:srgbClr val="FF0000"/>
                          </a:solidFill>
                          <a:effectLst/>
                          <a:latin typeface="Arial" pitchFamily="34" charset="0"/>
                          <a:cs typeface="Arial" pitchFamily="34" charset="0"/>
                        </a:rPr>
                        <a:t>6.2.3</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400" dirty="0" smtClean="0">
                          <a:solidFill>
                            <a:srgbClr val="0033CC"/>
                          </a:solidFill>
                          <a:effectLst/>
                          <a:latin typeface="Arial" pitchFamily="34" charset="0"/>
                          <a:cs typeface="Arial" pitchFamily="34" charset="0"/>
                        </a:rPr>
                        <a:t>Differentiate Between Impact &amp; Non-impact Printers</a:t>
                      </a:r>
                      <a:endParaRPr lang="en-US" sz="24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sp>
        <p:nvSpPr>
          <p:cNvPr id="15"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endParaRPr lang="en-US" sz="2800" dirty="0" smtClean="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081130"/>
              </p:ext>
            </p:extLst>
          </p:nvPr>
        </p:nvGraphicFramePr>
        <p:xfrm>
          <a:off x="381001" y="1463040"/>
          <a:ext cx="8305800" cy="2606040"/>
        </p:xfrm>
        <a:graphic>
          <a:graphicData uri="http://schemas.openxmlformats.org/drawingml/2006/table">
            <a:tbl>
              <a:tblPr firstRow="1" firstCol="1" lastRow="1" lastCol="1" bandRow="1" bandCol="1">
                <a:tableStyleId>{5C22544A-7EE6-4342-B048-85BDC9FD1C3A}</a:tableStyleId>
              </a:tblPr>
              <a:tblGrid>
                <a:gridCol w="3387312"/>
                <a:gridCol w="2556287"/>
                <a:gridCol w="2362201"/>
              </a:tblGrid>
              <a:tr h="0">
                <a:tc>
                  <a:txBody>
                    <a:bodyPr/>
                    <a:lstStyle/>
                    <a:p>
                      <a:pPr marL="0" marR="0" algn="just">
                        <a:lnSpc>
                          <a:spcPct val="90000"/>
                        </a:lnSpc>
                        <a:spcBef>
                          <a:spcPts val="0"/>
                        </a:spcBef>
                        <a:spcAft>
                          <a:spcPts val="0"/>
                        </a:spcAft>
                      </a:pPr>
                      <a:r>
                        <a:rPr lang="en-US" sz="1900" b="1" spc="0" baseline="0" dirty="0" smtClean="0">
                          <a:solidFill>
                            <a:srgbClr val="FF0000"/>
                          </a:solidFill>
                          <a:effectLst/>
                          <a:latin typeface="Calibri" pitchFamily="34" charset="0"/>
                          <a:ea typeface="Times New Roman"/>
                          <a:cs typeface="Calibri" pitchFamily="34" charset="0"/>
                        </a:rPr>
                        <a:t>Factors</a:t>
                      </a:r>
                      <a:endParaRPr lang="en-US" sz="1900" b="1" spc="0" baseline="0" dirty="0">
                        <a:solidFill>
                          <a:srgbClr val="FF0000"/>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Impact Printers</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just">
                        <a:lnSpc>
                          <a:spcPct val="90000"/>
                        </a:lnSpc>
                        <a:spcBef>
                          <a:spcPts val="0"/>
                        </a:spcBef>
                        <a:spcAft>
                          <a:spcPts val="0"/>
                        </a:spcAft>
                      </a:pPr>
                      <a:r>
                        <a:rPr lang="en-US" sz="1900" b="1" spc="0" baseline="0" dirty="0" smtClean="0">
                          <a:solidFill>
                            <a:schemeClr val="tx1"/>
                          </a:solidFill>
                          <a:effectLst/>
                          <a:latin typeface="Calibri" pitchFamily="34" charset="0"/>
                          <a:ea typeface="Times New Roman"/>
                          <a:cs typeface="Calibri" pitchFamily="34" charset="0"/>
                        </a:rPr>
                        <a:t>Non-impact Printers</a:t>
                      </a:r>
                      <a:endParaRPr lang="en-US" sz="1900" b="1" spc="0" baseline="0" dirty="0">
                        <a:solidFill>
                          <a:schemeClr val="tx1"/>
                        </a:solidFill>
                        <a:effectLst/>
                        <a:latin typeface="Calibri" pitchFamily="34" charset="0"/>
                        <a:ea typeface="Times New Roman"/>
                        <a:cs typeface="Calibri" pitchFamily="34" charset="0"/>
                      </a:endParaRPr>
                    </a:p>
                  </a:txBody>
                  <a:tcPr marL="51824" marR="5182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1. Physical contact with paper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2. Making noise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Almost 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3. Printing quality (</a:t>
                      </a:r>
                      <a:r>
                        <a:rPr lang="en-US" sz="1900" b="1" kern="1200" spc="0" baseline="0" dirty="0" smtClean="0">
                          <a:solidFill>
                            <a:schemeClr val="tx1"/>
                          </a:solidFill>
                          <a:effectLst/>
                          <a:latin typeface="Calibri" pitchFamily="34" charset="0"/>
                          <a:ea typeface="+mn-ea"/>
                          <a:cs typeface="Calibri" pitchFamily="34" charset="0"/>
                        </a:rPr>
                        <a:t>resolution)</a:t>
                      </a:r>
                      <a:endParaRPr lang="en-US" sz="1900" b="1" kern="1200" spc="0" baseline="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Not good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Improved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4. Printing speed (ppm)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Slower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Faster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5. Maintenance cost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6. Initial cost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7. Type of papers needed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Any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lnSpc>
                          <a:spcPct val="90000"/>
                        </a:lnSpc>
                        <a:spcBef>
                          <a:spcPts val="0"/>
                        </a:spcBef>
                        <a:spcAft>
                          <a:spcPts val="0"/>
                        </a:spcAft>
                      </a:pPr>
                      <a:r>
                        <a:rPr lang="en-US" sz="1900" b="1" kern="1200" spc="0" baseline="0">
                          <a:solidFill>
                            <a:schemeClr val="tx1"/>
                          </a:solidFill>
                          <a:effectLst/>
                          <a:latin typeface="Calibri" pitchFamily="34" charset="0"/>
                          <a:ea typeface="+mn-ea"/>
                          <a:cs typeface="Calibri" pitchFamily="34" charset="0"/>
                        </a:rPr>
                        <a:t>Special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8. Examples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Dot-matrix printer, Daisy-wheel printer </a:t>
                      </a:r>
                      <a:r>
                        <a:rPr lang="en-US" sz="1900" b="1" kern="1200" spc="0" baseline="0" dirty="0" smtClean="0">
                          <a:solidFill>
                            <a:schemeClr val="tx1"/>
                          </a:solidFill>
                          <a:effectLst/>
                          <a:latin typeface="Calibri" pitchFamily="34" charset="0"/>
                          <a:ea typeface="+mn-ea"/>
                          <a:cs typeface="Calibri" pitchFamily="34" charset="0"/>
                        </a:rPr>
                        <a:t>etc.</a:t>
                      </a:r>
                      <a:endParaRPr lang="en-US" sz="1900" b="1" kern="1200" spc="0" baseline="0" dirty="0">
                        <a:solidFill>
                          <a:schemeClr val="tx1"/>
                        </a:solidFill>
                        <a:effectLst/>
                        <a:latin typeface="Calibri" pitchFamily="34" charset="0"/>
                        <a:ea typeface="+mn-ea"/>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l" defTabSz="914400" rtl="0" eaLnBrk="1" latinLnBrk="0" hangingPunct="1">
                        <a:lnSpc>
                          <a:spcPct val="90000"/>
                        </a:lnSpc>
                        <a:spcBef>
                          <a:spcPts val="0"/>
                        </a:spcBef>
                        <a:spcAft>
                          <a:spcPts val="0"/>
                        </a:spcAft>
                      </a:pPr>
                      <a:r>
                        <a:rPr lang="en-US" sz="1900" b="1" kern="1200" spc="0" baseline="0" dirty="0">
                          <a:solidFill>
                            <a:schemeClr val="tx1"/>
                          </a:solidFill>
                          <a:effectLst/>
                          <a:latin typeface="Calibri" pitchFamily="34" charset="0"/>
                          <a:ea typeface="+mn-ea"/>
                          <a:cs typeface="Calibri" pitchFamily="34" charset="0"/>
                        </a:rPr>
                        <a:t>Laser printer, ink-jet printer etc.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9" name="Rectangle 9"/>
          <p:cNvSpPr txBox="1">
            <a:spLocks noChangeArrowheads="1"/>
          </p:cNvSpPr>
          <p:nvPr/>
        </p:nvSpPr>
        <p:spPr bwMode="auto">
          <a:xfrm>
            <a:off x="304800" y="4292980"/>
            <a:ext cx="8458200" cy="1193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Note:</a:t>
            </a:r>
            <a:endParaRPr lang="en-US" sz="2600" dirty="0">
              <a:solidFill>
                <a:srgbClr val="FF0000"/>
              </a:solidFill>
              <a:latin typeface="Arial" pitchFamily="34" charset="0"/>
              <a:cs typeface="Arial" pitchFamily="34" charset="0"/>
            </a:endParaRP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300" spc="-30" dirty="0">
                <a:latin typeface="Calibri" pitchFamily="34" charset="0"/>
                <a:cs typeface="Calibri" pitchFamily="34" charset="0"/>
              </a:rPr>
              <a:t>Using the above differentiation, we can </a:t>
            </a:r>
            <a:r>
              <a:rPr lang="en-US" sz="2300" spc="-30" dirty="0" smtClean="0">
                <a:latin typeface="Calibri" pitchFamily="34" charset="0"/>
                <a:cs typeface="Calibri" pitchFamily="34" charset="0"/>
              </a:rPr>
              <a:t>also make </a:t>
            </a:r>
            <a:r>
              <a:rPr lang="en-US" sz="2300" spc="-30" dirty="0">
                <a:latin typeface="Calibri" pitchFamily="34" charset="0"/>
                <a:cs typeface="Calibri" pitchFamily="34" charset="0"/>
              </a:rPr>
              <a:t>contrast between dot-matrix and laser printers</a:t>
            </a:r>
            <a:r>
              <a:rPr lang="en-US" sz="2300" spc="-30" dirty="0" smtClean="0">
                <a:latin typeface="Calibri" pitchFamily="34" charset="0"/>
                <a:cs typeface="Calibri" pitchFamily="34" charset="0"/>
              </a:rPr>
              <a:t>.</a:t>
            </a:r>
          </a:p>
        </p:txBody>
      </p:sp>
    </p:spTree>
    <p:extLst>
      <p:ext uri="{BB962C8B-B14F-4D97-AF65-F5344CB8AC3E}">
        <p14:creationId xmlns:p14="http://schemas.microsoft.com/office/powerpoint/2010/main" val="2008088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48908194"/>
              </p:ext>
            </p:extLst>
          </p:nvPr>
        </p:nvGraphicFramePr>
        <p:xfrm>
          <a:off x="94034" y="6567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6.2.4</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Factors for Choosing a Printer</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12</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sp>
        <p:nvSpPr>
          <p:cNvPr id="15" name="Rectangle 9"/>
          <p:cNvSpPr txBox="1">
            <a:spLocks noChangeArrowheads="1"/>
          </p:cNvSpPr>
          <p:nvPr/>
        </p:nvSpPr>
        <p:spPr bwMode="auto">
          <a:xfrm>
            <a:off x="261258" y="1066800"/>
            <a:ext cx="86106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a:latin typeface="Arial" panose="020B0604020202020204" pitchFamily="34" charset="0"/>
                <a:cs typeface="Arial" panose="020B0604020202020204" pitchFamily="34" charset="0"/>
              </a:rPr>
              <a:t>In evaluating printers, four criteria are most important, these are:</a:t>
            </a:r>
          </a:p>
          <a:p>
            <a:pPr marL="1020763" indent="-457200" algn="just" eaLnBrk="1" hangingPunct="1">
              <a:lnSpc>
                <a:spcPct val="90000"/>
              </a:lnSpc>
              <a:spcBef>
                <a:spcPts val="0"/>
              </a:spcBef>
              <a:spcAft>
                <a:spcPts val="0"/>
              </a:spcAft>
              <a:buClr>
                <a:srgbClr val="FF0000"/>
              </a:buClr>
              <a:buSzPct val="101000"/>
              <a:buFont typeface="+mj-lt"/>
              <a:buAutoNum type="arabicPeriod"/>
            </a:pPr>
            <a:r>
              <a:rPr lang="en-US" sz="2400" spc="-30" dirty="0">
                <a:solidFill>
                  <a:srgbClr val="0033CC"/>
                </a:solidFill>
                <a:latin typeface="Calibri" pitchFamily="34" charset="0"/>
                <a:cs typeface="Calibri" pitchFamily="34" charset="0"/>
              </a:rPr>
              <a:t> </a:t>
            </a:r>
            <a:r>
              <a:rPr lang="en-US" sz="2400" spc="-30" dirty="0" smtClean="0">
                <a:solidFill>
                  <a:srgbClr val="0033CC"/>
                </a:solidFill>
                <a:latin typeface="Calibri" pitchFamily="34" charset="0"/>
                <a:cs typeface="Calibri" pitchFamily="34" charset="0"/>
              </a:rPr>
              <a:t>Image Quality or Print Resolution:</a:t>
            </a:r>
            <a:endParaRPr lang="en-US" sz="2400" spc="-30" dirty="0">
              <a:solidFill>
                <a:srgbClr val="0033CC"/>
              </a:solidFill>
              <a:latin typeface="Calibri" pitchFamily="34" charset="0"/>
              <a:cs typeface="Calibri" pitchFamily="34" charset="0"/>
            </a:endParaRPr>
          </a:p>
          <a:p>
            <a:pPr marL="1085850" indent="0" algn="just" eaLnBrk="1" hangingPunct="1">
              <a:lnSpc>
                <a:spcPct val="90000"/>
              </a:lnSpc>
              <a:spcBef>
                <a:spcPts val="0"/>
              </a:spcBef>
              <a:spcAft>
                <a:spcPts val="0"/>
              </a:spcAft>
              <a:buClr>
                <a:srgbClr val="FF0000"/>
              </a:buClr>
              <a:buSzPct val="101000"/>
              <a:buNone/>
            </a:pPr>
            <a:r>
              <a:rPr lang="en-US" sz="2200" spc="-30" dirty="0" smtClean="0">
                <a:latin typeface="Calibri" pitchFamily="34" charset="0"/>
                <a:cs typeface="Calibri" pitchFamily="34" charset="0"/>
              </a:rPr>
              <a:t>The </a:t>
            </a:r>
            <a:r>
              <a:rPr lang="en-US" sz="2200" spc="-30" dirty="0">
                <a:latin typeface="Calibri" pitchFamily="34" charset="0"/>
                <a:cs typeface="Calibri" pitchFamily="34" charset="0"/>
              </a:rPr>
              <a:t>image </a:t>
            </a:r>
            <a:r>
              <a:rPr lang="en-US" sz="2200" spc="-30" dirty="0" smtClean="0">
                <a:latin typeface="Calibri" pitchFamily="34" charset="0"/>
                <a:cs typeface="Calibri" pitchFamily="34" charset="0"/>
              </a:rPr>
              <a:t>quality or print resolution is </a:t>
            </a:r>
            <a:r>
              <a:rPr lang="en-US" sz="2200" spc="-30" dirty="0">
                <a:latin typeface="Calibri" pitchFamily="34" charset="0"/>
                <a:cs typeface="Calibri" pitchFamily="34" charset="0"/>
              </a:rPr>
              <a:t>usually measured in </a:t>
            </a:r>
            <a:r>
              <a:rPr lang="en-US" sz="2200" spc="-30" dirty="0">
                <a:solidFill>
                  <a:srgbClr val="0033CC"/>
                </a:solidFill>
                <a:latin typeface="Calibri" pitchFamily="34" charset="0"/>
                <a:cs typeface="Calibri" pitchFamily="34" charset="0"/>
              </a:rPr>
              <a:t>dpi</a:t>
            </a:r>
            <a:r>
              <a:rPr lang="en-US" sz="2200" spc="-30" dirty="0">
                <a:latin typeface="Calibri" pitchFamily="34" charset="0"/>
                <a:cs typeface="Calibri" pitchFamily="34" charset="0"/>
              </a:rPr>
              <a:t> (dots per inch). The more </a:t>
            </a:r>
            <a:r>
              <a:rPr lang="en-US" sz="2200" spc="-30" dirty="0" smtClean="0">
                <a:latin typeface="Calibri" pitchFamily="34" charset="0"/>
                <a:cs typeface="Calibri" pitchFamily="34" charset="0"/>
              </a:rPr>
              <a:t>the dpi of a printer, the </a:t>
            </a:r>
            <a:r>
              <a:rPr lang="en-US" sz="2200" spc="-30" dirty="0">
                <a:latin typeface="Calibri" pitchFamily="34" charset="0"/>
                <a:cs typeface="Calibri" pitchFamily="34" charset="0"/>
              </a:rPr>
              <a:t>higher its image quality</a:t>
            </a:r>
            <a:r>
              <a:rPr lang="en-US" sz="2200" spc="-30" dirty="0" smtClean="0">
                <a:latin typeface="Calibri" pitchFamily="34" charset="0"/>
                <a:cs typeface="Calibri" pitchFamily="34" charset="0"/>
              </a:rPr>
              <a:t>.</a:t>
            </a:r>
          </a:p>
          <a:p>
            <a:pPr marL="563563" indent="0" algn="just" eaLnBrk="1" hangingPunct="1">
              <a:lnSpc>
                <a:spcPct val="90000"/>
              </a:lnSpc>
              <a:spcBef>
                <a:spcPts val="0"/>
              </a:spcBef>
              <a:spcAft>
                <a:spcPts val="0"/>
              </a:spcAft>
              <a:buClr>
                <a:srgbClr val="FF0000"/>
              </a:buClr>
              <a:buSzPct val="101000"/>
              <a:buNone/>
            </a:pPr>
            <a:endParaRPr lang="en-US" sz="1000" spc="-30" dirty="0">
              <a:latin typeface="Calibri" pitchFamily="34" charset="0"/>
              <a:cs typeface="Calibri" pitchFamily="34" charset="0"/>
            </a:endParaRPr>
          </a:p>
          <a:p>
            <a:pPr marL="1020763" indent="-457200" algn="just" eaLnBrk="1" hangingPunct="1">
              <a:lnSpc>
                <a:spcPct val="90000"/>
              </a:lnSpc>
              <a:spcBef>
                <a:spcPts val="0"/>
              </a:spcBef>
              <a:spcAft>
                <a:spcPts val="0"/>
              </a:spcAft>
              <a:buClr>
                <a:srgbClr val="FF0000"/>
              </a:buClr>
              <a:buSzPct val="101000"/>
              <a:buFont typeface="+mj-lt"/>
              <a:buAutoNum type="arabicPeriod" startAt="2"/>
            </a:pPr>
            <a:r>
              <a:rPr lang="en-US" sz="2400" spc="-30" dirty="0">
                <a:solidFill>
                  <a:srgbClr val="0033CC"/>
                </a:solidFill>
                <a:latin typeface="Calibri" pitchFamily="34" charset="0"/>
                <a:cs typeface="Calibri" pitchFamily="34" charset="0"/>
              </a:rPr>
              <a:t>Speed: </a:t>
            </a:r>
          </a:p>
          <a:p>
            <a:pPr marL="1027113" indent="0" algn="just" eaLnBrk="1" hangingPunct="1">
              <a:lnSpc>
                <a:spcPct val="90000"/>
              </a:lnSpc>
              <a:spcBef>
                <a:spcPts val="0"/>
              </a:spcBef>
              <a:spcAft>
                <a:spcPts val="0"/>
              </a:spcAft>
              <a:buClr>
                <a:srgbClr val="FF0000"/>
              </a:buClr>
              <a:buSzPct val="101000"/>
              <a:buNone/>
            </a:pPr>
            <a:r>
              <a:rPr lang="en-US" sz="2200" spc="-30" dirty="0" smtClean="0">
                <a:latin typeface="Calibri" pitchFamily="34" charset="0"/>
                <a:cs typeface="Calibri" pitchFamily="34" charset="0"/>
              </a:rPr>
              <a:t>Speed </a:t>
            </a:r>
            <a:r>
              <a:rPr lang="en-US" sz="2200" spc="-30" dirty="0">
                <a:latin typeface="Calibri" pitchFamily="34" charset="0"/>
                <a:cs typeface="Calibri" pitchFamily="34" charset="0"/>
              </a:rPr>
              <a:t>of a printer is measured by the number of pages per minute (</a:t>
            </a:r>
            <a:r>
              <a:rPr lang="en-US" sz="2200" spc="-30" dirty="0">
                <a:solidFill>
                  <a:srgbClr val="00B050"/>
                </a:solidFill>
                <a:latin typeface="Calibri" pitchFamily="34" charset="0"/>
                <a:cs typeface="Calibri" pitchFamily="34" charset="0"/>
              </a:rPr>
              <a:t>ppm</a:t>
            </a:r>
            <a:r>
              <a:rPr lang="en-US" sz="2200" spc="-30" dirty="0">
                <a:latin typeface="Calibri" pitchFamily="34" charset="0"/>
                <a:cs typeface="Calibri" pitchFamily="34" charset="0"/>
              </a:rPr>
              <a:t>) the device can print. </a:t>
            </a:r>
            <a:r>
              <a:rPr lang="en-US" sz="2200" spc="-30" dirty="0" smtClean="0">
                <a:latin typeface="Calibri" pitchFamily="34" charset="0"/>
                <a:cs typeface="Calibri" pitchFamily="34" charset="0"/>
              </a:rPr>
              <a:t>Note </a:t>
            </a:r>
            <a:r>
              <a:rPr lang="en-US" sz="2200" spc="-30" dirty="0">
                <a:latin typeface="Calibri" pitchFamily="34" charset="0"/>
                <a:cs typeface="Calibri" pitchFamily="34" charset="0"/>
              </a:rPr>
              <a:t>that the speed of a dot matrix printer is measured by </a:t>
            </a:r>
            <a:r>
              <a:rPr lang="en-US" sz="2200" spc="-30" dirty="0">
                <a:solidFill>
                  <a:srgbClr val="FF0000"/>
                </a:solidFill>
                <a:latin typeface="Calibri" pitchFamily="34" charset="0"/>
                <a:cs typeface="Calibri" pitchFamily="34" charset="0"/>
              </a:rPr>
              <a:t>cps</a:t>
            </a:r>
            <a:r>
              <a:rPr lang="en-US" sz="2200" spc="-30" dirty="0">
                <a:latin typeface="Calibri" pitchFamily="34" charset="0"/>
                <a:cs typeface="Calibri" pitchFamily="34" charset="0"/>
              </a:rPr>
              <a:t> </a:t>
            </a:r>
            <a:r>
              <a:rPr lang="en-US" sz="2200" spc="-30" dirty="0" smtClean="0">
                <a:latin typeface="Calibri" pitchFamily="34" charset="0"/>
                <a:cs typeface="Calibri" pitchFamily="34" charset="0"/>
              </a:rPr>
              <a:t>(characters </a:t>
            </a:r>
            <a:r>
              <a:rPr lang="en-US" sz="2200" spc="-30" dirty="0">
                <a:latin typeface="Calibri" pitchFamily="34" charset="0"/>
                <a:cs typeface="Calibri" pitchFamily="34" charset="0"/>
              </a:rPr>
              <a:t>per </a:t>
            </a:r>
            <a:r>
              <a:rPr lang="en-US" sz="2200" spc="-30" dirty="0" smtClean="0">
                <a:latin typeface="Calibri" pitchFamily="34" charset="0"/>
                <a:cs typeface="Calibri" pitchFamily="34" charset="0"/>
              </a:rPr>
              <a:t>second). </a:t>
            </a:r>
          </a:p>
          <a:p>
            <a:pPr marL="563563" indent="0" algn="just" eaLnBrk="1" hangingPunct="1">
              <a:lnSpc>
                <a:spcPct val="90000"/>
              </a:lnSpc>
              <a:spcBef>
                <a:spcPts val="0"/>
              </a:spcBef>
              <a:spcAft>
                <a:spcPts val="0"/>
              </a:spcAft>
              <a:buClr>
                <a:srgbClr val="FF0000"/>
              </a:buClr>
              <a:buSzPct val="101000"/>
              <a:buNone/>
            </a:pPr>
            <a:endParaRPr lang="en-US" sz="1000" spc="-30" dirty="0">
              <a:latin typeface="Calibri" pitchFamily="34" charset="0"/>
              <a:cs typeface="Calibri" pitchFamily="34" charset="0"/>
            </a:endParaRPr>
          </a:p>
          <a:p>
            <a:pPr marL="1020763" indent="-457200" algn="just" eaLnBrk="1" hangingPunct="1">
              <a:lnSpc>
                <a:spcPct val="90000"/>
              </a:lnSpc>
              <a:spcBef>
                <a:spcPts val="0"/>
              </a:spcBef>
              <a:spcAft>
                <a:spcPts val="0"/>
              </a:spcAft>
              <a:buClr>
                <a:srgbClr val="FF0000"/>
              </a:buClr>
              <a:buSzPct val="101000"/>
              <a:buFont typeface="+mj-lt"/>
              <a:buAutoNum type="arabicPeriod" startAt="3"/>
            </a:pPr>
            <a:r>
              <a:rPr lang="en-US" sz="2400" spc="-30" dirty="0">
                <a:solidFill>
                  <a:srgbClr val="0033CC"/>
                </a:solidFill>
                <a:latin typeface="Calibri" pitchFamily="34" charset="0"/>
                <a:cs typeface="Calibri" pitchFamily="34" charset="0"/>
              </a:rPr>
              <a:t>Initial Cost:</a:t>
            </a:r>
          </a:p>
          <a:p>
            <a:pPr marL="1027113" indent="0" algn="just" eaLnBrk="1" hangingPunct="1">
              <a:lnSpc>
                <a:spcPct val="90000"/>
              </a:lnSpc>
              <a:spcBef>
                <a:spcPts val="0"/>
              </a:spcBef>
              <a:spcAft>
                <a:spcPts val="0"/>
              </a:spcAft>
              <a:buClr>
                <a:srgbClr val="FF0000"/>
              </a:buClr>
              <a:buSzPct val="101000"/>
              <a:buNone/>
            </a:pPr>
            <a:r>
              <a:rPr lang="en-US" sz="2200" spc="-30" dirty="0" smtClean="0">
                <a:latin typeface="Calibri" pitchFamily="34" charset="0"/>
                <a:cs typeface="Calibri" pitchFamily="34" charset="0"/>
              </a:rPr>
              <a:t>The </a:t>
            </a:r>
            <a:r>
              <a:rPr lang="en-US" sz="2200" spc="-30" dirty="0">
                <a:latin typeface="Calibri" pitchFamily="34" charset="0"/>
                <a:cs typeface="Calibri" pitchFamily="34" charset="0"/>
              </a:rPr>
              <a:t>cost of new printers has fallen dramatically while their capabilities and speed have </a:t>
            </a:r>
            <a:r>
              <a:rPr lang="en-US" sz="2200" spc="-30" dirty="0" smtClean="0">
                <a:latin typeface="Calibri" pitchFamily="34" charset="0"/>
                <a:cs typeface="Calibri" pitchFamily="34" charset="0"/>
              </a:rPr>
              <a:t>improved.</a:t>
            </a:r>
          </a:p>
          <a:p>
            <a:pPr marL="563563" indent="0" algn="just" eaLnBrk="1" hangingPunct="1">
              <a:lnSpc>
                <a:spcPct val="90000"/>
              </a:lnSpc>
              <a:spcBef>
                <a:spcPts val="0"/>
              </a:spcBef>
              <a:spcAft>
                <a:spcPts val="0"/>
              </a:spcAft>
              <a:buClr>
                <a:srgbClr val="FF0000"/>
              </a:buClr>
              <a:buSzPct val="101000"/>
              <a:buNone/>
            </a:pPr>
            <a:endParaRPr lang="en-US" sz="1000" spc="-30" dirty="0">
              <a:latin typeface="Calibri" pitchFamily="34" charset="0"/>
              <a:cs typeface="Calibri" pitchFamily="34" charset="0"/>
            </a:endParaRPr>
          </a:p>
          <a:p>
            <a:pPr marL="1020763" indent="-457200" algn="just" eaLnBrk="1" hangingPunct="1">
              <a:lnSpc>
                <a:spcPct val="90000"/>
              </a:lnSpc>
              <a:spcBef>
                <a:spcPts val="0"/>
              </a:spcBef>
              <a:spcAft>
                <a:spcPts val="0"/>
              </a:spcAft>
              <a:buClr>
                <a:srgbClr val="FF0000"/>
              </a:buClr>
              <a:buSzPct val="101000"/>
              <a:buFont typeface="+mj-lt"/>
              <a:buAutoNum type="arabicPeriod" startAt="4"/>
            </a:pPr>
            <a:r>
              <a:rPr lang="en-US" sz="2400" spc="-30" dirty="0" smtClean="0">
                <a:solidFill>
                  <a:srgbClr val="0033CC"/>
                </a:solidFill>
                <a:latin typeface="Calibri" pitchFamily="34" charset="0"/>
                <a:cs typeface="Calibri" pitchFamily="34" charset="0"/>
              </a:rPr>
              <a:t>Cost </a:t>
            </a:r>
            <a:r>
              <a:rPr lang="en-US" sz="2400" spc="-30" dirty="0">
                <a:solidFill>
                  <a:srgbClr val="0033CC"/>
                </a:solidFill>
                <a:latin typeface="Calibri" pitchFamily="34" charset="0"/>
                <a:cs typeface="Calibri" pitchFamily="34" charset="0"/>
              </a:rPr>
              <a:t>of Operation:</a:t>
            </a:r>
          </a:p>
          <a:p>
            <a:pPr marL="969963" indent="0" algn="just" eaLnBrk="1" hangingPunct="1">
              <a:lnSpc>
                <a:spcPct val="90000"/>
              </a:lnSpc>
              <a:spcBef>
                <a:spcPts val="0"/>
              </a:spcBef>
              <a:spcAft>
                <a:spcPts val="0"/>
              </a:spcAft>
              <a:buClr>
                <a:srgbClr val="FF0000"/>
              </a:buClr>
              <a:buSzPct val="101000"/>
              <a:buNone/>
            </a:pPr>
            <a:r>
              <a:rPr lang="en-US" sz="2200" spc="-30" dirty="0" smtClean="0">
                <a:latin typeface="Calibri" pitchFamily="34" charset="0"/>
                <a:cs typeface="Calibri" pitchFamily="34" charset="0"/>
              </a:rPr>
              <a:t>The </a:t>
            </a:r>
            <a:r>
              <a:rPr lang="en-US" sz="2200" spc="-30" dirty="0">
                <a:latin typeface="Calibri" pitchFamily="34" charset="0"/>
                <a:cs typeface="Calibri" pitchFamily="34" charset="0"/>
              </a:rPr>
              <a:t>cost of ink, ribbon, or toner and maintenance varies with the type of printer. </a:t>
            </a:r>
            <a:r>
              <a:rPr lang="en-US" sz="2200" spc="-30" dirty="0" smtClean="0">
                <a:latin typeface="Calibri" pitchFamily="34" charset="0"/>
                <a:cs typeface="Calibri" pitchFamily="34" charset="0"/>
              </a:rPr>
              <a:t>The </a:t>
            </a:r>
            <a:r>
              <a:rPr lang="en-US" sz="2200" spc="-30" dirty="0">
                <a:latin typeface="Calibri" pitchFamily="34" charset="0"/>
                <a:cs typeface="Calibri" pitchFamily="34" charset="0"/>
              </a:rPr>
              <a:t>choice of papers can </a:t>
            </a:r>
            <a:r>
              <a:rPr lang="en-US" sz="2200" spc="-30" dirty="0" smtClean="0">
                <a:latin typeface="Calibri" pitchFamily="34" charset="0"/>
                <a:cs typeface="Calibri" pitchFamily="34" charset="0"/>
              </a:rPr>
              <a:t>also affect </a:t>
            </a:r>
            <a:r>
              <a:rPr lang="en-US" sz="2200" spc="-30" dirty="0">
                <a:latin typeface="Calibri" pitchFamily="34" charset="0"/>
                <a:cs typeface="Calibri" pitchFamily="34" charset="0"/>
              </a:rPr>
              <a:t>the cost of operation. </a:t>
            </a:r>
          </a:p>
        </p:txBody>
      </p:sp>
    </p:spTree>
    <p:extLst>
      <p:ext uri="{BB962C8B-B14F-4D97-AF65-F5344CB8AC3E}">
        <p14:creationId xmlns:p14="http://schemas.microsoft.com/office/powerpoint/2010/main" val="221796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98429390"/>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CRT Vs. LCD Monitors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3000"/>
              </a:lnSpc>
              <a:spcBef>
                <a:spcPts val="0"/>
              </a:spcBef>
              <a:spcAft>
                <a:spcPts val="0"/>
              </a:spcAft>
              <a:buClr>
                <a:schemeClr val="folHlink"/>
              </a:buClr>
              <a:buSzPct val="60000"/>
              <a:buNone/>
            </a:pPr>
            <a:r>
              <a:rPr lang="en-US" dirty="0" smtClean="0">
                <a:latin typeface="Arial" panose="020B0604020202020204" pitchFamily="34" charset="0"/>
                <a:cs typeface="Arial" panose="020B0604020202020204" pitchFamily="34" charset="0"/>
              </a:rPr>
              <a:t>Monitor is </a:t>
            </a:r>
            <a:r>
              <a:rPr lang="en-US" dirty="0">
                <a:latin typeface="Arial" panose="020B0604020202020204" pitchFamily="34" charset="0"/>
                <a:cs typeface="Arial" panose="020B0604020202020204" pitchFamily="34" charset="0"/>
              </a:rPr>
              <a:t>the most important, popular and widely used soft-copy output device with which users interact most often. </a:t>
            </a:r>
            <a:endParaRPr lang="en-US" dirty="0" smtClean="0">
              <a:latin typeface="Arial" panose="020B0604020202020204" pitchFamily="34" charset="0"/>
              <a:cs typeface="Arial" panose="020B0604020202020204" pitchFamily="34" charset="0"/>
            </a:endParaRP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Two important hardware devices determine the quality of the image a monitor displays: </a:t>
            </a:r>
            <a:endParaRPr lang="en-US" sz="2300" spc="-30" dirty="0" smtClean="0">
              <a:latin typeface="Calibri" pitchFamily="34" charset="0"/>
              <a:cs typeface="Calibri" pitchFamily="34" charset="0"/>
            </a:endParaRPr>
          </a:p>
          <a:p>
            <a:pPr marL="1827213" lvl="1" indent="0" algn="just" eaLnBrk="1" hangingPunct="1">
              <a:lnSpc>
                <a:spcPct val="93000"/>
              </a:lnSpc>
              <a:spcBef>
                <a:spcPts val="0"/>
              </a:spcBef>
              <a:spcAft>
                <a:spcPts val="0"/>
              </a:spcAft>
              <a:buClr>
                <a:srgbClr val="FF0000"/>
              </a:buClr>
              <a:buSzPct val="101000"/>
              <a:buNone/>
            </a:pPr>
            <a:r>
              <a:rPr lang="en-US" sz="2300" spc="-30" dirty="0" smtClean="0">
                <a:latin typeface="Calibri" pitchFamily="34" charset="0"/>
                <a:cs typeface="Calibri" pitchFamily="34" charset="0"/>
              </a:rPr>
              <a:t>(</a:t>
            </a:r>
            <a:r>
              <a:rPr lang="en-US" sz="2300" spc="-30" dirty="0">
                <a:latin typeface="Calibri" pitchFamily="34" charset="0"/>
                <a:cs typeface="Calibri" pitchFamily="34" charset="0"/>
              </a:rPr>
              <a:t>i) the monitor itself and </a:t>
            </a:r>
            <a:endParaRPr lang="en-US" sz="2300" spc="-30" dirty="0" smtClean="0">
              <a:latin typeface="Calibri" pitchFamily="34" charset="0"/>
              <a:cs typeface="Calibri" pitchFamily="34" charset="0"/>
            </a:endParaRPr>
          </a:p>
          <a:p>
            <a:pPr marL="1827213" lvl="1" indent="0" algn="just" eaLnBrk="1" hangingPunct="1">
              <a:lnSpc>
                <a:spcPct val="93000"/>
              </a:lnSpc>
              <a:spcBef>
                <a:spcPts val="0"/>
              </a:spcBef>
              <a:spcAft>
                <a:spcPts val="0"/>
              </a:spcAft>
              <a:buClr>
                <a:srgbClr val="FF0000"/>
              </a:buClr>
              <a:buSzPct val="101000"/>
              <a:buNone/>
            </a:pPr>
            <a:r>
              <a:rPr lang="en-US" sz="2300" spc="-30" dirty="0" smtClean="0">
                <a:latin typeface="Calibri" pitchFamily="34" charset="0"/>
                <a:cs typeface="Calibri" pitchFamily="34" charset="0"/>
              </a:rPr>
              <a:t>ii</a:t>
            </a:r>
            <a:r>
              <a:rPr lang="en-US" sz="2300" spc="-30" dirty="0">
                <a:latin typeface="Calibri" pitchFamily="34" charset="0"/>
                <a:cs typeface="Calibri" pitchFamily="34" charset="0"/>
              </a:rPr>
              <a:t>) the video controller. </a:t>
            </a:r>
            <a:endParaRPr lang="en-US" sz="2300" spc="-30" dirty="0" smtClean="0">
              <a:latin typeface="Calibri" pitchFamily="34" charset="0"/>
              <a:cs typeface="Calibri" pitchFamily="34" charset="0"/>
            </a:endParaRPr>
          </a:p>
          <a:p>
            <a:pPr marL="1827213" lvl="1" indent="0" algn="just" eaLnBrk="1" hangingPunct="1">
              <a:lnSpc>
                <a:spcPct val="93000"/>
              </a:lnSpc>
              <a:spcBef>
                <a:spcPts val="0"/>
              </a:spcBef>
              <a:spcAft>
                <a:spcPts val="0"/>
              </a:spcAft>
              <a:buClr>
                <a:srgbClr val="FF0000"/>
              </a:buClr>
              <a:buSzPct val="101000"/>
              <a:buNone/>
            </a:pPr>
            <a:endParaRPr lang="en-US" sz="1400" dirty="0">
              <a:latin typeface="Arial" panose="020B0604020202020204" pitchFamily="34" charset="0"/>
              <a:cs typeface="Arial" panose="020B0604020202020204" pitchFamily="34" charset="0"/>
            </a:endParaRPr>
          </a:p>
          <a:p>
            <a:pPr marL="0" lvl="1" indent="0" algn="just" eaLnBrk="1" hangingPunct="1">
              <a:lnSpc>
                <a:spcPct val="93000"/>
              </a:lnSpc>
              <a:spcBef>
                <a:spcPts val="0"/>
              </a:spcBef>
              <a:spcAft>
                <a:spcPts val="0"/>
              </a:spcAft>
              <a:buClr>
                <a:schemeClr val="folHlink"/>
              </a:buClr>
              <a:buSzPct val="60000"/>
              <a:buNone/>
            </a:pPr>
            <a:r>
              <a:rPr lang="en-US" dirty="0">
                <a:solidFill>
                  <a:srgbClr val="0033CC"/>
                </a:solidFill>
                <a:latin typeface="Arial" panose="020B0604020202020204" pitchFamily="34" charset="0"/>
                <a:cs typeface="Arial" panose="020B0604020202020204" pitchFamily="34" charset="0"/>
              </a:rPr>
              <a:t>Types of Monitor:</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500" spc="-30" dirty="0">
                <a:latin typeface="Calibri" pitchFamily="34" charset="0"/>
                <a:cs typeface="Calibri" pitchFamily="34" charset="0"/>
              </a:rPr>
              <a:t>Two basic types of monitors are used with personal computers:</a:t>
            </a:r>
          </a:p>
          <a:p>
            <a:pPr marL="1828800" indent="0">
              <a:lnSpc>
                <a:spcPct val="93000"/>
              </a:lnSpc>
              <a:spcBef>
                <a:spcPts val="0"/>
              </a:spcBef>
              <a:spcAft>
                <a:spcPts val="0"/>
              </a:spcAft>
              <a:buNone/>
            </a:pPr>
            <a:r>
              <a:rPr lang="en-US" sz="2400" dirty="0">
                <a:latin typeface="Calibri" pitchFamily="34" charset="0"/>
                <a:cs typeface="Calibri" pitchFamily="34" charset="0"/>
              </a:rPr>
              <a:t>1. </a:t>
            </a:r>
            <a:r>
              <a:rPr lang="en-US" sz="2400" dirty="0" smtClean="0">
                <a:latin typeface="Calibri" pitchFamily="34" charset="0"/>
                <a:cs typeface="Calibri" pitchFamily="34" charset="0"/>
              </a:rPr>
              <a:t>CRT </a:t>
            </a:r>
            <a:r>
              <a:rPr lang="en-US" sz="2400" dirty="0">
                <a:latin typeface="Calibri" pitchFamily="34" charset="0"/>
                <a:cs typeface="Calibri" pitchFamily="34" charset="0"/>
              </a:rPr>
              <a:t>(cathode ray tube) </a:t>
            </a:r>
            <a:r>
              <a:rPr lang="en-US" sz="2400" dirty="0" smtClean="0">
                <a:latin typeface="Calibri" pitchFamily="34" charset="0"/>
                <a:cs typeface="Calibri" pitchFamily="34" charset="0"/>
              </a:rPr>
              <a:t>type monitor  </a:t>
            </a:r>
          </a:p>
          <a:p>
            <a:pPr marL="1828800" indent="0">
              <a:lnSpc>
                <a:spcPct val="93000"/>
              </a:lnSpc>
              <a:spcBef>
                <a:spcPts val="0"/>
              </a:spcBef>
              <a:spcAft>
                <a:spcPts val="0"/>
              </a:spcAft>
              <a:buNone/>
            </a:pPr>
            <a:r>
              <a:rPr lang="en-US" sz="2400" dirty="0" smtClean="0">
                <a:latin typeface="Calibri" pitchFamily="34" charset="0"/>
                <a:cs typeface="Calibri" pitchFamily="34" charset="0"/>
              </a:rPr>
              <a:t>2. LCD (liquid crystal display) </a:t>
            </a:r>
          </a:p>
          <a:p>
            <a:pPr marL="1828800" indent="0">
              <a:lnSpc>
                <a:spcPct val="93000"/>
              </a:lnSpc>
              <a:spcBef>
                <a:spcPts val="0"/>
              </a:spcBef>
              <a:spcAft>
                <a:spcPts val="0"/>
              </a:spcAft>
              <a:buNone/>
            </a:pPr>
            <a:endParaRPr lang="en-US" sz="1100" dirty="0">
              <a:latin typeface="Calibri" pitchFamily="34" charset="0"/>
              <a:cs typeface="Calibri" pitchFamily="34" charset="0"/>
            </a:endParaRPr>
          </a:p>
          <a:p>
            <a:pPr marL="906463"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Either of these two type of monitors can be </a:t>
            </a:r>
            <a:r>
              <a:rPr lang="en-US" sz="2300" spc="-30" dirty="0">
                <a:solidFill>
                  <a:srgbClr val="0033CC"/>
                </a:solidFill>
                <a:latin typeface="Calibri" pitchFamily="34" charset="0"/>
                <a:cs typeface="Calibri" pitchFamily="34" charset="0"/>
              </a:rPr>
              <a:t>monochrome</a:t>
            </a:r>
            <a:r>
              <a:rPr lang="en-US" sz="2300" spc="-30" dirty="0">
                <a:latin typeface="Calibri" pitchFamily="34" charset="0"/>
                <a:cs typeface="Calibri" pitchFamily="34" charset="0"/>
              </a:rPr>
              <a:t>, </a:t>
            </a:r>
            <a:r>
              <a:rPr lang="en-US" sz="2300" spc="-30" dirty="0" err="1">
                <a:solidFill>
                  <a:srgbClr val="FF0000"/>
                </a:solidFill>
                <a:latin typeface="Calibri" pitchFamily="34" charset="0"/>
                <a:cs typeface="Calibri" pitchFamily="34" charset="0"/>
              </a:rPr>
              <a:t>grayscale</a:t>
            </a:r>
            <a:r>
              <a:rPr lang="en-US" sz="2300" spc="-30" dirty="0">
                <a:solidFill>
                  <a:srgbClr val="FF0000"/>
                </a:solidFill>
                <a:latin typeface="Calibri" pitchFamily="34" charset="0"/>
                <a:cs typeface="Calibri" pitchFamily="34" charset="0"/>
              </a:rPr>
              <a:t> </a:t>
            </a:r>
            <a:r>
              <a:rPr lang="en-US" sz="2300" spc="-30" dirty="0">
                <a:latin typeface="Calibri" pitchFamily="34" charset="0"/>
                <a:cs typeface="Calibri" pitchFamily="34" charset="0"/>
              </a:rPr>
              <a:t>(displaying varying intensities of gray against a white background) or color.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13</a:t>
            </a:fld>
            <a:endParaRPr lang="en-US" dirty="0"/>
          </a:p>
        </p:txBody>
      </p:sp>
    </p:spTree>
    <p:extLst>
      <p:ext uri="{BB962C8B-B14F-4D97-AF65-F5344CB8AC3E}">
        <p14:creationId xmlns:p14="http://schemas.microsoft.com/office/powerpoint/2010/main" val="678920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82620849"/>
              </p:ext>
            </p:extLst>
          </p:nvPr>
        </p:nvGraphicFramePr>
        <p:xfrm>
          <a:off x="94034" y="6096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CRT Vs. LCD Monitors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668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3000"/>
              </a:lnSpc>
              <a:spcBef>
                <a:spcPts val="0"/>
              </a:spcBef>
              <a:spcAft>
                <a:spcPts val="0"/>
              </a:spcAft>
              <a:buClr>
                <a:schemeClr val="folHlink"/>
              </a:buClr>
              <a:buSzPct val="60000"/>
              <a:buNone/>
            </a:pPr>
            <a:r>
              <a:rPr lang="en-US" dirty="0" smtClean="0">
                <a:solidFill>
                  <a:srgbClr val="FF0000"/>
                </a:solidFill>
                <a:latin typeface="Arial" panose="020B0604020202020204" pitchFamily="34" charset="0"/>
                <a:cs typeface="Arial" panose="020B0604020202020204" pitchFamily="34" charset="0"/>
              </a:rPr>
              <a:t>CRT Monitor:</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This type of monitor looks a lot like a TV screen that uses a vacuum tube as a display screen. </a:t>
            </a:r>
            <a:endParaRPr lang="en-US" sz="2300" spc="-30" dirty="0" smtClean="0">
              <a:latin typeface="Calibri" pitchFamily="34" charset="0"/>
              <a:cs typeface="Calibri" pitchFamily="34" charset="0"/>
            </a:endParaRP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endParaRPr lang="en-US" sz="1400" spc="-30" dirty="0" smtClean="0">
              <a:latin typeface="Calibri" pitchFamily="34" charset="0"/>
              <a:cs typeface="Calibri" pitchFamily="34" charset="0"/>
            </a:endParaRPr>
          </a:p>
          <a:p>
            <a:pPr marL="0" lvl="1" indent="0" algn="just" eaLnBrk="1" hangingPunct="1">
              <a:lnSpc>
                <a:spcPct val="93000"/>
              </a:lnSpc>
              <a:spcBef>
                <a:spcPts val="0"/>
              </a:spcBef>
              <a:spcAft>
                <a:spcPts val="0"/>
              </a:spcAft>
              <a:buClr>
                <a:schemeClr val="folHlink"/>
              </a:buClr>
              <a:buSzPct val="60000"/>
              <a:buNone/>
            </a:pPr>
            <a:r>
              <a:rPr lang="en-US" dirty="0">
                <a:solidFill>
                  <a:srgbClr val="0033CC"/>
                </a:solidFill>
                <a:latin typeface="Arial" panose="020B0604020202020204" pitchFamily="34" charset="0"/>
                <a:cs typeface="Arial" panose="020B0604020202020204" pitchFamily="34" charset="0"/>
              </a:rPr>
              <a:t>Merits of </a:t>
            </a:r>
            <a:r>
              <a:rPr lang="en-US" dirty="0" smtClean="0">
                <a:solidFill>
                  <a:srgbClr val="0033CC"/>
                </a:solidFill>
                <a:latin typeface="Arial" panose="020B0604020202020204" pitchFamily="34" charset="0"/>
                <a:cs typeface="Arial" panose="020B0604020202020204" pitchFamily="34" charset="0"/>
              </a:rPr>
              <a:t>CRT Monitor</a:t>
            </a:r>
            <a:r>
              <a:rPr lang="en-US" dirty="0">
                <a:solidFill>
                  <a:srgbClr val="0033CC"/>
                </a:solidFill>
                <a:latin typeface="Arial" panose="020B0604020202020204" pitchFamily="34" charset="0"/>
                <a:cs typeface="Arial" panose="020B0604020202020204" pitchFamily="34" charset="0"/>
              </a:rPr>
              <a:t>:</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CRT monitor provides a bright, clear </a:t>
            </a:r>
            <a:r>
              <a:rPr lang="en-US" sz="2300" spc="-30" dirty="0" smtClean="0">
                <a:latin typeface="Calibri" pitchFamily="34" charset="0"/>
                <a:cs typeface="Calibri" pitchFamily="34" charset="0"/>
              </a:rPr>
              <a:t>picture. In other words,  </a:t>
            </a:r>
            <a:r>
              <a:rPr lang="en-US" sz="2300" spc="-30" dirty="0">
                <a:latin typeface="Calibri" pitchFamily="34" charset="0"/>
                <a:cs typeface="Calibri" pitchFamily="34" charset="0"/>
              </a:rPr>
              <a:t>its resolution is high.</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is low in cost.</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Its viewing angle is wider.</a:t>
            </a:r>
          </a:p>
          <a:p>
            <a:pPr marL="563563" lvl="1" indent="0" algn="just" eaLnBrk="1" hangingPunct="1">
              <a:lnSpc>
                <a:spcPct val="93000"/>
              </a:lnSpc>
              <a:spcBef>
                <a:spcPts val="0"/>
              </a:spcBef>
              <a:spcAft>
                <a:spcPts val="0"/>
              </a:spcAft>
              <a:buClr>
                <a:srgbClr val="FF0000"/>
              </a:buClr>
              <a:buSzPct val="101000"/>
              <a:buNone/>
            </a:pPr>
            <a:endParaRPr lang="en-US" sz="1200" spc="-30" dirty="0" smtClean="0">
              <a:latin typeface="Calibri" pitchFamily="34" charset="0"/>
              <a:cs typeface="Calibri" pitchFamily="34" charset="0"/>
            </a:endParaRPr>
          </a:p>
          <a:p>
            <a:pPr marL="0" lvl="1" indent="0" algn="just" eaLnBrk="1" hangingPunct="1">
              <a:lnSpc>
                <a:spcPct val="93000"/>
              </a:lnSpc>
              <a:spcBef>
                <a:spcPts val="0"/>
              </a:spcBef>
              <a:spcAft>
                <a:spcPts val="0"/>
              </a:spcAft>
              <a:buClr>
                <a:schemeClr val="folHlink"/>
              </a:buClr>
              <a:buSzPct val="60000"/>
              <a:buNone/>
            </a:pPr>
            <a:r>
              <a:rPr lang="en-US" dirty="0">
                <a:solidFill>
                  <a:srgbClr val="00CC00"/>
                </a:solidFill>
                <a:latin typeface="Arial" panose="020B0604020202020204" pitchFamily="34" charset="0"/>
                <a:cs typeface="Arial" panose="020B0604020202020204" pitchFamily="34" charset="0"/>
              </a:rPr>
              <a:t>Demerits of CRT Monitor:</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This </a:t>
            </a:r>
            <a:r>
              <a:rPr lang="en-US" sz="2300" spc="-30" dirty="0">
                <a:latin typeface="Calibri" pitchFamily="34" charset="0"/>
                <a:cs typeface="Calibri" pitchFamily="34" charset="0"/>
              </a:rPr>
              <a:t>type of monitor is big in size and large in weight, hence difficult to move. </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needs comparatively much space to be fitted on the desk.</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requires a lot of power to run; hence, it is not practical for use with notebook computers.</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Much more radiation emits from this type of monitor.</a:t>
            </a:r>
          </a:p>
          <a:p>
            <a:pPr marL="906463" lvl="1" indent="-342900" algn="just" eaLnBrk="1" hangingPunct="1">
              <a:lnSpc>
                <a:spcPct val="93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generates excessive heat</a:t>
            </a:r>
            <a:r>
              <a:rPr lang="en-US" sz="2300" spc="-30" dirty="0" smtClean="0">
                <a:latin typeface="Calibri" pitchFamily="34" charset="0"/>
                <a:cs typeface="Calibri" pitchFamily="34" charset="0"/>
              </a:rPr>
              <a:t>.</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Tree>
    <p:extLst>
      <p:ext uri="{BB962C8B-B14F-4D97-AF65-F5344CB8AC3E}">
        <p14:creationId xmlns:p14="http://schemas.microsoft.com/office/powerpoint/2010/main" val="1363995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94820248"/>
              </p:ext>
            </p:extLst>
          </p:nvPr>
        </p:nvGraphicFramePr>
        <p:xfrm>
          <a:off x="94034" y="6096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CRT Vs. LCD Monitors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3355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0000"/>
              </a:lnSpc>
              <a:spcBef>
                <a:spcPts val="0"/>
              </a:spcBef>
              <a:spcAft>
                <a:spcPts val="0"/>
              </a:spcAft>
              <a:buClr>
                <a:schemeClr val="folHlink"/>
              </a:buClr>
              <a:buSzPct val="60000"/>
              <a:buNone/>
            </a:pPr>
            <a:r>
              <a:rPr lang="en-US" dirty="0" smtClean="0">
                <a:solidFill>
                  <a:srgbClr val="FF0000"/>
                </a:solidFill>
                <a:latin typeface="Arial" panose="020B0604020202020204" pitchFamily="34" charset="0"/>
                <a:cs typeface="Arial" panose="020B0604020202020204" pitchFamily="34" charset="0"/>
              </a:rPr>
              <a:t>LCD Monitor:</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It </a:t>
            </a:r>
            <a:r>
              <a:rPr lang="en-US" sz="2300" spc="-30" dirty="0">
                <a:latin typeface="Calibri" pitchFamily="34" charset="0"/>
                <a:cs typeface="Calibri" pitchFamily="34" charset="0"/>
              </a:rPr>
              <a:t>is a flat-panel monitor on which an image is created when the liquid crystal (that is normally transparent) becomes opaque when charged with electricity. </a:t>
            </a:r>
            <a:endParaRPr lang="en-US" sz="2300" spc="-30" dirty="0" smtClean="0">
              <a:latin typeface="Calibri" pitchFamily="34" charset="0"/>
              <a:cs typeface="Calibri" pitchFamily="34" charset="0"/>
            </a:endParaRPr>
          </a:p>
          <a:p>
            <a:pPr marL="563563" lvl="1" indent="0" algn="just" eaLnBrk="1" hangingPunct="1">
              <a:lnSpc>
                <a:spcPct val="90000"/>
              </a:lnSpc>
              <a:spcBef>
                <a:spcPts val="0"/>
              </a:spcBef>
              <a:spcAft>
                <a:spcPts val="0"/>
              </a:spcAft>
              <a:buClr>
                <a:srgbClr val="FF0000"/>
              </a:buClr>
              <a:buSzPct val="101000"/>
              <a:buNone/>
            </a:pPr>
            <a:endParaRPr lang="en-US" sz="1100" spc="-30" dirty="0" smtClean="0">
              <a:latin typeface="Calibri" pitchFamily="34" charset="0"/>
              <a:cs typeface="Calibri" pitchFamily="34" charset="0"/>
            </a:endParaRPr>
          </a:p>
          <a:p>
            <a:pPr marL="0" lvl="1" indent="0" algn="just" eaLnBrk="1" hangingPunct="1">
              <a:lnSpc>
                <a:spcPct val="90000"/>
              </a:lnSpc>
              <a:spcBef>
                <a:spcPts val="0"/>
              </a:spcBef>
              <a:spcAft>
                <a:spcPts val="0"/>
              </a:spcAft>
              <a:buClr>
                <a:schemeClr val="folHlink"/>
              </a:buClr>
              <a:buSzPct val="60000"/>
              <a:buNone/>
            </a:pPr>
            <a:r>
              <a:rPr lang="en-US" dirty="0" smtClean="0">
                <a:solidFill>
                  <a:srgbClr val="0033CC"/>
                </a:solidFill>
                <a:latin typeface="Arial" panose="020B0604020202020204" pitchFamily="34" charset="0"/>
                <a:cs typeface="Arial" panose="020B0604020202020204" pitchFamily="34" charset="0"/>
              </a:rPr>
              <a:t>Merits </a:t>
            </a:r>
            <a:r>
              <a:rPr lang="en-US" dirty="0">
                <a:solidFill>
                  <a:srgbClr val="0033CC"/>
                </a:solidFill>
                <a:latin typeface="Arial" panose="020B0604020202020204" pitchFamily="34" charset="0"/>
                <a:cs typeface="Arial" panose="020B0604020202020204" pitchFamily="34" charset="0"/>
              </a:rPr>
              <a:t>of </a:t>
            </a:r>
            <a:r>
              <a:rPr lang="en-US" dirty="0" smtClean="0">
                <a:solidFill>
                  <a:srgbClr val="0033CC"/>
                </a:solidFill>
                <a:latin typeface="Arial" panose="020B0604020202020204" pitchFamily="34" charset="0"/>
                <a:cs typeface="Arial" panose="020B0604020202020204" pitchFamily="34" charset="0"/>
              </a:rPr>
              <a:t>LCD Monitor</a:t>
            </a:r>
            <a:r>
              <a:rPr lang="en-US" dirty="0">
                <a:solidFill>
                  <a:srgbClr val="0033CC"/>
                </a:solidFill>
                <a:latin typeface="Arial" panose="020B0604020202020204" pitchFamily="34" charset="0"/>
                <a:cs typeface="Arial" panose="020B0604020202020204" pitchFamily="34" charset="0"/>
              </a:rPr>
              <a: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LCD </a:t>
            </a:r>
            <a:r>
              <a:rPr lang="en-US" sz="2300" spc="-30" dirty="0">
                <a:latin typeface="Calibri" pitchFamily="34" charset="0"/>
                <a:cs typeface="Calibri" pitchFamily="34" charset="0"/>
              </a:rPr>
              <a:t>monitor is small in size and light in weight, hence it is easily portable.</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Low operating power is required to run this type of monitor; hence it is widely used with notebook computers.</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There is no radiation from this monitor.</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60" dirty="0">
                <a:latin typeface="Calibri" pitchFamily="34" charset="0"/>
                <a:cs typeface="Calibri" pitchFamily="34" charset="0"/>
              </a:rPr>
              <a:t>It needs comparatively less space to be fitted on the lap or desk.  </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generates less heat.</a:t>
            </a:r>
          </a:p>
          <a:p>
            <a:pPr marL="563563" lvl="1" indent="0" algn="just" eaLnBrk="1" hangingPunct="1">
              <a:lnSpc>
                <a:spcPct val="90000"/>
              </a:lnSpc>
              <a:spcBef>
                <a:spcPts val="0"/>
              </a:spcBef>
              <a:spcAft>
                <a:spcPts val="0"/>
              </a:spcAft>
              <a:buClr>
                <a:srgbClr val="FF0000"/>
              </a:buClr>
              <a:buSzPct val="101000"/>
              <a:buNone/>
            </a:pPr>
            <a:endParaRPr lang="en-US" sz="1000" spc="-30" dirty="0" smtClean="0">
              <a:latin typeface="Calibri" pitchFamily="34" charset="0"/>
              <a:cs typeface="Calibri" pitchFamily="34" charset="0"/>
            </a:endParaRPr>
          </a:p>
          <a:p>
            <a:pPr marL="0" lvl="1" indent="0" algn="just" eaLnBrk="1" hangingPunct="1">
              <a:lnSpc>
                <a:spcPct val="90000"/>
              </a:lnSpc>
              <a:spcBef>
                <a:spcPts val="0"/>
              </a:spcBef>
              <a:spcAft>
                <a:spcPts val="0"/>
              </a:spcAft>
              <a:buClr>
                <a:schemeClr val="folHlink"/>
              </a:buClr>
              <a:buSzPct val="60000"/>
              <a:buNone/>
            </a:pPr>
            <a:r>
              <a:rPr lang="en-US" dirty="0">
                <a:solidFill>
                  <a:srgbClr val="00CC00"/>
                </a:solidFill>
                <a:latin typeface="Arial" panose="020B0604020202020204" pitchFamily="34" charset="0"/>
                <a:cs typeface="Arial" panose="020B0604020202020204" pitchFamily="34" charset="0"/>
              </a:rPr>
              <a:t>Demerits of </a:t>
            </a:r>
            <a:r>
              <a:rPr lang="en-US" dirty="0" smtClean="0">
                <a:solidFill>
                  <a:srgbClr val="00CC00"/>
                </a:solidFill>
                <a:latin typeface="Arial" panose="020B0604020202020204" pitchFamily="34" charset="0"/>
                <a:cs typeface="Arial" panose="020B0604020202020204" pitchFamily="34" charset="0"/>
              </a:rPr>
              <a:t>LCD Monitor:</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smtClean="0">
                <a:latin typeface="Calibri" pitchFamily="34" charset="0"/>
                <a:cs typeface="Calibri" pitchFamily="34" charset="0"/>
              </a:rPr>
              <a:t>Image </a:t>
            </a:r>
            <a:r>
              <a:rPr lang="en-US" sz="2300" spc="-30" dirty="0">
                <a:latin typeface="Calibri" pitchFamily="34" charset="0"/>
                <a:cs typeface="Calibri" pitchFamily="34" charset="0"/>
              </a:rPr>
              <a:t>quality is not improved in this monitor, i.e. its resolution is poor.</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is high in cost.</a:t>
            </a:r>
          </a:p>
          <a:p>
            <a:pPr marL="906463" lvl="1" indent="-342900" algn="just" eaLnBrk="1" hangingPunct="1">
              <a:lnSpc>
                <a:spcPct val="90000"/>
              </a:lnSpc>
              <a:spcBef>
                <a:spcPts val="0"/>
              </a:spcBef>
              <a:spcAft>
                <a:spcPts val="0"/>
              </a:spcAft>
              <a:buClr>
                <a:srgbClr val="FF0000"/>
              </a:buClr>
              <a:buSzPct val="101000"/>
              <a:buFont typeface="Wingdings" pitchFamily="2" charset="2"/>
              <a:buChar char="Ø"/>
            </a:pPr>
            <a:r>
              <a:rPr lang="en-US" sz="2300" spc="-30" dirty="0">
                <a:latin typeface="Calibri" pitchFamily="34" charset="0"/>
                <a:cs typeface="Calibri" pitchFamily="34" charset="0"/>
              </a:rPr>
              <a:t>It has a narrow viewing angle.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Tree>
    <p:extLst>
      <p:ext uri="{BB962C8B-B14F-4D97-AF65-F5344CB8AC3E}">
        <p14:creationId xmlns:p14="http://schemas.microsoft.com/office/powerpoint/2010/main" val="1009531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85507107"/>
              </p:ext>
            </p:extLst>
          </p:nvPr>
        </p:nvGraphicFramePr>
        <p:xfrm>
          <a:off x="94034" y="6096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CRT Vs. LCD Monitors</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33550"/>
            <a:ext cx="8458200" cy="49045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0000"/>
              </a:lnSpc>
              <a:spcBef>
                <a:spcPts val="0"/>
              </a:spcBef>
              <a:spcAft>
                <a:spcPts val="0"/>
              </a:spcAft>
              <a:buClr>
                <a:schemeClr val="folHlink"/>
              </a:buClr>
              <a:buSzPct val="60000"/>
              <a:buNone/>
            </a:pPr>
            <a:r>
              <a:rPr lang="en-US" dirty="0" smtClean="0">
                <a:solidFill>
                  <a:srgbClr val="FF0000"/>
                </a:solidFill>
                <a:latin typeface="Arial" panose="020B0604020202020204" pitchFamily="34" charset="0"/>
                <a:cs typeface="Arial" panose="020B0604020202020204" pitchFamily="34" charset="0"/>
              </a:rPr>
              <a:t>Differentiate between </a:t>
            </a:r>
            <a:r>
              <a:rPr lang="en-US" dirty="0" smtClean="0">
                <a:solidFill>
                  <a:srgbClr val="00CC00"/>
                </a:solidFill>
                <a:latin typeface="Arial" panose="020B0604020202020204" pitchFamily="34" charset="0"/>
                <a:cs typeface="Arial" panose="020B0604020202020204" pitchFamily="34" charset="0"/>
              </a:rPr>
              <a:t>CRT</a:t>
            </a:r>
            <a:r>
              <a:rPr lang="en-US" dirty="0" smtClean="0">
                <a:solidFill>
                  <a:srgbClr val="FF0000"/>
                </a:solidFill>
                <a:latin typeface="Arial" panose="020B0604020202020204" pitchFamily="34" charset="0"/>
                <a:cs typeface="Arial" panose="020B0604020202020204" pitchFamily="34" charset="0"/>
              </a:rPr>
              <a:t> and </a:t>
            </a:r>
            <a:r>
              <a:rPr lang="en-US" dirty="0" smtClean="0">
                <a:solidFill>
                  <a:srgbClr val="00CC00"/>
                </a:solidFill>
                <a:latin typeface="Arial" panose="020B0604020202020204" pitchFamily="34" charset="0"/>
                <a:cs typeface="Arial" panose="020B0604020202020204" pitchFamily="34" charset="0"/>
              </a:rPr>
              <a:t>LCD</a:t>
            </a:r>
            <a:r>
              <a:rPr lang="en-US" dirty="0" smtClean="0">
                <a:solidFill>
                  <a:srgbClr val="FF0000"/>
                </a:solidFill>
                <a:latin typeface="Arial" panose="020B0604020202020204" pitchFamily="34" charset="0"/>
                <a:cs typeface="Arial" panose="020B0604020202020204" pitchFamily="34" charset="0"/>
              </a:rPr>
              <a:t> Monitors:</a:t>
            </a:r>
            <a:endParaRPr lang="en-US" sz="23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36753131"/>
              </p:ext>
            </p:extLst>
          </p:nvPr>
        </p:nvGraphicFramePr>
        <p:xfrm>
          <a:off x="571500" y="1828800"/>
          <a:ext cx="7924799" cy="3688080"/>
        </p:xfrm>
        <a:graphic>
          <a:graphicData uri="http://schemas.openxmlformats.org/drawingml/2006/table">
            <a:tbl>
              <a:tblPr firstRow="1" firstCol="1" lastRow="1" lastCol="1" bandRow="1" bandCol="1">
                <a:tableStyleId>{5C22544A-7EE6-4342-B048-85BDC9FD1C3A}</a:tableStyleId>
              </a:tblPr>
              <a:tblGrid>
                <a:gridCol w="3886200"/>
                <a:gridCol w="2057400"/>
                <a:gridCol w="1981199"/>
              </a:tblGrid>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Criteria</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CRT Monitor</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LCD Monitor</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1. Have radiation?</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Yes</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No</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2. Image quality (resolution)</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Improved</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Poor</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3. Heat generation</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Excessive</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Almost no</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4. Viewing angle</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Wider</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Narrow</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5. Power consumption</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High</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Low</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6. Size</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Bigger</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Smaller</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7. Weight</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Greater</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Lighter</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8. Cost</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Less</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More</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0">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9. Space required on the desk</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a:solidFill>
                            <a:schemeClr val="tx1"/>
                          </a:solidFill>
                          <a:effectLst/>
                          <a:latin typeface="Calibri" pitchFamily="34" charset="0"/>
                          <a:cs typeface="Calibri" pitchFamily="34" charset="0"/>
                        </a:rPr>
                        <a:t>More </a:t>
                      </a:r>
                      <a:endParaRPr lang="en-US" sz="220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Less</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just">
                        <a:spcBef>
                          <a:spcPts val="0"/>
                        </a:spcBef>
                        <a:spcAft>
                          <a:spcPts val="0"/>
                        </a:spcAft>
                        <a:tabLst>
                          <a:tab pos="474980" algn="l"/>
                        </a:tabLst>
                      </a:pPr>
                      <a:r>
                        <a:rPr lang="en-US" sz="2200" dirty="0">
                          <a:solidFill>
                            <a:schemeClr val="tx1"/>
                          </a:solidFill>
                          <a:effectLst/>
                          <a:latin typeface="Calibri" pitchFamily="34" charset="0"/>
                          <a:cs typeface="Calibri" pitchFamily="34" charset="0"/>
                        </a:rPr>
                        <a:t>10. Portability/ Move</a:t>
                      </a:r>
                      <a:endParaRPr lang="en-US" sz="220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Difficult</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just">
                        <a:spcBef>
                          <a:spcPts val="0"/>
                        </a:spcBef>
                        <a:spcAft>
                          <a:spcPts val="0"/>
                        </a:spcAft>
                        <a:tabLst>
                          <a:tab pos="474980" algn="l"/>
                        </a:tabLst>
                      </a:pPr>
                      <a:r>
                        <a:rPr lang="en-US" sz="2200" b="0" dirty="0">
                          <a:solidFill>
                            <a:schemeClr val="tx1"/>
                          </a:solidFill>
                          <a:effectLst/>
                          <a:latin typeface="Calibri" pitchFamily="34" charset="0"/>
                          <a:cs typeface="Calibri" pitchFamily="34" charset="0"/>
                        </a:rPr>
                        <a:t>Easy</a:t>
                      </a:r>
                      <a:endParaRPr lang="en-US" sz="2200" b="0" dirty="0">
                        <a:solidFill>
                          <a:schemeClr val="tx1"/>
                        </a:solidFill>
                        <a:effectLst/>
                        <a:latin typeface="Calibri" pitchFamily="34" charset="0"/>
                        <a:ea typeface="Times New Roman"/>
                        <a:cs typeface="Calibri"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336631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22759990"/>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Screen Clarity</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3973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a:latin typeface="Arial" pitchFamily="34" charset="0"/>
                <a:cs typeface="Arial" pitchFamily="34" charset="0"/>
              </a:rPr>
              <a:t>Even if the monitor looks good, you need to check </a:t>
            </a:r>
            <a:r>
              <a:rPr lang="en-US" sz="2600" dirty="0" smtClean="0">
                <a:latin typeface="Arial" pitchFamily="34" charset="0"/>
                <a:cs typeface="Arial" pitchFamily="34" charset="0"/>
              </a:rPr>
              <a:t>the following most </a:t>
            </a:r>
            <a:r>
              <a:rPr lang="en-US" sz="2600" dirty="0">
                <a:latin typeface="Arial" pitchFamily="34" charset="0"/>
                <a:cs typeface="Arial" pitchFamily="34" charset="0"/>
              </a:rPr>
              <a:t>important screen clarity specifications:</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Resolution</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Refresh rate</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Dot </a:t>
            </a:r>
            <a:r>
              <a:rPr lang="en-US" sz="2400" spc="-30" dirty="0" smtClean="0">
                <a:latin typeface="Calibri" pitchFamily="34" charset="0"/>
                <a:cs typeface="Calibri" pitchFamily="34" charset="0"/>
              </a:rPr>
              <a:t>pitch</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723252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85933448"/>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Screen Clarity</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687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Resolution:</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Resolution is the </a:t>
            </a:r>
            <a:r>
              <a:rPr lang="en-US" sz="2400" spc="-30" dirty="0">
                <a:solidFill>
                  <a:srgbClr val="0033CC"/>
                </a:solidFill>
                <a:latin typeface="Calibri" pitchFamily="34" charset="0"/>
                <a:cs typeface="Calibri" pitchFamily="34" charset="0"/>
              </a:rPr>
              <a:t>degree of sharpness or clarity of an image</a:t>
            </a:r>
            <a:r>
              <a:rPr lang="en-US" sz="2400" spc="-30" dirty="0">
                <a:latin typeface="Calibri" pitchFamily="34" charset="0"/>
                <a:cs typeface="Calibri" pitchFamily="34" charset="0"/>
              </a:rPr>
              <a:t>. </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 monitor’s </a:t>
            </a:r>
            <a:r>
              <a:rPr lang="en-US" sz="2400" spc="-30" dirty="0" smtClean="0">
                <a:latin typeface="Calibri" pitchFamily="34" charset="0"/>
                <a:cs typeface="Calibri" pitchFamily="34" charset="0"/>
              </a:rPr>
              <a:t>actual </a:t>
            </a:r>
            <a:r>
              <a:rPr lang="en-US" sz="2400" spc="-30" dirty="0">
                <a:solidFill>
                  <a:srgbClr val="FF0000"/>
                </a:solidFill>
                <a:latin typeface="Calibri" pitchFamily="34" charset="0"/>
                <a:cs typeface="Calibri" pitchFamily="34" charset="0"/>
              </a:rPr>
              <a:t>resolution is determined by the video controller, not by the monitor </a:t>
            </a:r>
            <a:r>
              <a:rPr lang="en-US" sz="2400" spc="-30" dirty="0" smtClean="0">
                <a:solidFill>
                  <a:srgbClr val="FF0000"/>
                </a:solidFill>
                <a:latin typeface="Calibri" pitchFamily="34" charset="0"/>
                <a:cs typeface="Calibri" pitchFamily="34" charset="0"/>
              </a:rPr>
              <a:t>itself</a:t>
            </a:r>
            <a:r>
              <a:rPr lang="en-US" sz="2400" spc="-30" dirty="0" smtClean="0">
                <a:latin typeface="Calibri" pitchFamily="34" charset="0"/>
                <a:cs typeface="Calibri" pitchFamily="34" charset="0"/>
              </a:rPr>
              <a:t>.</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Monitor’s resolution </a:t>
            </a:r>
            <a:r>
              <a:rPr lang="en-US" sz="2400" spc="-30" dirty="0">
                <a:latin typeface="Calibri" pitchFamily="34" charset="0"/>
                <a:cs typeface="Calibri" pitchFamily="34" charset="0"/>
              </a:rPr>
              <a:t>is determined by the number of pixels on the </a:t>
            </a:r>
            <a:r>
              <a:rPr lang="en-US" sz="2400" spc="-30" dirty="0" smtClean="0">
                <a:latin typeface="Calibri" pitchFamily="34" charset="0"/>
                <a:cs typeface="Calibri" pitchFamily="34" charset="0"/>
              </a:rPr>
              <a:t>screen. The </a:t>
            </a:r>
            <a:r>
              <a:rPr lang="en-US" sz="2400" spc="-30" dirty="0">
                <a:latin typeface="Calibri" pitchFamily="34" charset="0"/>
                <a:cs typeface="Calibri" pitchFamily="34" charset="0"/>
              </a:rPr>
              <a:t>more pixels a monitor can display, the higher its resolution and the clearer its images appear. </a:t>
            </a:r>
            <a:endParaRPr lang="en-US" sz="2400" spc="-30" dirty="0" smtClean="0">
              <a:latin typeface="Calibri" pitchFamily="34" charset="0"/>
              <a:cs typeface="Calibri" pitchFamily="34" charset="0"/>
            </a:endParaRP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Though more </a:t>
            </a:r>
            <a:r>
              <a:rPr lang="en-US" sz="2400" spc="-30" dirty="0">
                <a:latin typeface="Calibri" pitchFamily="34" charset="0"/>
                <a:cs typeface="Calibri" pitchFamily="34" charset="0"/>
              </a:rPr>
              <a:t>items can fit on the screen at higher resolutions, but the items appear </a:t>
            </a:r>
            <a:r>
              <a:rPr lang="en-US" sz="2400" spc="-30" dirty="0" smtClean="0">
                <a:latin typeface="Calibri" pitchFamily="34" charset="0"/>
                <a:cs typeface="Calibri" pitchFamily="34" charset="0"/>
              </a:rPr>
              <a:t>smaller, </a:t>
            </a:r>
            <a:r>
              <a:rPr lang="en-US" sz="2400" spc="-30" dirty="0">
                <a:latin typeface="Calibri" pitchFamily="34" charset="0"/>
                <a:cs typeface="Calibri" pitchFamily="34" charset="0"/>
              </a:rPr>
              <a:t>resulting in </a:t>
            </a:r>
            <a:r>
              <a:rPr lang="en-US" sz="2400" spc="-30" dirty="0">
                <a:solidFill>
                  <a:srgbClr val="0033CC"/>
                </a:solidFill>
                <a:latin typeface="Calibri" pitchFamily="34" charset="0"/>
                <a:cs typeface="Calibri" pitchFamily="34" charset="0"/>
              </a:rPr>
              <a:t>eyestrain</a:t>
            </a:r>
            <a:r>
              <a:rPr lang="en-US" sz="2400" spc="-30" dirty="0">
                <a:latin typeface="Calibri" pitchFamily="34" charset="0"/>
                <a:cs typeface="Calibri" pitchFamily="34" charset="0"/>
              </a:rPr>
              <a:t> and </a:t>
            </a:r>
            <a:r>
              <a:rPr lang="en-US" sz="2400" spc="-30" dirty="0" smtClean="0">
                <a:solidFill>
                  <a:srgbClr val="0033CC"/>
                </a:solidFill>
                <a:latin typeface="Calibri" pitchFamily="34" charset="0"/>
                <a:cs typeface="Calibri" pitchFamily="34" charset="0"/>
              </a:rPr>
              <a:t>squinting</a:t>
            </a:r>
            <a:r>
              <a:rPr lang="en-US" sz="2400" spc="-30" dirty="0" smtClean="0">
                <a:latin typeface="Calibri" pitchFamily="34" charset="0"/>
                <a:cs typeface="Calibri" pitchFamily="34" charset="0"/>
              </a:rPr>
              <a:t>.</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712226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5171255"/>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Screen Clarity</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687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Refresh Rate:</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 monitor’s refresh rate is the </a:t>
            </a:r>
            <a:r>
              <a:rPr lang="en-US" sz="2400" spc="-30" dirty="0">
                <a:solidFill>
                  <a:srgbClr val="0033CC"/>
                </a:solidFill>
                <a:latin typeface="Calibri" pitchFamily="34" charset="0"/>
                <a:cs typeface="Calibri" pitchFamily="34" charset="0"/>
              </a:rPr>
              <a:t>number of times per second </a:t>
            </a:r>
            <a:r>
              <a:rPr lang="en-US" sz="2400" spc="-30" dirty="0">
                <a:latin typeface="Calibri" pitchFamily="34" charset="0"/>
                <a:cs typeface="Calibri" pitchFamily="34" charset="0"/>
              </a:rPr>
              <a:t>that the electron guns scan every pixel on the screen.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Refresh rate is measured in hertz (Hz) or in cycle per second. If a monitor’s refresh rate is 100 Hz, it means that the monitor refreshes its pixels 100 times per second.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If </a:t>
            </a:r>
            <a:r>
              <a:rPr lang="en-US" sz="2400" spc="-30" dirty="0">
                <a:latin typeface="Calibri" pitchFamily="34" charset="0"/>
                <a:cs typeface="Calibri" pitchFamily="34" charset="0"/>
              </a:rPr>
              <a:t>the screen is not refreshed often enough, it appears to flicker, and flicker is one of the main causes of eyestrain. </a:t>
            </a:r>
          </a:p>
          <a:p>
            <a:pPr marL="906463" lvl="0"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In general, a </a:t>
            </a:r>
            <a:r>
              <a:rPr lang="en-US" sz="2400" spc="-30" dirty="0">
                <a:solidFill>
                  <a:srgbClr val="FF0000"/>
                </a:solidFill>
                <a:latin typeface="Calibri" pitchFamily="34" charset="0"/>
                <a:cs typeface="Calibri" pitchFamily="34" charset="0"/>
              </a:rPr>
              <a:t>refresh rate of 72 Hz or higher should not cause eyestrain.</a:t>
            </a:r>
            <a:r>
              <a:rPr lang="en-US" sz="2400" spc="-30" dirty="0">
                <a:latin typeface="Calibri" pitchFamily="34" charset="0"/>
                <a:cs typeface="Calibri" pitchFamily="34" charset="0"/>
              </a:rPr>
              <a:t> Some monitors have different refresh rates for different resolutions</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19</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518194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46166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altLang="en-US" sz="2400" i="0" dirty="0" smtClean="0">
                <a:solidFill>
                  <a:schemeClr val="bg1"/>
                </a:solidFill>
                <a:latin typeface="Arial" panose="020B0604020202020204" pitchFamily="34" charset="0"/>
              </a:rPr>
              <a:t>Lecture-06: </a:t>
            </a:r>
            <a:r>
              <a:rPr lang="en-US" altLang="en-US" sz="2400" i="0" dirty="0" smtClean="0">
                <a:latin typeface="Arial" panose="020B0604020202020204" pitchFamily="34" charset="0"/>
              </a:rPr>
              <a:t>Output Fundamentals</a:t>
            </a:r>
            <a:endParaRPr lang="en-US" sz="2400" i="0" dirty="0">
              <a:latin typeface="Arial" panose="020B0604020202020204" pitchFamily="34" charset="0"/>
            </a:endParaRPr>
          </a:p>
        </p:txBody>
      </p:sp>
      <p:sp>
        <p:nvSpPr>
          <p:cNvPr id="11271" name="Rectangle 14"/>
          <p:cNvSpPr>
            <a:spLocks noChangeArrowheads="1"/>
          </p:cNvSpPr>
          <p:nvPr/>
        </p:nvSpPr>
        <p:spPr bwMode="auto">
          <a:xfrm>
            <a:off x="0" y="6344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sz="3200" i="0" u="sng" dirty="0" smtClean="0">
                <a:solidFill>
                  <a:srgbClr val="FF0000"/>
                </a:solidFill>
              </a:rPr>
              <a:t>Topics to be Discussed</a:t>
            </a:r>
            <a:endParaRPr lang="en-US" sz="3200" i="0" u="sng" dirty="0">
              <a:solidFill>
                <a:srgbClr val="FF0000"/>
              </a:solidFill>
            </a:endParaRPr>
          </a:p>
        </p:txBody>
      </p:sp>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26954874"/>
              </p:ext>
            </p:extLst>
          </p:nvPr>
        </p:nvGraphicFramePr>
        <p:xfrm>
          <a:off x="800100" y="1371600"/>
          <a:ext cx="8191500" cy="5263086"/>
        </p:xfrm>
        <a:graphic>
          <a:graphicData uri="http://schemas.openxmlformats.org/drawingml/2006/table">
            <a:tbl>
              <a:tblPr firstRow="1" firstCol="1" lastRow="1" lastCol="1" bandRow="1" bandCol="1">
                <a:tableStyleId>{5C22544A-7EE6-4342-B048-85BDC9FD1C3A}</a:tableStyleId>
              </a:tblPr>
              <a:tblGrid>
                <a:gridCol w="682598"/>
                <a:gridCol w="841402"/>
                <a:gridCol w="6667500"/>
              </a:tblGrid>
              <a:tr h="30480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6.1</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Common Functions and Categories of Output Device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137126">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6.1.1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Definition</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2638">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6</a:t>
                      </a:r>
                      <a:r>
                        <a:rPr lang="en-US" sz="1800" b="0" kern="1200" dirty="0" smtClean="0">
                          <a:solidFill>
                            <a:schemeClr val="tx1"/>
                          </a:solidFill>
                          <a:effectLst/>
                          <a:latin typeface="Verdana" pitchFamily="34" charset="0"/>
                          <a:ea typeface="Verdana" pitchFamily="34" charset="0"/>
                          <a:cs typeface="Verdana" pitchFamily="34" charset="0"/>
                        </a:rPr>
                        <a:t>.1.2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Common Functions of an Output Device</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2032">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2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6</a:t>
                      </a:r>
                      <a:r>
                        <a:rPr lang="en-US" sz="1800" b="0" kern="1200" dirty="0" smtClean="0">
                          <a:solidFill>
                            <a:schemeClr val="tx1"/>
                          </a:solidFill>
                          <a:effectLst/>
                          <a:latin typeface="Verdana" pitchFamily="34" charset="0"/>
                          <a:ea typeface="Verdana" pitchFamily="34" charset="0"/>
                          <a:cs typeface="Verdana" pitchFamily="34" charset="0"/>
                        </a:rPr>
                        <a:t>.1.3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Categories of</a:t>
                      </a:r>
                      <a:r>
                        <a:rPr lang="en-US" sz="1800" b="0" kern="1200" baseline="0" dirty="0" smtClean="0">
                          <a:solidFill>
                            <a:schemeClr val="tx1"/>
                          </a:solidFill>
                          <a:effectLst/>
                          <a:latin typeface="Verdana" pitchFamily="34" charset="0"/>
                          <a:ea typeface="Verdana" pitchFamily="34" charset="0"/>
                          <a:cs typeface="Verdana" pitchFamily="34" charset="0"/>
                        </a:rPr>
                        <a:t> Output Device</a:t>
                      </a:r>
                      <a:endParaRPr lang="en-US" sz="1800" b="0" kern="1200" dirty="0" smtClean="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9518">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endParaRPr lang="en-US" sz="12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6.1.4</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I/O Devices</a:t>
                      </a:r>
                    </a:p>
                    <a:p>
                      <a:pPr>
                        <a:lnSpc>
                          <a:spcPct val="100000"/>
                        </a:lnSpc>
                        <a:spcBef>
                          <a:spcPts val="600"/>
                        </a:spcBef>
                        <a:spcAft>
                          <a:spcPts val="600"/>
                        </a:spcAft>
                      </a:pPr>
                      <a:endParaRPr lang="en-US" sz="5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6.2</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Printer and its Usage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6.2.1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Terms Related to a Printer</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6</a:t>
                      </a:r>
                      <a:r>
                        <a:rPr lang="en-US" sz="1800" b="0" kern="1200" dirty="0" smtClean="0">
                          <a:solidFill>
                            <a:schemeClr val="tx1"/>
                          </a:solidFill>
                          <a:effectLst/>
                          <a:latin typeface="Verdana" pitchFamily="34" charset="0"/>
                          <a:ea typeface="Verdana" pitchFamily="34" charset="0"/>
                          <a:cs typeface="Verdana" pitchFamily="34" charset="0"/>
                        </a:rPr>
                        <a:t>.2.2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Classification of Printers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6.2.3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Differentiate between Impact and Non-impact Printers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7443">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6.2.4</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Factors for Choosing a Printer</a:t>
                      </a:r>
                    </a:p>
                    <a:p>
                      <a:pPr marL="0" marR="0" indent="0" algn="just" defTabSz="914400" rtl="0" eaLnBrk="1" fontAlgn="auto" latinLnBrk="0" hangingPunct="1">
                        <a:lnSpc>
                          <a:spcPct val="100000"/>
                        </a:lnSpc>
                        <a:spcBef>
                          <a:spcPts val="600"/>
                        </a:spcBef>
                        <a:spcAft>
                          <a:spcPts val="600"/>
                        </a:spcAft>
                        <a:buClrTx/>
                        <a:buSzTx/>
                        <a:buFontTx/>
                        <a:buNone/>
                        <a:tabLst/>
                        <a:defRPr/>
                      </a:pPr>
                      <a:endParaRPr lang="en-US" sz="500" b="0" kern="1200" dirty="0" smtClean="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6.3</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Monitor and its Usage</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43139">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6</a:t>
                      </a:r>
                      <a:r>
                        <a:rPr lang="en-US" sz="1800" b="0" kern="1200" dirty="0" smtClean="0">
                          <a:solidFill>
                            <a:schemeClr val="tx1"/>
                          </a:solidFill>
                          <a:effectLst/>
                          <a:latin typeface="Verdana" pitchFamily="34" charset="0"/>
                          <a:ea typeface="Verdana" pitchFamily="34" charset="0"/>
                          <a:cs typeface="Verdana" pitchFamily="34" charset="0"/>
                        </a:rPr>
                        <a:t>.3.1</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CRT Vs. LCD Monitors</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1051">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6.3.2</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Screen Clarity: Resolution, Refresh Rate and Dot Pitch</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a:solidFill>
                            <a:schemeClr val="tx1"/>
                          </a:solidFill>
                          <a:effectLst/>
                          <a:latin typeface="Verdana" pitchFamily="34" charset="0"/>
                          <a:ea typeface="Verdana" pitchFamily="34" charset="0"/>
                          <a:cs typeface="Verdana" pitchFamily="34" charset="0"/>
                        </a:rPr>
                        <a:t> </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6.3.3</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Factors for Choosing a Monitor</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600"/>
                        </a:spcBef>
                        <a:spcAft>
                          <a:spcPts val="600"/>
                        </a:spcAft>
                      </a:pPr>
                      <a:r>
                        <a:rPr lang="en-US" sz="1800" b="0" kern="1200" dirty="0" smtClean="0">
                          <a:solidFill>
                            <a:schemeClr val="tx1"/>
                          </a:solidFill>
                          <a:effectLst/>
                          <a:latin typeface="Verdana" pitchFamily="34" charset="0"/>
                          <a:ea typeface="Verdana" pitchFamily="34" charset="0"/>
                          <a:cs typeface="Verdana" pitchFamily="34" charset="0"/>
                        </a:rPr>
                        <a:t>6.3.4</a:t>
                      </a: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1800" b="0" kern="1200" dirty="0" smtClean="0">
                          <a:solidFill>
                            <a:schemeClr val="tx1"/>
                          </a:solidFill>
                          <a:effectLst/>
                          <a:latin typeface="Verdana" pitchFamily="34" charset="0"/>
                          <a:ea typeface="Verdana" pitchFamily="34" charset="0"/>
                          <a:cs typeface="Verdana" pitchFamily="34" charset="0"/>
                        </a:rPr>
                        <a:t>Significant of Display Adapter</a:t>
                      </a:r>
                    </a:p>
                    <a:p>
                      <a:pPr marL="0" marR="0" indent="0" algn="just" defTabSz="914400" rtl="0" eaLnBrk="1" fontAlgn="auto" latinLnBrk="0" hangingPunct="1">
                        <a:lnSpc>
                          <a:spcPct val="100000"/>
                        </a:lnSpc>
                        <a:spcBef>
                          <a:spcPts val="600"/>
                        </a:spcBef>
                        <a:spcAft>
                          <a:spcPts val="600"/>
                        </a:spcAft>
                        <a:buClrTx/>
                        <a:buSzTx/>
                        <a:buFontTx/>
                        <a:buNone/>
                        <a:tabLst/>
                        <a:defRPr/>
                      </a:pPr>
                      <a:endParaRPr lang="en-US" sz="500" b="0" kern="1200" dirty="0" smtClean="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6.4</a:t>
                      </a:r>
                      <a:endParaRPr lang="en-US" sz="2000" b="1" kern="1200" spc="-100" baseline="0" dirty="0">
                        <a:solidFill>
                          <a:srgbClr val="3366FF"/>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just" defTabSz="914400" rtl="0" eaLnBrk="1" fontAlgn="auto" latinLnBrk="0" hangingPunct="1">
                        <a:lnSpc>
                          <a:spcPct val="100000"/>
                        </a:lnSpc>
                        <a:spcBef>
                          <a:spcPts val="600"/>
                        </a:spcBef>
                        <a:spcAft>
                          <a:spcPts val="600"/>
                        </a:spcAft>
                        <a:buClrTx/>
                        <a:buSzTx/>
                        <a:buFontTx/>
                        <a:buNone/>
                        <a:tabLst/>
                        <a:defRPr/>
                      </a:pPr>
                      <a:r>
                        <a:rPr lang="en-US" sz="2000" b="1" kern="1200" spc="-100" baseline="0" dirty="0" smtClean="0">
                          <a:solidFill>
                            <a:srgbClr val="3366FF"/>
                          </a:solidFill>
                          <a:effectLst/>
                          <a:latin typeface="Verdana" pitchFamily="34" charset="0"/>
                          <a:ea typeface="Verdana" pitchFamily="34" charset="0"/>
                          <a:cs typeface="Verdana" pitchFamily="34" charset="0"/>
                        </a:rPr>
                        <a:t>Audio Output Devices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800" b="0" kern="1200" dirty="0">
                        <a:solidFill>
                          <a:schemeClr val="tx1"/>
                        </a:solidFill>
                        <a:effectLst/>
                        <a:latin typeface="Verdana" pitchFamily="34" charset="0"/>
                        <a:ea typeface="Verdana" pitchFamily="34" charset="0"/>
                        <a:cs typeface="Verdana"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8548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55105773"/>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6.3.2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Screen Clarity</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68780"/>
            <a:ext cx="62484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600" dirty="0" smtClean="0">
                <a:solidFill>
                  <a:srgbClr val="FF0000"/>
                </a:solidFill>
                <a:latin typeface="Arial" pitchFamily="34" charset="0"/>
                <a:cs typeface="Arial" pitchFamily="34" charset="0"/>
              </a:rPr>
              <a:t>Dot Pitch:</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In color monitor, every pixel consists of three dots- one red, one green and one blue. </a:t>
            </a:r>
            <a:r>
              <a:rPr lang="en-US" sz="2400" spc="-30" dirty="0" smtClean="0">
                <a:latin typeface="Calibri" pitchFamily="34" charset="0"/>
                <a:cs typeface="Calibri" pitchFamily="34" charset="0"/>
              </a:rPr>
              <a:t>The </a:t>
            </a:r>
            <a:r>
              <a:rPr lang="en-US" sz="2400" spc="-30" dirty="0">
                <a:latin typeface="Calibri" pitchFamily="34" charset="0"/>
                <a:cs typeface="Calibri" pitchFamily="34" charset="0"/>
              </a:rPr>
              <a:t>distance between the like-colored </a:t>
            </a:r>
            <a:r>
              <a:rPr lang="en-US" sz="2400" spc="-30" dirty="0" smtClean="0">
                <a:latin typeface="Calibri" pitchFamily="34" charset="0"/>
                <a:cs typeface="Calibri" pitchFamily="34" charset="0"/>
              </a:rPr>
              <a:t>dots </a:t>
            </a:r>
            <a:r>
              <a:rPr lang="en-US" sz="2400" spc="-30" dirty="0">
                <a:latin typeface="Calibri" pitchFamily="34" charset="0"/>
                <a:cs typeface="Calibri" pitchFamily="34" charset="0"/>
              </a:rPr>
              <a:t>of adjacent </a:t>
            </a:r>
            <a:r>
              <a:rPr lang="en-US" sz="2400" spc="-30" dirty="0" smtClean="0">
                <a:latin typeface="Calibri" pitchFamily="34" charset="0"/>
                <a:cs typeface="Calibri" pitchFamily="34" charset="0"/>
              </a:rPr>
              <a:t>pixels</a:t>
            </a:r>
            <a:r>
              <a:rPr lang="bn-IN" sz="2400" spc="-30" dirty="0" smtClean="0">
                <a:latin typeface="Calibri" pitchFamily="34" charset="0"/>
                <a:cs typeface="Calibri" pitchFamily="34" charset="0"/>
              </a:rPr>
              <a:t> </a:t>
            </a:r>
            <a:r>
              <a:rPr lang="en-US" sz="2400" spc="-30" dirty="0">
                <a:latin typeface="Calibri" pitchFamily="34" charset="0"/>
                <a:cs typeface="Calibri" pitchFamily="34" charset="0"/>
              </a:rPr>
              <a:t>on a color</a:t>
            </a:r>
            <a:r>
              <a:rPr lang="bn-IN" sz="2400" spc="-30" dirty="0" smtClean="0">
                <a:latin typeface="Calibri" pitchFamily="34" charset="0"/>
                <a:cs typeface="Calibri" pitchFamily="34" charset="0"/>
              </a:rPr>
              <a:t> </a:t>
            </a:r>
            <a:r>
              <a:rPr lang="en-US" sz="2400" spc="-30" dirty="0" smtClean="0">
                <a:latin typeface="Calibri" pitchFamily="34" charset="0"/>
                <a:cs typeface="Calibri" pitchFamily="34" charset="0"/>
              </a:rPr>
              <a:t> </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20</a:t>
            </a:fld>
            <a:endParaRPr lang="en-US" dirty="0"/>
          </a:p>
        </p:txBody>
      </p:sp>
      <p:sp>
        <p:nvSpPr>
          <p:cNvPr id="14"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533400"/>
            <a:ext cx="23145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9"/>
          <p:cNvSpPr txBox="1">
            <a:spLocks noChangeArrowheads="1"/>
          </p:cNvSpPr>
          <p:nvPr/>
        </p:nvSpPr>
        <p:spPr bwMode="auto">
          <a:xfrm>
            <a:off x="1219200" y="2913744"/>
            <a:ext cx="76200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spcAft>
                <a:spcPts val="0"/>
              </a:spcAft>
              <a:buNone/>
            </a:pPr>
            <a:r>
              <a:rPr lang="en-US" sz="2400" spc="-30" dirty="0" smtClean="0">
                <a:latin typeface="Calibri" pitchFamily="34" charset="0"/>
                <a:cs typeface="Calibri" pitchFamily="34" charset="0"/>
              </a:rPr>
              <a:t>monitor </a:t>
            </a:r>
            <a:r>
              <a:rPr lang="en-US" sz="2400" spc="-30" dirty="0">
                <a:latin typeface="Calibri" pitchFamily="34" charset="0"/>
                <a:cs typeface="Calibri" pitchFamily="34" charset="0"/>
              </a:rPr>
              <a:t>is called </a:t>
            </a:r>
            <a:r>
              <a:rPr lang="en-US" sz="2400" spc="-30" dirty="0">
                <a:solidFill>
                  <a:srgbClr val="FF0000"/>
                </a:solidFill>
                <a:latin typeface="Calibri" pitchFamily="34" charset="0"/>
                <a:cs typeface="Calibri" pitchFamily="34" charset="0"/>
              </a:rPr>
              <a:t>dot pitch</a:t>
            </a:r>
            <a:r>
              <a:rPr lang="en-US" sz="2400" spc="-30" dirty="0">
                <a:latin typeface="Calibri" pitchFamily="34" charset="0"/>
                <a:cs typeface="Calibri" pitchFamily="34" charset="0"/>
              </a:rPr>
              <a:t>. In other words, if you measure the distance between the red dots of two adjacent pixels, you are measuring the monitor’s dot pitch.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Dot pitch is measured as a fraction of a millimeter (mm). It can range from .15 mm (very fine) to .40 mm or higher (coarse). </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a:latin typeface="Calibri" pitchFamily="34" charset="0"/>
                <a:cs typeface="Calibri" pitchFamily="34" charset="0"/>
              </a:rPr>
              <a:t>As a general rule, the smaller the dot pitch, the finer and more detailed images will appear on the monitor. That is, the highest-resolution monitors have the smallest dot pitch.</a:t>
            </a:r>
          </a:p>
          <a:p>
            <a:pPr marL="906463" algn="just" eaLnBrk="1" hangingPunct="1">
              <a:lnSpc>
                <a:spcPct val="90000"/>
              </a:lnSpc>
              <a:spcBef>
                <a:spcPts val="0"/>
              </a:spcBef>
              <a:spcAft>
                <a:spcPts val="0"/>
              </a:spcAft>
              <a:buClr>
                <a:srgbClr val="FF0000"/>
              </a:buClr>
              <a:buSzPct val="101000"/>
              <a:buFont typeface="Wingdings" pitchFamily="2" charset="2"/>
              <a:buChar char="Ø"/>
            </a:pPr>
            <a:r>
              <a:rPr lang="en-US" sz="2400" spc="-30" dirty="0" smtClean="0">
                <a:latin typeface="Calibri" pitchFamily="34" charset="0"/>
                <a:cs typeface="Calibri" pitchFamily="34" charset="0"/>
              </a:rPr>
              <a:t>A </a:t>
            </a:r>
            <a:r>
              <a:rPr lang="en-US" sz="2400" spc="-30" dirty="0">
                <a:latin typeface="Calibri" pitchFamily="34" charset="0"/>
                <a:cs typeface="Calibri" pitchFamily="34" charset="0"/>
              </a:rPr>
              <a:t>color monitor with dot pitch not greater than </a:t>
            </a:r>
            <a:r>
              <a:rPr lang="en-US" sz="2400" spc="-30" dirty="0">
                <a:solidFill>
                  <a:srgbClr val="0033CC"/>
                </a:solidFill>
                <a:latin typeface="Calibri" pitchFamily="34" charset="0"/>
                <a:cs typeface="Calibri" pitchFamily="34" charset="0"/>
              </a:rPr>
              <a:t>0.28 mm is better</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Tree>
    <p:extLst>
      <p:ext uri="{BB962C8B-B14F-4D97-AF65-F5344CB8AC3E}">
        <p14:creationId xmlns:p14="http://schemas.microsoft.com/office/powerpoint/2010/main" val="2223833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47242345"/>
              </p:ext>
            </p:extLst>
          </p:nvPr>
        </p:nvGraphicFramePr>
        <p:xfrm>
          <a:off x="94034" y="656772"/>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a:t>
                      </a:r>
                      <a:r>
                        <a:rPr lang="bn-IN" sz="2600" dirty="0" smtClean="0">
                          <a:solidFill>
                            <a:srgbClr val="FF0000"/>
                          </a:solidFill>
                          <a:effectLst/>
                          <a:latin typeface="Arial" pitchFamily="34" charset="0"/>
                          <a:cs typeface="Arial" pitchFamily="34" charset="0"/>
                        </a:rPr>
                        <a:t>3</a:t>
                      </a:r>
                      <a:r>
                        <a:rPr lang="en-US" sz="2600" dirty="0" smtClean="0">
                          <a:solidFill>
                            <a:srgbClr val="FF0000"/>
                          </a:solidFill>
                          <a:effectLst/>
                          <a:latin typeface="Arial" pitchFamily="34" charset="0"/>
                          <a:cs typeface="Arial" pitchFamily="34" charset="0"/>
                        </a:rPr>
                        <a:t>.4</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Factors for Choosing a Monitor</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21</a:t>
            </a:fld>
            <a:endParaRPr lang="en-US" dirty="0"/>
          </a:p>
        </p:txBody>
      </p:sp>
      <p:sp>
        <p:nvSpPr>
          <p:cNvPr id="15" name="Rectangle 9"/>
          <p:cNvSpPr txBox="1">
            <a:spLocks noChangeArrowheads="1"/>
          </p:cNvSpPr>
          <p:nvPr/>
        </p:nvSpPr>
        <p:spPr bwMode="auto">
          <a:xfrm>
            <a:off x="261258" y="1143000"/>
            <a:ext cx="86106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3000"/>
              </a:lnSpc>
              <a:spcBef>
                <a:spcPts val="0"/>
              </a:spcBef>
              <a:spcAft>
                <a:spcPts val="0"/>
              </a:spcAft>
              <a:buNone/>
            </a:pPr>
            <a:r>
              <a:rPr lang="en-US" sz="2600" dirty="0" smtClean="0">
                <a:latin typeface="Arial" panose="020B0604020202020204" pitchFamily="34" charset="0"/>
                <a:cs typeface="Arial" panose="020B0604020202020204" pitchFamily="34" charset="0"/>
              </a:rPr>
              <a:t>When </a:t>
            </a:r>
            <a:r>
              <a:rPr lang="en-US" sz="2600" dirty="0">
                <a:latin typeface="Arial" panose="020B0604020202020204" pitchFamily="34" charset="0"/>
                <a:cs typeface="Arial" panose="020B0604020202020204" pitchFamily="34" charset="0"/>
              </a:rPr>
              <a:t>you buy a monitor, you must consider the following:</a:t>
            </a:r>
          </a:p>
          <a:p>
            <a:pPr marL="465138" indent="0">
              <a:lnSpc>
                <a:spcPct val="93000"/>
              </a:lnSpc>
              <a:buNone/>
            </a:pPr>
            <a:r>
              <a:rPr lang="en-US" sz="2400" spc="-30" dirty="0">
                <a:solidFill>
                  <a:srgbClr val="0033CC"/>
                </a:solidFill>
                <a:latin typeface="Calibri" pitchFamily="34" charset="0"/>
                <a:cs typeface="Calibri" pitchFamily="34" charset="0"/>
              </a:rPr>
              <a:t>(i) 	Take a close look at the display. </a:t>
            </a:r>
            <a:r>
              <a:rPr lang="en-US" sz="2800" dirty="0"/>
              <a:t> </a:t>
            </a:r>
            <a:endParaRPr lang="bn-IN" sz="2800" dirty="0" smtClean="0"/>
          </a:p>
          <a:p>
            <a:pPr marL="1085850" indent="0" algn="just" eaLnBrk="1" hangingPunct="1">
              <a:lnSpc>
                <a:spcPct val="93000"/>
              </a:lnSpc>
              <a:spcBef>
                <a:spcPts val="0"/>
              </a:spcBef>
              <a:spcAft>
                <a:spcPts val="0"/>
              </a:spcAft>
              <a:buClr>
                <a:srgbClr val="FF0000"/>
              </a:buClr>
              <a:buSzPct val="101000"/>
              <a:buNone/>
            </a:pPr>
            <a:r>
              <a:rPr lang="en-US" sz="2200" spc="-30" dirty="0">
                <a:latin typeface="Calibri" pitchFamily="34" charset="0"/>
                <a:cs typeface="Calibri" pitchFamily="34" charset="0"/>
              </a:rPr>
              <a:t>Look at a screen of text and examine how crisp the letters are, especially near the corners of the screen. </a:t>
            </a:r>
            <a:endParaRPr lang="bn-IN" sz="2200" spc="-30" dirty="0">
              <a:latin typeface="Calibri" pitchFamily="34" charset="0"/>
              <a:cs typeface="Calibri" pitchFamily="34" charset="0"/>
            </a:endParaRPr>
          </a:p>
          <a:p>
            <a:pPr marL="1085850" indent="0" algn="just" eaLnBrk="1" hangingPunct="1">
              <a:lnSpc>
                <a:spcPct val="93000"/>
              </a:lnSpc>
              <a:spcBef>
                <a:spcPts val="0"/>
              </a:spcBef>
              <a:spcAft>
                <a:spcPts val="0"/>
              </a:spcAft>
              <a:buClr>
                <a:srgbClr val="FF0000"/>
              </a:buClr>
              <a:buSzPct val="101000"/>
              <a:buNone/>
            </a:pPr>
            <a:r>
              <a:rPr lang="en-US" sz="2200" spc="-30" dirty="0">
                <a:latin typeface="Calibri" pitchFamily="34" charset="0"/>
                <a:cs typeface="Calibri" pitchFamily="34" charset="0"/>
              </a:rPr>
              <a:t>If you are going to work with graphics, display a picture with which you are familiar and see whether the colors look accurate. </a:t>
            </a:r>
            <a:endParaRPr lang="bn-IN" sz="2200" spc="-30" dirty="0">
              <a:latin typeface="Calibri" pitchFamily="34" charset="0"/>
              <a:cs typeface="Calibri" pitchFamily="34" charset="0"/>
            </a:endParaRPr>
          </a:p>
          <a:p>
            <a:pPr marL="465138" indent="0">
              <a:lnSpc>
                <a:spcPct val="93000"/>
              </a:lnSpc>
              <a:buNone/>
            </a:pPr>
            <a:r>
              <a:rPr lang="en-US" sz="2400" spc="-30" dirty="0">
                <a:solidFill>
                  <a:srgbClr val="0033CC"/>
                </a:solidFill>
                <a:latin typeface="Calibri" pitchFamily="34" charset="0"/>
                <a:cs typeface="Calibri" pitchFamily="34" charset="0"/>
              </a:rPr>
              <a:t>(iii)	 Size of the monitor: </a:t>
            </a:r>
            <a:endParaRPr lang="bn-IN" sz="2400" spc="-30" dirty="0">
              <a:solidFill>
                <a:srgbClr val="0033CC"/>
              </a:solidFill>
              <a:latin typeface="Calibri" pitchFamily="34" charset="0"/>
              <a:cs typeface="Calibri" pitchFamily="34" charset="0"/>
            </a:endParaRPr>
          </a:p>
          <a:p>
            <a:pPr marL="1085850" indent="0" algn="just" eaLnBrk="1" hangingPunct="1">
              <a:lnSpc>
                <a:spcPct val="93000"/>
              </a:lnSpc>
              <a:spcBef>
                <a:spcPts val="0"/>
              </a:spcBef>
              <a:spcAft>
                <a:spcPts val="0"/>
              </a:spcAft>
              <a:buClr>
                <a:srgbClr val="FF0000"/>
              </a:buClr>
              <a:buSzPct val="101000"/>
              <a:buNone/>
            </a:pPr>
            <a:r>
              <a:rPr lang="en-US" sz="2200" spc="-30" dirty="0">
                <a:latin typeface="Calibri" pitchFamily="34" charset="0"/>
                <a:cs typeface="Calibri" pitchFamily="34" charset="0"/>
              </a:rPr>
              <a:t>With a large monitor, you can make the objects on the screen appear bigger or you can fit more of them on the screen. In other words, bigger is better, though bigger cost more. Monitors are measured </a:t>
            </a:r>
            <a:r>
              <a:rPr lang="en-US" sz="2200" spc="-30" dirty="0" smtClean="0">
                <a:latin typeface="Calibri" pitchFamily="34" charset="0"/>
                <a:cs typeface="Calibri" pitchFamily="34" charset="0"/>
              </a:rPr>
              <a:t>diagonally.</a:t>
            </a:r>
            <a:endParaRPr lang="en-US" sz="2200" spc="-30" dirty="0">
              <a:latin typeface="Calibri" pitchFamily="34" charset="0"/>
              <a:cs typeface="Calibri" pitchFamily="34" charset="0"/>
            </a:endParaRPr>
          </a:p>
          <a:p>
            <a:pPr marL="465138" indent="0">
              <a:lnSpc>
                <a:spcPct val="93000"/>
              </a:lnSpc>
              <a:buNone/>
            </a:pPr>
            <a:r>
              <a:rPr lang="en-US" sz="2400" spc="-30" dirty="0" smtClean="0">
                <a:solidFill>
                  <a:srgbClr val="0033CC"/>
                </a:solidFill>
                <a:latin typeface="Calibri" pitchFamily="34" charset="0"/>
                <a:cs typeface="Calibri" pitchFamily="34" charset="0"/>
              </a:rPr>
              <a:t>(</a:t>
            </a:r>
            <a:r>
              <a:rPr lang="en-US" sz="2400" spc="-30" dirty="0">
                <a:solidFill>
                  <a:srgbClr val="0033CC"/>
                </a:solidFill>
                <a:latin typeface="Calibri" pitchFamily="34" charset="0"/>
                <a:cs typeface="Calibri" pitchFamily="34" charset="0"/>
              </a:rPr>
              <a:t>iv)	Resolution. </a:t>
            </a:r>
          </a:p>
          <a:p>
            <a:pPr marL="465138" indent="0">
              <a:lnSpc>
                <a:spcPct val="93000"/>
              </a:lnSpc>
              <a:buNone/>
            </a:pPr>
            <a:r>
              <a:rPr lang="en-US" sz="2400" spc="-30" dirty="0">
                <a:solidFill>
                  <a:srgbClr val="0033CC"/>
                </a:solidFill>
                <a:latin typeface="Calibri" pitchFamily="34" charset="0"/>
                <a:cs typeface="Calibri" pitchFamily="34" charset="0"/>
              </a:rPr>
              <a:t> </a:t>
            </a:r>
            <a:r>
              <a:rPr lang="en-US" sz="2400" spc="-30" dirty="0" smtClean="0">
                <a:solidFill>
                  <a:srgbClr val="0033CC"/>
                </a:solidFill>
                <a:latin typeface="Calibri" pitchFamily="34" charset="0"/>
                <a:cs typeface="Calibri" pitchFamily="34" charset="0"/>
              </a:rPr>
              <a:t>(</a:t>
            </a:r>
            <a:r>
              <a:rPr lang="en-US" sz="2400" spc="-30" dirty="0">
                <a:solidFill>
                  <a:srgbClr val="0033CC"/>
                </a:solidFill>
                <a:latin typeface="Calibri" pitchFamily="34" charset="0"/>
                <a:cs typeface="Calibri" pitchFamily="34" charset="0"/>
              </a:rPr>
              <a:t>v) </a:t>
            </a:r>
            <a:r>
              <a:rPr lang="en-US" sz="2400" spc="-30" dirty="0" smtClean="0">
                <a:solidFill>
                  <a:srgbClr val="0033CC"/>
                </a:solidFill>
                <a:latin typeface="Calibri" pitchFamily="34" charset="0"/>
                <a:cs typeface="Calibri" pitchFamily="34" charset="0"/>
              </a:rPr>
              <a:t>Refresh </a:t>
            </a:r>
            <a:r>
              <a:rPr lang="en-US" sz="2400" spc="-30" dirty="0">
                <a:solidFill>
                  <a:srgbClr val="0033CC"/>
                </a:solidFill>
                <a:latin typeface="Calibri" pitchFamily="34" charset="0"/>
                <a:cs typeface="Calibri" pitchFamily="34" charset="0"/>
              </a:rPr>
              <a:t>rate.</a:t>
            </a:r>
          </a:p>
          <a:p>
            <a:pPr marL="465138" indent="0">
              <a:lnSpc>
                <a:spcPct val="93000"/>
              </a:lnSpc>
              <a:buNone/>
            </a:pPr>
            <a:r>
              <a:rPr lang="en-US" sz="2400" spc="-30" dirty="0">
                <a:solidFill>
                  <a:srgbClr val="0033CC"/>
                </a:solidFill>
                <a:latin typeface="Calibri" pitchFamily="34" charset="0"/>
                <a:cs typeface="Calibri" pitchFamily="34" charset="0"/>
              </a:rPr>
              <a:t> </a:t>
            </a:r>
            <a:r>
              <a:rPr lang="en-US" sz="2400" spc="-30" dirty="0" smtClean="0">
                <a:solidFill>
                  <a:srgbClr val="0033CC"/>
                </a:solidFill>
                <a:latin typeface="Calibri" pitchFamily="34" charset="0"/>
                <a:cs typeface="Calibri" pitchFamily="34" charset="0"/>
              </a:rPr>
              <a:t>(</a:t>
            </a:r>
            <a:r>
              <a:rPr lang="en-US" sz="2400" spc="-30" dirty="0">
                <a:solidFill>
                  <a:srgbClr val="0033CC"/>
                </a:solidFill>
                <a:latin typeface="Calibri" pitchFamily="34" charset="0"/>
                <a:cs typeface="Calibri" pitchFamily="34" charset="0"/>
              </a:rPr>
              <a:t>vi) </a:t>
            </a:r>
            <a:r>
              <a:rPr lang="en-US" sz="2400" spc="-30" dirty="0" smtClean="0">
                <a:solidFill>
                  <a:srgbClr val="0033CC"/>
                </a:solidFill>
                <a:latin typeface="Calibri" pitchFamily="34" charset="0"/>
                <a:cs typeface="Calibri" pitchFamily="34" charset="0"/>
              </a:rPr>
              <a:t>Dot </a:t>
            </a:r>
            <a:r>
              <a:rPr lang="en-US" sz="2400" spc="-30" dirty="0">
                <a:solidFill>
                  <a:srgbClr val="0033CC"/>
                </a:solidFill>
                <a:latin typeface="Calibri" pitchFamily="34" charset="0"/>
                <a:cs typeface="Calibri" pitchFamily="34" charset="0"/>
              </a:rPr>
              <a:t>pitch</a:t>
            </a:r>
            <a:r>
              <a:rPr lang="en-US" sz="2400" spc="-30" dirty="0" smtClean="0">
                <a:solidFill>
                  <a:srgbClr val="0033CC"/>
                </a:solidFill>
                <a:latin typeface="Calibri" pitchFamily="34" charset="0"/>
                <a:cs typeface="Calibri" pitchFamily="34" charset="0"/>
              </a:rPr>
              <a:t>.</a:t>
            </a:r>
            <a:endParaRPr lang="bn-IN" sz="2400" spc="-30" dirty="0">
              <a:solidFill>
                <a:srgbClr val="0033CC"/>
              </a:solidFill>
              <a:latin typeface="Calibri" pitchFamily="34" charset="0"/>
              <a:cs typeface="Calibri" pitchFamily="34" charset="0"/>
            </a:endParaRP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6.3  Monitor and its Usage</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4049415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bn-IN" sz="2700" i="0" dirty="0" smtClean="0">
                <a:solidFill>
                  <a:schemeClr val="bg1"/>
                </a:solidFill>
                <a:latin typeface="Arial" panose="020B0604020202020204" pitchFamily="34" charset="0"/>
              </a:rPr>
              <a:t>6.4</a:t>
            </a:r>
            <a:r>
              <a:rPr lang="en-US" sz="2700" i="0" dirty="0" smtClean="0">
                <a:solidFill>
                  <a:schemeClr val="bg1"/>
                </a:solidFill>
                <a:latin typeface="Arial" panose="020B0604020202020204" pitchFamily="34" charset="0"/>
              </a:rPr>
              <a:t>  Audio Output Devices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6096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6000"/>
              </a:lnSpc>
              <a:spcBef>
                <a:spcPts val="200"/>
              </a:spcBef>
              <a:spcAft>
                <a:spcPts val="200"/>
              </a:spcAft>
              <a:buNone/>
            </a:pPr>
            <a:r>
              <a:rPr lang="en-US" sz="2600" dirty="0">
                <a:solidFill>
                  <a:srgbClr val="FF0000"/>
                </a:solidFill>
                <a:latin typeface="Arial" pitchFamily="34" charset="0"/>
                <a:cs typeface="Arial" pitchFamily="34" charset="0"/>
              </a:rPr>
              <a:t>Speaker</a:t>
            </a:r>
          </a:p>
          <a:p>
            <a:pPr marL="906463"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a:latin typeface="Calibri" pitchFamily="34" charset="0"/>
                <a:cs typeface="Calibri" pitchFamily="34" charset="0"/>
              </a:rPr>
              <a:t>Speaker is an output device that plays back sound or voice signals. </a:t>
            </a:r>
            <a:endParaRPr lang="en-US" sz="2400" spc="-30" dirty="0" smtClean="0">
              <a:latin typeface="Calibri" pitchFamily="34" charset="0"/>
              <a:cs typeface="Calibri" pitchFamily="34" charset="0"/>
            </a:endParaRPr>
          </a:p>
          <a:p>
            <a:pPr marL="906463"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smtClean="0">
                <a:latin typeface="Calibri" pitchFamily="34" charset="0"/>
                <a:cs typeface="Calibri" pitchFamily="34" charset="0"/>
              </a:rPr>
              <a:t>Sound </a:t>
            </a:r>
            <a:r>
              <a:rPr lang="en-US" sz="2400" spc="-30" dirty="0">
                <a:latin typeface="Calibri" pitchFamily="34" charset="0"/>
                <a:cs typeface="Calibri" pitchFamily="34" charset="0"/>
              </a:rPr>
              <a:t>card (an </a:t>
            </a:r>
            <a:r>
              <a:rPr lang="en-US" sz="2400" spc="-30" dirty="0">
                <a:solidFill>
                  <a:srgbClr val="0033CC"/>
                </a:solidFill>
                <a:latin typeface="Calibri" pitchFamily="34" charset="0"/>
                <a:cs typeface="Calibri" pitchFamily="34" charset="0"/>
              </a:rPr>
              <a:t>I/O device</a:t>
            </a:r>
            <a:r>
              <a:rPr lang="en-US" sz="2400" spc="-30" dirty="0">
                <a:latin typeface="Calibri" pitchFamily="34" charset="0"/>
                <a:cs typeface="Calibri" pitchFamily="34" charset="0"/>
              </a:rPr>
              <a:t>) </a:t>
            </a:r>
            <a:r>
              <a:rPr lang="en-US" sz="2400" spc="-30" dirty="0" smtClean="0">
                <a:latin typeface="Calibri" pitchFamily="34" charset="0"/>
                <a:cs typeface="Calibri" pitchFamily="34" charset="0"/>
              </a:rPr>
              <a:t>receives the digitized form of audio data stored in the computer. It </a:t>
            </a:r>
            <a:r>
              <a:rPr lang="en-US" sz="2400" spc="-30" dirty="0">
                <a:latin typeface="Calibri" pitchFamily="34" charset="0"/>
                <a:cs typeface="Calibri" pitchFamily="34" charset="0"/>
              </a:rPr>
              <a:t>then translates the digitized sound </a:t>
            </a:r>
            <a:r>
              <a:rPr lang="en-US" sz="2400" spc="-30" dirty="0" smtClean="0">
                <a:latin typeface="Calibri" pitchFamily="34" charset="0"/>
                <a:cs typeface="Calibri" pitchFamily="34" charset="0"/>
              </a:rPr>
              <a:t>into </a:t>
            </a:r>
            <a:r>
              <a:rPr lang="en-US" sz="2400" spc="-30" dirty="0">
                <a:latin typeface="Calibri" pitchFamily="34" charset="0"/>
                <a:cs typeface="Calibri" pitchFamily="34" charset="0"/>
              </a:rPr>
              <a:t>analog signal that can be sent to the speaker to play back. </a:t>
            </a:r>
            <a:endParaRPr lang="en-US" sz="2400" spc="-30" dirty="0" smtClean="0">
              <a:latin typeface="Calibri" pitchFamily="34" charset="0"/>
              <a:cs typeface="Calibri" pitchFamily="34" charset="0"/>
            </a:endParaRPr>
          </a:p>
          <a:p>
            <a:pPr marL="563563" indent="0" algn="just" eaLnBrk="1" hangingPunct="1">
              <a:lnSpc>
                <a:spcPct val="96000"/>
              </a:lnSpc>
              <a:spcBef>
                <a:spcPts val="200"/>
              </a:spcBef>
              <a:spcAft>
                <a:spcPts val="200"/>
              </a:spcAft>
              <a:buClr>
                <a:srgbClr val="FF0000"/>
              </a:buClr>
              <a:buSzPct val="101000"/>
              <a:buNone/>
            </a:pPr>
            <a:endParaRPr lang="en-US" sz="700" spc="-30" dirty="0">
              <a:latin typeface="Calibri" pitchFamily="34" charset="0"/>
              <a:cs typeface="Calibri" pitchFamily="34" charset="0"/>
            </a:endParaRPr>
          </a:p>
          <a:p>
            <a:pPr marL="0" indent="0" algn="just" eaLnBrk="1" hangingPunct="1">
              <a:lnSpc>
                <a:spcPct val="96000"/>
              </a:lnSpc>
              <a:spcBef>
                <a:spcPts val="200"/>
              </a:spcBef>
              <a:spcAft>
                <a:spcPts val="200"/>
              </a:spcAft>
              <a:buNone/>
            </a:pPr>
            <a:r>
              <a:rPr lang="en-US" sz="2600" dirty="0" smtClean="0">
                <a:solidFill>
                  <a:srgbClr val="FF0000"/>
                </a:solidFill>
                <a:latin typeface="Arial" pitchFamily="34" charset="0"/>
                <a:cs typeface="Arial" pitchFamily="34" charset="0"/>
              </a:rPr>
              <a:t>Headphone</a:t>
            </a:r>
            <a:endParaRPr lang="en-US" sz="2600" dirty="0">
              <a:solidFill>
                <a:srgbClr val="FF0000"/>
              </a:solidFill>
              <a:latin typeface="Arial" pitchFamily="34" charset="0"/>
              <a:cs typeface="Arial" pitchFamily="34" charset="0"/>
            </a:endParaRPr>
          </a:p>
          <a:p>
            <a:pPr marL="906463" lvl="0"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a:latin typeface="Calibri" pitchFamily="34" charset="0"/>
                <a:cs typeface="Calibri" pitchFamily="34" charset="0"/>
              </a:rPr>
              <a:t>Headphone is a small pair of speakers attached to the headband for wearing on the head. </a:t>
            </a:r>
          </a:p>
          <a:p>
            <a:pPr marL="906463" lvl="0"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a:latin typeface="Calibri" pitchFamily="34" charset="0"/>
                <a:cs typeface="Calibri" pitchFamily="34" charset="0"/>
              </a:rPr>
              <a:t>It </a:t>
            </a:r>
            <a:r>
              <a:rPr lang="en-US" sz="2400" spc="-30" dirty="0" smtClean="0">
                <a:latin typeface="Calibri" pitchFamily="34" charset="0"/>
                <a:cs typeface="Calibri" pitchFamily="34" charset="0"/>
              </a:rPr>
              <a:t>allows </a:t>
            </a:r>
            <a:r>
              <a:rPr lang="en-US" sz="2400" spc="-30" dirty="0">
                <a:latin typeface="Calibri" pitchFamily="34" charset="0"/>
                <a:cs typeface="Calibri" pitchFamily="34" charset="0"/>
              </a:rPr>
              <a:t>the user to listen to audio output without disturbing others. </a:t>
            </a:r>
          </a:p>
          <a:p>
            <a:pPr marL="906463" lvl="0"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a:latin typeface="Calibri" pitchFamily="34" charset="0"/>
                <a:cs typeface="Calibri" pitchFamily="34" charset="0"/>
              </a:rPr>
              <a:t>Headphone is helpful when playing audio might disturb other people. </a:t>
            </a:r>
          </a:p>
          <a:p>
            <a:pPr marL="906463" lvl="0" algn="just" eaLnBrk="1" hangingPunct="1">
              <a:lnSpc>
                <a:spcPct val="96000"/>
              </a:lnSpc>
              <a:spcBef>
                <a:spcPts val="200"/>
              </a:spcBef>
              <a:spcAft>
                <a:spcPts val="200"/>
              </a:spcAft>
              <a:buClr>
                <a:srgbClr val="FF0000"/>
              </a:buClr>
              <a:buSzPct val="101000"/>
              <a:buFont typeface="Wingdings" pitchFamily="2" charset="2"/>
              <a:buChar char="Ø"/>
            </a:pPr>
            <a:r>
              <a:rPr lang="en-US" sz="2400" spc="-30" dirty="0">
                <a:latin typeface="Calibri" pitchFamily="34" charset="0"/>
                <a:cs typeface="Calibri" pitchFamily="34" charset="0"/>
              </a:rPr>
              <a:t>It is also useful while using portable computers (e.g. laptop), which do not have very high-quality speakers.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22</a:t>
            </a:fld>
            <a:endParaRPr lang="en-US" dirty="0"/>
          </a:p>
        </p:txBody>
      </p:sp>
    </p:spTree>
    <p:extLst>
      <p:ext uri="{BB962C8B-B14F-4D97-AF65-F5344CB8AC3E}">
        <p14:creationId xmlns:p14="http://schemas.microsoft.com/office/powerpoint/2010/main" val="317038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bn-IN" sz="2700" i="0" dirty="0" smtClean="0">
                <a:solidFill>
                  <a:schemeClr val="bg1"/>
                </a:solidFill>
                <a:latin typeface="Arial" panose="020B0604020202020204" pitchFamily="34" charset="0"/>
              </a:rPr>
              <a:t>6.4</a:t>
            </a:r>
            <a:r>
              <a:rPr lang="en-US" sz="2700" i="0" dirty="0" smtClean="0">
                <a:solidFill>
                  <a:schemeClr val="bg1"/>
                </a:solidFill>
                <a:latin typeface="Arial" panose="020B0604020202020204" pitchFamily="34" charset="0"/>
              </a:rPr>
              <a:t>  Audio Output Devices</a:t>
            </a:r>
            <a:endParaRPr lang="en-US" sz="27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04800" y="6353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spcBef>
                <a:spcPts val="600"/>
              </a:spcBef>
              <a:spcAft>
                <a:spcPts val="600"/>
              </a:spcAft>
              <a:buNone/>
            </a:pPr>
            <a:r>
              <a:rPr lang="en-US" sz="2600" dirty="0" smtClean="0">
                <a:solidFill>
                  <a:srgbClr val="FF0000"/>
                </a:solidFill>
                <a:latin typeface="Arial" pitchFamily="34" charset="0"/>
                <a:cs typeface="Arial" pitchFamily="34" charset="0"/>
              </a:rPr>
              <a:t>Headset</a:t>
            </a:r>
            <a:endParaRPr lang="en-US" sz="2600" dirty="0">
              <a:solidFill>
                <a:srgbClr val="FF0000"/>
              </a:solidFill>
              <a:latin typeface="Arial" pitchFamily="34" charset="0"/>
              <a:cs typeface="Arial" pitchFamily="34" charset="0"/>
            </a:endParaRPr>
          </a:p>
          <a:p>
            <a:pPr marL="906463"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is an I/O device that features a microphone and one or two speakers mounted on a headband for wearing on the head. </a:t>
            </a:r>
          </a:p>
          <a:p>
            <a:pPr marL="906463"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Microphone of a headset is plugged into the soundcard’s microphone input, and speakers are connected to the soundcard’s speaker jack. </a:t>
            </a:r>
          </a:p>
          <a:p>
            <a:pPr marL="906463"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Headsets are useful for speech-recognition applications, making phone calls using computer, or participate in chatting, video and audio-conferencing etc</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23</a:t>
            </a:fld>
            <a:endParaRPr lang="en-US" dirty="0"/>
          </a:p>
        </p:txBody>
      </p:sp>
    </p:spTree>
    <p:extLst>
      <p:ext uri="{BB962C8B-B14F-4D97-AF65-F5344CB8AC3E}">
        <p14:creationId xmlns:p14="http://schemas.microsoft.com/office/powerpoint/2010/main" val="2367973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dirty="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457200" y="1905000"/>
            <a:ext cx="8610600" cy="243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solidFill>
                  <a:srgbClr val="0033CC"/>
                </a:solidFill>
              </a:rPr>
              <a:t>1. Functions and Categories of Output Device </a:t>
            </a:r>
          </a:p>
          <a:p>
            <a:pPr marL="0" indent="0">
              <a:buNone/>
            </a:pPr>
            <a:r>
              <a:rPr lang="en-US" sz="2500" dirty="0">
                <a:solidFill>
                  <a:srgbClr val="FF0000"/>
                </a:solidFill>
              </a:rPr>
              <a:t>2. Printer and Its Usage </a:t>
            </a:r>
          </a:p>
          <a:p>
            <a:pPr marL="0" indent="0">
              <a:buNone/>
            </a:pPr>
            <a:r>
              <a:rPr lang="en-US" sz="2500" dirty="0"/>
              <a:t>3. Monitor and Its Usage </a:t>
            </a:r>
          </a:p>
          <a:p>
            <a:pPr marL="0" indent="0">
              <a:buNone/>
            </a:pPr>
            <a:r>
              <a:rPr lang="en-US" sz="2500" dirty="0">
                <a:solidFill>
                  <a:srgbClr val="00CC00"/>
                </a:solidFill>
              </a:rPr>
              <a:t>4. Speaker, Headphone and Headset 	</a:t>
            </a: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24</a:t>
            </a:fld>
            <a:endParaRPr lang="en-US" dirty="0"/>
          </a:p>
        </p:txBody>
      </p:sp>
    </p:spTree>
    <p:extLst>
      <p:ext uri="{BB962C8B-B14F-4D97-AF65-F5344CB8AC3E}">
        <p14:creationId xmlns:p14="http://schemas.microsoft.com/office/powerpoint/2010/main" val="1498498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25</a:t>
            </a:fld>
            <a:endParaRPr lang="en-US" dirty="0"/>
          </a:p>
        </p:txBody>
      </p:sp>
    </p:spTree>
    <p:extLst>
      <p:ext uri="{BB962C8B-B14F-4D97-AF65-F5344CB8AC3E}">
        <p14:creationId xmlns:p14="http://schemas.microsoft.com/office/powerpoint/2010/main" val="177511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6</a:t>
            </a:r>
            <a:r>
              <a:rPr lang="en-US" sz="2700" i="0" spc="-70" dirty="0" smtClean="0">
                <a:solidFill>
                  <a:schemeClr val="bg1"/>
                </a:solidFill>
                <a:latin typeface="Arial" panose="020B0604020202020204" pitchFamily="34" charset="0"/>
              </a:rPr>
              <a:t>.1 Common Functions and Categories of Output Device</a:t>
            </a:r>
            <a:endParaRPr lang="en-US" sz="2700" i="0" spc="-7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16301398"/>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6.1.1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Definition of an Output Device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sz="2800" dirty="0">
                <a:latin typeface="Arial" panose="020B0604020202020204" pitchFamily="34" charset="0"/>
                <a:cs typeface="Arial" panose="020B0604020202020204" pitchFamily="34" charset="0"/>
              </a:rPr>
              <a:t>An output device is any device used to send </a:t>
            </a:r>
            <a:r>
              <a:rPr lang="en-US" sz="2800" dirty="0" smtClean="0">
                <a:latin typeface="Arial" panose="020B0604020202020204" pitchFamily="34" charset="0"/>
                <a:cs typeface="Arial" panose="020B0604020202020204" pitchFamily="34" charset="0"/>
              </a:rPr>
              <a:t>information from </a:t>
            </a:r>
            <a:r>
              <a:rPr lang="en-US" sz="2800" dirty="0">
                <a:latin typeface="Arial" panose="020B0604020202020204" pitchFamily="34" charset="0"/>
                <a:cs typeface="Arial" panose="020B0604020202020204" pitchFamily="34" charset="0"/>
              </a:rPr>
              <a:t>a computer to another device or user. </a:t>
            </a:r>
            <a:endParaRPr lang="en-US" sz="2800" dirty="0" smtClean="0">
              <a:latin typeface="Arial" panose="020B0604020202020204" pitchFamily="34" charset="0"/>
              <a:cs typeface="Arial" panose="020B0604020202020204" pitchFamily="34" charset="0"/>
            </a:endParaRPr>
          </a:p>
          <a:p>
            <a:pPr marL="906463"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An </a:t>
            </a:r>
            <a:r>
              <a:rPr lang="en-US" sz="2400" spc="-30" dirty="0">
                <a:latin typeface="Calibri" pitchFamily="34" charset="0"/>
                <a:cs typeface="Calibri" pitchFamily="34" charset="0"/>
              </a:rPr>
              <a:t>output device </a:t>
            </a:r>
            <a:r>
              <a:rPr lang="en-US" sz="2400" spc="-30" dirty="0" smtClean="0">
                <a:latin typeface="Calibri" pitchFamily="34" charset="0"/>
                <a:cs typeface="Calibri" pitchFamily="34" charset="0"/>
              </a:rPr>
              <a:t>receives results from the processor  </a:t>
            </a:r>
            <a:r>
              <a:rPr lang="en-US" sz="2400" spc="-30" dirty="0">
                <a:latin typeface="Calibri" pitchFamily="34" charset="0"/>
                <a:cs typeface="Calibri" pitchFamily="34" charset="0"/>
              </a:rPr>
              <a:t>usually for display, projection, or physical reproduction.</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It provides </a:t>
            </a:r>
            <a:r>
              <a:rPr lang="en-US" sz="2400" spc="-30" dirty="0">
                <a:solidFill>
                  <a:srgbClr val="FF0000"/>
                </a:solidFill>
                <a:latin typeface="Calibri" pitchFamily="34" charset="0"/>
                <a:cs typeface="Calibri" pitchFamily="34" charset="0"/>
              </a:rPr>
              <a:t>a means </a:t>
            </a:r>
            <a:r>
              <a:rPr lang="en-US" sz="2400" spc="-30" dirty="0">
                <a:solidFill>
                  <a:srgbClr val="00CC00"/>
                </a:solidFill>
                <a:latin typeface="Calibri" pitchFamily="34" charset="0"/>
                <a:cs typeface="Calibri" pitchFamily="34" charset="0"/>
              </a:rPr>
              <a:t>to interact </a:t>
            </a:r>
            <a:r>
              <a:rPr lang="en-US" sz="2400" spc="-30" dirty="0">
                <a:solidFill>
                  <a:srgbClr val="FF0000"/>
                </a:solidFill>
                <a:latin typeface="Calibri" pitchFamily="34" charset="0"/>
                <a:cs typeface="Calibri" pitchFamily="34" charset="0"/>
              </a:rPr>
              <a:t>users </a:t>
            </a:r>
            <a:r>
              <a:rPr lang="en-US" sz="2400" spc="-30" dirty="0">
                <a:solidFill>
                  <a:srgbClr val="00CC00"/>
                </a:solidFill>
                <a:latin typeface="Calibri" pitchFamily="34" charset="0"/>
                <a:cs typeface="Calibri" pitchFamily="34" charset="0"/>
              </a:rPr>
              <a:t>with</a:t>
            </a:r>
            <a:r>
              <a:rPr lang="en-US" sz="2400" spc="-30" dirty="0">
                <a:solidFill>
                  <a:srgbClr val="FF0000"/>
                </a:solidFill>
                <a:latin typeface="Calibri" pitchFamily="34" charset="0"/>
                <a:cs typeface="Calibri" pitchFamily="34" charset="0"/>
              </a:rPr>
              <a:t> the computer</a:t>
            </a:r>
            <a:r>
              <a:rPr lang="en-US" sz="2400" spc="-30" dirty="0">
                <a:latin typeface="Calibri" pitchFamily="34" charset="0"/>
                <a:cs typeface="Calibri" pitchFamily="34" charset="0"/>
              </a:rPr>
              <a:t>.</a:t>
            </a:r>
          </a:p>
          <a:p>
            <a:pPr marL="906463"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The </a:t>
            </a:r>
            <a:r>
              <a:rPr lang="en-US" sz="2400" spc="-30" dirty="0">
                <a:latin typeface="Calibri" pitchFamily="34" charset="0"/>
                <a:cs typeface="Calibri" pitchFamily="34" charset="0"/>
              </a:rPr>
              <a:t>most commonly used </a:t>
            </a:r>
            <a:r>
              <a:rPr lang="en-US" sz="2400" spc="-30" dirty="0" smtClean="0">
                <a:latin typeface="Calibri" pitchFamily="34" charset="0"/>
                <a:cs typeface="Calibri" pitchFamily="34" charset="0"/>
              </a:rPr>
              <a:t>output device on </a:t>
            </a:r>
            <a:r>
              <a:rPr lang="en-US" sz="2400" spc="-30" dirty="0">
                <a:latin typeface="Calibri" pitchFamily="34" charset="0"/>
                <a:cs typeface="Calibri" pitchFamily="34" charset="0"/>
              </a:rPr>
              <a:t>a computer </a:t>
            </a:r>
            <a:r>
              <a:rPr lang="en-US" sz="2400" spc="-30" dirty="0" smtClean="0">
                <a:latin typeface="Calibri" pitchFamily="34" charset="0"/>
                <a:cs typeface="Calibri" pitchFamily="34" charset="0"/>
              </a:rPr>
              <a:t>is monitor. </a:t>
            </a:r>
            <a:r>
              <a:rPr lang="en-US" sz="2400" spc="-30" dirty="0">
                <a:latin typeface="Calibri" pitchFamily="34" charset="0"/>
                <a:cs typeface="Calibri" pitchFamily="34" charset="0"/>
              </a:rPr>
              <a:t>However, there are </a:t>
            </a:r>
            <a:r>
              <a:rPr lang="en-US" sz="2400" spc="-30" dirty="0" smtClean="0">
                <a:latin typeface="Calibri" pitchFamily="34" charset="0"/>
                <a:cs typeface="Calibri" pitchFamily="34" charset="0"/>
              </a:rPr>
              <a:t>other output devices also.</a:t>
            </a:r>
          </a:p>
          <a:p>
            <a:pPr marL="906463" algn="just" eaLnBrk="1" hangingPunct="1">
              <a:spcBef>
                <a:spcPts val="0"/>
              </a:spcBef>
              <a:buClr>
                <a:srgbClr val="FF0000"/>
              </a:buClr>
              <a:buSzPct val="101000"/>
              <a:buFont typeface="Wingdings" pitchFamily="2" charset="2"/>
              <a:buChar char="Ø"/>
            </a:pPr>
            <a:r>
              <a:rPr lang="en-US" sz="2400" spc="-30" dirty="0">
                <a:solidFill>
                  <a:srgbClr val="0033CC"/>
                </a:solidFill>
                <a:latin typeface="Calibri" pitchFamily="34" charset="0"/>
                <a:cs typeface="Calibri" pitchFamily="34" charset="0"/>
              </a:rPr>
              <a:t>Keep in mind that </a:t>
            </a:r>
            <a:r>
              <a:rPr lang="en-US" sz="2400" spc="-30" dirty="0" smtClean="0">
                <a:latin typeface="Calibri" pitchFamily="34" charset="0"/>
                <a:cs typeface="Calibri" pitchFamily="34" charset="0"/>
              </a:rPr>
              <a:t>devices </a:t>
            </a:r>
            <a:r>
              <a:rPr lang="en-US" sz="2400" spc="-30" dirty="0">
                <a:latin typeface="Calibri" pitchFamily="34" charset="0"/>
                <a:cs typeface="Calibri" pitchFamily="34" charset="0"/>
              </a:rPr>
              <a:t>such as a </a:t>
            </a:r>
            <a:r>
              <a:rPr lang="en-US" sz="2400" spc="-30" dirty="0" smtClean="0">
                <a:latin typeface="Calibri" pitchFamily="34" charset="0"/>
                <a:cs typeface="Calibri" pitchFamily="34" charset="0"/>
              </a:rPr>
              <a:t>CD, </a:t>
            </a:r>
            <a:r>
              <a:rPr lang="en-US" sz="2400" spc="-30" dirty="0">
                <a:latin typeface="Calibri" pitchFamily="34" charset="0"/>
                <a:cs typeface="Calibri" pitchFamily="34" charset="0"/>
              </a:rPr>
              <a:t>DVD, Floppy </a:t>
            </a:r>
            <a:r>
              <a:rPr lang="en-US" sz="2400" spc="-30" dirty="0" smtClean="0">
                <a:latin typeface="Calibri" pitchFamily="34" charset="0"/>
                <a:cs typeface="Calibri" pitchFamily="34" charset="0"/>
              </a:rPr>
              <a:t>diskette, Pen Drive etc. may </a:t>
            </a:r>
            <a:r>
              <a:rPr lang="en-US" sz="2400" spc="-30" dirty="0">
                <a:latin typeface="Calibri" pitchFamily="34" charset="0"/>
                <a:cs typeface="Calibri" pitchFamily="34" charset="0"/>
              </a:rPr>
              <a:t>be capable of receiving information from the computer, but they are not output devices. These are considered </a:t>
            </a:r>
            <a:r>
              <a:rPr lang="en-US" sz="2400" spc="-30" dirty="0" smtClean="0">
                <a:latin typeface="Calibri" pitchFamily="34" charset="0"/>
                <a:cs typeface="Calibri" pitchFamily="34" charset="0"/>
              </a:rPr>
              <a:t>as </a:t>
            </a:r>
            <a:r>
              <a:rPr lang="en-US" sz="2400" spc="-30" dirty="0" smtClean="0">
                <a:solidFill>
                  <a:srgbClr val="0033CC"/>
                </a:solidFill>
                <a:latin typeface="Calibri" pitchFamily="34" charset="0"/>
                <a:cs typeface="Calibri" pitchFamily="34" charset="0"/>
              </a:rPr>
              <a:t>storage </a:t>
            </a:r>
            <a:r>
              <a:rPr lang="en-US" sz="2400" spc="-30" dirty="0">
                <a:solidFill>
                  <a:srgbClr val="0033CC"/>
                </a:solidFill>
                <a:latin typeface="Calibri" pitchFamily="34" charset="0"/>
                <a:cs typeface="Calibri" pitchFamily="34" charset="0"/>
              </a:rPr>
              <a:t>devices</a:t>
            </a:r>
            <a:r>
              <a:rPr lang="en-US" sz="2400" spc="-30" dirty="0">
                <a:latin typeface="Calibri" pitchFamily="34" charset="0"/>
                <a:cs typeface="Calibri" pitchFamily="34" charset="0"/>
              </a:rPr>
              <a:t>.</a:t>
            </a:r>
          </a:p>
          <a:p>
            <a:pPr marL="0" indent="0" algn="just" eaLnBrk="1" hangingPunct="1">
              <a:buNone/>
            </a:pPr>
            <a:r>
              <a:rPr lang="en-US" sz="2800" dirty="0" smtClean="0">
                <a:solidFill>
                  <a:srgbClr val="0033CC"/>
                </a:solidFill>
                <a:latin typeface="Arial" panose="020B0604020202020204" pitchFamily="34" charset="0"/>
                <a:cs typeface="Arial" panose="020B0604020202020204" pitchFamily="34" charset="0"/>
              </a:rPr>
              <a:t>Example </a:t>
            </a:r>
            <a:r>
              <a:rPr lang="en-US" sz="2800" dirty="0">
                <a:solidFill>
                  <a:srgbClr val="0033CC"/>
                </a:solidFill>
                <a:latin typeface="Arial" panose="020B0604020202020204" pitchFamily="34" charset="0"/>
                <a:cs typeface="Arial" panose="020B0604020202020204" pitchFamily="34" charset="0"/>
              </a:rPr>
              <a:t>of Some </a:t>
            </a:r>
            <a:r>
              <a:rPr lang="en-US" sz="2800" dirty="0" smtClean="0">
                <a:solidFill>
                  <a:srgbClr val="0033CC"/>
                </a:solidFill>
                <a:latin typeface="Arial" panose="020B0604020202020204" pitchFamily="34" charset="0"/>
                <a:cs typeface="Arial" panose="020B0604020202020204" pitchFamily="34" charset="0"/>
              </a:rPr>
              <a:t>Output </a:t>
            </a:r>
            <a:r>
              <a:rPr lang="en-US" sz="2800" dirty="0">
                <a:solidFill>
                  <a:srgbClr val="0033CC"/>
                </a:solidFill>
                <a:latin typeface="Arial" panose="020B0604020202020204" pitchFamily="34" charset="0"/>
                <a:cs typeface="Arial" panose="020B0604020202020204" pitchFamily="34" charset="0"/>
              </a:rPr>
              <a:t>Devices:</a:t>
            </a:r>
          </a:p>
          <a:p>
            <a:pPr marL="0" indent="0" algn="r">
              <a:buNone/>
            </a:pPr>
            <a:r>
              <a:rPr lang="en-US" sz="2400" spc="-30" dirty="0">
                <a:latin typeface="Calibri" pitchFamily="34" charset="0"/>
                <a:cs typeface="Calibri" pitchFamily="34" charset="0"/>
              </a:rPr>
              <a:t>monitor, printer, speaker, </a:t>
            </a:r>
            <a:r>
              <a:rPr lang="en-US" sz="2400" spc="-30" dirty="0" smtClean="0">
                <a:latin typeface="Calibri" pitchFamily="34" charset="0"/>
                <a:cs typeface="Calibri" pitchFamily="34" charset="0"/>
              </a:rPr>
              <a:t>plotter, multimedia projector etc.</a:t>
            </a:r>
            <a:endParaRPr lang="en-US" sz="2400" dirty="0">
              <a:latin typeface="Arial" panose="020B0604020202020204" pitchFamily="34" charset="0"/>
              <a:cs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36648868"/>
              </p:ext>
            </p:extLst>
          </p:nvPr>
        </p:nvGraphicFramePr>
        <p:xfrm>
          <a:off x="94034" y="785051"/>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6.1.2</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Functions of an Output Device</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spcBef>
                <a:spcPts val="600"/>
              </a:spcBef>
              <a:spcAft>
                <a:spcPts val="600"/>
              </a:spcAft>
              <a:buNone/>
            </a:pPr>
            <a:r>
              <a:rPr lang="en-US" sz="2800" dirty="0" smtClean="0">
                <a:latin typeface="Arial" panose="020B0604020202020204" pitchFamily="34" charset="0"/>
                <a:cs typeface="Arial" panose="020B0604020202020204" pitchFamily="34" charset="0"/>
              </a:rPr>
              <a:t>Following </a:t>
            </a:r>
            <a:r>
              <a:rPr lang="en-US" sz="2800" dirty="0">
                <a:latin typeface="Arial" panose="020B0604020202020204" pitchFamily="34" charset="0"/>
                <a:cs typeface="Arial" panose="020B0604020202020204" pitchFamily="34" charset="0"/>
              </a:rPr>
              <a:t>functions are performed by an </a:t>
            </a:r>
            <a:r>
              <a:rPr lang="en-US" sz="2800" dirty="0" smtClean="0">
                <a:latin typeface="Arial" panose="020B0604020202020204" pitchFamily="34" charset="0"/>
                <a:cs typeface="Arial" panose="020B0604020202020204" pitchFamily="34" charset="0"/>
              </a:rPr>
              <a:t>output device:</a:t>
            </a:r>
            <a:endParaRPr lang="en-US" sz="2800" dirty="0">
              <a:latin typeface="Arial" panose="020B0604020202020204" pitchFamily="34" charset="0"/>
              <a:cs typeface="Arial" panose="020B0604020202020204" pitchFamily="34" charset="0"/>
            </a:endParaRP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smtClean="0">
                <a:latin typeface="Calibri" pitchFamily="34" charset="0"/>
                <a:cs typeface="Calibri" pitchFamily="34" charset="0"/>
              </a:rPr>
              <a:t>An </a:t>
            </a:r>
            <a:r>
              <a:rPr lang="en-US" sz="2400" spc="-30" dirty="0">
                <a:latin typeface="Calibri" pitchFamily="34" charset="0"/>
                <a:cs typeface="Calibri" pitchFamily="34" charset="0"/>
              </a:rPr>
              <a:t>output device accepts the results produced by the computer (which are in coded form, and hence, can not be easily understood by human</a:t>
            </a:r>
            <a:r>
              <a:rPr lang="en-US" sz="2400" spc="-30" dirty="0" smtClean="0">
                <a:latin typeface="Calibri" pitchFamily="34" charset="0"/>
                <a:cs typeface="Calibri" pitchFamily="34" charset="0"/>
              </a:rPr>
              <a:t>).</a:t>
            </a:r>
            <a:endParaRPr lang="en-US" sz="2400" spc="-30" dirty="0">
              <a:latin typeface="Calibri" pitchFamily="34" charset="0"/>
              <a:cs typeface="Calibri" pitchFamily="34" charset="0"/>
            </a:endParaRP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It converts these coded results to human acceptable form.</a:t>
            </a:r>
          </a:p>
          <a:p>
            <a:pPr marL="906463" lvl="0" algn="just" eaLnBrk="1" hangingPunct="1">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Finally it supplies the converted results to the user.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6</a:t>
            </a:r>
            <a:r>
              <a:rPr lang="en-US" sz="2700" i="0" spc="-70" dirty="0" smtClean="0">
                <a:solidFill>
                  <a:schemeClr val="bg1"/>
                </a:solidFill>
                <a:latin typeface="Arial" panose="020B0604020202020204" pitchFamily="34" charset="0"/>
              </a:rPr>
              <a:t>.1 Common Functions and Categories of Output Device</a:t>
            </a:r>
            <a:endParaRPr lang="en-US" sz="2700" i="0" spc="-70" dirty="0">
              <a:solidFill>
                <a:schemeClr val="bg1"/>
              </a:solidFill>
              <a:latin typeface="Arial" panose="020B0604020202020204" pitchFamily="34" charset="0"/>
            </a:endParaRPr>
          </a:p>
        </p:txBody>
      </p:sp>
    </p:spTree>
    <p:extLst>
      <p:ext uri="{BB962C8B-B14F-4D97-AF65-F5344CB8AC3E}">
        <p14:creationId xmlns:p14="http://schemas.microsoft.com/office/powerpoint/2010/main" val="3642913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96916617"/>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6.1.3</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Categories of Output Devices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smtClean="0">
                <a:latin typeface="Arial" panose="020B0604020202020204" pitchFamily="34" charset="0"/>
                <a:cs typeface="Arial" panose="020B0604020202020204" pitchFamily="34" charset="0"/>
              </a:rPr>
              <a:t>Form </a:t>
            </a:r>
            <a:r>
              <a:rPr lang="en-US" sz="2800" dirty="0">
                <a:latin typeface="Arial" panose="020B0604020202020204" pitchFamily="34" charset="0"/>
                <a:cs typeface="Arial" panose="020B0604020202020204" pitchFamily="34" charset="0"/>
              </a:rPr>
              <a:t>of output can be of two types: </a:t>
            </a:r>
            <a:endParaRPr lang="en-US" sz="2800" dirty="0" smtClean="0">
              <a:latin typeface="Arial" panose="020B0604020202020204" pitchFamily="34" charset="0"/>
              <a:cs typeface="Arial" panose="020B0604020202020204" pitchFamily="34" charset="0"/>
            </a:endParaRPr>
          </a:p>
          <a:p>
            <a:pPr marL="1020763" indent="-457200" algn="just" eaLnBrk="1" hangingPunct="1">
              <a:lnSpc>
                <a:spcPct val="90000"/>
              </a:lnSpc>
              <a:spcBef>
                <a:spcPts val="0"/>
              </a:spcBef>
              <a:buClr>
                <a:srgbClr val="FF0000"/>
              </a:buClr>
              <a:buSzPct val="101000"/>
              <a:buFont typeface="+mj-lt"/>
              <a:buAutoNum type="arabicPeriod"/>
            </a:pPr>
            <a:r>
              <a:rPr lang="en-US" sz="2400" spc="-30" dirty="0">
                <a:solidFill>
                  <a:srgbClr val="00CC00"/>
                </a:solidFill>
                <a:latin typeface="Calibri" pitchFamily="34" charset="0"/>
                <a:cs typeface="Calibri" pitchFamily="34" charset="0"/>
              </a:rPr>
              <a:t>Hard </a:t>
            </a:r>
            <a:r>
              <a:rPr lang="en-US" sz="2400" spc="-30" dirty="0" smtClean="0">
                <a:solidFill>
                  <a:srgbClr val="00CC00"/>
                </a:solidFill>
                <a:latin typeface="Calibri" pitchFamily="34" charset="0"/>
                <a:cs typeface="Calibri" pitchFamily="34" charset="0"/>
              </a:rPr>
              <a:t>Copy </a:t>
            </a:r>
          </a:p>
          <a:p>
            <a:pPr marL="1027113" indent="0" algn="just" eaLnBrk="1" hangingPunct="1">
              <a:lnSpc>
                <a:spcPct val="90000"/>
              </a:lnSpc>
              <a:spcBef>
                <a:spcPts val="0"/>
              </a:spcBef>
              <a:buClr>
                <a:srgbClr val="FF0000"/>
              </a:buClr>
              <a:buSzPct val="101000"/>
              <a:buNone/>
            </a:pPr>
            <a:r>
              <a:rPr lang="en-US" sz="2200" spc="-30" dirty="0" smtClean="0">
                <a:latin typeface="Calibri" pitchFamily="34" charset="0"/>
                <a:cs typeface="Calibri" pitchFamily="34" charset="0"/>
              </a:rPr>
              <a:t>Printed </a:t>
            </a:r>
            <a:r>
              <a:rPr lang="en-US" sz="2200" spc="-30" dirty="0">
                <a:latin typeface="Calibri" pitchFamily="34" charset="0"/>
                <a:cs typeface="Calibri" pitchFamily="34" charset="0"/>
              </a:rPr>
              <a:t>copy of output is called hardcopy. </a:t>
            </a:r>
          </a:p>
          <a:p>
            <a:pPr marL="563563" indent="0" algn="just" eaLnBrk="1" hangingPunct="1">
              <a:lnSpc>
                <a:spcPct val="90000"/>
              </a:lnSpc>
              <a:spcBef>
                <a:spcPts val="0"/>
              </a:spcBef>
              <a:buClr>
                <a:srgbClr val="FF0000"/>
              </a:buClr>
              <a:buSzPct val="101000"/>
              <a:buNone/>
            </a:pPr>
            <a:endParaRPr lang="en-US" sz="500" spc="-30" dirty="0">
              <a:latin typeface="Calibri" pitchFamily="34" charset="0"/>
              <a:cs typeface="Calibri" pitchFamily="34" charset="0"/>
            </a:endParaRPr>
          </a:p>
          <a:p>
            <a:pPr marL="1020763" indent="-457200" algn="just" eaLnBrk="1" hangingPunct="1">
              <a:lnSpc>
                <a:spcPct val="90000"/>
              </a:lnSpc>
              <a:spcBef>
                <a:spcPts val="0"/>
              </a:spcBef>
              <a:buClr>
                <a:srgbClr val="FF0000"/>
              </a:buClr>
              <a:buSzPct val="101000"/>
              <a:buFont typeface="+mj-lt"/>
              <a:buAutoNum type="arabicPeriod" startAt="2"/>
            </a:pPr>
            <a:r>
              <a:rPr lang="en-US" sz="2400" spc="-30" dirty="0">
                <a:solidFill>
                  <a:srgbClr val="0033CC"/>
                </a:solidFill>
                <a:latin typeface="Calibri" pitchFamily="34" charset="0"/>
                <a:cs typeface="Calibri" pitchFamily="34" charset="0"/>
              </a:rPr>
              <a:t>Soft </a:t>
            </a:r>
            <a:r>
              <a:rPr lang="en-US" sz="2400" spc="-30" dirty="0" smtClean="0">
                <a:solidFill>
                  <a:srgbClr val="0033CC"/>
                </a:solidFill>
                <a:latin typeface="Calibri" pitchFamily="34" charset="0"/>
                <a:cs typeface="Calibri" pitchFamily="34" charset="0"/>
              </a:rPr>
              <a:t>Copy</a:t>
            </a:r>
          </a:p>
          <a:p>
            <a:pPr marL="1027113" indent="0" algn="just" eaLnBrk="1" hangingPunct="1">
              <a:lnSpc>
                <a:spcPct val="90000"/>
              </a:lnSpc>
              <a:spcBef>
                <a:spcPts val="0"/>
              </a:spcBef>
              <a:buClr>
                <a:srgbClr val="FF0000"/>
              </a:buClr>
              <a:buSzPct val="101000"/>
              <a:buNone/>
            </a:pPr>
            <a:r>
              <a:rPr lang="en-US" sz="2200" spc="-30" dirty="0">
                <a:latin typeface="Calibri" pitchFamily="34" charset="0"/>
                <a:cs typeface="Calibri" pitchFamily="34" charset="0"/>
              </a:rPr>
              <a:t>It is usually a screen-displayed output, </a:t>
            </a:r>
            <a:r>
              <a:rPr lang="en-US" sz="2200" spc="-30" dirty="0">
                <a:solidFill>
                  <a:srgbClr val="FF0000"/>
                </a:solidFill>
                <a:latin typeface="Calibri" pitchFamily="34" charset="0"/>
                <a:cs typeface="Calibri" pitchFamily="34" charset="0"/>
              </a:rPr>
              <a:t>which is transient and is lost when the computer is turned off</a:t>
            </a:r>
            <a:r>
              <a:rPr lang="en-US" sz="2200" spc="-30" dirty="0">
                <a:latin typeface="Calibri" pitchFamily="34" charset="0"/>
                <a:cs typeface="Calibri" pitchFamily="34" charset="0"/>
              </a:rPr>
              <a:t>. Audio or voice-form data produced by speaker is also referred to as the soft-copy output. This kind of output is </a:t>
            </a:r>
            <a:r>
              <a:rPr lang="en-US" sz="2200" spc="-30" dirty="0">
                <a:solidFill>
                  <a:srgbClr val="0033CC"/>
                </a:solidFill>
                <a:latin typeface="Calibri" pitchFamily="34" charset="0"/>
                <a:cs typeface="Calibri" pitchFamily="34" charset="0"/>
              </a:rPr>
              <a:t>not tangible</a:t>
            </a:r>
            <a:r>
              <a:rPr lang="en-US" sz="2200" spc="-30" dirty="0">
                <a:latin typeface="Calibri" pitchFamily="34" charset="0"/>
                <a:cs typeface="Calibri" pitchFamily="34" charset="0"/>
              </a:rPr>
              <a:t>, i.e. it can not be touched</a:t>
            </a:r>
            <a:r>
              <a:rPr lang="en-US" sz="2200" spc="-30" dirty="0" smtClean="0">
                <a:latin typeface="Calibri" pitchFamily="34" charset="0"/>
                <a:cs typeface="Calibri" pitchFamily="34" charset="0"/>
              </a:rPr>
              <a:t>.</a:t>
            </a:r>
          </a:p>
          <a:p>
            <a:pPr marL="1027113" indent="0" algn="just" eaLnBrk="1" hangingPunct="1">
              <a:lnSpc>
                <a:spcPct val="90000"/>
              </a:lnSpc>
              <a:spcBef>
                <a:spcPts val="0"/>
              </a:spcBef>
              <a:buClr>
                <a:srgbClr val="FF0000"/>
              </a:buClr>
              <a:buSzPct val="101000"/>
              <a:buNone/>
            </a:pPr>
            <a:endParaRPr lang="en-US" sz="2400" spc="-30" dirty="0" smtClean="0">
              <a:latin typeface="Calibri" pitchFamily="34" charset="0"/>
              <a:cs typeface="Calibri" pitchFamily="34" charset="0"/>
            </a:endParaRPr>
          </a:p>
          <a:p>
            <a:pPr marL="563563" indent="0" algn="just" eaLnBrk="1" hangingPunct="1">
              <a:lnSpc>
                <a:spcPct val="90000"/>
              </a:lnSpc>
              <a:spcBef>
                <a:spcPts val="0"/>
              </a:spcBef>
              <a:buClr>
                <a:srgbClr val="FF0000"/>
              </a:buClr>
              <a:buSzPct val="101000"/>
              <a:buNone/>
            </a:pPr>
            <a:endParaRPr lang="en-US" sz="1200" spc="-30" dirty="0" smtClean="0">
              <a:latin typeface="Calibri" pitchFamily="34" charset="0"/>
              <a:cs typeface="Calibri" pitchFamily="34" charset="0"/>
            </a:endParaRPr>
          </a:p>
          <a:p>
            <a:pPr mar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Various categories of </a:t>
            </a:r>
            <a:r>
              <a:rPr lang="en-US" sz="2800" dirty="0" smtClean="0">
                <a:latin typeface="Arial" panose="020B0604020202020204" pitchFamily="34" charset="0"/>
                <a:cs typeface="Arial" panose="020B0604020202020204" pitchFamily="34" charset="0"/>
              </a:rPr>
              <a:t>output </a:t>
            </a:r>
            <a:r>
              <a:rPr lang="en-US" sz="2800" dirty="0">
                <a:latin typeface="Arial" panose="020B0604020202020204" pitchFamily="34" charset="0"/>
                <a:cs typeface="Arial" panose="020B0604020202020204" pitchFamily="34" charset="0"/>
              </a:rPr>
              <a:t>devices </a:t>
            </a:r>
            <a:r>
              <a:rPr lang="en-US" sz="2800" dirty="0" smtClean="0">
                <a:latin typeface="Arial" panose="020B0604020202020204" pitchFamily="34" charset="0"/>
                <a:cs typeface="Arial" panose="020B0604020202020204" pitchFamily="34" charset="0"/>
              </a:rPr>
              <a:t>are:</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78374725"/>
              </p:ext>
            </p:extLst>
          </p:nvPr>
        </p:nvGraphicFramePr>
        <p:xfrm>
          <a:off x="856344" y="5049520"/>
          <a:ext cx="7772400" cy="1112520"/>
        </p:xfrm>
        <a:graphic>
          <a:graphicData uri="http://schemas.openxmlformats.org/drawingml/2006/table">
            <a:tbl>
              <a:tblPr firstRow="1" bandRow="1">
                <a:tableStyleId>{5C22544A-7EE6-4342-B048-85BDC9FD1C3A}</a:tableStyleId>
              </a:tblPr>
              <a:tblGrid>
                <a:gridCol w="2209800"/>
                <a:gridCol w="5562600"/>
              </a:tblGrid>
              <a:tr h="370840">
                <a:tc>
                  <a:txBody>
                    <a:bodyPr/>
                    <a:lstStyle/>
                    <a:p>
                      <a:r>
                        <a:rPr lang="en-US" sz="1800" dirty="0" smtClean="0">
                          <a:solidFill>
                            <a:srgbClr val="0033CC"/>
                          </a:solidFill>
                          <a:latin typeface="Calibri" pitchFamily="34" charset="0"/>
                          <a:cs typeface="Calibri" pitchFamily="34" charset="0"/>
                        </a:rPr>
                        <a:t>Category</a:t>
                      </a:r>
                      <a:endParaRPr lang="en-US" sz="1800" dirty="0">
                        <a:solidFill>
                          <a:srgbClr val="0033CC"/>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dirty="0" smtClean="0">
                          <a:solidFill>
                            <a:srgbClr val="0033CC"/>
                          </a:solidFill>
                          <a:latin typeface="Calibri" pitchFamily="34" charset="0"/>
                          <a:cs typeface="Calibri" pitchFamily="34" charset="0"/>
                        </a:rPr>
                        <a:t>Example(s)</a:t>
                      </a:r>
                      <a:endParaRPr lang="en-US" sz="1800" dirty="0">
                        <a:solidFill>
                          <a:srgbClr val="0033CC"/>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sz="1800" b="1" spc="-30" dirty="0" smtClean="0">
                          <a:latin typeface="Calibri" pitchFamily="34" charset="0"/>
                          <a:cs typeface="Calibri" pitchFamily="34" charset="0"/>
                        </a:rPr>
                        <a:t>Hard-copy </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spc="-30" dirty="0" smtClean="0">
                          <a:latin typeface="Calibri" pitchFamily="34" charset="0"/>
                          <a:cs typeface="Calibri" pitchFamily="34" charset="0"/>
                        </a:rPr>
                        <a:t>Printer, Plotter etc.</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800" b="1" spc="-30" dirty="0" smtClean="0">
                          <a:latin typeface="Calibri" pitchFamily="34" charset="0"/>
                          <a:cs typeface="Calibri" pitchFamily="34" charset="0"/>
                        </a:rPr>
                        <a:t>Soft-copy</a:t>
                      </a:r>
                      <a:endParaRPr lang="en-US" sz="1800" b="1"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lang="en-US" sz="1800" spc="-30" dirty="0" smtClean="0">
                          <a:latin typeface="Calibri" pitchFamily="34" charset="0"/>
                          <a:cs typeface="Calibri" pitchFamily="34" charset="0"/>
                        </a:rPr>
                        <a:t>Monitor, Speaker, Multimedia Projector etc.</a:t>
                      </a:r>
                      <a:endParaRPr lang="en-US" sz="18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6</a:t>
            </a:r>
            <a:r>
              <a:rPr lang="en-US" sz="2700" i="0" spc="-70" dirty="0" smtClean="0">
                <a:solidFill>
                  <a:schemeClr val="bg1"/>
                </a:solidFill>
                <a:latin typeface="Arial" panose="020B0604020202020204" pitchFamily="34" charset="0"/>
              </a:rPr>
              <a:t>.1 Common Functions and Categories of Output Device</a:t>
            </a:r>
            <a:endParaRPr lang="en-US" sz="2700" i="0" spc="-70" dirty="0">
              <a:solidFill>
                <a:schemeClr val="bg1"/>
              </a:solidFill>
              <a:latin typeface="Arial" panose="020B0604020202020204" pitchFamily="34" charset="0"/>
            </a:endParaRPr>
          </a:p>
        </p:txBody>
      </p:sp>
    </p:spTree>
    <p:extLst>
      <p:ext uri="{BB962C8B-B14F-4D97-AF65-F5344CB8AC3E}">
        <p14:creationId xmlns:p14="http://schemas.microsoft.com/office/powerpoint/2010/main" val="57112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09834531"/>
              </p:ext>
            </p:extLst>
          </p:nvPr>
        </p:nvGraphicFramePr>
        <p:xfrm>
          <a:off x="94034" y="67056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6.1.4</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I/O Devices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219200"/>
            <a:ext cx="8382000" cy="3048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Those devices that perform input operations as well as output operations are termed as I/O </a:t>
            </a:r>
            <a:r>
              <a:rPr lang="en-US" sz="2800" dirty="0" smtClean="0">
                <a:latin typeface="Arial" panose="020B0604020202020204" pitchFamily="34" charset="0"/>
                <a:cs typeface="Arial" panose="020B0604020202020204" pitchFamily="34" charset="0"/>
              </a:rPr>
              <a:t>devices (or, input/output devices). </a:t>
            </a:r>
          </a:p>
          <a:p>
            <a:pPr marL="906463" algn="just" eaLnBrk="1" hangingPunct="1">
              <a:lnSpc>
                <a:spcPct val="90000"/>
              </a:lnSpc>
              <a:spcBef>
                <a:spcPts val="600"/>
              </a:spcBef>
              <a:spcAft>
                <a:spcPts val="600"/>
              </a:spcAft>
              <a:buClr>
                <a:srgbClr val="FF0000"/>
              </a:buClr>
              <a:buSzPct val="101000"/>
              <a:buFont typeface="Wingdings" pitchFamily="2" charset="2"/>
              <a:buChar char="Ø"/>
            </a:pPr>
            <a:r>
              <a:rPr lang="en-US" sz="2400" spc="-30" dirty="0">
                <a:latin typeface="Calibri" pitchFamily="34" charset="0"/>
                <a:cs typeface="Calibri" pitchFamily="34" charset="0"/>
              </a:rPr>
              <a:t>As the name suggests, input/output devices are capable of sending data (output) to a computer and receiving data from a computer (input).</a:t>
            </a:r>
          </a:p>
          <a:p>
            <a:pPr marL="0" indent="0" algn="just" eaLnBrk="1" hangingPunct="1">
              <a:lnSpc>
                <a:spcPct val="90000"/>
              </a:lnSpc>
              <a:spcBef>
                <a:spcPts val="0"/>
              </a:spcBef>
              <a:buNone/>
            </a:pPr>
            <a:endParaRPr lang="en-US" sz="2800" dirty="0" smtClean="0">
              <a:solidFill>
                <a:srgbClr val="0033CC"/>
              </a:solidFill>
              <a:latin typeface="Arial" panose="020B0604020202020204" pitchFamily="34" charset="0"/>
              <a:cs typeface="Arial" panose="020B0604020202020204" pitchFamily="34" charset="0"/>
            </a:endParaRPr>
          </a:p>
          <a:p>
            <a:pPr marL="0" indent="0" algn="just" eaLnBrk="1" hangingPunct="1">
              <a:lnSpc>
                <a:spcPct val="90000"/>
              </a:lnSpc>
              <a:spcBef>
                <a:spcPts val="0"/>
              </a:spcBef>
              <a:buNone/>
            </a:pPr>
            <a:r>
              <a:rPr lang="en-US" sz="2800" dirty="0" smtClean="0">
                <a:solidFill>
                  <a:srgbClr val="0033CC"/>
                </a:solidFill>
                <a:latin typeface="Arial" panose="020B0604020202020204" pitchFamily="34" charset="0"/>
                <a:cs typeface="Arial" panose="020B0604020202020204" pitchFamily="34" charset="0"/>
              </a:rPr>
              <a:t>Example </a:t>
            </a:r>
            <a:r>
              <a:rPr lang="en-US" sz="2800" dirty="0">
                <a:solidFill>
                  <a:srgbClr val="0033CC"/>
                </a:solidFill>
                <a:latin typeface="Arial" panose="020B0604020202020204" pitchFamily="34" charset="0"/>
                <a:cs typeface="Arial" panose="020B0604020202020204" pitchFamily="34" charset="0"/>
              </a:rPr>
              <a:t>of Some </a:t>
            </a:r>
            <a:r>
              <a:rPr lang="en-US" sz="2800" dirty="0" smtClean="0">
                <a:solidFill>
                  <a:srgbClr val="0033CC"/>
                </a:solidFill>
                <a:latin typeface="Arial" panose="020B0604020202020204" pitchFamily="34" charset="0"/>
                <a:cs typeface="Arial" panose="020B0604020202020204" pitchFamily="34" charset="0"/>
              </a:rPr>
              <a:t>I/O Devices</a:t>
            </a:r>
            <a:r>
              <a:rPr lang="en-US" sz="2800" dirty="0">
                <a:solidFill>
                  <a:srgbClr val="0033CC"/>
                </a:solidFill>
                <a:latin typeface="Arial" panose="020B0604020202020204" pitchFamily="34" charset="0"/>
                <a:cs typeface="Arial" panose="020B0604020202020204" pitchFamily="34" charset="0"/>
              </a:rPr>
              <a:t>:</a:t>
            </a:r>
          </a:p>
          <a:p>
            <a:pPr marL="914400" indent="0">
              <a:lnSpc>
                <a:spcPct val="90000"/>
              </a:lnSpc>
              <a:buNone/>
            </a:pPr>
            <a:r>
              <a:rPr lang="en-US" sz="2400" spc="-30" dirty="0">
                <a:latin typeface="Calibri" pitchFamily="34" charset="0"/>
                <a:cs typeface="Calibri" pitchFamily="34" charset="0"/>
              </a:rPr>
              <a:t>Modem, </a:t>
            </a:r>
            <a:r>
              <a:rPr lang="en-US" sz="2400" spc="-30" dirty="0" smtClean="0">
                <a:latin typeface="Calibri" pitchFamily="34" charset="0"/>
                <a:cs typeface="Calibri" pitchFamily="34" charset="0"/>
              </a:rPr>
              <a:t>Touch-screen, Soundcard</a:t>
            </a:r>
            <a:r>
              <a:rPr lang="en-US" sz="2400" spc="-30" dirty="0">
                <a:latin typeface="Calibri" pitchFamily="34" charset="0"/>
                <a:cs typeface="Calibri" pitchFamily="34" charset="0"/>
              </a:rPr>
              <a:t>, </a:t>
            </a:r>
            <a:r>
              <a:rPr lang="en-US" sz="2400" spc="-30" dirty="0" smtClean="0">
                <a:latin typeface="Calibri" pitchFamily="34" charset="0"/>
                <a:cs typeface="Calibri" pitchFamily="34" charset="0"/>
              </a:rPr>
              <a:t>Headset, LAN Card, CD, DVD, Hard disk  etc.</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a:t>
            </a:fld>
            <a:endParaRPr lang="en-US" dirty="0"/>
          </a:p>
        </p:txBody>
      </p:sp>
      <p:sp>
        <p:nvSpPr>
          <p:cNvPr id="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spc="-70" dirty="0">
                <a:solidFill>
                  <a:schemeClr val="bg1"/>
                </a:solidFill>
                <a:latin typeface="Arial" panose="020B0604020202020204" pitchFamily="34" charset="0"/>
              </a:rPr>
              <a:t>6</a:t>
            </a:r>
            <a:r>
              <a:rPr lang="en-US" sz="2700" i="0" spc="-70" dirty="0" smtClean="0">
                <a:solidFill>
                  <a:schemeClr val="bg1"/>
                </a:solidFill>
                <a:latin typeface="Arial" panose="020B0604020202020204" pitchFamily="34" charset="0"/>
              </a:rPr>
              <a:t>.1 Common Functions and Categories of Output Device</a:t>
            </a:r>
            <a:endParaRPr lang="en-US" sz="2700" i="0" spc="-70" dirty="0">
              <a:solidFill>
                <a:schemeClr val="bg1"/>
              </a:solidFill>
              <a:latin typeface="Arial" panose="020B0604020202020204" pitchFamily="34" charset="0"/>
            </a:endParaRPr>
          </a:p>
        </p:txBody>
      </p:sp>
    </p:spTree>
    <p:extLst>
      <p:ext uri="{BB962C8B-B14F-4D97-AF65-F5344CB8AC3E}">
        <p14:creationId xmlns:p14="http://schemas.microsoft.com/office/powerpoint/2010/main" val="4288352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31395846"/>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Terms Related to a Printer</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4300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90000"/>
              </a:lnSpc>
              <a:spcBef>
                <a:spcPts val="0"/>
              </a:spcBef>
              <a:buNone/>
            </a:pPr>
            <a:r>
              <a:rPr lang="en-US" sz="2800" dirty="0">
                <a:latin typeface="Arial" panose="020B0604020202020204" pitchFamily="34" charset="0"/>
                <a:cs typeface="Arial" panose="020B0604020202020204" pitchFamily="34" charset="0"/>
              </a:rPr>
              <a:t>Printer is the most popular and widely used output device that produces hard copy on paper.</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Printers are designed for low-volume, short-turnaround print jobs. </a:t>
            </a:r>
          </a:p>
          <a:p>
            <a:pPr marL="906463" algn="just" eaLnBrk="1" hangingPunct="1">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The world's first computer printer was a 19th-century mechanically driven apparatus invented by Charles Babbage for his Difference Engine</a:t>
            </a:r>
            <a:r>
              <a:rPr lang="en-US" sz="2400" spc="-30" dirty="0" smtClean="0">
                <a:latin typeface="Calibri" pitchFamily="34" charset="0"/>
                <a:cs typeface="Calibri" pitchFamily="34" charset="0"/>
              </a:rPr>
              <a:t>.</a:t>
            </a:r>
          </a:p>
          <a:p>
            <a:pPr marL="563563" lvl="0" indent="0" algn="just" eaLnBrk="1" hangingPunct="1">
              <a:spcBef>
                <a:spcPts val="0"/>
              </a:spcBef>
              <a:buClr>
                <a:srgbClr val="FF0000"/>
              </a:buClr>
              <a:buSzPct val="101000"/>
              <a:buNone/>
            </a:pPr>
            <a:endParaRPr lang="en-US" sz="1100" spc="-30" dirty="0">
              <a:latin typeface="Calibri" pitchFamily="34" charset="0"/>
              <a:cs typeface="Calibri" pitchFamily="34" charset="0"/>
            </a:endParaRPr>
          </a:p>
          <a:p>
            <a:pPr marL="0" lvl="0" indent="0" algn="just" eaLnBrk="1" hangingPunct="1">
              <a:spcBef>
                <a:spcPts val="0"/>
              </a:spcBef>
              <a:buClr>
                <a:srgbClr val="FF0000"/>
              </a:buClr>
              <a:buSzPct val="101000"/>
              <a:buNone/>
            </a:pPr>
            <a:r>
              <a:rPr lang="en-US" sz="2600" dirty="0" smtClean="0">
                <a:solidFill>
                  <a:srgbClr val="FF0000"/>
                </a:solidFill>
                <a:latin typeface="Arial" panose="020B0604020202020204" pitchFamily="34" charset="0"/>
                <a:cs typeface="Arial" panose="020B0604020202020204" pitchFamily="34" charset="0"/>
              </a:rPr>
              <a:t>Local </a:t>
            </a:r>
            <a:r>
              <a:rPr lang="en-US" sz="2600" dirty="0">
                <a:solidFill>
                  <a:srgbClr val="FF0000"/>
                </a:solidFill>
                <a:latin typeface="Arial" panose="020B0604020202020204" pitchFamily="34" charset="0"/>
                <a:cs typeface="Arial" panose="020B0604020202020204" pitchFamily="34" charset="0"/>
              </a:rPr>
              <a:t>Printers: </a:t>
            </a:r>
          </a:p>
          <a:p>
            <a:pPr marL="906463" lvl="0"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These printers are </a:t>
            </a:r>
            <a:r>
              <a:rPr lang="en-US" sz="2400" spc="-30" dirty="0" smtClean="0">
                <a:solidFill>
                  <a:srgbClr val="0033CC"/>
                </a:solidFill>
                <a:latin typeface="Calibri" pitchFamily="34" charset="0"/>
                <a:cs typeface="Calibri" pitchFamily="34" charset="0"/>
              </a:rPr>
              <a:t>attached </a:t>
            </a:r>
            <a:r>
              <a:rPr lang="en-US" sz="2400" spc="-30" dirty="0">
                <a:solidFill>
                  <a:srgbClr val="0033CC"/>
                </a:solidFill>
                <a:latin typeface="Calibri" pitchFamily="34" charset="0"/>
                <a:cs typeface="Calibri" pitchFamily="34" charset="0"/>
              </a:rPr>
              <a:t>to </a:t>
            </a:r>
            <a:r>
              <a:rPr lang="en-US" sz="2400" spc="-30" dirty="0" smtClean="0">
                <a:solidFill>
                  <a:srgbClr val="0033CC"/>
                </a:solidFill>
                <a:latin typeface="Calibri" pitchFamily="34" charset="0"/>
                <a:cs typeface="Calibri" pitchFamily="34" charset="0"/>
              </a:rPr>
              <a:t>standalone computer </a:t>
            </a:r>
            <a:r>
              <a:rPr lang="en-US" sz="2400" spc="-30" dirty="0" smtClean="0">
                <a:latin typeface="Calibri" pitchFamily="34" charset="0"/>
                <a:cs typeface="Calibri" pitchFamily="34" charset="0"/>
              </a:rPr>
              <a:t>which serve only the user of that computer.</a:t>
            </a:r>
          </a:p>
          <a:p>
            <a:pPr marL="563563" lvl="0" indent="0" algn="just" eaLnBrk="1" hangingPunct="1">
              <a:spcBef>
                <a:spcPts val="0"/>
              </a:spcBef>
              <a:buClr>
                <a:srgbClr val="FF0000"/>
              </a:buClr>
              <a:buSzPct val="101000"/>
              <a:buNone/>
            </a:pPr>
            <a:endParaRPr lang="en-US" sz="1100" spc="-30" dirty="0">
              <a:latin typeface="Calibri" pitchFamily="34" charset="0"/>
              <a:cs typeface="Calibri" pitchFamily="34" charset="0"/>
            </a:endParaRPr>
          </a:p>
          <a:p>
            <a:pPr marL="0" indent="0" algn="just" eaLnBrk="1" hangingPunct="1">
              <a:spcBef>
                <a:spcPts val="0"/>
              </a:spcBef>
              <a:buClr>
                <a:srgbClr val="FF0000"/>
              </a:buClr>
              <a:buSzPct val="101000"/>
              <a:buNone/>
            </a:pPr>
            <a:r>
              <a:rPr lang="en-US" sz="2600" dirty="0">
                <a:solidFill>
                  <a:srgbClr val="FF0000"/>
                </a:solidFill>
                <a:latin typeface="Arial" panose="020B0604020202020204" pitchFamily="34" charset="0"/>
                <a:cs typeface="Arial" panose="020B0604020202020204" pitchFamily="34" charset="0"/>
              </a:rPr>
              <a:t>Network Printers: </a:t>
            </a:r>
          </a:p>
          <a:p>
            <a:pPr marL="906463" lvl="0" algn="just" eaLnBrk="1" hangingPunct="1">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These printers have built-in </a:t>
            </a:r>
            <a:r>
              <a:rPr lang="en-US" sz="2400" spc="-30" dirty="0">
                <a:latin typeface="Calibri" pitchFamily="34" charset="0"/>
                <a:cs typeface="Calibri" pitchFamily="34" charset="0"/>
              </a:rPr>
              <a:t>network </a:t>
            </a:r>
            <a:r>
              <a:rPr lang="en-US" sz="2400" spc="-30" dirty="0" smtClean="0">
                <a:latin typeface="Calibri" pitchFamily="34" charset="0"/>
                <a:cs typeface="Calibri" pitchFamily="34" charset="0"/>
              </a:rPr>
              <a:t>cards. They are </a:t>
            </a:r>
            <a:r>
              <a:rPr lang="en-US" sz="2400" spc="-30" dirty="0" smtClean="0">
                <a:solidFill>
                  <a:srgbClr val="FF0000"/>
                </a:solidFill>
                <a:latin typeface="Calibri" pitchFamily="34" charset="0"/>
                <a:cs typeface="Calibri" pitchFamily="34" charset="0"/>
              </a:rPr>
              <a:t>connected to a network </a:t>
            </a:r>
            <a:r>
              <a:rPr lang="en-US" sz="2400" spc="-30" dirty="0" smtClean="0">
                <a:latin typeface="Calibri" pitchFamily="34" charset="0"/>
                <a:cs typeface="Calibri" pitchFamily="34" charset="0"/>
              </a:rPr>
              <a:t>which can </a:t>
            </a:r>
            <a:r>
              <a:rPr lang="en-US" sz="2400" spc="-30" dirty="0">
                <a:latin typeface="Calibri" pitchFamily="34" charset="0"/>
                <a:cs typeface="Calibri" pitchFamily="34" charset="0"/>
              </a:rPr>
              <a:t>serve </a:t>
            </a:r>
            <a:r>
              <a:rPr lang="en-US" sz="2400" spc="-30" dirty="0" smtClean="0">
                <a:latin typeface="Calibri" pitchFamily="34" charset="0"/>
                <a:cs typeface="Calibri" pitchFamily="34" charset="0"/>
              </a:rPr>
              <a:t>any </a:t>
            </a:r>
            <a:r>
              <a:rPr lang="en-US" sz="2400" spc="-30" dirty="0">
                <a:latin typeface="Calibri" pitchFamily="34" charset="0"/>
                <a:cs typeface="Calibri" pitchFamily="34" charset="0"/>
              </a:rPr>
              <a:t>user on the network.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spTree>
    <p:extLst>
      <p:ext uri="{BB962C8B-B14F-4D97-AF65-F5344CB8AC3E}">
        <p14:creationId xmlns:p14="http://schemas.microsoft.com/office/powerpoint/2010/main" val="332351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27343034"/>
              </p:ext>
            </p:extLst>
          </p:nvPr>
        </p:nvGraphicFramePr>
        <p:xfrm>
          <a:off x="94034" y="685800"/>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Terms Related to a Printer</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168780"/>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90000"/>
              </a:lnSpc>
              <a:spcBef>
                <a:spcPts val="0"/>
              </a:spcBef>
              <a:buClr>
                <a:srgbClr val="FF0000"/>
              </a:buClr>
              <a:buSzPct val="101000"/>
              <a:buNone/>
            </a:pPr>
            <a:r>
              <a:rPr lang="en-US" sz="2600" dirty="0">
                <a:solidFill>
                  <a:srgbClr val="0033CC"/>
                </a:solidFill>
                <a:latin typeface="Arial" panose="020B0604020202020204" pitchFamily="34" charset="0"/>
                <a:cs typeface="Arial" panose="020B0604020202020204" pitchFamily="34" charset="0"/>
              </a:rPr>
              <a:t>Photo Printers: </a:t>
            </a:r>
          </a:p>
          <a:p>
            <a:pPr marL="906463" algn="just" eaLnBrk="1" hangingPunct="1">
              <a:lnSpc>
                <a:spcPct val="90000"/>
              </a:lnSpc>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These printers </a:t>
            </a:r>
            <a:r>
              <a:rPr lang="en-US" sz="2400" spc="-30" dirty="0">
                <a:latin typeface="Calibri" pitchFamily="34" charset="0"/>
                <a:cs typeface="Calibri" pitchFamily="34" charset="0"/>
              </a:rPr>
              <a:t>are specifically designed </a:t>
            </a:r>
            <a:r>
              <a:rPr lang="en-US" sz="2400" spc="-30" dirty="0">
                <a:solidFill>
                  <a:srgbClr val="FF0000"/>
                </a:solidFill>
                <a:latin typeface="Calibri" pitchFamily="34" charset="0"/>
                <a:cs typeface="Calibri" pitchFamily="34" charset="0"/>
              </a:rPr>
              <a:t>to print high quality digital photos</a:t>
            </a:r>
            <a:r>
              <a:rPr lang="en-US" sz="2400" spc="-30" dirty="0">
                <a:latin typeface="Calibri" pitchFamily="34" charset="0"/>
                <a:cs typeface="Calibri" pitchFamily="34" charset="0"/>
              </a:rPr>
              <a:t> on paper</a:t>
            </a:r>
            <a:r>
              <a:rPr lang="en-US" sz="2400" spc="-30" dirty="0" smtClean="0">
                <a:latin typeface="Calibri" pitchFamily="34" charset="0"/>
                <a:cs typeface="Calibri" pitchFamily="34" charset="0"/>
              </a:rPr>
              <a:t>. </a:t>
            </a:r>
          </a:p>
          <a:p>
            <a:pPr marL="906463" algn="just" eaLnBrk="1" hangingPunct="1">
              <a:lnSpc>
                <a:spcPct val="90000"/>
              </a:lnSpc>
              <a:spcBef>
                <a:spcPts val="0"/>
              </a:spcBef>
              <a:buClr>
                <a:srgbClr val="FF0000"/>
              </a:buClr>
              <a:buSzPct val="101000"/>
              <a:buFont typeface="Wingdings" pitchFamily="2" charset="2"/>
              <a:buChar char="Ø"/>
            </a:pPr>
            <a:r>
              <a:rPr lang="en-US" sz="2400" spc="-30" dirty="0" smtClean="0">
                <a:latin typeface="Calibri" pitchFamily="34" charset="0"/>
                <a:cs typeface="Calibri" pitchFamily="34" charset="0"/>
              </a:rPr>
              <a:t>Some photo </a:t>
            </a:r>
            <a:r>
              <a:rPr lang="en-US" sz="2400" spc="-30" dirty="0">
                <a:latin typeface="Calibri" pitchFamily="34" charset="0"/>
                <a:cs typeface="Calibri" pitchFamily="34" charset="0"/>
              </a:rPr>
              <a:t>printers do not need a computer for printing. They include slots for memory cards used by many digital cameras. Instead of connecting the printer to a computer, the user can simply remove memory card from the camera and plug it into the photo printer. </a:t>
            </a:r>
            <a:endParaRPr lang="en-US" sz="2400" spc="-30" dirty="0" smtClean="0">
              <a:latin typeface="Calibri" pitchFamily="34" charset="0"/>
              <a:cs typeface="Calibri" pitchFamily="34" charset="0"/>
            </a:endParaRPr>
          </a:p>
          <a:p>
            <a:pPr marL="906463" algn="just" eaLnBrk="1" hangingPunct="1">
              <a:lnSpc>
                <a:spcPct val="90000"/>
              </a:lnSpc>
              <a:spcBef>
                <a:spcPts val="0"/>
              </a:spcBef>
              <a:buClr>
                <a:srgbClr val="FF0000"/>
              </a:buClr>
              <a:buSzPct val="101000"/>
              <a:buFont typeface="Wingdings" pitchFamily="2" charset="2"/>
              <a:buChar char="Ø"/>
            </a:pPr>
            <a:endParaRPr lang="en-US" sz="1600" spc="-30" dirty="0">
              <a:latin typeface="Calibri" pitchFamily="34" charset="0"/>
              <a:cs typeface="Calibri" pitchFamily="34" charset="0"/>
            </a:endParaRPr>
          </a:p>
          <a:p>
            <a:pPr marL="0" lvl="0" indent="0" algn="just" eaLnBrk="1" hangingPunct="1">
              <a:lnSpc>
                <a:spcPct val="90000"/>
              </a:lnSpc>
              <a:spcBef>
                <a:spcPts val="0"/>
              </a:spcBef>
              <a:buClr>
                <a:srgbClr val="FF0000"/>
              </a:buClr>
              <a:buSzPct val="101000"/>
              <a:buNone/>
            </a:pPr>
            <a:r>
              <a:rPr lang="en-US" sz="2600" dirty="0">
                <a:solidFill>
                  <a:srgbClr val="0033CC"/>
                </a:solidFill>
                <a:latin typeface="Arial" panose="020B0604020202020204" pitchFamily="34" charset="0"/>
                <a:cs typeface="Arial" panose="020B0604020202020204" pitchFamily="34" charset="0"/>
              </a:rPr>
              <a:t>Image Quality</a:t>
            </a:r>
          </a:p>
          <a:p>
            <a:pPr marL="906463" algn="just" eaLnBrk="1" hangingPunct="1">
              <a:lnSpc>
                <a:spcPct val="90000"/>
              </a:lnSpc>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Image quality also known as print resolution, is usually measured in </a:t>
            </a:r>
            <a:r>
              <a:rPr lang="en-US" sz="2400" spc="-30" dirty="0">
                <a:solidFill>
                  <a:srgbClr val="FF0000"/>
                </a:solidFill>
                <a:latin typeface="Calibri" pitchFamily="34" charset="0"/>
                <a:cs typeface="Calibri" pitchFamily="34" charset="0"/>
              </a:rPr>
              <a:t>dpi</a:t>
            </a:r>
            <a:r>
              <a:rPr lang="en-US" sz="2400" spc="-30" dirty="0">
                <a:latin typeface="Calibri" pitchFamily="34" charset="0"/>
                <a:cs typeface="Calibri" pitchFamily="34" charset="0"/>
              </a:rPr>
              <a:t> (dots per inch).</a:t>
            </a:r>
          </a:p>
          <a:p>
            <a:pPr marL="563563" indent="0" algn="just" eaLnBrk="1" hangingPunct="1">
              <a:lnSpc>
                <a:spcPct val="90000"/>
              </a:lnSpc>
              <a:spcBef>
                <a:spcPts val="0"/>
              </a:spcBef>
              <a:buClr>
                <a:srgbClr val="FF0000"/>
              </a:buClr>
              <a:buSzPct val="101000"/>
              <a:buNone/>
            </a:pPr>
            <a:endParaRPr lang="en-US" sz="1600" spc="-30" dirty="0">
              <a:latin typeface="Calibri" pitchFamily="34" charset="0"/>
              <a:cs typeface="Calibri" pitchFamily="34" charset="0"/>
            </a:endParaRPr>
          </a:p>
          <a:p>
            <a:pPr marL="0" indent="0" algn="just" eaLnBrk="1" hangingPunct="1">
              <a:lnSpc>
                <a:spcPct val="90000"/>
              </a:lnSpc>
              <a:spcBef>
                <a:spcPts val="0"/>
              </a:spcBef>
              <a:buClr>
                <a:srgbClr val="FF0000"/>
              </a:buClr>
              <a:buSzPct val="101000"/>
              <a:buNone/>
            </a:pPr>
            <a:r>
              <a:rPr lang="en-US" sz="2600" dirty="0">
                <a:solidFill>
                  <a:srgbClr val="0033CC"/>
                </a:solidFill>
                <a:latin typeface="Arial" panose="020B0604020202020204" pitchFamily="34" charset="0"/>
                <a:cs typeface="Arial" panose="020B0604020202020204" pitchFamily="34" charset="0"/>
              </a:rPr>
              <a:t>Speed of a Printer </a:t>
            </a:r>
          </a:p>
          <a:p>
            <a:pPr marL="906463" algn="just" eaLnBrk="1" hangingPunct="1">
              <a:lnSpc>
                <a:spcPct val="90000"/>
              </a:lnSpc>
              <a:spcBef>
                <a:spcPts val="0"/>
              </a:spcBef>
              <a:buClr>
                <a:srgbClr val="FF0000"/>
              </a:buClr>
              <a:buSzPct val="101000"/>
              <a:buFont typeface="Wingdings" pitchFamily="2" charset="2"/>
              <a:buChar char="Ø"/>
            </a:pPr>
            <a:r>
              <a:rPr lang="en-US" sz="2400" spc="-30" dirty="0">
                <a:latin typeface="Calibri" pitchFamily="34" charset="0"/>
                <a:cs typeface="Calibri" pitchFamily="34" charset="0"/>
              </a:rPr>
              <a:t>Printer’s speed is measured in the number of pages of text the computer can print each minute. Pages per minute is abbreviated as </a:t>
            </a:r>
            <a:r>
              <a:rPr lang="en-US" sz="2400" spc="-30" dirty="0">
                <a:solidFill>
                  <a:srgbClr val="00CC00"/>
                </a:solidFill>
                <a:latin typeface="Calibri" pitchFamily="34" charset="0"/>
                <a:cs typeface="Calibri" pitchFamily="34" charset="0"/>
              </a:rPr>
              <a:t>ppm</a:t>
            </a:r>
            <a:r>
              <a:rPr lang="en-US" sz="2400" spc="-30" dirty="0">
                <a:latin typeface="Calibri" pitchFamily="34" charset="0"/>
                <a:cs typeface="Calibri" pitchFamily="34" charset="0"/>
              </a:rPr>
              <a:t>. </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Tree>
    <p:extLst>
      <p:ext uri="{BB962C8B-B14F-4D97-AF65-F5344CB8AC3E}">
        <p14:creationId xmlns:p14="http://schemas.microsoft.com/office/powerpoint/2010/main" val="348824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a:solidFill>
                  <a:schemeClr val="bg1"/>
                </a:solidFill>
                <a:latin typeface="Arial" panose="020B0604020202020204" pitchFamily="34" charset="0"/>
              </a:rPr>
              <a:t>6</a:t>
            </a:r>
            <a:r>
              <a:rPr lang="en-US" sz="2700" i="0" dirty="0" smtClean="0">
                <a:solidFill>
                  <a:schemeClr val="bg1"/>
                </a:solidFill>
                <a:latin typeface="Arial" panose="020B0604020202020204" pitchFamily="34" charset="0"/>
              </a:rPr>
              <a:t>.2  Printer and its Usage</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8836581"/>
              </p:ext>
            </p:extLst>
          </p:nvPr>
        </p:nvGraphicFramePr>
        <p:xfrm>
          <a:off x="94034" y="620484"/>
          <a:ext cx="8440366" cy="396240"/>
        </p:xfrm>
        <a:graphic>
          <a:graphicData uri="http://schemas.openxmlformats.org/drawingml/2006/table">
            <a:tbl>
              <a:tblPr firstRow="1" firstCol="1" lastRow="1" lastCol="1" bandRow="1" bandCol="1">
                <a:tableStyleId>{5C22544A-7EE6-4342-B048-85BDC9FD1C3A}</a:tableStyleId>
              </a:tblPr>
              <a:tblGrid>
                <a:gridCol w="1173329"/>
                <a:gridCol w="7267037"/>
              </a:tblGrid>
              <a:tr h="281749">
                <a:tc>
                  <a:txBody>
                    <a:bodyPr/>
                    <a:lstStyle/>
                    <a:p>
                      <a:pPr marL="0" marR="0" algn="just">
                        <a:lnSpc>
                          <a:spcPct val="100000"/>
                        </a:lnSpc>
                        <a:spcBef>
                          <a:spcPts val="0"/>
                        </a:spcBef>
                        <a:spcAft>
                          <a:spcPts val="0"/>
                        </a:spcAft>
                      </a:pPr>
                      <a:r>
                        <a:rPr lang="en-US" sz="2600" dirty="0" smtClean="0">
                          <a:solidFill>
                            <a:srgbClr val="FF0000"/>
                          </a:solidFill>
                          <a:effectLst/>
                          <a:latin typeface="Arial" pitchFamily="34" charset="0"/>
                          <a:cs typeface="Arial" pitchFamily="34" charset="0"/>
                        </a:rPr>
                        <a:t>6.2.1</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Terms Related to a Printer</a:t>
                      </a:r>
                      <a:r>
                        <a:rPr lang="en-US" sz="2600" dirty="0" smtClean="0">
                          <a:solidFill>
                            <a:srgbClr val="FF0000"/>
                          </a:solidFill>
                          <a:effectLst/>
                          <a:latin typeface="Arial" pitchFamily="34" charset="0"/>
                          <a:cs typeface="Arial" pitchFamily="34" charset="0"/>
                        </a:rPr>
                        <a:t>…</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tr>
            </a:tbl>
          </a:graphicData>
        </a:graphic>
      </p:graphicFrame>
      <p:sp>
        <p:nvSpPr>
          <p:cNvPr id="7" name="Rectangle 9"/>
          <p:cNvSpPr txBox="1">
            <a:spLocks noChangeArrowheads="1"/>
          </p:cNvSpPr>
          <p:nvPr/>
        </p:nvSpPr>
        <p:spPr bwMode="auto">
          <a:xfrm>
            <a:off x="304800" y="1088568"/>
            <a:ext cx="8458200" cy="309842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1" hangingPunct="1">
              <a:lnSpc>
                <a:spcPct val="85000"/>
              </a:lnSpc>
              <a:spcBef>
                <a:spcPts val="0"/>
              </a:spcBef>
              <a:buClr>
                <a:srgbClr val="FF0000"/>
              </a:buClr>
              <a:buSzPct val="101000"/>
              <a:buNone/>
            </a:pPr>
            <a:r>
              <a:rPr lang="en-US" sz="2600" dirty="0" smtClean="0">
                <a:solidFill>
                  <a:srgbClr val="FF0000"/>
                </a:solidFill>
                <a:latin typeface="Arial" panose="020B0604020202020204" pitchFamily="34" charset="0"/>
                <a:cs typeface="Arial" panose="020B0604020202020204" pitchFamily="34" charset="0"/>
              </a:rPr>
              <a:t>Printer </a:t>
            </a:r>
            <a:r>
              <a:rPr lang="en-US" sz="2600" dirty="0">
                <a:solidFill>
                  <a:srgbClr val="FF0000"/>
                </a:solidFill>
                <a:latin typeface="Arial" panose="020B0604020202020204" pitchFamily="34" charset="0"/>
                <a:cs typeface="Arial" panose="020B0604020202020204" pitchFamily="34" charset="0"/>
              </a:rPr>
              <a:t>Driver</a:t>
            </a:r>
          </a:p>
          <a:p>
            <a:pPr marL="906463" algn="just" eaLnBrk="1" hangingPunct="1">
              <a:lnSpc>
                <a:spcPct val="85000"/>
              </a:lnSpc>
              <a:spcBef>
                <a:spcPts val="0"/>
              </a:spcBef>
              <a:buClr>
                <a:srgbClr val="FF0000"/>
              </a:buClr>
              <a:buSzPct val="101000"/>
              <a:buFont typeface="Wingdings" pitchFamily="2" charset="2"/>
              <a:buChar char="Ø"/>
            </a:pPr>
            <a:r>
              <a:rPr lang="en-US" sz="2100" spc="-30" dirty="0" smtClean="0">
                <a:latin typeface="Calibri" pitchFamily="34" charset="0"/>
                <a:cs typeface="Calibri" pitchFamily="34" charset="0"/>
              </a:rPr>
              <a:t>A </a:t>
            </a:r>
            <a:r>
              <a:rPr lang="en-US" sz="2100" spc="-30" dirty="0">
                <a:latin typeface="Calibri" pitchFamily="34" charset="0"/>
                <a:cs typeface="Calibri" pitchFamily="34" charset="0"/>
              </a:rPr>
              <a:t>printer driver is a piece of software </a:t>
            </a:r>
            <a:r>
              <a:rPr lang="en-US" sz="2100" spc="-30" dirty="0">
                <a:solidFill>
                  <a:srgbClr val="FF0000"/>
                </a:solidFill>
                <a:latin typeface="Calibri" pitchFamily="34" charset="0"/>
                <a:cs typeface="Calibri" pitchFamily="34" charset="0"/>
              </a:rPr>
              <a:t>that converts the data to be printed to the form specific to a printer</a:t>
            </a:r>
            <a:r>
              <a:rPr lang="en-US" sz="2100" spc="-30" dirty="0">
                <a:latin typeface="Calibri" pitchFamily="34" charset="0"/>
                <a:cs typeface="Calibri" pitchFamily="34" charset="0"/>
              </a:rPr>
              <a:t>. </a:t>
            </a:r>
            <a:endParaRPr lang="en-US" sz="2100" spc="-30" dirty="0" smtClean="0">
              <a:latin typeface="Calibri" pitchFamily="34" charset="0"/>
              <a:cs typeface="Calibri" pitchFamily="34" charset="0"/>
            </a:endParaRPr>
          </a:p>
          <a:p>
            <a:pPr marL="906463" algn="just" eaLnBrk="1" hangingPunct="1">
              <a:lnSpc>
                <a:spcPct val="85000"/>
              </a:lnSpc>
              <a:spcBef>
                <a:spcPts val="0"/>
              </a:spcBef>
              <a:buClr>
                <a:srgbClr val="FF0000"/>
              </a:buClr>
              <a:buSzPct val="101000"/>
              <a:buFont typeface="Wingdings" pitchFamily="2" charset="2"/>
              <a:buChar char="Ø"/>
            </a:pPr>
            <a:r>
              <a:rPr lang="en-US" sz="2100" spc="-30" dirty="0" smtClean="0">
                <a:latin typeface="Calibri" pitchFamily="34" charset="0"/>
                <a:cs typeface="Calibri" pitchFamily="34" charset="0"/>
              </a:rPr>
              <a:t>The </a:t>
            </a:r>
            <a:r>
              <a:rPr lang="en-US" sz="2100" spc="-30" dirty="0">
                <a:solidFill>
                  <a:srgbClr val="0033CC"/>
                </a:solidFill>
                <a:latin typeface="Calibri" pitchFamily="34" charset="0"/>
                <a:cs typeface="Calibri" pitchFamily="34" charset="0"/>
              </a:rPr>
              <a:t>purpose of printer drivers </a:t>
            </a:r>
            <a:r>
              <a:rPr lang="en-US" sz="2100" spc="-30" dirty="0">
                <a:latin typeface="Calibri" pitchFamily="34" charset="0"/>
                <a:cs typeface="Calibri" pitchFamily="34" charset="0"/>
              </a:rPr>
              <a:t>is</a:t>
            </a:r>
            <a:r>
              <a:rPr lang="en-US" sz="2100" spc="-30" dirty="0">
                <a:solidFill>
                  <a:srgbClr val="0033CC"/>
                </a:solidFill>
                <a:latin typeface="Calibri" pitchFamily="34" charset="0"/>
                <a:cs typeface="Calibri" pitchFamily="34" charset="0"/>
              </a:rPr>
              <a:t> </a:t>
            </a:r>
            <a:r>
              <a:rPr lang="en-US" sz="2100" spc="-30" dirty="0">
                <a:latin typeface="Calibri" pitchFamily="34" charset="0"/>
                <a:cs typeface="Calibri" pitchFamily="34" charset="0"/>
              </a:rPr>
              <a:t>to allow applications to do printing without being aware of the technical details of each printer model. </a:t>
            </a:r>
            <a:endParaRPr lang="en-US" sz="2100" spc="-30" dirty="0" smtClean="0">
              <a:latin typeface="Calibri" pitchFamily="34" charset="0"/>
              <a:cs typeface="Calibri" pitchFamily="34" charset="0"/>
            </a:endParaRPr>
          </a:p>
          <a:p>
            <a:pPr marL="906463" algn="just" eaLnBrk="1" hangingPunct="1">
              <a:lnSpc>
                <a:spcPct val="85000"/>
              </a:lnSpc>
              <a:spcBef>
                <a:spcPts val="0"/>
              </a:spcBef>
              <a:buClr>
                <a:srgbClr val="FF0000"/>
              </a:buClr>
              <a:buSzPct val="101000"/>
              <a:buFont typeface="Wingdings" pitchFamily="2" charset="2"/>
              <a:buChar char="Ø"/>
            </a:pPr>
            <a:r>
              <a:rPr lang="en-US" sz="2100" spc="-30" dirty="0" smtClean="0">
                <a:latin typeface="Calibri" pitchFamily="34" charset="0"/>
                <a:cs typeface="Calibri" pitchFamily="34" charset="0"/>
              </a:rPr>
              <a:t>Printers </a:t>
            </a:r>
            <a:r>
              <a:rPr lang="en-US" sz="2100" spc="-30" dirty="0">
                <a:latin typeface="Calibri" pitchFamily="34" charset="0"/>
                <a:cs typeface="Calibri" pitchFamily="34" charset="0"/>
              </a:rPr>
              <a:t>have been supplied with drivers for the most popular applications. </a:t>
            </a:r>
            <a:endParaRPr lang="en-US" sz="2100" spc="-30" dirty="0" smtClean="0">
              <a:latin typeface="Calibri" pitchFamily="34" charset="0"/>
              <a:cs typeface="Calibri" pitchFamily="34" charset="0"/>
            </a:endParaRPr>
          </a:p>
          <a:p>
            <a:pPr marL="563563" indent="0" algn="just" eaLnBrk="1" hangingPunct="1">
              <a:lnSpc>
                <a:spcPct val="85000"/>
              </a:lnSpc>
              <a:spcBef>
                <a:spcPts val="0"/>
              </a:spcBef>
              <a:buClr>
                <a:srgbClr val="FF0000"/>
              </a:buClr>
              <a:buSzPct val="101000"/>
              <a:buNone/>
            </a:pPr>
            <a:endParaRPr lang="en-US" sz="2000" spc="-30" dirty="0">
              <a:latin typeface="Calibri" pitchFamily="34" charset="0"/>
              <a:cs typeface="Calibri" pitchFamily="34" charset="0"/>
            </a:endParaRPr>
          </a:p>
          <a:p>
            <a:pPr marL="0" indent="0" algn="just" eaLnBrk="1" hangingPunct="1">
              <a:lnSpc>
                <a:spcPct val="85000"/>
              </a:lnSpc>
              <a:spcBef>
                <a:spcPts val="0"/>
              </a:spcBef>
              <a:buClr>
                <a:srgbClr val="FF0000"/>
              </a:buClr>
              <a:buSzPct val="101000"/>
              <a:buNone/>
            </a:pPr>
            <a:r>
              <a:rPr lang="en-US" sz="2600" dirty="0">
                <a:solidFill>
                  <a:srgbClr val="0033CC"/>
                </a:solidFill>
                <a:latin typeface="Arial" panose="020B0604020202020204" pitchFamily="34" charset="0"/>
                <a:cs typeface="Arial" panose="020B0604020202020204" pitchFamily="34" charset="0"/>
              </a:rPr>
              <a:t>Print Spooling </a:t>
            </a:r>
          </a:p>
          <a:p>
            <a:pPr marL="906463" lvl="0" algn="just" eaLnBrk="1" hangingPunct="1">
              <a:lnSpc>
                <a:spcPct val="85000"/>
              </a:lnSpc>
              <a:spcBef>
                <a:spcPts val="0"/>
              </a:spcBef>
              <a:buClr>
                <a:srgbClr val="FF0000"/>
              </a:buClr>
              <a:buSzPct val="101000"/>
              <a:buFont typeface="Wingdings" pitchFamily="2" charset="2"/>
              <a:buChar char="Ø"/>
            </a:pPr>
            <a:r>
              <a:rPr lang="en-US" sz="2100" spc="-30" dirty="0">
                <a:latin typeface="Calibri" pitchFamily="34" charset="0"/>
                <a:cs typeface="Calibri" pitchFamily="34" charset="0"/>
              </a:rPr>
              <a:t>Spool is an acronym for </a:t>
            </a:r>
            <a:r>
              <a:rPr lang="en-US" sz="2100" spc="-30" dirty="0">
                <a:solidFill>
                  <a:srgbClr val="00CC00"/>
                </a:solidFill>
                <a:latin typeface="Calibri" pitchFamily="34" charset="0"/>
                <a:cs typeface="Calibri" pitchFamily="34" charset="0"/>
              </a:rPr>
              <a:t>simultaneous peripheral operations on-line</a:t>
            </a:r>
            <a:r>
              <a:rPr lang="en-US" sz="2100" spc="-30" dirty="0">
                <a:latin typeface="Calibri" pitchFamily="34" charset="0"/>
                <a:cs typeface="Calibri" pitchFamily="34" charset="0"/>
              </a:rPr>
              <a:t>. </a:t>
            </a:r>
            <a:r>
              <a:rPr lang="en-US" sz="2100" spc="-30" dirty="0" smtClean="0">
                <a:latin typeface="Calibri" pitchFamily="34" charset="0"/>
                <a:cs typeface="Calibri" pitchFamily="34" charset="0"/>
              </a:rPr>
              <a:t>It refers </a:t>
            </a:r>
            <a:r>
              <a:rPr lang="en-US" sz="2100" spc="-30" dirty="0">
                <a:latin typeface="Calibri" pitchFamily="34" charset="0"/>
                <a:cs typeface="Calibri" pitchFamily="34" charset="0"/>
              </a:rPr>
              <a:t>to putting jobs in a buffer </a:t>
            </a:r>
            <a:r>
              <a:rPr lang="en-US" sz="2100" spc="-30" dirty="0" smtClean="0">
                <a:latin typeface="Calibri" pitchFamily="34" charset="0"/>
                <a:cs typeface="Calibri" pitchFamily="34" charset="0"/>
              </a:rPr>
              <a:t>where </a:t>
            </a:r>
            <a:r>
              <a:rPr lang="en-US" sz="2100" spc="-30" dirty="0">
                <a:latin typeface="Calibri" pitchFamily="34" charset="0"/>
                <a:cs typeface="Calibri" pitchFamily="34" charset="0"/>
              </a:rPr>
              <a:t>a device can access them when it is needed. </a:t>
            </a:r>
            <a:endParaRPr lang="en-US" sz="2100" spc="-30" dirty="0" smtClean="0">
              <a:latin typeface="Calibri" pitchFamily="34" charset="0"/>
              <a:cs typeface="Calibri" pitchFamily="34" charset="0"/>
            </a:endParaRPr>
          </a:p>
          <a:p>
            <a:pPr marL="906463" lvl="0" algn="just" eaLnBrk="1" hangingPunct="1">
              <a:lnSpc>
                <a:spcPct val="85000"/>
              </a:lnSpc>
              <a:spcBef>
                <a:spcPts val="0"/>
              </a:spcBef>
              <a:buClr>
                <a:srgbClr val="FF0000"/>
              </a:buClr>
              <a:buSzPct val="101000"/>
              <a:buFont typeface="Wingdings" pitchFamily="2" charset="2"/>
              <a:buChar char="Ø"/>
            </a:pPr>
            <a:r>
              <a:rPr lang="en-US" sz="2100" spc="-30" dirty="0" smtClean="0">
                <a:latin typeface="Calibri" pitchFamily="34" charset="0"/>
                <a:cs typeface="Calibri" pitchFamily="34" charset="0"/>
              </a:rPr>
              <a:t>In </a:t>
            </a:r>
            <a:r>
              <a:rPr lang="en-US" sz="2100" spc="-30" dirty="0">
                <a:latin typeface="Calibri" pitchFamily="34" charset="0"/>
                <a:cs typeface="Calibri" pitchFamily="34" charset="0"/>
              </a:rPr>
              <a:t>print spooling, documents </a:t>
            </a:r>
            <a:r>
              <a:rPr lang="en-US" sz="2100" spc="-30" dirty="0" smtClean="0">
                <a:latin typeface="Calibri" pitchFamily="34" charset="0"/>
                <a:cs typeface="Calibri" pitchFamily="34" charset="0"/>
              </a:rPr>
              <a:t>to be printed are </a:t>
            </a:r>
            <a:r>
              <a:rPr lang="en-US" sz="2100" spc="-30" dirty="0">
                <a:latin typeface="Calibri" pitchFamily="34" charset="0"/>
                <a:cs typeface="Calibri" pitchFamily="34" charset="0"/>
              </a:rPr>
              <a:t>loaded into a buffer (usually an area on a disk), and then the printer pulls them off the buffer at its own rate. </a:t>
            </a:r>
            <a:r>
              <a:rPr lang="en-US" sz="2100" spc="-30" dirty="0" smtClean="0">
                <a:latin typeface="Calibri" pitchFamily="34" charset="0"/>
                <a:cs typeface="Calibri" pitchFamily="34" charset="0"/>
              </a:rPr>
              <a:t>As a result, the </a:t>
            </a:r>
            <a:r>
              <a:rPr lang="en-US" sz="2100" spc="-30" dirty="0">
                <a:latin typeface="Calibri" pitchFamily="34" charset="0"/>
                <a:cs typeface="Calibri" pitchFamily="34" charset="0"/>
              </a:rPr>
              <a:t>user is free to perform other operations on the computer while the printing takes place in the background. </a:t>
            </a:r>
            <a:endParaRPr lang="en-US" sz="2100" spc="-30" dirty="0" smtClean="0">
              <a:latin typeface="Calibri" pitchFamily="34" charset="0"/>
              <a:cs typeface="Calibri" pitchFamily="34" charset="0"/>
            </a:endParaRPr>
          </a:p>
          <a:p>
            <a:pPr marL="906463" lvl="0" algn="just" eaLnBrk="1" hangingPunct="1">
              <a:lnSpc>
                <a:spcPct val="85000"/>
              </a:lnSpc>
              <a:spcBef>
                <a:spcPts val="0"/>
              </a:spcBef>
              <a:buClr>
                <a:srgbClr val="FF0000"/>
              </a:buClr>
              <a:buSzPct val="101000"/>
              <a:buFont typeface="Wingdings" pitchFamily="2" charset="2"/>
              <a:buChar char="Ø"/>
            </a:pPr>
            <a:r>
              <a:rPr lang="en-US" sz="2100" spc="-30" dirty="0" smtClean="0">
                <a:latin typeface="Calibri" pitchFamily="34" charset="0"/>
                <a:cs typeface="Calibri" pitchFamily="34" charset="0"/>
              </a:rPr>
              <a:t>Spooling </a:t>
            </a:r>
            <a:r>
              <a:rPr lang="en-US" sz="2100" spc="-30" dirty="0">
                <a:latin typeface="Calibri" pitchFamily="34" charset="0"/>
                <a:cs typeface="Calibri" pitchFamily="34" charset="0"/>
              </a:rPr>
              <a:t>also lets users place a number of print jobs in a queue instead of waiting for each one to finish before specifying the next one</a:t>
            </a:r>
            <a:r>
              <a:rPr lang="en-US" sz="2100" spc="-30" dirty="0" smtClean="0">
                <a:latin typeface="Calibri" pitchFamily="34" charset="0"/>
                <a:cs typeface="Calibri" pitchFamily="34" charset="0"/>
              </a:rPr>
              <a:t>.</a:t>
            </a:r>
            <a:endParaRPr lang="en-US" sz="2400" spc="-30" dirty="0">
              <a:latin typeface="Calibri" pitchFamily="34" charset="0"/>
              <a:cs typeface="Calibri"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Tree>
    <p:extLst>
      <p:ext uri="{BB962C8B-B14F-4D97-AF65-F5344CB8AC3E}">
        <p14:creationId xmlns:p14="http://schemas.microsoft.com/office/powerpoint/2010/main" val="3669817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3954</TotalTime>
  <Words>2417</Words>
  <Application>Microsoft Office PowerPoint</Application>
  <PresentationFormat>On-screen Show (4:3)</PresentationFormat>
  <Paragraphs>399</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Calibri</vt:lpstr>
      <vt:lpstr>Tahoma</vt:lpstr>
      <vt:lpstr>Times New Roman</vt:lpstr>
      <vt:lpstr>Verdana</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K M A</cp:lastModifiedBy>
  <cp:revision>420</cp:revision>
  <dcterms:created xsi:type="dcterms:W3CDTF">2007-10-02T04:28:17Z</dcterms:created>
  <dcterms:modified xsi:type="dcterms:W3CDTF">2019-03-11T05:36:25Z</dcterms:modified>
</cp:coreProperties>
</file>