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9"/>
  </p:notesMasterIdLst>
  <p:handoutMasterIdLst>
    <p:handoutMasterId r:id="rId30"/>
  </p:handoutMasterIdLst>
  <p:sldIdLst>
    <p:sldId id="903" r:id="rId2"/>
    <p:sldId id="770" r:id="rId3"/>
    <p:sldId id="535" r:id="rId4"/>
    <p:sldId id="878" r:id="rId5"/>
    <p:sldId id="879" r:id="rId6"/>
    <p:sldId id="880" r:id="rId7"/>
    <p:sldId id="881" r:id="rId8"/>
    <p:sldId id="882" r:id="rId9"/>
    <p:sldId id="883" r:id="rId10"/>
    <p:sldId id="884" r:id="rId11"/>
    <p:sldId id="885" r:id="rId12"/>
    <p:sldId id="886" r:id="rId13"/>
    <p:sldId id="887" r:id="rId14"/>
    <p:sldId id="889" r:id="rId15"/>
    <p:sldId id="890" r:id="rId16"/>
    <p:sldId id="891" r:id="rId17"/>
    <p:sldId id="892" r:id="rId18"/>
    <p:sldId id="893" r:id="rId19"/>
    <p:sldId id="894" r:id="rId20"/>
    <p:sldId id="895" r:id="rId21"/>
    <p:sldId id="896" r:id="rId22"/>
    <p:sldId id="897" r:id="rId23"/>
    <p:sldId id="898" r:id="rId24"/>
    <p:sldId id="899" r:id="rId25"/>
    <p:sldId id="860" r:id="rId26"/>
    <p:sldId id="900" r:id="rId27"/>
    <p:sldId id="835" r:id="rId28"/>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00"/>
    <a:srgbClr val="00CC00"/>
    <a:srgbClr val="CCFF99"/>
    <a:srgbClr val="3366FF"/>
    <a:srgbClr val="FF9900"/>
    <a:srgbClr val="660066"/>
    <a:srgbClr val="996633"/>
    <a:srgbClr val="6666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72" autoAdjust="0"/>
    <p:restoredTop sz="94840" autoAdjust="0"/>
  </p:normalViewPr>
  <p:slideViewPr>
    <p:cSldViewPr>
      <p:cViewPr varScale="1">
        <p:scale>
          <a:sx n="70" d="100"/>
          <a:sy n="70" d="100"/>
        </p:scale>
        <p:origin x="15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0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p>
        </p:txBody>
      </p:sp>
      <p:sp>
        <p:nvSpPr>
          <p:cNvPr id="9000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p>
        </p:txBody>
      </p:sp>
      <p:sp>
        <p:nvSpPr>
          <p:cNvPr id="9001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r>
              <a:rPr lang="en-US"/>
              <a:t>1.#</a:t>
            </a:r>
          </a:p>
        </p:txBody>
      </p:sp>
      <p:sp>
        <p:nvSpPr>
          <p:cNvPr id="9001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2156FD77-8A0B-474E-BD8F-663925BB05C9}" type="slidenum">
              <a:rPr lang="en-US"/>
              <a:pPr/>
              <a:t>‹#›</a:t>
            </a:fld>
            <a:endParaRPr lang="en-US"/>
          </a:p>
        </p:txBody>
      </p:sp>
    </p:spTree>
    <p:extLst>
      <p:ext uri="{BB962C8B-B14F-4D97-AF65-F5344CB8AC3E}">
        <p14:creationId xmlns:p14="http://schemas.microsoft.com/office/powerpoint/2010/main" val="401525656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85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p>
        </p:txBody>
      </p:sp>
      <p:sp>
        <p:nvSpPr>
          <p:cNvPr id="8785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p>
        </p:txBody>
      </p:sp>
      <p:sp>
        <p:nvSpPr>
          <p:cNvPr id="8785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85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785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r>
              <a:rPr lang="en-US"/>
              <a:t>1.#</a:t>
            </a:r>
          </a:p>
        </p:txBody>
      </p:sp>
      <p:sp>
        <p:nvSpPr>
          <p:cNvPr id="8785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7692CCBE-9D7D-4163-B39D-B388963CBBE9}" type="slidenum">
              <a:rPr lang="en-US"/>
              <a:pPr/>
              <a:t>‹#›</a:t>
            </a:fld>
            <a:endParaRPr lang="en-US"/>
          </a:p>
        </p:txBody>
      </p:sp>
    </p:spTree>
    <p:extLst>
      <p:ext uri="{BB962C8B-B14F-4D97-AF65-F5344CB8AC3E}">
        <p14:creationId xmlns:p14="http://schemas.microsoft.com/office/powerpoint/2010/main" val="3138403399"/>
      </p:ext>
    </p:extLst>
  </p:cSld>
  <p:clrMap bg1="lt1" tx1="dk1" bg2="lt2" tx2="dk2" accent1="accent1" accent2="accent2" accent3="accent3" accent4="accent4" accent5="accent5" accent6="accent6" hlink="hlink" folHlink="folHlink"/>
  <p:hf sldNum="0" hdr="0" dt="0"/>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70AAECE9-AD51-4C43-9D02-2B9A164D906E}" type="slidenum">
              <a:rPr lang="en-US" sz="1200" b="0" smtClean="0">
                <a:latin typeface="Times New Roman" charset="0"/>
              </a:rPr>
              <a:pPr/>
              <a:t>1</a:t>
            </a:fld>
            <a:endParaRPr lang="en-US" sz="1200" b="0" smtClean="0">
              <a:latin typeface="Times New Roman"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69493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71364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2110767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p>
        </p:txBody>
      </p:sp>
      <p:sp>
        <p:nvSpPr>
          <p:cNvPr id="210959"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418908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218936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365125"/>
            <a:ext cx="78867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1905000" cy="457200"/>
          </a:xfrm>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3260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smtClean="0"/>
          </a:p>
        </p:txBody>
      </p:sp>
    </p:spTree>
    <p:extLst>
      <p:ext uri="{BB962C8B-B14F-4D97-AF65-F5344CB8AC3E}">
        <p14:creationId xmlns:p14="http://schemas.microsoft.com/office/powerpoint/2010/main" val="188093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81064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solidFill>
                  <a:srgbClr val="FF0000"/>
                </a:solidFill>
              </a:rPr>
              <a:pPr/>
              <a:t>‹#›</a:t>
            </a:fld>
            <a:endParaRPr lang="en-US" dirty="0">
              <a:solidFill>
                <a:srgbClr val="FF0000"/>
              </a:solidFill>
            </a:endParaRPr>
          </a:p>
        </p:txBody>
      </p:sp>
    </p:spTree>
    <p:extLst>
      <p:ext uri="{BB962C8B-B14F-4D97-AF65-F5344CB8AC3E}">
        <p14:creationId xmlns:p14="http://schemas.microsoft.com/office/powerpoint/2010/main" val="126855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732703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37097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500">
                <a:latin typeface="+mj-lt"/>
              </a:defRPr>
            </a:lvl1pPr>
          </a:lstStyle>
          <a:p>
            <a:r>
              <a:rPr lang="en-US" dirty="0" smtClean="0">
                <a:solidFill>
                  <a:schemeClr val="tx1"/>
                </a:solidFill>
              </a:rPr>
              <a:t>Slide</a:t>
            </a:r>
            <a:r>
              <a:rPr lang="en-US" dirty="0" smtClean="0"/>
              <a:t>-</a:t>
            </a:r>
            <a:fld id="{4B2E48C7-34DF-4E1D-A541-0FDDC7FABAE3}" type="slidenum">
              <a:rPr lang="en-US" smtClean="0"/>
              <a:pPr/>
              <a:t>‹#›</a:t>
            </a:fld>
            <a:endParaRPr lang="en-US" dirty="0" smtClean="0"/>
          </a:p>
        </p:txBody>
      </p:sp>
      <p:sp>
        <p:nvSpPr>
          <p:cNvPr id="3" name="TextBox 2"/>
          <p:cNvSpPr txBox="1"/>
          <p:nvPr userDrawn="1"/>
        </p:nvSpPr>
        <p:spPr>
          <a:xfrm>
            <a:off x="8839200" y="451512"/>
            <a:ext cx="353943" cy="6324600"/>
          </a:xfrm>
          <a:prstGeom prst="rect">
            <a:avLst/>
          </a:prstGeom>
          <a:noFill/>
        </p:spPr>
        <p:txBody>
          <a:bodyPr vert="vert270">
            <a:spAutoFit/>
          </a:bodyPr>
          <a:lstStyle/>
          <a:p>
            <a:pPr algn="ctr" eaLnBrk="1" hangingPunct="1">
              <a:defRPr/>
            </a:pPr>
            <a:r>
              <a:rPr lang="en-US" sz="1100" dirty="0">
                <a:solidFill>
                  <a:srgbClr val="FF0000"/>
                </a:solidFill>
                <a:latin typeface="+mj-lt"/>
              </a:rPr>
              <a:t>Prepared by</a:t>
            </a:r>
            <a:r>
              <a:rPr lang="en-US" sz="1100" dirty="0">
                <a:solidFill>
                  <a:srgbClr val="FFC000"/>
                </a:solidFill>
                <a:latin typeface="+mj-lt"/>
              </a:rPr>
              <a:t>: </a:t>
            </a:r>
            <a:r>
              <a:rPr lang="en-US" sz="1100" dirty="0" smtClean="0">
                <a:solidFill>
                  <a:srgbClr val="FFC000"/>
                </a:solidFill>
                <a:latin typeface="+mj-lt"/>
              </a:rPr>
              <a:t> K  M  </a:t>
            </a:r>
            <a:r>
              <a:rPr lang="en-US" sz="1100" dirty="0">
                <a:solidFill>
                  <a:srgbClr val="FFC000"/>
                </a:solidFill>
                <a:latin typeface="+mj-lt"/>
              </a:rPr>
              <a:t>Akkas Ali</a:t>
            </a:r>
            <a:r>
              <a:rPr lang="en-US" sz="1100" dirty="0" smtClean="0">
                <a:solidFill>
                  <a:srgbClr val="FFC000"/>
                </a:solidFill>
                <a:latin typeface="+mj-lt"/>
              </a:rPr>
              <a:t>,   </a:t>
            </a:r>
            <a:r>
              <a:rPr lang="en-US" sz="1100" dirty="0" smtClean="0">
                <a:solidFill>
                  <a:srgbClr val="FF0000"/>
                </a:solidFill>
                <a:latin typeface="+mj-lt"/>
              </a:rPr>
              <a:t>Associate  </a:t>
            </a:r>
            <a:r>
              <a:rPr lang="en-US" sz="1100" dirty="0">
                <a:solidFill>
                  <a:srgbClr val="FF0000"/>
                </a:solidFill>
                <a:latin typeface="+mj-lt"/>
              </a:rPr>
              <a:t>Professor</a:t>
            </a:r>
            <a:r>
              <a:rPr lang="en-US" sz="1100" dirty="0" smtClean="0">
                <a:solidFill>
                  <a:srgbClr val="FFC000"/>
                </a:solidFill>
                <a:latin typeface="+mj-lt"/>
              </a:rPr>
              <a:t>, </a:t>
            </a:r>
            <a:r>
              <a:rPr lang="en-US" sz="1100" dirty="0" smtClean="0">
                <a:solidFill>
                  <a:srgbClr val="3366FF"/>
                </a:solidFill>
                <a:latin typeface="+mj-lt"/>
              </a:rPr>
              <a:t> </a:t>
            </a:r>
            <a:r>
              <a:rPr lang="en-US" sz="1100" dirty="0">
                <a:solidFill>
                  <a:srgbClr val="3366FF"/>
                </a:solidFill>
                <a:latin typeface="+mj-lt"/>
              </a:rPr>
              <a:t>IIT, JU</a:t>
            </a:r>
          </a:p>
        </p:txBody>
      </p:sp>
    </p:spTree>
    <p:extLst>
      <p:ext uri="{BB962C8B-B14F-4D97-AF65-F5344CB8AC3E}">
        <p14:creationId xmlns:p14="http://schemas.microsoft.com/office/powerpoint/2010/main" val="173436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6301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702492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500">
                <a:solidFill>
                  <a:srgbClr val="FF0000"/>
                </a:solidFill>
                <a:latin typeface="+mj-lt"/>
              </a:defRPr>
            </a:lvl1pPr>
          </a:lstStyle>
          <a:p>
            <a:r>
              <a:rPr lang="en-US" dirty="0" smtClean="0">
                <a:solidFill>
                  <a:schemeClr val="tx1"/>
                </a:solidFill>
              </a:rPr>
              <a:t>Slide</a:t>
            </a:r>
            <a:r>
              <a:rPr lang="en-US" dirty="0" smtClean="0"/>
              <a:t>-</a:t>
            </a:r>
            <a:fld id="{4B2E48C7-34DF-4E1D-A541-0FDDC7FABAE3}"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4088"/>
            <a:ext cx="9144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p:cNvSpPr>
            <a:spLocks noChangeArrowheads="1"/>
          </p:cNvSpPr>
          <p:nvPr/>
        </p:nvSpPr>
        <p:spPr bwMode="auto">
          <a:xfrm>
            <a:off x="14288" y="2895600"/>
            <a:ext cx="9144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pPr>
            <a:r>
              <a:rPr lang="en-US" sz="2800" dirty="0" smtClean="0">
                <a:solidFill>
                  <a:srgbClr val="00B050"/>
                </a:solidFill>
                <a:latin typeface="Verdana" pitchFamily="34" charset="0"/>
                <a:ea typeface="Verdana" pitchFamily="34" charset="0"/>
                <a:cs typeface="Verdana" pitchFamily="34" charset="0"/>
              </a:rPr>
              <a:t>IT-1101: IT Fundamentals</a:t>
            </a:r>
            <a:endParaRPr lang="en-US" sz="2800" dirty="0">
              <a:solidFill>
                <a:srgbClr val="00B050"/>
              </a:solidFill>
              <a:latin typeface="Verdana" pitchFamily="34" charset="0"/>
              <a:ea typeface="Verdana" pitchFamily="34" charset="0"/>
              <a:cs typeface="Verdana" pitchFamily="34" charset="0"/>
            </a:endParaRPr>
          </a:p>
          <a:p>
            <a:pPr algn="ctr">
              <a:lnSpc>
                <a:spcPct val="80000"/>
              </a:lnSpc>
            </a:pPr>
            <a:r>
              <a:rPr lang="en-US" sz="1500" dirty="0">
                <a:solidFill>
                  <a:srgbClr val="FF0000"/>
                </a:solidFill>
              </a:rPr>
              <a:t>for</a:t>
            </a:r>
            <a:r>
              <a:rPr lang="en-US" dirty="0">
                <a:solidFill>
                  <a:srgbClr val="00B050"/>
                </a:solidFill>
              </a:rPr>
              <a:t> </a:t>
            </a:r>
          </a:p>
          <a:p>
            <a:pPr algn="ctr">
              <a:lnSpc>
                <a:spcPct val="80000"/>
              </a:lnSpc>
            </a:pPr>
            <a:r>
              <a:rPr lang="en-US" sz="2000" dirty="0" smtClean="0">
                <a:latin typeface="Arial Black" pitchFamily="34" charset="0"/>
              </a:rPr>
              <a:t>1st Year </a:t>
            </a:r>
            <a:r>
              <a:rPr lang="en-US" sz="2000" dirty="0">
                <a:latin typeface="Arial Black" pitchFamily="34" charset="0"/>
              </a:rPr>
              <a:t>1st Semester of </a:t>
            </a:r>
            <a:r>
              <a:rPr lang="en-US" sz="2000" dirty="0" err="1">
                <a:latin typeface="Arial Black" pitchFamily="34" charset="0"/>
              </a:rPr>
              <a:t>B.Sc</a:t>
            </a:r>
            <a:r>
              <a:rPr lang="en-US" sz="2000" dirty="0">
                <a:latin typeface="Arial Black" pitchFamily="34" charset="0"/>
              </a:rPr>
              <a:t> (Honors) in IT </a:t>
            </a:r>
            <a:r>
              <a:rPr lang="en-US" sz="2000" dirty="0" smtClean="0">
                <a:latin typeface="Arial Black" pitchFamily="34" charset="0"/>
              </a:rPr>
              <a:t>(10</a:t>
            </a:r>
            <a:r>
              <a:rPr lang="en-US" sz="2000" baseline="30000" dirty="0" smtClean="0">
                <a:latin typeface="Arial Black" pitchFamily="34" charset="0"/>
              </a:rPr>
              <a:t>th</a:t>
            </a:r>
            <a:r>
              <a:rPr lang="en-US" sz="2000" dirty="0" smtClean="0">
                <a:latin typeface="Arial Black" pitchFamily="34" charset="0"/>
              </a:rPr>
              <a:t> </a:t>
            </a:r>
            <a:r>
              <a:rPr lang="en-US" sz="2000" dirty="0" smtClean="0">
                <a:solidFill>
                  <a:srgbClr val="0000FF"/>
                </a:solidFill>
                <a:latin typeface="Arial Black" pitchFamily="34" charset="0"/>
              </a:rPr>
              <a:t>Batch</a:t>
            </a:r>
            <a:r>
              <a:rPr lang="en-US" sz="2000" dirty="0">
                <a:latin typeface="Arial Black" pitchFamily="34" charset="0"/>
              </a:rPr>
              <a:t>)</a:t>
            </a:r>
          </a:p>
        </p:txBody>
      </p:sp>
      <p:sp>
        <p:nvSpPr>
          <p:cNvPr id="3076" name="Rectangle 14"/>
          <p:cNvSpPr>
            <a:spLocks noChangeArrowheads="1"/>
          </p:cNvSpPr>
          <p:nvPr/>
        </p:nvSpPr>
        <p:spPr bwMode="auto">
          <a:xfrm>
            <a:off x="914400" y="4038600"/>
            <a:ext cx="76962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90000"/>
              </a:lnSpc>
            </a:pPr>
            <a:r>
              <a:rPr lang="en-US" sz="2800" u="sng" dirty="0">
                <a:solidFill>
                  <a:srgbClr val="0070C0"/>
                </a:solidFill>
                <a:latin typeface="Verdana" panose="020B0604030504040204" pitchFamily="34" charset="0"/>
                <a:ea typeface="Verdana" panose="020B0604030504040204" pitchFamily="34" charset="0"/>
                <a:cs typeface="Verdana" panose="020B0604030504040204" pitchFamily="34" charset="0"/>
              </a:rPr>
              <a:t>Lecture:</a:t>
            </a:r>
            <a:r>
              <a:rPr lang="en-US" sz="2800"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sz="2800" u="sng" dirty="0">
                <a:solidFill>
                  <a:srgbClr val="FF0000"/>
                </a:solidFill>
                <a:latin typeface="Verdana" panose="020B0604030504040204" pitchFamily="34" charset="0"/>
                <a:ea typeface="Verdana" panose="020B0604030504040204" pitchFamily="34" charset="0"/>
                <a:cs typeface="Verdana" panose="020B0604030504040204" pitchFamily="34" charset="0"/>
              </a:rPr>
              <a:t>07</a:t>
            </a:r>
          </a:p>
          <a:p>
            <a:pPr>
              <a:lnSpc>
                <a:spcPct val="90000"/>
              </a:lnSpc>
            </a:pPr>
            <a:endParaRPr lang="en-US" sz="1600" u="sng" dirty="0">
              <a:solidFill>
                <a:srgbClr val="0070C0"/>
              </a:solidFill>
            </a:endParaRPr>
          </a:p>
          <a:p>
            <a:pPr algn="ctr">
              <a:lnSpc>
                <a:spcPct val="90000"/>
              </a:lnSpc>
            </a:pPr>
            <a:r>
              <a:rPr lang="en-US" sz="2800" dirty="0"/>
              <a:t>CPU Fundamentals</a:t>
            </a:r>
            <a:endParaRPr lang="en-US" sz="2800" dirty="0"/>
          </a:p>
        </p:txBody>
      </p:sp>
      <p:pic>
        <p:nvPicPr>
          <p:cNvPr id="307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ChangeArrowheads="1"/>
          </p:cNvSpPr>
          <p:nvPr/>
        </p:nvSpPr>
        <p:spPr bwMode="auto">
          <a:xfrm>
            <a:off x="609600" y="5029200"/>
            <a:ext cx="5638800" cy="1784350"/>
          </a:xfrm>
          <a:prstGeom prst="rect">
            <a:avLst/>
          </a:prstGeom>
          <a:noFill/>
          <a:ln w="9525">
            <a:noFill/>
            <a:miter lim="800000"/>
            <a:headEnd/>
            <a:tailEnd/>
          </a:ln>
        </p:spPr>
        <p:txBody>
          <a:bodyPr>
            <a:spAutoFit/>
          </a:bodyPr>
          <a:lstStyle/>
          <a:p>
            <a:pPr>
              <a:defRPr/>
            </a:pPr>
            <a:r>
              <a:rPr lang="en-US" sz="2000" dirty="0">
                <a:solidFill>
                  <a:srgbClr val="FF0000"/>
                </a:solidFill>
              </a:rPr>
              <a:t>Prepared by:</a:t>
            </a:r>
            <a:endParaRPr lang="en-US" sz="2000" b="0" dirty="0">
              <a:solidFill>
                <a:srgbClr val="FF0000"/>
              </a:solidFill>
            </a:endParaRPr>
          </a:p>
          <a:p>
            <a:pPr marL="457200">
              <a:defRPr/>
            </a:pPr>
            <a:r>
              <a:rPr lang="en-US" sz="2000" dirty="0"/>
              <a:t>K M </a:t>
            </a:r>
            <a:r>
              <a:rPr lang="en-US" sz="2000" dirty="0" err="1"/>
              <a:t>Akkas</a:t>
            </a:r>
            <a:r>
              <a:rPr lang="en-US" sz="2000" dirty="0"/>
              <a:t> Ali</a:t>
            </a:r>
          </a:p>
          <a:p>
            <a:pPr marL="457200">
              <a:defRPr/>
            </a:pPr>
            <a:r>
              <a:rPr lang="en-US" sz="1000" dirty="0">
                <a:solidFill>
                  <a:srgbClr val="0000FF"/>
                </a:solidFill>
              </a:rPr>
              <a:t>akkas_khan@yahoo.com, akkas@juniv.edu</a:t>
            </a:r>
          </a:p>
          <a:p>
            <a:pPr marL="457200">
              <a:defRPr/>
            </a:pPr>
            <a:r>
              <a:rPr lang="en-US" sz="2000" dirty="0"/>
              <a:t>Assistant Professor</a:t>
            </a:r>
          </a:p>
          <a:p>
            <a:pPr marL="457200">
              <a:defRPr/>
            </a:pPr>
            <a:r>
              <a:rPr lang="en-US" sz="2000" dirty="0">
                <a:solidFill>
                  <a:srgbClr val="3333FF"/>
                </a:solidFill>
              </a:rPr>
              <a:t>Institute of Information Technology (IIT) </a:t>
            </a:r>
          </a:p>
          <a:p>
            <a:pPr marL="457200">
              <a:defRPr/>
            </a:pPr>
            <a:r>
              <a:rPr lang="en-US" sz="2000" dirty="0">
                <a:solidFill>
                  <a:srgbClr val="00CC00"/>
                </a:solidFill>
              </a:rPr>
              <a:t>Jahangirnagar University, Dhaka-1342</a:t>
            </a:r>
          </a:p>
        </p:txBody>
      </p:sp>
    </p:spTree>
    <p:extLst>
      <p:ext uri="{BB962C8B-B14F-4D97-AF65-F5344CB8AC3E}">
        <p14:creationId xmlns:p14="http://schemas.microsoft.com/office/powerpoint/2010/main" val="179774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7</a:t>
            </a:r>
            <a:r>
              <a:rPr lang="en-US" sz="2700" i="0" dirty="0" smtClean="0">
                <a:solidFill>
                  <a:schemeClr val="bg1"/>
                </a:solidFill>
                <a:latin typeface="Arial" panose="020B0604020202020204" pitchFamily="34" charset="0"/>
              </a:rPr>
              <a:t>.2  Processor  Architecture</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760948537"/>
              </p:ext>
            </p:extLst>
          </p:nvPr>
        </p:nvGraphicFramePr>
        <p:xfrm>
          <a:off x="94034" y="785051"/>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7.2.1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600" b="1" kern="1200" dirty="0" smtClean="0">
                          <a:solidFill>
                            <a:srgbClr val="0033CC"/>
                          </a:solidFill>
                          <a:effectLst/>
                          <a:latin typeface="Arial" pitchFamily="34" charset="0"/>
                          <a:ea typeface="+mn-ea"/>
                          <a:cs typeface="Arial" pitchFamily="34" charset="0"/>
                        </a:rPr>
                        <a:t>Upward Vs. Downward Compatibility</a:t>
                      </a:r>
                      <a:r>
                        <a:rPr lang="en-US" sz="2600" b="1" kern="1200" dirty="0" smtClean="0">
                          <a:solidFill>
                            <a:srgbClr val="FF0000"/>
                          </a:solidFill>
                          <a:effectLst/>
                          <a:latin typeface="Arial" pitchFamily="34" charset="0"/>
                          <a:ea typeface="+mn-ea"/>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3716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sz="2400" dirty="0" smtClean="0">
                <a:solidFill>
                  <a:srgbClr val="FF0000"/>
                </a:solidFill>
                <a:latin typeface="Arial" panose="020B0604020202020204" pitchFamily="34" charset="0"/>
                <a:cs typeface="Arial" panose="020B0604020202020204" pitchFamily="34" charset="0"/>
              </a:rPr>
              <a:t>Downward or Backward Compatibility:</a:t>
            </a: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It is the capability of a new hardware device (or new software product) to interact successfully with all the same software product (or hardware device) that its predecessor could. This hardware device (or software product) is called downward compatible.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10</a:t>
            </a:fld>
            <a:endParaRPr lang="en-US" dirty="0"/>
          </a:p>
        </p:txBody>
      </p:sp>
    </p:spTree>
    <p:extLst>
      <p:ext uri="{BB962C8B-B14F-4D97-AF65-F5344CB8AC3E}">
        <p14:creationId xmlns:p14="http://schemas.microsoft.com/office/powerpoint/2010/main" val="1405739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7</a:t>
            </a:r>
            <a:r>
              <a:rPr lang="en-US" sz="2700" i="0" dirty="0" smtClean="0">
                <a:solidFill>
                  <a:schemeClr val="bg1"/>
                </a:solidFill>
                <a:latin typeface="Arial" panose="020B0604020202020204" pitchFamily="34" charset="0"/>
              </a:rPr>
              <a:t>.2  Processor  Architecture</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80238664"/>
              </p:ext>
            </p:extLst>
          </p:nvPr>
        </p:nvGraphicFramePr>
        <p:xfrm>
          <a:off x="94034" y="785051"/>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7.2.2</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600" b="1" kern="1200" dirty="0" smtClean="0">
                          <a:solidFill>
                            <a:srgbClr val="0033CC"/>
                          </a:solidFill>
                          <a:effectLst/>
                          <a:latin typeface="Arial" pitchFamily="34" charset="0"/>
                          <a:ea typeface="+mn-ea"/>
                          <a:cs typeface="Arial" pitchFamily="34" charset="0"/>
                        </a:rPr>
                        <a:t>RISC Vs. CISC Processor</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3716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sz="2400" dirty="0">
                <a:solidFill>
                  <a:srgbClr val="FF0000"/>
                </a:solidFill>
                <a:latin typeface="Arial" panose="020B0604020202020204" pitchFamily="34" charset="0"/>
                <a:cs typeface="Arial" panose="020B0604020202020204" pitchFamily="34" charset="0"/>
              </a:rPr>
              <a:t>CISC Processor (Complex </a:t>
            </a:r>
            <a:r>
              <a:rPr lang="en-US" sz="2400" dirty="0" smtClean="0">
                <a:solidFill>
                  <a:srgbClr val="FF0000"/>
                </a:solidFill>
                <a:latin typeface="Arial" panose="020B0604020202020204" pitchFamily="34" charset="0"/>
                <a:cs typeface="Arial" panose="020B0604020202020204" pitchFamily="34" charset="0"/>
              </a:rPr>
              <a:t>Instruction </a:t>
            </a:r>
            <a:r>
              <a:rPr lang="en-US" sz="2400" dirty="0">
                <a:solidFill>
                  <a:srgbClr val="FF0000"/>
                </a:solidFill>
                <a:latin typeface="Arial" panose="020B0604020202020204" pitchFamily="34" charset="0"/>
                <a:cs typeface="Arial" panose="020B0604020202020204" pitchFamily="34" charset="0"/>
              </a:rPr>
              <a:t>S</a:t>
            </a:r>
            <a:r>
              <a:rPr lang="en-US" sz="2400" dirty="0" smtClean="0">
                <a:solidFill>
                  <a:srgbClr val="FF0000"/>
                </a:solidFill>
                <a:latin typeface="Arial" panose="020B0604020202020204" pitchFamily="34" charset="0"/>
                <a:cs typeface="Arial" panose="020B0604020202020204" pitchFamily="34" charset="0"/>
              </a:rPr>
              <a:t>et Computer</a:t>
            </a:r>
            <a:r>
              <a:rPr lang="en-US" sz="2400" dirty="0">
                <a:solidFill>
                  <a:srgbClr val="FF0000"/>
                </a:solidFill>
                <a:latin typeface="Arial" panose="020B0604020202020204" pitchFamily="34" charset="0"/>
                <a:cs typeface="Arial" panose="020B0604020202020204" pitchFamily="34" charset="0"/>
              </a:rPr>
              <a:t>)</a:t>
            </a: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It </a:t>
            </a:r>
            <a:r>
              <a:rPr lang="en-US" sz="2400" spc="-30" dirty="0">
                <a:latin typeface="Calibri" pitchFamily="34" charset="0"/>
                <a:cs typeface="Calibri" pitchFamily="34" charset="0"/>
              </a:rPr>
              <a:t>is a kind of microprocessor </a:t>
            </a:r>
            <a:r>
              <a:rPr lang="en-US" sz="2400" spc="-30" dirty="0" smtClean="0">
                <a:latin typeface="Calibri" pitchFamily="34" charset="0"/>
                <a:cs typeface="Calibri" pitchFamily="34" charset="0"/>
              </a:rPr>
              <a:t>chip that </a:t>
            </a:r>
            <a:r>
              <a:rPr lang="en-US" sz="2400" spc="-30" dirty="0">
                <a:latin typeface="Calibri" pitchFamily="34" charset="0"/>
                <a:cs typeface="Calibri" pitchFamily="34" charset="0"/>
              </a:rPr>
              <a:t>typically </a:t>
            </a:r>
            <a:r>
              <a:rPr lang="en-US" sz="2400" spc="-30" dirty="0" smtClean="0">
                <a:latin typeface="Calibri" pitchFamily="34" charset="0"/>
                <a:cs typeface="Calibri" pitchFamily="34" charset="0"/>
              </a:rPr>
              <a:t>contains 200 </a:t>
            </a:r>
            <a:r>
              <a:rPr lang="en-US" sz="2400" spc="-30" dirty="0">
                <a:latin typeface="Calibri" pitchFamily="34" charset="0"/>
                <a:cs typeface="Calibri" pitchFamily="34" charset="0"/>
              </a:rPr>
              <a:t>to 300 </a:t>
            </a:r>
            <a:r>
              <a:rPr lang="en-US" sz="2400" spc="-30" dirty="0" smtClean="0">
                <a:latin typeface="Calibri" pitchFamily="34" charset="0"/>
                <a:cs typeface="Calibri" pitchFamily="34" charset="0"/>
              </a:rPr>
              <a:t>instructions in it.  </a:t>
            </a:r>
            <a:endParaRPr lang="en-US" sz="2400" spc="-30" dirty="0">
              <a:latin typeface="Calibri" pitchFamily="34" charset="0"/>
              <a:cs typeface="Calibri" pitchFamily="34" charset="0"/>
            </a:endParaRP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In this type of processor, the instruction sets are </a:t>
            </a:r>
            <a:r>
              <a:rPr lang="en-US" sz="2400" spc="-30" dirty="0" smtClean="0">
                <a:latin typeface="Calibri" pitchFamily="34" charset="0"/>
                <a:cs typeface="Calibri" pitchFamily="34" charset="0"/>
              </a:rPr>
              <a:t>designed elaborately as complex way. </a:t>
            </a:r>
            <a:endParaRPr lang="en-US" sz="2400" spc="-30" dirty="0">
              <a:latin typeface="Calibri" pitchFamily="34" charset="0"/>
              <a:cs typeface="Calibri" pitchFamily="34" charset="0"/>
            </a:endParaRP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Length </a:t>
            </a:r>
            <a:r>
              <a:rPr lang="en-US" sz="2400" spc="-30" dirty="0">
                <a:latin typeface="Calibri" pitchFamily="34" charset="0"/>
                <a:cs typeface="Calibri" pitchFamily="34" charset="0"/>
              </a:rPr>
              <a:t>of each instruction in this type of processor is of variable length.</a:t>
            </a: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Variable length </a:t>
            </a:r>
            <a:r>
              <a:rPr lang="en-US" sz="2400" spc="-30" dirty="0">
                <a:latin typeface="Calibri" pitchFamily="34" charset="0"/>
                <a:cs typeface="Calibri" pitchFamily="34" charset="0"/>
              </a:rPr>
              <a:t>a</a:t>
            </a:r>
            <a:r>
              <a:rPr lang="en-US" sz="2400" spc="-30" dirty="0" smtClean="0">
                <a:latin typeface="Calibri" pitchFamily="34" charset="0"/>
                <a:cs typeface="Calibri" pitchFamily="34" charset="0"/>
              </a:rPr>
              <a:t>ddressing modes are also used in CISC processor. </a:t>
            </a: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The </a:t>
            </a:r>
            <a:r>
              <a:rPr lang="en-US" sz="2400" spc="-30" dirty="0">
                <a:latin typeface="Calibri" pitchFamily="34" charset="0"/>
                <a:cs typeface="Calibri" pitchFamily="34" charset="0"/>
              </a:rPr>
              <a:t>processors in IBM-compatible computers and Motorola 680x0 computers are CISC processors.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11</a:t>
            </a:fld>
            <a:endParaRPr lang="en-US" dirty="0"/>
          </a:p>
        </p:txBody>
      </p:sp>
    </p:spTree>
    <p:extLst>
      <p:ext uri="{BB962C8B-B14F-4D97-AF65-F5344CB8AC3E}">
        <p14:creationId xmlns:p14="http://schemas.microsoft.com/office/powerpoint/2010/main" val="3781768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7</a:t>
            </a:r>
            <a:r>
              <a:rPr lang="en-US" sz="2700" i="0" dirty="0" smtClean="0">
                <a:solidFill>
                  <a:schemeClr val="bg1"/>
                </a:solidFill>
                <a:latin typeface="Arial" panose="020B0604020202020204" pitchFamily="34" charset="0"/>
              </a:rPr>
              <a:t>.2  Processor  Architecture</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45081491"/>
              </p:ext>
            </p:extLst>
          </p:nvPr>
        </p:nvGraphicFramePr>
        <p:xfrm>
          <a:off x="94034" y="785051"/>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7.2.2</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600" b="1" kern="1200" dirty="0" smtClean="0">
                          <a:solidFill>
                            <a:srgbClr val="0033CC"/>
                          </a:solidFill>
                          <a:effectLst/>
                          <a:latin typeface="Arial" pitchFamily="34" charset="0"/>
                          <a:ea typeface="+mn-ea"/>
                          <a:cs typeface="Arial" pitchFamily="34" charset="0"/>
                        </a:rPr>
                        <a:t>RISC Vs. CISC Processor</a:t>
                      </a:r>
                      <a:r>
                        <a:rPr lang="en-US" sz="2600" b="1" kern="1200" dirty="0" smtClean="0">
                          <a:solidFill>
                            <a:srgbClr val="FF0000"/>
                          </a:solidFill>
                          <a:effectLst/>
                          <a:latin typeface="Arial" pitchFamily="34" charset="0"/>
                          <a:ea typeface="+mn-ea"/>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3716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400" dirty="0" smtClean="0">
                <a:solidFill>
                  <a:srgbClr val="FF0000"/>
                </a:solidFill>
                <a:latin typeface="Arial" panose="020B0604020202020204" pitchFamily="34" charset="0"/>
                <a:cs typeface="Arial" panose="020B0604020202020204" pitchFamily="34" charset="0"/>
              </a:rPr>
              <a:t>RISC (Reduced Instruction Set Computer</a:t>
            </a:r>
            <a:r>
              <a:rPr lang="en-US" sz="2400" dirty="0">
                <a:solidFill>
                  <a:srgbClr val="FF0000"/>
                </a:solidFill>
                <a:latin typeface="Arial" panose="020B0604020202020204" pitchFamily="34" charset="0"/>
                <a:cs typeface="Arial" panose="020B0604020202020204" pitchFamily="34" charset="0"/>
              </a:rPr>
              <a:t>)</a:t>
            </a:r>
          </a:p>
          <a:p>
            <a:pPr marL="906463" lvl="1" indent="-342900" algn="just" eaLnBrk="1" hangingPunct="1">
              <a:lnSpc>
                <a:spcPct val="90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A newer theory in microcomputer design holds that if the instruction set for the CPU is kept small and simple, each instruction will execute much faster, allowing the processor to complete more instructions during a given period. </a:t>
            </a:r>
          </a:p>
          <a:p>
            <a:pPr marL="906463" lvl="1" indent="-342900" algn="just" eaLnBrk="1" hangingPunct="1">
              <a:lnSpc>
                <a:spcPct val="90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CPUs designed according to this theory are called RISC processor (Reduced Instruction Set Computer). In this type of processors, reduced number of instructions is </a:t>
            </a:r>
            <a:r>
              <a:rPr lang="en-US" sz="2400" spc="-30" dirty="0" smtClean="0">
                <a:latin typeface="Calibri" pitchFamily="34" charset="0"/>
                <a:cs typeface="Calibri" pitchFamily="34" charset="0"/>
              </a:rPr>
              <a:t>used (less than 200).</a:t>
            </a:r>
            <a:endParaRPr lang="en-US" sz="2400" spc="-30" dirty="0">
              <a:latin typeface="Calibri" pitchFamily="34" charset="0"/>
              <a:cs typeface="Calibri" pitchFamily="34" charset="0"/>
            </a:endParaRPr>
          </a:p>
          <a:p>
            <a:pPr marL="906463" lvl="1" indent="-342900" algn="just" eaLnBrk="1" hangingPunct="1">
              <a:lnSpc>
                <a:spcPct val="90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Length of each instruction in this type of processor is of equal/ fixed length.</a:t>
            </a:r>
          </a:p>
          <a:p>
            <a:pPr marL="906463" lvl="1" indent="-342900" algn="just" eaLnBrk="1" hangingPunct="1">
              <a:lnSpc>
                <a:spcPct val="90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Fixed length addressing </a:t>
            </a:r>
            <a:r>
              <a:rPr lang="en-US" sz="2400" spc="-30" dirty="0" smtClean="0">
                <a:latin typeface="Calibri" pitchFamily="34" charset="0"/>
                <a:cs typeface="Calibri" pitchFamily="34" charset="0"/>
              </a:rPr>
              <a:t>modes are also used.</a:t>
            </a:r>
            <a:endParaRPr lang="en-US" sz="2400" spc="-30" dirty="0">
              <a:latin typeface="Calibri" pitchFamily="34" charset="0"/>
              <a:cs typeface="Calibri" pitchFamily="34" charset="0"/>
            </a:endParaRPr>
          </a:p>
          <a:p>
            <a:pPr marL="906463" lvl="1" indent="-342900" algn="just" eaLnBrk="1" hangingPunct="1">
              <a:lnSpc>
                <a:spcPct val="90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This type of processor is used in the PowerPC computers</a:t>
            </a:r>
            <a:r>
              <a:rPr lang="en-US" sz="2400" spc="-30" dirty="0" smtClean="0">
                <a:latin typeface="Calibri" pitchFamily="34" charset="0"/>
                <a:cs typeface="Calibri" pitchFamily="34" charset="0"/>
              </a:rPr>
              <a:t>.</a:t>
            </a:r>
          </a:p>
          <a:p>
            <a:pPr marL="906463" lvl="1" indent="-342900" algn="just" eaLnBrk="1" hangingPunct="1">
              <a:lnSpc>
                <a:spcPct val="90000"/>
              </a:lnSpc>
              <a:spcBef>
                <a:spcPts val="0"/>
              </a:spcBef>
              <a:spcAft>
                <a:spcPts val="0"/>
              </a:spcAft>
              <a:buClr>
                <a:srgbClr val="FF0000"/>
              </a:buClr>
              <a:buSzPct val="101000"/>
              <a:buFont typeface="Wingdings" pitchFamily="2" charset="2"/>
              <a:buChar char="Ø"/>
            </a:pPr>
            <a:endParaRPr lang="en-US" sz="1200" spc="-30" dirty="0">
              <a:latin typeface="Calibri" pitchFamily="34" charset="0"/>
              <a:cs typeface="Calibri" pitchFamily="34" charset="0"/>
            </a:endParaRPr>
          </a:p>
          <a:p>
            <a:pPr marL="0" lvl="1" indent="0" algn="just" eaLnBrk="1" hangingPunct="1">
              <a:lnSpc>
                <a:spcPct val="90000"/>
              </a:lnSpc>
              <a:spcBef>
                <a:spcPts val="0"/>
              </a:spcBef>
              <a:buClr>
                <a:schemeClr val="folHlink"/>
              </a:buClr>
              <a:buSzPct val="60000"/>
              <a:buNone/>
            </a:pPr>
            <a:r>
              <a:rPr lang="en-US" sz="2400" dirty="0">
                <a:latin typeface="Arial" panose="020B0604020202020204" pitchFamily="34" charset="0"/>
                <a:cs typeface="Arial" panose="020B0604020202020204" pitchFamily="34" charset="0"/>
              </a:rPr>
              <a:t>RISC processor-based PC results in a </a:t>
            </a:r>
            <a:r>
              <a:rPr lang="en-US" sz="2400" dirty="0">
                <a:solidFill>
                  <a:srgbClr val="0033CC"/>
                </a:solidFill>
                <a:latin typeface="Arial" panose="020B0604020202020204" pitchFamily="34" charset="0"/>
                <a:cs typeface="Arial" panose="020B0604020202020204" pitchFamily="34" charset="0"/>
              </a:rPr>
              <a:t>faster and less expensive</a:t>
            </a:r>
            <a:r>
              <a:rPr lang="en-US" sz="2400" dirty="0">
                <a:latin typeface="Arial" panose="020B0604020202020204" pitchFamily="34" charset="0"/>
                <a:cs typeface="Arial" panose="020B0604020202020204" pitchFamily="34" charset="0"/>
              </a:rPr>
              <a:t> than that of CISC processor-based PC.</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12</a:t>
            </a:fld>
            <a:endParaRPr lang="en-US" dirty="0"/>
          </a:p>
        </p:txBody>
      </p:sp>
    </p:spTree>
    <p:extLst>
      <p:ext uri="{BB962C8B-B14F-4D97-AF65-F5344CB8AC3E}">
        <p14:creationId xmlns:p14="http://schemas.microsoft.com/office/powerpoint/2010/main" val="297448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7</a:t>
            </a:r>
            <a:r>
              <a:rPr lang="en-US" sz="2700" i="0" dirty="0" smtClean="0">
                <a:solidFill>
                  <a:schemeClr val="bg1"/>
                </a:solidFill>
                <a:latin typeface="Arial" panose="020B0604020202020204" pitchFamily="34" charset="0"/>
              </a:rPr>
              <a:t>.2  Processor  Architecture</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74503857"/>
              </p:ext>
            </p:extLst>
          </p:nvPr>
        </p:nvGraphicFramePr>
        <p:xfrm>
          <a:off x="94034" y="785051"/>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7.2.3</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600" b="1" kern="1200" dirty="0" smtClean="0">
                          <a:solidFill>
                            <a:srgbClr val="0033CC"/>
                          </a:solidFill>
                          <a:effectLst/>
                          <a:latin typeface="Arial" pitchFamily="34" charset="0"/>
                          <a:ea typeface="+mn-ea"/>
                          <a:cs typeface="Arial" pitchFamily="34" charset="0"/>
                        </a:rPr>
                        <a:t>Coprocessor used in PC</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3716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eaLnBrk="1" hangingPunct="1">
              <a:spcBef>
                <a:spcPts val="0"/>
              </a:spcBef>
              <a:spcAft>
                <a:spcPts val="0"/>
              </a:spcAft>
              <a:buClr>
                <a:schemeClr val="folHlink"/>
              </a:buClr>
              <a:buSzPct val="60000"/>
              <a:buNone/>
            </a:pPr>
            <a:r>
              <a:rPr lang="en-US" sz="2400" dirty="0" smtClean="0">
                <a:latin typeface="Arial" panose="020B0604020202020204" pitchFamily="34" charset="0"/>
                <a:cs typeface="Arial" panose="020B0604020202020204" pitchFamily="34" charset="0"/>
              </a:rPr>
              <a:t>A </a:t>
            </a:r>
            <a:r>
              <a:rPr lang="en-US" sz="2400" dirty="0">
                <a:latin typeface="Arial" panose="020B0604020202020204" pitchFamily="34" charset="0"/>
                <a:cs typeface="Arial" panose="020B0604020202020204" pitchFamily="34" charset="0"/>
              </a:rPr>
              <a:t>co-processor is a separate instruction-set processor that is closely coupled to the CPU.</a:t>
            </a:r>
          </a:p>
          <a:p>
            <a:pPr marL="906463" lvl="1" indent="-342900" algn="just" eaLnBrk="1" hangingPunct="1">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Its purpose is </a:t>
            </a:r>
            <a:r>
              <a:rPr lang="en-US" sz="2400" spc="-30" dirty="0">
                <a:solidFill>
                  <a:srgbClr val="0033CC"/>
                </a:solidFill>
                <a:latin typeface="Calibri" pitchFamily="34" charset="0"/>
                <a:cs typeface="Calibri" pitchFamily="34" charset="0"/>
              </a:rPr>
              <a:t>to enhance the processing speed </a:t>
            </a:r>
            <a:r>
              <a:rPr lang="en-US" sz="2400" spc="-30" dirty="0">
                <a:latin typeface="Calibri" pitchFamily="34" charset="0"/>
                <a:cs typeface="Calibri" pitchFamily="34" charset="0"/>
              </a:rPr>
              <a:t>of the main processor (CPU). </a:t>
            </a:r>
          </a:p>
          <a:p>
            <a:pPr marL="906463" lvl="1" indent="-342900" algn="just" eaLnBrk="1" hangingPunct="1">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Complicated arithmetic operations like exponentiation and trigonometric functions are costly to implement in the CPU hardware, while software implementations of these operations are slow. </a:t>
            </a:r>
            <a:r>
              <a:rPr lang="en-US" sz="2400" spc="-30" dirty="0" smtClean="0">
                <a:latin typeface="Calibri" pitchFamily="34" charset="0"/>
                <a:cs typeface="Calibri" pitchFamily="34" charset="0"/>
              </a:rPr>
              <a:t>An </a:t>
            </a:r>
            <a:r>
              <a:rPr lang="en-US" sz="2400" spc="-30" dirty="0">
                <a:latin typeface="Calibri" pitchFamily="34" charset="0"/>
                <a:cs typeface="Calibri" pitchFamily="34" charset="0"/>
              </a:rPr>
              <a:t>arithmetic or math coprocessor is used as the auxiliary processor to the CPU to provide fast, low-cost hardware implementations of these special math functions. </a:t>
            </a:r>
          </a:p>
          <a:p>
            <a:pPr marL="906463" lvl="1" indent="-342900" algn="just" eaLnBrk="1" hangingPunct="1">
              <a:spcBef>
                <a:spcPts val="0"/>
              </a:spcBef>
              <a:spcAft>
                <a:spcPts val="0"/>
              </a:spcAft>
              <a:buClr>
                <a:srgbClr val="FF0000"/>
              </a:buClr>
              <a:buSzPct val="101000"/>
              <a:buFont typeface="Wingdings" pitchFamily="2" charset="2"/>
              <a:buChar char="Ø"/>
            </a:pPr>
            <a:r>
              <a:rPr lang="en-US" sz="2400" spc="-30" dirty="0">
                <a:solidFill>
                  <a:srgbClr val="FF0000"/>
                </a:solidFill>
                <a:latin typeface="Calibri" pitchFamily="34" charset="0"/>
                <a:cs typeface="Calibri" pitchFamily="34" charset="0"/>
              </a:rPr>
              <a:t>Newer CPUs have math coprocessor built-in</a:t>
            </a:r>
            <a:r>
              <a:rPr lang="en-US" sz="2400" spc="-30" dirty="0">
                <a:latin typeface="Calibri" pitchFamily="34" charset="0"/>
                <a:cs typeface="Calibri" pitchFamily="34" charset="0"/>
              </a:rPr>
              <a:t>. Earlier CPUs did not have them, so many users choose to upgrade their machines by adding them</a:t>
            </a:r>
            <a:r>
              <a:rPr lang="en-US" sz="2400" spc="-30" dirty="0" smtClean="0">
                <a:latin typeface="Calibri" pitchFamily="34" charset="0"/>
                <a:cs typeface="Calibri" pitchFamily="34" charset="0"/>
              </a:rPr>
              <a:t>.</a:t>
            </a:r>
            <a:endParaRPr lang="en-US" sz="2400" dirty="0">
              <a:latin typeface="Arial" panose="020B0604020202020204" pitchFamily="34" charset="0"/>
              <a:cs typeface="Arial" panose="020B0604020202020204"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13</a:t>
            </a:fld>
            <a:endParaRPr lang="en-US" dirty="0"/>
          </a:p>
        </p:txBody>
      </p:sp>
    </p:spTree>
    <p:extLst>
      <p:ext uri="{BB962C8B-B14F-4D97-AF65-F5344CB8AC3E}">
        <p14:creationId xmlns:p14="http://schemas.microsoft.com/office/powerpoint/2010/main" val="1229618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7</a:t>
            </a:r>
            <a:r>
              <a:rPr lang="en-US" sz="2700" i="0" dirty="0" smtClean="0">
                <a:solidFill>
                  <a:schemeClr val="bg1"/>
                </a:solidFill>
                <a:latin typeface="Arial" panose="020B0604020202020204" pitchFamily="34" charset="0"/>
              </a:rPr>
              <a:t>.3 </a:t>
            </a:r>
            <a:r>
              <a:rPr lang="en-US" sz="2700" i="0" dirty="0">
                <a:solidFill>
                  <a:schemeClr val="bg1"/>
                </a:solidFill>
                <a:latin typeface="Arial" panose="020B0604020202020204" pitchFamily="34" charset="0"/>
              </a:rPr>
              <a:t>Bus System and Port Used in </a:t>
            </a:r>
            <a:r>
              <a:rPr lang="en-US" sz="2700" i="0" dirty="0" smtClean="0">
                <a:solidFill>
                  <a:schemeClr val="bg1"/>
                </a:solidFill>
                <a:latin typeface="Arial" panose="020B0604020202020204" pitchFamily="34" charset="0"/>
              </a:rPr>
              <a:t>Microcomputer</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308244026"/>
              </p:ext>
            </p:extLst>
          </p:nvPr>
        </p:nvGraphicFramePr>
        <p:xfrm>
          <a:off x="94034" y="785051"/>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7.3.1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600" b="1" kern="1200" dirty="0" smtClean="0">
                          <a:solidFill>
                            <a:srgbClr val="0033CC"/>
                          </a:solidFill>
                          <a:effectLst/>
                          <a:latin typeface="Arial" pitchFamily="34" charset="0"/>
                          <a:ea typeface="+mn-ea"/>
                          <a:cs typeface="Arial" pitchFamily="34" charset="0"/>
                        </a:rPr>
                        <a:t>Types of Bus and Their Role</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954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1" hangingPunct="1">
              <a:buNone/>
            </a:pPr>
            <a:r>
              <a:rPr lang="en-US" sz="2400" dirty="0">
                <a:latin typeface="Arial" panose="020B0604020202020204" pitchFamily="34" charset="0"/>
                <a:cs typeface="Arial" panose="020B0604020202020204" pitchFamily="34" charset="0"/>
              </a:rPr>
              <a:t>In microcomputer, the term </a:t>
            </a:r>
            <a:r>
              <a:rPr lang="en-US" sz="2400" dirty="0">
                <a:solidFill>
                  <a:srgbClr val="FF0000"/>
                </a:solidFill>
                <a:latin typeface="Arial" panose="020B0604020202020204" pitchFamily="34" charset="0"/>
                <a:cs typeface="Arial" panose="020B0604020202020204" pitchFamily="34" charset="0"/>
              </a:rPr>
              <a:t>’bus</a:t>
            </a:r>
            <a:r>
              <a:rPr lang="en-US" sz="2400" dirty="0">
                <a:latin typeface="Arial" panose="020B0604020202020204" pitchFamily="34" charset="0"/>
                <a:cs typeface="Arial" panose="020B0604020202020204" pitchFamily="34" charset="0"/>
              </a:rPr>
              <a:t>’ refers to the </a:t>
            </a:r>
            <a:r>
              <a:rPr lang="en-US" sz="2400" dirty="0">
                <a:solidFill>
                  <a:srgbClr val="0033CC"/>
                </a:solidFill>
                <a:latin typeface="Arial" panose="020B0604020202020204" pitchFamily="34" charset="0"/>
                <a:cs typeface="Arial" panose="020B0604020202020204" pitchFamily="34" charset="0"/>
              </a:rPr>
              <a:t>paths between the components of a </a:t>
            </a:r>
            <a:r>
              <a:rPr lang="en-US" sz="2400" dirty="0" smtClean="0">
                <a:solidFill>
                  <a:srgbClr val="0033CC"/>
                </a:solidFill>
                <a:latin typeface="Arial" panose="020B0604020202020204" pitchFamily="34" charset="0"/>
                <a:cs typeface="Arial" panose="020B0604020202020204" pitchFamily="34" charset="0"/>
              </a:rPr>
              <a:t>computer</a:t>
            </a:r>
            <a:r>
              <a:rPr lang="en-US" sz="2400" dirty="0" smtClean="0">
                <a:latin typeface="Arial" panose="020B0604020202020204" pitchFamily="34" charset="0"/>
                <a:cs typeface="Arial" panose="020B0604020202020204" pitchFamily="34" charset="0"/>
              </a:rPr>
              <a:t> which </a:t>
            </a:r>
            <a:r>
              <a:rPr lang="en-US" sz="2400" dirty="0">
                <a:latin typeface="Arial" panose="020B0604020202020204" pitchFamily="34" charset="0"/>
                <a:cs typeface="Arial" panose="020B0604020202020204" pitchFamily="34" charset="0"/>
              </a:rPr>
              <a:t>carries all information and signals involved in the system operation. </a:t>
            </a:r>
          </a:p>
          <a:p>
            <a:pPr marL="0" lvl="0" indent="0" algn="just" eaLnBrk="1" hangingPunct="1">
              <a:buNone/>
            </a:pPr>
            <a:r>
              <a:rPr lang="en-US" sz="2400" dirty="0">
                <a:latin typeface="Arial" panose="020B0604020202020204" pitchFamily="34" charset="0"/>
                <a:cs typeface="Arial" panose="020B0604020202020204" pitchFamily="34" charset="0"/>
              </a:rPr>
              <a:t>There are three buses </a:t>
            </a:r>
            <a:r>
              <a:rPr lang="en-US" sz="2400" dirty="0" smtClean="0">
                <a:latin typeface="Arial" panose="020B0604020202020204" pitchFamily="34" charset="0"/>
                <a:cs typeface="Arial" panose="020B0604020202020204" pitchFamily="34" charset="0"/>
              </a:rPr>
              <a:t>used in </a:t>
            </a:r>
            <a:r>
              <a:rPr lang="en-US" sz="2400" dirty="0">
                <a:latin typeface="Arial" panose="020B0604020202020204" pitchFamily="34" charset="0"/>
                <a:cs typeface="Arial" panose="020B0604020202020204" pitchFamily="34" charset="0"/>
              </a:rPr>
              <a:t>microcomputer:</a:t>
            </a:r>
          </a:p>
          <a:p>
            <a:pPr marL="1820863" indent="-457200" algn="just" eaLnBrk="1" hangingPunct="1">
              <a:spcBef>
                <a:spcPts val="0"/>
              </a:spcBef>
              <a:buClr>
                <a:srgbClr val="FF0000"/>
              </a:buClr>
              <a:buSzPct val="101000"/>
              <a:buFont typeface="+mj-lt"/>
              <a:buAutoNum type="arabicPeriod"/>
            </a:pPr>
            <a:r>
              <a:rPr lang="en-US" sz="2000" dirty="0" smtClean="0">
                <a:latin typeface="Calibri" pitchFamily="34" charset="0"/>
                <a:cs typeface="Calibri" pitchFamily="34" charset="0"/>
              </a:rPr>
              <a:t>Address Bus </a:t>
            </a:r>
            <a:endParaRPr lang="en-US" sz="2000" dirty="0">
              <a:latin typeface="Calibri" pitchFamily="34" charset="0"/>
              <a:cs typeface="Calibri" pitchFamily="34" charset="0"/>
            </a:endParaRPr>
          </a:p>
          <a:p>
            <a:pPr marL="1820863" indent="-457200" algn="just" eaLnBrk="1" hangingPunct="1">
              <a:spcBef>
                <a:spcPts val="0"/>
              </a:spcBef>
              <a:buClr>
                <a:srgbClr val="FF0000"/>
              </a:buClr>
              <a:buSzPct val="101000"/>
              <a:buFont typeface="+mj-lt"/>
              <a:buAutoNum type="arabicPeriod"/>
            </a:pPr>
            <a:r>
              <a:rPr lang="en-US" sz="2000" dirty="0" smtClean="0">
                <a:latin typeface="Calibri" pitchFamily="34" charset="0"/>
                <a:cs typeface="Calibri" pitchFamily="34" charset="0"/>
              </a:rPr>
              <a:t>Data Bus</a:t>
            </a:r>
            <a:endParaRPr lang="en-US" sz="2000" dirty="0">
              <a:latin typeface="Calibri" pitchFamily="34" charset="0"/>
              <a:cs typeface="Calibri" pitchFamily="34" charset="0"/>
            </a:endParaRPr>
          </a:p>
          <a:p>
            <a:pPr marL="1820863" indent="-457200" algn="just" eaLnBrk="1" hangingPunct="1">
              <a:spcBef>
                <a:spcPts val="0"/>
              </a:spcBef>
              <a:buClr>
                <a:srgbClr val="FF0000"/>
              </a:buClr>
              <a:buSzPct val="101000"/>
              <a:buFont typeface="+mj-lt"/>
              <a:buAutoNum type="arabicPeriod"/>
            </a:pPr>
            <a:r>
              <a:rPr lang="en-US" sz="2000" dirty="0" smtClean="0">
                <a:latin typeface="Calibri" pitchFamily="34" charset="0"/>
                <a:cs typeface="Calibri" pitchFamily="34" charset="0"/>
              </a:rPr>
              <a:t>Control Bus</a:t>
            </a:r>
            <a:endParaRPr lang="en-US" sz="2000" dirty="0">
              <a:latin typeface="Calibri" pitchFamily="34" charset="0"/>
              <a:cs typeface="Calibri" pitchFamily="34" charset="0"/>
            </a:endParaRPr>
          </a:p>
          <a:p>
            <a:pPr marL="0" indent="0" algn="just" eaLnBrk="1" hangingPunct="1">
              <a:buNone/>
            </a:pPr>
            <a:r>
              <a:rPr lang="en-US" sz="2400" dirty="0">
                <a:latin typeface="Arial" panose="020B0604020202020204" pitchFamily="34" charset="0"/>
                <a:cs typeface="Arial" panose="020B0604020202020204" pitchFamily="34" charset="0"/>
              </a:rPr>
              <a:t>Like the processor, the bus’s speed is measured in megahertz (MHz), because it has its own clock speed.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14</a:t>
            </a:fld>
            <a:endParaRPr lang="en-US" dirty="0"/>
          </a:p>
        </p:txBody>
      </p:sp>
    </p:spTree>
    <p:extLst>
      <p:ext uri="{BB962C8B-B14F-4D97-AF65-F5344CB8AC3E}">
        <p14:creationId xmlns:p14="http://schemas.microsoft.com/office/powerpoint/2010/main" val="3379912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962400"/>
            <a:ext cx="4567238" cy="258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7</a:t>
            </a:r>
            <a:r>
              <a:rPr lang="en-US" sz="2700" i="0" dirty="0" smtClean="0">
                <a:solidFill>
                  <a:schemeClr val="bg1"/>
                </a:solidFill>
                <a:latin typeface="Arial" panose="020B0604020202020204" pitchFamily="34" charset="0"/>
              </a:rPr>
              <a:t>.3 </a:t>
            </a:r>
            <a:r>
              <a:rPr lang="en-US" sz="2700" i="0" dirty="0">
                <a:solidFill>
                  <a:schemeClr val="bg1"/>
                </a:solidFill>
                <a:latin typeface="Arial" panose="020B0604020202020204" pitchFamily="34" charset="0"/>
              </a:rPr>
              <a:t>Bus System and Port Used in </a:t>
            </a:r>
            <a:r>
              <a:rPr lang="en-US" sz="2700" i="0" dirty="0" smtClean="0">
                <a:solidFill>
                  <a:schemeClr val="bg1"/>
                </a:solidFill>
                <a:latin typeface="Arial" panose="020B0604020202020204" pitchFamily="34" charset="0"/>
              </a:rPr>
              <a:t>Microcomputer</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852853"/>
              </p:ext>
            </p:extLst>
          </p:nvPr>
        </p:nvGraphicFramePr>
        <p:xfrm>
          <a:off x="94034" y="688575"/>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7.3.1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600" b="1" kern="1200" dirty="0" smtClean="0">
                          <a:solidFill>
                            <a:srgbClr val="0033CC"/>
                          </a:solidFill>
                          <a:effectLst/>
                          <a:latin typeface="Arial" pitchFamily="34" charset="0"/>
                          <a:ea typeface="+mn-ea"/>
                          <a:cs typeface="Arial" pitchFamily="34" charset="0"/>
                        </a:rPr>
                        <a:t>Types of Bus and Their Role</a:t>
                      </a:r>
                      <a:r>
                        <a:rPr lang="en-US" sz="2600" b="1" kern="1200" dirty="0" smtClean="0">
                          <a:solidFill>
                            <a:srgbClr val="FF0000"/>
                          </a:solidFill>
                          <a:effectLst/>
                          <a:latin typeface="Arial" pitchFamily="34" charset="0"/>
                          <a:ea typeface="+mn-ea"/>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066800"/>
            <a:ext cx="8382000" cy="2362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spcBef>
                <a:spcPts val="0"/>
              </a:spcBef>
              <a:spcAft>
                <a:spcPts val="0"/>
              </a:spcAft>
              <a:buNone/>
            </a:pPr>
            <a:r>
              <a:rPr lang="en-US" sz="2400" dirty="0">
                <a:solidFill>
                  <a:srgbClr val="FF0000"/>
                </a:solidFill>
                <a:latin typeface="Arial" panose="020B0604020202020204" pitchFamily="34" charset="0"/>
                <a:cs typeface="Arial" panose="020B0604020202020204" pitchFamily="34" charset="0"/>
              </a:rPr>
              <a:t>Address </a:t>
            </a:r>
            <a:r>
              <a:rPr lang="en-US" sz="2400" dirty="0" smtClean="0">
                <a:solidFill>
                  <a:srgbClr val="FF0000"/>
                </a:solidFill>
                <a:latin typeface="Arial" panose="020B0604020202020204" pitchFamily="34" charset="0"/>
                <a:cs typeface="Arial" panose="020B0604020202020204" pitchFamily="34" charset="0"/>
              </a:rPr>
              <a:t>Bus:</a:t>
            </a:r>
            <a:endParaRPr lang="en-US" sz="2400" dirty="0">
              <a:solidFill>
                <a:srgbClr val="FF0000"/>
              </a:solidFill>
              <a:latin typeface="Arial" panose="020B0604020202020204" pitchFamily="34" charset="0"/>
              <a:cs typeface="Arial" panose="020B0604020202020204" pitchFamily="34" charset="0"/>
            </a:endParaRPr>
          </a:p>
          <a:p>
            <a:pPr marL="0" indent="0" algn="just" eaLnBrk="1" hangingPunct="1">
              <a:spcBef>
                <a:spcPts val="0"/>
              </a:spcBef>
              <a:spcAft>
                <a:spcPts val="0"/>
              </a:spcAft>
              <a:buNone/>
            </a:pPr>
            <a:r>
              <a:rPr lang="en-US" sz="2400" dirty="0">
                <a:latin typeface="Arial" panose="020B0604020202020204" pitchFamily="34" charset="0"/>
                <a:cs typeface="Arial" panose="020B0604020202020204" pitchFamily="34" charset="0"/>
              </a:rPr>
              <a:t>This is a </a:t>
            </a:r>
            <a:r>
              <a:rPr lang="en-US" sz="2400" dirty="0">
                <a:solidFill>
                  <a:srgbClr val="0033CC"/>
                </a:solidFill>
                <a:latin typeface="Arial" panose="020B0604020202020204" pitchFamily="34" charset="0"/>
                <a:cs typeface="Arial" panose="020B0604020202020204" pitchFamily="34" charset="0"/>
              </a:rPr>
              <a:t>unidirectional bus </a:t>
            </a:r>
            <a:r>
              <a:rPr lang="en-US" sz="2400" dirty="0">
                <a:latin typeface="Arial" panose="020B0604020202020204" pitchFamily="34" charset="0"/>
                <a:cs typeface="Arial" panose="020B0604020202020204" pitchFamily="34" charset="0"/>
              </a:rPr>
              <a:t>that carries binary address outputs from the CPU to the memory or I/O </a:t>
            </a:r>
            <a:r>
              <a:rPr lang="en-US" sz="2400" dirty="0" smtClean="0">
                <a:latin typeface="Arial" panose="020B0604020202020204" pitchFamily="34" charset="0"/>
                <a:cs typeface="Arial" panose="020B0604020202020204" pitchFamily="34" charset="0"/>
              </a:rPr>
              <a:t>elements</a:t>
            </a:r>
            <a:r>
              <a:rPr lang="en-US" sz="2400" dirty="0">
                <a:latin typeface="Arial" panose="020B0604020202020204" pitchFamily="34" charset="0"/>
                <a:cs typeface="Arial" panose="020B0604020202020204" pitchFamily="34" charset="0"/>
              </a:rPr>
              <a:t>. </a:t>
            </a:r>
          </a:p>
          <a:p>
            <a:pPr marL="906463" lvl="1" indent="-342900" algn="just" eaLnBrk="1" hangingPunct="1">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In a computer with 16-bit address bus, there are 2</a:t>
            </a:r>
            <a:r>
              <a:rPr lang="en-US" sz="2400" spc="-30" baseline="30000" dirty="0">
                <a:latin typeface="Calibri" pitchFamily="34" charset="0"/>
                <a:cs typeface="Calibri" pitchFamily="34" charset="0"/>
              </a:rPr>
              <a:t>16</a:t>
            </a:r>
            <a:r>
              <a:rPr lang="en-US" sz="2400" spc="-30" dirty="0">
                <a:latin typeface="Calibri" pitchFamily="34" charset="0"/>
                <a:cs typeface="Calibri" pitchFamily="34" charset="0"/>
              </a:rPr>
              <a:t>=65536 different possible addresses. Each of these addresses corresponds to one memory location or one I/O element</a:t>
            </a:r>
            <a:r>
              <a:rPr lang="en-US" sz="2400" spc="-30" dirty="0" smtClean="0">
                <a:latin typeface="Calibri" pitchFamily="34" charset="0"/>
                <a:cs typeface="Calibri" pitchFamily="34" charset="0"/>
              </a:rPr>
              <a:t>.</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15</a:t>
            </a:fld>
            <a:endParaRPr lang="en-US" dirty="0"/>
          </a:p>
        </p:txBody>
      </p:sp>
      <p:sp>
        <p:nvSpPr>
          <p:cNvPr id="8" name="Rectangle 9"/>
          <p:cNvSpPr txBox="1">
            <a:spLocks noChangeArrowheads="1"/>
          </p:cNvSpPr>
          <p:nvPr/>
        </p:nvSpPr>
        <p:spPr bwMode="auto">
          <a:xfrm>
            <a:off x="304800" y="3200400"/>
            <a:ext cx="8382000" cy="79604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6463" lvl="1" indent="-342900" algn="just" eaLnBrk="1" hangingPunct="1">
              <a:spcBef>
                <a:spcPts val="0"/>
              </a:spcBef>
              <a:spcAft>
                <a:spcPts val="0"/>
              </a:spcAft>
              <a:buClr>
                <a:srgbClr val="FF0000"/>
              </a:buClr>
              <a:buSzPct val="101000"/>
              <a:buFont typeface="Wingdings" pitchFamily="2" charset="2"/>
              <a:buChar char="Ø"/>
            </a:pPr>
            <a:r>
              <a:rPr lang="en-US" sz="2400" spc="-30" dirty="0" smtClean="0">
                <a:latin typeface="Calibri" pitchFamily="34" charset="0"/>
                <a:cs typeface="Calibri" pitchFamily="34" charset="0"/>
              </a:rPr>
              <a:t>Address </a:t>
            </a:r>
            <a:r>
              <a:rPr lang="en-US" sz="2400" spc="-30" dirty="0">
                <a:latin typeface="Calibri" pitchFamily="34" charset="0"/>
                <a:cs typeface="Calibri" pitchFamily="34" charset="0"/>
              </a:rPr>
              <a:t>bus is important </a:t>
            </a:r>
            <a:r>
              <a:rPr lang="en-US" sz="2400" spc="-30" dirty="0">
                <a:solidFill>
                  <a:srgbClr val="0033CC"/>
                </a:solidFill>
                <a:latin typeface="Calibri" pitchFamily="34" charset="0"/>
                <a:cs typeface="Calibri" pitchFamily="34" charset="0"/>
              </a:rPr>
              <a:t>because</a:t>
            </a:r>
            <a:r>
              <a:rPr lang="en-US" sz="2400" spc="-30" dirty="0">
                <a:latin typeface="Calibri" pitchFamily="34" charset="0"/>
                <a:cs typeface="Calibri" pitchFamily="34" charset="0"/>
              </a:rPr>
              <a:t> the number of wires in it determines the maximum number of memory addresses. </a:t>
            </a:r>
            <a:endParaRPr lang="en-US" sz="2400" dirty="0">
              <a:latin typeface="Arial" panose="020B0604020202020204" pitchFamily="34" charset="0"/>
              <a:cs typeface="Arial" panose="020B0604020202020204" pitchFamily="34" charset="0"/>
            </a:endParaRPr>
          </a:p>
        </p:txBody>
      </p:sp>
      <p:sp>
        <p:nvSpPr>
          <p:cNvPr id="9" name="Rectangle 9"/>
          <p:cNvSpPr txBox="1">
            <a:spLocks noChangeArrowheads="1"/>
          </p:cNvSpPr>
          <p:nvPr/>
        </p:nvSpPr>
        <p:spPr bwMode="auto">
          <a:xfrm>
            <a:off x="4800600" y="4267200"/>
            <a:ext cx="4038600" cy="2362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63563" lvl="1" indent="0" algn="just" eaLnBrk="1" hangingPunct="1">
              <a:spcBef>
                <a:spcPts val="0"/>
              </a:spcBef>
              <a:spcAft>
                <a:spcPts val="0"/>
              </a:spcAft>
              <a:buClr>
                <a:srgbClr val="FF0000"/>
              </a:buClr>
              <a:buSzPct val="101000"/>
              <a:buNone/>
            </a:pPr>
            <a:endParaRPr lang="en-US" sz="1200" spc="-30" dirty="0" smtClean="0">
              <a:latin typeface="Calibri" pitchFamily="34" charset="0"/>
              <a:cs typeface="Calibri" pitchFamily="34" charset="0"/>
            </a:endParaRPr>
          </a:p>
          <a:p>
            <a:pPr marL="0" lvl="1" indent="0" algn="just" eaLnBrk="1" hangingPunct="1">
              <a:spcBef>
                <a:spcPts val="0"/>
              </a:spcBef>
              <a:spcAft>
                <a:spcPts val="0"/>
              </a:spcAft>
              <a:buClr>
                <a:schemeClr val="folHlink"/>
              </a:buClr>
              <a:buSzPct val="60000"/>
              <a:buNone/>
            </a:pPr>
            <a:r>
              <a:rPr lang="en-US" sz="2400" dirty="0">
                <a:solidFill>
                  <a:srgbClr val="FF0000"/>
                </a:solidFill>
                <a:latin typeface="Arial" panose="020B0604020202020204" pitchFamily="34" charset="0"/>
                <a:cs typeface="Arial" panose="020B0604020202020204" pitchFamily="34" charset="0"/>
              </a:rPr>
              <a:t>The bigger the address bus, the CPU can address more memory and hence the </a:t>
            </a:r>
            <a:r>
              <a:rPr lang="en-US" sz="2400" dirty="0">
                <a:solidFill>
                  <a:srgbClr val="0033CC"/>
                </a:solidFill>
                <a:latin typeface="Arial" panose="020B0604020202020204" pitchFamily="34" charset="0"/>
                <a:cs typeface="Arial" panose="020B0604020202020204" pitchFamily="34" charset="0"/>
              </a:rPr>
              <a:t>bigger memory size</a:t>
            </a:r>
            <a:r>
              <a:rPr lang="en-US" sz="2400" dirty="0">
                <a:latin typeface="Arial" panose="020B0604020202020204" pitchFamily="34" charset="0"/>
                <a:cs typeface="Arial" panose="020B0604020202020204" pitchFamily="34" charset="0"/>
              </a:rPr>
              <a:t>.  </a:t>
            </a:r>
          </a:p>
        </p:txBody>
      </p:sp>
      <p:sp>
        <p:nvSpPr>
          <p:cNvPr id="11" name="Rectangle 10"/>
          <p:cNvSpPr/>
          <p:nvPr/>
        </p:nvSpPr>
        <p:spPr>
          <a:xfrm>
            <a:off x="1015595" y="6400800"/>
            <a:ext cx="5232805" cy="400110"/>
          </a:xfrm>
          <a:prstGeom prst="rect">
            <a:avLst/>
          </a:prstGeom>
        </p:spPr>
        <p:txBody>
          <a:bodyPr wrap="square">
            <a:spAutoFit/>
          </a:bodyPr>
          <a:lstStyle/>
          <a:p>
            <a:pPr marL="0" marR="0" algn="ctr">
              <a:spcBef>
                <a:spcPts val="0"/>
              </a:spcBef>
              <a:spcAft>
                <a:spcPts val="0"/>
              </a:spcAft>
            </a:pPr>
            <a:r>
              <a:rPr lang="en-US" sz="2000" dirty="0" smtClean="0">
                <a:solidFill>
                  <a:srgbClr val="0033CC"/>
                </a:solidFill>
                <a:latin typeface="Times New Roman" panose="02020603050405020304" pitchFamily="18" charset="0"/>
                <a:ea typeface="Times New Roman" panose="02020603050405020304" pitchFamily="18" charset="0"/>
              </a:rPr>
              <a:t>Figure-1: </a:t>
            </a:r>
            <a:r>
              <a:rPr lang="en-US" sz="2000" dirty="0" smtClean="0">
                <a:latin typeface="Times New Roman" panose="02020603050405020304" pitchFamily="18" charset="0"/>
                <a:ea typeface="Times New Roman" panose="02020603050405020304" pitchFamily="18" charset="0"/>
              </a:rPr>
              <a:t>CPU-Memory Interconnection</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38970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7</a:t>
            </a:r>
            <a:r>
              <a:rPr lang="en-US" sz="2700" i="0" dirty="0" smtClean="0">
                <a:solidFill>
                  <a:schemeClr val="bg1"/>
                </a:solidFill>
                <a:latin typeface="Arial" panose="020B0604020202020204" pitchFamily="34" charset="0"/>
              </a:rPr>
              <a:t>.3 </a:t>
            </a:r>
            <a:r>
              <a:rPr lang="en-US" sz="2700" i="0" dirty="0">
                <a:solidFill>
                  <a:schemeClr val="bg1"/>
                </a:solidFill>
                <a:latin typeface="Arial" panose="020B0604020202020204" pitchFamily="34" charset="0"/>
              </a:rPr>
              <a:t>Bus System and Port Used in </a:t>
            </a:r>
            <a:r>
              <a:rPr lang="en-US" sz="2700" i="0" dirty="0" smtClean="0">
                <a:solidFill>
                  <a:schemeClr val="bg1"/>
                </a:solidFill>
                <a:latin typeface="Arial" panose="020B0604020202020204" pitchFamily="34" charset="0"/>
              </a:rPr>
              <a:t>Microcomputer</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27837689"/>
              </p:ext>
            </p:extLst>
          </p:nvPr>
        </p:nvGraphicFramePr>
        <p:xfrm>
          <a:off x="94034" y="788325"/>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7.3.1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600" b="1" kern="1200" dirty="0" smtClean="0">
                          <a:solidFill>
                            <a:srgbClr val="0033CC"/>
                          </a:solidFill>
                          <a:effectLst/>
                          <a:latin typeface="Arial" pitchFamily="34" charset="0"/>
                          <a:ea typeface="+mn-ea"/>
                          <a:cs typeface="Arial" pitchFamily="34" charset="0"/>
                        </a:rPr>
                        <a:t>Types of Bus and Their Role</a:t>
                      </a:r>
                      <a:r>
                        <a:rPr lang="en-US" sz="2600" b="1" kern="1200" dirty="0" smtClean="0">
                          <a:solidFill>
                            <a:srgbClr val="FF0000"/>
                          </a:solidFill>
                          <a:effectLst/>
                          <a:latin typeface="Arial" pitchFamily="34" charset="0"/>
                          <a:ea typeface="+mn-ea"/>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954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spcBef>
                <a:spcPts val="0"/>
              </a:spcBef>
              <a:spcAft>
                <a:spcPts val="0"/>
              </a:spcAft>
              <a:buNone/>
            </a:pPr>
            <a:r>
              <a:rPr lang="en-US" sz="2400" dirty="0" smtClean="0">
                <a:solidFill>
                  <a:srgbClr val="FF0000"/>
                </a:solidFill>
                <a:latin typeface="Arial" panose="020B0604020202020204" pitchFamily="34" charset="0"/>
                <a:cs typeface="Arial" panose="020B0604020202020204" pitchFamily="34" charset="0"/>
              </a:rPr>
              <a:t>Data Bus:</a:t>
            </a:r>
            <a:endParaRPr lang="en-US" sz="2400" dirty="0">
              <a:solidFill>
                <a:srgbClr val="FF0000"/>
              </a:solidFill>
              <a:latin typeface="Arial" panose="020B0604020202020204" pitchFamily="34" charset="0"/>
              <a:cs typeface="Arial" panose="020B0604020202020204" pitchFamily="34" charset="0"/>
            </a:endParaRPr>
          </a:p>
          <a:p>
            <a:pPr marL="0" lvl="0" indent="0" algn="just" eaLnBrk="1" hangingPunct="1">
              <a:spcBef>
                <a:spcPts val="0"/>
              </a:spcBef>
              <a:spcAft>
                <a:spcPts val="0"/>
              </a:spcAft>
              <a:buNone/>
            </a:pPr>
            <a:r>
              <a:rPr lang="en-US" sz="2400" dirty="0">
                <a:latin typeface="Arial" panose="020B0604020202020204" pitchFamily="34" charset="0"/>
                <a:cs typeface="Arial" panose="020B0604020202020204" pitchFamily="34" charset="0"/>
              </a:rPr>
              <a:t>This is a </a:t>
            </a:r>
            <a:r>
              <a:rPr lang="en-US" sz="2400" dirty="0">
                <a:solidFill>
                  <a:srgbClr val="0033CC"/>
                </a:solidFill>
                <a:latin typeface="Arial" panose="020B0604020202020204" pitchFamily="34" charset="0"/>
                <a:cs typeface="Arial" panose="020B0604020202020204" pitchFamily="34" charset="0"/>
              </a:rPr>
              <a:t>bi-directional </a:t>
            </a:r>
            <a:r>
              <a:rPr lang="en-US" sz="2400" dirty="0" smtClean="0">
                <a:solidFill>
                  <a:srgbClr val="0033CC"/>
                </a:solidFill>
                <a:latin typeface="Arial" panose="020B0604020202020204" pitchFamily="34" charset="0"/>
                <a:cs typeface="Arial" panose="020B0604020202020204" pitchFamily="34" charset="0"/>
              </a:rPr>
              <a:t>bus </a:t>
            </a:r>
            <a:r>
              <a:rPr lang="en-US" sz="2400" dirty="0" smtClean="0">
                <a:latin typeface="Arial" panose="020B0604020202020204" pitchFamily="34" charset="0"/>
                <a:cs typeface="Arial" panose="020B0604020202020204" pitchFamily="34" charset="0"/>
              </a:rPr>
              <a:t>that carries </a:t>
            </a:r>
            <a:r>
              <a:rPr lang="en-US" sz="2400" dirty="0">
                <a:latin typeface="Arial" panose="020B0604020202020204" pitchFamily="34" charset="0"/>
                <a:cs typeface="Arial" panose="020B0604020202020204" pitchFamily="34" charset="0"/>
              </a:rPr>
              <a:t>data between the CPU and memory or I/O elements. </a:t>
            </a:r>
          </a:p>
          <a:p>
            <a:pPr marL="906463" lvl="1" indent="-342900" algn="just" eaLnBrk="1" hangingPunct="1">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An 8-wires (or 8-bit) data bus can move eight bits (1 byte) at a time, a 16-wires (or 16-bit) data bus can transfer 16 bits (2 bytes) at a time, a 32-wires (32-bit) data bus can transfer 32 bits (4 bytes) at a time. </a:t>
            </a:r>
            <a:endParaRPr lang="en-US" sz="2400" spc="-30" dirty="0" smtClean="0">
              <a:latin typeface="Calibri" pitchFamily="34" charset="0"/>
              <a:cs typeface="Calibri" pitchFamily="34" charset="0"/>
            </a:endParaRPr>
          </a:p>
          <a:p>
            <a:pPr marL="906463" lvl="1" indent="-342900" algn="just" eaLnBrk="1" hangingPunct="1">
              <a:spcBef>
                <a:spcPts val="0"/>
              </a:spcBef>
              <a:spcAft>
                <a:spcPts val="0"/>
              </a:spcAft>
              <a:buClr>
                <a:srgbClr val="FF0000"/>
              </a:buClr>
              <a:buSzPct val="101000"/>
              <a:buFont typeface="Wingdings" pitchFamily="2" charset="2"/>
              <a:buChar char="Ø"/>
            </a:pPr>
            <a:r>
              <a:rPr lang="en-US" sz="2400" spc="-30" dirty="0" smtClean="0">
                <a:latin typeface="Calibri" pitchFamily="34" charset="0"/>
                <a:cs typeface="Calibri" pitchFamily="34" charset="0"/>
              </a:rPr>
              <a:t>With </a:t>
            </a:r>
            <a:r>
              <a:rPr lang="en-US" sz="2400" spc="-30" dirty="0">
                <a:latin typeface="Calibri" pitchFamily="34" charset="0"/>
                <a:cs typeface="Calibri" pitchFamily="34" charset="0"/>
              </a:rPr>
              <a:t>a wider data bus, the computer can move more data in the same amount of </a:t>
            </a:r>
            <a:r>
              <a:rPr lang="en-US" sz="2400" spc="-30" dirty="0" smtClean="0">
                <a:latin typeface="Calibri" pitchFamily="34" charset="0"/>
                <a:cs typeface="Calibri" pitchFamily="34" charset="0"/>
              </a:rPr>
              <a:t>time. </a:t>
            </a:r>
          </a:p>
          <a:p>
            <a:pPr marL="563563" lvl="1" indent="0" algn="just" eaLnBrk="1" hangingPunct="1">
              <a:spcBef>
                <a:spcPts val="0"/>
              </a:spcBef>
              <a:spcAft>
                <a:spcPts val="0"/>
              </a:spcAft>
              <a:buClr>
                <a:srgbClr val="FF0000"/>
              </a:buClr>
              <a:buSzPct val="101000"/>
              <a:buNone/>
            </a:pPr>
            <a:endParaRPr lang="en-US" sz="1100" spc="-30" dirty="0">
              <a:latin typeface="Calibri" pitchFamily="34" charset="0"/>
              <a:cs typeface="Calibri" pitchFamily="34" charset="0"/>
            </a:endParaRPr>
          </a:p>
          <a:p>
            <a:pPr marL="0" indent="0" algn="just" eaLnBrk="1" hangingPunct="1">
              <a:spcBef>
                <a:spcPts val="0"/>
              </a:spcBef>
              <a:spcAft>
                <a:spcPts val="0"/>
              </a:spcAft>
              <a:buNone/>
            </a:pPr>
            <a:r>
              <a:rPr lang="en-US" sz="2400" dirty="0">
                <a:latin typeface="Arial" panose="020B0604020202020204" pitchFamily="34" charset="0"/>
                <a:cs typeface="Arial" panose="020B0604020202020204" pitchFamily="34" charset="0"/>
              </a:rPr>
              <a:t>Therefore, </a:t>
            </a:r>
            <a:r>
              <a:rPr lang="en-US" sz="2400" dirty="0">
                <a:solidFill>
                  <a:srgbClr val="0033CC"/>
                </a:solidFill>
                <a:latin typeface="Arial" panose="020B0604020202020204" pitchFamily="34" charset="0"/>
                <a:cs typeface="Arial" panose="020B0604020202020204" pitchFamily="34" charset="0"/>
              </a:rPr>
              <a:t>the number of wires in the data bus affects the speed </a:t>
            </a:r>
            <a:r>
              <a:rPr lang="en-US" sz="2400" dirty="0">
                <a:latin typeface="Arial" panose="020B0604020202020204" pitchFamily="34" charset="0"/>
                <a:cs typeface="Arial" panose="020B0604020202020204" pitchFamily="34" charset="0"/>
              </a:rPr>
              <a:t>at which data can travel between hardware components. </a:t>
            </a:r>
          </a:p>
          <a:p>
            <a:pPr marL="0" indent="0" algn="just" eaLnBrk="1" hangingPunct="1">
              <a:spcBef>
                <a:spcPts val="0"/>
              </a:spcBef>
              <a:spcAft>
                <a:spcPts val="0"/>
              </a:spcAft>
              <a:buNone/>
            </a:pPr>
            <a:endParaRPr lang="en-US" sz="2400" dirty="0" smtClean="0">
              <a:latin typeface="Arial" panose="020B0604020202020204" pitchFamily="34" charset="0"/>
              <a:cs typeface="Arial" panose="020B0604020202020204"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16</a:t>
            </a:fld>
            <a:endParaRPr lang="en-US" dirty="0"/>
          </a:p>
        </p:txBody>
      </p:sp>
    </p:spTree>
    <p:extLst>
      <p:ext uri="{BB962C8B-B14F-4D97-AF65-F5344CB8AC3E}">
        <p14:creationId xmlns:p14="http://schemas.microsoft.com/office/powerpoint/2010/main" val="2050942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7</a:t>
            </a:r>
            <a:r>
              <a:rPr lang="en-US" sz="2700" i="0" dirty="0" smtClean="0">
                <a:solidFill>
                  <a:schemeClr val="bg1"/>
                </a:solidFill>
                <a:latin typeface="Arial" panose="020B0604020202020204" pitchFamily="34" charset="0"/>
              </a:rPr>
              <a:t>.3 </a:t>
            </a:r>
            <a:r>
              <a:rPr lang="en-US" sz="2700" i="0" dirty="0">
                <a:solidFill>
                  <a:schemeClr val="bg1"/>
                </a:solidFill>
                <a:latin typeface="Arial" panose="020B0604020202020204" pitchFamily="34" charset="0"/>
              </a:rPr>
              <a:t>Bus System and Port Used in </a:t>
            </a:r>
            <a:r>
              <a:rPr lang="en-US" sz="2700" i="0" dirty="0" smtClean="0">
                <a:solidFill>
                  <a:schemeClr val="bg1"/>
                </a:solidFill>
                <a:latin typeface="Arial" panose="020B0604020202020204" pitchFamily="34" charset="0"/>
              </a:rPr>
              <a:t>Microcomputer</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04101843"/>
              </p:ext>
            </p:extLst>
          </p:nvPr>
        </p:nvGraphicFramePr>
        <p:xfrm>
          <a:off x="94034" y="788325"/>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7.3.1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600" b="1" kern="1200" dirty="0" smtClean="0">
                          <a:solidFill>
                            <a:srgbClr val="0033CC"/>
                          </a:solidFill>
                          <a:effectLst/>
                          <a:latin typeface="Arial" pitchFamily="34" charset="0"/>
                          <a:ea typeface="+mn-ea"/>
                          <a:cs typeface="Arial" pitchFamily="34" charset="0"/>
                        </a:rPr>
                        <a:t>Types of Bus and Their Role</a:t>
                      </a:r>
                      <a:r>
                        <a:rPr lang="en-US" sz="2600" b="1" kern="1200" dirty="0" smtClean="0">
                          <a:solidFill>
                            <a:srgbClr val="FF0000"/>
                          </a:solidFill>
                          <a:effectLst/>
                          <a:latin typeface="Arial" pitchFamily="34" charset="0"/>
                          <a:ea typeface="+mn-ea"/>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954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spcBef>
                <a:spcPts val="0"/>
              </a:spcBef>
              <a:spcAft>
                <a:spcPts val="0"/>
              </a:spcAft>
              <a:buNone/>
            </a:pPr>
            <a:r>
              <a:rPr lang="en-US" sz="2400" dirty="0" smtClean="0">
                <a:solidFill>
                  <a:srgbClr val="FF0000"/>
                </a:solidFill>
                <a:latin typeface="Arial" panose="020B0604020202020204" pitchFamily="34" charset="0"/>
                <a:cs typeface="Arial" panose="020B0604020202020204" pitchFamily="34" charset="0"/>
              </a:rPr>
              <a:t>Control Bus:</a:t>
            </a:r>
            <a:endParaRPr lang="en-US" sz="2400" dirty="0">
              <a:solidFill>
                <a:srgbClr val="FF0000"/>
              </a:solidFill>
              <a:latin typeface="Arial" panose="020B0604020202020204" pitchFamily="34" charset="0"/>
              <a:cs typeface="Arial" panose="020B0604020202020204" pitchFamily="34" charset="0"/>
            </a:endParaRPr>
          </a:p>
          <a:p>
            <a:pPr marL="0" indent="0" algn="just" eaLnBrk="1" hangingPunct="1">
              <a:spcBef>
                <a:spcPts val="0"/>
              </a:spcBef>
              <a:spcAft>
                <a:spcPts val="0"/>
              </a:spcAft>
              <a:buNone/>
            </a:pPr>
            <a:r>
              <a:rPr lang="en-US" sz="2400" dirty="0">
                <a:latin typeface="Arial" panose="020B0604020202020204" pitchFamily="34" charset="0"/>
                <a:cs typeface="Arial" panose="020B0604020202020204" pitchFamily="34" charset="0"/>
              </a:rPr>
              <a:t>This bus carries control signals from the CPU to the memory or I/O devices.</a:t>
            </a:r>
          </a:p>
          <a:p>
            <a:pPr marL="906463" lvl="1" indent="-342900" algn="just" eaLnBrk="1" hangingPunct="1">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The signal of the control bus synchronizes the activities of the separate computer elements. </a:t>
            </a:r>
          </a:p>
          <a:p>
            <a:pPr marL="906463" lvl="1" indent="-342900" algn="just" eaLnBrk="1" hangingPunct="1">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The CPU sends some of these control signals (such as Read or Write) to the other elements to tell them what type of operation is currently in process</a:t>
            </a:r>
            <a:r>
              <a:rPr lang="en-US" sz="2400" spc="-30" dirty="0" smtClean="0">
                <a:latin typeface="Calibri" pitchFamily="34" charset="0"/>
                <a:cs typeface="Calibri" pitchFamily="34" charset="0"/>
              </a:rPr>
              <a:t>.</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17</a:t>
            </a:fld>
            <a:endParaRPr lang="en-US" dirty="0"/>
          </a:p>
        </p:txBody>
      </p:sp>
    </p:spTree>
    <p:extLst>
      <p:ext uri="{BB962C8B-B14F-4D97-AF65-F5344CB8AC3E}">
        <p14:creationId xmlns:p14="http://schemas.microsoft.com/office/powerpoint/2010/main" val="1671449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7</a:t>
            </a:r>
            <a:r>
              <a:rPr lang="en-US" sz="2700" i="0" dirty="0" smtClean="0">
                <a:solidFill>
                  <a:schemeClr val="bg1"/>
                </a:solidFill>
                <a:latin typeface="Arial" panose="020B0604020202020204" pitchFamily="34" charset="0"/>
              </a:rPr>
              <a:t>.3 </a:t>
            </a:r>
            <a:r>
              <a:rPr lang="en-US" sz="2700" i="0" dirty="0">
                <a:solidFill>
                  <a:schemeClr val="bg1"/>
                </a:solidFill>
                <a:latin typeface="Arial" panose="020B0604020202020204" pitchFamily="34" charset="0"/>
              </a:rPr>
              <a:t>Bus System and Port Used in </a:t>
            </a:r>
            <a:r>
              <a:rPr lang="en-US" sz="2700" i="0" dirty="0" smtClean="0">
                <a:solidFill>
                  <a:schemeClr val="bg1"/>
                </a:solidFill>
                <a:latin typeface="Arial" panose="020B0604020202020204" pitchFamily="34" charset="0"/>
              </a:rPr>
              <a:t>Microcomputer</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64366956"/>
              </p:ext>
            </p:extLst>
          </p:nvPr>
        </p:nvGraphicFramePr>
        <p:xfrm>
          <a:off x="94034" y="788325"/>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7.3.2</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600" b="1" kern="1200" dirty="0" smtClean="0">
                          <a:solidFill>
                            <a:srgbClr val="0033CC"/>
                          </a:solidFill>
                          <a:effectLst/>
                          <a:latin typeface="Arial" pitchFamily="34" charset="0"/>
                          <a:ea typeface="+mn-ea"/>
                          <a:cs typeface="Arial" pitchFamily="34" charset="0"/>
                        </a:rPr>
                        <a:t>Principal Bus Standard/ Bus</a:t>
                      </a:r>
                      <a:r>
                        <a:rPr lang="en-US" sz="2600" b="1" kern="1200" baseline="0" dirty="0" smtClean="0">
                          <a:solidFill>
                            <a:srgbClr val="0033CC"/>
                          </a:solidFill>
                          <a:effectLst/>
                          <a:latin typeface="Arial" pitchFamily="34" charset="0"/>
                          <a:ea typeface="+mn-ea"/>
                          <a:cs typeface="Arial" pitchFamily="34" charset="0"/>
                        </a:rPr>
                        <a:t> Architecture</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3716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1" hangingPunct="1">
              <a:spcBef>
                <a:spcPts val="600"/>
              </a:spcBef>
              <a:spcAft>
                <a:spcPts val="600"/>
              </a:spcAft>
              <a:buNone/>
            </a:pPr>
            <a:r>
              <a:rPr lang="en-US" sz="2400" dirty="0" smtClean="0">
                <a:solidFill>
                  <a:srgbClr val="FF0000"/>
                </a:solidFill>
                <a:latin typeface="Arial" panose="020B0604020202020204" pitchFamily="34" charset="0"/>
                <a:cs typeface="Arial" panose="020B0604020202020204" pitchFamily="34" charset="0"/>
              </a:rPr>
              <a:t>ISA </a:t>
            </a:r>
            <a:r>
              <a:rPr lang="en-US" sz="2400" dirty="0">
                <a:solidFill>
                  <a:srgbClr val="FF0000"/>
                </a:solidFill>
                <a:latin typeface="Arial" panose="020B0604020202020204" pitchFamily="34" charset="0"/>
                <a:cs typeface="Arial" panose="020B0604020202020204" pitchFamily="34" charset="0"/>
              </a:rPr>
              <a:t>Bus (Industry Standard Architecture</a:t>
            </a:r>
            <a:r>
              <a:rPr lang="en-US" sz="2400" dirty="0" smtClean="0">
                <a:solidFill>
                  <a:srgbClr val="FF0000"/>
                </a:solidFill>
                <a:latin typeface="Arial" panose="020B0604020202020204" pitchFamily="34" charset="0"/>
                <a:cs typeface="Arial" panose="020B0604020202020204" pitchFamily="34" charset="0"/>
              </a:rPr>
              <a:t>):</a:t>
            </a:r>
            <a:endParaRPr lang="en-US" sz="2400" dirty="0">
              <a:solidFill>
                <a:srgbClr val="FF0000"/>
              </a:solidFill>
              <a:latin typeface="Arial" panose="020B0604020202020204" pitchFamily="34" charset="0"/>
              <a:cs typeface="Arial" panose="020B0604020202020204" pitchFamily="34" charset="0"/>
            </a:endParaRP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This bus was </a:t>
            </a:r>
            <a:r>
              <a:rPr lang="en-US" sz="2400" spc="-30" dirty="0">
                <a:solidFill>
                  <a:srgbClr val="0033CC"/>
                </a:solidFill>
                <a:latin typeface="Calibri" pitchFamily="34" charset="0"/>
                <a:cs typeface="Calibri" pitchFamily="34" charset="0"/>
              </a:rPr>
              <a:t>developed by </a:t>
            </a:r>
            <a:r>
              <a:rPr lang="en-US" sz="2400" spc="-30" dirty="0">
                <a:latin typeface="Calibri" pitchFamily="34" charset="0"/>
                <a:cs typeface="Calibri" pitchFamily="34" charset="0"/>
              </a:rPr>
              <a:t>IBM (International Business Machine) for its personal computer.</a:t>
            </a: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It is a </a:t>
            </a:r>
            <a:r>
              <a:rPr lang="en-US" sz="2400" spc="-30" dirty="0">
                <a:solidFill>
                  <a:srgbClr val="FF0000"/>
                </a:solidFill>
                <a:latin typeface="Calibri" pitchFamily="34" charset="0"/>
                <a:cs typeface="Calibri" pitchFamily="34" charset="0"/>
              </a:rPr>
              <a:t>16 bit bus </a:t>
            </a:r>
            <a:r>
              <a:rPr lang="en-US" sz="2400" spc="-30" dirty="0">
                <a:latin typeface="Calibri" pitchFamily="34" charset="0"/>
                <a:cs typeface="Calibri" pitchFamily="34" charset="0"/>
              </a:rPr>
              <a:t>(At first it was 8 bit bus when developed)</a:t>
            </a: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This bus is still used in many computers to attach slower devices (such as modems and input devices) to the CPU.</a:t>
            </a: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It works significantly for 286 microprocessor-based computers</a:t>
            </a:r>
            <a:r>
              <a:rPr lang="en-US" sz="2400" spc="-30" dirty="0" smtClean="0">
                <a:latin typeface="Calibri" pitchFamily="34" charset="0"/>
                <a:cs typeface="Calibri" pitchFamily="34" charset="0"/>
              </a:rPr>
              <a:t>.</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18</a:t>
            </a:fld>
            <a:endParaRPr lang="en-US" dirty="0"/>
          </a:p>
        </p:txBody>
      </p:sp>
    </p:spTree>
    <p:extLst>
      <p:ext uri="{BB962C8B-B14F-4D97-AF65-F5344CB8AC3E}">
        <p14:creationId xmlns:p14="http://schemas.microsoft.com/office/powerpoint/2010/main" val="3958840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7</a:t>
            </a:r>
            <a:r>
              <a:rPr lang="en-US" sz="2700" i="0" dirty="0" smtClean="0">
                <a:solidFill>
                  <a:schemeClr val="bg1"/>
                </a:solidFill>
                <a:latin typeface="Arial" panose="020B0604020202020204" pitchFamily="34" charset="0"/>
              </a:rPr>
              <a:t>.3 </a:t>
            </a:r>
            <a:r>
              <a:rPr lang="en-US" sz="2700" i="0" dirty="0">
                <a:solidFill>
                  <a:schemeClr val="bg1"/>
                </a:solidFill>
                <a:latin typeface="Arial" panose="020B0604020202020204" pitchFamily="34" charset="0"/>
              </a:rPr>
              <a:t>Bus System and Port Used in </a:t>
            </a:r>
            <a:r>
              <a:rPr lang="en-US" sz="2700" i="0" dirty="0" smtClean="0">
                <a:solidFill>
                  <a:schemeClr val="bg1"/>
                </a:solidFill>
                <a:latin typeface="Arial" panose="020B0604020202020204" pitchFamily="34" charset="0"/>
              </a:rPr>
              <a:t>Microcomputer</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17306902"/>
              </p:ext>
            </p:extLst>
          </p:nvPr>
        </p:nvGraphicFramePr>
        <p:xfrm>
          <a:off x="94034" y="788325"/>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7.3.2</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600" b="1" kern="1200" dirty="0" smtClean="0">
                          <a:solidFill>
                            <a:srgbClr val="0033CC"/>
                          </a:solidFill>
                          <a:effectLst/>
                          <a:latin typeface="Arial" pitchFamily="34" charset="0"/>
                          <a:ea typeface="+mn-ea"/>
                          <a:cs typeface="Arial" pitchFamily="34" charset="0"/>
                        </a:rPr>
                        <a:t>Principal Bus Standard/ Bus</a:t>
                      </a:r>
                      <a:r>
                        <a:rPr lang="en-US" sz="2600" b="1" kern="1200" baseline="0" dirty="0" smtClean="0">
                          <a:solidFill>
                            <a:srgbClr val="0033CC"/>
                          </a:solidFill>
                          <a:effectLst/>
                          <a:latin typeface="Arial" pitchFamily="34" charset="0"/>
                          <a:ea typeface="+mn-ea"/>
                          <a:cs typeface="Arial" pitchFamily="34" charset="0"/>
                        </a:rPr>
                        <a:t> Architecture</a:t>
                      </a:r>
                      <a:r>
                        <a:rPr lang="en-US" sz="2600" b="1" kern="1200" baseline="0" dirty="0" smtClean="0">
                          <a:solidFill>
                            <a:srgbClr val="FF0000"/>
                          </a:solidFill>
                          <a:effectLst/>
                          <a:latin typeface="Arial" pitchFamily="34" charset="0"/>
                          <a:ea typeface="+mn-ea"/>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3716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spcBef>
                <a:spcPts val="600"/>
              </a:spcBef>
              <a:spcAft>
                <a:spcPts val="600"/>
              </a:spcAft>
              <a:buNone/>
            </a:pPr>
            <a:r>
              <a:rPr lang="en-US" sz="2400" dirty="0">
                <a:solidFill>
                  <a:srgbClr val="FF0000"/>
                </a:solidFill>
                <a:latin typeface="Arial" panose="020B0604020202020204" pitchFamily="34" charset="0"/>
                <a:cs typeface="Arial" panose="020B0604020202020204" pitchFamily="34" charset="0"/>
              </a:rPr>
              <a:t> MCA Bus (Micro Channel Architecture)</a:t>
            </a: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This </a:t>
            </a:r>
            <a:r>
              <a:rPr lang="en-US" sz="2400" spc="-30" dirty="0">
                <a:latin typeface="Calibri" pitchFamily="34" charset="0"/>
                <a:cs typeface="Calibri" pitchFamily="34" charset="0"/>
              </a:rPr>
              <a:t>bus was </a:t>
            </a:r>
            <a:r>
              <a:rPr lang="en-US" sz="2400" spc="-30" dirty="0">
                <a:solidFill>
                  <a:srgbClr val="0033CC"/>
                </a:solidFill>
                <a:latin typeface="Calibri" pitchFamily="34" charset="0"/>
                <a:cs typeface="Calibri" pitchFamily="34" charset="0"/>
              </a:rPr>
              <a:t>developed by </a:t>
            </a:r>
            <a:r>
              <a:rPr lang="en-US" sz="2400" spc="-30" dirty="0">
                <a:latin typeface="Calibri" pitchFamily="34" charset="0"/>
                <a:cs typeface="Calibri" pitchFamily="34" charset="0"/>
              </a:rPr>
              <a:t>IBM for its PS/2 microcomputer. </a:t>
            </a:r>
            <a:endParaRPr lang="en-US" sz="2400" spc="-30" dirty="0" smtClean="0">
              <a:latin typeface="Calibri" pitchFamily="34" charset="0"/>
              <a:cs typeface="Calibri" pitchFamily="34" charset="0"/>
            </a:endParaRP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It </a:t>
            </a:r>
            <a:r>
              <a:rPr lang="en-US" sz="2400" spc="-30" dirty="0">
                <a:latin typeface="Calibri" pitchFamily="34" charset="0"/>
                <a:cs typeface="Calibri" pitchFamily="34" charset="0"/>
              </a:rPr>
              <a:t>is a </a:t>
            </a:r>
            <a:r>
              <a:rPr lang="en-US" sz="2400" spc="-30" dirty="0">
                <a:solidFill>
                  <a:srgbClr val="FF0000"/>
                </a:solidFill>
                <a:latin typeface="Calibri" pitchFamily="34" charset="0"/>
                <a:cs typeface="Calibri" pitchFamily="34" charset="0"/>
              </a:rPr>
              <a:t>32 bit bus</a:t>
            </a: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Expansion cards designed for ISA bus or EISA bus do not run in the MCA bus slot.</a:t>
            </a: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This bus was </a:t>
            </a:r>
            <a:r>
              <a:rPr lang="en-US" sz="2400" spc="-30" dirty="0">
                <a:solidFill>
                  <a:srgbClr val="0033CC"/>
                </a:solidFill>
                <a:latin typeface="Calibri" pitchFamily="34" charset="0"/>
                <a:cs typeface="Calibri" pitchFamily="34" charset="0"/>
              </a:rPr>
              <a:t>not backward </a:t>
            </a:r>
            <a:r>
              <a:rPr lang="en-US" sz="2400" spc="-30" dirty="0">
                <a:latin typeface="Calibri" pitchFamily="34" charset="0"/>
                <a:cs typeface="Calibri" pitchFamily="34" charset="0"/>
              </a:rPr>
              <a:t>compatible. </a:t>
            </a:r>
            <a:endParaRPr lang="en-US" sz="2400" spc="-30" dirty="0" smtClean="0">
              <a:latin typeface="Calibri" pitchFamily="34" charset="0"/>
              <a:cs typeface="Calibri" pitchFamily="34" charset="0"/>
            </a:endParaRP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It works significantly for 386 </a:t>
            </a:r>
            <a:r>
              <a:rPr lang="en-US" sz="2400" spc="-30" dirty="0">
                <a:latin typeface="Calibri" pitchFamily="34" charset="0"/>
                <a:cs typeface="Calibri" pitchFamily="34" charset="0"/>
              </a:rPr>
              <a:t>microprocessor-based computers.</a:t>
            </a:r>
          </a:p>
          <a:p>
            <a:pPr marL="906463" lvl="1" indent="-342900" algn="just" eaLnBrk="1" hangingPunct="1">
              <a:spcBef>
                <a:spcPts val="600"/>
              </a:spcBef>
              <a:spcAft>
                <a:spcPts val="600"/>
              </a:spcAft>
              <a:buClr>
                <a:srgbClr val="FF0000"/>
              </a:buClr>
              <a:buSzPct val="101000"/>
              <a:buFont typeface="Wingdings" pitchFamily="2" charset="2"/>
              <a:buChar char="Ø"/>
            </a:pP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19</a:t>
            </a:fld>
            <a:endParaRPr lang="en-US" dirty="0"/>
          </a:p>
        </p:txBody>
      </p:sp>
    </p:spTree>
    <p:extLst>
      <p:ext uri="{BB962C8B-B14F-4D97-AF65-F5344CB8AC3E}">
        <p14:creationId xmlns:p14="http://schemas.microsoft.com/office/powerpoint/2010/main" val="1976928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11"/>
          <p:cNvSpPr>
            <a:spLocks noChangeArrowheads="1"/>
          </p:cNvSpPr>
          <p:nvPr/>
        </p:nvSpPr>
        <p:spPr bwMode="auto">
          <a:xfrm>
            <a:off x="0" y="-3175"/>
            <a:ext cx="9144000" cy="46166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marL="1712913" indent="-1712913"/>
            <a:r>
              <a:rPr lang="en-US" altLang="en-US" sz="2400" i="0" dirty="0" smtClean="0">
                <a:solidFill>
                  <a:schemeClr val="bg1"/>
                </a:solidFill>
                <a:latin typeface="Arial" panose="020B0604020202020204" pitchFamily="34" charset="0"/>
              </a:rPr>
              <a:t>Lecture-07: </a:t>
            </a:r>
            <a:r>
              <a:rPr lang="en-US" altLang="en-US" sz="2400" i="0" dirty="0" smtClean="0">
                <a:latin typeface="Arial" panose="020B0604020202020204" pitchFamily="34" charset="0"/>
              </a:rPr>
              <a:t>CPU Fundamentals</a:t>
            </a:r>
            <a:endParaRPr lang="en-US" sz="2400" i="0" dirty="0">
              <a:latin typeface="Arial" panose="020B0604020202020204" pitchFamily="34" charset="0"/>
            </a:endParaRPr>
          </a:p>
        </p:txBody>
      </p:sp>
      <p:sp>
        <p:nvSpPr>
          <p:cNvPr id="11271" name="Rectangle 14"/>
          <p:cNvSpPr>
            <a:spLocks noChangeArrowheads="1"/>
          </p:cNvSpPr>
          <p:nvPr/>
        </p:nvSpPr>
        <p:spPr bwMode="auto">
          <a:xfrm>
            <a:off x="0" y="634425"/>
            <a:ext cx="7315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eaLnBrk="1" hangingPunct="1"/>
            <a:r>
              <a:rPr lang="en-US" sz="3200" i="0" u="sng" dirty="0" smtClean="0">
                <a:solidFill>
                  <a:srgbClr val="FF0000"/>
                </a:solidFill>
              </a:rPr>
              <a:t>Topics to be Discussed</a:t>
            </a:r>
            <a:endParaRPr lang="en-US" sz="3200" i="0" u="sng" dirty="0">
              <a:solidFill>
                <a:srgbClr val="FF0000"/>
              </a:solidFill>
            </a:endParaRPr>
          </a:p>
        </p:txBody>
      </p:sp>
      <p:sp>
        <p:nvSpPr>
          <p:cNvPr id="7"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9506442"/>
              </p:ext>
            </p:extLst>
          </p:nvPr>
        </p:nvGraphicFramePr>
        <p:xfrm>
          <a:off x="381000" y="1526394"/>
          <a:ext cx="8420100" cy="4645806"/>
        </p:xfrm>
        <a:graphic>
          <a:graphicData uri="http://schemas.openxmlformats.org/drawingml/2006/table">
            <a:tbl>
              <a:tblPr firstRow="1" firstCol="1" lastRow="1" lastCol="1" bandRow="1" bandCol="1">
                <a:tableStyleId>{5C22544A-7EE6-4342-B048-85BDC9FD1C3A}</a:tableStyleId>
              </a:tblPr>
              <a:tblGrid>
                <a:gridCol w="682598"/>
                <a:gridCol w="841402"/>
                <a:gridCol w="6896100"/>
              </a:tblGrid>
              <a:tr h="335902">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2000" b="1" kern="1200" spc="-100" baseline="0" dirty="0">
                          <a:solidFill>
                            <a:srgbClr val="3366FF"/>
                          </a:solidFill>
                          <a:effectLst/>
                          <a:latin typeface="Verdana" pitchFamily="34" charset="0"/>
                          <a:ea typeface="Verdana" pitchFamily="34" charset="0"/>
                          <a:cs typeface="Verdana" pitchFamily="34" charset="0"/>
                        </a:rPr>
                        <a:t>7</a:t>
                      </a:r>
                      <a:r>
                        <a:rPr lang="en-US" sz="2000" b="1" kern="1200" spc="-100" baseline="0" dirty="0" smtClean="0">
                          <a:solidFill>
                            <a:srgbClr val="3366FF"/>
                          </a:solidFill>
                          <a:effectLst/>
                          <a:latin typeface="Verdana" pitchFamily="34" charset="0"/>
                          <a:ea typeface="Verdana" pitchFamily="34" charset="0"/>
                          <a:cs typeface="Verdana" pitchFamily="34" charset="0"/>
                        </a:rPr>
                        <a:t>.1</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CPU and its Functions</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302312">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7</a:t>
                      </a:r>
                      <a:r>
                        <a:rPr lang="en-US" sz="1800" b="0" kern="1200" dirty="0" smtClean="0">
                          <a:solidFill>
                            <a:schemeClr val="tx1"/>
                          </a:solidFill>
                          <a:effectLst/>
                          <a:latin typeface="Verdana" pitchFamily="34" charset="0"/>
                          <a:ea typeface="Verdana" pitchFamily="34" charset="0"/>
                          <a:cs typeface="Verdana" pitchFamily="34" charset="0"/>
                        </a:rPr>
                        <a:t>.1.1</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What does Processing Mean</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2312">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7</a:t>
                      </a:r>
                      <a:r>
                        <a:rPr lang="en-US" sz="1800" b="0" kern="1200" dirty="0" smtClean="0">
                          <a:solidFill>
                            <a:schemeClr val="tx1"/>
                          </a:solidFill>
                          <a:effectLst/>
                          <a:latin typeface="Verdana" pitchFamily="34" charset="0"/>
                          <a:ea typeface="Verdana" pitchFamily="34" charset="0"/>
                          <a:cs typeface="Verdana" pitchFamily="34" charset="0"/>
                        </a:rPr>
                        <a:t>.1.2</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Function of</a:t>
                      </a:r>
                      <a:r>
                        <a:rPr lang="en-US" sz="1800" b="0" kern="1200" baseline="0" dirty="0" smtClean="0">
                          <a:solidFill>
                            <a:schemeClr val="tx1"/>
                          </a:solidFill>
                          <a:effectLst/>
                          <a:latin typeface="Verdana" pitchFamily="34" charset="0"/>
                          <a:ea typeface="Verdana" pitchFamily="34" charset="0"/>
                          <a:cs typeface="Verdana" pitchFamily="34" charset="0"/>
                        </a:rPr>
                        <a:t> the CPU</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2312">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7</a:t>
                      </a:r>
                      <a:r>
                        <a:rPr lang="en-US" sz="1800" b="0" kern="1200" dirty="0" smtClean="0">
                          <a:solidFill>
                            <a:schemeClr val="tx1"/>
                          </a:solidFill>
                          <a:effectLst/>
                          <a:latin typeface="Verdana" pitchFamily="34" charset="0"/>
                          <a:ea typeface="Verdana" pitchFamily="34" charset="0"/>
                          <a:cs typeface="Verdana" pitchFamily="34" charset="0"/>
                        </a:rPr>
                        <a:t>.1.3</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Part of the CPU and Their Functions</a:t>
                      </a:r>
                    </a:p>
                    <a:p>
                      <a:pPr marL="0" marR="0" indent="0" algn="just" defTabSz="914400" rtl="0" eaLnBrk="1" fontAlgn="auto" latinLnBrk="0" hangingPunct="1">
                        <a:lnSpc>
                          <a:spcPct val="95000"/>
                        </a:lnSpc>
                        <a:spcBef>
                          <a:spcPts val="0"/>
                        </a:spcBef>
                        <a:spcAft>
                          <a:spcPts val="0"/>
                        </a:spcAft>
                        <a:buClrTx/>
                        <a:buSzTx/>
                        <a:buFontTx/>
                        <a:buNone/>
                        <a:tabLst/>
                        <a:defRPr/>
                      </a:pPr>
                      <a:endParaRPr lang="en-US" sz="11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35902">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7.2</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Processor Architecture</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302312">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7.2.1</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Upward Vs. Downward Compatibility</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34820">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7</a:t>
                      </a:r>
                      <a:r>
                        <a:rPr lang="en-US" sz="1800" b="0" kern="1200" dirty="0" smtClean="0">
                          <a:solidFill>
                            <a:schemeClr val="tx1"/>
                          </a:solidFill>
                          <a:effectLst/>
                          <a:latin typeface="Verdana" pitchFamily="34" charset="0"/>
                          <a:ea typeface="Verdana" pitchFamily="34" charset="0"/>
                          <a:cs typeface="Verdana" pitchFamily="34" charset="0"/>
                        </a:rPr>
                        <a:t>.2.2</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RISC Vs. CISC Processor</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9100">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7.2.3</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Coprocessor used in PC</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47190">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7.2.4</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Ways of Measuring the Processing Speed</a:t>
                      </a:r>
                    </a:p>
                    <a:p>
                      <a:pPr marL="0" marR="0" indent="0" algn="just" defTabSz="914400" rtl="0" eaLnBrk="1" fontAlgn="auto" latinLnBrk="0" hangingPunct="1">
                        <a:lnSpc>
                          <a:spcPct val="95000"/>
                        </a:lnSpc>
                        <a:spcBef>
                          <a:spcPts val="0"/>
                        </a:spcBef>
                        <a:spcAft>
                          <a:spcPts val="0"/>
                        </a:spcAft>
                        <a:buClrTx/>
                        <a:buSzTx/>
                        <a:buFontTx/>
                        <a:buNone/>
                        <a:tabLst/>
                        <a:defRPr/>
                      </a:pPr>
                      <a:endParaRPr lang="en-US" sz="1100" b="0" kern="1200" dirty="0" smtClean="0">
                        <a:solidFill>
                          <a:schemeClr val="tx1"/>
                        </a:solidFill>
                        <a:effectLst/>
                        <a:latin typeface="Verdana" pitchFamily="34" charset="0"/>
                        <a:ea typeface="Verdana" pitchFamily="34" charset="0"/>
                        <a:cs typeface="Verdana" pitchFamily="34" charset="0"/>
                      </a:endParaRPr>
                    </a:p>
                    <a:p>
                      <a:pPr marL="0" marR="0" indent="0" algn="just" defTabSz="914400" rtl="0" eaLnBrk="1" fontAlgn="auto" latinLnBrk="0" hangingPunct="1">
                        <a:lnSpc>
                          <a:spcPct val="95000"/>
                        </a:lnSpc>
                        <a:spcBef>
                          <a:spcPts val="0"/>
                        </a:spcBef>
                        <a:spcAft>
                          <a:spcPts val="0"/>
                        </a:spcAft>
                        <a:buClrTx/>
                        <a:buSzTx/>
                        <a:buFontTx/>
                        <a:buNone/>
                        <a:tabLst/>
                        <a:defRPr/>
                      </a:pPr>
                      <a:endParaRPr lang="en-US" sz="3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35902">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7.3</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Bus System and Port Used in Microcomputer</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302312">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7</a:t>
                      </a:r>
                      <a:r>
                        <a:rPr lang="en-US" sz="1800" b="0" kern="1200" dirty="0" smtClean="0">
                          <a:solidFill>
                            <a:schemeClr val="tx1"/>
                          </a:solidFill>
                          <a:effectLst/>
                          <a:latin typeface="Verdana" pitchFamily="34" charset="0"/>
                          <a:ea typeface="Verdana" pitchFamily="34" charset="0"/>
                          <a:cs typeface="Verdana" pitchFamily="34" charset="0"/>
                        </a:rPr>
                        <a:t>.3.1</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95000"/>
                        </a:lnSpc>
                        <a:spcBef>
                          <a:spcPts val="0"/>
                        </a:spcBef>
                        <a:spcAft>
                          <a:spcPts val="0"/>
                        </a:spcAft>
                      </a:pPr>
                      <a:r>
                        <a:rPr lang="en-US" sz="1800" b="0" kern="1200" dirty="0">
                          <a:solidFill>
                            <a:schemeClr val="tx1"/>
                          </a:solidFill>
                          <a:effectLst/>
                          <a:latin typeface="Verdana" pitchFamily="34" charset="0"/>
                          <a:ea typeface="Verdana" pitchFamily="34" charset="0"/>
                          <a:cs typeface="Verdana" pitchFamily="34" charset="0"/>
                        </a:rPr>
                        <a:t>Types of Bus and Their Role</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2312">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7.3.2</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95000"/>
                        </a:lnSpc>
                        <a:spcBef>
                          <a:spcPts val="0"/>
                        </a:spcBef>
                        <a:spcAft>
                          <a:spcPts val="0"/>
                        </a:spcAft>
                      </a:pPr>
                      <a:r>
                        <a:rPr lang="en-US" sz="1800" b="0" kern="1200" dirty="0">
                          <a:solidFill>
                            <a:schemeClr val="tx1"/>
                          </a:solidFill>
                          <a:effectLst/>
                          <a:latin typeface="Verdana" pitchFamily="34" charset="0"/>
                          <a:ea typeface="Verdana" pitchFamily="34" charset="0"/>
                          <a:cs typeface="Verdana" pitchFamily="34" charset="0"/>
                        </a:rPr>
                        <a:t>Bus Standard/ Bus Architecture</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2312">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7.3.3</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95000"/>
                        </a:lnSpc>
                        <a:spcBef>
                          <a:spcPts val="0"/>
                        </a:spcBef>
                        <a:spcAft>
                          <a:spcPts val="0"/>
                        </a:spcAft>
                      </a:pPr>
                      <a:r>
                        <a:rPr lang="en-US" sz="1800" b="0" kern="1200" dirty="0">
                          <a:solidFill>
                            <a:schemeClr val="tx1"/>
                          </a:solidFill>
                          <a:effectLst/>
                          <a:latin typeface="Verdana" pitchFamily="34" charset="0"/>
                          <a:ea typeface="Verdana" pitchFamily="34" charset="0"/>
                          <a:cs typeface="Verdana" pitchFamily="34" charset="0"/>
                        </a:rPr>
                        <a:t>Standard and Specialized Expansion </a:t>
                      </a:r>
                      <a:r>
                        <a:rPr lang="en-US" sz="1800" b="0" kern="1200" dirty="0" smtClean="0">
                          <a:solidFill>
                            <a:schemeClr val="tx1"/>
                          </a:solidFill>
                          <a:effectLst/>
                          <a:latin typeface="Verdana" pitchFamily="34" charset="0"/>
                          <a:ea typeface="Verdana" pitchFamily="34" charset="0"/>
                          <a:cs typeface="Verdana" pitchFamily="34" charset="0"/>
                        </a:rPr>
                        <a:t>Ports</a:t>
                      </a:r>
                    </a:p>
                    <a:p>
                      <a:pPr marL="0" marR="0" algn="just">
                        <a:lnSpc>
                          <a:spcPct val="95000"/>
                        </a:lnSpc>
                        <a:spcBef>
                          <a:spcPts val="0"/>
                        </a:spcBef>
                        <a:spcAft>
                          <a:spcPts val="0"/>
                        </a:spcAft>
                      </a:pPr>
                      <a:endParaRPr lang="en-US" sz="11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2312">
                <a:tc>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7.4</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just" defTabSz="914400" rtl="0" eaLnBrk="1" fontAlgn="auto" latinLnBrk="0" hangingPunct="1">
                        <a:lnSpc>
                          <a:spcPct val="95000"/>
                        </a:lnSpc>
                        <a:spcBef>
                          <a:spcPts val="0"/>
                        </a:spcBef>
                        <a:spcAft>
                          <a:spcPts val="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Factors Affecting the Processing Speed of a Computer</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just" defTabSz="914400" rtl="0" eaLnBrk="1" fontAlgn="auto" latinLnBrk="0" hangingPunct="1">
                        <a:lnSpc>
                          <a:spcPct val="100000"/>
                        </a:lnSpc>
                        <a:spcBef>
                          <a:spcPts val="300"/>
                        </a:spcBef>
                        <a:spcAft>
                          <a:spcPts val="300"/>
                        </a:spcAft>
                        <a:buClrTx/>
                        <a:buSzTx/>
                        <a:buFontTx/>
                        <a:buNone/>
                        <a:tabLst/>
                        <a:defRPr/>
                      </a:pP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248548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7</a:t>
            </a:r>
            <a:r>
              <a:rPr lang="en-US" sz="2700" i="0" dirty="0" smtClean="0">
                <a:solidFill>
                  <a:schemeClr val="bg1"/>
                </a:solidFill>
                <a:latin typeface="Arial" panose="020B0604020202020204" pitchFamily="34" charset="0"/>
              </a:rPr>
              <a:t>.3 </a:t>
            </a:r>
            <a:r>
              <a:rPr lang="en-US" sz="2700" i="0" dirty="0">
                <a:solidFill>
                  <a:schemeClr val="bg1"/>
                </a:solidFill>
                <a:latin typeface="Arial" panose="020B0604020202020204" pitchFamily="34" charset="0"/>
              </a:rPr>
              <a:t>Bus System and Port Used in </a:t>
            </a:r>
            <a:r>
              <a:rPr lang="en-US" sz="2700" i="0" dirty="0" smtClean="0">
                <a:solidFill>
                  <a:schemeClr val="bg1"/>
                </a:solidFill>
                <a:latin typeface="Arial" panose="020B0604020202020204" pitchFamily="34" charset="0"/>
              </a:rPr>
              <a:t>Microcomputer</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828616948"/>
              </p:ext>
            </p:extLst>
          </p:nvPr>
        </p:nvGraphicFramePr>
        <p:xfrm>
          <a:off x="94034" y="788325"/>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7.3.2</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600" b="1" kern="1200" dirty="0" smtClean="0">
                          <a:solidFill>
                            <a:srgbClr val="0033CC"/>
                          </a:solidFill>
                          <a:effectLst/>
                          <a:latin typeface="Arial" pitchFamily="34" charset="0"/>
                          <a:ea typeface="+mn-ea"/>
                          <a:cs typeface="Arial" pitchFamily="34" charset="0"/>
                        </a:rPr>
                        <a:t>Principal Bus Standard/ Bus</a:t>
                      </a:r>
                      <a:r>
                        <a:rPr lang="en-US" sz="2600" b="1" kern="1200" baseline="0" dirty="0" smtClean="0">
                          <a:solidFill>
                            <a:srgbClr val="0033CC"/>
                          </a:solidFill>
                          <a:effectLst/>
                          <a:latin typeface="Arial" pitchFamily="34" charset="0"/>
                          <a:ea typeface="+mn-ea"/>
                          <a:cs typeface="Arial" pitchFamily="34" charset="0"/>
                        </a:rPr>
                        <a:t> Architecture</a:t>
                      </a:r>
                      <a:r>
                        <a:rPr lang="en-US" sz="2600" b="1" kern="1200" baseline="0" dirty="0" smtClean="0">
                          <a:solidFill>
                            <a:srgbClr val="FF0000"/>
                          </a:solidFill>
                          <a:effectLst/>
                          <a:latin typeface="Arial" pitchFamily="34" charset="0"/>
                          <a:ea typeface="+mn-ea"/>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3716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1" hangingPunct="1">
              <a:spcBef>
                <a:spcPts val="600"/>
              </a:spcBef>
              <a:spcAft>
                <a:spcPts val="600"/>
              </a:spcAft>
              <a:buNone/>
            </a:pPr>
            <a:r>
              <a:rPr lang="en-US" sz="2400" dirty="0">
                <a:solidFill>
                  <a:srgbClr val="FF0000"/>
                </a:solidFill>
                <a:latin typeface="Arial" panose="020B0604020202020204" pitchFamily="34" charset="0"/>
                <a:cs typeface="Arial" panose="020B0604020202020204" pitchFamily="34" charset="0"/>
              </a:rPr>
              <a:t>EISA Bus (Enhanced Industry Standard Architecture)</a:t>
            </a: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This bus is </a:t>
            </a:r>
            <a:r>
              <a:rPr lang="en-US" sz="2400" spc="-30" dirty="0">
                <a:solidFill>
                  <a:srgbClr val="0033CC"/>
                </a:solidFill>
                <a:latin typeface="Calibri" pitchFamily="34" charset="0"/>
                <a:cs typeface="Calibri" pitchFamily="34" charset="0"/>
              </a:rPr>
              <a:t>developed by </a:t>
            </a:r>
            <a:r>
              <a:rPr lang="en-US" sz="2400" spc="-30" dirty="0">
                <a:latin typeface="Calibri" pitchFamily="34" charset="0"/>
                <a:cs typeface="Calibri" pitchFamily="34" charset="0"/>
              </a:rPr>
              <a:t>a consortium of hardware developers.</a:t>
            </a: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It is a </a:t>
            </a:r>
            <a:r>
              <a:rPr lang="en-US" sz="2400" spc="-30" dirty="0">
                <a:solidFill>
                  <a:srgbClr val="FF0000"/>
                </a:solidFill>
                <a:latin typeface="Calibri" pitchFamily="34" charset="0"/>
                <a:cs typeface="Calibri" pitchFamily="34" charset="0"/>
              </a:rPr>
              <a:t>32 bit bus</a:t>
            </a: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Expansion cards designed for ISA bus will run in the EISA slots</a:t>
            </a:r>
            <a:r>
              <a:rPr lang="en-US" sz="2400" spc="-30" dirty="0" smtClean="0">
                <a:latin typeface="Calibri" pitchFamily="34" charset="0"/>
                <a:cs typeface="Calibri" pitchFamily="34" charset="0"/>
              </a:rPr>
              <a:t>.</a:t>
            </a:r>
            <a:r>
              <a:rPr lang="en-US" sz="2400" spc="-30" dirty="0">
                <a:latin typeface="Calibri" pitchFamily="34" charset="0"/>
                <a:cs typeface="Calibri" pitchFamily="34" charset="0"/>
              </a:rPr>
              <a:t>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20</a:t>
            </a:fld>
            <a:endParaRPr lang="en-US" dirty="0"/>
          </a:p>
        </p:txBody>
      </p:sp>
    </p:spTree>
    <p:extLst>
      <p:ext uri="{BB962C8B-B14F-4D97-AF65-F5344CB8AC3E}">
        <p14:creationId xmlns:p14="http://schemas.microsoft.com/office/powerpoint/2010/main" val="418857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7</a:t>
            </a:r>
            <a:r>
              <a:rPr lang="en-US" sz="2700" i="0" dirty="0" smtClean="0">
                <a:solidFill>
                  <a:schemeClr val="bg1"/>
                </a:solidFill>
                <a:latin typeface="Arial" panose="020B0604020202020204" pitchFamily="34" charset="0"/>
              </a:rPr>
              <a:t>.3 </a:t>
            </a:r>
            <a:r>
              <a:rPr lang="en-US" sz="2700" i="0" dirty="0">
                <a:solidFill>
                  <a:schemeClr val="bg1"/>
                </a:solidFill>
                <a:latin typeface="Arial" panose="020B0604020202020204" pitchFamily="34" charset="0"/>
              </a:rPr>
              <a:t>Bus System and Port Used in </a:t>
            </a:r>
            <a:r>
              <a:rPr lang="en-US" sz="2700" i="0" dirty="0" smtClean="0">
                <a:solidFill>
                  <a:schemeClr val="bg1"/>
                </a:solidFill>
                <a:latin typeface="Arial" panose="020B0604020202020204" pitchFamily="34" charset="0"/>
              </a:rPr>
              <a:t>Microcomputer</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72659079"/>
              </p:ext>
            </p:extLst>
          </p:nvPr>
        </p:nvGraphicFramePr>
        <p:xfrm>
          <a:off x="94034" y="788325"/>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7.3.2</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600" b="1" kern="1200" dirty="0" smtClean="0">
                          <a:solidFill>
                            <a:srgbClr val="0033CC"/>
                          </a:solidFill>
                          <a:effectLst/>
                          <a:latin typeface="Arial" pitchFamily="34" charset="0"/>
                          <a:ea typeface="+mn-ea"/>
                          <a:cs typeface="Arial" pitchFamily="34" charset="0"/>
                        </a:rPr>
                        <a:t>Principal Bus Standard/ Bus</a:t>
                      </a:r>
                      <a:r>
                        <a:rPr lang="en-US" sz="2600" b="1" kern="1200" baseline="0" dirty="0" smtClean="0">
                          <a:solidFill>
                            <a:srgbClr val="0033CC"/>
                          </a:solidFill>
                          <a:effectLst/>
                          <a:latin typeface="Arial" pitchFamily="34" charset="0"/>
                          <a:ea typeface="+mn-ea"/>
                          <a:cs typeface="Arial" pitchFamily="34" charset="0"/>
                        </a:rPr>
                        <a:t> Architecture</a:t>
                      </a:r>
                      <a:r>
                        <a:rPr lang="en-US" sz="2600" b="1" kern="1200" baseline="0" dirty="0" smtClean="0">
                          <a:solidFill>
                            <a:srgbClr val="FF0000"/>
                          </a:solidFill>
                          <a:effectLst/>
                          <a:latin typeface="Arial" pitchFamily="34" charset="0"/>
                          <a:ea typeface="+mn-ea"/>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3716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spcBef>
                <a:spcPts val="600"/>
              </a:spcBef>
              <a:spcAft>
                <a:spcPts val="600"/>
              </a:spcAft>
              <a:buNone/>
            </a:pPr>
            <a:r>
              <a:rPr lang="en-US" sz="2400" dirty="0">
                <a:solidFill>
                  <a:srgbClr val="FF0000"/>
                </a:solidFill>
                <a:latin typeface="Arial" panose="020B0604020202020204" pitchFamily="34" charset="0"/>
                <a:cs typeface="Arial" panose="020B0604020202020204" pitchFamily="34" charset="0"/>
              </a:rPr>
              <a:t>PCI Bus (Peripheral Component Interconnect)</a:t>
            </a: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This bus is </a:t>
            </a:r>
            <a:r>
              <a:rPr lang="en-US" sz="2400" spc="-30" dirty="0">
                <a:solidFill>
                  <a:srgbClr val="0033CC"/>
                </a:solidFill>
                <a:latin typeface="Calibri" pitchFamily="34" charset="0"/>
                <a:cs typeface="Calibri" pitchFamily="34" charset="0"/>
              </a:rPr>
              <a:t>designed by </a:t>
            </a:r>
            <a:r>
              <a:rPr lang="en-US" sz="2400" spc="-30" dirty="0">
                <a:latin typeface="Calibri" pitchFamily="34" charset="0"/>
                <a:cs typeface="Calibri" pitchFamily="34" charset="0"/>
              </a:rPr>
              <a:t>Intel Corporation</a:t>
            </a: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It is a </a:t>
            </a:r>
            <a:r>
              <a:rPr lang="en-US" sz="2400" spc="-30" dirty="0">
                <a:solidFill>
                  <a:srgbClr val="FF0000"/>
                </a:solidFill>
                <a:latin typeface="Calibri" pitchFamily="34" charset="0"/>
                <a:cs typeface="Calibri" pitchFamily="34" charset="0"/>
              </a:rPr>
              <a:t>64 bit bus</a:t>
            </a: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This bus was “</a:t>
            </a:r>
            <a:r>
              <a:rPr lang="en-US" sz="2400" spc="-30" dirty="0">
                <a:solidFill>
                  <a:srgbClr val="FF0000"/>
                </a:solidFill>
                <a:latin typeface="Calibri" pitchFamily="34" charset="0"/>
                <a:cs typeface="Calibri" pitchFamily="34" charset="0"/>
              </a:rPr>
              <a:t>open domain</a:t>
            </a:r>
            <a:r>
              <a:rPr lang="en-US" sz="2400" spc="-30" dirty="0">
                <a:latin typeface="Calibri" pitchFamily="34" charset="0"/>
                <a:cs typeface="Calibri" pitchFamily="34" charset="0"/>
              </a:rPr>
              <a:t>” i.e. allowing anyone to use it without Intel’s permission or any payment to Intel.</a:t>
            </a: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This bus integrates new data types, such as audio, video, and graphics.</a:t>
            </a: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It is widely used in high-speed Pentium-based computers</a:t>
            </a:r>
            <a:r>
              <a:rPr lang="en-US" sz="2400" spc="-30" dirty="0" smtClean="0">
                <a:latin typeface="Calibri" pitchFamily="34" charset="0"/>
                <a:cs typeface="Calibri" pitchFamily="34" charset="0"/>
              </a:rPr>
              <a:t>.</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21</a:t>
            </a:fld>
            <a:endParaRPr lang="en-US" dirty="0"/>
          </a:p>
        </p:txBody>
      </p:sp>
    </p:spTree>
    <p:extLst>
      <p:ext uri="{BB962C8B-B14F-4D97-AF65-F5344CB8AC3E}">
        <p14:creationId xmlns:p14="http://schemas.microsoft.com/office/powerpoint/2010/main" val="11860697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7</a:t>
            </a:r>
            <a:r>
              <a:rPr lang="en-US" sz="2700" i="0" dirty="0" smtClean="0">
                <a:solidFill>
                  <a:schemeClr val="bg1"/>
                </a:solidFill>
                <a:latin typeface="Arial" panose="020B0604020202020204" pitchFamily="34" charset="0"/>
              </a:rPr>
              <a:t>.3 </a:t>
            </a:r>
            <a:r>
              <a:rPr lang="en-US" sz="2700" i="0" dirty="0">
                <a:solidFill>
                  <a:schemeClr val="bg1"/>
                </a:solidFill>
                <a:latin typeface="Arial" panose="020B0604020202020204" pitchFamily="34" charset="0"/>
              </a:rPr>
              <a:t>Bus System and Port Used in </a:t>
            </a:r>
            <a:r>
              <a:rPr lang="en-US" sz="2700" i="0" dirty="0" smtClean="0">
                <a:solidFill>
                  <a:schemeClr val="bg1"/>
                </a:solidFill>
                <a:latin typeface="Arial" panose="020B0604020202020204" pitchFamily="34" charset="0"/>
              </a:rPr>
              <a:t>Microcomputer</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92492807"/>
              </p:ext>
            </p:extLst>
          </p:nvPr>
        </p:nvGraphicFramePr>
        <p:xfrm>
          <a:off x="94034" y="788325"/>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7.3.2</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600" b="1" kern="1200" dirty="0" smtClean="0">
                          <a:solidFill>
                            <a:srgbClr val="0033CC"/>
                          </a:solidFill>
                          <a:effectLst/>
                          <a:latin typeface="Arial" pitchFamily="34" charset="0"/>
                          <a:ea typeface="+mn-ea"/>
                          <a:cs typeface="Arial" pitchFamily="34" charset="0"/>
                        </a:rPr>
                        <a:t>Principal Bus Standard/ Bus</a:t>
                      </a:r>
                      <a:r>
                        <a:rPr lang="en-US" sz="2600" b="1" kern="1200" baseline="0" dirty="0" smtClean="0">
                          <a:solidFill>
                            <a:srgbClr val="0033CC"/>
                          </a:solidFill>
                          <a:effectLst/>
                          <a:latin typeface="Arial" pitchFamily="34" charset="0"/>
                          <a:ea typeface="+mn-ea"/>
                          <a:cs typeface="Arial" pitchFamily="34" charset="0"/>
                        </a:rPr>
                        <a:t> Architecture</a:t>
                      </a:r>
                      <a:r>
                        <a:rPr lang="en-US" sz="2600" b="1" kern="1200" baseline="0" dirty="0" smtClean="0">
                          <a:solidFill>
                            <a:srgbClr val="FF0000"/>
                          </a:solidFill>
                          <a:effectLst/>
                          <a:latin typeface="Arial" pitchFamily="34" charset="0"/>
                          <a:ea typeface="+mn-ea"/>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192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1" hangingPunct="1">
              <a:lnSpc>
                <a:spcPct val="94000"/>
              </a:lnSpc>
              <a:spcBef>
                <a:spcPts val="0"/>
              </a:spcBef>
              <a:spcAft>
                <a:spcPts val="0"/>
              </a:spcAft>
              <a:buNone/>
            </a:pPr>
            <a:r>
              <a:rPr lang="en-US" sz="2400" dirty="0">
                <a:solidFill>
                  <a:srgbClr val="FF0000"/>
                </a:solidFill>
                <a:latin typeface="Arial" panose="020B0604020202020204" pitchFamily="34" charset="0"/>
                <a:cs typeface="Arial" panose="020B0604020202020204" pitchFamily="34" charset="0"/>
              </a:rPr>
              <a:t>USB Bus (Universal Serial Bus)</a:t>
            </a:r>
          </a:p>
          <a:p>
            <a:pPr marL="906463" lvl="1" indent="-342900" algn="just" eaLnBrk="1" hangingPunct="1">
              <a:lnSpc>
                <a:spcPct val="94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This bus is connected to the PCI </a:t>
            </a:r>
            <a:r>
              <a:rPr lang="en-US" sz="2400" spc="-30" dirty="0" smtClean="0">
                <a:latin typeface="Calibri" pitchFamily="34" charset="0"/>
                <a:cs typeface="Calibri" pitchFamily="34" charset="0"/>
              </a:rPr>
              <a:t>bus.</a:t>
            </a:r>
          </a:p>
          <a:p>
            <a:pPr marL="906463" lvl="1" indent="-342900" algn="just" eaLnBrk="1" hangingPunct="1">
              <a:lnSpc>
                <a:spcPct val="94000"/>
              </a:lnSpc>
              <a:spcBef>
                <a:spcPts val="0"/>
              </a:spcBef>
              <a:spcAft>
                <a:spcPts val="0"/>
              </a:spcAft>
              <a:buClr>
                <a:srgbClr val="FF0000"/>
              </a:buClr>
              <a:buSzPct val="101000"/>
              <a:buFont typeface="Wingdings" pitchFamily="2" charset="2"/>
              <a:buChar char="Ø"/>
            </a:pPr>
            <a:r>
              <a:rPr lang="en-US" sz="2400" spc="-30" dirty="0" smtClean="0">
                <a:latin typeface="Calibri" pitchFamily="34" charset="0"/>
                <a:cs typeface="Calibri" pitchFamily="34" charset="0"/>
              </a:rPr>
              <a:t>USB was at first co-invented </a:t>
            </a:r>
            <a:r>
              <a:rPr lang="en-US" sz="2400" spc="-30" dirty="0">
                <a:latin typeface="Calibri" pitchFamily="34" charset="0"/>
                <a:cs typeface="Calibri" pitchFamily="34" charset="0"/>
              </a:rPr>
              <a:t>by </a:t>
            </a:r>
            <a:r>
              <a:rPr lang="en-US" sz="2400" spc="-30" dirty="0">
                <a:solidFill>
                  <a:srgbClr val="0033CC"/>
                </a:solidFill>
                <a:latin typeface="Calibri" pitchFamily="34" charset="0"/>
                <a:cs typeface="Calibri" pitchFamily="34" charset="0"/>
              </a:rPr>
              <a:t>Ajay  Bhatt </a:t>
            </a:r>
            <a:r>
              <a:rPr lang="en-US" sz="2400" spc="-30" dirty="0">
                <a:latin typeface="Calibri" pitchFamily="34" charset="0"/>
                <a:cs typeface="Calibri" pitchFamily="34" charset="0"/>
              </a:rPr>
              <a:t>of Intel </a:t>
            </a:r>
            <a:r>
              <a:rPr lang="en-US" sz="2400" spc="-30" dirty="0" smtClean="0">
                <a:latin typeface="Calibri" pitchFamily="34" charset="0"/>
                <a:cs typeface="Calibri" pitchFamily="34" charset="0"/>
              </a:rPr>
              <a:t>(</a:t>
            </a:r>
            <a:r>
              <a:rPr lang="en-US" sz="2000" i="1" spc="-30" dirty="0">
                <a:latin typeface="Calibri" pitchFamily="34" charset="0"/>
                <a:cs typeface="Calibri" pitchFamily="34" charset="0"/>
              </a:rPr>
              <a:t>an Indian-American computer architect</a:t>
            </a:r>
            <a:r>
              <a:rPr lang="en-US" sz="2400" spc="-30" dirty="0" smtClean="0">
                <a:latin typeface="Calibri" pitchFamily="34" charset="0"/>
                <a:cs typeface="Calibri" pitchFamily="34" charset="0"/>
              </a:rPr>
              <a:t>) and </a:t>
            </a:r>
            <a:r>
              <a:rPr lang="en-US" sz="2400" spc="-30" dirty="0">
                <a:latin typeface="Calibri" pitchFamily="34" charset="0"/>
                <a:cs typeface="Calibri" pitchFamily="34" charset="0"/>
              </a:rPr>
              <a:t>the USB-IF (</a:t>
            </a:r>
            <a:r>
              <a:rPr lang="en-US" sz="2400" spc="-30" dirty="0">
                <a:solidFill>
                  <a:srgbClr val="FF0000"/>
                </a:solidFill>
                <a:latin typeface="Calibri" pitchFamily="34" charset="0"/>
                <a:cs typeface="Calibri" pitchFamily="34" charset="0"/>
              </a:rPr>
              <a:t>USB Implementers Forum, </a:t>
            </a:r>
            <a:r>
              <a:rPr lang="en-US" sz="2400" spc="-30" dirty="0" err="1">
                <a:solidFill>
                  <a:srgbClr val="FF0000"/>
                </a:solidFill>
                <a:latin typeface="Calibri" pitchFamily="34" charset="0"/>
                <a:cs typeface="Calibri" pitchFamily="34" charset="0"/>
              </a:rPr>
              <a:t>Inc</a:t>
            </a:r>
            <a:r>
              <a:rPr lang="en-US" sz="2400" spc="-30" dirty="0">
                <a:latin typeface="Calibri" pitchFamily="34" charset="0"/>
                <a:cs typeface="Calibri" pitchFamily="34" charset="0"/>
              </a:rPr>
              <a:t>). </a:t>
            </a:r>
            <a:r>
              <a:rPr lang="en-US" sz="2000" spc="-30" dirty="0">
                <a:latin typeface="Calibri" pitchFamily="34" charset="0"/>
                <a:cs typeface="Calibri" pitchFamily="34" charset="0"/>
              </a:rPr>
              <a:t>The </a:t>
            </a:r>
            <a:r>
              <a:rPr lang="en-US" sz="2000" spc="-30" dirty="0" smtClean="0">
                <a:latin typeface="Calibri" pitchFamily="34" charset="0"/>
                <a:cs typeface="Calibri" pitchFamily="34" charset="0"/>
              </a:rPr>
              <a:t>organization </a:t>
            </a:r>
            <a:r>
              <a:rPr lang="en-US" sz="2000" spc="-30" dirty="0">
                <a:latin typeface="Calibri" pitchFamily="34" charset="0"/>
                <a:cs typeface="Calibri" pitchFamily="34" charset="0"/>
              </a:rPr>
              <a:t>is comprised of industry leaders like Intel, Microsoft,  Compaq, LSI, Apple and Hewlett-Packard. </a:t>
            </a:r>
          </a:p>
          <a:p>
            <a:pPr marL="906463" lvl="1" indent="-342900" algn="just" eaLnBrk="1" hangingPunct="1">
              <a:lnSpc>
                <a:spcPct val="94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Unlike the </a:t>
            </a:r>
            <a:r>
              <a:rPr lang="en-US" sz="2400" spc="-30" dirty="0" smtClean="0">
                <a:latin typeface="Calibri" pitchFamily="34" charset="0"/>
                <a:cs typeface="Calibri" pitchFamily="34" charset="0"/>
              </a:rPr>
              <a:t>PCI bus</a:t>
            </a:r>
            <a:r>
              <a:rPr lang="en-US" sz="2400" spc="-30" dirty="0">
                <a:latin typeface="Calibri" pitchFamily="34" charset="0"/>
                <a:cs typeface="Calibri" pitchFamily="34" charset="0"/>
              </a:rPr>
              <a:t>, USB is a </a:t>
            </a:r>
            <a:r>
              <a:rPr lang="en-US" sz="2400" spc="-30" dirty="0">
                <a:solidFill>
                  <a:srgbClr val="FF0000"/>
                </a:solidFill>
                <a:latin typeface="Calibri" pitchFamily="34" charset="0"/>
                <a:cs typeface="Calibri" pitchFamily="34" charset="0"/>
              </a:rPr>
              <a:t>hot swappable bus</a:t>
            </a:r>
            <a:r>
              <a:rPr lang="en-US" sz="2400" spc="-30" dirty="0">
                <a:latin typeface="Calibri" pitchFamily="34" charset="0"/>
                <a:cs typeface="Calibri" pitchFamily="34" charset="0"/>
              </a:rPr>
              <a:t>. (Hot Swappable means, a user can connect and then disconnect a USB device without affecting the machine.</a:t>
            </a:r>
          </a:p>
          <a:p>
            <a:pPr marL="906463" lvl="1" indent="-342900" algn="just" eaLnBrk="1" hangingPunct="1">
              <a:lnSpc>
                <a:spcPct val="94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It allows connecting lower speed I/O devices to PC such as mouse, keyboard, flash memory, etc. without having to go through a complex installation procedure.</a:t>
            </a:r>
          </a:p>
          <a:p>
            <a:pPr marL="906463" lvl="1" indent="-342900" algn="just" eaLnBrk="1" hangingPunct="1">
              <a:lnSpc>
                <a:spcPct val="94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USB supports up to </a:t>
            </a:r>
            <a:r>
              <a:rPr lang="en-US" sz="2400" spc="-30" dirty="0">
                <a:solidFill>
                  <a:srgbClr val="FF0000"/>
                </a:solidFill>
                <a:latin typeface="Calibri" pitchFamily="34" charset="0"/>
                <a:cs typeface="Calibri" pitchFamily="34" charset="0"/>
              </a:rPr>
              <a:t>127 devices </a:t>
            </a:r>
            <a:r>
              <a:rPr lang="en-US" sz="2400" spc="-30" dirty="0">
                <a:latin typeface="Calibri" pitchFamily="34" charset="0"/>
                <a:cs typeface="Calibri" pitchFamily="34" charset="0"/>
              </a:rPr>
              <a:t>connected in either a daisy chain or hub layout</a:t>
            </a:r>
            <a:r>
              <a:rPr lang="en-US" sz="2400" spc="-30" dirty="0" smtClean="0">
                <a:latin typeface="Calibri" pitchFamily="34" charset="0"/>
                <a:cs typeface="Calibri" pitchFamily="34" charset="0"/>
              </a:rPr>
              <a:t>.</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22</a:t>
            </a:fld>
            <a:endParaRPr lang="en-US" dirty="0"/>
          </a:p>
        </p:txBody>
      </p:sp>
    </p:spTree>
    <p:extLst>
      <p:ext uri="{BB962C8B-B14F-4D97-AF65-F5344CB8AC3E}">
        <p14:creationId xmlns:p14="http://schemas.microsoft.com/office/powerpoint/2010/main" val="774557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7</a:t>
            </a:r>
            <a:r>
              <a:rPr lang="en-US" sz="2700" i="0" dirty="0" smtClean="0">
                <a:solidFill>
                  <a:schemeClr val="bg1"/>
                </a:solidFill>
                <a:latin typeface="Arial" panose="020B0604020202020204" pitchFamily="34" charset="0"/>
              </a:rPr>
              <a:t>.3 </a:t>
            </a:r>
            <a:r>
              <a:rPr lang="en-US" sz="2700" i="0" dirty="0">
                <a:solidFill>
                  <a:schemeClr val="bg1"/>
                </a:solidFill>
                <a:latin typeface="Arial" panose="020B0604020202020204" pitchFamily="34" charset="0"/>
              </a:rPr>
              <a:t>Bus System and Port Used in </a:t>
            </a:r>
            <a:r>
              <a:rPr lang="en-US" sz="2700" i="0" dirty="0" smtClean="0">
                <a:solidFill>
                  <a:schemeClr val="bg1"/>
                </a:solidFill>
                <a:latin typeface="Arial" panose="020B0604020202020204" pitchFamily="34" charset="0"/>
              </a:rPr>
              <a:t>Microcomputer</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59950519"/>
              </p:ext>
            </p:extLst>
          </p:nvPr>
        </p:nvGraphicFramePr>
        <p:xfrm>
          <a:off x="94034" y="788325"/>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7.3.2</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600" b="1" kern="1200" dirty="0" smtClean="0">
                          <a:solidFill>
                            <a:srgbClr val="0033CC"/>
                          </a:solidFill>
                          <a:effectLst/>
                          <a:latin typeface="Arial" pitchFamily="34" charset="0"/>
                          <a:ea typeface="+mn-ea"/>
                          <a:cs typeface="Arial" pitchFamily="34" charset="0"/>
                        </a:rPr>
                        <a:t>Principal Bus Standard/ Bus</a:t>
                      </a:r>
                      <a:r>
                        <a:rPr lang="en-US" sz="2600" b="1" kern="1200" baseline="0" dirty="0" smtClean="0">
                          <a:solidFill>
                            <a:srgbClr val="0033CC"/>
                          </a:solidFill>
                          <a:effectLst/>
                          <a:latin typeface="Arial" pitchFamily="34" charset="0"/>
                          <a:ea typeface="+mn-ea"/>
                          <a:cs typeface="Arial" pitchFamily="34" charset="0"/>
                        </a:rPr>
                        <a:t> Architecture</a:t>
                      </a:r>
                      <a:r>
                        <a:rPr lang="en-US" sz="2600" b="1" kern="1200" baseline="0" dirty="0" smtClean="0">
                          <a:solidFill>
                            <a:srgbClr val="FF0000"/>
                          </a:solidFill>
                          <a:effectLst/>
                          <a:latin typeface="Arial" pitchFamily="34" charset="0"/>
                          <a:ea typeface="+mn-ea"/>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3716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spcBef>
                <a:spcPts val="600"/>
              </a:spcBef>
              <a:spcAft>
                <a:spcPts val="600"/>
              </a:spcAft>
              <a:buNone/>
            </a:pPr>
            <a:r>
              <a:rPr lang="en-US" sz="2400" dirty="0">
                <a:solidFill>
                  <a:srgbClr val="FF0000"/>
                </a:solidFill>
                <a:latin typeface="Arial" panose="020B0604020202020204" pitchFamily="34" charset="0"/>
                <a:cs typeface="Arial" panose="020B0604020202020204" pitchFamily="34" charset="0"/>
              </a:rPr>
              <a:t>PCMCIA Bus </a:t>
            </a:r>
            <a:endParaRPr lang="en-US" sz="2400" dirty="0" smtClean="0">
              <a:solidFill>
                <a:srgbClr val="FF0000"/>
              </a:solidFill>
              <a:latin typeface="Arial" panose="020B0604020202020204" pitchFamily="34" charset="0"/>
              <a:cs typeface="Arial" panose="020B0604020202020204" pitchFamily="34" charset="0"/>
            </a:endParaRP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This bus was </a:t>
            </a:r>
            <a:r>
              <a:rPr lang="en-US" sz="2400" spc="-30" dirty="0" smtClean="0">
                <a:solidFill>
                  <a:srgbClr val="0033CC"/>
                </a:solidFill>
                <a:latin typeface="Calibri" pitchFamily="34" charset="0"/>
                <a:cs typeface="Calibri" pitchFamily="34" charset="0"/>
              </a:rPr>
              <a:t>developed by </a:t>
            </a:r>
            <a:r>
              <a:rPr lang="en-US" sz="2400" spc="-30" dirty="0" smtClean="0">
                <a:latin typeface="Calibri" pitchFamily="34" charset="0"/>
                <a:cs typeface="Calibri" pitchFamily="34" charset="0"/>
              </a:rPr>
              <a:t>the Personal </a:t>
            </a:r>
            <a:r>
              <a:rPr lang="en-US" sz="2400" spc="-30" dirty="0">
                <a:latin typeface="Calibri" pitchFamily="34" charset="0"/>
                <a:cs typeface="Calibri" pitchFamily="34" charset="0"/>
              </a:rPr>
              <a:t>Computer Memory Card International </a:t>
            </a:r>
            <a:r>
              <a:rPr lang="en-US" sz="2400" spc="-30" dirty="0" smtClean="0">
                <a:latin typeface="Calibri" pitchFamily="34" charset="0"/>
                <a:cs typeface="Calibri" pitchFamily="34" charset="0"/>
              </a:rPr>
              <a:t>Association (PCMCIA).</a:t>
            </a:r>
            <a:endParaRPr lang="en-US" sz="2400" spc="-30" dirty="0">
              <a:latin typeface="Calibri" pitchFamily="34" charset="0"/>
              <a:cs typeface="Calibri" pitchFamily="34" charset="0"/>
            </a:endParaRP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It is a </a:t>
            </a:r>
            <a:r>
              <a:rPr lang="en-US" sz="2400" spc="-30" dirty="0" smtClean="0">
                <a:solidFill>
                  <a:srgbClr val="FF0000"/>
                </a:solidFill>
                <a:latin typeface="Calibri" pitchFamily="34" charset="0"/>
                <a:cs typeface="Calibri" pitchFamily="34" charset="0"/>
              </a:rPr>
              <a:t>32 bit bus.</a:t>
            </a:r>
            <a:endParaRPr lang="en-US" sz="2400" spc="-30" dirty="0">
              <a:solidFill>
                <a:srgbClr val="FF0000"/>
              </a:solidFill>
              <a:latin typeface="Calibri" pitchFamily="34" charset="0"/>
              <a:cs typeface="Calibri" pitchFamily="34" charset="0"/>
            </a:endParaRP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It </a:t>
            </a:r>
            <a:r>
              <a:rPr lang="en-US" sz="2400" spc="-30" dirty="0">
                <a:latin typeface="Calibri" pitchFamily="34" charset="0"/>
                <a:cs typeface="Calibri" pitchFamily="34" charset="0"/>
              </a:rPr>
              <a:t>allows user to insert credit card-size peripherals such as memory cards, modems etc.</a:t>
            </a: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It </a:t>
            </a:r>
            <a:r>
              <a:rPr lang="en-US" sz="2400" spc="-30" dirty="0">
                <a:latin typeface="Calibri" pitchFamily="34" charset="0"/>
                <a:cs typeface="Calibri" pitchFamily="34" charset="0"/>
              </a:rPr>
              <a:t>is an open domain (i.e. allowing anyone to use it without permission), nonproprietary bus </a:t>
            </a:r>
            <a:r>
              <a:rPr lang="en-US" sz="2400" spc="-30" dirty="0" smtClean="0">
                <a:latin typeface="Calibri" pitchFamily="34" charset="0"/>
                <a:cs typeface="Calibri" pitchFamily="34" charset="0"/>
              </a:rPr>
              <a:t>standard.</a:t>
            </a:r>
            <a:endParaRPr lang="en-US" sz="2400" spc="-30" dirty="0">
              <a:latin typeface="Calibri" pitchFamily="34" charset="0"/>
              <a:cs typeface="Calibri" pitchFamily="34" charset="0"/>
            </a:endParaRP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This bus is used for notebook, sub-notebook and palmtop computers.</a:t>
            </a: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A </a:t>
            </a:r>
            <a:r>
              <a:rPr lang="en-US" sz="2400" spc="-30" dirty="0">
                <a:latin typeface="Calibri" pitchFamily="34" charset="0"/>
                <a:cs typeface="Calibri" pitchFamily="34" charset="0"/>
              </a:rPr>
              <a:t>card used in this bus is now called </a:t>
            </a:r>
            <a:r>
              <a:rPr lang="en-US" sz="2400" spc="-30" dirty="0">
                <a:solidFill>
                  <a:srgbClr val="0033CC"/>
                </a:solidFill>
                <a:latin typeface="Calibri" pitchFamily="34" charset="0"/>
                <a:cs typeface="Calibri" pitchFamily="34" charset="0"/>
              </a:rPr>
              <a:t>PC Card</a:t>
            </a:r>
            <a:r>
              <a:rPr lang="en-US" sz="2400" spc="-30" dirty="0" smtClean="0">
                <a:latin typeface="Calibri" pitchFamily="34" charset="0"/>
                <a:cs typeface="Calibri" pitchFamily="34" charset="0"/>
              </a:rPr>
              <a:t>.</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23</a:t>
            </a:fld>
            <a:endParaRPr lang="en-US" dirty="0"/>
          </a:p>
        </p:txBody>
      </p:sp>
    </p:spTree>
    <p:extLst>
      <p:ext uri="{BB962C8B-B14F-4D97-AF65-F5344CB8AC3E}">
        <p14:creationId xmlns:p14="http://schemas.microsoft.com/office/powerpoint/2010/main" val="4043805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7</a:t>
            </a:r>
            <a:r>
              <a:rPr lang="en-US" sz="2700" i="0" dirty="0" smtClean="0">
                <a:solidFill>
                  <a:schemeClr val="bg1"/>
                </a:solidFill>
                <a:latin typeface="Arial" panose="020B0604020202020204" pitchFamily="34" charset="0"/>
              </a:rPr>
              <a:t>.3 </a:t>
            </a:r>
            <a:r>
              <a:rPr lang="en-US" sz="2700" i="0" dirty="0">
                <a:solidFill>
                  <a:schemeClr val="bg1"/>
                </a:solidFill>
                <a:latin typeface="Arial" panose="020B0604020202020204" pitchFamily="34" charset="0"/>
              </a:rPr>
              <a:t>Bus System and Port Used in </a:t>
            </a:r>
            <a:r>
              <a:rPr lang="en-US" sz="2700" i="0" dirty="0" smtClean="0">
                <a:solidFill>
                  <a:schemeClr val="bg1"/>
                </a:solidFill>
                <a:latin typeface="Arial" panose="020B0604020202020204" pitchFamily="34" charset="0"/>
              </a:rPr>
              <a:t>Microcomputer</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824581544"/>
              </p:ext>
            </p:extLst>
          </p:nvPr>
        </p:nvGraphicFramePr>
        <p:xfrm>
          <a:off x="94034" y="788325"/>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7.3.3</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600" b="1" kern="1200" dirty="0" smtClean="0">
                          <a:solidFill>
                            <a:srgbClr val="0033CC"/>
                          </a:solidFill>
                          <a:effectLst/>
                          <a:latin typeface="Arial" pitchFamily="34" charset="0"/>
                          <a:ea typeface="+mn-ea"/>
                          <a:cs typeface="Arial" pitchFamily="34" charset="0"/>
                        </a:rPr>
                        <a:t>Standard and Specialized Expansion Ports</a:t>
                      </a: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3716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1" hangingPunct="1">
              <a:spcBef>
                <a:spcPts val="0"/>
              </a:spcBef>
              <a:buNone/>
            </a:pPr>
            <a:r>
              <a:rPr lang="en-US" sz="2400" dirty="0">
                <a:latin typeface="Arial" panose="020B0604020202020204" pitchFamily="34" charset="0"/>
                <a:cs typeface="Arial" panose="020B0604020202020204" pitchFamily="34" charset="0"/>
              </a:rPr>
              <a:t>A port is a socket on the outside of the system unit that is connected to an expansion board on the inside of the system unit. </a:t>
            </a:r>
          </a:p>
          <a:p>
            <a:pPr marL="906463" lvl="1" indent="-342900" algn="just" eaLnBrk="1" hangingPunct="1">
              <a:spcBef>
                <a:spcPts val="200"/>
              </a:spcBef>
              <a:spcAft>
                <a:spcPts val="200"/>
              </a:spcAft>
              <a:buClr>
                <a:srgbClr val="00CC00"/>
              </a:buClr>
              <a:buSzPct val="101000"/>
              <a:buFont typeface="Wingdings" pitchFamily="2" charset="2"/>
              <a:buChar char="Ø"/>
            </a:pPr>
            <a:r>
              <a:rPr lang="en-US" sz="2400" spc="-30" dirty="0">
                <a:solidFill>
                  <a:srgbClr val="0033CC"/>
                </a:solidFill>
                <a:latin typeface="Calibri" pitchFamily="34" charset="0"/>
                <a:cs typeface="Calibri" pitchFamily="34" charset="0"/>
              </a:rPr>
              <a:t>Ports allow connecting common devices </a:t>
            </a:r>
            <a:r>
              <a:rPr lang="en-US" sz="2400" spc="-30" dirty="0" smtClean="0">
                <a:solidFill>
                  <a:srgbClr val="0033CC"/>
                </a:solidFill>
                <a:latin typeface="Calibri" pitchFamily="34" charset="0"/>
                <a:cs typeface="Calibri" pitchFamily="34" charset="0"/>
              </a:rPr>
              <a:t>to computer</a:t>
            </a:r>
            <a:r>
              <a:rPr lang="en-US" sz="2400" spc="-30" dirty="0" smtClean="0">
                <a:latin typeface="Calibri" pitchFamily="34" charset="0"/>
                <a:cs typeface="Calibri" pitchFamily="34" charset="0"/>
              </a:rPr>
              <a:t>, such </a:t>
            </a:r>
            <a:r>
              <a:rPr lang="en-US" sz="2400" spc="-30" dirty="0">
                <a:latin typeface="Calibri" pitchFamily="34" charset="0"/>
                <a:cs typeface="Calibri" pitchFamily="34" charset="0"/>
              </a:rPr>
              <a:t>as monitor, printer, keyboard, modem, mouse, speaker </a:t>
            </a:r>
            <a:r>
              <a:rPr lang="en-US" sz="2400" spc="-30" dirty="0" smtClean="0">
                <a:latin typeface="Calibri" pitchFamily="34" charset="0"/>
                <a:cs typeface="Calibri" pitchFamily="34" charset="0"/>
              </a:rPr>
              <a:t>etc. </a:t>
            </a:r>
            <a:endParaRPr lang="en-US" sz="2400" spc="-30" dirty="0">
              <a:latin typeface="Calibri" pitchFamily="34" charset="0"/>
              <a:cs typeface="Calibri" pitchFamily="34" charset="0"/>
            </a:endParaRPr>
          </a:p>
          <a:p>
            <a:pPr marL="906463" lvl="1" indent="-342900" algn="just" eaLnBrk="1" hangingPunct="1">
              <a:spcBef>
                <a:spcPts val="200"/>
              </a:spcBef>
              <a:spcAft>
                <a:spcPts val="200"/>
              </a:spcAft>
              <a:buClr>
                <a:srgbClr val="00CC00"/>
              </a:buClr>
              <a:buSzPct val="101000"/>
              <a:buFont typeface="Wingdings" pitchFamily="2" charset="2"/>
              <a:buChar char="Ø"/>
            </a:pPr>
            <a:r>
              <a:rPr lang="en-US" sz="2400" spc="-30" dirty="0">
                <a:latin typeface="Calibri" pitchFamily="34" charset="0"/>
                <a:cs typeface="Calibri" pitchFamily="34" charset="0"/>
              </a:rPr>
              <a:t> </a:t>
            </a:r>
            <a:r>
              <a:rPr lang="en-US" sz="2400" spc="-30" dirty="0" smtClean="0">
                <a:latin typeface="Calibri" pitchFamily="34" charset="0"/>
                <a:cs typeface="Calibri" pitchFamily="34" charset="0"/>
              </a:rPr>
              <a:t>Some </a:t>
            </a:r>
            <a:r>
              <a:rPr lang="en-US" sz="2400" spc="-30" dirty="0">
                <a:latin typeface="Calibri" pitchFamily="34" charset="0"/>
                <a:cs typeface="Calibri" pitchFamily="34" charset="0"/>
              </a:rPr>
              <a:t>commonly used ports are </a:t>
            </a:r>
            <a:r>
              <a:rPr lang="en-US" sz="2400" spc="-30" dirty="0" smtClean="0">
                <a:latin typeface="Calibri" pitchFamily="34" charset="0"/>
                <a:cs typeface="Calibri" pitchFamily="34" charset="0"/>
              </a:rPr>
              <a:t>listed below:</a:t>
            </a:r>
          </a:p>
          <a:p>
            <a:pPr marL="1776413" lvl="1" indent="-342900" algn="just" eaLnBrk="1" hangingPunct="1">
              <a:lnSpc>
                <a:spcPct val="90000"/>
              </a:lnSpc>
              <a:spcBef>
                <a:spcPts val="0"/>
              </a:spcBef>
              <a:spcAft>
                <a:spcPts val="0"/>
              </a:spcAft>
              <a:buClr>
                <a:srgbClr val="FF0000"/>
              </a:buClr>
              <a:buSzPct val="80000"/>
              <a:buFont typeface="Wingdings" pitchFamily="2" charset="2"/>
              <a:buChar char="q"/>
            </a:pPr>
            <a:r>
              <a:rPr lang="en-US" sz="2000" spc="-30" dirty="0">
                <a:latin typeface="Calibri" pitchFamily="34" charset="0"/>
                <a:cs typeface="Calibri" pitchFamily="34" charset="0"/>
              </a:rPr>
              <a:t>Serial </a:t>
            </a:r>
            <a:r>
              <a:rPr lang="en-US" sz="2000" spc="-30" dirty="0" smtClean="0">
                <a:latin typeface="Calibri" pitchFamily="34" charset="0"/>
                <a:cs typeface="Calibri" pitchFamily="34" charset="0"/>
              </a:rPr>
              <a:t>Port (also called COM port)</a:t>
            </a:r>
            <a:endParaRPr lang="en-US" sz="2000" spc="-30" dirty="0">
              <a:latin typeface="Calibri" pitchFamily="34" charset="0"/>
              <a:cs typeface="Calibri" pitchFamily="34" charset="0"/>
            </a:endParaRPr>
          </a:p>
          <a:p>
            <a:pPr marL="1776413" lvl="1" indent="-342900" algn="just" eaLnBrk="1" hangingPunct="1">
              <a:lnSpc>
                <a:spcPct val="90000"/>
              </a:lnSpc>
              <a:spcBef>
                <a:spcPts val="0"/>
              </a:spcBef>
              <a:spcAft>
                <a:spcPts val="0"/>
              </a:spcAft>
              <a:buClr>
                <a:srgbClr val="FF0000"/>
              </a:buClr>
              <a:buSzPct val="80000"/>
              <a:buFont typeface="Wingdings" pitchFamily="2" charset="2"/>
              <a:buChar char="q"/>
            </a:pPr>
            <a:r>
              <a:rPr lang="en-US" sz="2000" spc="-30" dirty="0">
                <a:latin typeface="Calibri" pitchFamily="34" charset="0"/>
                <a:cs typeface="Calibri" pitchFamily="34" charset="0"/>
              </a:rPr>
              <a:t>Parallel </a:t>
            </a:r>
            <a:r>
              <a:rPr lang="en-US" sz="2000" spc="-30" dirty="0" smtClean="0">
                <a:latin typeface="Calibri" pitchFamily="34" charset="0"/>
                <a:cs typeface="Calibri" pitchFamily="34" charset="0"/>
              </a:rPr>
              <a:t>Port </a:t>
            </a:r>
            <a:endParaRPr lang="en-US" sz="2000" spc="-30" dirty="0">
              <a:latin typeface="Calibri" pitchFamily="34" charset="0"/>
              <a:cs typeface="Calibri" pitchFamily="34" charset="0"/>
            </a:endParaRPr>
          </a:p>
          <a:p>
            <a:pPr marL="1776413" lvl="1" indent="-342900" algn="just" eaLnBrk="1" hangingPunct="1">
              <a:lnSpc>
                <a:spcPct val="90000"/>
              </a:lnSpc>
              <a:spcBef>
                <a:spcPts val="0"/>
              </a:spcBef>
              <a:spcAft>
                <a:spcPts val="0"/>
              </a:spcAft>
              <a:buClr>
                <a:srgbClr val="FF0000"/>
              </a:buClr>
              <a:buSzPct val="80000"/>
              <a:buFont typeface="Wingdings" pitchFamily="2" charset="2"/>
              <a:buChar char="q"/>
            </a:pPr>
            <a:r>
              <a:rPr lang="en-US" sz="2000" spc="-30" dirty="0">
                <a:latin typeface="Calibri" pitchFamily="34" charset="0"/>
                <a:cs typeface="Calibri" pitchFamily="34" charset="0"/>
              </a:rPr>
              <a:t>Network Adapter Port/ Network </a:t>
            </a:r>
            <a:r>
              <a:rPr lang="en-US" sz="2000" spc="-30" dirty="0" smtClean="0">
                <a:latin typeface="Calibri" pitchFamily="34" charset="0"/>
                <a:cs typeface="Calibri" pitchFamily="34" charset="0"/>
              </a:rPr>
              <a:t>Port</a:t>
            </a:r>
            <a:endParaRPr lang="en-US" sz="2000" spc="-30" dirty="0">
              <a:latin typeface="Calibri" pitchFamily="34" charset="0"/>
              <a:cs typeface="Calibri" pitchFamily="34" charset="0"/>
            </a:endParaRPr>
          </a:p>
          <a:p>
            <a:pPr marL="1776413" lvl="1" indent="-342900" algn="just" eaLnBrk="1" hangingPunct="1">
              <a:lnSpc>
                <a:spcPct val="90000"/>
              </a:lnSpc>
              <a:spcBef>
                <a:spcPts val="0"/>
              </a:spcBef>
              <a:spcAft>
                <a:spcPts val="0"/>
              </a:spcAft>
              <a:buClr>
                <a:srgbClr val="FF0000"/>
              </a:buClr>
              <a:buSzPct val="80000"/>
              <a:buFont typeface="Wingdings" pitchFamily="2" charset="2"/>
              <a:buChar char="q"/>
            </a:pPr>
            <a:r>
              <a:rPr lang="en-US" sz="2000" spc="-30" dirty="0">
                <a:latin typeface="Calibri" pitchFamily="34" charset="0"/>
                <a:cs typeface="Calibri" pitchFamily="34" charset="0"/>
              </a:rPr>
              <a:t>Video Adapter Port/ Monitor </a:t>
            </a:r>
            <a:r>
              <a:rPr lang="en-US" sz="2000" spc="-30" dirty="0" smtClean="0">
                <a:latin typeface="Calibri" pitchFamily="34" charset="0"/>
                <a:cs typeface="Calibri" pitchFamily="34" charset="0"/>
              </a:rPr>
              <a:t>Port </a:t>
            </a:r>
            <a:endParaRPr lang="en-US" sz="2000" spc="-30" dirty="0">
              <a:latin typeface="Calibri" pitchFamily="34" charset="0"/>
              <a:cs typeface="Calibri" pitchFamily="34" charset="0"/>
            </a:endParaRPr>
          </a:p>
          <a:p>
            <a:pPr marL="1776413" lvl="1" indent="-342900" algn="just" eaLnBrk="1" hangingPunct="1">
              <a:lnSpc>
                <a:spcPct val="90000"/>
              </a:lnSpc>
              <a:spcBef>
                <a:spcPts val="0"/>
              </a:spcBef>
              <a:spcAft>
                <a:spcPts val="0"/>
              </a:spcAft>
              <a:buClr>
                <a:srgbClr val="FF0000"/>
              </a:buClr>
              <a:buSzPct val="80000"/>
              <a:buFont typeface="Wingdings" pitchFamily="2" charset="2"/>
              <a:buChar char="q"/>
            </a:pPr>
            <a:r>
              <a:rPr lang="en-US" sz="2000" spc="-30" dirty="0">
                <a:latin typeface="Calibri" pitchFamily="34" charset="0"/>
                <a:cs typeface="Calibri" pitchFamily="34" charset="0"/>
              </a:rPr>
              <a:t>Audio </a:t>
            </a:r>
            <a:r>
              <a:rPr lang="en-US" sz="2000" spc="-30" dirty="0" smtClean="0">
                <a:latin typeface="Calibri" pitchFamily="34" charset="0"/>
                <a:cs typeface="Calibri" pitchFamily="34" charset="0"/>
              </a:rPr>
              <a:t>Port</a:t>
            </a:r>
            <a:endParaRPr lang="en-US" sz="2000" spc="-30" dirty="0">
              <a:latin typeface="Calibri" pitchFamily="34" charset="0"/>
              <a:cs typeface="Calibri" pitchFamily="34" charset="0"/>
            </a:endParaRPr>
          </a:p>
          <a:p>
            <a:pPr marL="1776413" lvl="1" indent="-342900" algn="just" eaLnBrk="1" hangingPunct="1">
              <a:lnSpc>
                <a:spcPct val="90000"/>
              </a:lnSpc>
              <a:spcBef>
                <a:spcPts val="0"/>
              </a:spcBef>
              <a:spcAft>
                <a:spcPts val="0"/>
              </a:spcAft>
              <a:buClr>
                <a:srgbClr val="FF0000"/>
              </a:buClr>
              <a:buSzPct val="80000"/>
              <a:buFont typeface="Wingdings" pitchFamily="2" charset="2"/>
              <a:buChar char="q"/>
            </a:pPr>
            <a:r>
              <a:rPr lang="en-US" sz="2000" spc="-30" dirty="0">
                <a:latin typeface="Calibri" pitchFamily="34" charset="0"/>
                <a:cs typeface="Calibri" pitchFamily="34" charset="0"/>
              </a:rPr>
              <a:t>Modem </a:t>
            </a:r>
            <a:r>
              <a:rPr lang="en-US" sz="2000" spc="-30" dirty="0" smtClean="0">
                <a:latin typeface="Calibri" pitchFamily="34" charset="0"/>
                <a:cs typeface="Calibri" pitchFamily="34" charset="0"/>
              </a:rPr>
              <a:t>Port</a:t>
            </a:r>
            <a:endParaRPr lang="en-US" sz="2000" spc="-30" dirty="0">
              <a:latin typeface="Calibri" pitchFamily="34" charset="0"/>
              <a:cs typeface="Calibri" pitchFamily="34" charset="0"/>
            </a:endParaRPr>
          </a:p>
          <a:p>
            <a:pPr marL="1776413" lvl="1" indent="-342900" algn="just" eaLnBrk="1" hangingPunct="1">
              <a:lnSpc>
                <a:spcPct val="90000"/>
              </a:lnSpc>
              <a:spcBef>
                <a:spcPts val="0"/>
              </a:spcBef>
              <a:spcAft>
                <a:spcPts val="0"/>
              </a:spcAft>
              <a:buClr>
                <a:srgbClr val="FF0000"/>
              </a:buClr>
              <a:buSzPct val="80000"/>
              <a:buFont typeface="Wingdings" pitchFamily="2" charset="2"/>
              <a:buChar char="q"/>
            </a:pPr>
            <a:r>
              <a:rPr lang="en-US" sz="2000" spc="-30" dirty="0">
                <a:latin typeface="Calibri" pitchFamily="34" charset="0"/>
                <a:cs typeface="Calibri" pitchFamily="34" charset="0"/>
              </a:rPr>
              <a:t>Mouse and Keyboard </a:t>
            </a:r>
            <a:r>
              <a:rPr lang="en-US" sz="2000" spc="-30" dirty="0" smtClean="0">
                <a:latin typeface="Calibri" pitchFamily="34" charset="0"/>
                <a:cs typeface="Calibri" pitchFamily="34" charset="0"/>
              </a:rPr>
              <a:t>Ports</a:t>
            </a:r>
          </a:p>
          <a:p>
            <a:pPr marL="1433513" lvl="1" indent="0" algn="just" eaLnBrk="1" hangingPunct="1">
              <a:lnSpc>
                <a:spcPct val="90000"/>
              </a:lnSpc>
              <a:spcBef>
                <a:spcPts val="0"/>
              </a:spcBef>
              <a:spcAft>
                <a:spcPts val="0"/>
              </a:spcAft>
              <a:buClr>
                <a:srgbClr val="FF0000"/>
              </a:buClr>
              <a:buSzPct val="80000"/>
              <a:buNone/>
            </a:pPr>
            <a:endParaRPr lang="en-US" sz="1100" spc="-30" dirty="0">
              <a:latin typeface="Calibri" pitchFamily="34" charset="0"/>
              <a:cs typeface="Calibri" pitchFamily="34" charset="0"/>
            </a:endParaRPr>
          </a:p>
          <a:p>
            <a:pPr marL="1776413" lvl="1" indent="-342900" algn="just" eaLnBrk="1" hangingPunct="1">
              <a:lnSpc>
                <a:spcPct val="90000"/>
              </a:lnSpc>
              <a:spcBef>
                <a:spcPts val="0"/>
              </a:spcBef>
              <a:spcAft>
                <a:spcPts val="0"/>
              </a:spcAft>
              <a:buClr>
                <a:srgbClr val="FF0000"/>
              </a:buClr>
              <a:buSzPct val="80000"/>
              <a:buFont typeface="Wingdings" pitchFamily="2" charset="2"/>
              <a:buChar char="q"/>
            </a:pPr>
            <a:r>
              <a:rPr lang="en-US" sz="2000" spc="-30" dirty="0">
                <a:latin typeface="Calibri" pitchFamily="34" charset="0"/>
                <a:cs typeface="Calibri" pitchFamily="34" charset="0"/>
              </a:rPr>
              <a:t>SCSI Port (Small Computer System Interface)</a:t>
            </a:r>
          </a:p>
          <a:p>
            <a:pPr marL="1776413" lvl="1" indent="-342900" algn="just" eaLnBrk="1" hangingPunct="1">
              <a:lnSpc>
                <a:spcPct val="90000"/>
              </a:lnSpc>
              <a:spcBef>
                <a:spcPts val="0"/>
              </a:spcBef>
              <a:spcAft>
                <a:spcPts val="0"/>
              </a:spcAft>
              <a:buClr>
                <a:srgbClr val="FF0000"/>
              </a:buClr>
              <a:buSzPct val="80000"/>
              <a:buFont typeface="Wingdings" pitchFamily="2" charset="2"/>
              <a:buChar char="q"/>
            </a:pPr>
            <a:r>
              <a:rPr lang="en-US" sz="2000" spc="-30" dirty="0">
                <a:latin typeface="Calibri" pitchFamily="34" charset="0"/>
                <a:cs typeface="Calibri" pitchFamily="34" charset="0"/>
              </a:rPr>
              <a:t>USB Port (Universal Serial Bus)</a:t>
            </a:r>
          </a:p>
          <a:p>
            <a:pPr marL="1776413" lvl="1" indent="-342900" algn="just" eaLnBrk="1" hangingPunct="1">
              <a:lnSpc>
                <a:spcPct val="90000"/>
              </a:lnSpc>
              <a:spcBef>
                <a:spcPts val="0"/>
              </a:spcBef>
              <a:spcAft>
                <a:spcPts val="0"/>
              </a:spcAft>
              <a:buClr>
                <a:srgbClr val="FF0000"/>
              </a:buClr>
              <a:buSzPct val="80000"/>
              <a:buFont typeface="Wingdings" pitchFamily="2" charset="2"/>
              <a:buChar char="q"/>
            </a:pPr>
            <a:r>
              <a:rPr lang="en-US" sz="2000" spc="-30" dirty="0">
                <a:latin typeface="Calibri" pitchFamily="34" charset="0"/>
                <a:cs typeface="Calibri" pitchFamily="34" charset="0"/>
              </a:rPr>
              <a:t>FireWire Port (IEEE 1394 Port)</a:t>
            </a:r>
          </a:p>
          <a:p>
            <a:pPr marL="563563" lvl="1" indent="0" algn="just" eaLnBrk="1" hangingPunct="1">
              <a:lnSpc>
                <a:spcPct val="90000"/>
              </a:lnSpc>
              <a:spcBef>
                <a:spcPts val="0"/>
              </a:spcBef>
              <a:spcAft>
                <a:spcPts val="0"/>
              </a:spcAft>
              <a:buClr>
                <a:srgbClr val="FF0000"/>
              </a:buClr>
              <a:buSzPct val="101000"/>
              <a:buNone/>
            </a:pPr>
            <a:endParaRPr lang="en-US" sz="20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24</a:t>
            </a:fld>
            <a:endParaRPr lang="en-US" dirty="0"/>
          </a:p>
        </p:txBody>
      </p:sp>
      <p:sp>
        <p:nvSpPr>
          <p:cNvPr id="4" name="Left Brace 3"/>
          <p:cNvSpPr/>
          <p:nvPr/>
        </p:nvSpPr>
        <p:spPr bwMode="auto">
          <a:xfrm>
            <a:off x="1295400" y="3733800"/>
            <a:ext cx="457200" cy="1828800"/>
          </a:xfrm>
          <a:prstGeom prst="leftBrace">
            <a:avLst/>
          </a:prstGeom>
          <a:noFill/>
          <a:ln w="28575" cap="flat" cmpd="sng" algn="ctr">
            <a:solidFill>
              <a:srgbClr val="0033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panose="020B0604020202020204" pitchFamily="34" charset="0"/>
            </a:endParaRPr>
          </a:p>
        </p:txBody>
      </p:sp>
      <p:sp>
        <p:nvSpPr>
          <p:cNvPr id="5" name="Right Brace 4"/>
          <p:cNvSpPr/>
          <p:nvPr/>
        </p:nvSpPr>
        <p:spPr bwMode="auto">
          <a:xfrm>
            <a:off x="6781800" y="5791200"/>
            <a:ext cx="152400" cy="990600"/>
          </a:xfrm>
          <a:prstGeom prst="rightBrace">
            <a:avLst/>
          </a:prstGeom>
          <a:noFill/>
          <a:ln w="28575" cap="flat" cmpd="sng" algn="ctr">
            <a:solidFill>
              <a:srgbClr val="0033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a:xfrm>
            <a:off x="897302" y="3628572"/>
            <a:ext cx="492443" cy="2057400"/>
          </a:xfrm>
          <a:prstGeom prst="rect">
            <a:avLst/>
          </a:prstGeom>
        </p:spPr>
        <p:txBody>
          <a:bodyPr vert="vert" wrap="square">
            <a:spAutoFit/>
          </a:bodyPr>
          <a:lstStyle/>
          <a:p>
            <a:pPr marL="0" marR="0" algn="ctr">
              <a:spcBef>
                <a:spcPts val="0"/>
              </a:spcBef>
              <a:spcAft>
                <a:spcPts val="0"/>
              </a:spcAft>
            </a:pPr>
            <a:r>
              <a:rPr lang="en-US" sz="2000" dirty="0" smtClean="0">
                <a:solidFill>
                  <a:srgbClr val="FF0000"/>
                </a:solidFill>
                <a:effectLst/>
                <a:latin typeface="Calibri" pitchFamily="34" charset="0"/>
                <a:ea typeface="Times New Roman" panose="02020603050405020304" pitchFamily="18" charset="0"/>
                <a:cs typeface="Calibri" pitchFamily="34" charset="0"/>
              </a:rPr>
              <a:t>Standard Ports</a:t>
            </a:r>
            <a:endParaRPr lang="en-US" sz="2000" dirty="0">
              <a:solidFill>
                <a:srgbClr val="FF0000"/>
              </a:solidFill>
              <a:effectLst/>
              <a:latin typeface="Calibri" pitchFamily="34" charset="0"/>
              <a:ea typeface="Times New Roman" panose="02020603050405020304" pitchFamily="18" charset="0"/>
              <a:cs typeface="Calibri" pitchFamily="34" charset="0"/>
            </a:endParaRPr>
          </a:p>
        </p:txBody>
      </p:sp>
      <p:sp>
        <p:nvSpPr>
          <p:cNvPr id="12" name="Rectangle 11"/>
          <p:cNvSpPr/>
          <p:nvPr/>
        </p:nvSpPr>
        <p:spPr>
          <a:xfrm>
            <a:off x="6934200" y="4800600"/>
            <a:ext cx="492443" cy="2057400"/>
          </a:xfrm>
          <a:prstGeom prst="rect">
            <a:avLst/>
          </a:prstGeom>
        </p:spPr>
        <p:txBody>
          <a:bodyPr vert="vert270" wrap="square">
            <a:spAutoFit/>
          </a:bodyPr>
          <a:lstStyle/>
          <a:p>
            <a:pPr marL="0" marR="0" algn="ctr">
              <a:spcBef>
                <a:spcPts val="0"/>
              </a:spcBef>
              <a:spcAft>
                <a:spcPts val="0"/>
              </a:spcAft>
            </a:pPr>
            <a:r>
              <a:rPr lang="en-US" sz="2000" dirty="0" smtClean="0">
                <a:solidFill>
                  <a:srgbClr val="0033CC"/>
                </a:solidFill>
                <a:effectLst/>
                <a:latin typeface="Calibri" pitchFamily="34" charset="0"/>
                <a:ea typeface="Times New Roman" panose="02020603050405020304" pitchFamily="18" charset="0"/>
                <a:cs typeface="Calibri" pitchFamily="34" charset="0"/>
              </a:rPr>
              <a:t>Specialized Ports</a:t>
            </a:r>
            <a:endParaRPr lang="en-US" sz="2000" dirty="0">
              <a:solidFill>
                <a:srgbClr val="0033CC"/>
              </a:solidFill>
              <a:effectLst/>
              <a:latin typeface="Calibri" pitchFamily="34" charset="0"/>
              <a:ea typeface="Times New Roman" panose="02020603050405020304" pitchFamily="18" charset="0"/>
              <a:cs typeface="Calibri" pitchFamily="34" charset="0"/>
            </a:endParaRPr>
          </a:p>
        </p:txBody>
      </p:sp>
    </p:spTree>
    <p:extLst>
      <p:ext uri="{BB962C8B-B14F-4D97-AF65-F5344CB8AC3E}">
        <p14:creationId xmlns:p14="http://schemas.microsoft.com/office/powerpoint/2010/main" val="17527446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spc="-80" dirty="0">
                <a:solidFill>
                  <a:schemeClr val="bg1"/>
                </a:solidFill>
                <a:latin typeface="Arial" panose="020B0604020202020204" pitchFamily="34" charset="0"/>
              </a:rPr>
              <a:t>7</a:t>
            </a:r>
            <a:r>
              <a:rPr lang="en-US" sz="2700" i="0" spc="-80" dirty="0" smtClean="0">
                <a:solidFill>
                  <a:schemeClr val="bg1"/>
                </a:solidFill>
                <a:latin typeface="Arial" panose="020B0604020202020204" pitchFamily="34" charset="0"/>
              </a:rPr>
              <a:t>.4 </a:t>
            </a:r>
            <a:r>
              <a:rPr lang="en-US" sz="2700" i="0" spc="-80" dirty="0">
                <a:solidFill>
                  <a:schemeClr val="bg1"/>
                </a:solidFill>
                <a:latin typeface="Arial" panose="020B0604020202020204" pitchFamily="34" charset="0"/>
              </a:rPr>
              <a:t>Factors Affecting the Processing Speed of a </a:t>
            </a:r>
            <a:r>
              <a:rPr lang="en-US" sz="2700" i="0" spc="-80" dirty="0" smtClean="0">
                <a:solidFill>
                  <a:schemeClr val="bg1"/>
                </a:solidFill>
                <a:latin typeface="Arial" panose="020B0604020202020204" pitchFamily="34" charset="0"/>
              </a:rPr>
              <a:t>Computer</a:t>
            </a:r>
            <a:endParaRPr lang="en-US" sz="2700" i="0" spc="-8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04800" y="762000"/>
            <a:ext cx="8382000" cy="547211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spcBef>
                <a:spcPts val="0"/>
              </a:spcBef>
              <a:buNone/>
            </a:pPr>
            <a:r>
              <a:rPr lang="en-US" sz="2400" dirty="0">
                <a:latin typeface="Arial" panose="020B0604020202020204" pitchFamily="34" charset="0"/>
                <a:cs typeface="Arial" panose="020B0604020202020204" pitchFamily="34" charset="0"/>
              </a:rPr>
              <a:t>The circuitry design of a CPU determines its basic speed, but several additional factors can increase the processing speed of a CPU. These factors are: </a:t>
            </a:r>
            <a:endParaRPr lang="en-US" sz="2400" dirty="0" smtClean="0">
              <a:latin typeface="Arial" panose="020B0604020202020204" pitchFamily="34" charset="0"/>
              <a:cs typeface="Arial" panose="020B0604020202020204" pitchFamily="34" charset="0"/>
            </a:endParaRPr>
          </a:p>
          <a:p>
            <a:pPr marL="0" indent="0" algn="just" eaLnBrk="1" hangingPunct="1">
              <a:spcBef>
                <a:spcPts val="0"/>
              </a:spcBef>
              <a:buNone/>
            </a:pPr>
            <a:endParaRPr lang="en-US" sz="1100" dirty="0">
              <a:latin typeface="Arial" panose="020B0604020202020204" pitchFamily="34" charset="0"/>
              <a:cs typeface="Arial" panose="020B0604020202020204" pitchFamily="34" charset="0"/>
            </a:endParaRPr>
          </a:p>
          <a:p>
            <a:pPr marL="1820863" lvl="0" indent="-457200" algn="just" defTabSz="963613" eaLnBrk="1" hangingPunct="1">
              <a:spcBef>
                <a:spcPts val="600"/>
              </a:spcBef>
              <a:spcAft>
                <a:spcPts val="600"/>
              </a:spcAft>
              <a:buClr>
                <a:srgbClr val="FF0000"/>
              </a:buClr>
              <a:buSzPct val="100000"/>
              <a:buFont typeface="+mj-lt"/>
              <a:buAutoNum type="arabicPeriod"/>
            </a:pPr>
            <a:r>
              <a:rPr lang="en-US" sz="2000" dirty="0">
                <a:latin typeface="Calibri" pitchFamily="34" charset="0"/>
                <a:cs typeface="Calibri" pitchFamily="34" charset="0"/>
              </a:rPr>
              <a:t>Size of the register of the CPU: </a:t>
            </a:r>
          </a:p>
          <a:p>
            <a:pPr marL="1820863" lvl="0" indent="-457200" algn="just" defTabSz="963613" eaLnBrk="1" hangingPunct="1">
              <a:spcBef>
                <a:spcPts val="600"/>
              </a:spcBef>
              <a:spcAft>
                <a:spcPts val="600"/>
              </a:spcAft>
              <a:buClr>
                <a:srgbClr val="FF0000"/>
              </a:buClr>
              <a:buSzPct val="100000"/>
              <a:buFont typeface="+mj-lt"/>
              <a:buAutoNum type="arabicPeriod"/>
            </a:pPr>
            <a:r>
              <a:rPr lang="en-US" sz="2000" dirty="0">
                <a:latin typeface="Calibri" pitchFamily="34" charset="0"/>
                <a:cs typeface="Calibri" pitchFamily="34" charset="0"/>
              </a:rPr>
              <a:t>Size of memory (RAM)</a:t>
            </a:r>
          </a:p>
          <a:p>
            <a:pPr marL="1820863" lvl="0" indent="-457200" algn="just" defTabSz="963613" eaLnBrk="1" hangingPunct="1">
              <a:spcBef>
                <a:spcPts val="600"/>
              </a:spcBef>
              <a:spcAft>
                <a:spcPts val="600"/>
              </a:spcAft>
              <a:buClr>
                <a:srgbClr val="FF0000"/>
              </a:buClr>
              <a:buSzPct val="100000"/>
              <a:buFont typeface="+mj-lt"/>
              <a:buAutoNum type="arabicPeriod"/>
            </a:pPr>
            <a:r>
              <a:rPr lang="en-US" sz="2000" dirty="0">
                <a:latin typeface="Calibri" pitchFamily="34" charset="0"/>
                <a:cs typeface="Calibri" pitchFamily="34" charset="0"/>
              </a:rPr>
              <a:t>Cache memory</a:t>
            </a:r>
          </a:p>
          <a:p>
            <a:pPr marL="1820863" lvl="0" indent="-457200" algn="just" defTabSz="963613" eaLnBrk="1" hangingPunct="1">
              <a:spcBef>
                <a:spcPts val="600"/>
              </a:spcBef>
              <a:spcAft>
                <a:spcPts val="600"/>
              </a:spcAft>
              <a:buClr>
                <a:srgbClr val="FF0000"/>
              </a:buClr>
              <a:buSzPct val="100000"/>
              <a:buFont typeface="+mj-lt"/>
              <a:buAutoNum type="arabicPeriod"/>
            </a:pPr>
            <a:r>
              <a:rPr lang="en-US" sz="2000" dirty="0">
                <a:latin typeface="Calibri" pitchFamily="34" charset="0"/>
                <a:cs typeface="Calibri" pitchFamily="34" charset="0"/>
              </a:rPr>
              <a:t>Clock speed</a:t>
            </a:r>
          </a:p>
          <a:p>
            <a:pPr marL="1820863" lvl="0" indent="-457200" algn="just" defTabSz="963613" eaLnBrk="1" hangingPunct="1">
              <a:spcBef>
                <a:spcPts val="600"/>
              </a:spcBef>
              <a:spcAft>
                <a:spcPts val="600"/>
              </a:spcAft>
              <a:buClr>
                <a:srgbClr val="FF0000"/>
              </a:buClr>
              <a:buSzPct val="100000"/>
              <a:buFont typeface="+mj-lt"/>
              <a:buAutoNum type="arabicPeriod"/>
            </a:pPr>
            <a:r>
              <a:rPr lang="en-US" sz="2000" dirty="0">
                <a:latin typeface="Calibri" pitchFamily="34" charset="0"/>
                <a:cs typeface="Calibri" pitchFamily="34" charset="0"/>
              </a:rPr>
              <a:t>Data bus</a:t>
            </a:r>
          </a:p>
          <a:p>
            <a:pPr marL="1820863" lvl="0" indent="-457200" algn="just" defTabSz="963613" eaLnBrk="1" hangingPunct="1">
              <a:spcBef>
                <a:spcPts val="600"/>
              </a:spcBef>
              <a:spcAft>
                <a:spcPts val="600"/>
              </a:spcAft>
              <a:buClr>
                <a:srgbClr val="FF0000"/>
              </a:buClr>
              <a:buSzPct val="100000"/>
              <a:buFont typeface="+mj-lt"/>
              <a:buAutoNum type="arabicPeriod"/>
            </a:pPr>
            <a:r>
              <a:rPr lang="en-US" sz="2000" dirty="0">
                <a:latin typeface="Calibri" pitchFamily="34" charset="0"/>
                <a:cs typeface="Calibri" pitchFamily="34" charset="0"/>
              </a:rPr>
              <a:t>Address bus</a:t>
            </a:r>
          </a:p>
          <a:p>
            <a:pPr marL="1820863" lvl="0" indent="-457200" algn="just" defTabSz="963613" eaLnBrk="1" hangingPunct="1">
              <a:spcBef>
                <a:spcPts val="600"/>
              </a:spcBef>
              <a:spcAft>
                <a:spcPts val="600"/>
              </a:spcAft>
              <a:buClr>
                <a:srgbClr val="FF0000"/>
              </a:buClr>
              <a:buSzPct val="100000"/>
              <a:buFont typeface="+mj-lt"/>
              <a:buAutoNum type="arabicPeriod"/>
            </a:pPr>
            <a:r>
              <a:rPr lang="en-US" sz="2000" dirty="0">
                <a:latin typeface="Calibri" pitchFamily="34" charset="0"/>
                <a:cs typeface="Calibri" pitchFamily="34" charset="0"/>
              </a:rPr>
              <a:t>Coprocessor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25</a:t>
            </a:fld>
            <a:endParaRPr lang="en-US" dirty="0"/>
          </a:p>
        </p:txBody>
      </p:sp>
    </p:spTree>
    <p:extLst>
      <p:ext uri="{BB962C8B-B14F-4D97-AF65-F5344CB8AC3E}">
        <p14:creationId xmlns:p14="http://schemas.microsoft.com/office/powerpoint/2010/main" val="1848864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630942"/>
          </a:xfrm>
          <a:prstGeom prst="rect">
            <a:avLst/>
          </a:prstGeom>
          <a:solidFill>
            <a:srgbClr val="0033CC"/>
          </a:solidFill>
          <a:ln>
            <a:noFill/>
          </a:ln>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3500" i="0" dirty="0" smtClean="0">
                <a:solidFill>
                  <a:schemeClr val="bg1"/>
                </a:solidFill>
                <a:latin typeface="Arial" panose="020B0604020202020204" pitchFamily="34" charset="0"/>
              </a:rPr>
              <a:t>Discussion Points</a:t>
            </a:r>
            <a:endParaRPr lang="en-US" sz="35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228600" y="1905000"/>
            <a:ext cx="9829800" cy="243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solidFill>
                  <a:srgbClr val="0033CC"/>
                </a:solidFill>
              </a:rPr>
              <a:t>1</a:t>
            </a:r>
            <a:r>
              <a:rPr lang="en-US" sz="2500" dirty="0">
                <a:solidFill>
                  <a:srgbClr val="0033CC"/>
                </a:solidFill>
              </a:rPr>
              <a:t>. Elements of CPU and Their Functions </a:t>
            </a:r>
          </a:p>
          <a:p>
            <a:pPr marL="0" indent="0">
              <a:buNone/>
            </a:pPr>
            <a:r>
              <a:rPr lang="en-US" sz="2500" dirty="0">
                <a:solidFill>
                  <a:srgbClr val="FF0000"/>
                </a:solidFill>
              </a:rPr>
              <a:t>2. Types of processor: RISC Vs. CISC </a:t>
            </a:r>
          </a:p>
          <a:p>
            <a:pPr marL="0" indent="0">
              <a:buNone/>
            </a:pPr>
            <a:r>
              <a:rPr lang="en-US" sz="2500" dirty="0"/>
              <a:t>3. Bus </a:t>
            </a:r>
            <a:r>
              <a:rPr lang="en-US" sz="2500" dirty="0" smtClean="0"/>
              <a:t>System </a:t>
            </a:r>
            <a:r>
              <a:rPr lang="en-US" sz="2500" dirty="0"/>
              <a:t>and Port in Microcomputer </a:t>
            </a:r>
          </a:p>
          <a:p>
            <a:pPr marL="0" indent="0">
              <a:buNone/>
            </a:pPr>
            <a:r>
              <a:rPr lang="en-US" sz="2500" spc="-70" dirty="0">
                <a:solidFill>
                  <a:srgbClr val="00CC00"/>
                </a:solidFill>
              </a:rPr>
              <a:t>4. Factors </a:t>
            </a:r>
            <a:r>
              <a:rPr lang="en-US" sz="2500" spc="-70" dirty="0" smtClean="0">
                <a:solidFill>
                  <a:srgbClr val="00CC00"/>
                </a:solidFill>
              </a:rPr>
              <a:t>Affecting </a:t>
            </a:r>
            <a:r>
              <a:rPr lang="en-US" sz="2500" spc="-70" dirty="0">
                <a:solidFill>
                  <a:srgbClr val="00CC00"/>
                </a:solidFill>
              </a:rPr>
              <a:t>the Processing Speed of </a:t>
            </a:r>
            <a:r>
              <a:rPr lang="en-US" sz="2500" spc="-70" dirty="0" smtClean="0">
                <a:solidFill>
                  <a:srgbClr val="00CC00"/>
                </a:solidFill>
              </a:rPr>
              <a:t>a Computer </a:t>
            </a:r>
            <a:r>
              <a:rPr lang="en-US" sz="2500" spc="-70" dirty="0">
                <a:solidFill>
                  <a:srgbClr val="00CC00"/>
                </a:solidFill>
              </a:rPr>
              <a:t>	</a:t>
            </a:r>
          </a:p>
          <a:p>
            <a:pPr marL="0" indent="0">
              <a:buNone/>
            </a:pPr>
            <a:endParaRPr lang="en-US" sz="2500" dirty="0">
              <a:solidFill>
                <a:srgbClr val="0033CC"/>
              </a:solidFill>
            </a:endParaRPr>
          </a:p>
        </p:txBody>
      </p:sp>
      <p:sp>
        <p:nvSpPr>
          <p:cNvPr id="8"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26</a:t>
            </a:fld>
            <a:endParaRPr lang="en-US" dirty="0"/>
          </a:p>
        </p:txBody>
      </p:sp>
    </p:spTree>
    <p:extLst>
      <p:ext uri="{BB962C8B-B14F-4D97-AF65-F5344CB8AC3E}">
        <p14:creationId xmlns:p14="http://schemas.microsoft.com/office/powerpoint/2010/main" val="5466874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
        <p:nvSpPr>
          <p:cNvPr id="20" name="Rectangle 19"/>
          <p:cNvSpPr/>
          <p:nvPr/>
        </p:nvSpPr>
        <p:spPr>
          <a:xfrm>
            <a:off x="2068879" y="4324151"/>
            <a:ext cx="4339651" cy="923330"/>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
        <p:nvSpPr>
          <p:cNvPr id="21" name="Rectangle 20"/>
          <p:cNvSpPr/>
          <p:nvPr/>
        </p:nvSpPr>
        <p:spPr>
          <a:xfrm>
            <a:off x="1464195" y="1979193"/>
            <a:ext cx="5917005" cy="923330"/>
          </a:xfrm>
          <a:prstGeom prst="rect">
            <a:avLst/>
          </a:prstGeom>
          <a:noFill/>
          <a:scene3d>
            <a:camera prst="orthographicFront"/>
            <a:lightRig rig="threePt" dir="t"/>
          </a:scene3d>
          <a:sp3d>
            <a:bevelT/>
          </a:sp3d>
        </p:spPr>
        <p:txBody>
          <a:bodyPr wrap="none">
            <a:spAutoFit/>
          </a:bodyPr>
          <a:lstStyle/>
          <a:p>
            <a:pPr algn="ctr">
              <a:defRPr/>
            </a:pPr>
            <a:r>
              <a:rPr lang="en-US" sz="5400" b="1" dirty="0">
                <a:ln w="1905"/>
                <a:solidFill>
                  <a:schemeClr val="bg1"/>
                </a:solidFill>
                <a:effectLst>
                  <a:innerShdw blurRad="69850" dist="43180" dir="5400000">
                    <a:srgbClr val="000000">
                      <a:alpha val="65000"/>
                    </a:srgbClr>
                  </a:innerShdw>
                </a:effectLst>
              </a:rPr>
              <a:t>Have a question?</a:t>
            </a:r>
          </a:p>
        </p:txBody>
      </p:sp>
      <p:sp>
        <p:nvSpPr>
          <p:cNvPr id="6"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27</a:t>
            </a:fld>
            <a:endParaRPr lang="en-US" dirty="0"/>
          </a:p>
        </p:txBody>
      </p:sp>
    </p:spTree>
    <p:extLst>
      <p:ext uri="{BB962C8B-B14F-4D97-AF65-F5344CB8AC3E}">
        <p14:creationId xmlns:p14="http://schemas.microsoft.com/office/powerpoint/2010/main" val="177511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7.1 CPU and its Functions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09609248"/>
              </p:ext>
            </p:extLst>
          </p:nvPr>
        </p:nvGraphicFramePr>
        <p:xfrm>
          <a:off x="94034" y="785051"/>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a:solidFill>
                            <a:srgbClr val="FF0000"/>
                          </a:solidFill>
                          <a:effectLst/>
                          <a:latin typeface="Arial" pitchFamily="34" charset="0"/>
                          <a:cs typeface="Arial" pitchFamily="34" charset="0"/>
                        </a:rPr>
                        <a:t>7</a:t>
                      </a:r>
                      <a:r>
                        <a:rPr lang="en-US" sz="2600" dirty="0" smtClean="0">
                          <a:solidFill>
                            <a:srgbClr val="FF0000"/>
                          </a:solidFill>
                          <a:effectLst/>
                          <a:latin typeface="Arial" pitchFamily="34" charset="0"/>
                          <a:cs typeface="Arial" pitchFamily="34" charset="0"/>
                        </a:rPr>
                        <a:t>.1.1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What does Processing Mean</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954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sz="2400" dirty="0">
                <a:latin typeface="Arial" panose="020B0604020202020204" pitchFamily="34" charset="0"/>
                <a:cs typeface="Arial" panose="020B0604020202020204" pitchFamily="34" charset="0"/>
              </a:rPr>
              <a:t>The procedure that </a:t>
            </a:r>
            <a:r>
              <a:rPr lang="en-US" sz="2400" dirty="0">
                <a:solidFill>
                  <a:srgbClr val="0033CC"/>
                </a:solidFill>
                <a:latin typeface="Arial" panose="020B0604020202020204" pitchFamily="34" charset="0"/>
                <a:cs typeface="Arial" panose="020B0604020202020204" pitchFamily="34" charset="0"/>
              </a:rPr>
              <a:t>transforms raw data into useful information</a:t>
            </a:r>
            <a:r>
              <a:rPr lang="en-US" sz="2400" dirty="0">
                <a:latin typeface="Arial" panose="020B0604020202020204" pitchFamily="34" charset="0"/>
                <a:cs typeface="Arial" panose="020B0604020202020204" pitchFamily="34" charset="0"/>
              </a:rPr>
              <a:t> is called processing. </a:t>
            </a:r>
          </a:p>
          <a:p>
            <a:pPr marL="0" indent="0" algn="just" eaLnBrk="1" hangingPunct="1">
              <a:buNone/>
            </a:pPr>
            <a:r>
              <a:rPr lang="en-US" sz="2400" dirty="0">
                <a:solidFill>
                  <a:srgbClr val="FF0000"/>
                </a:solidFill>
                <a:latin typeface="Arial" panose="020B0604020202020204" pitchFamily="34" charset="0"/>
                <a:cs typeface="Arial" panose="020B0604020202020204" pitchFamily="34" charset="0"/>
              </a:rPr>
              <a:t>Two components handle processing </a:t>
            </a:r>
            <a:r>
              <a:rPr lang="en-US" sz="2400" dirty="0">
                <a:latin typeface="Arial" panose="020B0604020202020204" pitchFamily="34" charset="0"/>
                <a:cs typeface="Arial" panose="020B0604020202020204" pitchFamily="34" charset="0"/>
              </a:rPr>
              <a:t>in a computer: </a:t>
            </a:r>
          </a:p>
          <a:p>
            <a:pPr marL="1820863" indent="-457200" algn="just" eaLnBrk="1" hangingPunct="1">
              <a:spcBef>
                <a:spcPts val="0"/>
              </a:spcBef>
              <a:buClr>
                <a:srgbClr val="FF0000"/>
              </a:buClr>
              <a:buSzPct val="101000"/>
              <a:buFont typeface="+mj-lt"/>
              <a:buAutoNum type="arabicPeriod"/>
            </a:pPr>
            <a:r>
              <a:rPr lang="en-US" sz="2000" dirty="0" smtClean="0">
                <a:latin typeface="Calibri" pitchFamily="34" charset="0"/>
                <a:cs typeface="Calibri" pitchFamily="34" charset="0"/>
              </a:rPr>
              <a:t>Processor </a:t>
            </a:r>
            <a:r>
              <a:rPr lang="en-US" sz="2000" dirty="0">
                <a:latin typeface="Calibri" pitchFamily="34" charset="0"/>
                <a:cs typeface="Calibri" pitchFamily="34" charset="0"/>
              </a:rPr>
              <a:t>(CPU) </a:t>
            </a:r>
          </a:p>
          <a:p>
            <a:pPr marL="1820863" indent="-457200" algn="just" eaLnBrk="1" hangingPunct="1">
              <a:spcBef>
                <a:spcPts val="0"/>
              </a:spcBef>
              <a:buClr>
                <a:srgbClr val="FF0000"/>
              </a:buClr>
              <a:buSzPct val="101000"/>
              <a:buFont typeface="+mj-lt"/>
              <a:buAutoNum type="arabicPeriod"/>
            </a:pPr>
            <a:r>
              <a:rPr lang="en-US" sz="2000" dirty="0">
                <a:latin typeface="Calibri" pitchFamily="34" charset="0"/>
                <a:cs typeface="Calibri" pitchFamily="34" charset="0"/>
              </a:rPr>
              <a:t>M</a:t>
            </a:r>
            <a:r>
              <a:rPr lang="en-US" sz="2000" dirty="0" smtClean="0">
                <a:latin typeface="Calibri" pitchFamily="34" charset="0"/>
                <a:cs typeface="Calibri" pitchFamily="34" charset="0"/>
              </a:rPr>
              <a:t>emory </a:t>
            </a:r>
            <a:endParaRPr lang="en-US" sz="2000" dirty="0">
              <a:latin typeface="Calibri" pitchFamily="34" charset="0"/>
              <a:cs typeface="Calibri" pitchFamily="34" charset="0"/>
            </a:endParaRPr>
          </a:p>
          <a:p>
            <a:pPr marL="906463" algn="just" eaLnBrk="1" hangingPunct="1">
              <a:spcBef>
                <a:spcPts val="0"/>
              </a:spcBef>
              <a:buClr>
                <a:srgbClr val="FF0000"/>
              </a:buClr>
              <a:buSzPct val="101000"/>
              <a:buFont typeface="Wingdings" pitchFamily="2" charset="2"/>
              <a:buChar char="Ø"/>
            </a:pPr>
            <a:r>
              <a:rPr lang="en-US" sz="2000" dirty="0">
                <a:latin typeface="Calibri" pitchFamily="34" charset="0"/>
                <a:cs typeface="Calibri" pitchFamily="34" charset="0"/>
              </a:rPr>
              <a:t>Both of these two components are located on the computer’s main system board or </a:t>
            </a:r>
            <a:r>
              <a:rPr lang="en-US" sz="2000" dirty="0" smtClean="0">
                <a:latin typeface="Calibri" pitchFamily="34" charset="0"/>
                <a:cs typeface="Calibri" pitchFamily="34" charset="0"/>
              </a:rPr>
              <a:t>Motherboard. </a:t>
            </a:r>
            <a:endParaRPr lang="en-US" sz="2000" dirty="0">
              <a:latin typeface="Calibri" pitchFamily="34" charset="0"/>
              <a:cs typeface="Calibri" pitchFamily="34" charset="0"/>
            </a:endParaRPr>
          </a:p>
          <a:p>
            <a:pPr marL="0" indent="0" algn="just" eaLnBrk="1" hangingPunct="1">
              <a:buNone/>
            </a:pPr>
            <a:endParaRPr lang="en-US" sz="2400" dirty="0">
              <a:latin typeface="Arial" panose="020B0604020202020204" pitchFamily="34" charset="0"/>
              <a:cs typeface="Arial" panose="020B0604020202020204"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7.1 CPU and its Functions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1460892"/>
              </p:ext>
            </p:extLst>
          </p:nvPr>
        </p:nvGraphicFramePr>
        <p:xfrm>
          <a:off x="94034" y="785051"/>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7.1.2</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Function of the CPU</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954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1" hangingPunct="1">
              <a:buNone/>
            </a:pPr>
            <a:r>
              <a:rPr lang="en-US" sz="2400" dirty="0">
                <a:latin typeface="Arial" panose="020B0604020202020204" pitchFamily="34" charset="0"/>
                <a:cs typeface="Arial" panose="020B0604020202020204" pitchFamily="34" charset="0"/>
              </a:rPr>
              <a:t>CPU is sometimes referred to as the ‘</a:t>
            </a:r>
            <a:r>
              <a:rPr lang="en-US" sz="2400" dirty="0">
                <a:solidFill>
                  <a:srgbClr val="FF0000"/>
                </a:solidFill>
                <a:latin typeface="Arial" panose="020B0604020202020204" pitchFamily="34" charset="0"/>
                <a:cs typeface="Arial" panose="020B0604020202020204" pitchFamily="34" charset="0"/>
              </a:rPr>
              <a:t>brain</a:t>
            </a:r>
            <a:r>
              <a:rPr lang="en-US" sz="2400" dirty="0">
                <a:latin typeface="Arial" panose="020B0604020202020204" pitchFamily="34" charset="0"/>
                <a:cs typeface="Arial" panose="020B0604020202020204" pitchFamily="34" charset="0"/>
              </a:rPr>
              <a:t>’ or ‘</a:t>
            </a:r>
            <a:r>
              <a:rPr lang="en-US" sz="2400" dirty="0">
                <a:solidFill>
                  <a:srgbClr val="0033CC"/>
                </a:solidFill>
                <a:latin typeface="Arial" panose="020B0604020202020204" pitchFamily="34" charset="0"/>
                <a:cs typeface="Arial" panose="020B0604020202020204" pitchFamily="34" charset="0"/>
              </a:rPr>
              <a:t>heart</a:t>
            </a:r>
            <a:r>
              <a:rPr lang="en-US" sz="2400" dirty="0">
                <a:latin typeface="Arial" panose="020B0604020202020204" pitchFamily="34" charset="0"/>
                <a:cs typeface="Arial" panose="020B0604020202020204" pitchFamily="34" charset="0"/>
              </a:rPr>
              <a:t>’ of a computer system</a:t>
            </a:r>
            <a:r>
              <a:rPr lang="en-US" sz="2400" dirty="0" smtClean="0">
                <a:latin typeface="Arial" panose="020B0604020202020204" pitchFamily="34" charset="0"/>
                <a:cs typeface="Arial" panose="020B0604020202020204" pitchFamily="34" charset="0"/>
              </a:rPr>
              <a:t>. It </a:t>
            </a:r>
            <a:r>
              <a:rPr lang="en-US" sz="2400" dirty="0">
                <a:latin typeface="Arial" panose="020B0604020202020204" pitchFamily="34" charset="0"/>
                <a:cs typeface="Arial" panose="020B0604020202020204" pitchFamily="34" charset="0"/>
              </a:rPr>
              <a:t>is the part of the computer that actually processes the data. </a:t>
            </a:r>
          </a:p>
          <a:p>
            <a:pPr marL="0" indent="0" algn="just" eaLnBrk="1" hangingPunct="1">
              <a:buNone/>
            </a:pPr>
            <a:r>
              <a:rPr lang="en-US" sz="2400" dirty="0">
                <a:solidFill>
                  <a:srgbClr val="0033CC"/>
                </a:solidFill>
                <a:latin typeface="Arial" panose="020B0604020202020204" pitchFamily="34" charset="0"/>
                <a:cs typeface="Arial" panose="020B0604020202020204" pitchFamily="34" charset="0"/>
              </a:rPr>
              <a:t>The primary </a:t>
            </a:r>
            <a:r>
              <a:rPr lang="en-US" sz="2400" dirty="0" smtClean="0">
                <a:solidFill>
                  <a:srgbClr val="0033CC"/>
                </a:solidFill>
                <a:latin typeface="Arial" panose="020B0604020202020204" pitchFamily="34" charset="0"/>
                <a:cs typeface="Arial" panose="020B0604020202020204" pitchFamily="34" charset="0"/>
              </a:rPr>
              <a:t>functions </a:t>
            </a:r>
            <a:r>
              <a:rPr lang="en-US" sz="2400" dirty="0">
                <a:solidFill>
                  <a:srgbClr val="0033CC"/>
                </a:solidFill>
                <a:latin typeface="Arial" panose="020B0604020202020204" pitchFamily="34" charset="0"/>
                <a:cs typeface="Arial" panose="020B0604020202020204" pitchFamily="34" charset="0"/>
              </a:rPr>
              <a:t>of a CPU is </a:t>
            </a:r>
            <a:r>
              <a:rPr lang="en-US" sz="2400" dirty="0" smtClean="0">
                <a:solidFill>
                  <a:srgbClr val="0033CC"/>
                </a:solidFill>
                <a:latin typeface="Arial" panose="020B0604020202020204" pitchFamily="34" charset="0"/>
                <a:cs typeface="Arial" panose="020B0604020202020204" pitchFamily="34" charset="0"/>
              </a:rPr>
              <a:t>listed below:</a:t>
            </a:r>
          </a:p>
          <a:p>
            <a:pPr marL="906463" algn="just" eaLnBrk="1" hangingPunct="1">
              <a:spcBef>
                <a:spcPts val="0"/>
              </a:spcBef>
              <a:buClr>
                <a:srgbClr val="FF0000"/>
              </a:buClr>
              <a:buSzPct val="101000"/>
              <a:buFont typeface="Wingdings" pitchFamily="2" charset="2"/>
              <a:buChar char="Ø"/>
            </a:pPr>
            <a:r>
              <a:rPr lang="en-US" sz="2400" spc="-30" dirty="0" smtClean="0">
                <a:latin typeface="Calibri" pitchFamily="34" charset="0"/>
                <a:cs typeface="Calibri" pitchFamily="34" charset="0"/>
              </a:rPr>
              <a:t>The </a:t>
            </a:r>
            <a:r>
              <a:rPr lang="en-US" sz="2400" spc="-30" dirty="0">
                <a:latin typeface="Calibri" pitchFamily="34" charset="0"/>
                <a:cs typeface="Calibri" pitchFamily="34" charset="0"/>
              </a:rPr>
              <a:t>CPU accepts data and instructions from the input device (or from the software stored in its memory).</a:t>
            </a:r>
          </a:p>
          <a:p>
            <a:pPr marL="906463" algn="just" eaLnBrk="1" hangingPunct="1">
              <a:spcBef>
                <a:spcPts val="0"/>
              </a:spcBef>
              <a:buClr>
                <a:srgbClr val="FF0000"/>
              </a:buClr>
              <a:buSzPct val="101000"/>
              <a:buFont typeface="Wingdings" pitchFamily="2" charset="2"/>
              <a:buChar char="Ø"/>
            </a:pPr>
            <a:r>
              <a:rPr lang="en-US" sz="2400" spc="-30" dirty="0">
                <a:latin typeface="Calibri" pitchFamily="34" charset="0"/>
                <a:cs typeface="Calibri" pitchFamily="34" charset="0"/>
              </a:rPr>
              <a:t>It processes the data according to the given instructions. </a:t>
            </a:r>
          </a:p>
          <a:p>
            <a:pPr marL="906463" algn="just" eaLnBrk="1" hangingPunct="1">
              <a:spcBef>
                <a:spcPts val="0"/>
              </a:spcBef>
              <a:buClr>
                <a:srgbClr val="FF0000"/>
              </a:buClr>
              <a:buSzPct val="101000"/>
              <a:buFont typeface="Wingdings" pitchFamily="2" charset="2"/>
              <a:buChar char="Ø"/>
            </a:pPr>
            <a:r>
              <a:rPr lang="en-US" sz="2400" spc="-30" dirty="0">
                <a:latin typeface="Calibri" pitchFamily="34" charset="0"/>
                <a:cs typeface="Calibri" pitchFamily="34" charset="0"/>
              </a:rPr>
              <a:t>Finally it stores the results of the operations in its memory or displays it in a suitable output media such as monitor, printer etc. </a:t>
            </a:r>
            <a:endParaRPr lang="en-US" sz="2400" spc="-30" dirty="0" smtClean="0">
              <a:latin typeface="Calibri" pitchFamily="34" charset="0"/>
              <a:cs typeface="Calibri" pitchFamily="34" charset="0"/>
            </a:endParaRPr>
          </a:p>
          <a:p>
            <a:pPr marL="906463" algn="just" eaLnBrk="1" hangingPunct="1">
              <a:spcBef>
                <a:spcPts val="0"/>
              </a:spcBef>
              <a:buClr>
                <a:srgbClr val="FF0000"/>
              </a:buClr>
              <a:buSzPct val="101000"/>
              <a:buFont typeface="Wingdings" pitchFamily="2" charset="2"/>
              <a:buChar char="Ø"/>
            </a:pPr>
            <a:endParaRPr lang="en-US" sz="1200" spc="-30" dirty="0">
              <a:latin typeface="Calibri" pitchFamily="34" charset="0"/>
              <a:cs typeface="Calibri" pitchFamily="34" charset="0"/>
            </a:endParaRPr>
          </a:p>
          <a:p>
            <a:pPr marL="0" indent="0" algn="just" eaLnBrk="1" hangingPunct="1">
              <a:buNone/>
            </a:pPr>
            <a:r>
              <a:rPr lang="en-US" sz="2400" dirty="0">
                <a:solidFill>
                  <a:srgbClr val="0033CC"/>
                </a:solidFill>
                <a:latin typeface="Arial" panose="020B0604020202020204" pitchFamily="34" charset="0"/>
                <a:cs typeface="Arial" panose="020B0604020202020204" pitchFamily="34" charset="0"/>
              </a:rPr>
              <a:t>Beside processing, the CPU also-</a:t>
            </a:r>
          </a:p>
          <a:p>
            <a:pPr marL="906463" algn="just" eaLnBrk="1" hangingPunct="1">
              <a:spcBef>
                <a:spcPts val="0"/>
              </a:spcBef>
              <a:buClr>
                <a:srgbClr val="FF0000"/>
              </a:buClr>
              <a:buSzPct val="101000"/>
              <a:buFont typeface="Wingdings" pitchFamily="2" charset="2"/>
              <a:buChar char="Ø"/>
            </a:pPr>
            <a:r>
              <a:rPr lang="en-US" sz="2400" spc="-30" dirty="0" smtClean="0">
                <a:latin typeface="Calibri" pitchFamily="34" charset="0"/>
                <a:cs typeface="Calibri" pitchFamily="34" charset="0"/>
              </a:rPr>
              <a:t>Controls </a:t>
            </a:r>
            <a:r>
              <a:rPr lang="en-US" sz="2400" spc="-30" dirty="0">
                <a:latin typeface="Calibri" pitchFamily="34" charset="0"/>
                <a:cs typeface="Calibri" pitchFamily="34" charset="0"/>
              </a:rPr>
              <a:t>the flow of data </a:t>
            </a:r>
            <a:r>
              <a:rPr lang="en-US" sz="2400" spc="-30" dirty="0" smtClean="0">
                <a:latin typeface="Calibri" pitchFamily="34" charset="0"/>
                <a:cs typeface="Calibri" pitchFamily="34" charset="0"/>
              </a:rPr>
              <a:t>throughout </a:t>
            </a:r>
            <a:r>
              <a:rPr lang="en-US" sz="2400" spc="-30" dirty="0">
                <a:latin typeface="Calibri" pitchFamily="34" charset="0"/>
                <a:cs typeface="Calibri" pitchFamily="34" charset="0"/>
              </a:rPr>
              <a:t>the system</a:t>
            </a:r>
            <a:r>
              <a:rPr lang="en-US" sz="2400" spc="-30" dirty="0" smtClean="0">
                <a:latin typeface="Calibri" pitchFamily="34" charset="0"/>
                <a:cs typeface="Calibri" pitchFamily="34" charset="0"/>
              </a:rPr>
              <a:t>. </a:t>
            </a:r>
          </a:p>
          <a:p>
            <a:pPr marL="906463" lvl="0" algn="just" eaLnBrk="1" hangingPunct="1">
              <a:spcBef>
                <a:spcPts val="0"/>
              </a:spcBef>
              <a:buClr>
                <a:srgbClr val="FF0000"/>
              </a:buClr>
              <a:buSzPct val="101000"/>
              <a:buFont typeface="Wingdings" pitchFamily="2" charset="2"/>
              <a:buChar char="Ø"/>
            </a:pPr>
            <a:r>
              <a:rPr lang="en-US" sz="2400" dirty="0" smtClean="0">
                <a:latin typeface="Calibri" pitchFamily="34" charset="0"/>
                <a:cs typeface="Calibri" pitchFamily="34" charset="0"/>
              </a:rPr>
              <a:t>Control </a:t>
            </a:r>
            <a:r>
              <a:rPr lang="en-US" sz="2400" dirty="0">
                <a:latin typeface="Calibri" pitchFamily="34" charset="0"/>
                <a:cs typeface="Calibri" pitchFamily="34" charset="0"/>
              </a:rPr>
              <a:t>the operations of all other units of </a:t>
            </a:r>
            <a:r>
              <a:rPr lang="en-US" sz="2400" dirty="0" smtClean="0">
                <a:latin typeface="Calibri" pitchFamily="34" charset="0"/>
                <a:cs typeface="Calibri" pitchFamily="34" charset="0"/>
              </a:rPr>
              <a:t>the system.</a:t>
            </a:r>
          </a:p>
          <a:p>
            <a:pPr marL="906463" algn="just" eaLnBrk="1" hangingPunct="1">
              <a:spcBef>
                <a:spcPts val="0"/>
              </a:spcBef>
              <a:buClr>
                <a:srgbClr val="FF0000"/>
              </a:buClr>
              <a:buSzPct val="101000"/>
              <a:buFont typeface="Wingdings" pitchFamily="2" charset="2"/>
              <a:buChar char="Ø"/>
            </a:pPr>
            <a:r>
              <a:rPr lang="en-US" sz="2400" dirty="0">
                <a:latin typeface="Calibri" pitchFamily="34" charset="0"/>
                <a:cs typeface="Calibri" pitchFamily="34" charset="0"/>
              </a:rPr>
              <a:t>P</a:t>
            </a:r>
            <a:r>
              <a:rPr lang="en-US" sz="2400" dirty="0" smtClean="0">
                <a:latin typeface="Calibri" pitchFamily="34" charset="0"/>
                <a:cs typeface="Calibri" pitchFamily="34" charset="0"/>
              </a:rPr>
              <a:t>laces </a:t>
            </a:r>
            <a:r>
              <a:rPr lang="en-US" sz="2400" dirty="0">
                <a:latin typeface="Calibri" pitchFamily="34" charset="0"/>
                <a:cs typeface="Calibri" pitchFamily="34" charset="0"/>
              </a:rPr>
              <a:t>data in </a:t>
            </a:r>
            <a:r>
              <a:rPr lang="en-US" sz="2400" dirty="0" smtClean="0">
                <a:latin typeface="Calibri" pitchFamily="34" charset="0"/>
                <a:cs typeface="Calibri" pitchFamily="34" charset="0"/>
              </a:rPr>
              <a:t>memory and retrieves </a:t>
            </a:r>
            <a:r>
              <a:rPr lang="en-US" sz="2400" dirty="0">
                <a:latin typeface="Calibri" pitchFamily="34" charset="0"/>
                <a:cs typeface="Calibri" pitchFamily="34" charset="0"/>
              </a:rPr>
              <a:t>them when needed</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4</a:t>
            </a:fld>
            <a:endParaRPr lang="en-US" dirty="0"/>
          </a:p>
        </p:txBody>
      </p:sp>
    </p:spTree>
    <p:extLst>
      <p:ext uri="{BB962C8B-B14F-4D97-AF65-F5344CB8AC3E}">
        <p14:creationId xmlns:p14="http://schemas.microsoft.com/office/powerpoint/2010/main" val="3115983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7</a:t>
            </a:r>
            <a:r>
              <a:rPr lang="en-US" sz="2700" i="0" dirty="0" smtClean="0">
                <a:solidFill>
                  <a:schemeClr val="bg1"/>
                </a:solidFill>
                <a:latin typeface="Arial" panose="020B0604020202020204" pitchFamily="34" charset="0"/>
              </a:rPr>
              <a:t>.1 CPU and its Functions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39534177"/>
              </p:ext>
            </p:extLst>
          </p:nvPr>
        </p:nvGraphicFramePr>
        <p:xfrm>
          <a:off x="94034" y="785051"/>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7.1.3</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Part of the CPU &amp; Their Functions</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954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Every </a:t>
            </a:r>
            <a:r>
              <a:rPr lang="en-US" sz="2400" dirty="0">
                <a:latin typeface="Arial" panose="020B0604020202020204" pitchFamily="34" charset="0"/>
                <a:cs typeface="Arial" panose="020B0604020202020204" pitchFamily="34" charset="0"/>
              </a:rPr>
              <a:t>CPU has at least two basic parts:  </a:t>
            </a:r>
          </a:p>
          <a:p>
            <a:pPr marL="1020763" indent="-457200" algn="just" eaLnBrk="1" hangingPunct="1">
              <a:spcBef>
                <a:spcPts val="0"/>
              </a:spcBef>
              <a:buClr>
                <a:srgbClr val="FF0000"/>
              </a:buClr>
              <a:buSzPct val="101000"/>
              <a:buFont typeface="+mj-lt"/>
              <a:buAutoNum type="arabicPeriod"/>
            </a:pPr>
            <a:r>
              <a:rPr lang="en-US" sz="2400" spc="-30" dirty="0">
                <a:latin typeface="Calibri" pitchFamily="34" charset="0"/>
                <a:cs typeface="Calibri" pitchFamily="34" charset="0"/>
              </a:rPr>
              <a:t>Arithmetic and Logic Unit (ALU</a:t>
            </a:r>
            <a:r>
              <a:rPr lang="en-US" sz="2400" spc="-30" dirty="0" smtClean="0">
                <a:latin typeface="Calibri" pitchFamily="34" charset="0"/>
                <a:cs typeface="Calibri" pitchFamily="34" charset="0"/>
              </a:rPr>
              <a:t>) </a:t>
            </a:r>
            <a:endParaRPr lang="en-US" sz="2400" spc="-30" dirty="0">
              <a:latin typeface="Calibri" pitchFamily="34" charset="0"/>
              <a:cs typeface="Calibri" pitchFamily="34" charset="0"/>
            </a:endParaRPr>
          </a:p>
          <a:p>
            <a:pPr marL="1020763" lvl="0" indent="-457200" algn="just" eaLnBrk="1" hangingPunct="1">
              <a:spcBef>
                <a:spcPts val="0"/>
              </a:spcBef>
              <a:buClr>
                <a:srgbClr val="FF0000"/>
              </a:buClr>
              <a:buSzPct val="101000"/>
              <a:buFont typeface="+mj-lt"/>
              <a:buAutoNum type="arabicPeriod"/>
            </a:pPr>
            <a:r>
              <a:rPr lang="en-US" sz="2400" spc="-30" dirty="0" smtClean="0">
                <a:latin typeface="Calibri" pitchFamily="34" charset="0"/>
                <a:cs typeface="Calibri" pitchFamily="34" charset="0"/>
              </a:rPr>
              <a:t>Control Unit</a:t>
            </a:r>
          </a:p>
          <a:p>
            <a:pPr marL="563563" lvl="0" indent="0" algn="just" eaLnBrk="1" hangingPunct="1">
              <a:spcBef>
                <a:spcPts val="0"/>
              </a:spcBef>
              <a:buClr>
                <a:srgbClr val="FF0000"/>
              </a:buClr>
              <a:buSzPct val="101000"/>
              <a:buNone/>
            </a:pPr>
            <a:endParaRPr lang="en-US" sz="2400" spc="-30" dirty="0">
              <a:latin typeface="Calibri" pitchFamily="34" charset="0"/>
              <a:cs typeface="Calibri" pitchFamily="34" charset="0"/>
            </a:endParaRPr>
          </a:p>
          <a:p>
            <a:pPr marL="0" lvl="0" indent="0" algn="just" eaLnBrk="1" hangingPunct="1">
              <a:buNone/>
            </a:pPr>
            <a:r>
              <a:rPr lang="en-US" sz="2400" dirty="0" smtClean="0">
                <a:latin typeface="Arial" panose="020B0604020202020204" pitchFamily="34" charset="0"/>
                <a:cs typeface="Arial" panose="020B0604020202020204" pitchFamily="34" charset="0"/>
              </a:rPr>
              <a:t>Moreover</a:t>
            </a:r>
            <a:r>
              <a:rPr lang="en-US" sz="2400" dirty="0">
                <a:latin typeface="Arial" panose="020B0604020202020204" pitchFamily="34" charset="0"/>
                <a:cs typeface="Arial" panose="020B0604020202020204" pitchFamily="34" charset="0"/>
              </a:rPr>
              <a:t>, memory is also referred to as the part of CPU. </a:t>
            </a:r>
          </a:p>
          <a:p>
            <a:pPr marL="906463" algn="just" eaLnBrk="1" hangingPunct="1">
              <a:spcBef>
                <a:spcPts val="0"/>
              </a:spcBef>
              <a:buClr>
                <a:srgbClr val="FF0000"/>
              </a:buClr>
              <a:buSzPct val="101000"/>
              <a:buFont typeface="Wingdings" pitchFamily="2" charset="2"/>
              <a:buChar char="Ø"/>
            </a:pPr>
            <a:r>
              <a:rPr lang="en-US" sz="2400" spc="-30" dirty="0">
                <a:latin typeface="Calibri" pitchFamily="34" charset="0"/>
                <a:cs typeface="Calibri" pitchFamily="34" charset="0"/>
              </a:rPr>
              <a:t>	The parts of the CPU are usually connected by an electronic highway known as ‘</a:t>
            </a:r>
            <a:r>
              <a:rPr lang="en-US" sz="2400" spc="-30" dirty="0">
                <a:solidFill>
                  <a:srgbClr val="0033CC"/>
                </a:solidFill>
                <a:latin typeface="Calibri" pitchFamily="34" charset="0"/>
                <a:cs typeface="Calibri" pitchFamily="34" charset="0"/>
              </a:rPr>
              <a:t>Bus</a:t>
            </a:r>
            <a:r>
              <a:rPr lang="en-US" sz="2400" spc="-30" dirty="0">
                <a:latin typeface="Calibri" pitchFamily="34" charset="0"/>
                <a:cs typeface="Calibri" pitchFamily="34" charset="0"/>
              </a:rPr>
              <a:t>’. </a:t>
            </a:r>
          </a:p>
          <a:p>
            <a:pPr marL="906463" algn="just" eaLnBrk="1" hangingPunct="1">
              <a:spcBef>
                <a:spcPts val="0"/>
              </a:spcBef>
              <a:buClr>
                <a:srgbClr val="FF0000"/>
              </a:buClr>
              <a:buSzPct val="101000"/>
              <a:buFont typeface="Wingdings" pitchFamily="2" charset="2"/>
              <a:buChar char="Ø"/>
            </a:pPr>
            <a:r>
              <a:rPr lang="en-US" sz="2400" spc="-30" dirty="0" smtClean="0">
                <a:latin typeface="Calibri" pitchFamily="34" charset="0"/>
                <a:cs typeface="Calibri" pitchFamily="34" charset="0"/>
              </a:rPr>
              <a:t>To </a:t>
            </a:r>
            <a:r>
              <a:rPr lang="en-US" sz="2400" spc="-30" dirty="0">
                <a:latin typeface="Calibri" pitchFamily="34" charset="0"/>
                <a:cs typeface="Calibri" pitchFamily="34" charset="0"/>
              </a:rPr>
              <a:t>temporarily store data and instructions, the CPU has high-speed special-purpose </a:t>
            </a:r>
            <a:r>
              <a:rPr lang="en-US" sz="2400" spc="-30" dirty="0" smtClean="0">
                <a:latin typeface="Calibri" pitchFamily="34" charset="0"/>
                <a:cs typeface="Calibri" pitchFamily="34" charset="0"/>
              </a:rPr>
              <a:t>memory devices </a:t>
            </a:r>
            <a:r>
              <a:rPr lang="en-US" sz="2400" spc="-30" dirty="0">
                <a:latin typeface="Calibri" pitchFamily="34" charset="0"/>
                <a:cs typeface="Calibri" pitchFamily="34" charset="0"/>
              </a:rPr>
              <a:t>called ‘</a:t>
            </a:r>
            <a:r>
              <a:rPr lang="en-US" sz="2400" spc="-30" dirty="0">
                <a:solidFill>
                  <a:srgbClr val="FF0000"/>
                </a:solidFill>
                <a:latin typeface="Calibri" pitchFamily="34" charset="0"/>
                <a:cs typeface="Calibri" pitchFamily="34" charset="0"/>
              </a:rPr>
              <a:t>Registers</a:t>
            </a:r>
            <a:r>
              <a:rPr lang="en-US" sz="2400" spc="-30" dirty="0" smtClean="0">
                <a:latin typeface="Calibri" pitchFamily="34" charset="0"/>
                <a:cs typeface="Calibri" pitchFamily="34" charset="0"/>
              </a:rPr>
              <a:t>’.</a:t>
            </a:r>
            <a:endParaRPr lang="en-US" sz="2400" dirty="0">
              <a:latin typeface="Arial" panose="020B0604020202020204" pitchFamily="34" charset="0"/>
              <a:cs typeface="Arial" panose="020B0604020202020204"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5</a:t>
            </a:fld>
            <a:endParaRPr lang="en-US" dirty="0"/>
          </a:p>
        </p:txBody>
      </p:sp>
    </p:spTree>
    <p:extLst>
      <p:ext uri="{BB962C8B-B14F-4D97-AF65-F5344CB8AC3E}">
        <p14:creationId xmlns:p14="http://schemas.microsoft.com/office/powerpoint/2010/main" val="549136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7.1 CPU and its Functions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8329818"/>
              </p:ext>
            </p:extLst>
          </p:nvPr>
        </p:nvGraphicFramePr>
        <p:xfrm>
          <a:off x="94034" y="785051"/>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7.1.3</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Part of the CPU &amp; Their Functions</a:t>
                      </a:r>
                      <a:r>
                        <a:rPr lang="en-US" sz="260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3716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sz="2400" dirty="0">
                <a:latin typeface="Arial" panose="020B0604020202020204" pitchFamily="34" charset="0"/>
                <a:cs typeface="Arial" panose="020B0604020202020204" pitchFamily="34" charset="0"/>
              </a:rPr>
              <a:t>The primary </a:t>
            </a:r>
            <a:r>
              <a:rPr lang="en-US" sz="2400" dirty="0">
                <a:solidFill>
                  <a:srgbClr val="0033CC"/>
                </a:solidFill>
                <a:latin typeface="Arial" panose="020B0604020202020204" pitchFamily="34" charset="0"/>
                <a:cs typeface="Arial" panose="020B0604020202020204" pitchFamily="34" charset="0"/>
              </a:rPr>
              <a:t>functions of </a:t>
            </a:r>
            <a:r>
              <a:rPr lang="en-US" sz="2400" dirty="0" smtClean="0">
                <a:solidFill>
                  <a:srgbClr val="FF0000"/>
                </a:solidFill>
                <a:latin typeface="Arial" panose="020B0604020202020204" pitchFamily="34" charset="0"/>
                <a:cs typeface="Arial" panose="020B0604020202020204" pitchFamily="34" charset="0"/>
              </a:rPr>
              <a:t>ALU</a:t>
            </a:r>
            <a:r>
              <a:rPr lang="en-US" sz="2400" dirty="0" smtClean="0">
                <a:solidFill>
                  <a:srgbClr val="0033CC"/>
                </a:solidFill>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is </a:t>
            </a:r>
            <a:r>
              <a:rPr lang="en-US" sz="2400" dirty="0">
                <a:latin typeface="Arial" panose="020B0604020202020204" pitchFamily="34" charset="0"/>
                <a:cs typeface="Arial" panose="020B0604020202020204" pitchFamily="34" charset="0"/>
              </a:rPr>
              <a:t>listed below:</a:t>
            </a:r>
          </a:p>
          <a:p>
            <a:pPr marL="906463"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All </a:t>
            </a:r>
            <a:r>
              <a:rPr lang="en-US" sz="2400" spc="-30" dirty="0">
                <a:latin typeface="Calibri" pitchFamily="34" charset="0"/>
                <a:cs typeface="Calibri" pitchFamily="34" charset="0"/>
              </a:rPr>
              <a:t>arithmetic calculations and logical decisions are performed in the ALU</a:t>
            </a:r>
            <a:r>
              <a:rPr lang="en-US" sz="2400" spc="-30" dirty="0" smtClean="0">
                <a:latin typeface="Calibri" pitchFamily="34" charset="0"/>
                <a:cs typeface="Calibri" pitchFamily="34" charset="0"/>
              </a:rPr>
              <a:t>.</a:t>
            </a:r>
          </a:p>
          <a:p>
            <a:pPr marL="906463"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When needed for processing, ALU receives data </a:t>
            </a:r>
            <a:r>
              <a:rPr lang="en-US" sz="2400" spc="-30" dirty="0">
                <a:latin typeface="Calibri" pitchFamily="34" charset="0"/>
                <a:cs typeface="Calibri" pitchFamily="34" charset="0"/>
              </a:rPr>
              <a:t>and instructions </a:t>
            </a:r>
            <a:r>
              <a:rPr lang="en-US" sz="2400" spc="-30" dirty="0" smtClean="0">
                <a:latin typeface="Calibri" pitchFamily="34" charset="0"/>
                <a:cs typeface="Calibri" pitchFamily="34" charset="0"/>
              </a:rPr>
              <a:t>(involving arithmetic </a:t>
            </a:r>
            <a:r>
              <a:rPr lang="en-US" sz="2400" spc="-30" dirty="0">
                <a:latin typeface="Calibri" pitchFamily="34" charset="0"/>
                <a:cs typeface="Calibri" pitchFamily="34" charset="0"/>
              </a:rPr>
              <a:t>or logical </a:t>
            </a:r>
            <a:r>
              <a:rPr lang="en-US" sz="2400" spc="-30" dirty="0" smtClean="0">
                <a:latin typeface="Calibri" pitchFamily="34" charset="0"/>
                <a:cs typeface="Calibri" pitchFamily="34" charset="0"/>
              </a:rPr>
              <a:t>operations) from primary memory. </a:t>
            </a:r>
            <a:endParaRPr lang="en-US" sz="2400" spc="-30" dirty="0">
              <a:latin typeface="Calibri" pitchFamily="34" charset="0"/>
              <a:cs typeface="Calibri" pitchFamily="34" charset="0"/>
            </a:endParaRPr>
          </a:p>
          <a:p>
            <a:pPr marL="906463"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sym typeface="Wingdings"/>
              </a:rPr>
              <a:t>ALU </a:t>
            </a:r>
            <a:r>
              <a:rPr lang="en-US" sz="2400" spc="-30" dirty="0">
                <a:latin typeface="Calibri" pitchFamily="34" charset="0"/>
                <a:cs typeface="Calibri" pitchFamily="34" charset="0"/>
              </a:rPr>
              <a:t>temporarily </a:t>
            </a:r>
            <a:r>
              <a:rPr lang="en-US" sz="2400" spc="-30" dirty="0" smtClean="0">
                <a:latin typeface="Calibri" pitchFamily="34" charset="0"/>
                <a:cs typeface="Calibri" pitchFamily="34" charset="0"/>
                <a:sym typeface="Wingdings"/>
              </a:rPr>
              <a:t>sends back the partial </a:t>
            </a:r>
            <a:r>
              <a:rPr lang="en-US" sz="2400" spc="-30" dirty="0" smtClean="0">
                <a:latin typeface="Calibri" pitchFamily="34" charset="0"/>
                <a:cs typeface="Calibri" pitchFamily="34" charset="0"/>
              </a:rPr>
              <a:t>results to </a:t>
            </a:r>
            <a:r>
              <a:rPr lang="en-US" sz="2400" spc="-30" dirty="0">
                <a:latin typeface="Calibri" pitchFamily="34" charset="0"/>
                <a:cs typeface="Calibri" pitchFamily="34" charset="0"/>
              </a:rPr>
              <a:t>the primary memory, until needed later. </a:t>
            </a:r>
          </a:p>
          <a:p>
            <a:pPr marL="906463"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After </a:t>
            </a:r>
            <a:r>
              <a:rPr lang="en-US" sz="2400" spc="-30" dirty="0">
                <a:latin typeface="Calibri" pitchFamily="34" charset="0"/>
                <a:cs typeface="Calibri" pitchFamily="34" charset="0"/>
              </a:rPr>
              <a:t>the processing is over, the ALU then sends </a:t>
            </a:r>
            <a:r>
              <a:rPr lang="en-US" sz="2400" spc="-30" dirty="0" smtClean="0">
                <a:latin typeface="Calibri" pitchFamily="34" charset="0"/>
                <a:cs typeface="Calibri" pitchFamily="34" charset="0"/>
              </a:rPr>
              <a:t>the final result </a:t>
            </a:r>
            <a:r>
              <a:rPr lang="en-US" sz="2400" spc="-30" dirty="0">
                <a:latin typeface="Calibri" pitchFamily="34" charset="0"/>
                <a:cs typeface="Calibri" pitchFamily="34" charset="0"/>
              </a:rPr>
              <a:t>to the </a:t>
            </a:r>
            <a:r>
              <a:rPr lang="en-US" sz="2400" spc="-30" dirty="0" smtClean="0">
                <a:latin typeface="Calibri" pitchFamily="34" charset="0"/>
                <a:cs typeface="Calibri" pitchFamily="34" charset="0"/>
              </a:rPr>
              <a:t>memory </a:t>
            </a:r>
            <a:r>
              <a:rPr lang="en-US" sz="2400" spc="-30" dirty="0">
                <a:latin typeface="Calibri" pitchFamily="34" charset="0"/>
                <a:cs typeface="Calibri" pitchFamily="34" charset="0"/>
              </a:rPr>
              <a:t>unit to be stored either permanently or </a:t>
            </a:r>
            <a:r>
              <a:rPr lang="en-US" sz="2400" spc="-30" dirty="0" smtClean="0">
                <a:latin typeface="Calibri" pitchFamily="34" charset="0"/>
                <a:cs typeface="Calibri" pitchFamily="34" charset="0"/>
              </a:rPr>
              <a:t>temporarily.</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6</a:t>
            </a:fld>
            <a:endParaRPr lang="en-US" dirty="0"/>
          </a:p>
        </p:txBody>
      </p:sp>
    </p:spTree>
    <p:extLst>
      <p:ext uri="{BB962C8B-B14F-4D97-AF65-F5344CB8AC3E}">
        <p14:creationId xmlns:p14="http://schemas.microsoft.com/office/powerpoint/2010/main" val="1633955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7</a:t>
            </a:r>
            <a:r>
              <a:rPr lang="en-US" sz="2700" i="0" dirty="0" smtClean="0">
                <a:solidFill>
                  <a:schemeClr val="bg1"/>
                </a:solidFill>
                <a:latin typeface="Arial" panose="020B0604020202020204" pitchFamily="34" charset="0"/>
              </a:rPr>
              <a:t>.1 CPU and its Functions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219875"/>
              </p:ext>
            </p:extLst>
          </p:nvPr>
        </p:nvGraphicFramePr>
        <p:xfrm>
          <a:off x="94034" y="785051"/>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7.1.3</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Part of the CPU &amp; Their Functions</a:t>
                      </a:r>
                      <a:r>
                        <a:rPr lang="en-US" sz="260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3716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sz="2400" dirty="0">
                <a:latin typeface="Arial" panose="020B0604020202020204" pitchFamily="34" charset="0"/>
                <a:cs typeface="Arial" panose="020B0604020202020204" pitchFamily="34" charset="0"/>
              </a:rPr>
              <a:t>The primary </a:t>
            </a:r>
            <a:r>
              <a:rPr lang="en-US" sz="2400" dirty="0">
                <a:solidFill>
                  <a:srgbClr val="0033CC"/>
                </a:solidFill>
                <a:latin typeface="Arial" panose="020B0604020202020204" pitchFamily="34" charset="0"/>
                <a:cs typeface="Arial" panose="020B0604020202020204" pitchFamily="34" charset="0"/>
              </a:rPr>
              <a:t>functions of </a:t>
            </a:r>
            <a:r>
              <a:rPr lang="en-US" sz="2400" dirty="0" smtClean="0">
                <a:solidFill>
                  <a:srgbClr val="FF0000"/>
                </a:solidFill>
                <a:latin typeface="Arial" panose="020B0604020202020204" pitchFamily="34" charset="0"/>
                <a:cs typeface="Arial" panose="020B0604020202020204" pitchFamily="34" charset="0"/>
              </a:rPr>
              <a:t>Control Unit </a:t>
            </a:r>
            <a:r>
              <a:rPr lang="en-US" sz="2400" dirty="0" smtClean="0">
                <a:latin typeface="Arial" panose="020B0604020202020204" pitchFamily="34" charset="0"/>
                <a:cs typeface="Arial" panose="020B0604020202020204" pitchFamily="34" charset="0"/>
              </a:rPr>
              <a:t>is </a:t>
            </a:r>
            <a:r>
              <a:rPr lang="en-US" sz="2400" dirty="0">
                <a:latin typeface="Arial" panose="020B0604020202020204" pitchFamily="34" charset="0"/>
                <a:cs typeface="Arial" panose="020B0604020202020204" pitchFamily="34" charset="0"/>
              </a:rPr>
              <a:t>listed below:</a:t>
            </a:r>
          </a:p>
          <a:p>
            <a:pPr marL="906463" lvl="0"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This unit </a:t>
            </a:r>
            <a:r>
              <a:rPr lang="en-US" sz="2400" spc="-30" dirty="0" smtClean="0">
                <a:solidFill>
                  <a:srgbClr val="FF0000"/>
                </a:solidFill>
                <a:latin typeface="Calibri" pitchFamily="34" charset="0"/>
                <a:cs typeface="Calibri" pitchFamily="34" charset="0"/>
              </a:rPr>
              <a:t>controls </a:t>
            </a:r>
            <a:r>
              <a:rPr lang="en-US" sz="2400" spc="-30" dirty="0">
                <a:solidFill>
                  <a:srgbClr val="0033CC"/>
                </a:solidFill>
                <a:latin typeface="Calibri" pitchFamily="34" charset="0"/>
                <a:cs typeface="Calibri" pitchFamily="34" charset="0"/>
              </a:rPr>
              <a:t>and</a:t>
            </a:r>
            <a:r>
              <a:rPr lang="en-US" sz="2400" spc="-30" dirty="0">
                <a:solidFill>
                  <a:srgbClr val="FF0000"/>
                </a:solidFill>
                <a:latin typeface="Calibri" pitchFamily="34" charset="0"/>
                <a:cs typeface="Calibri" pitchFamily="34" charset="0"/>
              </a:rPr>
              <a:t> coordinates</a:t>
            </a:r>
            <a:r>
              <a:rPr lang="en-US" sz="2400" spc="-30" dirty="0">
                <a:latin typeface="Calibri" pitchFamily="34" charset="0"/>
                <a:cs typeface="Calibri" pitchFamily="34" charset="0"/>
              </a:rPr>
              <a:t> the activities of all other units of a computer system. </a:t>
            </a:r>
          </a:p>
          <a:p>
            <a:pPr marL="906463" lvl="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It takes instructions from the memory unit one at a time and interprets them. It then sends appropriate signals to all other units to cause the specific instruction to be executed. </a:t>
            </a:r>
          </a:p>
          <a:p>
            <a:pPr marL="906463" lvl="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According to the stored instructions, the control unit ensures that the right operation is done on the right data at the right time. </a:t>
            </a:r>
            <a:endParaRPr lang="en-US" sz="2400" spc="-30" dirty="0" smtClean="0">
              <a:latin typeface="Calibri" pitchFamily="34" charset="0"/>
              <a:cs typeface="Calibri" pitchFamily="34" charset="0"/>
            </a:endParaRPr>
          </a:p>
          <a:p>
            <a:pPr marL="0" indent="0" algn="just" eaLnBrk="1" hangingPunct="1">
              <a:buNone/>
            </a:pPr>
            <a:r>
              <a:rPr lang="en-US" sz="2400" dirty="0" smtClean="0">
                <a:latin typeface="Arial" panose="020B0604020202020204" pitchFamily="34" charset="0"/>
                <a:cs typeface="Arial" panose="020B0604020202020204" pitchFamily="34" charset="0"/>
              </a:rPr>
              <a:t>Control </a:t>
            </a:r>
            <a:r>
              <a:rPr lang="en-US" sz="2400" dirty="0">
                <a:latin typeface="Arial" panose="020B0604020202020204" pitchFamily="34" charset="0"/>
                <a:cs typeface="Arial" panose="020B0604020202020204" pitchFamily="34" charset="0"/>
              </a:rPr>
              <a:t>unit acts as a </a:t>
            </a:r>
            <a:r>
              <a:rPr lang="en-US" sz="2400" dirty="0">
                <a:solidFill>
                  <a:srgbClr val="0033CC"/>
                </a:solidFill>
                <a:latin typeface="Arial" panose="020B0604020202020204" pitchFamily="34" charset="0"/>
                <a:cs typeface="Arial" panose="020B0604020202020204" pitchFamily="34" charset="0"/>
              </a:rPr>
              <a:t>central nervous system </a:t>
            </a:r>
            <a:r>
              <a:rPr lang="en-US" sz="2400" dirty="0" smtClean="0">
                <a:latin typeface="Arial" panose="020B0604020202020204" pitchFamily="34" charset="0"/>
                <a:cs typeface="Arial" panose="020B0604020202020204" pitchFamily="34" charset="0"/>
              </a:rPr>
              <a:t>although it does </a:t>
            </a:r>
            <a:r>
              <a:rPr lang="en-US" sz="2400" dirty="0">
                <a:latin typeface="Arial" panose="020B0604020202020204" pitchFamily="34" charset="0"/>
                <a:cs typeface="Arial" panose="020B0604020202020204" pitchFamily="34" charset="0"/>
              </a:rPr>
              <a:t>not perform any actual processing on the </a:t>
            </a:r>
            <a:r>
              <a:rPr lang="en-US" sz="2400" dirty="0" smtClean="0">
                <a:latin typeface="Arial" panose="020B0604020202020204" pitchFamily="34" charset="0"/>
                <a:cs typeface="Arial" panose="020B0604020202020204" pitchFamily="34" charset="0"/>
              </a:rPr>
              <a:t>data.</a:t>
            </a:r>
            <a:endParaRPr lang="en-US" sz="2400" dirty="0">
              <a:latin typeface="Arial" panose="020B0604020202020204" pitchFamily="34" charset="0"/>
              <a:cs typeface="Arial" panose="020B0604020202020204"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7</a:t>
            </a:fld>
            <a:endParaRPr lang="en-US" dirty="0"/>
          </a:p>
        </p:txBody>
      </p:sp>
    </p:spTree>
    <p:extLst>
      <p:ext uri="{BB962C8B-B14F-4D97-AF65-F5344CB8AC3E}">
        <p14:creationId xmlns:p14="http://schemas.microsoft.com/office/powerpoint/2010/main" val="3574460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7</a:t>
            </a:r>
            <a:r>
              <a:rPr lang="en-US" sz="2700" i="0" dirty="0" smtClean="0">
                <a:solidFill>
                  <a:schemeClr val="bg1"/>
                </a:solidFill>
                <a:latin typeface="Arial" panose="020B0604020202020204" pitchFamily="34" charset="0"/>
              </a:rPr>
              <a:t>.1 CPU and its Functions</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096902171"/>
              </p:ext>
            </p:extLst>
          </p:nvPr>
        </p:nvGraphicFramePr>
        <p:xfrm>
          <a:off x="94034" y="785051"/>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7.1.3</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Part of the CPU &amp; Their Functions</a:t>
                      </a:r>
                      <a:r>
                        <a:rPr lang="en-US" sz="260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3716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sz="2400" dirty="0">
                <a:latin typeface="Arial" panose="020B0604020202020204" pitchFamily="34" charset="0"/>
                <a:cs typeface="Arial" panose="020B0604020202020204" pitchFamily="34" charset="0"/>
              </a:rPr>
              <a:t>The primary </a:t>
            </a:r>
            <a:r>
              <a:rPr lang="en-US" sz="2400" dirty="0">
                <a:solidFill>
                  <a:srgbClr val="0033CC"/>
                </a:solidFill>
                <a:latin typeface="Arial" panose="020B0604020202020204" pitchFamily="34" charset="0"/>
                <a:cs typeface="Arial" panose="020B0604020202020204" pitchFamily="34" charset="0"/>
              </a:rPr>
              <a:t>functions of </a:t>
            </a:r>
            <a:r>
              <a:rPr lang="en-US" sz="2400" dirty="0" smtClean="0">
                <a:solidFill>
                  <a:srgbClr val="FF0000"/>
                </a:solidFill>
                <a:latin typeface="Arial" panose="020B0604020202020204" pitchFamily="34" charset="0"/>
                <a:cs typeface="Arial" panose="020B0604020202020204" pitchFamily="34" charset="0"/>
              </a:rPr>
              <a:t>Memory Unit </a:t>
            </a:r>
            <a:r>
              <a:rPr lang="en-US" sz="2400" dirty="0" smtClean="0">
                <a:latin typeface="Arial" panose="020B0604020202020204" pitchFamily="34" charset="0"/>
                <a:cs typeface="Arial" panose="020B0604020202020204" pitchFamily="34" charset="0"/>
              </a:rPr>
              <a:t>is </a:t>
            </a:r>
            <a:r>
              <a:rPr lang="en-US" sz="2400" dirty="0">
                <a:latin typeface="Arial" panose="020B0604020202020204" pitchFamily="34" charset="0"/>
                <a:cs typeface="Arial" panose="020B0604020202020204" pitchFamily="34" charset="0"/>
              </a:rPr>
              <a:t>listed below:</a:t>
            </a:r>
          </a:p>
          <a:p>
            <a:pPr marL="906463"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Memory stores </a:t>
            </a:r>
            <a:r>
              <a:rPr lang="en-US" sz="2400" spc="-30" dirty="0">
                <a:latin typeface="Calibri" pitchFamily="34" charset="0"/>
                <a:cs typeface="Calibri" pitchFamily="34" charset="0"/>
              </a:rPr>
              <a:t>data and instructions received from the input device for processing.</a:t>
            </a:r>
          </a:p>
          <a:p>
            <a:pPr marL="906463"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It supplies information to </a:t>
            </a:r>
            <a:r>
              <a:rPr lang="en-US" sz="2400" spc="-30" dirty="0">
                <a:latin typeface="Calibri" pitchFamily="34" charset="0"/>
                <a:cs typeface="Calibri" pitchFamily="34" charset="0"/>
              </a:rPr>
              <a:t>the ALU </a:t>
            </a:r>
            <a:r>
              <a:rPr lang="en-US" sz="2400" spc="-30" dirty="0" smtClean="0">
                <a:latin typeface="Calibri" pitchFamily="34" charset="0"/>
                <a:cs typeface="Calibri" pitchFamily="34" charset="0"/>
              </a:rPr>
              <a:t>when required.</a:t>
            </a:r>
          </a:p>
          <a:p>
            <a:pPr marL="906463"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It receives partial or final results from the ALU. </a:t>
            </a:r>
            <a:endParaRPr lang="en-US" sz="2400" spc="-30" dirty="0">
              <a:latin typeface="Calibri" pitchFamily="34" charset="0"/>
              <a:cs typeface="Calibri" pitchFamily="34" charset="0"/>
            </a:endParaRPr>
          </a:p>
          <a:p>
            <a:pPr marL="906463"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It </a:t>
            </a:r>
            <a:r>
              <a:rPr lang="en-US" sz="2400" spc="-30" dirty="0">
                <a:latin typeface="Calibri" pitchFamily="34" charset="0"/>
                <a:cs typeface="Calibri" pitchFamily="34" charset="0"/>
              </a:rPr>
              <a:t>supplies final results to the output </a:t>
            </a:r>
            <a:r>
              <a:rPr lang="en-US" sz="2400" spc="-30" dirty="0" smtClean="0">
                <a:latin typeface="Calibri" pitchFamily="34" charset="0"/>
                <a:cs typeface="Calibri" pitchFamily="34" charset="0"/>
              </a:rPr>
              <a:t>device.</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8</a:t>
            </a:fld>
            <a:endParaRPr lang="en-US" dirty="0"/>
          </a:p>
        </p:txBody>
      </p:sp>
    </p:spTree>
    <p:extLst>
      <p:ext uri="{BB962C8B-B14F-4D97-AF65-F5344CB8AC3E}">
        <p14:creationId xmlns:p14="http://schemas.microsoft.com/office/powerpoint/2010/main" val="237391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7</a:t>
            </a:r>
            <a:r>
              <a:rPr lang="en-US" sz="2700" i="0" dirty="0" smtClean="0">
                <a:solidFill>
                  <a:schemeClr val="bg1"/>
                </a:solidFill>
                <a:latin typeface="Arial" panose="020B0604020202020204" pitchFamily="34" charset="0"/>
              </a:rPr>
              <a:t>.2  Processor  Architecture</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62640922"/>
              </p:ext>
            </p:extLst>
          </p:nvPr>
        </p:nvGraphicFramePr>
        <p:xfrm>
          <a:off x="94034" y="785051"/>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7.2.1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600" b="1" kern="1200" dirty="0" smtClean="0">
                          <a:solidFill>
                            <a:srgbClr val="0033CC"/>
                          </a:solidFill>
                          <a:effectLst/>
                          <a:latin typeface="Arial" pitchFamily="34" charset="0"/>
                          <a:ea typeface="+mn-ea"/>
                          <a:cs typeface="Arial" pitchFamily="34" charset="0"/>
                        </a:rPr>
                        <a:t>Upward Vs. Downward Compatibility</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3716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sz="2400" dirty="0" smtClean="0">
                <a:solidFill>
                  <a:srgbClr val="FF0000"/>
                </a:solidFill>
                <a:latin typeface="Arial" panose="020B0604020202020204" pitchFamily="34" charset="0"/>
                <a:cs typeface="Arial" panose="020B0604020202020204" pitchFamily="34" charset="0"/>
              </a:rPr>
              <a:t>Upward or Forward Compatibility:</a:t>
            </a: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It is the capability of a hardware device (</a:t>
            </a:r>
            <a:r>
              <a:rPr lang="en-US" sz="2400" spc="-30" dirty="0">
                <a:solidFill>
                  <a:srgbClr val="0033CC"/>
                </a:solidFill>
                <a:latin typeface="Calibri" pitchFamily="34" charset="0"/>
                <a:cs typeface="Calibri" pitchFamily="34" charset="0"/>
              </a:rPr>
              <a:t>or a software product</a:t>
            </a:r>
            <a:r>
              <a:rPr lang="en-US" sz="2400" spc="-30" dirty="0">
                <a:latin typeface="Calibri" pitchFamily="34" charset="0"/>
                <a:cs typeface="Calibri" pitchFamily="34" charset="0"/>
              </a:rPr>
              <a:t>) to interact successfully with all succeeding versions of software (</a:t>
            </a:r>
            <a:r>
              <a:rPr lang="en-US" sz="2400" spc="-30" dirty="0">
                <a:solidFill>
                  <a:srgbClr val="0033CC"/>
                </a:solidFill>
                <a:latin typeface="Calibri" pitchFamily="34" charset="0"/>
                <a:cs typeface="Calibri" pitchFamily="34" charset="0"/>
              </a:rPr>
              <a:t>or hardware device</a:t>
            </a:r>
            <a:r>
              <a:rPr lang="en-US" sz="2400" spc="-30" dirty="0">
                <a:latin typeface="Calibri" pitchFamily="34" charset="0"/>
                <a:cs typeface="Calibri" pitchFamily="34" charset="0"/>
              </a:rPr>
              <a:t>). This hardware device (or software product) is called upward compatible.  </a:t>
            </a: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Upward compatibility allows software written for a computer with a particular CPU, to work on computers with newer processors of the same family.</a:t>
            </a:r>
          </a:p>
          <a:p>
            <a:pPr marL="906463" lvl="1" indent="-34290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It also allows the users of these computer systems to easily upgrade their system, without worrying about converting all their existing software</a:t>
            </a:r>
            <a:r>
              <a:rPr lang="en-US" sz="2400" spc="-30" dirty="0" smtClean="0">
                <a:latin typeface="Calibri" pitchFamily="34" charset="0"/>
                <a:cs typeface="Calibri" pitchFamily="34" charset="0"/>
              </a:rPr>
              <a:t>.</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9</a:t>
            </a:fld>
            <a:endParaRPr lang="en-US" dirty="0"/>
          </a:p>
        </p:txBody>
      </p:sp>
    </p:spTree>
    <p:extLst>
      <p:ext uri="{BB962C8B-B14F-4D97-AF65-F5344CB8AC3E}">
        <p14:creationId xmlns:p14="http://schemas.microsoft.com/office/powerpoint/2010/main" val="2316193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3385</TotalTime>
  <Words>2178</Words>
  <Application>Microsoft Office PowerPoint</Application>
  <PresentationFormat>On-screen Show (4:3)</PresentationFormat>
  <Paragraphs>317</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Black</vt:lpstr>
      <vt:lpstr>Calibri</vt:lpstr>
      <vt:lpstr>Tahoma</vt:lpstr>
      <vt:lpstr>Times New Roman</vt:lpstr>
      <vt:lpstr>Verdana</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 Irvine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Magda El Zarki</dc:creator>
  <cp:lastModifiedBy>K M A</cp:lastModifiedBy>
  <cp:revision>333</cp:revision>
  <dcterms:created xsi:type="dcterms:W3CDTF">2007-10-02T04:28:17Z</dcterms:created>
  <dcterms:modified xsi:type="dcterms:W3CDTF">2019-03-11T05:36:45Z</dcterms:modified>
</cp:coreProperties>
</file>