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5"/>
  </p:notesMasterIdLst>
  <p:handoutMasterIdLst>
    <p:handoutMasterId r:id="rId36"/>
  </p:handoutMasterIdLst>
  <p:sldIdLst>
    <p:sldId id="966" r:id="rId2"/>
    <p:sldId id="770" r:id="rId3"/>
    <p:sldId id="535" r:id="rId4"/>
    <p:sldId id="900" r:id="rId5"/>
    <p:sldId id="901" r:id="rId6"/>
    <p:sldId id="938" r:id="rId7"/>
    <p:sldId id="939" r:id="rId8"/>
    <p:sldId id="940" r:id="rId9"/>
    <p:sldId id="941" r:id="rId10"/>
    <p:sldId id="942" r:id="rId11"/>
    <p:sldId id="943" r:id="rId12"/>
    <p:sldId id="944" r:id="rId13"/>
    <p:sldId id="945" r:id="rId14"/>
    <p:sldId id="946" r:id="rId15"/>
    <p:sldId id="947" r:id="rId16"/>
    <p:sldId id="948" r:id="rId17"/>
    <p:sldId id="949" r:id="rId18"/>
    <p:sldId id="950" r:id="rId19"/>
    <p:sldId id="951" r:id="rId20"/>
    <p:sldId id="952" r:id="rId21"/>
    <p:sldId id="953" r:id="rId22"/>
    <p:sldId id="954" r:id="rId23"/>
    <p:sldId id="955" r:id="rId24"/>
    <p:sldId id="956" r:id="rId25"/>
    <p:sldId id="957" r:id="rId26"/>
    <p:sldId id="960" r:id="rId27"/>
    <p:sldId id="958" r:id="rId28"/>
    <p:sldId id="959" r:id="rId29"/>
    <p:sldId id="924" r:id="rId30"/>
    <p:sldId id="962" r:id="rId31"/>
    <p:sldId id="963" r:id="rId32"/>
    <p:sldId id="923" r:id="rId33"/>
    <p:sldId id="835" r:id="rId34"/>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0000"/>
    <a:srgbClr val="0033CC"/>
    <a:srgbClr val="00CC00"/>
    <a:srgbClr val="CCFF99"/>
    <a:srgbClr val="FF9900"/>
    <a:srgbClr val="660066"/>
    <a:srgbClr val="996633"/>
    <a:srgbClr val="66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94840" autoAdjust="0"/>
  </p:normalViewPr>
  <p:slideViewPr>
    <p:cSldViewPr>
      <p:cViewPr varScale="1">
        <p:scale>
          <a:sx n="70" d="100"/>
          <a:sy n="70" d="100"/>
        </p:scale>
        <p:origin x="15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0AAECE9-AD51-4C43-9D02-2B9A164D906E}" type="slidenum">
              <a:rPr lang="en-US" sz="1200" b="0" smtClean="0">
                <a:latin typeface="Times New Roman" charset="0"/>
              </a:rPr>
              <a:pPr/>
              <a:t>1</a:t>
            </a:fld>
            <a:endParaRPr lang="en-US" sz="1200" b="0"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91750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78953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K  M  </a:t>
            </a:r>
            <a:r>
              <a:rPr lang="en-US" sz="1100" dirty="0">
                <a:solidFill>
                  <a:srgbClr val="FFC0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Associate  </a:t>
            </a:r>
            <a:r>
              <a:rPr lang="en-US" sz="1100" dirty="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800" dirty="0" smtClean="0">
                <a:solidFill>
                  <a:srgbClr val="00B050"/>
                </a:solidFill>
                <a:latin typeface="Verdana" pitchFamily="34" charset="0"/>
                <a:ea typeface="Verdana" pitchFamily="34" charset="0"/>
                <a:cs typeface="Verdana" pitchFamily="34" charset="0"/>
              </a:rPr>
              <a:t>IT-1101: IT Fundamentals</a:t>
            </a:r>
            <a:endParaRPr lang="en-US" sz="2800" dirty="0">
              <a:solidFill>
                <a:srgbClr val="00B050"/>
              </a:solidFill>
              <a:latin typeface="Verdana" pitchFamily="34" charset="0"/>
              <a:ea typeface="Verdana" pitchFamily="34" charset="0"/>
              <a:cs typeface="Verdana" pitchFamily="34" charset="0"/>
            </a:endParaRPr>
          </a:p>
          <a:p>
            <a:pPr algn="ctr">
              <a:lnSpc>
                <a:spcPct val="80000"/>
              </a:lnSpc>
            </a:pPr>
            <a:r>
              <a:rPr lang="en-US" sz="1500" dirty="0">
                <a:solidFill>
                  <a:srgbClr val="FF0000"/>
                </a:solidFill>
              </a:rPr>
              <a:t>for</a:t>
            </a:r>
            <a:r>
              <a:rPr lang="en-US" dirty="0">
                <a:solidFill>
                  <a:srgbClr val="00B050"/>
                </a:solidFill>
              </a:rPr>
              <a:t> </a:t>
            </a:r>
          </a:p>
          <a:p>
            <a:pPr algn="ctr">
              <a:lnSpc>
                <a:spcPct val="80000"/>
              </a:lnSpc>
            </a:pPr>
            <a:r>
              <a:rPr lang="en-US" sz="2000" dirty="0" smtClean="0">
                <a:latin typeface="Arial Black" pitchFamily="34" charset="0"/>
              </a:rPr>
              <a:t>1st Year </a:t>
            </a:r>
            <a:r>
              <a:rPr lang="en-US" sz="2000" dirty="0">
                <a:latin typeface="Arial Black" pitchFamily="34" charset="0"/>
              </a:rPr>
              <a:t>1st Semester of </a:t>
            </a:r>
            <a:r>
              <a:rPr lang="en-US" sz="2000" dirty="0" err="1">
                <a:latin typeface="Arial Black" pitchFamily="34" charset="0"/>
              </a:rPr>
              <a:t>B.Sc</a:t>
            </a:r>
            <a:r>
              <a:rPr lang="en-US" sz="2000" dirty="0">
                <a:latin typeface="Arial Black" pitchFamily="34" charset="0"/>
              </a:rPr>
              <a:t> (Honors) in IT </a:t>
            </a:r>
            <a:r>
              <a:rPr lang="en-US" sz="2000" dirty="0" smtClean="0">
                <a:latin typeface="Arial Black" pitchFamily="34" charset="0"/>
              </a:rPr>
              <a:t>(10</a:t>
            </a:r>
            <a:r>
              <a:rPr lang="en-US" sz="2000" baseline="30000" dirty="0" smtClean="0">
                <a:latin typeface="Arial Black" pitchFamily="34" charset="0"/>
              </a:rPr>
              <a:t>th</a:t>
            </a:r>
            <a:r>
              <a:rPr lang="en-US" sz="2000" dirty="0" smtClean="0">
                <a:latin typeface="Arial Black" pitchFamily="34" charset="0"/>
              </a:rPr>
              <a:t> </a:t>
            </a:r>
            <a:r>
              <a:rPr lang="en-US" sz="2000" dirty="0" smtClean="0">
                <a:solidFill>
                  <a:srgbClr val="0000FF"/>
                </a:solidFill>
                <a:latin typeface="Arial Black" pitchFamily="34" charset="0"/>
              </a:rPr>
              <a:t>Batch</a:t>
            </a:r>
            <a:r>
              <a:rPr lang="en-US" sz="2000" dirty="0">
                <a:latin typeface="Arial Black" pitchFamily="34" charset="0"/>
              </a:rPr>
              <a:t>)</a:t>
            </a:r>
          </a:p>
        </p:txBody>
      </p:sp>
      <p:sp>
        <p:nvSpPr>
          <p:cNvPr id="3076" name="Rectangle 14"/>
          <p:cNvSpPr>
            <a:spLocks noChangeArrowheads="1"/>
          </p:cNvSpPr>
          <p:nvPr/>
        </p:nvSpPr>
        <p:spPr bwMode="auto">
          <a:xfrm>
            <a:off x="914400" y="4160838"/>
            <a:ext cx="7696200"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800" u="sng" dirty="0">
                <a:solidFill>
                  <a:srgbClr val="0070C0"/>
                </a:solidFill>
                <a:latin typeface="Verdana" panose="020B0604030504040204" pitchFamily="34" charset="0"/>
                <a:ea typeface="Verdana" panose="020B0604030504040204" pitchFamily="34" charset="0"/>
                <a:cs typeface="Verdana" panose="020B0604030504040204" pitchFamily="34" charset="0"/>
              </a:rPr>
              <a:t>Lecture:</a:t>
            </a:r>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800" u="sng" dirty="0">
                <a:solidFill>
                  <a:srgbClr val="FF0000"/>
                </a:solidFill>
                <a:latin typeface="Verdana" panose="020B0604030504040204" pitchFamily="34" charset="0"/>
                <a:ea typeface="Verdana" panose="020B0604030504040204" pitchFamily="34" charset="0"/>
                <a:cs typeface="Verdana" panose="020B0604030504040204" pitchFamily="34" charset="0"/>
              </a:rPr>
              <a:t>08</a:t>
            </a:r>
          </a:p>
          <a:p>
            <a:pPr>
              <a:lnSpc>
                <a:spcPct val="90000"/>
              </a:lnSpc>
            </a:pPr>
            <a:endParaRPr lang="en-US" sz="1400" u="sng" dirty="0">
              <a:solidFill>
                <a:srgbClr val="0070C0"/>
              </a:solidFill>
            </a:endParaRPr>
          </a:p>
          <a:p>
            <a:pPr algn="ctr">
              <a:lnSpc>
                <a:spcPct val="90000"/>
              </a:lnSpc>
            </a:pPr>
            <a:r>
              <a:rPr lang="en-US" sz="2400" dirty="0"/>
              <a:t>Memory Fundamentals</a:t>
            </a:r>
            <a:endParaRPr lang="en-US" sz="2400" dirty="0">
              <a:cs typeface="Arial" pitchFamily="34" charset="0"/>
            </a:endParaRPr>
          </a:p>
        </p:txBody>
      </p:sp>
      <p:pic>
        <p:nvPicPr>
          <p:cNvPr id="30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609600" y="5029200"/>
            <a:ext cx="5638800" cy="1784350"/>
          </a:xfrm>
          <a:prstGeom prst="rect">
            <a:avLst/>
          </a:prstGeom>
          <a:noFill/>
          <a:ln w="9525">
            <a:noFill/>
            <a:miter lim="800000"/>
            <a:headEnd/>
            <a:tailEnd/>
          </a:ln>
        </p:spPr>
        <p:txBody>
          <a:bodyPr>
            <a:spAutoFit/>
          </a:bodyPr>
          <a:lstStyle/>
          <a:p>
            <a:pPr>
              <a:defRPr/>
            </a:pPr>
            <a:r>
              <a:rPr lang="en-US" sz="2000" dirty="0">
                <a:solidFill>
                  <a:srgbClr val="FF0000"/>
                </a:solidFill>
              </a:rPr>
              <a:t>Prepared by:</a:t>
            </a:r>
            <a:endParaRPr lang="en-US" sz="2000" b="0" dirty="0">
              <a:solidFill>
                <a:srgbClr val="FF0000"/>
              </a:solidFill>
            </a:endParaRPr>
          </a:p>
          <a:p>
            <a:pPr marL="457200">
              <a:defRPr/>
            </a:pPr>
            <a:r>
              <a:rPr lang="en-US" sz="2000" dirty="0"/>
              <a:t>K M </a:t>
            </a:r>
            <a:r>
              <a:rPr lang="en-US" sz="2000" dirty="0" err="1"/>
              <a:t>Akkas</a:t>
            </a:r>
            <a:r>
              <a:rPr lang="en-US" sz="2000" dirty="0"/>
              <a:t> Ali</a:t>
            </a:r>
          </a:p>
          <a:p>
            <a:pPr marL="457200">
              <a:defRPr/>
            </a:pPr>
            <a:r>
              <a:rPr lang="en-US" sz="1000" dirty="0">
                <a:solidFill>
                  <a:srgbClr val="0000FF"/>
                </a:solidFill>
              </a:rPr>
              <a:t>akkas_khan@yahoo.com, akkas@juniv.edu</a:t>
            </a:r>
          </a:p>
          <a:p>
            <a:pPr marL="457200">
              <a:defRPr/>
            </a:pPr>
            <a:r>
              <a:rPr lang="en-US" sz="2000" dirty="0"/>
              <a:t>Assistant Professor</a:t>
            </a:r>
          </a:p>
          <a:p>
            <a:pPr marL="457200">
              <a:defRPr/>
            </a:pPr>
            <a:r>
              <a:rPr lang="en-US" sz="2000" dirty="0">
                <a:solidFill>
                  <a:srgbClr val="3333FF"/>
                </a:solidFill>
              </a:rPr>
              <a:t>Institute of Information Technology (IIT) </a:t>
            </a:r>
          </a:p>
          <a:p>
            <a:pPr marL="457200">
              <a:defRPr/>
            </a:pPr>
            <a:r>
              <a:rPr lang="en-US" sz="2000" dirty="0">
                <a:solidFill>
                  <a:srgbClr val="00CC00"/>
                </a:solidFill>
              </a:rPr>
              <a:t>Jahangirnagar University, Dhaka-1342</a:t>
            </a:r>
          </a:p>
        </p:txBody>
      </p:sp>
    </p:spTree>
    <p:extLst>
      <p:ext uri="{BB962C8B-B14F-4D97-AF65-F5344CB8AC3E}">
        <p14:creationId xmlns:p14="http://schemas.microsoft.com/office/powerpoint/2010/main" val="990576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04800" y="957350"/>
            <a:ext cx="8458200" cy="4904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0000"/>
              </a:lnSpc>
              <a:spcBef>
                <a:spcPts val="0"/>
              </a:spcBef>
              <a:spcAft>
                <a:spcPts val="0"/>
              </a:spcAft>
              <a:buClr>
                <a:schemeClr val="folHlink"/>
              </a:buClr>
              <a:buSzPct val="60000"/>
              <a:buNone/>
            </a:pPr>
            <a:r>
              <a:rPr lang="en-US" sz="2600" spc="-60" dirty="0" smtClean="0">
                <a:solidFill>
                  <a:srgbClr val="FF0000"/>
                </a:solidFill>
                <a:latin typeface="Arial" panose="020B0604020202020204" pitchFamily="34" charset="0"/>
                <a:cs typeface="Arial" panose="020B0604020202020204" pitchFamily="34" charset="0"/>
              </a:rPr>
              <a:t>Differentiate between </a:t>
            </a:r>
            <a:r>
              <a:rPr lang="en-US" sz="2600" spc="-60" dirty="0" smtClean="0">
                <a:solidFill>
                  <a:srgbClr val="00CC00"/>
                </a:solidFill>
                <a:latin typeface="Arial" panose="020B0604020202020204" pitchFamily="34" charset="0"/>
                <a:cs typeface="Arial" panose="020B0604020202020204" pitchFamily="34" charset="0"/>
              </a:rPr>
              <a:t>Primary </a:t>
            </a:r>
            <a:r>
              <a:rPr lang="en-US" sz="2600" spc="-60" dirty="0" smtClean="0">
                <a:solidFill>
                  <a:srgbClr val="FF0000"/>
                </a:solidFill>
                <a:latin typeface="Arial" panose="020B0604020202020204" pitchFamily="34" charset="0"/>
                <a:cs typeface="Arial" panose="020B0604020202020204" pitchFamily="34" charset="0"/>
              </a:rPr>
              <a:t>and </a:t>
            </a:r>
            <a:r>
              <a:rPr lang="en-US" sz="2600" spc="-60" dirty="0" smtClean="0">
                <a:solidFill>
                  <a:srgbClr val="00CC00"/>
                </a:solidFill>
                <a:latin typeface="Arial" panose="020B0604020202020204" pitchFamily="34" charset="0"/>
                <a:cs typeface="Arial" panose="020B0604020202020204" pitchFamily="34" charset="0"/>
              </a:rPr>
              <a:t>Secondary</a:t>
            </a:r>
            <a:r>
              <a:rPr lang="en-US" sz="2600" spc="-60" dirty="0" smtClean="0">
                <a:solidFill>
                  <a:srgbClr val="FF0000"/>
                </a:solidFill>
                <a:latin typeface="Arial" panose="020B0604020202020204" pitchFamily="34" charset="0"/>
                <a:cs typeface="Arial" panose="020B0604020202020204" pitchFamily="34" charset="0"/>
              </a:rPr>
              <a:t> Memory</a:t>
            </a:r>
            <a:endParaRPr lang="en-US" sz="2600" spc="-60" dirty="0">
              <a:latin typeface="Calibri" pitchFamily="34" charset="0"/>
              <a:cs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22986993"/>
              </p:ext>
            </p:extLst>
          </p:nvPr>
        </p:nvGraphicFramePr>
        <p:xfrm>
          <a:off x="533400" y="1428750"/>
          <a:ext cx="8305800" cy="5352858"/>
        </p:xfrm>
        <a:graphic>
          <a:graphicData uri="http://schemas.openxmlformats.org/drawingml/2006/table">
            <a:tbl>
              <a:tblPr firstRow="1" firstCol="1" lastRow="1" lastCol="1" bandRow="1" bandCol="1">
                <a:tableStyleId>{5C22544A-7EE6-4342-B048-85BDC9FD1C3A}</a:tableStyleId>
              </a:tblPr>
              <a:tblGrid>
                <a:gridCol w="3505200"/>
                <a:gridCol w="2133600"/>
                <a:gridCol w="2667000"/>
              </a:tblGrid>
              <a:tr h="411997">
                <a:tc>
                  <a:txBody>
                    <a:bodyPr/>
                    <a:lstStyle/>
                    <a:p>
                      <a:pPr marL="0" marR="0" algn="just">
                        <a:lnSpc>
                          <a:spcPct val="90000"/>
                        </a:lnSpc>
                        <a:spcBef>
                          <a:spcPts val="0"/>
                        </a:spcBef>
                        <a:spcAft>
                          <a:spcPts val="0"/>
                        </a:spcAft>
                        <a:tabLst>
                          <a:tab pos="474980" algn="l"/>
                        </a:tabLst>
                      </a:pPr>
                      <a:r>
                        <a:rPr lang="en-US" sz="2000" dirty="0">
                          <a:solidFill>
                            <a:schemeClr val="tx1"/>
                          </a:solidFill>
                          <a:effectLst/>
                          <a:latin typeface="Calibri" pitchFamily="34" charset="0"/>
                          <a:cs typeface="Calibri" pitchFamily="34" charset="0"/>
                        </a:rPr>
                        <a:t>Criteria</a:t>
                      </a:r>
                      <a:endParaRPr lang="en-US" sz="20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lnSpc>
                          <a:spcPct val="90000"/>
                        </a:lnSpc>
                        <a:spcBef>
                          <a:spcPts val="0"/>
                        </a:spcBef>
                        <a:spcAft>
                          <a:spcPts val="0"/>
                        </a:spcAft>
                        <a:tabLst>
                          <a:tab pos="474980" algn="l"/>
                        </a:tabLst>
                      </a:pPr>
                      <a:r>
                        <a:rPr lang="en-US" sz="2000" dirty="0" smtClean="0">
                          <a:solidFill>
                            <a:schemeClr val="tx1"/>
                          </a:solidFill>
                          <a:effectLst/>
                          <a:latin typeface="Calibri" pitchFamily="34" charset="0"/>
                          <a:cs typeface="Calibri" pitchFamily="34" charset="0"/>
                        </a:rPr>
                        <a:t>Primary Memory</a:t>
                      </a:r>
                      <a:endParaRPr lang="en-US" sz="20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lnSpc>
                          <a:spcPct val="90000"/>
                        </a:lnSpc>
                        <a:spcBef>
                          <a:spcPts val="0"/>
                        </a:spcBef>
                        <a:spcAft>
                          <a:spcPts val="0"/>
                        </a:spcAft>
                        <a:tabLst>
                          <a:tab pos="474980" algn="l"/>
                        </a:tabLst>
                      </a:pPr>
                      <a:r>
                        <a:rPr lang="en-US" sz="2000" dirty="0" smtClean="0">
                          <a:solidFill>
                            <a:schemeClr val="tx1"/>
                          </a:solidFill>
                          <a:effectLst/>
                          <a:latin typeface="Calibri" pitchFamily="34" charset="0"/>
                          <a:cs typeface="Calibri" pitchFamily="34" charset="0"/>
                        </a:rPr>
                        <a:t>Secondary Memory</a:t>
                      </a:r>
                      <a:endParaRPr lang="en-US" sz="20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11997">
                <a:tc>
                  <a:txBody>
                    <a:bodyPr/>
                    <a:lstStyle/>
                    <a:p>
                      <a:pPr marL="457200" marR="0" indent="-457200" algn="just" defTabSz="914400" rtl="0" eaLnBrk="1" latinLnBrk="0" hangingPunct="1">
                        <a:lnSpc>
                          <a:spcPct val="90000"/>
                        </a:lnSpc>
                        <a:spcBef>
                          <a:spcPts val="0"/>
                        </a:spcBef>
                        <a:spcAft>
                          <a:spcPts val="0"/>
                        </a:spcAft>
                        <a:buFont typeface="+mj-lt"/>
                        <a:buAutoNum type="arabicPeriod"/>
                        <a:tabLst/>
                      </a:pPr>
                      <a:r>
                        <a:rPr lang="en-US" sz="2000" b="1" kern="1200" dirty="0" smtClean="0">
                          <a:solidFill>
                            <a:schemeClr val="tx1"/>
                          </a:solidFill>
                          <a:effectLst/>
                          <a:latin typeface="Calibri" pitchFamily="34" charset="0"/>
                          <a:ea typeface="+mn-ea"/>
                          <a:cs typeface="Calibri" pitchFamily="34" charset="0"/>
                        </a:rPr>
                        <a:t>Connection </a:t>
                      </a:r>
                      <a:r>
                        <a:rPr lang="en-US" sz="2000" b="1" kern="1200" dirty="0">
                          <a:solidFill>
                            <a:schemeClr val="tx1"/>
                          </a:solidFill>
                          <a:effectLst/>
                          <a:latin typeface="Calibri" pitchFamily="34" charset="0"/>
                          <a:ea typeface="+mn-ea"/>
                          <a:cs typeface="Calibri" pitchFamily="34" charset="0"/>
                        </a:rPr>
                        <a:t>of memory </a:t>
                      </a:r>
                      <a:r>
                        <a:rPr lang="en-US" sz="2000" b="1" kern="1200" dirty="0" smtClean="0">
                          <a:solidFill>
                            <a:schemeClr val="tx1"/>
                          </a:solidFill>
                          <a:effectLst/>
                          <a:latin typeface="Calibri" pitchFamily="34" charset="0"/>
                          <a:ea typeface="+mn-ea"/>
                          <a:cs typeface="Calibri" pitchFamily="34" charset="0"/>
                        </a:rPr>
                        <a:t>to</a:t>
                      </a:r>
                      <a:r>
                        <a:rPr lang="en-US" sz="2000" b="1" kern="1200" baseline="0" dirty="0" smtClean="0">
                          <a:solidFill>
                            <a:schemeClr val="tx1"/>
                          </a:solidFill>
                          <a:effectLst/>
                          <a:latin typeface="Calibri" pitchFamily="34" charset="0"/>
                          <a:ea typeface="+mn-ea"/>
                          <a:cs typeface="Calibri" pitchFamily="34" charset="0"/>
                        </a:rPr>
                        <a:t> </a:t>
                      </a:r>
                      <a:r>
                        <a:rPr lang="en-US" sz="2000" b="1" kern="1200" dirty="0" smtClean="0">
                          <a:solidFill>
                            <a:schemeClr val="tx1"/>
                          </a:solidFill>
                          <a:effectLst/>
                          <a:latin typeface="Calibri" pitchFamily="34" charset="0"/>
                          <a:ea typeface="+mn-ea"/>
                          <a:cs typeface="Calibri" pitchFamily="34" charset="0"/>
                        </a:rPr>
                        <a:t>the </a:t>
                      </a:r>
                      <a:r>
                        <a:rPr lang="en-US" sz="2000" b="1" kern="1200" dirty="0">
                          <a:solidFill>
                            <a:schemeClr val="tx1"/>
                          </a:solidFill>
                          <a:effectLst/>
                          <a:latin typeface="Calibri" pitchFamily="34" charset="0"/>
                          <a:ea typeface="+mn-ea"/>
                          <a:cs typeface="Calibri" pitchFamily="34" charset="0"/>
                        </a:rPr>
                        <a:t>CPU?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Directly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a:solidFill>
                            <a:schemeClr val="tx1"/>
                          </a:solidFill>
                          <a:effectLst/>
                          <a:latin typeface="Calibri" pitchFamily="34" charset="0"/>
                          <a:ea typeface="+mn-ea"/>
                          <a:cs typeface="Calibri" pitchFamily="34" charset="0"/>
                        </a:rPr>
                        <a:t>Indirectly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3993">
                <a:tc>
                  <a:txBody>
                    <a:bodyPr/>
                    <a:lstStyle/>
                    <a:p>
                      <a:pPr marL="457200" marR="0" indent="-457200" algn="just" defTabSz="914400" rtl="0" eaLnBrk="1" latinLnBrk="0" hangingPunct="1">
                        <a:lnSpc>
                          <a:spcPct val="90000"/>
                        </a:lnSpc>
                        <a:spcBef>
                          <a:spcPts val="0"/>
                        </a:spcBef>
                        <a:spcAft>
                          <a:spcPts val="0"/>
                        </a:spcAft>
                        <a:buFont typeface="+mj-lt"/>
                        <a:buAutoNum type="arabicPeriod" startAt="2"/>
                        <a:tabLst/>
                      </a:pPr>
                      <a:r>
                        <a:rPr lang="en-US" sz="2000" b="1" kern="1200" dirty="0" smtClean="0">
                          <a:solidFill>
                            <a:schemeClr val="tx1"/>
                          </a:solidFill>
                          <a:effectLst/>
                          <a:latin typeface="Calibri" pitchFamily="34" charset="0"/>
                          <a:ea typeface="+mn-ea"/>
                          <a:cs typeface="Calibri" pitchFamily="34" charset="0"/>
                        </a:rPr>
                        <a:t>Store </a:t>
                      </a:r>
                      <a:r>
                        <a:rPr lang="en-US" sz="2000" b="1" kern="1200" dirty="0">
                          <a:solidFill>
                            <a:schemeClr val="tx1"/>
                          </a:solidFill>
                          <a:effectLst/>
                          <a:latin typeface="Calibri" pitchFamily="34" charset="0"/>
                          <a:ea typeface="+mn-ea"/>
                          <a:cs typeface="Calibri" pitchFamily="34" charset="0"/>
                        </a:rPr>
                        <a:t>data temporarily or permanently?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Temporarily (i.e. volatile)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Permanently (i.e. non-volatile)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11997">
                <a:tc>
                  <a:txBody>
                    <a:bodyPr/>
                    <a:lstStyle/>
                    <a:p>
                      <a:pPr marL="457200" marR="0" indent="-457200" algn="just" defTabSz="914400" rtl="0" eaLnBrk="1" latinLnBrk="0" hangingPunct="1">
                        <a:lnSpc>
                          <a:spcPct val="90000"/>
                        </a:lnSpc>
                        <a:spcBef>
                          <a:spcPts val="0"/>
                        </a:spcBef>
                        <a:spcAft>
                          <a:spcPts val="0"/>
                        </a:spcAft>
                        <a:buFont typeface="+mj-lt"/>
                        <a:buAutoNum type="arabicPeriod" startAt="3"/>
                        <a:tabLst/>
                      </a:pPr>
                      <a:r>
                        <a:rPr lang="en-US" sz="2000" b="1" kern="1200" dirty="0" smtClean="0">
                          <a:solidFill>
                            <a:schemeClr val="tx1"/>
                          </a:solidFill>
                          <a:effectLst/>
                          <a:latin typeface="Calibri" pitchFamily="34" charset="0"/>
                          <a:ea typeface="+mn-ea"/>
                          <a:cs typeface="Calibri" pitchFamily="34" charset="0"/>
                        </a:rPr>
                        <a:t>What </a:t>
                      </a:r>
                      <a:r>
                        <a:rPr lang="en-US" sz="2000" b="1" kern="1200" dirty="0">
                          <a:solidFill>
                            <a:schemeClr val="tx1"/>
                          </a:solidFill>
                          <a:effectLst/>
                          <a:latin typeface="Calibri" pitchFamily="34" charset="0"/>
                          <a:ea typeface="+mn-ea"/>
                          <a:cs typeface="Calibri" pitchFamily="34" charset="0"/>
                        </a:rPr>
                        <a:t>data and information it stores?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It holds data and instructions on which the CPU is currently working.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It holds data and information which are not currently required by the CPU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1631">
                <a:tc>
                  <a:txBody>
                    <a:bodyPr/>
                    <a:lstStyle/>
                    <a:p>
                      <a:pPr marL="457200" marR="0" indent="-457200" algn="just" defTabSz="914400" rtl="0" eaLnBrk="1" latinLnBrk="0" hangingPunct="1">
                        <a:lnSpc>
                          <a:spcPct val="90000"/>
                        </a:lnSpc>
                        <a:spcBef>
                          <a:spcPts val="0"/>
                        </a:spcBef>
                        <a:spcAft>
                          <a:spcPts val="0"/>
                        </a:spcAft>
                        <a:buFont typeface="+mj-lt"/>
                        <a:buAutoNum type="arabicPeriod" startAt="4"/>
                        <a:tabLst/>
                      </a:pPr>
                      <a:r>
                        <a:rPr lang="en-US" sz="2000" b="1" kern="1200" dirty="0" smtClean="0">
                          <a:solidFill>
                            <a:schemeClr val="tx1"/>
                          </a:solidFill>
                          <a:effectLst/>
                          <a:latin typeface="Calibri" pitchFamily="34" charset="0"/>
                          <a:ea typeface="+mn-ea"/>
                          <a:cs typeface="Calibri" pitchFamily="34" charset="0"/>
                        </a:rPr>
                        <a:t>Access </a:t>
                      </a:r>
                      <a:r>
                        <a:rPr lang="en-US" sz="2000" b="1" kern="1200" dirty="0">
                          <a:solidFill>
                            <a:schemeClr val="tx1"/>
                          </a:solidFill>
                          <a:effectLst/>
                          <a:latin typeface="Calibri" pitchFamily="34" charset="0"/>
                          <a:ea typeface="+mn-ea"/>
                          <a:cs typeface="Calibri" pitchFamily="34" charset="0"/>
                        </a:rPr>
                        <a:t>time (time required </a:t>
                      </a:r>
                      <a:r>
                        <a:rPr lang="en-US" sz="2000" b="1" kern="1200" dirty="0" smtClean="0">
                          <a:solidFill>
                            <a:schemeClr val="tx1"/>
                          </a:solidFill>
                          <a:effectLst/>
                          <a:latin typeface="Calibri" pitchFamily="34" charset="0"/>
                          <a:ea typeface="+mn-ea"/>
                          <a:cs typeface="Calibri" pitchFamily="34" charset="0"/>
                        </a:rPr>
                        <a:t>to </a:t>
                      </a:r>
                      <a:r>
                        <a:rPr lang="en-US" sz="2000" b="1" kern="1200" dirty="0">
                          <a:solidFill>
                            <a:schemeClr val="tx1"/>
                          </a:solidFill>
                          <a:effectLst/>
                          <a:latin typeface="Calibri" pitchFamily="34" charset="0"/>
                          <a:ea typeface="+mn-ea"/>
                          <a:cs typeface="Calibri" pitchFamily="34" charset="0"/>
                        </a:rPr>
                        <a:t>load data from the memory into register)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a:solidFill>
                            <a:schemeClr val="tx1"/>
                          </a:solidFill>
                          <a:effectLst/>
                          <a:latin typeface="Calibri" pitchFamily="34" charset="0"/>
                          <a:ea typeface="+mn-ea"/>
                          <a:cs typeface="Calibri" pitchFamily="34" charset="0"/>
                        </a:rPr>
                        <a:t>Less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Much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11997">
                <a:tc>
                  <a:txBody>
                    <a:bodyPr/>
                    <a:lstStyle/>
                    <a:p>
                      <a:pPr marL="457200" marR="0" indent="-457200" algn="just" defTabSz="914400" rtl="0" eaLnBrk="1" latinLnBrk="0" hangingPunct="1">
                        <a:lnSpc>
                          <a:spcPct val="90000"/>
                        </a:lnSpc>
                        <a:spcBef>
                          <a:spcPts val="0"/>
                        </a:spcBef>
                        <a:spcAft>
                          <a:spcPts val="0"/>
                        </a:spcAft>
                        <a:buFont typeface="+mj-lt"/>
                        <a:buAutoNum type="arabicPeriod" startAt="5"/>
                        <a:tabLst/>
                      </a:pPr>
                      <a:r>
                        <a:rPr lang="en-US" sz="2000" b="1" kern="1200" dirty="0" smtClean="0">
                          <a:solidFill>
                            <a:schemeClr val="tx1"/>
                          </a:solidFill>
                          <a:effectLst/>
                          <a:latin typeface="Calibri" pitchFamily="34" charset="0"/>
                          <a:ea typeface="+mn-ea"/>
                          <a:cs typeface="Calibri" pitchFamily="34" charset="0"/>
                        </a:rPr>
                        <a:t>Speed</a:t>
                      </a:r>
                      <a:endParaRPr lang="en-US" sz="2000" b="1" kern="120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a:solidFill>
                            <a:schemeClr val="tx1"/>
                          </a:solidFill>
                          <a:effectLst/>
                          <a:latin typeface="Calibri" pitchFamily="34" charset="0"/>
                          <a:ea typeface="+mn-ea"/>
                          <a:cs typeface="Calibri" pitchFamily="34" charset="0"/>
                        </a:rPr>
                        <a:t>Higher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Lower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997">
                <a:tc>
                  <a:txBody>
                    <a:bodyPr/>
                    <a:lstStyle/>
                    <a:p>
                      <a:pPr marL="457200" marR="0" indent="-457200" algn="just" defTabSz="914400" rtl="0" eaLnBrk="1" latinLnBrk="0" hangingPunct="1">
                        <a:lnSpc>
                          <a:spcPct val="90000"/>
                        </a:lnSpc>
                        <a:spcBef>
                          <a:spcPts val="0"/>
                        </a:spcBef>
                        <a:spcAft>
                          <a:spcPts val="0"/>
                        </a:spcAft>
                        <a:buFont typeface="+mj-lt"/>
                        <a:buAutoNum type="arabicPeriod" startAt="6"/>
                        <a:tabLst/>
                      </a:pPr>
                      <a:r>
                        <a:rPr lang="en-US" sz="2000" b="1" kern="1200" dirty="0" smtClean="0">
                          <a:solidFill>
                            <a:schemeClr val="tx1"/>
                          </a:solidFill>
                          <a:effectLst/>
                          <a:latin typeface="Calibri" pitchFamily="34" charset="0"/>
                          <a:ea typeface="+mn-ea"/>
                          <a:cs typeface="Calibri" pitchFamily="34" charset="0"/>
                        </a:rPr>
                        <a:t>Cost </a:t>
                      </a:r>
                      <a:r>
                        <a:rPr lang="en-US" sz="2000" b="1" kern="1200" dirty="0">
                          <a:solidFill>
                            <a:schemeClr val="tx1"/>
                          </a:solidFill>
                          <a:effectLst/>
                          <a:latin typeface="Calibri" pitchFamily="34" charset="0"/>
                          <a:ea typeface="+mn-ea"/>
                          <a:cs typeface="Calibri" pitchFamily="34" charset="0"/>
                        </a:rPr>
                        <a:t>per bit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a:solidFill>
                            <a:schemeClr val="tx1"/>
                          </a:solidFill>
                          <a:effectLst/>
                          <a:latin typeface="Calibri" pitchFamily="34" charset="0"/>
                          <a:ea typeface="+mn-ea"/>
                          <a:cs typeface="Calibri" pitchFamily="34"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11997">
                <a:tc>
                  <a:txBody>
                    <a:bodyPr/>
                    <a:lstStyle/>
                    <a:p>
                      <a:pPr marL="457200" marR="0" indent="-457200" algn="just" defTabSz="914400" rtl="0" eaLnBrk="1" latinLnBrk="0" hangingPunct="1">
                        <a:lnSpc>
                          <a:spcPct val="90000"/>
                        </a:lnSpc>
                        <a:spcBef>
                          <a:spcPts val="0"/>
                        </a:spcBef>
                        <a:spcAft>
                          <a:spcPts val="0"/>
                        </a:spcAft>
                        <a:buFont typeface="+mj-lt"/>
                        <a:buAutoNum type="arabicPeriod" startAt="7"/>
                        <a:tabLst/>
                      </a:pPr>
                      <a:r>
                        <a:rPr lang="en-US" sz="2000" b="1" kern="1200" dirty="0" smtClean="0">
                          <a:solidFill>
                            <a:schemeClr val="tx1"/>
                          </a:solidFill>
                          <a:effectLst/>
                          <a:latin typeface="Calibri" pitchFamily="34" charset="0"/>
                          <a:ea typeface="+mn-ea"/>
                          <a:cs typeface="Calibri" pitchFamily="34" charset="0"/>
                        </a:rPr>
                        <a:t>Storage </a:t>
                      </a:r>
                      <a:r>
                        <a:rPr lang="en-US" sz="2000" b="1" kern="1200" dirty="0">
                          <a:solidFill>
                            <a:schemeClr val="tx1"/>
                          </a:solidFill>
                          <a:effectLst/>
                          <a:latin typeface="Calibri" pitchFamily="34" charset="0"/>
                          <a:ea typeface="+mn-ea"/>
                          <a:cs typeface="Calibri" pitchFamily="34" charset="0"/>
                        </a:rPr>
                        <a:t>capacity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a:solidFill>
                            <a:schemeClr val="tx1"/>
                          </a:solidFill>
                          <a:effectLst/>
                          <a:latin typeface="Calibri" pitchFamily="34" charset="0"/>
                          <a:ea typeface="+mn-ea"/>
                          <a:cs typeface="Calibri" pitchFamily="34" charset="0"/>
                        </a:rPr>
                        <a:t>Limited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997">
                <a:tc>
                  <a:txBody>
                    <a:bodyPr/>
                    <a:lstStyle/>
                    <a:p>
                      <a:pPr marL="457200" marR="0" indent="-457200" algn="just" defTabSz="914400" rtl="0" eaLnBrk="1" latinLnBrk="0" hangingPunct="1">
                        <a:lnSpc>
                          <a:spcPct val="90000"/>
                        </a:lnSpc>
                        <a:spcBef>
                          <a:spcPts val="0"/>
                        </a:spcBef>
                        <a:spcAft>
                          <a:spcPts val="0"/>
                        </a:spcAft>
                        <a:buFont typeface="+mj-lt"/>
                        <a:buAutoNum type="arabicPeriod" startAt="8"/>
                        <a:tabLst/>
                      </a:pPr>
                      <a:r>
                        <a:rPr lang="en-US" sz="2000" b="1" kern="1200" dirty="0" smtClean="0">
                          <a:solidFill>
                            <a:schemeClr val="tx1"/>
                          </a:solidFill>
                          <a:effectLst/>
                          <a:latin typeface="Calibri" pitchFamily="34" charset="0"/>
                          <a:ea typeface="+mn-ea"/>
                          <a:cs typeface="Calibri" pitchFamily="34" charset="0"/>
                        </a:rPr>
                        <a:t>Examples</a:t>
                      </a:r>
                      <a:endParaRPr lang="en-US" sz="2000" b="1" kern="120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a:solidFill>
                            <a:schemeClr val="tx1"/>
                          </a:solidFill>
                          <a:effectLst/>
                          <a:latin typeface="Calibri" pitchFamily="34" charset="0"/>
                          <a:ea typeface="+mn-ea"/>
                          <a:cs typeface="Calibri" pitchFamily="34" charset="0"/>
                        </a:rPr>
                        <a:t>RAM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90000"/>
                        </a:lnSpc>
                        <a:spcBef>
                          <a:spcPts val="0"/>
                        </a:spcBef>
                        <a:spcAft>
                          <a:spcPts val="0"/>
                        </a:spcAft>
                      </a:pPr>
                      <a:r>
                        <a:rPr lang="en-US" sz="2000" b="1" kern="1200" dirty="0">
                          <a:solidFill>
                            <a:schemeClr val="tx1"/>
                          </a:solidFill>
                          <a:effectLst/>
                          <a:latin typeface="Calibri" pitchFamily="34" charset="0"/>
                          <a:ea typeface="+mn-ea"/>
                          <a:cs typeface="Calibri" pitchFamily="34" charset="0"/>
                        </a:rPr>
                        <a:t>Hard disk, CD, DVD </a:t>
                      </a:r>
                      <a:r>
                        <a:rPr lang="en-US" sz="2000" b="1" kern="1200" dirty="0" err="1">
                          <a:solidFill>
                            <a:schemeClr val="tx1"/>
                          </a:solidFill>
                          <a:effectLst/>
                          <a:latin typeface="Calibri" pitchFamily="34" charset="0"/>
                          <a:ea typeface="+mn-ea"/>
                          <a:cs typeface="Calibri" pitchFamily="34" charset="0"/>
                        </a:rPr>
                        <a:t>etc</a:t>
                      </a:r>
                      <a:endParaRPr lang="en-US" sz="2000" b="1" kern="120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8"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713421577"/>
              </p:ext>
            </p:extLst>
          </p:nvPr>
        </p:nvGraphicFramePr>
        <p:xfrm>
          <a:off x="94034" y="55245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Primary </a:t>
                      </a:r>
                      <a:r>
                        <a:rPr lang="en-US" sz="2600" dirty="0" smtClean="0">
                          <a:solidFill>
                            <a:srgbClr val="FF0000"/>
                          </a:solidFill>
                          <a:effectLst/>
                          <a:latin typeface="Arial" pitchFamily="34" charset="0"/>
                          <a:cs typeface="Arial" pitchFamily="34" charset="0"/>
                        </a:rPr>
                        <a:t>Vs.</a:t>
                      </a:r>
                      <a:r>
                        <a:rPr lang="en-US" sz="2600" dirty="0" smtClean="0">
                          <a:solidFill>
                            <a:srgbClr val="0033CC"/>
                          </a:solidFill>
                          <a:effectLst/>
                          <a:latin typeface="Arial" pitchFamily="34" charset="0"/>
                          <a:cs typeface="Arial" pitchFamily="34" charset="0"/>
                        </a:rPr>
                        <a:t> Secondary </a:t>
                      </a:r>
                      <a:r>
                        <a:rPr lang="en-US" sz="2600" baseline="0" dirty="0" smtClean="0">
                          <a:solidFill>
                            <a:srgbClr val="0033CC"/>
                          </a:solidFill>
                          <a:effectLst/>
                          <a:latin typeface="Arial" pitchFamily="34" charset="0"/>
                          <a:cs typeface="Arial" pitchFamily="34" charset="0"/>
                        </a:rPr>
                        <a:t>Memory</a:t>
                      </a:r>
                      <a:r>
                        <a:rPr lang="en-US" sz="2600" baseline="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spTree>
    <p:extLst>
      <p:ext uri="{BB962C8B-B14F-4D97-AF65-F5344CB8AC3E}">
        <p14:creationId xmlns:p14="http://schemas.microsoft.com/office/powerpoint/2010/main" val="4120224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67298024"/>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Volatile</a:t>
                      </a:r>
                      <a:r>
                        <a:rPr lang="en-US" sz="2600" baseline="0" dirty="0" smtClean="0">
                          <a:solidFill>
                            <a:srgbClr val="0033CC"/>
                          </a:solidFill>
                          <a:effectLst/>
                          <a:latin typeface="Arial" pitchFamily="34" charset="0"/>
                          <a:cs typeface="Arial" pitchFamily="34" charset="0"/>
                        </a:rPr>
                        <a:t> </a:t>
                      </a:r>
                      <a:r>
                        <a:rPr lang="en-US" sz="2600" baseline="0" dirty="0" smtClean="0">
                          <a:solidFill>
                            <a:srgbClr val="FF0000"/>
                          </a:solidFill>
                          <a:effectLst/>
                          <a:latin typeface="Arial" pitchFamily="34" charset="0"/>
                          <a:cs typeface="Arial" pitchFamily="34" charset="0"/>
                        </a:rPr>
                        <a:t>Vs.</a:t>
                      </a:r>
                      <a:r>
                        <a:rPr lang="en-US" sz="2600" baseline="0" dirty="0" smtClean="0">
                          <a:solidFill>
                            <a:srgbClr val="0033CC"/>
                          </a:solidFill>
                          <a:effectLst/>
                          <a:latin typeface="Arial" pitchFamily="34" charset="0"/>
                          <a:cs typeface="Arial" pitchFamily="34" charset="0"/>
                        </a:rPr>
                        <a:t> Non-Volatile 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90000"/>
              </a:lnSpc>
              <a:spcBef>
                <a:spcPts val="0"/>
              </a:spcBef>
              <a:spcAft>
                <a:spcPts val="0"/>
              </a:spcAft>
              <a:buNone/>
            </a:pPr>
            <a:r>
              <a:rPr lang="en-US" sz="2800" dirty="0">
                <a:latin typeface="Arial" panose="020B0604020202020204" pitchFamily="34" charset="0"/>
                <a:cs typeface="Arial" panose="020B0604020202020204" pitchFamily="34" charset="0"/>
              </a:rPr>
              <a:t>Memory can also be classified into two categories whether data, stored on it, retains even when the power is turned off or interrupted. </a:t>
            </a:r>
          </a:p>
          <a:p>
            <a:pPr marL="906463" lvl="0"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Volatile or temporary </a:t>
            </a:r>
            <a:r>
              <a:rPr lang="en-US" sz="2400" spc="-30" dirty="0" smtClean="0">
                <a:latin typeface="Calibri" pitchFamily="34" charset="0"/>
                <a:cs typeface="Calibri" pitchFamily="34" charset="0"/>
              </a:rPr>
              <a:t>memory </a:t>
            </a:r>
            <a:r>
              <a:rPr lang="en-US" sz="1600" spc="-30" dirty="0" smtClean="0">
                <a:latin typeface="Calibri" pitchFamily="34" charset="0"/>
                <a:cs typeface="Calibri" pitchFamily="34" charset="0"/>
              </a:rPr>
              <a:t>(e.g. </a:t>
            </a:r>
            <a:r>
              <a:rPr lang="en-US" sz="1600" spc="-30" dirty="0" smtClean="0">
                <a:solidFill>
                  <a:srgbClr val="3366FF"/>
                </a:solidFill>
                <a:latin typeface="Calibri" pitchFamily="34" charset="0"/>
                <a:cs typeface="Calibri" pitchFamily="34" charset="0"/>
              </a:rPr>
              <a:t>RAM, Cache Memory, Register</a:t>
            </a:r>
            <a:r>
              <a:rPr lang="en-US" sz="1600" spc="-30" dirty="0" smtClean="0">
                <a:latin typeface="Calibri" pitchFamily="34" charset="0"/>
                <a:cs typeface="Calibri" pitchFamily="34" charset="0"/>
              </a:rPr>
              <a:t> etc.)</a:t>
            </a:r>
            <a:endParaRPr lang="en-US" sz="2400" spc="-30" dirty="0">
              <a:latin typeface="Calibri" pitchFamily="34" charset="0"/>
              <a:cs typeface="Calibri" pitchFamily="34" charset="0"/>
            </a:endParaRPr>
          </a:p>
          <a:p>
            <a:pPr marL="906463" lvl="0" indent="-457200" algn="just" eaLnBrk="1" hangingPunct="1">
              <a:lnSpc>
                <a:spcPct val="90000"/>
              </a:lnSpc>
              <a:spcBef>
                <a:spcPts val="0"/>
              </a:spcBef>
              <a:spcAft>
                <a:spcPts val="0"/>
              </a:spcAft>
              <a:buClr>
                <a:srgbClr val="FF0000"/>
              </a:buClr>
              <a:buSzPct val="101000"/>
              <a:buFont typeface="+mj-lt"/>
              <a:buAutoNum type="arabicPeriod"/>
            </a:pPr>
            <a:r>
              <a:rPr lang="en-US" sz="2400" spc="-30" dirty="0" smtClean="0">
                <a:latin typeface="Calibri" pitchFamily="34" charset="0"/>
                <a:cs typeface="Calibri" pitchFamily="34" charset="0"/>
              </a:rPr>
              <a:t>Non-volatile </a:t>
            </a:r>
            <a:r>
              <a:rPr lang="en-US" sz="2400" spc="-30" dirty="0">
                <a:latin typeface="Calibri" pitchFamily="34" charset="0"/>
                <a:cs typeface="Calibri" pitchFamily="34" charset="0"/>
              </a:rPr>
              <a:t>or permanent </a:t>
            </a:r>
            <a:r>
              <a:rPr lang="en-US" sz="2400" spc="-30" dirty="0" smtClean="0">
                <a:latin typeface="Calibri" pitchFamily="34" charset="0"/>
                <a:cs typeface="Calibri" pitchFamily="34" charset="0"/>
              </a:rPr>
              <a:t>memory </a:t>
            </a:r>
            <a:r>
              <a:rPr lang="en-US" sz="1400" spc="-30" dirty="0" smtClean="0">
                <a:latin typeface="Calibri" pitchFamily="34" charset="0"/>
                <a:cs typeface="Calibri" pitchFamily="34" charset="0"/>
              </a:rPr>
              <a:t>(e.g. </a:t>
            </a:r>
            <a:r>
              <a:rPr lang="en-US" sz="1400" spc="-30" dirty="0" err="1" smtClean="0">
                <a:solidFill>
                  <a:srgbClr val="0033CC"/>
                </a:solidFill>
                <a:latin typeface="Calibri" pitchFamily="34" charset="0"/>
                <a:cs typeface="Calibri" pitchFamily="34" charset="0"/>
              </a:rPr>
              <a:t>Harddisk</a:t>
            </a:r>
            <a:r>
              <a:rPr lang="en-US" sz="1400" spc="-30" dirty="0" smtClean="0">
                <a:solidFill>
                  <a:srgbClr val="0033CC"/>
                </a:solidFill>
                <a:latin typeface="Calibri" pitchFamily="34" charset="0"/>
                <a:cs typeface="Calibri" pitchFamily="34" charset="0"/>
              </a:rPr>
              <a:t>, CD, DVD, </a:t>
            </a:r>
            <a:r>
              <a:rPr lang="en-US" sz="1400" spc="-30" dirty="0" err="1" smtClean="0">
                <a:solidFill>
                  <a:srgbClr val="0033CC"/>
                </a:solidFill>
                <a:latin typeface="Calibri" pitchFamily="34" charset="0"/>
                <a:cs typeface="Calibri" pitchFamily="34" charset="0"/>
              </a:rPr>
              <a:t>Pendrive</a:t>
            </a:r>
            <a:r>
              <a:rPr lang="en-US" sz="1400" spc="-30" dirty="0" smtClean="0">
                <a:solidFill>
                  <a:srgbClr val="0033CC"/>
                </a:solidFill>
                <a:latin typeface="Calibri" pitchFamily="34" charset="0"/>
                <a:cs typeface="Calibri" pitchFamily="34" charset="0"/>
              </a:rPr>
              <a:t> </a:t>
            </a:r>
            <a:r>
              <a:rPr lang="en-US" sz="1400" spc="-30" dirty="0" smtClean="0">
                <a:latin typeface="Calibri" pitchFamily="34" charset="0"/>
                <a:cs typeface="Calibri" pitchFamily="34" charset="0"/>
              </a:rPr>
              <a:t>etc.)</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Tree>
    <p:extLst>
      <p:ext uri="{BB962C8B-B14F-4D97-AF65-F5344CB8AC3E}">
        <p14:creationId xmlns:p14="http://schemas.microsoft.com/office/powerpoint/2010/main" val="471534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314165"/>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Volatile</a:t>
                      </a:r>
                      <a:r>
                        <a:rPr lang="en-US" sz="2600" baseline="0" dirty="0" smtClean="0">
                          <a:solidFill>
                            <a:srgbClr val="0033CC"/>
                          </a:solidFill>
                          <a:effectLst/>
                          <a:latin typeface="Arial" pitchFamily="34" charset="0"/>
                          <a:cs typeface="Arial" pitchFamily="34" charset="0"/>
                        </a:rPr>
                        <a:t> </a:t>
                      </a:r>
                      <a:r>
                        <a:rPr lang="en-US" sz="2600" baseline="0" dirty="0" smtClean="0">
                          <a:solidFill>
                            <a:srgbClr val="FF0000"/>
                          </a:solidFill>
                          <a:effectLst/>
                          <a:latin typeface="Arial" pitchFamily="34" charset="0"/>
                          <a:cs typeface="Arial" pitchFamily="34" charset="0"/>
                        </a:rPr>
                        <a:t>Vs.</a:t>
                      </a:r>
                      <a:r>
                        <a:rPr lang="en-US" sz="2600" baseline="0" dirty="0" smtClean="0">
                          <a:solidFill>
                            <a:srgbClr val="0033CC"/>
                          </a:solidFill>
                          <a:effectLst/>
                          <a:latin typeface="Arial" pitchFamily="34" charset="0"/>
                          <a:cs typeface="Arial" pitchFamily="34" charset="0"/>
                        </a:rPr>
                        <a:t> Non-Volatile Memory</a:t>
                      </a:r>
                      <a:r>
                        <a:rPr lang="en-US" sz="2600" baseline="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5344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endParaRPr lang="en-US" sz="1100" dirty="0" smtClean="0">
              <a:solidFill>
                <a:srgbClr val="FF0000"/>
              </a:solidFill>
              <a:latin typeface="Arial" panose="020B0604020202020204" pitchFamily="34" charset="0"/>
              <a:cs typeface="Arial" panose="020B0604020202020204" pitchFamily="34" charset="0"/>
            </a:endParaRPr>
          </a:p>
          <a:p>
            <a:pPr marL="0" indent="0" algn="just" eaLnBrk="1" hangingPunct="1">
              <a:lnSpc>
                <a:spcPct val="90000"/>
              </a:lnSpc>
              <a:spcBef>
                <a:spcPts val="0"/>
              </a:spcBef>
              <a:spcAft>
                <a:spcPts val="0"/>
              </a:spcAft>
              <a:buNone/>
            </a:pPr>
            <a:r>
              <a:rPr lang="en-US" sz="2800" dirty="0" smtClean="0">
                <a:solidFill>
                  <a:srgbClr val="0033CC"/>
                </a:solidFill>
                <a:latin typeface="Arial" panose="020B0604020202020204" pitchFamily="34" charset="0"/>
                <a:cs typeface="Arial" panose="020B0604020202020204" pitchFamily="34" charset="0"/>
              </a:rPr>
              <a:t>Volatile (or Temporary) Memory:</a:t>
            </a:r>
            <a:endParaRPr lang="en-US" sz="2800" dirty="0">
              <a:solidFill>
                <a:srgbClr val="0033CC"/>
              </a:solidFill>
              <a:latin typeface="Arial" panose="020B0604020202020204" pitchFamily="34" charset="0"/>
              <a:cs typeface="Arial" panose="020B0604020202020204" pitchFamily="34" charset="0"/>
            </a:endParaRP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A memory is said to be volatile memory if the stored information is destroyed when power goes off. </a:t>
            </a: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In </a:t>
            </a:r>
            <a:r>
              <a:rPr lang="en-US" sz="2400" spc="-30" dirty="0">
                <a:latin typeface="Calibri" pitchFamily="34" charset="0"/>
                <a:cs typeface="Calibri" pitchFamily="34" charset="0"/>
              </a:rPr>
              <a:t>almost all computer systems, the primary memory is volatile and the secondary memory is </a:t>
            </a:r>
            <a:r>
              <a:rPr lang="en-US" sz="2400" spc="-30" dirty="0" smtClean="0">
                <a:latin typeface="Calibri" pitchFamily="34" charset="0"/>
                <a:cs typeface="Calibri" pitchFamily="34" charset="0"/>
              </a:rPr>
              <a:t>non-volatile</a:t>
            </a:r>
            <a:r>
              <a:rPr lang="en-US" sz="2400" spc="-30" dirty="0">
                <a:latin typeface="Calibri" pitchFamily="34" charset="0"/>
                <a:cs typeface="Calibri" pitchFamily="34" charset="0"/>
              </a:rPr>
              <a:t>. ROM is the exception in this case, though it is a primary memory, but </a:t>
            </a:r>
            <a:r>
              <a:rPr lang="en-US" sz="2400" spc="-30" dirty="0" smtClean="0">
                <a:latin typeface="Calibri" pitchFamily="34" charset="0"/>
                <a:cs typeface="Calibri" pitchFamily="34" charset="0"/>
              </a:rPr>
              <a:t>non-volatile </a:t>
            </a:r>
            <a:r>
              <a:rPr lang="en-US" sz="2400" spc="-30" dirty="0">
                <a:latin typeface="Calibri" pitchFamily="34" charset="0"/>
                <a:cs typeface="Calibri" pitchFamily="34" charset="0"/>
              </a:rPr>
              <a:t>in nature. </a:t>
            </a: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spc="-80" dirty="0">
                <a:latin typeface="Calibri" pitchFamily="34" charset="0"/>
                <a:cs typeface="Calibri" pitchFamily="34" charset="0"/>
              </a:rPr>
              <a:t>Example of volatile memory: RAM, cache memory, register etc</a:t>
            </a:r>
            <a:r>
              <a:rPr lang="en-US" sz="2400" spc="-80" dirty="0" smtClean="0">
                <a:latin typeface="Calibri" pitchFamily="34" charset="0"/>
                <a:cs typeface="Calibri" pitchFamily="34" charset="0"/>
              </a:rPr>
              <a:t>.</a:t>
            </a:r>
          </a:p>
          <a:p>
            <a:pPr marL="563563" lvl="0" indent="0" algn="just" eaLnBrk="1" hangingPunct="1">
              <a:lnSpc>
                <a:spcPct val="90000"/>
              </a:lnSpc>
              <a:spcBef>
                <a:spcPts val="0"/>
              </a:spcBef>
              <a:spcAft>
                <a:spcPts val="0"/>
              </a:spcAft>
              <a:buClr>
                <a:srgbClr val="FF0000"/>
              </a:buClr>
              <a:buSzPct val="101000"/>
              <a:buNone/>
            </a:pPr>
            <a:endParaRPr lang="en-US" sz="2400" spc="-30" dirty="0">
              <a:latin typeface="Calibri" pitchFamily="34" charset="0"/>
              <a:cs typeface="Calibri" pitchFamily="34" charset="0"/>
            </a:endParaRPr>
          </a:p>
          <a:p>
            <a:pPr marL="0" indent="0" algn="just" eaLnBrk="1" hangingPunct="1">
              <a:lnSpc>
                <a:spcPct val="90000"/>
              </a:lnSpc>
              <a:spcBef>
                <a:spcPts val="0"/>
              </a:spcBef>
              <a:spcAft>
                <a:spcPts val="0"/>
              </a:spcAft>
              <a:buNone/>
            </a:pPr>
            <a:r>
              <a:rPr lang="en-US" sz="2800" dirty="0" smtClean="0">
                <a:solidFill>
                  <a:srgbClr val="FF0000"/>
                </a:solidFill>
                <a:latin typeface="Arial" panose="020B0604020202020204" pitchFamily="34" charset="0"/>
                <a:cs typeface="Arial" panose="020B0604020202020204" pitchFamily="34" charset="0"/>
              </a:rPr>
              <a:t>Non-Volatile </a:t>
            </a:r>
            <a:r>
              <a:rPr lang="en-US" sz="2800" dirty="0">
                <a:solidFill>
                  <a:srgbClr val="FF0000"/>
                </a:solidFill>
                <a:latin typeface="Arial" panose="020B0604020202020204" pitchFamily="34" charset="0"/>
                <a:cs typeface="Arial" panose="020B0604020202020204" pitchFamily="34" charset="0"/>
              </a:rPr>
              <a:t>(or </a:t>
            </a:r>
            <a:r>
              <a:rPr lang="en-US" sz="2800" dirty="0" smtClean="0">
                <a:solidFill>
                  <a:srgbClr val="FF0000"/>
                </a:solidFill>
                <a:latin typeface="Arial" panose="020B0604020202020204" pitchFamily="34" charset="0"/>
                <a:cs typeface="Arial" panose="020B0604020202020204" pitchFamily="34" charset="0"/>
              </a:rPr>
              <a:t>Permanent) </a:t>
            </a:r>
            <a:r>
              <a:rPr lang="en-US" sz="2800" dirty="0">
                <a:solidFill>
                  <a:srgbClr val="FF0000"/>
                </a:solidFill>
                <a:latin typeface="Arial" panose="020B0604020202020204" pitchFamily="34" charset="0"/>
                <a:cs typeface="Arial" panose="020B0604020202020204" pitchFamily="34" charset="0"/>
              </a:rPr>
              <a:t>Memory:</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Nonvolatile </a:t>
            </a:r>
            <a:r>
              <a:rPr lang="en-US" sz="2400" spc="-30" dirty="0">
                <a:latin typeface="Calibri" pitchFamily="34" charset="0"/>
                <a:cs typeface="Calibri" pitchFamily="34" charset="0"/>
              </a:rPr>
              <a:t>memory can retain data stored on it, even when the power is turned off or interrupted.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In almost all computer systems, the primary memory is volatile and the secondary memory is nonvolatile.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Example of nonvolatile memory: hard disk, floppy disk, compact disk (CD), digital versatile disk (DVD), ROM etc.</a:t>
            </a:r>
          </a:p>
          <a:p>
            <a:pPr marL="906463" lvl="0" algn="just" eaLnBrk="1" hangingPunct="1">
              <a:lnSpc>
                <a:spcPct val="90000"/>
              </a:lnSpc>
              <a:spcBef>
                <a:spcPts val="0"/>
              </a:spcBef>
              <a:spcAft>
                <a:spcPts val="0"/>
              </a:spcAft>
              <a:buClr>
                <a:srgbClr val="FF0000"/>
              </a:buClr>
              <a:buSzPct val="101000"/>
              <a:buFont typeface="Wingdings" pitchFamily="2" charset="2"/>
              <a:buChar char="Ø"/>
            </a:pP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12</a:t>
            </a:fld>
            <a:endParaRPr lang="en-US" dirty="0"/>
          </a:p>
        </p:txBody>
      </p:sp>
    </p:spTree>
    <p:extLst>
      <p:ext uri="{BB962C8B-B14F-4D97-AF65-F5344CB8AC3E}">
        <p14:creationId xmlns:p14="http://schemas.microsoft.com/office/powerpoint/2010/main" val="1910749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39588894"/>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Random</a:t>
                      </a:r>
                      <a:r>
                        <a:rPr lang="en-US" sz="2400" baseline="0" dirty="0" smtClean="0">
                          <a:solidFill>
                            <a:srgbClr val="0033CC"/>
                          </a:solidFill>
                          <a:effectLst/>
                          <a:latin typeface="Arial" pitchFamily="34" charset="0"/>
                          <a:cs typeface="Arial" pitchFamily="34" charset="0"/>
                        </a:rPr>
                        <a:t> Access </a:t>
                      </a:r>
                      <a:r>
                        <a:rPr lang="en-US" sz="2400" baseline="0" dirty="0" smtClean="0">
                          <a:solidFill>
                            <a:srgbClr val="FF0000"/>
                          </a:solidFill>
                          <a:effectLst/>
                          <a:latin typeface="Arial" pitchFamily="34" charset="0"/>
                          <a:cs typeface="Arial" pitchFamily="34" charset="0"/>
                        </a:rPr>
                        <a:t>Vs.</a:t>
                      </a:r>
                      <a:r>
                        <a:rPr lang="en-US" sz="2400" baseline="0" dirty="0" smtClean="0">
                          <a:solidFill>
                            <a:srgbClr val="0033CC"/>
                          </a:solidFill>
                          <a:effectLst/>
                          <a:latin typeface="Arial" pitchFamily="34" charset="0"/>
                          <a:cs typeface="Arial" pitchFamily="34" charset="0"/>
                        </a:rPr>
                        <a:t> Sequential Access Memory</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90000"/>
              </a:lnSpc>
              <a:spcBef>
                <a:spcPts val="0"/>
              </a:spcBef>
              <a:spcAft>
                <a:spcPts val="0"/>
              </a:spcAft>
              <a:buNone/>
            </a:pPr>
            <a:r>
              <a:rPr lang="en-US" sz="2800" dirty="0">
                <a:latin typeface="Arial" panose="020B0604020202020204" pitchFamily="34" charset="0"/>
                <a:cs typeface="Arial" panose="020B0604020202020204" pitchFamily="34" charset="0"/>
              </a:rPr>
              <a:t>Memory can also be classified into two categories </a:t>
            </a:r>
            <a:r>
              <a:rPr lang="en-US" sz="2800" dirty="0">
                <a:solidFill>
                  <a:srgbClr val="0033CC"/>
                </a:solidFill>
                <a:latin typeface="Arial" panose="020B0604020202020204" pitchFamily="34" charset="0"/>
                <a:cs typeface="Arial" panose="020B0604020202020204" pitchFamily="34" charset="0"/>
              </a:rPr>
              <a:t>whether</a:t>
            </a:r>
            <a:r>
              <a:rPr lang="en-US" sz="2800" dirty="0">
                <a:latin typeface="Arial" panose="020B0604020202020204" pitchFamily="34" charset="0"/>
                <a:cs typeface="Arial" panose="020B0604020202020204" pitchFamily="34" charset="0"/>
              </a:rPr>
              <a:t> the time taken to access a piece of data from the memory unit is independent </a:t>
            </a:r>
            <a:r>
              <a:rPr lang="en-US" sz="2800" dirty="0">
                <a:solidFill>
                  <a:srgbClr val="FF0000"/>
                </a:solidFill>
                <a:latin typeface="Arial" panose="020B0604020202020204" pitchFamily="34" charset="0"/>
                <a:cs typeface="Arial" panose="020B0604020202020204" pitchFamily="34" charset="0"/>
              </a:rPr>
              <a:t>or</a:t>
            </a:r>
            <a:r>
              <a:rPr lang="en-US" sz="2800" dirty="0">
                <a:latin typeface="Arial" panose="020B0604020202020204" pitchFamily="34" charset="0"/>
                <a:cs typeface="Arial" panose="020B0604020202020204" pitchFamily="34" charset="0"/>
              </a:rPr>
              <a:t> dependent </a:t>
            </a:r>
            <a:r>
              <a:rPr lang="en-US" sz="2800" dirty="0">
                <a:solidFill>
                  <a:srgbClr val="3366FF"/>
                </a:solidFill>
                <a:latin typeface="Arial" panose="020B0604020202020204" pitchFamily="34" charset="0"/>
                <a:cs typeface="Arial" panose="020B0604020202020204" pitchFamily="34" charset="0"/>
              </a:rPr>
              <a:t>of</a:t>
            </a:r>
            <a:r>
              <a:rPr lang="en-US" sz="2800" dirty="0">
                <a:latin typeface="Arial" panose="020B0604020202020204" pitchFamily="34" charset="0"/>
                <a:cs typeface="Arial" panose="020B0604020202020204" pitchFamily="34" charset="0"/>
              </a:rPr>
              <a:t> the location of the data in the memory unit. </a:t>
            </a:r>
          </a:p>
          <a:p>
            <a:pPr marL="9064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Random Access Memory </a:t>
            </a:r>
            <a:r>
              <a:rPr lang="en-US" sz="2400" spc="-30" dirty="0" smtClean="0">
                <a:latin typeface="Calibri" pitchFamily="34" charset="0"/>
                <a:cs typeface="Calibri" pitchFamily="34" charset="0"/>
              </a:rPr>
              <a:t>(</a:t>
            </a:r>
            <a:r>
              <a:rPr lang="en-US" sz="2000" spc="-30" dirty="0" smtClean="0">
                <a:latin typeface="Calibri" pitchFamily="34" charset="0"/>
                <a:cs typeface="Calibri" pitchFamily="34" charset="0"/>
              </a:rPr>
              <a:t>e.g. RAM and ROM)</a:t>
            </a:r>
            <a:endParaRPr lang="en-US" sz="2000" spc="-30" dirty="0">
              <a:latin typeface="Calibri" pitchFamily="34" charset="0"/>
              <a:cs typeface="Calibri" pitchFamily="34" charset="0"/>
            </a:endParaRPr>
          </a:p>
          <a:p>
            <a:pPr marL="9064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Sequential Access Memory (SAM</a:t>
            </a:r>
            <a:r>
              <a:rPr lang="en-US" sz="2400" spc="-30" dirty="0" smtClean="0">
                <a:latin typeface="Calibri" pitchFamily="34" charset="0"/>
                <a:cs typeface="Calibri" pitchFamily="34" charset="0"/>
              </a:rPr>
              <a:t>) </a:t>
            </a:r>
            <a:r>
              <a:rPr lang="en-US" sz="2000" spc="-30" dirty="0" smtClean="0">
                <a:latin typeface="Calibri" pitchFamily="34" charset="0"/>
                <a:cs typeface="Calibri" pitchFamily="34" charset="0"/>
              </a:rPr>
              <a:t>(e.g. Magnetic Tape Memory)</a:t>
            </a:r>
            <a:endParaRPr lang="en-US" sz="2400" spc="-30" dirty="0">
              <a:latin typeface="Calibri" pitchFamily="34" charset="0"/>
              <a:cs typeface="Calibri" pitchFamily="34" charset="0"/>
            </a:endParaRPr>
          </a:p>
          <a:p>
            <a:pPr marL="0" indent="0" algn="just" eaLnBrk="1" hangingPunct="1">
              <a:lnSpc>
                <a:spcPct val="90000"/>
              </a:lnSpc>
              <a:spcBef>
                <a:spcPts val="0"/>
              </a:spcBef>
              <a:spcAft>
                <a:spcPts val="0"/>
              </a:spcAft>
              <a:buNone/>
            </a:pPr>
            <a:endParaRPr lang="en-US" sz="2800" dirty="0" smtClean="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13</a:t>
            </a:fld>
            <a:endParaRPr lang="en-US" dirty="0"/>
          </a:p>
        </p:txBody>
      </p:sp>
    </p:spTree>
    <p:extLst>
      <p:ext uri="{BB962C8B-B14F-4D97-AF65-F5344CB8AC3E}">
        <p14:creationId xmlns:p14="http://schemas.microsoft.com/office/powerpoint/2010/main" val="2874049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94305148"/>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spc="-20" dirty="0" smtClean="0">
                          <a:solidFill>
                            <a:srgbClr val="0033CC"/>
                          </a:solidFill>
                          <a:effectLst/>
                          <a:latin typeface="Arial" pitchFamily="34" charset="0"/>
                          <a:cs typeface="Arial" pitchFamily="34" charset="0"/>
                        </a:rPr>
                        <a:t>Random</a:t>
                      </a:r>
                      <a:r>
                        <a:rPr lang="en-US" sz="2400" spc="-20" baseline="0" dirty="0" smtClean="0">
                          <a:solidFill>
                            <a:srgbClr val="0033CC"/>
                          </a:solidFill>
                          <a:effectLst/>
                          <a:latin typeface="Arial" pitchFamily="34" charset="0"/>
                          <a:cs typeface="Arial" pitchFamily="34" charset="0"/>
                        </a:rPr>
                        <a:t> Access </a:t>
                      </a:r>
                      <a:r>
                        <a:rPr lang="en-US" sz="2400" spc="-20" baseline="0" dirty="0" smtClean="0">
                          <a:solidFill>
                            <a:srgbClr val="FF0000"/>
                          </a:solidFill>
                          <a:effectLst/>
                          <a:latin typeface="Arial" pitchFamily="34" charset="0"/>
                          <a:cs typeface="Arial" pitchFamily="34" charset="0"/>
                        </a:rPr>
                        <a:t>Vs.</a:t>
                      </a:r>
                      <a:r>
                        <a:rPr lang="en-US" sz="2400" spc="-20" baseline="0" dirty="0" smtClean="0">
                          <a:solidFill>
                            <a:srgbClr val="0033CC"/>
                          </a:solidFill>
                          <a:effectLst/>
                          <a:latin typeface="Arial" pitchFamily="34" charset="0"/>
                          <a:cs typeface="Arial" pitchFamily="34" charset="0"/>
                        </a:rPr>
                        <a:t> Sequential Access Memory</a:t>
                      </a:r>
                      <a:r>
                        <a:rPr lang="en-US" sz="2400" spc="-20" baseline="0" dirty="0" smtClean="0">
                          <a:solidFill>
                            <a:srgbClr val="FF0000"/>
                          </a:solidFill>
                          <a:effectLst/>
                          <a:latin typeface="Arial" pitchFamily="34" charset="0"/>
                          <a:cs typeface="Arial" pitchFamily="34" charset="0"/>
                        </a:rPr>
                        <a:t>…</a:t>
                      </a:r>
                      <a:endParaRPr lang="en-US" sz="2400" spc="-2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800" dirty="0" smtClean="0">
                <a:latin typeface="Arial" panose="020B0604020202020204" pitchFamily="34" charset="0"/>
                <a:cs typeface="Arial" panose="020B0604020202020204" pitchFamily="34" charset="0"/>
              </a:rPr>
              <a:t>Random Access Memory:</a:t>
            </a:r>
            <a:endParaRPr lang="en-US" sz="2800" dirty="0">
              <a:latin typeface="Arial" panose="020B0604020202020204" pitchFamily="34" charset="0"/>
              <a:cs typeface="Arial" panose="020B0604020202020204" pitchFamily="34" charset="0"/>
            </a:endParaRP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dirty="0" smtClean="0">
                <a:latin typeface="Calibri" pitchFamily="34" charset="0"/>
                <a:cs typeface="Calibri" pitchFamily="34" charset="0"/>
              </a:rPr>
              <a:t>In this type of memory, any location can </a:t>
            </a:r>
            <a:r>
              <a:rPr lang="en-US" sz="2400" dirty="0">
                <a:latin typeface="Calibri" pitchFamily="34" charset="0"/>
                <a:cs typeface="Calibri" pitchFamily="34" charset="0"/>
              </a:rPr>
              <a:t>be directly accessed by the CPU. </a:t>
            </a: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dirty="0">
                <a:latin typeface="Calibri" pitchFamily="34" charset="0"/>
                <a:cs typeface="Calibri" pitchFamily="34" charset="0"/>
              </a:rPr>
              <a:t>Time taken to access a piece of data from this memory unit is independent of the location of the data in the memory.  In other word, the </a:t>
            </a:r>
            <a:r>
              <a:rPr lang="en-US" sz="2400" dirty="0">
                <a:solidFill>
                  <a:srgbClr val="FF0000"/>
                </a:solidFill>
                <a:latin typeface="Calibri" pitchFamily="34" charset="0"/>
                <a:cs typeface="Calibri" pitchFamily="34" charset="0"/>
              </a:rPr>
              <a:t>access time </a:t>
            </a:r>
            <a:r>
              <a:rPr lang="en-US" sz="2400" dirty="0">
                <a:latin typeface="Calibri" pitchFamily="34" charset="0"/>
                <a:cs typeface="Calibri" pitchFamily="34" charset="0"/>
              </a:rPr>
              <a:t>is the same for any address in memory.</a:t>
            </a: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dirty="0" smtClean="0">
                <a:latin typeface="Calibri" pitchFamily="34" charset="0"/>
                <a:cs typeface="Calibri" pitchFamily="34" charset="0"/>
              </a:rPr>
              <a:t>Data </a:t>
            </a:r>
            <a:r>
              <a:rPr lang="en-US" sz="2400" dirty="0">
                <a:latin typeface="Calibri" pitchFamily="34" charset="0"/>
                <a:cs typeface="Calibri" pitchFamily="34" charset="0"/>
              </a:rPr>
              <a:t>can be read from or written into this memory</a:t>
            </a:r>
            <a:r>
              <a:rPr lang="en-US" sz="2400" dirty="0" smtClean="0">
                <a:latin typeface="Calibri" pitchFamily="34" charset="0"/>
                <a:cs typeface="Calibri" pitchFamily="34" charset="0"/>
              </a:rPr>
              <a:t>.</a:t>
            </a: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dirty="0" smtClean="0">
                <a:latin typeface="Calibri" pitchFamily="34" charset="0"/>
                <a:cs typeface="Calibri" pitchFamily="34" charset="0"/>
              </a:rPr>
              <a:t>In </a:t>
            </a:r>
            <a:r>
              <a:rPr lang="en-US" sz="2400" dirty="0">
                <a:latin typeface="Calibri" pitchFamily="34" charset="0"/>
                <a:cs typeface="Calibri" pitchFamily="34" charset="0"/>
              </a:rPr>
              <a:t>almost all computer systems, the primary memory has random access property. </a:t>
            </a:r>
            <a:endParaRPr lang="en-US" sz="2400" dirty="0" smtClean="0">
              <a:latin typeface="Calibri" pitchFamily="34" charset="0"/>
              <a:cs typeface="Calibri" pitchFamily="34" charset="0"/>
            </a:endParaRP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dirty="0" smtClean="0">
                <a:latin typeface="Calibri" pitchFamily="34" charset="0"/>
                <a:cs typeface="Calibri" pitchFamily="34" charset="0"/>
              </a:rPr>
              <a:t>Example: RAM and ROM</a:t>
            </a:r>
            <a:endParaRPr lang="en-US" sz="240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14</a:t>
            </a:fld>
            <a:endParaRPr lang="en-US" dirty="0"/>
          </a:p>
        </p:txBody>
      </p:sp>
    </p:spTree>
    <p:extLst>
      <p:ext uri="{BB962C8B-B14F-4D97-AF65-F5344CB8AC3E}">
        <p14:creationId xmlns:p14="http://schemas.microsoft.com/office/powerpoint/2010/main" val="556050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78454579"/>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spc="-20" dirty="0" smtClean="0">
                          <a:solidFill>
                            <a:srgbClr val="0033CC"/>
                          </a:solidFill>
                          <a:effectLst/>
                          <a:latin typeface="Arial" pitchFamily="34" charset="0"/>
                          <a:cs typeface="Arial" pitchFamily="34" charset="0"/>
                        </a:rPr>
                        <a:t>Random</a:t>
                      </a:r>
                      <a:r>
                        <a:rPr lang="en-US" sz="2400" spc="-20" baseline="0" dirty="0" smtClean="0">
                          <a:solidFill>
                            <a:srgbClr val="0033CC"/>
                          </a:solidFill>
                          <a:effectLst/>
                          <a:latin typeface="Arial" pitchFamily="34" charset="0"/>
                          <a:cs typeface="Arial" pitchFamily="34" charset="0"/>
                        </a:rPr>
                        <a:t> Access </a:t>
                      </a:r>
                      <a:r>
                        <a:rPr lang="en-US" sz="2400" spc="-20" baseline="0" dirty="0" smtClean="0">
                          <a:solidFill>
                            <a:srgbClr val="FF0000"/>
                          </a:solidFill>
                          <a:effectLst/>
                          <a:latin typeface="Arial" pitchFamily="34" charset="0"/>
                          <a:cs typeface="Arial" pitchFamily="34" charset="0"/>
                        </a:rPr>
                        <a:t>Vs.</a:t>
                      </a:r>
                      <a:r>
                        <a:rPr lang="en-US" sz="2400" spc="-20" baseline="0" dirty="0" smtClean="0">
                          <a:solidFill>
                            <a:srgbClr val="0033CC"/>
                          </a:solidFill>
                          <a:effectLst/>
                          <a:latin typeface="Arial" pitchFamily="34" charset="0"/>
                          <a:cs typeface="Arial" pitchFamily="34" charset="0"/>
                        </a:rPr>
                        <a:t> Sequential Access Memory</a:t>
                      </a:r>
                      <a:r>
                        <a:rPr lang="en-US" sz="2400" spc="-20" baseline="0" dirty="0" smtClean="0">
                          <a:solidFill>
                            <a:srgbClr val="FF0000"/>
                          </a:solidFill>
                          <a:effectLst/>
                          <a:latin typeface="Arial" pitchFamily="34" charset="0"/>
                          <a:cs typeface="Arial" pitchFamily="34" charset="0"/>
                        </a:rPr>
                        <a:t>…</a:t>
                      </a:r>
                      <a:endParaRPr lang="en-US" sz="2400" spc="-2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800" dirty="0" smtClean="0">
                <a:latin typeface="Arial" panose="020B0604020202020204" pitchFamily="34" charset="0"/>
                <a:cs typeface="Arial" panose="020B0604020202020204" pitchFamily="34" charset="0"/>
              </a:rPr>
              <a:t>Sequential Access Memory:</a:t>
            </a:r>
            <a:endParaRPr lang="en-US" sz="2800" dirty="0">
              <a:latin typeface="Arial" panose="020B0604020202020204" pitchFamily="34" charset="0"/>
              <a:cs typeface="Arial" panose="020B0604020202020204"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dirty="0">
                <a:latin typeface="Calibri" pitchFamily="34" charset="0"/>
                <a:cs typeface="Calibri" pitchFamily="34" charset="0"/>
              </a:rPr>
              <a:t>It is a type of memory in which the access time is not constant, but varies depending on the storage location of the data.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dirty="0">
                <a:latin typeface="Calibri" pitchFamily="34" charset="0"/>
                <a:cs typeface="Calibri" pitchFamily="34" charset="0"/>
              </a:rPr>
              <a:t>A particular stored word is found by sequencing through all address location until the desired address is reached. This produces access time, which are much longer than those of random access memory.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dirty="0" smtClean="0">
                <a:latin typeface="Calibri" pitchFamily="34" charset="0"/>
                <a:cs typeface="Calibri" pitchFamily="34" charset="0"/>
              </a:rPr>
              <a:t>Example: Magnetic </a:t>
            </a:r>
            <a:r>
              <a:rPr lang="en-US" sz="2400" dirty="0">
                <a:latin typeface="Calibri" pitchFamily="34" charset="0"/>
                <a:cs typeface="Calibri" pitchFamily="34" charset="0"/>
              </a:rPr>
              <a:t>tape memory.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15</a:t>
            </a:fld>
            <a:endParaRPr lang="en-US" dirty="0"/>
          </a:p>
        </p:txBody>
      </p:sp>
    </p:spTree>
    <p:extLst>
      <p:ext uri="{BB962C8B-B14F-4D97-AF65-F5344CB8AC3E}">
        <p14:creationId xmlns:p14="http://schemas.microsoft.com/office/powerpoint/2010/main" val="2435689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99558559"/>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8.2.4</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Semiconductor </a:t>
                      </a:r>
                      <a:r>
                        <a:rPr lang="en-US" sz="2400" dirty="0" smtClean="0">
                          <a:solidFill>
                            <a:srgbClr val="FF0000"/>
                          </a:solidFill>
                          <a:effectLst/>
                          <a:latin typeface="Arial" pitchFamily="34" charset="0"/>
                          <a:cs typeface="Arial" pitchFamily="34" charset="0"/>
                        </a:rPr>
                        <a:t>Vs. </a:t>
                      </a:r>
                      <a:r>
                        <a:rPr lang="en-US" sz="2400" dirty="0" smtClean="0">
                          <a:solidFill>
                            <a:srgbClr val="0033CC"/>
                          </a:solidFill>
                          <a:effectLst/>
                          <a:latin typeface="Arial" pitchFamily="34" charset="0"/>
                          <a:cs typeface="Arial" pitchFamily="34" charset="0"/>
                        </a:rPr>
                        <a:t>Magnetic </a:t>
                      </a:r>
                      <a:r>
                        <a:rPr lang="en-US" sz="2400" dirty="0" smtClean="0">
                          <a:solidFill>
                            <a:srgbClr val="FF0000"/>
                          </a:solidFill>
                          <a:effectLst/>
                          <a:latin typeface="Arial" pitchFamily="34" charset="0"/>
                          <a:cs typeface="Arial" pitchFamily="34" charset="0"/>
                        </a:rPr>
                        <a:t>Vs. </a:t>
                      </a:r>
                      <a:r>
                        <a:rPr lang="en-US" sz="2400" dirty="0" smtClean="0">
                          <a:solidFill>
                            <a:srgbClr val="0033CC"/>
                          </a:solidFill>
                          <a:effectLst/>
                          <a:latin typeface="Arial" pitchFamily="34" charset="0"/>
                          <a:cs typeface="Arial" pitchFamily="34" charset="0"/>
                        </a:rPr>
                        <a:t>Optical Memory</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800" dirty="0">
                <a:latin typeface="Arial" panose="020B0604020202020204" pitchFamily="34" charset="0"/>
                <a:cs typeface="Arial" panose="020B0604020202020204" pitchFamily="34" charset="0"/>
              </a:rPr>
              <a:t>Memory can also be classified into three categories according to manufacturing technology of how data is stored in the memory. </a:t>
            </a:r>
          </a:p>
          <a:p>
            <a:pPr marL="0" indent="0" algn="just" eaLnBrk="1" hangingPunct="1">
              <a:lnSpc>
                <a:spcPct val="90000"/>
              </a:lnSpc>
              <a:spcBef>
                <a:spcPts val="0"/>
              </a:spcBef>
              <a:spcAft>
                <a:spcPts val="0"/>
              </a:spcAft>
              <a:buNone/>
            </a:pPr>
            <a:r>
              <a:rPr lang="en-US" sz="2800" dirty="0">
                <a:latin typeface="Arial" panose="020B0604020202020204" pitchFamily="34" charset="0"/>
                <a:cs typeface="Arial" panose="020B0604020202020204" pitchFamily="34" charset="0"/>
              </a:rPr>
              <a:t>These are:</a:t>
            </a:r>
          </a:p>
          <a:p>
            <a:pPr marL="9064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Semiconductor memory </a:t>
            </a:r>
          </a:p>
          <a:p>
            <a:pPr marL="9064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Magnetic memory</a:t>
            </a:r>
          </a:p>
          <a:p>
            <a:pPr marL="9064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Optical </a:t>
            </a:r>
            <a:r>
              <a:rPr lang="en-US" sz="2400" spc="-30" dirty="0" smtClean="0">
                <a:latin typeface="Calibri" pitchFamily="34" charset="0"/>
                <a:cs typeface="Calibri" pitchFamily="34" charset="0"/>
              </a:rPr>
              <a:t>memory</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16</a:t>
            </a:fld>
            <a:endParaRPr lang="en-US" dirty="0"/>
          </a:p>
        </p:txBody>
      </p:sp>
    </p:spTree>
    <p:extLst>
      <p:ext uri="{BB962C8B-B14F-4D97-AF65-F5344CB8AC3E}">
        <p14:creationId xmlns:p14="http://schemas.microsoft.com/office/powerpoint/2010/main" val="2711870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81840125"/>
              </p:ext>
            </p:extLst>
          </p:nvPr>
        </p:nvGraphicFramePr>
        <p:xfrm>
          <a:off x="94034" y="5334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8.2.4</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Semiconductor </a:t>
                      </a:r>
                      <a:r>
                        <a:rPr lang="en-US" sz="2400" dirty="0" smtClean="0">
                          <a:solidFill>
                            <a:srgbClr val="FF0000"/>
                          </a:solidFill>
                          <a:effectLst/>
                          <a:latin typeface="Arial" pitchFamily="34" charset="0"/>
                          <a:cs typeface="Arial" pitchFamily="34" charset="0"/>
                        </a:rPr>
                        <a:t>Vs. </a:t>
                      </a:r>
                      <a:r>
                        <a:rPr lang="en-US" sz="2400" dirty="0" smtClean="0">
                          <a:solidFill>
                            <a:srgbClr val="0033CC"/>
                          </a:solidFill>
                          <a:effectLst/>
                          <a:latin typeface="Arial" pitchFamily="34" charset="0"/>
                          <a:cs typeface="Arial" pitchFamily="34" charset="0"/>
                        </a:rPr>
                        <a:t>Magnetic </a:t>
                      </a:r>
                      <a:r>
                        <a:rPr lang="en-US" sz="2400" dirty="0" smtClean="0">
                          <a:solidFill>
                            <a:srgbClr val="FF0000"/>
                          </a:solidFill>
                          <a:effectLst/>
                          <a:latin typeface="Arial" pitchFamily="34" charset="0"/>
                          <a:cs typeface="Arial" pitchFamily="34" charset="0"/>
                        </a:rPr>
                        <a:t>Vs. </a:t>
                      </a:r>
                      <a:r>
                        <a:rPr lang="en-US" sz="2400" dirty="0" smtClean="0">
                          <a:solidFill>
                            <a:srgbClr val="0033CC"/>
                          </a:solidFill>
                          <a:effectLst/>
                          <a:latin typeface="Arial" pitchFamily="34" charset="0"/>
                          <a:cs typeface="Arial" pitchFamily="34" charset="0"/>
                        </a:rPr>
                        <a:t>Optical Memory</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228600" y="914400"/>
            <a:ext cx="86106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Semiconductor </a:t>
            </a:r>
            <a:r>
              <a:rPr lang="en-US" sz="2800" dirty="0">
                <a:solidFill>
                  <a:srgbClr val="00CC00"/>
                </a:solidFill>
                <a:latin typeface="Arial" panose="020B0604020202020204" pitchFamily="34" charset="0"/>
                <a:cs typeface="Arial" panose="020B0604020202020204" pitchFamily="34" charset="0"/>
              </a:rPr>
              <a:t>Memory </a:t>
            </a:r>
          </a:p>
          <a:p>
            <a:pPr marL="906463" algn="just" eaLnBrk="1" hangingPunct="1">
              <a:lnSpc>
                <a:spcPct val="88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This type of memory </a:t>
            </a:r>
            <a:r>
              <a:rPr lang="en-US" sz="2200" spc="-30" dirty="0">
                <a:latin typeface="Calibri" pitchFamily="34" charset="0"/>
                <a:cs typeface="Calibri" pitchFamily="34" charset="0"/>
              </a:rPr>
              <a:t>stores data in the form of electrical charge or voltage. </a:t>
            </a:r>
          </a:p>
          <a:p>
            <a:pPr marL="906463" algn="just" eaLnBrk="1" hangingPunct="1">
              <a:lnSpc>
                <a:spcPct val="88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Due to the high speed, small size and </a:t>
            </a:r>
            <a:r>
              <a:rPr lang="en-US" sz="2200" spc="-30" dirty="0" smtClean="0">
                <a:latin typeface="Calibri" pitchFamily="34" charset="0"/>
                <a:cs typeface="Calibri" pitchFamily="34" charset="0"/>
              </a:rPr>
              <a:t>volatile nature,  it is </a:t>
            </a:r>
            <a:r>
              <a:rPr lang="en-US" sz="2200" spc="-30" dirty="0">
                <a:latin typeface="Calibri" pitchFamily="34" charset="0"/>
                <a:cs typeface="Calibri" pitchFamily="34" charset="0"/>
              </a:rPr>
              <a:t>used as the primary internal memory of a computer. </a:t>
            </a:r>
            <a:endParaRPr lang="en-US" sz="2200" spc="-30" dirty="0" smtClean="0">
              <a:latin typeface="Calibri" pitchFamily="34" charset="0"/>
              <a:cs typeface="Calibri" pitchFamily="34" charset="0"/>
            </a:endParaRPr>
          </a:p>
          <a:p>
            <a:pPr marL="906463" algn="just" eaLnBrk="1" hangingPunct="1">
              <a:lnSpc>
                <a:spcPct val="88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Examples: RAM, ROM, Register, Cache Memory etc.</a:t>
            </a:r>
            <a:endParaRPr lang="en-US" sz="2200" spc="-30" dirty="0">
              <a:latin typeface="Calibri" pitchFamily="34" charset="0"/>
              <a:cs typeface="Calibri" pitchFamily="34" charset="0"/>
            </a:endParaRPr>
          </a:p>
          <a:p>
            <a:pPr marL="0" indent="0">
              <a:lnSpc>
                <a:spcPct val="88000"/>
              </a:lnSpc>
              <a:spcBef>
                <a:spcPts val="0"/>
              </a:spcBef>
              <a:spcAft>
                <a:spcPts val="0"/>
              </a:spcAft>
              <a:buNone/>
            </a:pPr>
            <a:endParaRPr lang="en-US" sz="200" i="1" dirty="0"/>
          </a:p>
          <a:p>
            <a:pPr marL="0" indent="0" algn="just" eaLnBrk="1" hangingPunct="1">
              <a:lnSpc>
                <a:spcPct val="88000"/>
              </a:lnSpc>
              <a:spcBef>
                <a:spcPts val="0"/>
              </a:spcBef>
              <a:spcAft>
                <a:spcPts val="0"/>
              </a:spcAft>
              <a:buNone/>
            </a:pPr>
            <a:r>
              <a:rPr lang="en-US" sz="2800" dirty="0">
                <a:solidFill>
                  <a:srgbClr val="FF0000"/>
                </a:solidFill>
                <a:latin typeface="Arial" panose="020B0604020202020204" pitchFamily="34" charset="0"/>
                <a:cs typeface="Arial" panose="020B0604020202020204" pitchFamily="34" charset="0"/>
              </a:rPr>
              <a:t>Magnetic Memory </a:t>
            </a:r>
          </a:p>
          <a:p>
            <a:pPr marL="906463" algn="just" eaLnBrk="1" hangingPunct="1">
              <a:lnSpc>
                <a:spcPct val="88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This memory stores data in magnetic form rather than electronic form. </a:t>
            </a:r>
          </a:p>
          <a:p>
            <a:pPr marL="906463" algn="just" eaLnBrk="1" hangingPunct="1">
              <a:lnSpc>
                <a:spcPct val="88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Due to low cost and high storage capacity, this memory </a:t>
            </a:r>
            <a:r>
              <a:rPr lang="en-US" sz="2200" spc="-30" dirty="0">
                <a:latin typeface="Calibri" pitchFamily="34" charset="0"/>
                <a:cs typeface="Calibri" pitchFamily="34" charset="0"/>
              </a:rPr>
              <a:t>is used as the external storage memory of a computer. </a:t>
            </a:r>
            <a:endParaRPr lang="en-US" sz="2200" spc="-30" dirty="0" smtClean="0">
              <a:latin typeface="Calibri" pitchFamily="34" charset="0"/>
              <a:cs typeface="Calibri" pitchFamily="34" charset="0"/>
            </a:endParaRPr>
          </a:p>
          <a:p>
            <a:pPr marL="906463" algn="just" eaLnBrk="1" hangingPunct="1">
              <a:lnSpc>
                <a:spcPct val="88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Examples: Magnetic </a:t>
            </a:r>
            <a:r>
              <a:rPr lang="en-US" sz="2200" spc="-30" dirty="0">
                <a:latin typeface="Calibri" pitchFamily="34" charset="0"/>
                <a:cs typeface="Calibri" pitchFamily="34" charset="0"/>
              </a:rPr>
              <a:t>tape memory, </a:t>
            </a:r>
            <a:r>
              <a:rPr lang="en-US" sz="2200" spc="-30" dirty="0" smtClean="0">
                <a:latin typeface="Calibri" pitchFamily="34" charset="0"/>
                <a:cs typeface="Calibri" pitchFamily="34" charset="0"/>
              </a:rPr>
              <a:t>Magnetic </a:t>
            </a:r>
            <a:r>
              <a:rPr lang="en-US" sz="2200" spc="-30" dirty="0">
                <a:latin typeface="Calibri" pitchFamily="34" charset="0"/>
                <a:cs typeface="Calibri" pitchFamily="34" charset="0"/>
              </a:rPr>
              <a:t>disk memory (e.g. hard disk, floppy disk), magnetic core memory etc</a:t>
            </a:r>
            <a:r>
              <a:rPr lang="en-US" sz="2200" spc="-30" dirty="0" smtClean="0">
                <a:latin typeface="Calibri" pitchFamily="34" charset="0"/>
                <a:cs typeface="Calibri" pitchFamily="34" charset="0"/>
              </a:rPr>
              <a:t>.</a:t>
            </a:r>
            <a:r>
              <a:rPr lang="en-US" sz="2200" b="0" dirty="0"/>
              <a:t> </a:t>
            </a:r>
            <a:endParaRPr lang="en-US" sz="2200" b="0" dirty="0" smtClean="0"/>
          </a:p>
          <a:p>
            <a:pPr marL="563563" indent="0" algn="just" eaLnBrk="1" hangingPunct="1">
              <a:lnSpc>
                <a:spcPct val="88000"/>
              </a:lnSpc>
              <a:spcBef>
                <a:spcPts val="0"/>
              </a:spcBef>
              <a:spcAft>
                <a:spcPts val="0"/>
              </a:spcAft>
              <a:buClr>
                <a:srgbClr val="FF0000"/>
              </a:buClr>
              <a:buSzPct val="101000"/>
              <a:buNone/>
            </a:pPr>
            <a:endParaRPr lang="en-US" sz="400" i="1" dirty="0"/>
          </a:p>
          <a:p>
            <a:pPr marL="0" indent="0" algn="just" eaLnBrk="1" hangingPunct="1">
              <a:lnSpc>
                <a:spcPct val="88000"/>
              </a:lnSpc>
              <a:spcBef>
                <a:spcPts val="0"/>
              </a:spcBef>
              <a:spcAft>
                <a:spcPts val="0"/>
              </a:spcAft>
              <a:buNone/>
            </a:pPr>
            <a:r>
              <a:rPr lang="en-US" sz="2800" dirty="0">
                <a:solidFill>
                  <a:srgbClr val="0033CC"/>
                </a:solidFill>
                <a:latin typeface="Arial" panose="020B0604020202020204" pitchFamily="34" charset="0"/>
                <a:cs typeface="Arial" panose="020B0604020202020204" pitchFamily="34" charset="0"/>
              </a:rPr>
              <a:t>Optical Memory </a:t>
            </a:r>
          </a:p>
          <a:p>
            <a:pPr marL="906463" lvl="0" algn="just" eaLnBrk="1" hangingPunct="1">
              <a:lnSpc>
                <a:spcPct val="88000"/>
              </a:lnSpc>
              <a:spcBef>
                <a:spcPts val="0"/>
              </a:spcBef>
              <a:spcAft>
                <a:spcPts val="0"/>
              </a:spcAft>
              <a:buClr>
                <a:srgbClr val="0033CC"/>
              </a:buClr>
              <a:buSzPct val="101000"/>
              <a:buFont typeface="Wingdings" pitchFamily="2" charset="2"/>
              <a:buChar char="Ø"/>
            </a:pPr>
            <a:r>
              <a:rPr lang="en-US" sz="2200" spc="-30" dirty="0">
                <a:latin typeface="Calibri" pitchFamily="34" charset="0"/>
                <a:cs typeface="Calibri" pitchFamily="34" charset="0"/>
              </a:rPr>
              <a:t>This memory stores data in optical form rather than electronic or magnetic form. </a:t>
            </a:r>
            <a:r>
              <a:rPr lang="en-US" sz="2200" spc="-30" dirty="0" smtClean="0">
                <a:latin typeface="Calibri" pitchFamily="34" charset="0"/>
                <a:cs typeface="Calibri" pitchFamily="34" charset="0"/>
              </a:rPr>
              <a:t>It </a:t>
            </a:r>
            <a:r>
              <a:rPr lang="en-US" sz="2200" spc="-30" dirty="0">
                <a:latin typeface="Calibri" pitchFamily="34" charset="0"/>
                <a:cs typeface="Calibri" pitchFamily="34" charset="0"/>
              </a:rPr>
              <a:t>uses a laser beam to write or read onto a specially coated disk. </a:t>
            </a:r>
          </a:p>
          <a:p>
            <a:pPr marL="906463" lvl="0" algn="just" eaLnBrk="1" hangingPunct="1">
              <a:lnSpc>
                <a:spcPct val="88000"/>
              </a:lnSpc>
              <a:spcBef>
                <a:spcPts val="0"/>
              </a:spcBef>
              <a:spcAft>
                <a:spcPts val="0"/>
              </a:spcAft>
              <a:buClr>
                <a:srgbClr val="0033CC"/>
              </a:buClr>
              <a:buSzPct val="101000"/>
              <a:buFont typeface="Wingdings" pitchFamily="2" charset="2"/>
              <a:buChar char="Ø"/>
            </a:pPr>
            <a:r>
              <a:rPr lang="en-US" sz="2200" spc="-30" dirty="0" smtClean="0">
                <a:latin typeface="Calibri" pitchFamily="34" charset="0"/>
                <a:cs typeface="Calibri" pitchFamily="34" charset="0"/>
              </a:rPr>
              <a:t>This type of memory is relatively </a:t>
            </a:r>
            <a:r>
              <a:rPr lang="en-US" sz="2200" spc="-30" dirty="0">
                <a:latin typeface="Calibri" pitchFamily="34" charset="0"/>
                <a:cs typeface="Calibri" pitchFamily="34" charset="0"/>
              </a:rPr>
              <a:t>low </a:t>
            </a:r>
            <a:r>
              <a:rPr lang="en-US" sz="2200" spc="-30" dirty="0" smtClean="0">
                <a:latin typeface="Calibri" pitchFamily="34" charset="0"/>
                <a:cs typeface="Calibri" pitchFamily="34" charset="0"/>
              </a:rPr>
              <a:t>in cost, but immune to dust</a:t>
            </a:r>
            <a:r>
              <a:rPr lang="en-US" sz="2200" spc="-30" dirty="0">
                <a:latin typeface="Calibri" pitchFamily="34" charset="0"/>
                <a:cs typeface="Calibri" pitchFamily="34" charset="0"/>
              </a:rPr>
              <a:t>.</a:t>
            </a:r>
          </a:p>
          <a:p>
            <a:pPr marL="906463" lvl="0" algn="just" eaLnBrk="1" hangingPunct="1">
              <a:lnSpc>
                <a:spcPct val="88000"/>
              </a:lnSpc>
              <a:spcBef>
                <a:spcPts val="0"/>
              </a:spcBef>
              <a:spcAft>
                <a:spcPts val="0"/>
              </a:spcAft>
              <a:buClr>
                <a:srgbClr val="0033CC"/>
              </a:buClr>
              <a:buSzPct val="101000"/>
              <a:buFont typeface="Wingdings" pitchFamily="2" charset="2"/>
              <a:buChar char="Ø"/>
            </a:pPr>
            <a:r>
              <a:rPr lang="en-US" sz="2200" spc="-30" dirty="0" smtClean="0">
                <a:latin typeface="Calibri" pitchFamily="34" charset="0"/>
                <a:cs typeface="Calibri" pitchFamily="34" charset="0"/>
              </a:rPr>
              <a:t>Examples: Compact disk </a:t>
            </a:r>
            <a:r>
              <a:rPr lang="en-US" sz="2200" spc="-30" dirty="0">
                <a:latin typeface="Calibri" pitchFamily="34" charset="0"/>
                <a:cs typeface="Calibri" pitchFamily="34" charset="0"/>
              </a:rPr>
              <a:t>(CD), </a:t>
            </a:r>
            <a:r>
              <a:rPr lang="en-US" sz="2200" spc="-30" dirty="0" smtClean="0">
                <a:latin typeface="Calibri" pitchFamily="34" charset="0"/>
                <a:cs typeface="Calibri" pitchFamily="34" charset="0"/>
              </a:rPr>
              <a:t>Digital </a:t>
            </a:r>
            <a:r>
              <a:rPr lang="en-US" sz="2200" spc="-30" dirty="0">
                <a:latin typeface="Calibri" pitchFamily="34" charset="0"/>
                <a:cs typeface="Calibri" pitchFamily="34" charset="0"/>
              </a:rPr>
              <a:t>versatile disk (DVD</a:t>
            </a:r>
            <a:r>
              <a:rPr lang="en-US" sz="2200" spc="-30" dirty="0" smtClean="0">
                <a:latin typeface="Calibri" pitchFamily="34" charset="0"/>
                <a:cs typeface="Calibri" pitchFamily="34" charset="0"/>
              </a:rPr>
              <a:t>).</a:t>
            </a:r>
            <a:endParaRPr lang="en-US" sz="22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17</a:t>
            </a:fld>
            <a:endParaRPr lang="en-US" dirty="0"/>
          </a:p>
        </p:txBody>
      </p:sp>
    </p:spTree>
    <p:extLst>
      <p:ext uri="{BB962C8B-B14F-4D97-AF65-F5344CB8AC3E}">
        <p14:creationId xmlns:p14="http://schemas.microsoft.com/office/powerpoint/2010/main" val="788857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5857186"/>
              </p:ext>
            </p:extLst>
          </p:nvPr>
        </p:nvGraphicFramePr>
        <p:xfrm>
          <a:off x="94034" y="56533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RAM</a:t>
                      </a:r>
                      <a:r>
                        <a:rPr lang="en-US" sz="2400" baseline="0" dirty="0" smtClean="0">
                          <a:solidFill>
                            <a:srgbClr val="0033CC"/>
                          </a:solidFill>
                          <a:effectLst/>
                          <a:latin typeface="Arial" pitchFamily="34" charset="0"/>
                          <a:cs typeface="Arial" pitchFamily="34" charset="0"/>
                        </a:rPr>
                        <a:t> </a:t>
                      </a:r>
                      <a:r>
                        <a:rPr lang="en-US" sz="2400" baseline="0" dirty="0" smtClean="0">
                          <a:solidFill>
                            <a:srgbClr val="FF0000"/>
                          </a:solidFill>
                          <a:effectLst/>
                          <a:latin typeface="Arial" pitchFamily="34" charset="0"/>
                          <a:cs typeface="Arial" pitchFamily="34" charset="0"/>
                        </a:rPr>
                        <a:t>Vs.</a:t>
                      </a:r>
                      <a:r>
                        <a:rPr lang="en-US" sz="2400" baseline="0" dirty="0" smtClean="0">
                          <a:solidFill>
                            <a:srgbClr val="0033CC"/>
                          </a:solidFill>
                          <a:effectLst/>
                          <a:latin typeface="Arial" pitchFamily="34" charset="0"/>
                          <a:cs typeface="Arial" pitchFamily="34" charset="0"/>
                        </a:rPr>
                        <a:t> ROM</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76200" y="957942"/>
            <a:ext cx="4191000" cy="5288756"/>
          </a:xfrm>
          <a:prstGeom prst="rect">
            <a:avLst/>
          </a:prstGeom>
          <a:noFill/>
          <a:ln w="28575">
            <a:solidFill>
              <a:srgbClr val="3366FF"/>
            </a:solidFill>
            <a:miter lim="800000"/>
            <a:headEnd/>
            <a:tailEnd/>
          </a:ln>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000" dirty="0">
                <a:solidFill>
                  <a:srgbClr val="0033CC"/>
                </a:solidFill>
                <a:latin typeface="Arial" panose="020B0604020202020204" pitchFamily="34" charset="0"/>
                <a:cs typeface="Arial" panose="020B0604020202020204" pitchFamily="34" charset="0"/>
              </a:rPr>
              <a:t>Random Access Memory (RAM</a:t>
            </a:r>
            <a:r>
              <a:rPr lang="en-US" sz="2000" dirty="0" smtClean="0">
                <a:solidFill>
                  <a:srgbClr val="0033CC"/>
                </a:solidFill>
                <a:latin typeface="Arial" panose="020B0604020202020204" pitchFamily="34" charset="0"/>
                <a:cs typeface="Arial" panose="020B0604020202020204" pitchFamily="34" charset="0"/>
              </a:rPr>
              <a:t>):</a:t>
            </a:r>
            <a:endParaRPr lang="en-US" sz="2000" dirty="0">
              <a:solidFill>
                <a:srgbClr val="0033CC"/>
              </a:solidFill>
              <a:latin typeface="Arial" panose="020B0604020202020204" pitchFamily="34" charset="0"/>
              <a:cs typeface="Arial" panose="020B0604020202020204" pitchFamily="34" charset="0"/>
            </a:endParaRPr>
          </a:p>
          <a:p>
            <a:pPr marL="412750" algn="just" defTabSz="798513"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This is a type of random access memory in which </a:t>
            </a:r>
            <a:r>
              <a:rPr lang="en-US" sz="2200" spc="-30" dirty="0" smtClean="0">
                <a:solidFill>
                  <a:srgbClr val="0033CC"/>
                </a:solidFill>
                <a:latin typeface="Calibri" pitchFamily="34" charset="0"/>
                <a:cs typeface="Calibri" pitchFamily="34" charset="0"/>
              </a:rPr>
              <a:t>data can be read from or written into</a:t>
            </a:r>
            <a:r>
              <a:rPr lang="en-US" sz="2200" spc="-30" dirty="0" smtClean="0">
                <a:latin typeface="Calibri" pitchFamily="34" charset="0"/>
                <a:cs typeface="Calibri" pitchFamily="34" charset="0"/>
              </a:rPr>
              <a:t>.</a:t>
            </a:r>
          </a:p>
          <a:p>
            <a:pPr marL="412750" algn="just" defTabSz="798513"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All data stored in RAM will </a:t>
            </a:r>
            <a:r>
              <a:rPr lang="en-US" sz="2200" spc="-30" dirty="0">
                <a:latin typeface="Calibri" pitchFamily="34" charset="0"/>
                <a:cs typeface="Calibri" pitchFamily="34" charset="0"/>
              </a:rPr>
              <a:t>be lost if power is interrupted or turned off. </a:t>
            </a:r>
            <a:r>
              <a:rPr lang="en-US" sz="2200" spc="-30" dirty="0" smtClean="0">
                <a:latin typeface="Calibri" pitchFamily="34" charset="0"/>
                <a:cs typeface="Calibri" pitchFamily="34" charset="0"/>
              </a:rPr>
              <a:t>Hence, it is called </a:t>
            </a:r>
            <a:r>
              <a:rPr lang="en-US" sz="2200" spc="-30" dirty="0" smtClean="0">
                <a:solidFill>
                  <a:srgbClr val="FF0000"/>
                </a:solidFill>
                <a:latin typeface="Calibri" pitchFamily="34" charset="0"/>
                <a:cs typeface="Calibri" pitchFamily="34" charset="0"/>
              </a:rPr>
              <a:t>volatile</a:t>
            </a:r>
            <a:r>
              <a:rPr lang="en-US" sz="2200" spc="-30" dirty="0" smtClean="0">
                <a:latin typeface="Calibri" pitchFamily="34" charset="0"/>
                <a:cs typeface="Calibri" pitchFamily="34" charset="0"/>
              </a:rPr>
              <a:t> </a:t>
            </a:r>
            <a:r>
              <a:rPr lang="en-US" sz="2200" spc="-30" dirty="0" smtClean="0">
                <a:solidFill>
                  <a:srgbClr val="FF0000"/>
                </a:solidFill>
                <a:latin typeface="Calibri" pitchFamily="34" charset="0"/>
                <a:cs typeface="Calibri" pitchFamily="34" charset="0"/>
              </a:rPr>
              <a:t>or temporary memory</a:t>
            </a:r>
            <a:r>
              <a:rPr lang="en-US" sz="2200" spc="-30" dirty="0" smtClean="0">
                <a:latin typeface="Calibri" pitchFamily="34" charset="0"/>
                <a:cs typeface="Calibri" pitchFamily="34" charset="0"/>
              </a:rPr>
              <a:t>.</a:t>
            </a:r>
            <a:endParaRPr lang="en-US" sz="2200" spc="-30" dirty="0">
              <a:latin typeface="Calibri" pitchFamily="34" charset="0"/>
              <a:cs typeface="Calibri" pitchFamily="34" charset="0"/>
            </a:endParaRPr>
          </a:p>
          <a:p>
            <a:pPr marL="412750" algn="just" defTabSz="798513"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RAM stores data and instructions on which the CPU is currently working on. </a:t>
            </a:r>
            <a:endParaRPr lang="en-US" sz="2200" spc="-30" dirty="0">
              <a:latin typeface="Calibri" pitchFamily="34" charset="0"/>
              <a:cs typeface="Calibri" pitchFamily="34" charset="0"/>
            </a:endParaRPr>
          </a:p>
          <a:p>
            <a:pPr marL="412750" algn="just" defTabSz="798513"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Generally</a:t>
            </a:r>
            <a:r>
              <a:rPr lang="en-US" sz="2200" spc="-30" dirty="0">
                <a:latin typeface="Calibri" pitchFamily="34" charset="0"/>
                <a:cs typeface="Calibri" pitchFamily="34" charset="0"/>
              </a:rPr>
              <a:t>, the more RAM a computer has, the more it can do and the faster it can perform certain tasks</a:t>
            </a:r>
            <a:r>
              <a:rPr lang="en-US" sz="2200" spc="-30" dirty="0" smtClean="0">
                <a:latin typeface="Calibri" pitchFamily="34" charset="0"/>
                <a:cs typeface="Calibri" pitchFamily="34" charset="0"/>
              </a:rPr>
              <a:t>.</a:t>
            </a:r>
            <a:endParaRPr lang="en-US" sz="22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18</a:t>
            </a:fld>
            <a:endParaRPr lang="en-US" dirty="0"/>
          </a:p>
        </p:txBody>
      </p:sp>
      <p:sp>
        <p:nvSpPr>
          <p:cNvPr id="8" name="Rectangle 9"/>
          <p:cNvSpPr txBox="1">
            <a:spLocks noChangeArrowheads="1"/>
          </p:cNvSpPr>
          <p:nvPr/>
        </p:nvSpPr>
        <p:spPr bwMode="auto">
          <a:xfrm>
            <a:off x="4572000" y="611301"/>
            <a:ext cx="4343400" cy="6203157"/>
          </a:xfrm>
          <a:prstGeom prst="rect">
            <a:avLst/>
          </a:prstGeom>
          <a:noFill/>
          <a:ln w="28575">
            <a:solidFill>
              <a:srgbClr val="00B050"/>
            </a:solidFill>
            <a:miter lim="800000"/>
            <a:headEnd/>
            <a:tailEnd/>
          </a:ln>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000" dirty="0" smtClean="0">
                <a:solidFill>
                  <a:srgbClr val="FF0000"/>
                </a:solidFill>
                <a:latin typeface="Arial" panose="020B0604020202020204" pitchFamily="34" charset="0"/>
                <a:cs typeface="Arial" panose="020B0604020202020204" pitchFamily="34" charset="0"/>
              </a:rPr>
              <a:t>Read Only Memory </a:t>
            </a:r>
            <a:r>
              <a:rPr lang="en-US" sz="2000" dirty="0">
                <a:solidFill>
                  <a:srgbClr val="FF0000"/>
                </a:solidFill>
                <a:latin typeface="Arial" panose="020B0604020202020204" pitchFamily="34" charset="0"/>
                <a:cs typeface="Arial" panose="020B0604020202020204" pitchFamily="34" charset="0"/>
              </a:rPr>
              <a:t>(</a:t>
            </a:r>
            <a:r>
              <a:rPr lang="en-US" sz="2000" dirty="0" smtClean="0">
                <a:solidFill>
                  <a:srgbClr val="FF0000"/>
                </a:solidFill>
                <a:latin typeface="Arial" panose="020B0604020202020204" pitchFamily="34" charset="0"/>
                <a:cs typeface="Arial" panose="020B0604020202020204" pitchFamily="34" charset="0"/>
              </a:rPr>
              <a:t>ROM):</a:t>
            </a:r>
            <a:endParaRPr lang="en-US" sz="2000" dirty="0">
              <a:solidFill>
                <a:srgbClr val="FF0000"/>
              </a:solidFill>
              <a:latin typeface="Arial" panose="020B0604020202020204" pitchFamily="34" charset="0"/>
              <a:cs typeface="Arial" panose="020B0604020202020204" pitchFamily="34" charset="0"/>
            </a:endParaRPr>
          </a:p>
          <a:p>
            <a:pPr marL="412750" lvl="0" algn="just" defTabSz="1089025" eaLnBrk="1" hangingPunct="1">
              <a:lnSpc>
                <a:spcPct val="87000"/>
              </a:lnSpc>
              <a:spcBef>
                <a:spcPts val="0"/>
              </a:spcBef>
              <a:spcAft>
                <a:spcPts val="0"/>
              </a:spcAft>
              <a:buClr>
                <a:srgbClr val="00CC00"/>
              </a:buClr>
              <a:buSzPct val="101000"/>
              <a:buFont typeface="Wingdings" pitchFamily="2" charset="2"/>
              <a:buChar char="Ø"/>
            </a:pPr>
            <a:r>
              <a:rPr lang="en-US" sz="2200" spc="-30" dirty="0">
                <a:latin typeface="Calibri" pitchFamily="34" charset="0"/>
                <a:cs typeface="Calibri" pitchFamily="34" charset="0"/>
              </a:rPr>
              <a:t>This is a type of random access memory in which </a:t>
            </a:r>
            <a:r>
              <a:rPr lang="en-US" sz="2200" spc="-30" dirty="0">
                <a:solidFill>
                  <a:srgbClr val="00CC00"/>
                </a:solidFill>
                <a:latin typeface="Calibri" pitchFamily="34" charset="0"/>
                <a:cs typeface="Calibri" pitchFamily="34" charset="0"/>
              </a:rPr>
              <a:t>data can </a:t>
            </a:r>
            <a:r>
              <a:rPr lang="en-US" sz="2200" spc="-30" dirty="0" smtClean="0">
                <a:solidFill>
                  <a:srgbClr val="00CC00"/>
                </a:solidFill>
                <a:latin typeface="Calibri" pitchFamily="34" charset="0"/>
                <a:cs typeface="Calibri" pitchFamily="34" charset="0"/>
              </a:rPr>
              <a:t>only be read from</a:t>
            </a:r>
            <a:r>
              <a:rPr lang="en-US" sz="2200" spc="-30" dirty="0" smtClean="0">
                <a:latin typeface="Calibri" pitchFamily="34" charset="0"/>
                <a:cs typeface="Calibri" pitchFamily="34" charset="0"/>
              </a:rPr>
              <a:t>.</a:t>
            </a:r>
          </a:p>
          <a:p>
            <a:pPr marL="412750" algn="just" defTabSz="1089025" eaLnBrk="1" hangingPunct="1">
              <a:lnSpc>
                <a:spcPct val="87000"/>
              </a:lnSpc>
              <a:spcBef>
                <a:spcPts val="0"/>
              </a:spcBef>
              <a:spcAft>
                <a:spcPts val="0"/>
              </a:spcAft>
              <a:buClr>
                <a:srgbClr val="00CC00"/>
              </a:buClr>
              <a:buSzPct val="101000"/>
              <a:buFont typeface="Wingdings" pitchFamily="2" charset="2"/>
              <a:buChar char="Ø"/>
            </a:pPr>
            <a:r>
              <a:rPr lang="en-US" sz="2200" spc="-30" dirty="0" smtClean="0">
                <a:latin typeface="Calibri" pitchFamily="34" charset="0"/>
                <a:cs typeface="Calibri" pitchFamily="34" charset="0"/>
              </a:rPr>
              <a:t>Data stored in ROM will not be lost when power </a:t>
            </a:r>
            <a:r>
              <a:rPr lang="en-US" sz="2200" spc="-30" dirty="0">
                <a:latin typeface="Calibri" pitchFamily="34" charset="0"/>
                <a:cs typeface="Calibri" pitchFamily="34" charset="0"/>
              </a:rPr>
              <a:t>is interrupted or turned off. </a:t>
            </a:r>
            <a:r>
              <a:rPr lang="en-US" sz="2200" spc="-30" dirty="0" smtClean="0">
                <a:latin typeface="Calibri" pitchFamily="34" charset="0"/>
                <a:cs typeface="Calibri" pitchFamily="34" charset="0"/>
              </a:rPr>
              <a:t>Hence, it is a  </a:t>
            </a:r>
            <a:r>
              <a:rPr lang="en-US" sz="2200" spc="-30" dirty="0" smtClean="0">
                <a:solidFill>
                  <a:srgbClr val="3366FF"/>
                </a:solidFill>
                <a:latin typeface="Calibri" pitchFamily="34" charset="0"/>
                <a:cs typeface="Calibri" pitchFamily="34" charset="0"/>
              </a:rPr>
              <a:t>nonvolatile memory</a:t>
            </a:r>
            <a:r>
              <a:rPr lang="en-US" sz="2200" spc="-30" dirty="0" smtClean="0">
                <a:latin typeface="Calibri" pitchFamily="34" charset="0"/>
                <a:cs typeface="Calibri" pitchFamily="34" charset="0"/>
              </a:rPr>
              <a:t>. </a:t>
            </a:r>
            <a:endParaRPr lang="en-US" sz="2200" spc="-30" dirty="0">
              <a:latin typeface="Calibri" pitchFamily="34" charset="0"/>
              <a:cs typeface="Calibri" pitchFamily="34" charset="0"/>
            </a:endParaRPr>
          </a:p>
          <a:p>
            <a:pPr marL="412750" lvl="0" algn="just" defTabSz="1089025" eaLnBrk="1" hangingPunct="1">
              <a:lnSpc>
                <a:spcPct val="87000"/>
              </a:lnSpc>
              <a:spcBef>
                <a:spcPts val="0"/>
              </a:spcBef>
              <a:spcAft>
                <a:spcPts val="0"/>
              </a:spcAft>
              <a:buClr>
                <a:srgbClr val="00CC00"/>
              </a:buClr>
              <a:buSzPct val="101000"/>
              <a:buFont typeface="Wingdings" pitchFamily="2" charset="2"/>
              <a:buChar char="Ø"/>
            </a:pPr>
            <a:r>
              <a:rPr lang="en-US" sz="2200" spc="-30" dirty="0" smtClean="0">
                <a:latin typeface="Calibri" pitchFamily="34" charset="0"/>
                <a:cs typeface="Calibri" pitchFamily="34" charset="0"/>
              </a:rPr>
              <a:t>It holds </a:t>
            </a:r>
            <a:r>
              <a:rPr lang="en-US" sz="2200" spc="-30" dirty="0">
                <a:latin typeface="Calibri" pitchFamily="34" charset="0"/>
                <a:cs typeface="Calibri" pitchFamily="34" charset="0"/>
              </a:rPr>
              <a:t>data that either are permanent or will not change frequently during the operation of a system.</a:t>
            </a:r>
          </a:p>
          <a:p>
            <a:pPr marL="412750" lvl="0" algn="just" defTabSz="1089025" eaLnBrk="1" hangingPunct="1">
              <a:lnSpc>
                <a:spcPct val="87000"/>
              </a:lnSpc>
              <a:spcBef>
                <a:spcPts val="0"/>
              </a:spcBef>
              <a:spcAft>
                <a:spcPts val="0"/>
              </a:spcAft>
              <a:buClr>
                <a:srgbClr val="00CC00"/>
              </a:buClr>
              <a:buSzPct val="101000"/>
              <a:buFont typeface="Wingdings" pitchFamily="2" charset="2"/>
              <a:buChar char="Ø"/>
            </a:pPr>
            <a:r>
              <a:rPr lang="en-US" sz="2200" spc="-30" dirty="0">
                <a:latin typeface="Calibri" pitchFamily="34" charset="0"/>
                <a:cs typeface="Calibri" pitchFamily="34" charset="0"/>
              </a:rPr>
              <a:t>Technically, a ROM can be written into (programmed) only once and this operation is normally performed at the factory. Therefore no new data can be written into a ROM but data can be read from ROM. </a:t>
            </a:r>
          </a:p>
          <a:p>
            <a:pPr marL="412750" lvl="0" algn="just" defTabSz="1089025" eaLnBrk="1" hangingPunct="1">
              <a:lnSpc>
                <a:spcPct val="87000"/>
              </a:lnSpc>
              <a:spcBef>
                <a:spcPts val="0"/>
              </a:spcBef>
              <a:spcAft>
                <a:spcPts val="0"/>
              </a:spcAft>
              <a:buClr>
                <a:srgbClr val="00CC00"/>
              </a:buClr>
              <a:buSzPct val="101000"/>
              <a:buFont typeface="Wingdings" pitchFamily="2" charset="2"/>
              <a:buChar char="Ø"/>
            </a:pPr>
            <a:r>
              <a:rPr lang="en-US" sz="2200" spc="-30" dirty="0">
                <a:latin typeface="Calibri" pitchFamily="34" charset="0"/>
                <a:cs typeface="Calibri" pitchFamily="34" charset="0"/>
              </a:rPr>
              <a:t>Some ROMs can be written into more than </a:t>
            </a:r>
            <a:r>
              <a:rPr lang="en-US" sz="2200" spc="-30" dirty="0" smtClean="0">
                <a:latin typeface="Calibri" pitchFamily="34" charset="0"/>
                <a:cs typeface="Calibri" pitchFamily="34" charset="0"/>
              </a:rPr>
              <a:t>once.</a:t>
            </a:r>
          </a:p>
        </p:txBody>
      </p:sp>
    </p:spTree>
    <p:extLst>
      <p:ext uri="{BB962C8B-B14F-4D97-AF65-F5344CB8AC3E}">
        <p14:creationId xmlns:p14="http://schemas.microsoft.com/office/powerpoint/2010/main" val="3064147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44308777"/>
              </p:ext>
            </p:extLst>
          </p:nvPr>
        </p:nvGraphicFramePr>
        <p:xfrm>
          <a:off x="94034" y="56533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RAM</a:t>
                      </a:r>
                      <a:r>
                        <a:rPr lang="en-US" sz="2400" baseline="0" dirty="0" smtClean="0">
                          <a:solidFill>
                            <a:srgbClr val="0033CC"/>
                          </a:solidFill>
                          <a:effectLst/>
                          <a:latin typeface="Arial" pitchFamily="34" charset="0"/>
                          <a:cs typeface="Arial" pitchFamily="34" charset="0"/>
                        </a:rPr>
                        <a:t> </a:t>
                      </a:r>
                      <a:r>
                        <a:rPr lang="en-US" sz="2400" baseline="0" dirty="0" smtClean="0">
                          <a:solidFill>
                            <a:srgbClr val="FF0000"/>
                          </a:solidFill>
                          <a:effectLst/>
                          <a:latin typeface="Arial" pitchFamily="34" charset="0"/>
                          <a:cs typeface="Arial" pitchFamily="34" charset="0"/>
                        </a:rPr>
                        <a:t>Vs.</a:t>
                      </a:r>
                      <a:r>
                        <a:rPr lang="en-US" sz="2400" baseline="0" dirty="0" smtClean="0">
                          <a:solidFill>
                            <a:srgbClr val="0033CC"/>
                          </a:solidFill>
                          <a:effectLst/>
                          <a:latin typeface="Arial" pitchFamily="34" charset="0"/>
                          <a:cs typeface="Arial" pitchFamily="34" charset="0"/>
                        </a:rPr>
                        <a:t> ROM</a:t>
                      </a:r>
                      <a:r>
                        <a:rPr lang="en-US" sz="2400" baseline="0" dirty="0" smtClean="0">
                          <a:solidFill>
                            <a:srgbClr val="FF0000"/>
                          </a:solidFill>
                          <a:effectLst/>
                          <a:latin typeface="Arial" pitchFamily="34" charset="0"/>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19</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20246848"/>
              </p:ext>
            </p:extLst>
          </p:nvPr>
        </p:nvGraphicFramePr>
        <p:xfrm>
          <a:off x="381001" y="2057400"/>
          <a:ext cx="8305800" cy="3648456"/>
        </p:xfrm>
        <a:graphic>
          <a:graphicData uri="http://schemas.openxmlformats.org/drawingml/2006/table">
            <a:tbl>
              <a:tblPr firstRow="1" firstCol="1" lastRow="1" lastCol="1" bandRow="1" bandCol="1">
                <a:tableStyleId>{5C22544A-7EE6-4342-B048-85BDC9FD1C3A}</a:tableStyleId>
              </a:tblPr>
              <a:tblGrid>
                <a:gridCol w="3387312"/>
                <a:gridCol w="2556287"/>
                <a:gridCol w="2362201"/>
              </a:tblGrid>
              <a:tr h="0">
                <a:tc>
                  <a:txBody>
                    <a:bodyPr/>
                    <a:lstStyle/>
                    <a:p>
                      <a:pPr marL="0" marR="0" algn="just">
                        <a:lnSpc>
                          <a:spcPct val="90000"/>
                        </a:lnSpc>
                        <a:spcBef>
                          <a:spcPts val="0"/>
                        </a:spcBef>
                        <a:spcAft>
                          <a:spcPts val="0"/>
                        </a:spcAft>
                      </a:pPr>
                      <a:r>
                        <a:rPr lang="en-US" sz="1900" b="1" spc="0" baseline="0" dirty="0" smtClean="0">
                          <a:solidFill>
                            <a:srgbClr val="FF0000"/>
                          </a:solidFill>
                          <a:effectLst/>
                          <a:latin typeface="Calibri" pitchFamily="34" charset="0"/>
                          <a:ea typeface="Times New Roman"/>
                          <a:cs typeface="Calibri" pitchFamily="34" charset="0"/>
                        </a:rPr>
                        <a:t>Factors</a:t>
                      </a:r>
                      <a:endParaRPr lang="en-US" sz="1900" b="1" spc="0" baseline="0" dirty="0">
                        <a:solidFill>
                          <a:srgbClr val="FF0000"/>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RAM</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ROM</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0">
                <a:tc>
                  <a:txBody>
                    <a:bodyPr/>
                    <a:lstStyle/>
                    <a:p>
                      <a:pPr marL="347663" marR="0" indent="-347663" algn="l" defTabSz="914400" rtl="0" eaLnBrk="1" latinLnBrk="0" hangingPunct="1">
                        <a:lnSpc>
                          <a:spcPct val="90000"/>
                        </a:lnSpc>
                        <a:spcBef>
                          <a:spcPts val="0"/>
                        </a:spcBef>
                        <a:spcAft>
                          <a:spcPts val="0"/>
                        </a:spcAft>
                        <a:tabLst>
                          <a:tab pos="347663" algn="l"/>
                        </a:tabLst>
                      </a:pPr>
                      <a:r>
                        <a:rPr lang="en-US" sz="1900" b="1" kern="1200" spc="0" baseline="0" dirty="0" smtClean="0">
                          <a:solidFill>
                            <a:schemeClr val="tx1"/>
                          </a:solidFill>
                          <a:effectLst/>
                          <a:latin typeface="Calibri" pitchFamily="34" charset="0"/>
                          <a:ea typeface="+mn-ea"/>
                          <a:cs typeface="Calibri" pitchFamily="34" charset="0"/>
                        </a:rPr>
                        <a:t>1. 	Is </a:t>
                      </a:r>
                      <a:r>
                        <a:rPr lang="en-US" sz="1900" b="1" kern="1200" spc="0" baseline="0" dirty="0">
                          <a:solidFill>
                            <a:schemeClr val="tx1"/>
                          </a:solidFill>
                          <a:effectLst/>
                          <a:latin typeface="Calibri" pitchFamily="34" charset="0"/>
                          <a:ea typeface="+mn-ea"/>
                          <a:cs typeface="Calibri" pitchFamily="34" charset="0"/>
                        </a:rPr>
                        <a:t>it possible to read, and/or write?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Both (i.e. information can be written into or read from 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Information can only be read from this memory.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347663" marR="0" indent="-347663" algn="l" defTabSz="914400" rtl="0" eaLnBrk="1" latinLnBrk="0" hangingPunct="1">
                        <a:lnSpc>
                          <a:spcPct val="90000"/>
                        </a:lnSpc>
                        <a:spcBef>
                          <a:spcPts val="0"/>
                        </a:spcBef>
                        <a:spcAft>
                          <a:spcPts val="0"/>
                        </a:spcAft>
                        <a:tabLst>
                          <a:tab pos="347663" algn="l"/>
                        </a:tabLst>
                      </a:pPr>
                      <a:r>
                        <a:rPr lang="en-US" sz="1900" b="1" kern="1200" spc="0" baseline="0" dirty="0">
                          <a:solidFill>
                            <a:schemeClr val="tx1"/>
                          </a:solidFill>
                          <a:effectLst/>
                          <a:latin typeface="Calibri" pitchFamily="34" charset="0"/>
                          <a:ea typeface="+mn-ea"/>
                          <a:cs typeface="Calibri" pitchFamily="34" charset="0"/>
                        </a:rPr>
                        <a:t>2. </a:t>
                      </a:r>
                      <a:r>
                        <a:rPr lang="en-US" sz="1900" b="1" kern="1200" spc="0" baseline="0" dirty="0" smtClean="0">
                          <a:solidFill>
                            <a:schemeClr val="tx1"/>
                          </a:solidFill>
                          <a:effectLst/>
                          <a:latin typeface="Calibri" pitchFamily="34" charset="0"/>
                          <a:ea typeface="+mn-ea"/>
                          <a:cs typeface="Calibri" pitchFamily="34" charset="0"/>
                        </a:rPr>
                        <a:t>	Store </a:t>
                      </a:r>
                      <a:r>
                        <a:rPr lang="en-US" sz="1900" b="1" kern="1200" spc="0" baseline="0" dirty="0">
                          <a:solidFill>
                            <a:schemeClr val="tx1"/>
                          </a:solidFill>
                          <a:effectLst/>
                          <a:latin typeface="Calibri" pitchFamily="34" charset="0"/>
                          <a:ea typeface="+mn-ea"/>
                          <a:cs typeface="Calibri" pitchFamily="34" charset="0"/>
                        </a:rPr>
                        <a:t>data temporarily or permanently?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Temporarily (i.e. </a:t>
                      </a:r>
                      <a:r>
                        <a:rPr lang="en-US" sz="1900" b="1" kern="1200" spc="0" baseline="0" dirty="0" smtClean="0">
                          <a:solidFill>
                            <a:schemeClr val="tx1"/>
                          </a:solidFill>
                          <a:effectLst/>
                          <a:latin typeface="Calibri" pitchFamily="34" charset="0"/>
                          <a:ea typeface="+mn-ea"/>
                          <a:cs typeface="Calibri" pitchFamily="34" charset="0"/>
                        </a:rPr>
                        <a:t>RAM is volatile)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Permanently (i.e. </a:t>
                      </a:r>
                      <a:r>
                        <a:rPr lang="en-US" sz="1900" b="1" kern="1200" spc="0" baseline="0" dirty="0" smtClean="0">
                          <a:solidFill>
                            <a:schemeClr val="tx1"/>
                          </a:solidFill>
                          <a:effectLst/>
                          <a:latin typeface="Calibri" pitchFamily="34" charset="0"/>
                          <a:ea typeface="+mn-ea"/>
                          <a:cs typeface="Calibri" pitchFamily="34" charset="0"/>
                        </a:rPr>
                        <a:t> ROM is non-volatile)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0">
                <a:tc>
                  <a:txBody>
                    <a:bodyPr/>
                    <a:lstStyle/>
                    <a:p>
                      <a:pPr marL="347663" marR="0" indent="-347663" algn="l" defTabSz="914400" rtl="0" eaLnBrk="1" latinLnBrk="0" hangingPunct="1">
                        <a:lnSpc>
                          <a:spcPct val="90000"/>
                        </a:lnSpc>
                        <a:spcBef>
                          <a:spcPts val="0"/>
                        </a:spcBef>
                        <a:spcAft>
                          <a:spcPts val="0"/>
                        </a:spcAft>
                        <a:tabLst>
                          <a:tab pos="347663" algn="l"/>
                        </a:tabLst>
                      </a:pPr>
                      <a:r>
                        <a:rPr lang="en-US" sz="1900" b="1" kern="1200" spc="0" baseline="0" dirty="0" smtClean="0">
                          <a:solidFill>
                            <a:schemeClr val="tx1"/>
                          </a:solidFill>
                          <a:effectLst/>
                          <a:latin typeface="Calibri" pitchFamily="34" charset="0"/>
                          <a:ea typeface="+mn-ea"/>
                          <a:cs typeface="Calibri" pitchFamily="34" charset="0"/>
                        </a:rPr>
                        <a:t>3.	Is data lost when power goes off?</a:t>
                      </a:r>
                      <a:endParaRPr lang="en-US" sz="1900" b="1" kern="1200" spc="0" baseline="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dirty="0" smtClean="0">
                          <a:solidFill>
                            <a:schemeClr val="tx1"/>
                          </a:solidFill>
                          <a:effectLst/>
                          <a:latin typeface="Calibri" pitchFamily="34" charset="0"/>
                          <a:ea typeface="+mn-ea"/>
                          <a:cs typeface="Calibri" pitchFamily="34" charset="0"/>
                        </a:rPr>
                        <a:t>Yes</a:t>
                      </a:r>
                      <a:endParaRPr lang="en-US" sz="1900" b="1" kern="1200" spc="0" baseline="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dirty="0" smtClean="0">
                          <a:solidFill>
                            <a:schemeClr val="tx1"/>
                          </a:solidFill>
                          <a:effectLst/>
                          <a:latin typeface="Calibri" pitchFamily="34" charset="0"/>
                          <a:ea typeface="+mn-ea"/>
                          <a:cs typeface="Calibri" pitchFamily="34" charset="0"/>
                        </a:rPr>
                        <a:t>No</a:t>
                      </a:r>
                      <a:endParaRPr lang="en-US" sz="1900" b="1" kern="1200" spc="0" baseline="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347663" marR="0" indent="-347663" algn="l" defTabSz="914400" rtl="0" eaLnBrk="1" latinLnBrk="0" hangingPunct="1">
                        <a:lnSpc>
                          <a:spcPct val="90000"/>
                        </a:lnSpc>
                        <a:spcBef>
                          <a:spcPts val="0"/>
                        </a:spcBef>
                        <a:spcAft>
                          <a:spcPts val="0"/>
                        </a:spcAft>
                        <a:tabLst>
                          <a:tab pos="347663" algn="l"/>
                        </a:tabLst>
                      </a:pPr>
                      <a:r>
                        <a:rPr lang="en-US" sz="1900" b="1" kern="1200" spc="0" baseline="0" dirty="0" smtClean="0">
                          <a:solidFill>
                            <a:schemeClr val="tx1"/>
                          </a:solidFill>
                          <a:effectLst/>
                          <a:latin typeface="Calibri" pitchFamily="34" charset="0"/>
                          <a:ea typeface="+mn-ea"/>
                          <a:cs typeface="Calibri" pitchFamily="34" charset="0"/>
                        </a:rPr>
                        <a:t>4. 	What </a:t>
                      </a:r>
                      <a:r>
                        <a:rPr lang="en-US" sz="1900" b="1" kern="1200" spc="0" baseline="0" dirty="0">
                          <a:solidFill>
                            <a:schemeClr val="tx1"/>
                          </a:solidFill>
                          <a:effectLst/>
                          <a:latin typeface="Calibri" pitchFamily="34" charset="0"/>
                          <a:ea typeface="+mn-ea"/>
                          <a:cs typeface="Calibri" pitchFamily="34" charset="0"/>
                        </a:rPr>
                        <a:t>data and information it stores?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It holds data and instructions that are subject to change frequently during system operation.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It holds information which is not changed during system operation, but necessary to run the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11" name="Rectangle 9"/>
          <p:cNvSpPr txBox="1">
            <a:spLocks noChangeArrowheads="1"/>
          </p:cNvSpPr>
          <p:nvPr/>
        </p:nvSpPr>
        <p:spPr bwMode="auto">
          <a:xfrm>
            <a:off x="228600" y="1143000"/>
            <a:ext cx="86106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Differentiate between RAM and ROM</a:t>
            </a:r>
            <a:endParaRPr lang="en-US" sz="2200" spc="-30" dirty="0">
              <a:latin typeface="Calibri" pitchFamily="34" charset="0"/>
              <a:cs typeface="Calibri" pitchFamily="34" charset="0"/>
            </a:endParaRPr>
          </a:p>
        </p:txBody>
      </p:sp>
    </p:spTree>
    <p:extLst>
      <p:ext uri="{BB962C8B-B14F-4D97-AF65-F5344CB8AC3E}">
        <p14:creationId xmlns:p14="http://schemas.microsoft.com/office/powerpoint/2010/main" val="2140408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46166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r>
              <a:rPr lang="en-US" altLang="en-US" sz="2400" i="0" dirty="0" smtClean="0">
                <a:solidFill>
                  <a:schemeClr val="bg1"/>
                </a:solidFill>
                <a:latin typeface="Arial" panose="020B0604020202020204" pitchFamily="34" charset="0"/>
              </a:rPr>
              <a:t>Lecture-08: </a:t>
            </a:r>
            <a:r>
              <a:rPr lang="en-US" altLang="en-US" sz="2400" i="0" dirty="0" smtClean="0">
                <a:latin typeface="Arial" panose="020B0604020202020204" pitchFamily="34" charset="0"/>
              </a:rPr>
              <a:t>Memory Fundamentals</a:t>
            </a:r>
            <a:endParaRPr lang="en-US" sz="2400" i="0" dirty="0">
              <a:latin typeface="Arial" panose="020B0604020202020204" pitchFamily="34" charset="0"/>
            </a:endParaRPr>
          </a:p>
        </p:txBody>
      </p:sp>
      <p:sp>
        <p:nvSpPr>
          <p:cNvPr id="11271" name="Rectangle 14"/>
          <p:cNvSpPr>
            <a:spLocks noChangeArrowheads="1"/>
          </p:cNvSpPr>
          <p:nvPr/>
        </p:nvSpPr>
        <p:spPr bwMode="auto">
          <a:xfrm>
            <a:off x="0" y="634425"/>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smtClean="0">
                <a:solidFill>
                  <a:srgbClr val="FF0000"/>
                </a:solidFill>
              </a:rPr>
              <a:t>Topics to be Discussed</a:t>
            </a:r>
            <a:endParaRPr lang="en-US" sz="3200" i="0" u="sng" dirty="0">
              <a:solidFill>
                <a:srgbClr val="FF0000"/>
              </a:solidFill>
            </a:endParaRPr>
          </a:p>
        </p:txBody>
      </p:sp>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75442524"/>
              </p:ext>
            </p:extLst>
          </p:nvPr>
        </p:nvGraphicFramePr>
        <p:xfrm>
          <a:off x="800100" y="1371600"/>
          <a:ext cx="8191500" cy="5035976"/>
        </p:xfrm>
        <a:graphic>
          <a:graphicData uri="http://schemas.openxmlformats.org/drawingml/2006/table">
            <a:tbl>
              <a:tblPr firstRow="1" firstCol="1" lastRow="1" lastCol="1" bandRow="1" bandCol="1">
                <a:tableStyleId>{5C22544A-7EE6-4342-B048-85BDC9FD1C3A}</a:tableStyleId>
              </a:tblPr>
              <a:tblGrid>
                <a:gridCol w="682598"/>
                <a:gridCol w="841402"/>
                <a:gridCol w="6667500"/>
              </a:tblGrid>
              <a:tr h="30480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2000" b="1" kern="1200" spc="-100" baseline="0" dirty="0" smtClean="0">
                          <a:solidFill>
                            <a:srgbClr val="3366FF"/>
                          </a:solidFill>
                          <a:effectLst/>
                          <a:latin typeface="Verdana" pitchFamily="34" charset="0"/>
                          <a:ea typeface="Verdana" pitchFamily="34" charset="0"/>
                          <a:cs typeface="Verdana" pitchFamily="34" charset="0"/>
                        </a:rPr>
                        <a:t>8</a:t>
                      </a:r>
                      <a:r>
                        <a:rPr lang="en-US" sz="2000" b="1" kern="1200" spc="-100" baseline="0" dirty="0" smtClean="0">
                          <a:solidFill>
                            <a:srgbClr val="3366FF"/>
                          </a:solidFill>
                          <a:effectLst/>
                          <a:latin typeface="Verdana" pitchFamily="34" charset="0"/>
                          <a:ea typeface="Verdana" pitchFamily="34" charset="0"/>
                          <a:cs typeface="Verdana" pitchFamily="34" charset="0"/>
                        </a:rPr>
                        <a:t>.1</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Definition and Function of a Memory</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137126">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1800" b="0" kern="1200" dirty="0" smtClean="0">
                          <a:solidFill>
                            <a:schemeClr val="tx1"/>
                          </a:solidFill>
                          <a:effectLst/>
                          <a:latin typeface="Verdana" pitchFamily="34" charset="0"/>
                          <a:ea typeface="Verdana" pitchFamily="34" charset="0"/>
                          <a:cs typeface="Verdana" pitchFamily="34" charset="0"/>
                        </a:rPr>
                        <a:t>8</a:t>
                      </a:r>
                      <a:r>
                        <a:rPr lang="en-US" sz="1800" b="0" kern="1200" dirty="0" smtClean="0">
                          <a:solidFill>
                            <a:schemeClr val="tx1"/>
                          </a:solidFill>
                          <a:effectLst/>
                          <a:latin typeface="Verdana" pitchFamily="34" charset="0"/>
                          <a:ea typeface="Verdana" pitchFamily="34" charset="0"/>
                          <a:cs typeface="Verdana" pitchFamily="34" charset="0"/>
                        </a:rPr>
                        <a:t>.1.1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Definition</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2638">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1800" b="0" kern="1200" dirty="0" smtClean="0">
                          <a:solidFill>
                            <a:schemeClr val="tx1"/>
                          </a:solidFill>
                          <a:effectLst/>
                          <a:latin typeface="Verdana" pitchFamily="34" charset="0"/>
                          <a:ea typeface="Verdana" pitchFamily="34" charset="0"/>
                          <a:cs typeface="Verdana" pitchFamily="34" charset="0"/>
                        </a:rPr>
                        <a:t>8</a:t>
                      </a:r>
                      <a:r>
                        <a:rPr lang="en-US" sz="1800" b="0" kern="1200" dirty="0" smtClean="0">
                          <a:solidFill>
                            <a:schemeClr val="tx1"/>
                          </a:solidFill>
                          <a:effectLst/>
                          <a:latin typeface="Verdana" pitchFamily="34" charset="0"/>
                          <a:ea typeface="Verdana" pitchFamily="34" charset="0"/>
                          <a:cs typeface="Verdana" pitchFamily="34" charset="0"/>
                        </a:rPr>
                        <a:t>.1.2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Common Functions of Memory</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2032">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2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1800" b="0" kern="1200" dirty="0" smtClean="0">
                          <a:solidFill>
                            <a:schemeClr val="tx1"/>
                          </a:solidFill>
                          <a:effectLst/>
                          <a:latin typeface="Verdana" pitchFamily="34" charset="0"/>
                          <a:ea typeface="Verdana" pitchFamily="34" charset="0"/>
                          <a:cs typeface="Verdana" pitchFamily="34" charset="0"/>
                        </a:rPr>
                        <a:t>8</a:t>
                      </a:r>
                      <a:r>
                        <a:rPr lang="en-US" sz="1800" b="0" kern="1200" dirty="0" smtClean="0">
                          <a:solidFill>
                            <a:schemeClr val="tx1"/>
                          </a:solidFill>
                          <a:effectLst/>
                          <a:latin typeface="Verdana" pitchFamily="34" charset="0"/>
                          <a:ea typeface="Verdana" pitchFamily="34" charset="0"/>
                          <a:cs typeface="Verdana" pitchFamily="34" charset="0"/>
                        </a:rPr>
                        <a:t>.1.3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Capacity of a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518">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3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600"/>
                        </a:spcBef>
                        <a:spcAft>
                          <a:spcPts val="600"/>
                        </a:spcAft>
                      </a:pPr>
                      <a:endParaRPr lang="en-US" sz="6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600"/>
                        </a:spcBef>
                        <a:spcAft>
                          <a:spcPts val="600"/>
                        </a:spcAft>
                      </a:pPr>
                      <a:endParaRPr lang="en-US" sz="1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2000" b="1" kern="1200" spc="-100" baseline="0" dirty="0" smtClean="0">
                          <a:solidFill>
                            <a:srgbClr val="3366FF"/>
                          </a:solidFill>
                          <a:effectLst/>
                          <a:latin typeface="Verdana" pitchFamily="34" charset="0"/>
                          <a:ea typeface="Verdana" pitchFamily="34" charset="0"/>
                          <a:cs typeface="Verdana" pitchFamily="34" charset="0"/>
                        </a:rPr>
                        <a:t>8</a:t>
                      </a:r>
                      <a:r>
                        <a:rPr lang="en-US" sz="2000" b="1" kern="1200" spc="-100" baseline="0" dirty="0" smtClean="0">
                          <a:solidFill>
                            <a:srgbClr val="3366FF"/>
                          </a:solidFill>
                          <a:effectLst/>
                          <a:latin typeface="Verdana" pitchFamily="34" charset="0"/>
                          <a:ea typeface="Verdana" pitchFamily="34" charset="0"/>
                          <a:cs typeface="Verdana" pitchFamily="34" charset="0"/>
                        </a:rPr>
                        <a:t>.2</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Classification of Memory According to Various Criteria</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a:t>
                      </a:r>
                      <a:r>
                        <a:rPr lang="en-US" sz="1800" b="0" kern="1200" dirty="0" smtClean="0">
                          <a:solidFill>
                            <a:schemeClr val="tx1"/>
                          </a:solidFill>
                          <a:effectLst/>
                          <a:latin typeface="Verdana" pitchFamily="34" charset="0"/>
                          <a:ea typeface="Verdana" pitchFamily="34" charset="0"/>
                          <a:cs typeface="Verdana" pitchFamily="34" charset="0"/>
                        </a:rPr>
                        <a:t>.1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Primary Vs. Secondary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a:t>
                      </a:r>
                      <a:r>
                        <a:rPr lang="en-US" sz="1800" b="0" kern="1200" dirty="0" smtClean="0">
                          <a:solidFill>
                            <a:schemeClr val="tx1"/>
                          </a:solidFill>
                          <a:effectLst/>
                          <a:latin typeface="Verdana" pitchFamily="34" charset="0"/>
                          <a:ea typeface="Verdana" pitchFamily="34" charset="0"/>
                          <a:cs typeface="Verdana" pitchFamily="34" charset="0"/>
                        </a:rPr>
                        <a:t>.2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Volatile Vs. Non-Volatile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a:t>
                      </a:r>
                      <a:r>
                        <a:rPr lang="en-US" sz="1800" b="0" kern="1200" dirty="0" smtClean="0">
                          <a:solidFill>
                            <a:schemeClr val="tx1"/>
                          </a:solidFill>
                          <a:effectLst/>
                          <a:latin typeface="Verdana" pitchFamily="34" charset="0"/>
                          <a:ea typeface="Verdana" pitchFamily="34" charset="0"/>
                          <a:cs typeface="Verdana" pitchFamily="34" charset="0"/>
                        </a:rPr>
                        <a:t>.3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Random Access Vs. Sequential Access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a:t>
                      </a:r>
                      <a:r>
                        <a:rPr lang="en-US" sz="1800" b="0" kern="1200" dirty="0" smtClean="0">
                          <a:solidFill>
                            <a:schemeClr val="tx1"/>
                          </a:solidFill>
                          <a:effectLst/>
                          <a:latin typeface="Verdana" pitchFamily="34" charset="0"/>
                          <a:ea typeface="Verdana" pitchFamily="34" charset="0"/>
                          <a:cs typeface="Verdana" pitchFamily="34" charset="0"/>
                        </a:rPr>
                        <a:t>.4</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Semiconductor Vs. Magnetic Vs. Optical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a:t>
                      </a:r>
                      <a:r>
                        <a:rPr lang="en-US" sz="1800" b="0" kern="1200" dirty="0" smtClean="0">
                          <a:solidFill>
                            <a:schemeClr val="tx1"/>
                          </a:solidFill>
                          <a:effectLst/>
                          <a:latin typeface="Verdana" pitchFamily="34" charset="0"/>
                          <a:ea typeface="Verdana" pitchFamily="34" charset="0"/>
                          <a:cs typeface="Verdana" pitchFamily="34" charset="0"/>
                        </a:rPr>
                        <a:t>.5</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RAM Vs. ROM and Their Types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a:t>
                      </a:r>
                      <a:r>
                        <a:rPr lang="en-US" sz="1800" b="0" kern="1200" dirty="0" smtClean="0">
                          <a:solidFill>
                            <a:schemeClr val="tx1"/>
                          </a:solidFill>
                          <a:effectLst/>
                          <a:latin typeface="Verdana" pitchFamily="34" charset="0"/>
                          <a:ea typeface="Verdana" pitchFamily="34" charset="0"/>
                          <a:cs typeface="Verdana" pitchFamily="34" charset="0"/>
                        </a:rPr>
                        <a:t>.6</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Flash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a:t>
                      </a:r>
                      <a:r>
                        <a:rPr lang="en-US" sz="1800" b="0" kern="1200" dirty="0" smtClean="0">
                          <a:solidFill>
                            <a:schemeClr val="tx1"/>
                          </a:solidFill>
                          <a:effectLst/>
                          <a:latin typeface="Verdana" pitchFamily="34" charset="0"/>
                          <a:ea typeface="Verdana" pitchFamily="34" charset="0"/>
                          <a:cs typeface="Verdana" pitchFamily="34" charset="0"/>
                        </a:rPr>
                        <a:t>.7</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a:solidFill>
                            <a:schemeClr val="tx1"/>
                          </a:solidFill>
                          <a:effectLst/>
                          <a:latin typeface="Verdana" pitchFamily="34" charset="0"/>
                          <a:ea typeface="Verdana" pitchFamily="34" charset="0"/>
                          <a:cs typeface="Verdana" pitchFamily="34" charset="0"/>
                        </a:rPr>
                        <a:t>Cache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800" b="0" kern="1200" dirty="0" smtClean="0">
                          <a:solidFill>
                            <a:schemeClr val="tx1"/>
                          </a:solidFill>
                          <a:effectLst/>
                          <a:latin typeface="Verdana" pitchFamily="34" charset="0"/>
                          <a:ea typeface="Verdana" pitchFamily="34" charset="0"/>
                          <a:cs typeface="Verdana" pitchFamily="34" charset="0"/>
                        </a:rPr>
                        <a:t>8</a:t>
                      </a:r>
                      <a:r>
                        <a:rPr lang="bn-IN" sz="1800" b="0" kern="1200" dirty="0" smtClean="0">
                          <a:solidFill>
                            <a:schemeClr val="tx1"/>
                          </a:solidFill>
                          <a:effectLst/>
                          <a:latin typeface="Verdana" pitchFamily="34" charset="0"/>
                          <a:ea typeface="Verdana" pitchFamily="34" charset="0"/>
                          <a:cs typeface="Verdana" pitchFamily="34" charset="0"/>
                        </a:rPr>
                        <a:t>.2.8</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1800" b="0" kern="1200" dirty="0" smtClean="0">
                          <a:solidFill>
                            <a:schemeClr val="tx1"/>
                          </a:solidFill>
                          <a:effectLst/>
                          <a:latin typeface="Verdana" pitchFamily="34" charset="0"/>
                          <a:ea typeface="Verdana" pitchFamily="34" charset="0"/>
                          <a:cs typeface="Verdana" pitchFamily="34" charset="0"/>
                        </a:rPr>
                        <a:t>Register</a:t>
                      </a:r>
                    </a:p>
                    <a:p>
                      <a:pPr marL="0" marR="0" algn="just">
                        <a:lnSpc>
                          <a:spcPct val="100000"/>
                        </a:lnSpc>
                        <a:spcBef>
                          <a:spcPts val="0"/>
                        </a:spcBef>
                        <a:spcAft>
                          <a:spcPts val="0"/>
                        </a:spcAft>
                      </a:pPr>
                      <a:endParaRPr lang="en-US" sz="9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2000" b="1" kern="1200" spc="-100" baseline="0" dirty="0" smtClean="0">
                          <a:solidFill>
                            <a:srgbClr val="3366FF"/>
                          </a:solidFill>
                          <a:effectLst/>
                          <a:latin typeface="Verdana" pitchFamily="34" charset="0"/>
                          <a:ea typeface="Verdana" pitchFamily="34" charset="0"/>
                          <a:cs typeface="Verdana" pitchFamily="34" charset="0"/>
                        </a:rPr>
                        <a:t>8</a:t>
                      </a:r>
                      <a:r>
                        <a:rPr lang="en-US" sz="2000" b="1" kern="1200" spc="-100" baseline="0" dirty="0" smtClean="0">
                          <a:solidFill>
                            <a:srgbClr val="3366FF"/>
                          </a:solidFill>
                          <a:effectLst/>
                          <a:latin typeface="Verdana" pitchFamily="34" charset="0"/>
                          <a:ea typeface="Verdana" pitchFamily="34" charset="0"/>
                          <a:cs typeface="Verdana" pitchFamily="34" charset="0"/>
                        </a:rPr>
                        <a:t>.3</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CPU-Memory Interconnection</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43139">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1800" b="0" kern="1200" dirty="0" smtClean="0">
                          <a:solidFill>
                            <a:schemeClr val="tx1"/>
                          </a:solidFill>
                          <a:effectLst/>
                          <a:latin typeface="Verdana" pitchFamily="34" charset="0"/>
                          <a:ea typeface="Verdana" pitchFamily="34" charset="0"/>
                          <a:cs typeface="Verdana" pitchFamily="34" charset="0"/>
                        </a:rPr>
                        <a:t>8</a:t>
                      </a:r>
                      <a:r>
                        <a:rPr lang="en-US" sz="1800" b="0" kern="1200" dirty="0" smtClean="0">
                          <a:solidFill>
                            <a:schemeClr val="tx1"/>
                          </a:solidFill>
                          <a:effectLst/>
                          <a:latin typeface="Verdana" pitchFamily="34" charset="0"/>
                          <a:ea typeface="Verdana" pitchFamily="34" charset="0"/>
                          <a:cs typeface="Verdana" pitchFamily="34" charset="0"/>
                        </a:rPr>
                        <a:t>.3.1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How does the CPU Write Data into Memory</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1051">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SG" sz="1800" b="0" kern="1200" dirty="0" smtClean="0">
                          <a:solidFill>
                            <a:schemeClr val="tx1"/>
                          </a:solidFill>
                          <a:effectLst/>
                          <a:latin typeface="Verdana" pitchFamily="34" charset="0"/>
                          <a:ea typeface="Verdana" pitchFamily="34" charset="0"/>
                          <a:cs typeface="Verdana" pitchFamily="34" charset="0"/>
                        </a:rPr>
                        <a:t>8</a:t>
                      </a:r>
                      <a:r>
                        <a:rPr lang="en-US" sz="1800" b="0" kern="1200" dirty="0" smtClean="0">
                          <a:solidFill>
                            <a:schemeClr val="tx1"/>
                          </a:solidFill>
                          <a:effectLst/>
                          <a:latin typeface="Verdana" pitchFamily="34" charset="0"/>
                          <a:ea typeface="Verdana" pitchFamily="34" charset="0"/>
                          <a:cs typeface="Verdana" pitchFamily="34" charset="0"/>
                        </a:rPr>
                        <a:t>.3.2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How does the CPU Read Data from Memory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48548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05931490"/>
              </p:ext>
            </p:extLst>
          </p:nvPr>
        </p:nvGraphicFramePr>
        <p:xfrm>
          <a:off x="94034" y="56533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RAM</a:t>
                      </a:r>
                      <a:r>
                        <a:rPr lang="en-US" sz="2400" baseline="0" dirty="0" smtClean="0">
                          <a:solidFill>
                            <a:srgbClr val="0033CC"/>
                          </a:solidFill>
                          <a:effectLst/>
                          <a:latin typeface="Arial" pitchFamily="34" charset="0"/>
                          <a:cs typeface="Arial" pitchFamily="34" charset="0"/>
                        </a:rPr>
                        <a:t> </a:t>
                      </a:r>
                      <a:r>
                        <a:rPr lang="en-US" sz="2400" baseline="0" dirty="0" smtClean="0">
                          <a:solidFill>
                            <a:srgbClr val="FF0000"/>
                          </a:solidFill>
                          <a:effectLst/>
                          <a:latin typeface="Arial" pitchFamily="34" charset="0"/>
                          <a:cs typeface="Arial" pitchFamily="34" charset="0"/>
                        </a:rPr>
                        <a:t>Vs.</a:t>
                      </a:r>
                      <a:r>
                        <a:rPr lang="en-US" sz="2400" baseline="0" dirty="0" smtClean="0">
                          <a:solidFill>
                            <a:srgbClr val="0033CC"/>
                          </a:solidFill>
                          <a:effectLst/>
                          <a:latin typeface="Arial" pitchFamily="34" charset="0"/>
                          <a:cs typeface="Arial" pitchFamily="34" charset="0"/>
                        </a:rPr>
                        <a:t> ROM</a:t>
                      </a:r>
                      <a:r>
                        <a:rPr lang="en-US" sz="2400" baseline="0" dirty="0" smtClean="0">
                          <a:solidFill>
                            <a:srgbClr val="FF0000"/>
                          </a:solidFill>
                          <a:effectLst/>
                          <a:latin typeface="Arial" pitchFamily="34" charset="0"/>
                          <a:cs typeface="Arial" pitchFamily="34" charset="0"/>
                        </a:rPr>
                        <a:t>…</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1" name="Rectangle 9"/>
          <p:cNvSpPr txBox="1">
            <a:spLocks noChangeArrowheads="1"/>
          </p:cNvSpPr>
          <p:nvPr/>
        </p:nvSpPr>
        <p:spPr bwMode="auto">
          <a:xfrm>
            <a:off x="4038600" y="838200"/>
            <a:ext cx="26670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Types of RAM</a:t>
            </a:r>
            <a:endParaRPr lang="en-US" sz="2200" spc="-30" dirty="0">
              <a:latin typeface="Calibri" pitchFamily="34" charset="0"/>
              <a:cs typeface="Calibri" pitchFamily="34" charset="0"/>
            </a:endParaRPr>
          </a:p>
        </p:txBody>
      </p:sp>
      <p:sp>
        <p:nvSpPr>
          <p:cNvPr id="8" name="Rectangle 9"/>
          <p:cNvSpPr txBox="1">
            <a:spLocks noChangeArrowheads="1"/>
          </p:cNvSpPr>
          <p:nvPr/>
        </p:nvSpPr>
        <p:spPr bwMode="auto">
          <a:xfrm>
            <a:off x="304800" y="1143000"/>
            <a:ext cx="8534400" cy="5243513"/>
          </a:xfrm>
          <a:prstGeom prst="rect">
            <a:avLst/>
          </a:prstGeom>
          <a:noFill/>
          <a:ln w="28575">
            <a:noFill/>
            <a:miter lim="800000"/>
            <a:headEnd/>
            <a:tailEnd/>
          </a:ln>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500" dirty="0">
                <a:solidFill>
                  <a:srgbClr val="FF0000"/>
                </a:solidFill>
                <a:latin typeface="Arial" panose="020B0604020202020204" pitchFamily="34" charset="0"/>
                <a:cs typeface="Arial" panose="020B0604020202020204" pitchFamily="34" charset="0"/>
              </a:rPr>
              <a:t>Static RAM (</a:t>
            </a:r>
            <a:r>
              <a:rPr lang="en-US" sz="2500" dirty="0">
                <a:solidFill>
                  <a:srgbClr val="00CC00"/>
                </a:solidFill>
                <a:latin typeface="Arial" panose="020B0604020202020204" pitchFamily="34" charset="0"/>
                <a:cs typeface="Arial" panose="020B0604020202020204" pitchFamily="34" charset="0"/>
              </a:rPr>
              <a:t>SRAM</a:t>
            </a:r>
            <a:r>
              <a:rPr lang="en-US" sz="2500" dirty="0">
                <a:solidFill>
                  <a:srgbClr val="FF0000"/>
                </a:solidFill>
                <a:latin typeface="Arial" panose="020B0604020202020204" pitchFamily="34" charset="0"/>
                <a:cs typeface="Arial" panose="020B0604020202020204" pitchFamily="34" charset="0"/>
              </a:rPr>
              <a:t>):</a:t>
            </a:r>
          </a:p>
          <a:p>
            <a:pPr marL="412750" lvl="0" algn="just" defTabSz="973138" eaLnBrk="1" hangingPunct="1">
              <a:lnSpc>
                <a:spcPct val="87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This RAM can store data as long as power </a:t>
            </a:r>
            <a:r>
              <a:rPr lang="en-US" sz="2200" spc="-30" dirty="0" smtClean="0">
                <a:latin typeface="Calibri" pitchFamily="34" charset="0"/>
                <a:cs typeface="Calibri" pitchFamily="34" charset="0"/>
              </a:rPr>
              <a:t>is not interrupted, </a:t>
            </a:r>
            <a:r>
              <a:rPr lang="en-US" sz="2200" spc="-30" dirty="0">
                <a:latin typeface="Calibri" pitchFamily="34" charset="0"/>
                <a:cs typeface="Calibri" pitchFamily="34" charset="0"/>
              </a:rPr>
              <a:t>without the need for periodically rewriting the data into memory. </a:t>
            </a:r>
          </a:p>
          <a:p>
            <a:pPr marL="412750" lvl="0" algn="just" defTabSz="973138" eaLnBrk="1" hangingPunct="1">
              <a:lnSpc>
                <a:spcPct val="87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The </a:t>
            </a:r>
            <a:r>
              <a:rPr lang="en-US" sz="2200" spc="-30" dirty="0">
                <a:latin typeface="Calibri" pitchFamily="34" charset="0"/>
                <a:cs typeface="Calibri" pitchFamily="34" charset="0"/>
              </a:rPr>
              <a:t>main applications of SRAM are in areas where only small amounts of memory are needed or where high speed is required. </a:t>
            </a:r>
            <a:r>
              <a:rPr lang="en-US" sz="2200" spc="-30" dirty="0" smtClean="0">
                <a:latin typeface="Calibri" pitchFamily="34" charset="0"/>
                <a:cs typeface="Calibri" pitchFamily="34" charset="0"/>
              </a:rPr>
              <a:t> SRAM is more speedy than DRAM.</a:t>
            </a:r>
            <a:endParaRPr lang="en-US" sz="2200" spc="-30" dirty="0">
              <a:latin typeface="Calibri" pitchFamily="34" charset="0"/>
              <a:cs typeface="Calibri" pitchFamily="34" charset="0"/>
            </a:endParaRPr>
          </a:p>
          <a:p>
            <a:pPr marL="412750" lvl="0" algn="just" defTabSz="973138" eaLnBrk="1" hangingPunct="1">
              <a:lnSpc>
                <a:spcPct val="87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SRAM has the disadvantage of being costlier and having low power packing density. </a:t>
            </a:r>
          </a:p>
          <a:p>
            <a:pPr marL="69850" indent="0" algn="just" defTabSz="973138" eaLnBrk="1" hangingPunct="1">
              <a:lnSpc>
                <a:spcPct val="90000"/>
              </a:lnSpc>
              <a:spcBef>
                <a:spcPts val="0"/>
              </a:spcBef>
              <a:spcAft>
                <a:spcPts val="0"/>
              </a:spcAft>
              <a:buClr>
                <a:srgbClr val="FF0000"/>
              </a:buClr>
              <a:buSzPct val="101000"/>
              <a:buNone/>
            </a:pPr>
            <a:endParaRPr lang="en-US" sz="1200" spc="-30" dirty="0">
              <a:latin typeface="Calibri" pitchFamily="34" charset="0"/>
              <a:cs typeface="Calibri" pitchFamily="34" charset="0"/>
            </a:endParaRPr>
          </a:p>
          <a:p>
            <a:pPr marL="0" indent="0" algn="just" eaLnBrk="1" hangingPunct="1">
              <a:lnSpc>
                <a:spcPct val="90000"/>
              </a:lnSpc>
              <a:spcBef>
                <a:spcPts val="0"/>
              </a:spcBef>
              <a:buNone/>
            </a:pPr>
            <a:r>
              <a:rPr lang="en-US" sz="2500" dirty="0">
                <a:solidFill>
                  <a:srgbClr val="3366FF"/>
                </a:solidFill>
                <a:latin typeface="Arial" panose="020B0604020202020204" pitchFamily="34" charset="0"/>
                <a:cs typeface="Arial" panose="020B0604020202020204" pitchFamily="34" charset="0"/>
              </a:rPr>
              <a:t>Dynamic RAM (</a:t>
            </a:r>
            <a:r>
              <a:rPr lang="en-US" sz="2500" dirty="0">
                <a:solidFill>
                  <a:srgbClr val="00CC00"/>
                </a:solidFill>
                <a:latin typeface="Arial" panose="020B0604020202020204" pitchFamily="34" charset="0"/>
                <a:cs typeface="Arial" panose="020B0604020202020204" pitchFamily="34" charset="0"/>
              </a:rPr>
              <a:t>DRAM</a:t>
            </a:r>
            <a:r>
              <a:rPr lang="en-US" sz="2500" dirty="0">
                <a:solidFill>
                  <a:srgbClr val="3366FF"/>
                </a:solidFill>
                <a:latin typeface="Arial" panose="020B0604020202020204" pitchFamily="34" charset="0"/>
                <a:cs typeface="Arial" panose="020B0604020202020204" pitchFamily="34" charset="0"/>
              </a:rPr>
              <a:t>):</a:t>
            </a:r>
          </a:p>
          <a:p>
            <a:pPr marL="412750" lvl="0" algn="just" defTabSz="973138" eaLnBrk="1" hangingPunct="1">
              <a:lnSpc>
                <a:spcPct val="87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This RAM can also store data as long as power is applied, but the stored data will gradually disappear. So, it is necessary to periodically refresh the data to be reappeared. </a:t>
            </a:r>
          </a:p>
          <a:p>
            <a:pPr marL="412750" algn="just" defTabSz="973138" eaLnBrk="1" hangingPunct="1">
              <a:lnSpc>
                <a:spcPct val="90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The main internal memory of most personal computers uses DRAMs because of its high storage capacity and low power consumption. </a:t>
            </a:r>
          </a:p>
          <a:p>
            <a:pPr marL="412750" algn="just" defTabSz="973138" eaLnBrk="1" hangingPunct="1">
              <a:lnSpc>
                <a:spcPct val="90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The need for refreshing is a disadvantage of dynamic RAM because some external refreshing circuits is required. </a:t>
            </a:r>
          </a:p>
          <a:p>
            <a:pPr marL="69850" indent="0" algn="just" defTabSz="973138" eaLnBrk="1" hangingPunct="1">
              <a:lnSpc>
                <a:spcPct val="90000"/>
              </a:lnSpc>
              <a:spcBef>
                <a:spcPts val="0"/>
              </a:spcBef>
              <a:spcAft>
                <a:spcPts val="0"/>
              </a:spcAft>
              <a:buClr>
                <a:srgbClr val="FF0000"/>
              </a:buClr>
              <a:buSzPct val="101000"/>
              <a:buNone/>
            </a:pPr>
            <a:r>
              <a:rPr lang="en-US" sz="2800" spc="-30" dirty="0">
                <a:solidFill>
                  <a:srgbClr val="3366FF"/>
                </a:solidFill>
                <a:latin typeface="Calibri" pitchFamily="34" charset="0"/>
                <a:cs typeface="Calibri" pitchFamily="34" charset="0"/>
              </a:rPr>
              <a:t>Other types of RAM:</a:t>
            </a:r>
          </a:p>
          <a:p>
            <a:pPr marL="69850" indent="0" algn="just" defTabSz="973138" eaLnBrk="1" hangingPunct="1">
              <a:lnSpc>
                <a:spcPct val="90000"/>
              </a:lnSpc>
              <a:spcBef>
                <a:spcPts val="0"/>
              </a:spcBef>
              <a:spcAft>
                <a:spcPts val="0"/>
              </a:spcAft>
              <a:buClr>
                <a:srgbClr val="FF0000"/>
              </a:buClr>
              <a:buSzPct val="101000"/>
              <a:buNone/>
            </a:pPr>
            <a:r>
              <a:rPr lang="en-US" sz="2100" spc="-100" dirty="0" smtClean="0">
                <a:latin typeface="Calibri" pitchFamily="34" charset="0"/>
                <a:cs typeface="Calibri" pitchFamily="34" charset="0"/>
              </a:rPr>
              <a:t>          </a:t>
            </a:r>
            <a:r>
              <a:rPr lang="en-US" sz="2100" spc="-100" dirty="0" smtClean="0">
                <a:solidFill>
                  <a:srgbClr val="00CC00"/>
                </a:solidFill>
                <a:latin typeface="Calibri" pitchFamily="34" charset="0"/>
                <a:cs typeface="Calibri" pitchFamily="34" charset="0"/>
              </a:rPr>
              <a:t>SDRAM</a:t>
            </a:r>
            <a:r>
              <a:rPr lang="en-US" sz="2100" spc="-100" dirty="0" smtClean="0">
                <a:latin typeface="Calibri" pitchFamily="34" charset="0"/>
                <a:cs typeface="Calibri" pitchFamily="34" charset="0"/>
              </a:rPr>
              <a:t> </a:t>
            </a:r>
            <a:r>
              <a:rPr lang="en-US" sz="2100" spc="-100" dirty="0">
                <a:latin typeface="Calibri" pitchFamily="34" charset="0"/>
                <a:cs typeface="Calibri" pitchFamily="34" charset="0"/>
              </a:rPr>
              <a:t>(Synchronous Dynamic RAM</a:t>
            </a:r>
            <a:r>
              <a:rPr lang="en-US" sz="2100" spc="-100" dirty="0" smtClean="0">
                <a:latin typeface="Calibri" pitchFamily="34" charset="0"/>
                <a:cs typeface="Calibri" pitchFamily="34" charset="0"/>
              </a:rPr>
              <a:t>), </a:t>
            </a:r>
            <a:r>
              <a:rPr lang="en-US" sz="2100" spc="-100" dirty="0" smtClean="0">
                <a:solidFill>
                  <a:srgbClr val="00CC00"/>
                </a:solidFill>
                <a:latin typeface="Calibri" pitchFamily="34" charset="0"/>
                <a:cs typeface="Calibri" pitchFamily="34" charset="0"/>
              </a:rPr>
              <a:t>EDO </a:t>
            </a:r>
            <a:r>
              <a:rPr lang="en-US" sz="2100" spc="-100" dirty="0">
                <a:solidFill>
                  <a:srgbClr val="00CC00"/>
                </a:solidFill>
                <a:latin typeface="Calibri" pitchFamily="34" charset="0"/>
                <a:cs typeface="Calibri" pitchFamily="34" charset="0"/>
              </a:rPr>
              <a:t>RAM </a:t>
            </a:r>
            <a:r>
              <a:rPr lang="en-US" sz="2100" spc="-100" dirty="0">
                <a:latin typeface="Calibri" pitchFamily="34" charset="0"/>
                <a:cs typeface="Calibri" pitchFamily="34" charset="0"/>
              </a:rPr>
              <a:t>(Extended Data Output RAM)</a:t>
            </a:r>
          </a:p>
          <a:p>
            <a:pPr marL="69850" indent="0" algn="just" defTabSz="973138" eaLnBrk="1" hangingPunct="1">
              <a:lnSpc>
                <a:spcPct val="90000"/>
              </a:lnSpc>
              <a:spcBef>
                <a:spcPts val="0"/>
              </a:spcBef>
              <a:spcAft>
                <a:spcPts val="0"/>
              </a:spcAft>
              <a:buClr>
                <a:srgbClr val="FF0000"/>
              </a:buClr>
              <a:buSzPct val="101000"/>
              <a:buNone/>
            </a:pPr>
            <a:endParaRPr lang="en-US" sz="22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295400" cy="457200"/>
          </a:xfrm>
        </p:spPr>
        <p:txBody>
          <a:bodyPr/>
          <a:lstStyle/>
          <a:p>
            <a:r>
              <a:rPr lang="en-US" dirty="0" smtClean="0"/>
              <a:t>Slide-</a:t>
            </a:r>
            <a:fld id="{4B2E48C7-34DF-4E1D-A541-0FDDC7FABAE3}" type="slidenum">
              <a:rPr lang="en-US" smtClean="0"/>
              <a:pPr/>
              <a:t>20</a:t>
            </a:fld>
            <a:endParaRPr lang="en-US" dirty="0"/>
          </a:p>
        </p:txBody>
      </p:sp>
    </p:spTree>
    <p:extLst>
      <p:ext uri="{BB962C8B-B14F-4D97-AF65-F5344CB8AC3E}">
        <p14:creationId xmlns:p14="http://schemas.microsoft.com/office/powerpoint/2010/main" val="4216517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75893878"/>
              </p:ext>
            </p:extLst>
          </p:nvPr>
        </p:nvGraphicFramePr>
        <p:xfrm>
          <a:off x="94034" y="58057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RAM </a:t>
                      </a:r>
                      <a:r>
                        <a:rPr lang="en-US" sz="2600" dirty="0" smtClean="0">
                          <a:solidFill>
                            <a:srgbClr val="FF0000"/>
                          </a:solidFill>
                          <a:effectLst/>
                          <a:latin typeface="Arial" pitchFamily="34" charset="0"/>
                          <a:cs typeface="Arial" pitchFamily="34" charset="0"/>
                        </a:rPr>
                        <a:t>Vs. </a:t>
                      </a:r>
                      <a:r>
                        <a:rPr lang="en-US" sz="2600" dirty="0" smtClean="0">
                          <a:solidFill>
                            <a:srgbClr val="0033CC"/>
                          </a:solidFill>
                          <a:effectLst/>
                          <a:latin typeface="Arial" pitchFamily="34" charset="0"/>
                          <a:cs typeface="Arial" pitchFamily="34" charset="0"/>
                        </a:rPr>
                        <a:t>ROM</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21</a:t>
            </a:fld>
            <a:endParaRPr lang="en-US" dirty="0"/>
          </a:p>
        </p:txBody>
      </p:sp>
      <p:sp>
        <p:nvSpPr>
          <p:cNvPr id="15" name="Rectangle 9"/>
          <p:cNvSpPr txBox="1">
            <a:spLocks noChangeArrowheads="1"/>
          </p:cNvSpPr>
          <p:nvPr/>
        </p:nvSpPr>
        <p:spPr bwMode="auto">
          <a:xfrm>
            <a:off x="304800" y="1219200"/>
            <a:ext cx="8382000" cy="5791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7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87000"/>
              </a:lnSpc>
              <a:spcBef>
                <a:spcPts val="0"/>
              </a:spcBef>
              <a:buNone/>
            </a:pPr>
            <a:r>
              <a:rPr lang="en-US" sz="2800" dirty="0">
                <a:latin typeface="Arial" panose="020B0604020202020204" pitchFamily="34" charset="0"/>
                <a:cs typeface="Arial" panose="020B0604020202020204" pitchFamily="34" charset="0"/>
              </a:rPr>
              <a:t>Basically, there are two categories of ROM: </a:t>
            </a:r>
          </a:p>
          <a:p>
            <a:pPr marL="471488" lvl="0" indent="-239713" algn="just" eaLnBrk="1" hangingPunct="1">
              <a:lnSpc>
                <a:spcPct val="87000"/>
              </a:lnSpc>
              <a:spcBef>
                <a:spcPts val="0"/>
              </a:spcBef>
              <a:buClr>
                <a:srgbClr val="FF0000"/>
              </a:buClr>
              <a:buSzPct val="101000"/>
              <a:buFont typeface="+mj-lt"/>
              <a:buAutoNum type="romanLcPeriod"/>
            </a:pPr>
            <a:r>
              <a:rPr lang="en-US" sz="2400" spc="-30" dirty="0" smtClean="0">
                <a:solidFill>
                  <a:srgbClr val="0033CC"/>
                </a:solidFill>
                <a:latin typeface="Calibri" pitchFamily="34" charset="0"/>
                <a:cs typeface="Calibri" pitchFamily="34" charset="0"/>
              </a:rPr>
              <a:t>Manufacturer-programmed </a:t>
            </a:r>
            <a:r>
              <a:rPr lang="en-US" sz="2400" spc="-30" dirty="0">
                <a:solidFill>
                  <a:srgbClr val="0033CC"/>
                </a:solidFill>
                <a:latin typeface="Calibri" pitchFamily="34" charset="0"/>
                <a:cs typeface="Calibri" pitchFamily="34" charset="0"/>
              </a:rPr>
              <a:t>R</a:t>
            </a:r>
            <a:r>
              <a:rPr lang="en-US" sz="2400" spc="-30" dirty="0" smtClean="0">
                <a:solidFill>
                  <a:srgbClr val="0033CC"/>
                </a:solidFill>
                <a:latin typeface="Calibri" pitchFamily="34" charset="0"/>
                <a:cs typeface="Calibri" pitchFamily="34" charset="0"/>
              </a:rPr>
              <a:t>ead Only Memory</a:t>
            </a:r>
          </a:p>
          <a:p>
            <a:pPr marL="1379538" lvl="0" indent="-465138" algn="just" eaLnBrk="1" hangingPunct="1">
              <a:lnSpc>
                <a:spcPct val="87000"/>
              </a:lnSpc>
              <a:spcBef>
                <a:spcPts val="0"/>
              </a:spcBef>
              <a:buClr>
                <a:srgbClr val="0033CC"/>
              </a:buClr>
              <a:buSzPct val="101000"/>
              <a:buFont typeface="Wingdings" pitchFamily="2" charset="2"/>
              <a:buChar char="v"/>
            </a:pPr>
            <a:r>
              <a:rPr lang="en-US" sz="2000" spc="-30" dirty="0" smtClean="0">
                <a:latin typeface="Calibri" pitchFamily="34" charset="0"/>
                <a:cs typeface="Calibri" pitchFamily="34" charset="0"/>
              </a:rPr>
              <a:t>In this type of ROM, data </a:t>
            </a:r>
            <a:r>
              <a:rPr lang="en-US" sz="2000" spc="-30" dirty="0">
                <a:latin typeface="Calibri" pitchFamily="34" charset="0"/>
                <a:cs typeface="Calibri" pitchFamily="34" charset="0"/>
              </a:rPr>
              <a:t>is stored </a:t>
            </a:r>
            <a:r>
              <a:rPr lang="en-US" sz="2000" spc="-30" dirty="0" smtClean="0">
                <a:latin typeface="Calibri" pitchFamily="34" charset="0"/>
                <a:cs typeface="Calibri" pitchFamily="34" charset="0"/>
              </a:rPr>
              <a:t>permanently </a:t>
            </a:r>
            <a:r>
              <a:rPr lang="en-US" sz="2000" spc="-30" dirty="0">
                <a:latin typeface="Calibri" pitchFamily="34" charset="0"/>
                <a:cs typeface="Calibri" pitchFamily="34" charset="0"/>
              </a:rPr>
              <a:t>by the </a:t>
            </a:r>
            <a:r>
              <a:rPr lang="en-US" sz="2000" spc="-30" dirty="0" smtClean="0">
                <a:latin typeface="Calibri" pitchFamily="34" charset="0"/>
                <a:cs typeface="Calibri" pitchFamily="34" charset="0"/>
              </a:rPr>
              <a:t>manufacturer. It </a:t>
            </a:r>
            <a:r>
              <a:rPr lang="en-US" sz="2000" spc="-30" dirty="0">
                <a:latin typeface="Calibri" pitchFamily="34" charset="0"/>
                <a:cs typeface="Calibri" pitchFamily="34" charset="0"/>
              </a:rPr>
              <a:t>is not possible for a user to modify the programs </a:t>
            </a:r>
            <a:r>
              <a:rPr lang="en-US" sz="2000" spc="-30" dirty="0" smtClean="0">
                <a:latin typeface="Calibri" pitchFamily="34" charset="0"/>
                <a:cs typeface="Calibri" pitchFamily="34" charset="0"/>
              </a:rPr>
              <a:t>stored </a:t>
            </a:r>
            <a:r>
              <a:rPr lang="en-US" sz="2000" spc="-30" dirty="0">
                <a:latin typeface="Calibri" pitchFamily="34" charset="0"/>
                <a:cs typeface="Calibri" pitchFamily="34" charset="0"/>
              </a:rPr>
              <a:t>inside the ROM chip</a:t>
            </a:r>
            <a:r>
              <a:rPr lang="en-US" sz="2000" spc="-30" dirty="0" smtClean="0">
                <a:latin typeface="Calibri" pitchFamily="34" charset="0"/>
                <a:cs typeface="Calibri" pitchFamily="34" charset="0"/>
              </a:rPr>
              <a:t>.</a:t>
            </a:r>
          </a:p>
          <a:p>
            <a:pPr marL="1379538" lvl="0" indent="-465138" algn="just" eaLnBrk="1" hangingPunct="1">
              <a:lnSpc>
                <a:spcPct val="87000"/>
              </a:lnSpc>
              <a:spcBef>
                <a:spcPts val="0"/>
              </a:spcBef>
              <a:buClr>
                <a:srgbClr val="0033CC"/>
              </a:buClr>
              <a:buSzPct val="101000"/>
              <a:buFont typeface="Wingdings" pitchFamily="2" charset="2"/>
              <a:buChar char="v"/>
            </a:pPr>
            <a:r>
              <a:rPr lang="en-US" sz="2000" spc="-30" dirty="0" smtClean="0">
                <a:latin typeface="Calibri" pitchFamily="34" charset="0"/>
                <a:cs typeface="Calibri" pitchFamily="34" charset="0"/>
              </a:rPr>
              <a:t>For </a:t>
            </a:r>
            <a:r>
              <a:rPr lang="en-US" sz="2000" spc="-30" dirty="0">
                <a:latin typeface="Calibri" pitchFamily="34" charset="0"/>
                <a:cs typeface="Calibri" pitchFamily="34" charset="0"/>
              </a:rPr>
              <a:t>example, a PC manufacturer may store the system </a:t>
            </a:r>
            <a:r>
              <a:rPr lang="en-US" sz="2000" spc="-30" dirty="0">
                <a:solidFill>
                  <a:srgbClr val="FF0000"/>
                </a:solidFill>
                <a:latin typeface="Calibri" pitchFamily="34" charset="0"/>
                <a:cs typeface="Calibri" pitchFamily="34" charset="0"/>
              </a:rPr>
              <a:t>boot program</a:t>
            </a:r>
            <a:r>
              <a:rPr lang="en-US" sz="2000" spc="-30" dirty="0">
                <a:latin typeface="Calibri" pitchFamily="34" charset="0"/>
                <a:cs typeface="Calibri" pitchFamily="34" charset="0"/>
              </a:rPr>
              <a:t> permanently in the ROM chip used on the motherboard. Similarly, a printer manufacturer may store the printer controller software in the ROM chip used on the circuit board of the printer. </a:t>
            </a:r>
          </a:p>
          <a:p>
            <a:pPr marL="1379538" lvl="0" indent="-465138" algn="just" eaLnBrk="1" hangingPunct="1">
              <a:lnSpc>
                <a:spcPct val="87000"/>
              </a:lnSpc>
              <a:spcBef>
                <a:spcPts val="0"/>
              </a:spcBef>
              <a:buClr>
                <a:srgbClr val="0033CC"/>
              </a:buClr>
              <a:buSzPct val="101000"/>
              <a:buFont typeface="Wingdings" pitchFamily="2" charset="2"/>
              <a:buChar char="v"/>
            </a:pPr>
            <a:r>
              <a:rPr lang="en-US" sz="2000" spc="-30" dirty="0" smtClean="0">
                <a:latin typeface="Calibri" pitchFamily="34" charset="0"/>
                <a:cs typeface="Calibri" pitchFamily="34" charset="0"/>
              </a:rPr>
              <a:t>This ROM is </a:t>
            </a:r>
            <a:r>
              <a:rPr lang="en-US" sz="2000" spc="-30" dirty="0">
                <a:latin typeface="Calibri" pitchFamily="34" charset="0"/>
                <a:cs typeface="Calibri" pitchFamily="34" charset="0"/>
              </a:rPr>
              <a:t>also called MROM (mask read only memory) or just ROM.  </a:t>
            </a:r>
          </a:p>
          <a:p>
            <a:pPr marL="746125" indent="-514350" algn="just" eaLnBrk="1" hangingPunct="1">
              <a:lnSpc>
                <a:spcPct val="87000"/>
              </a:lnSpc>
              <a:spcBef>
                <a:spcPts val="0"/>
              </a:spcBef>
              <a:buClr>
                <a:srgbClr val="FF0000"/>
              </a:buClr>
              <a:buSzPct val="101000"/>
              <a:buFont typeface="+mj-lt"/>
              <a:buAutoNum type="romanLcPeriod" startAt="2"/>
            </a:pPr>
            <a:r>
              <a:rPr lang="en-US" sz="2400" spc="-30" dirty="0" smtClean="0">
                <a:solidFill>
                  <a:srgbClr val="0033CC"/>
                </a:solidFill>
                <a:latin typeface="Calibri" pitchFamily="34" charset="0"/>
                <a:cs typeface="Calibri" pitchFamily="34" charset="0"/>
              </a:rPr>
              <a:t>User-programmed </a:t>
            </a:r>
            <a:r>
              <a:rPr lang="en-US" sz="2400" spc="-30" dirty="0">
                <a:solidFill>
                  <a:srgbClr val="0033CC"/>
                </a:solidFill>
                <a:latin typeface="Calibri" pitchFamily="34" charset="0"/>
                <a:cs typeface="Calibri" pitchFamily="34" charset="0"/>
              </a:rPr>
              <a:t>Rad Only Memory</a:t>
            </a:r>
          </a:p>
          <a:p>
            <a:pPr marL="1379538" lvl="0" indent="-465138" algn="just" eaLnBrk="1" hangingPunct="1">
              <a:lnSpc>
                <a:spcPct val="87000"/>
              </a:lnSpc>
              <a:spcBef>
                <a:spcPts val="0"/>
              </a:spcBef>
              <a:buClr>
                <a:srgbClr val="0033CC"/>
              </a:buClr>
              <a:buSzPct val="101000"/>
              <a:buFont typeface="Wingdings" pitchFamily="2" charset="2"/>
              <a:buChar char="v"/>
            </a:pPr>
            <a:r>
              <a:rPr lang="en-US" sz="2000" spc="-30" dirty="0" smtClean="0">
                <a:latin typeface="Calibri" pitchFamily="34" charset="0"/>
                <a:cs typeface="Calibri" pitchFamily="34" charset="0"/>
              </a:rPr>
              <a:t>In this type of memory, the </a:t>
            </a:r>
            <a:r>
              <a:rPr lang="en-US" sz="2000" spc="-30" dirty="0">
                <a:latin typeface="Calibri" pitchFamily="34" charset="0"/>
                <a:cs typeface="Calibri" pitchFamily="34" charset="0"/>
              </a:rPr>
              <a:t>user </a:t>
            </a:r>
            <a:r>
              <a:rPr lang="en-US" sz="2000" spc="-30" dirty="0" smtClean="0">
                <a:latin typeface="Calibri" pitchFamily="34" charset="0"/>
                <a:cs typeface="Calibri" pitchFamily="34" charset="0"/>
              </a:rPr>
              <a:t>can </a:t>
            </a:r>
            <a:r>
              <a:rPr lang="en-US" sz="2000" spc="-30" dirty="0">
                <a:latin typeface="Calibri" pitchFamily="34" charset="0"/>
                <a:cs typeface="Calibri" pitchFamily="34" charset="0"/>
              </a:rPr>
              <a:t>store “read-only” programs and data on it. </a:t>
            </a:r>
          </a:p>
          <a:p>
            <a:pPr marL="1379538" lvl="0" indent="-465138" algn="just" eaLnBrk="1" hangingPunct="1">
              <a:lnSpc>
                <a:spcPct val="87000"/>
              </a:lnSpc>
              <a:spcBef>
                <a:spcPts val="0"/>
              </a:spcBef>
              <a:buClr>
                <a:srgbClr val="0033CC"/>
              </a:buClr>
              <a:buSzPct val="101000"/>
              <a:buFont typeface="Wingdings" pitchFamily="2" charset="2"/>
              <a:buChar char="v"/>
            </a:pPr>
            <a:r>
              <a:rPr lang="en-US" sz="2000" spc="-30" dirty="0">
                <a:latin typeface="Calibri" pitchFamily="34" charset="0"/>
                <a:cs typeface="Calibri" pitchFamily="34" charset="0"/>
              </a:rPr>
              <a:t>Such a ROM is commonly known as PROM (programmable read-only memory), because, a user can program it. </a:t>
            </a:r>
          </a:p>
          <a:p>
            <a:pPr marL="1379538" indent="-465138" algn="just" eaLnBrk="1" hangingPunct="1">
              <a:lnSpc>
                <a:spcPct val="87000"/>
              </a:lnSpc>
              <a:spcBef>
                <a:spcPts val="0"/>
              </a:spcBef>
              <a:buClr>
                <a:srgbClr val="0033CC"/>
              </a:buClr>
              <a:buSzPct val="101000"/>
              <a:buFont typeface="Wingdings" pitchFamily="2" charset="2"/>
              <a:buChar char="v"/>
            </a:pPr>
            <a:r>
              <a:rPr lang="en-US" sz="2000" spc="-30" dirty="0">
                <a:latin typeface="Calibri" pitchFamily="34" charset="0"/>
                <a:cs typeface="Calibri" pitchFamily="34" charset="0"/>
              </a:rPr>
              <a:t>Other kinds of user-programmed ROM are EPROM (erasable programmable read-only memory), EEPROM (electrically erasable programmable read-only memory).</a:t>
            </a:r>
          </a:p>
        </p:txBody>
      </p:sp>
      <p:sp>
        <p:nvSpPr>
          <p:cNvPr id="7"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sp>
        <p:nvSpPr>
          <p:cNvPr id="8" name="Rectangle 9"/>
          <p:cNvSpPr txBox="1">
            <a:spLocks noChangeArrowheads="1"/>
          </p:cNvSpPr>
          <p:nvPr/>
        </p:nvSpPr>
        <p:spPr bwMode="auto">
          <a:xfrm>
            <a:off x="228600" y="1113972"/>
            <a:ext cx="86106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Types of ROM:</a:t>
            </a:r>
            <a:endParaRPr lang="en-US" sz="2200" spc="-30" dirty="0">
              <a:latin typeface="Calibri" pitchFamily="34" charset="0"/>
              <a:cs typeface="Calibri" pitchFamily="34" charset="0"/>
            </a:endParaRPr>
          </a:p>
        </p:txBody>
      </p:sp>
    </p:spTree>
    <p:extLst>
      <p:ext uri="{BB962C8B-B14F-4D97-AF65-F5344CB8AC3E}">
        <p14:creationId xmlns:p14="http://schemas.microsoft.com/office/powerpoint/2010/main" val="3036409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67917504"/>
              </p:ext>
            </p:extLst>
          </p:nvPr>
        </p:nvGraphicFramePr>
        <p:xfrm>
          <a:off x="94034" y="58057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RAM </a:t>
                      </a:r>
                      <a:r>
                        <a:rPr lang="en-US" sz="2600" dirty="0" smtClean="0">
                          <a:solidFill>
                            <a:srgbClr val="FF0000"/>
                          </a:solidFill>
                          <a:effectLst/>
                          <a:latin typeface="Arial" pitchFamily="34" charset="0"/>
                          <a:cs typeface="Arial" pitchFamily="34" charset="0"/>
                        </a:rPr>
                        <a:t>Vs. </a:t>
                      </a:r>
                      <a:r>
                        <a:rPr lang="en-US" sz="2600" dirty="0" smtClean="0">
                          <a:solidFill>
                            <a:srgbClr val="0033CC"/>
                          </a:solidFill>
                          <a:effectLst/>
                          <a:latin typeface="Arial" pitchFamily="34" charset="0"/>
                          <a:cs typeface="Arial" pitchFamily="34" charset="0"/>
                        </a:rPr>
                        <a:t>ROM</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22</a:t>
            </a:fld>
            <a:endParaRPr lang="en-US" dirty="0"/>
          </a:p>
        </p:txBody>
      </p:sp>
      <p:sp>
        <p:nvSpPr>
          <p:cNvPr id="15"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7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88000"/>
              </a:lnSpc>
              <a:spcBef>
                <a:spcPts val="0"/>
              </a:spcBef>
              <a:spcAft>
                <a:spcPts val="0"/>
              </a:spcAft>
              <a:buNone/>
            </a:pPr>
            <a:endParaRPr lang="en-US" sz="2800" dirty="0" smtClean="0">
              <a:solidFill>
                <a:srgbClr val="00CC00"/>
              </a:solidFill>
              <a:latin typeface="Arial" panose="020B0604020202020204" pitchFamily="34" charset="0"/>
              <a:cs typeface="Arial" panose="020B0604020202020204" pitchFamily="34" charset="0"/>
            </a:endParaRPr>
          </a:p>
          <a:p>
            <a:pPr marL="0" indent="0" algn="just" eaLnBrk="1" hangingPunct="1">
              <a:lnSpc>
                <a:spcPct val="88000"/>
              </a:lnSpc>
              <a:spcBef>
                <a:spcPts val="0"/>
              </a:spcBef>
              <a:spcAft>
                <a:spcPts val="0"/>
              </a:spcAft>
              <a:buNone/>
            </a:pPr>
            <a:r>
              <a:rPr lang="en-US" sz="2800" dirty="0" smtClean="0">
                <a:solidFill>
                  <a:srgbClr val="FF0000"/>
                </a:solidFill>
                <a:latin typeface="Arial" panose="020B0604020202020204" pitchFamily="34" charset="0"/>
                <a:cs typeface="Arial" panose="020B0604020202020204" pitchFamily="34" charset="0"/>
              </a:rPr>
              <a:t>Programmable </a:t>
            </a:r>
            <a:r>
              <a:rPr lang="en-US" sz="2800" dirty="0">
                <a:solidFill>
                  <a:srgbClr val="FF0000"/>
                </a:solidFill>
                <a:latin typeface="Arial" panose="020B0604020202020204" pitchFamily="34" charset="0"/>
                <a:cs typeface="Arial" panose="020B0604020202020204" pitchFamily="34" charset="0"/>
              </a:rPr>
              <a:t>Read Only Memory (PROM):</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ROM is user-programmable i.e. it is not programmed during the manufacturing process but are custom-programmed by the user. </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Once programmed, a PROM cannot be erased or reprogrammed. </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Thus, if the program in the PROM is faulty or has to be changed, the PROM has to be thrown away. For this reason, this memory is often referred to as ‘one time programmable’ ROM</a:t>
            </a:r>
            <a:r>
              <a:rPr lang="en-US" sz="2400" spc="-30" dirty="0" smtClean="0">
                <a:latin typeface="Calibri" pitchFamily="34" charset="0"/>
                <a:cs typeface="Calibri" pitchFamily="34" charset="0"/>
              </a:rPr>
              <a:t>.</a:t>
            </a:r>
            <a:endParaRPr lang="en-US" sz="2000" spc="-30" dirty="0">
              <a:latin typeface="Calibri" pitchFamily="34" charset="0"/>
              <a:cs typeface="Calibri" pitchFamily="34" charset="0"/>
            </a:endParaRPr>
          </a:p>
        </p:txBody>
      </p:sp>
      <p:sp>
        <p:nvSpPr>
          <p:cNvPr id="7"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sp>
        <p:nvSpPr>
          <p:cNvPr id="8" name="Rectangle 9"/>
          <p:cNvSpPr txBox="1">
            <a:spLocks noChangeArrowheads="1"/>
          </p:cNvSpPr>
          <p:nvPr/>
        </p:nvSpPr>
        <p:spPr bwMode="auto">
          <a:xfrm>
            <a:off x="228600" y="1113972"/>
            <a:ext cx="86106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Types of ROM</a:t>
            </a:r>
            <a:r>
              <a:rPr lang="en-US" sz="2800" dirty="0" smtClean="0">
                <a:solidFill>
                  <a:srgbClr val="FF0000"/>
                </a:solidFill>
                <a:latin typeface="Arial" panose="020B0604020202020204" pitchFamily="34" charset="0"/>
                <a:cs typeface="Arial" panose="020B0604020202020204" pitchFamily="34" charset="0"/>
              </a:rPr>
              <a:t>…</a:t>
            </a:r>
            <a:endParaRPr lang="en-US" sz="2200" spc="-30"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3262621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85806486"/>
              </p:ext>
            </p:extLst>
          </p:nvPr>
        </p:nvGraphicFramePr>
        <p:xfrm>
          <a:off x="94034" y="58057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RAM </a:t>
                      </a:r>
                      <a:r>
                        <a:rPr lang="en-US" sz="2600" dirty="0" smtClean="0">
                          <a:solidFill>
                            <a:srgbClr val="FF0000"/>
                          </a:solidFill>
                          <a:effectLst/>
                          <a:latin typeface="Arial" pitchFamily="34" charset="0"/>
                          <a:cs typeface="Arial" pitchFamily="34" charset="0"/>
                        </a:rPr>
                        <a:t>Vs. </a:t>
                      </a:r>
                      <a:r>
                        <a:rPr lang="en-US" sz="2600" dirty="0" smtClean="0">
                          <a:solidFill>
                            <a:srgbClr val="0033CC"/>
                          </a:solidFill>
                          <a:effectLst/>
                          <a:latin typeface="Arial" pitchFamily="34" charset="0"/>
                          <a:cs typeface="Arial" pitchFamily="34" charset="0"/>
                        </a:rPr>
                        <a:t>ROM</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23</a:t>
            </a:fld>
            <a:endParaRPr lang="en-US" dirty="0"/>
          </a:p>
        </p:txBody>
      </p:sp>
      <p:sp>
        <p:nvSpPr>
          <p:cNvPr id="15" name="Rectangle 9"/>
          <p:cNvSpPr txBox="1">
            <a:spLocks noChangeArrowheads="1"/>
          </p:cNvSpPr>
          <p:nvPr/>
        </p:nvSpPr>
        <p:spPr bwMode="auto">
          <a:xfrm>
            <a:off x="304800" y="11430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7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88000"/>
              </a:lnSpc>
              <a:spcBef>
                <a:spcPts val="0"/>
              </a:spcBef>
              <a:spcAft>
                <a:spcPts val="0"/>
              </a:spcAft>
              <a:buNone/>
            </a:pPr>
            <a:r>
              <a:rPr lang="en-US" sz="2800" dirty="0">
                <a:solidFill>
                  <a:srgbClr val="00CC00"/>
                </a:solidFill>
                <a:latin typeface="Arial" panose="020B0604020202020204" pitchFamily="34" charset="0"/>
                <a:cs typeface="Arial" panose="020B0604020202020204" pitchFamily="34" charset="0"/>
              </a:rPr>
              <a:t> </a:t>
            </a:r>
          </a:p>
          <a:p>
            <a:pPr marL="0" indent="0" algn="just" eaLnBrk="1" hangingPunct="1">
              <a:lnSpc>
                <a:spcPct val="88000"/>
              </a:lnSpc>
              <a:spcBef>
                <a:spcPts val="0"/>
              </a:spcBef>
              <a:spcAft>
                <a:spcPts val="0"/>
              </a:spcAft>
              <a:buNone/>
            </a:pPr>
            <a:r>
              <a:rPr lang="en-US" sz="2400" dirty="0">
                <a:solidFill>
                  <a:srgbClr val="FF0000"/>
                </a:solidFill>
                <a:latin typeface="Arial" panose="020B0604020202020204" pitchFamily="34" charset="0"/>
                <a:cs typeface="Arial" panose="020B0604020202020204" pitchFamily="34" charset="0"/>
              </a:rPr>
              <a:t>Erasable Programmable Read Only Memory </a:t>
            </a:r>
            <a:r>
              <a:rPr lang="en-US" sz="2400" dirty="0">
                <a:solidFill>
                  <a:srgbClr val="00CC00"/>
                </a:solidFill>
                <a:latin typeface="Arial" panose="020B0604020202020204" pitchFamily="34" charset="0"/>
                <a:cs typeface="Arial" panose="020B0604020202020204" pitchFamily="34" charset="0"/>
              </a:rPr>
              <a:t>(</a:t>
            </a:r>
            <a:r>
              <a:rPr lang="en-US" sz="2400" dirty="0">
                <a:solidFill>
                  <a:srgbClr val="00B050"/>
                </a:solidFill>
                <a:latin typeface="Arial" panose="020B0604020202020204" pitchFamily="34" charset="0"/>
                <a:cs typeface="Arial" panose="020B0604020202020204" pitchFamily="34" charset="0"/>
              </a:rPr>
              <a:t>EPROM</a:t>
            </a:r>
            <a:r>
              <a:rPr lang="en-US" sz="2400" dirty="0">
                <a:solidFill>
                  <a:srgbClr val="00CC00"/>
                </a:solidFill>
                <a:latin typeface="Arial" panose="020B0604020202020204" pitchFamily="34" charset="0"/>
                <a:cs typeface="Arial" panose="020B0604020202020204" pitchFamily="34" charset="0"/>
              </a:rPr>
              <a:t>):</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An EPROM can be programmed by the user and it can also be erased and reprogrammed as often as desired.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Once programmed, the EPROM is a nonvolatile memory that will hold its stored data indefinitely.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can be erased by exposing it to ultraviolet light. Once erased, the EPROM can be reprogrammed.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EPROMs are used to store programs, which are permanent but need updating.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Since, the contents of EPROM are erased by exposing the memory chip for some time to ultraviolet light; it is often termed as ultra violet EPROM (UVEPROM</a:t>
            </a:r>
            <a:r>
              <a:rPr lang="en-US" sz="2400" spc="-30" dirty="0" smtClean="0">
                <a:latin typeface="Calibri" pitchFamily="34" charset="0"/>
                <a:cs typeface="Calibri" pitchFamily="34" charset="0"/>
              </a:rPr>
              <a:t>).</a:t>
            </a:r>
            <a:endParaRPr lang="en-US" sz="2000" spc="-30" dirty="0">
              <a:latin typeface="Calibri" pitchFamily="34" charset="0"/>
              <a:cs typeface="Calibri" pitchFamily="34" charset="0"/>
            </a:endParaRPr>
          </a:p>
        </p:txBody>
      </p:sp>
      <p:sp>
        <p:nvSpPr>
          <p:cNvPr id="7"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sp>
        <p:nvSpPr>
          <p:cNvPr id="8" name="Rectangle 9"/>
          <p:cNvSpPr txBox="1">
            <a:spLocks noChangeArrowheads="1"/>
          </p:cNvSpPr>
          <p:nvPr/>
        </p:nvSpPr>
        <p:spPr bwMode="auto">
          <a:xfrm>
            <a:off x="228600" y="1113972"/>
            <a:ext cx="86106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Types of ROM</a:t>
            </a:r>
            <a:r>
              <a:rPr lang="en-US" sz="2800" dirty="0" smtClean="0">
                <a:solidFill>
                  <a:srgbClr val="FF0000"/>
                </a:solidFill>
                <a:latin typeface="Arial" panose="020B0604020202020204" pitchFamily="34" charset="0"/>
                <a:cs typeface="Arial" panose="020B0604020202020204" pitchFamily="34" charset="0"/>
              </a:rPr>
              <a:t>…</a:t>
            </a:r>
            <a:endParaRPr lang="en-US" sz="2200" spc="-30"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3301752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74494395"/>
              </p:ext>
            </p:extLst>
          </p:nvPr>
        </p:nvGraphicFramePr>
        <p:xfrm>
          <a:off x="94034" y="58057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RAM </a:t>
                      </a:r>
                      <a:r>
                        <a:rPr lang="en-US" sz="2600" dirty="0" smtClean="0">
                          <a:solidFill>
                            <a:srgbClr val="FF0000"/>
                          </a:solidFill>
                          <a:effectLst/>
                          <a:latin typeface="Arial" pitchFamily="34" charset="0"/>
                          <a:cs typeface="Arial" pitchFamily="34" charset="0"/>
                        </a:rPr>
                        <a:t>Vs. </a:t>
                      </a:r>
                      <a:r>
                        <a:rPr lang="en-US" sz="2600" dirty="0" smtClean="0">
                          <a:solidFill>
                            <a:srgbClr val="0033CC"/>
                          </a:solidFill>
                          <a:effectLst/>
                          <a:latin typeface="Arial" pitchFamily="34" charset="0"/>
                          <a:cs typeface="Arial" pitchFamily="34" charset="0"/>
                        </a:rPr>
                        <a:t>ROM</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24</a:t>
            </a:fld>
            <a:endParaRPr lang="en-US" dirty="0"/>
          </a:p>
        </p:txBody>
      </p:sp>
      <p:sp>
        <p:nvSpPr>
          <p:cNvPr id="15"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7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88000"/>
              </a:lnSpc>
              <a:spcBef>
                <a:spcPts val="0"/>
              </a:spcBef>
              <a:spcAft>
                <a:spcPts val="0"/>
              </a:spcAft>
              <a:buNone/>
            </a:pPr>
            <a:r>
              <a:rPr lang="en-US" sz="2800" dirty="0">
                <a:solidFill>
                  <a:srgbClr val="00CC00"/>
                </a:solidFill>
                <a:latin typeface="Arial" panose="020B0604020202020204" pitchFamily="34" charset="0"/>
                <a:cs typeface="Arial" panose="020B0604020202020204" pitchFamily="34" charset="0"/>
              </a:rPr>
              <a:t> </a:t>
            </a:r>
            <a:endParaRPr lang="en-US" sz="2800" dirty="0" smtClean="0">
              <a:solidFill>
                <a:srgbClr val="00CC00"/>
              </a:solidFill>
              <a:latin typeface="Arial" panose="020B0604020202020204" pitchFamily="34" charset="0"/>
              <a:cs typeface="Arial" panose="020B0604020202020204" pitchFamily="34" charset="0"/>
            </a:endParaRPr>
          </a:p>
          <a:p>
            <a:pPr marL="0" indent="0" algn="just" eaLnBrk="1" hangingPunct="1">
              <a:lnSpc>
                <a:spcPct val="88000"/>
              </a:lnSpc>
              <a:spcBef>
                <a:spcPts val="0"/>
              </a:spcBef>
              <a:spcAft>
                <a:spcPts val="0"/>
              </a:spcAft>
              <a:buNone/>
            </a:pPr>
            <a:r>
              <a:rPr lang="en-US" sz="2400" dirty="0" smtClean="0">
                <a:solidFill>
                  <a:srgbClr val="FF0000"/>
                </a:solidFill>
                <a:latin typeface="Arial" panose="020B0604020202020204" pitchFamily="34" charset="0"/>
                <a:cs typeface="Arial" panose="020B0604020202020204" pitchFamily="34" charset="0"/>
              </a:rPr>
              <a:t>Electrically </a:t>
            </a:r>
            <a:r>
              <a:rPr lang="en-US" sz="2400" dirty="0">
                <a:solidFill>
                  <a:srgbClr val="FF0000"/>
                </a:solidFill>
                <a:latin typeface="Arial" panose="020B0604020202020204" pitchFamily="34" charset="0"/>
                <a:cs typeface="Arial" panose="020B0604020202020204" pitchFamily="34" charset="0"/>
              </a:rPr>
              <a:t>Erasable Programmable ROM (</a:t>
            </a:r>
            <a:r>
              <a:rPr lang="en-US" sz="2400" dirty="0">
                <a:solidFill>
                  <a:srgbClr val="00B050"/>
                </a:solidFill>
                <a:latin typeface="Arial" panose="020B0604020202020204" pitchFamily="34" charset="0"/>
                <a:cs typeface="Arial" panose="020B0604020202020204" pitchFamily="34" charset="0"/>
              </a:rPr>
              <a:t>EEPROM</a:t>
            </a:r>
            <a:r>
              <a:rPr lang="en-US" sz="2400" dirty="0">
                <a:solidFill>
                  <a:srgbClr val="FF0000"/>
                </a:solidFill>
                <a:latin typeface="Arial" panose="020B0604020202020204" pitchFamily="34" charset="0"/>
                <a:cs typeface="Arial" panose="020B0604020202020204" pitchFamily="34" charset="0"/>
              </a:rPr>
              <a:t>):</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This ROM can be electrically programmed, erased and reprogrammed.</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Contents </a:t>
            </a:r>
            <a:r>
              <a:rPr lang="en-US" sz="2400" spc="-30" dirty="0">
                <a:latin typeface="Calibri" pitchFamily="34" charset="0"/>
                <a:cs typeface="Calibri" pitchFamily="34" charset="0"/>
              </a:rPr>
              <a:t>in the EEPROM can be erased by using high voltage electric pulses.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In EEPROM, instead of erasing the entire contents of the chip, its contents may be erased block-wise.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can be reprogrammed electrically either partly or fully.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Due to the ease with which stored programs can be altered, EEPROM is also known as flash memory, which is used in many new I/O and storage devices. </a:t>
            </a:r>
            <a:endParaRPr lang="en-US" sz="2000" spc="-30" dirty="0">
              <a:latin typeface="Calibri" pitchFamily="34" charset="0"/>
              <a:cs typeface="Calibri" pitchFamily="34" charset="0"/>
            </a:endParaRPr>
          </a:p>
        </p:txBody>
      </p:sp>
      <p:sp>
        <p:nvSpPr>
          <p:cNvPr id="7"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.2 Classification of Memory</a:t>
            </a:r>
            <a:endParaRPr lang="en-US" sz="2800" i="0" dirty="0">
              <a:solidFill>
                <a:schemeClr val="bg1"/>
              </a:solidFill>
              <a:latin typeface="Arial" panose="020B0604020202020204" pitchFamily="34" charset="0"/>
            </a:endParaRPr>
          </a:p>
        </p:txBody>
      </p:sp>
      <p:sp>
        <p:nvSpPr>
          <p:cNvPr id="8" name="Rectangle 9"/>
          <p:cNvSpPr txBox="1">
            <a:spLocks noChangeArrowheads="1"/>
          </p:cNvSpPr>
          <p:nvPr/>
        </p:nvSpPr>
        <p:spPr bwMode="auto">
          <a:xfrm>
            <a:off x="228600" y="1113972"/>
            <a:ext cx="86106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Types of ROM</a:t>
            </a:r>
            <a:r>
              <a:rPr lang="en-US" sz="2800" dirty="0" smtClean="0">
                <a:solidFill>
                  <a:srgbClr val="FF0000"/>
                </a:solidFill>
                <a:latin typeface="Arial" panose="020B0604020202020204" pitchFamily="34" charset="0"/>
                <a:cs typeface="Arial" panose="020B0604020202020204" pitchFamily="34" charset="0"/>
              </a:rPr>
              <a:t>…</a:t>
            </a:r>
            <a:endParaRPr lang="en-US" sz="2200" spc="-30"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593630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52762354"/>
              </p:ext>
            </p:extLst>
          </p:nvPr>
        </p:nvGraphicFramePr>
        <p:xfrm>
          <a:off x="94034" y="58057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8.2.5</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RAM </a:t>
                      </a:r>
                      <a:r>
                        <a:rPr lang="en-US" sz="2600" dirty="0" smtClean="0">
                          <a:solidFill>
                            <a:srgbClr val="FF0000"/>
                          </a:solidFill>
                          <a:effectLst/>
                          <a:latin typeface="Arial" pitchFamily="34" charset="0"/>
                          <a:cs typeface="Arial" pitchFamily="34" charset="0"/>
                        </a:rPr>
                        <a:t>Vs. </a:t>
                      </a:r>
                      <a:r>
                        <a:rPr lang="en-US" sz="2600" dirty="0" smtClean="0">
                          <a:solidFill>
                            <a:srgbClr val="0033CC"/>
                          </a:solidFill>
                          <a:effectLst/>
                          <a:latin typeface="Arial" pitchFamily="34" charset="0"/>
                          <a:cs typeface="Arial" pitchFamily="34" charset="0"/>
                        </a:rPr>
                        <a:t>ROM</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25</a:t>
            </a:fld>
            <a:endParaRPr lang="en-US" dirty="0"/>
          </a:p>
        </p:txBody>
      </p:sp>
      <p:sp>
        <p:nvSpPr>
          <p:cNvPr id="15"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7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88000"/>
              </a:lnSpc>
              <a:spcBef>
                <a:spcPts val="0"/>
              </a:spcBef>
              <a:spcAft>
                <a:spcPts val="0"/>
              </a:spcAft>
              <a:buNone/>
            </a:pPr>
            <a:r>
              <a:rPr lang="en-US" sz="2400" dirty="0">
                <a:solidFill>
                  <a:srgbClr val="FF0000"/>
                </a:solidFill>
                <a:latin typeface="Arial" panose="020B0604020202020204" pitchFamily="34" charset="0"/>
                <a:cs typeface="Arial" panose="020B0604020202020204" pitchFamily="34" charset="0"/>
              </a:rPr>
              <a:t> </a:t>
            </a:r>
          </a:p>
          <a:p>
            <a:pPr marL="0" indent="0" algn="just" eaLnBrk="1" hangingPunct="1">
              <a:lnSpc>
                <a:spcPct val="88000"/>
              </a:lnSpc>
              <a:spcBef>
                <a:spcPts val="0"/>
              </a:spcBef>
              <a:spcAft>
                <a:spcPts val="0"/>
              </a:spcAft>
              <a:buNone/>
            </a:pPr>
            <a:r>
              <a:rPr lang="en-US" sz="2400" dirty="0">
                <a:solidFill>
                  <a:srgbClr val="FF0000"/>
                </a:solidFill>
                <a:latin typeface="Arial" panose="020B0604020202020204" pitchFamily="34" charset="0"/>
                <a:cs typeface="Arial" panose="020B0604020202020204" pitchFamily="34" charset="0"/>
              </a:rPr>
              <a:t>Difference Between EPROM </a:t>
            </a:r>
            <a:r>
              <a:rPr lang="en-US" sz="2400" dirty="0">
                <a:latin typeface="Arial" panose="020B0604020202020204" pitchFamily="34" charset="0"/>
                <a:cs typeface="Arial" panose="020B0604020202020204" pitchFamily="34" charset="0"/>
              </a:rPr>
              <a:t>and</a:t>
            </a:r>
            <a:r>
              <a:rPr lang="en-US" sz="2400" dirty="0">
                <a:solidFill>
                  <a:srgbClr val="FF0000"/>
                </a:solidFill>
                <a:latin typeface="Arial" panose="020B0604020202020204" pitchFamily="34" charset="0"/>
                <a:cs typeface="Arial" panose="020B0604020202020204" pitchFamily="34" charset="0"/>
              </a:rPr>
              <a:t> EEPROM: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EEPROM has the ability to electrically erase and reprogram individual words in the memory array.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possible to erase a selected memory cell in EEPROM but there is no way to erase a selected memory cell in EPROM, once erased, all contents of entire EPROM is erased.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easier to alter stored information from an EEPROM chip, as compared to EPROM.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An EEPROM can be erased and reprogrammed quickly and easily than the EPROM (10 </a:t>
            </a:r>
            <a:r>
              <a:rPr lang="en-US" sz="2400" spc="-30" dirty="0" err="1">
                <a:latin typeface="Calibri" pitchFamily="34" charset="0"/>
                <a:cs typeface="Calibri" pitchFamily="34" charset="0"/>
              </a:rPr>
              <a:t>ms</a:t>
            </a:r>
            <a:r>
              <a:rPr lang="en-US" sz="2400" spc="-30" dirty="0">
                <a:latin typeface="Calibri" pitchFamily="34" charset="0"/>
                <a:cs typeface="Calibri" pitchFamily="34" charset="0"/>
              </a:rPr>
              <a:t> vs. 30 minutes</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7"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sp>
        <p:nvSpPr>
          <p:cNvPr id="8" name="Rectangle 9"/>
          <p:cNvSpPr txBox="1">
            <a:spLocks noChangeArrowheads="1"/>
          </p:cNvSpPr>
          <p:nvPr/>
        </p:nvSpPr>
        <p:spPr bwMode="auto">
          <a:xfrm>
            <a:off x="228600" y="1113972"/>
            <a:ext cx="8610600" cy="60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8000"/>
              </a:lnSpc>
              <a:spcBef>
                <a:spcPts val="0"/>
              </a:spcBef>
              <a:spcAft>
                <a:spcPts val="0"/>
              </a:spcAft>
              <a:buNone/>
            </a:pPr>
            <a:r>
              <a:rPr lang="en-US" sz="2800" dirty="0" smtClean="0">
                <a:solidFill>
                  <a:srgbClr val="00CC00"/>
                </a:solidFill>
                <a:latin typeface="Arial" panose="020B0604020202020204" pitchFamily="34" charset="0"/>
                <a:cs typeface="Arial" panose="020B0604020202020204" pitchFamily="34" charset="0"/>
              </a:rPr>
              <a:t>Types of ROM</a:t>
            </a:r>
            <a:r>
              <a:rPr lang="en-US" sz="2800" dirty="0" smtClean="0">
                <a:solidFill>
                  <a:srgbClr val="FF0000"/>
                </a:solidFill>
                <a:latin typeface="Arial" panose="020B0604020202020204" pitchFamily="34" charset="0"/>
                <a:cs typeface="Arial" panose="020B0604020202020204" pitchFamily="34" charset="0"/>
              </a:rPr>
              <a:t>...</a:t>
            </a:r>
            <a:endParaRPr lang="en-US" sz="2200" spc="-30"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308735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04800" y="11430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87000"/>
              </a:lnSpc>
              <a:spcBef>
                <a:spcPts val="0"/>
              </a:spcBef>
              <a:spcAft>
                <a:spcPts val="0"/>
              </a:spcAft>
              <a:buNone/>
            </a:pPr>
            <a:r>
              <a:rPr lang="en-US" sz="2800" dirty="0">
                <a:latin typeface="Arial" panose="020B0604020202020204" pitchFamily="34" charset="0"/>
                <a:cs typeface="Arial" panose="020B0604020202020204" pitchFamily="34" charset="0"/>
              </a:rPr>
              <a:t>Flash memory is a special type of memory chip that combines the best features of RAM and ROM. </a:t>
            </a:r>
          </a:p>
          <a:p>
            <a:pPr marL="906463" algn="just" eaLnBrk="1" hangingPunct="1">
              <a:lnSpc>
                <a:spcPct val="87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Like RAM, flash memory lets a </a:t>
            </a:r>
            <a:r>
              <a:rPr lang="en-US" sz="2400" spc="-30" dirty="0" smtClean="0">
                <a:latin typeface="Calibri" pitchFamily="34" charset="0"/>
                <a:cs typeface="Calibri" pitchFamily="34" charset="0"/>
              </a:rPr>
              <a:t>user (or program) </a:t>
            </a:r>
            <a:r>
              <a:rPr lang="en-US" sz="2400" spc="-30" dirty="0">
                <a:latin typeface="Calibri" pitchFamily="34" charset="0"/>
                <a:cs typeface="Calibri" pitchFamily="34" charset="0"/>
              </a:rPr>
              <a:t>access data randomly and it also lets the user overwrite any </a:t>
            </a:r>
            <a:r>
              <a:rPr lang="en-US" sz="2400" spc="-30" dirty="0" smtClean="0">
                <a:latin typeface="Calibri" pitchFamily="34" charset="0"/>
                <a:cs typeface="Calibri" pitchFamily="34" charset="0"/>
              </a:rPr>
              <a:t>(or all) </a:t>
            </a:r>
            <a:r>
              <a:rPr lang="en-US" sz="2400" spc="-30" dirty="0">
                <a:latin typeface="Calibri" pitchFamily="34" charset="0"/>
                <a:cs typeface="Calibri" pitchFamily="34" charset="0"/>
              </a:rPr>
              <a:t>of its contents at any time. Like ROM, it is nonvolatile, so it retains data even when power is off. </a:t>
            </a:r>
          </a:p>
          <a:p>
            <a:pPr marL="906463" algn="just" eaLnBrk="1" hangingPunct="1">
              <a:lnSpc>
                <a:spcPct val="87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Flash memory is often used in portable digital devices for storage like in digital camera, MP3 player, USB “keychain” storage device, game console etc.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26</a:t>
            </a:fld>
            <a:endParaRPr lang="en-US" dirty="0"/>
          </a:p>
        </p:txBody>
      </p:sp>
      <p:sp>
        <p:nvSpPr>
          <p:cNvPr id="8"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932149913"/>
              </p:ext>
            </p:extLst>
          </p:nvPr>
        </p:nvGraphicFramePr>
        <p:xfrm>
          <a:off x="94034" y="5943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8.2.6</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Flash 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99049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04800" y="11430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85000"/>
              </a:lnSpc>
              <a:spcBef>
                <a:spcPts val="0"/>
              </a:spcBef>
              <a:spcAft>
                <a:spcPts val="0"/>
              </a:spcAft>
              <a:buNone/>
            </a:pPr>
            <a:r>
              <a:rPr lang="en-US" sz="2600" dirty="0">
                <a:latin typeface="Arial" panose="020B0604020202020204" pitchFamily="34" charset="0"/>
                <a:cs typeface="Arial" panose="020B0604020202020204" pitchFamily="34" charset="0"/>
              </a:rPr>
              <a:t>Moving data between RAM and the CPU’s registers is one of the most time-consuming operation a CPU must perform, simply because RAM is much slower than the CPU. </a:t>
            </a:r>
            <a:endParaRPr lang="en-US" sz="2600" dirty="0" smtClean="0">
              <a:latin typeface="Arial" panose="020B0604020202020204" pitchFamily="34" charset="0"/>
              <a:cs typeface="Arial" panose="020B0604020202020204" pitchFamily="34" charset="0"/>
            </a:endParaRPr>
          </a:p>
          <a:p>
            <a:pPr marL="906463" algn="just" eaLnBrk="1" hangingPunct="1">
              <a:lnSpc>
                <a:spcPct val="85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A partial solution to this problem is to include a Cache memory between the CPU and main memory. </a:t>
            </a:r>
            <a:endParaRPr lang="en-US" sz="2300" spc="-30" dirty="0" smtClean="0">
              <a:latin typeface="Calibri" pitchFamily="34" charset="0"/>
              <a:cs typeface="Calibri" pitchFamily="34" charset="0"/>
            </a:endParaRPr>
          </a:p>
          <a:p>
            <a:pPr marL="906463" algn="just" eaLnBrk="1" hangingPunct="1">
              <a:lnSpc>
                <a:spcPct val="85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Cache </a:t>
            </a:r>
            <a:r>
              <a:rPr lang="en-US" sz="2300" spc="-30" dirty="0">
                <a:latin typeface="Calibri" pitchFamily="34" charset="0"/>
                <a:cs typeface="Calibri" pitchFamily="34" charset="0"/>
              </a:rPr>
              <a:t>memory is used as a high speed buffer between the CPU and main memory for minimizing the memory-processor speed mismatch. </a:t>
            </a: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When a program is running and the CPU needs to read data or instructions from RAM, the CPU first checks to see whether the data or instruction is in cache memory. If the data that it needs is not there, it reads the data from RAM in to its registers but it also loads a copy of the data into the cache memory. The next time the CPU needs that same data, it finds it in the cache memory and saves the time needed to load the data from RAM. A frequently used program that needs a repeated operation is resided in cache memory.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27</a:t>
            </a:fld>
            <a:endParaRPr lang="en-US" dirty="0"/>
          </a:p>
        </p:txBody>
      </p:sp>
      <p:sp>
        <p:nvSpPr>
          <p:cNvPr id="8"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8449090"/>
              </p:ext>
            </p:extLst>
          </p:nvPr>
        </p:nvGraphicFramePr>
        <p:xfrm>
          <a:off x="94034" y="5943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8.2.7</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Cache 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919055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04800" y="9906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7000"/>
              </a:lnSpc>
              <a:spcBef>
                <a:spcPts val="0"/>
              </a:spcBef>
              <a:spcAft>
                <a:spcPts val="0"/>
              </a:spcAft>
              <a:buNone/>
            </a:pPr>
            <a:r>
              <a:rPr lang="en-US" sz="2800" dirty="0" smtClean="0">
                <a:latin typeface="Arial" panose="020B0604020202020204" pitchFamily="34" charset="0"/>
                <a:cs typeface="Arial" panose="020B0604020202020204" pitchFamily="34" charset="0"/>
              </a:rPr>
              <a:t>Register </a:t>
            </a:r>
            <a:r>
              <a:rPr lang="en-US" sz="2800" dirty="0">
                <a:latin typeface="Arial" panose="020B0604020202020204" pitchFamily="34" charset="0"/>
                <a:cs typeface="Arial" panose="020B0604020202020204" pitchFamily="34" charset="0"/>
              </a:rPr>
              <a:t>is the high-speed memory element that is built directly into the ALU part of the CPU. </a:t>
            </a:r>
          </a:p>
          <a:p>
            <a:pPr marL="906463" lvl="0" algn="just" eaLnBrk="1" hangingPunct="1">
              <a:lnSpc>
                <a:spcPct val="87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holds data and instructions temporarily that are currently being </a:t>
            </a:r>
            <a:r>
              <a:rPr lang="en-US" sz="2400" spc="-30" dirty="0" smtClean="0">
                <a:latin typeface="Calibri" pitchFamily="34" charset="0"/>
                <a:cs typeface="Calibri" pitchFamily="34" charset="0"/>
              </a:rPr>
              <a:t>processed by the CPU. </a:t>
            </a:r>
            <a:endParaRPr lang="en-US" sz="2400" spc="-30" dirty="0">
              <a:latin typeface="Calibri" pitchFamily="34" charset="0"/>
              <a:cs typeface="Calibri" pitchFamily="34" charset="0"/>
            </a:endParaRPr>
          </a:p>
          <a:p>
            <a:pPr marL="906463" lvl="0" algn="just" eaLnBrk="1" hangingPunct="1">
              <a:lnSpc>
                <a:spcPct val="87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The computer loads instruction and data from main memory into the registers just before processing, which helps the computer process faster.</a:t>
            </a:r>
          </a:p>
          <a:p>
            <a:pPr marL="0" indent="0" algn="just" eaLnBrk="1" hangingPunct="1">
              <a:lnSpc>
                <a:spcPct val="87000"/>
              </a:lnSpc>
              <a:spcBef>
                <a:spcPts val="0"/>
              </a:spcBef>
              <a:spcAft>
                <a:spcPts val="0"/>
              </a:spcAft>
              <a:buNone/>
            </a:pPr>
            <a:r>
              <a:rPr lang="en-US" sz="2800" dirty="0">
                <a:latin typeface="Arial" panose="020B0604020202020204" pitchFamily="34" charset="0"/>
                <a:cs typeface="Arial" panose="020B0604020202020204" pitchFamily="34" charset="0"/>
              </a:rPr>
              <a:t>The size of the </a:t>
            </a:r>
            <a:r>
              <a:rPr lang="en-US" sz="2800" dirty="0" smtClean="0">
                <a:latin typeface="Arial" panose="020B0604020202020204" pitchFamily="34" charset="0"/>
                <a:cs typeface="Arial" panose="020B0604020202020204" pitchFamily="34" charset="0"/>
              </a:rPr>
              <a:t>registers (also called </a:t>
            </a:r>
            <a:r>
              <a:rPr lang="en-US" sz="2800" dirty="0">
                <a:latin typeface="Arial" panose="020B0604020202020204" pitchFamily="34" charset="0"/>
                <a:cs typeface="Arial" panose="020B0604020202020204" pitchFamily="34" charset="0"/>
              </a:rPr>
              <a:t>the </a:t>
            </a:r>
            <a:r>
              <a:rPr lang="en-US" sz="2800" dirty="0">
                <a:solidFill>
                  <a:srgbClr val="00CC00"/>
                </a:solidFill>
                <a:latin typeface="Arial" panose="020B0604020202020204" pitchFamily="34" charset="0"/>
                <a:cs typeface="Arial" panose="020B0604020202020204" pitchFamily="34" charset="0"/>
              </a:rPr>
              <a:t>word </a:t>
            </a:r>
            <a:r>
              <a:rPr lang="en-US" sz="2800" dirty="0" smtClean="0">
                <a:solidFill>
                  <a:srgbClr val="00CC00"/>
                </a:solidFill>
                <a:latin typeface="Arial" panose="020B0604020202020204" pitchFamily="34" charset="0"/>
                <a:cs typeface="Arial" panose="020B0604020202020204" pitchFamily="34" charset="0"/>
              </a:rPr>
              <a:t>size)</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indicates the amount of data with which the computer can work at any given time. </a:t>
            </a:r>
          </a:p>
          <a:p>
            <a:pPr marL="906463" lvl="0" algn="just" eaLnBrk="1" hangingPunct="1">
              <a:lnSpc>
                <a:spcPct val="87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The bigger the word size, the more quickly the computer can process a set of data.</a:t>
            </a:r>
          </a:p>
          <a:p>
            <a:pPr marL="906463" lvl="0" algn="just" eaLnBrk="1" hangingPunct="1">
              <a:lnSpc>
                <a:spcPct val="87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64-bit processor, or 64-bit register or 64-bit computer means that the word size of the computer is 8 </a:t>
            </a:r>
            <a:r>
              <a:rPr lang="en-US" sz="2400" spc="-30" dirty="0" smtClean="0">
                <a:latin typeface="Calibri" pitchFamily="34" charset="0"/>
                <a:cs typeface="Calibri" pitchFamily="34" charset="0"/>
              </a:rPr>
              <a:t>bytes.</a:t>
            </a:r>
          </a:p>
          <a:p>
            <a:pPr marL="0" indent="0" algn="just" eaLnBrk="1" hangingPunct="1">
              <a:lnSpc>
                <a:spcPct val="90000"/>
              </a:lnSpc>
              <a:spcBef>
                <a:spcPts val="0"/>
              </a:spcBef>
              <a:spcAft>
                <a:spcPts val="0"/>
              </a:spcAft>
              <a:buClr>
                <a:srgbClr val="FF0000"/>
              </a:buClr>
              <a:buSzPct val="101000"/>
              <a:buNone/>
            </a:pPr>
            <a:r>
              <a:rPr lang="en-US" sz="2400" spc="-30" dirty="0" smtClean="0">
                <a:solidFill>
                  <a:srgbClr val="FF0000"/>
                </a:solidFill>
                <a:latin typeface="Calibri" pitchFamily="34" charset="0"/>
                <a:cs typeface="Calibri" pitchFamily="34" charset="0"/>
              </a:rPr>
              <a:t>Various </a:t>
            </a:r>
            <a:r>
              <a:rPr lang="en-US" sz="2400" spc="-30" dirty="0">
                <a:solidFill>
                  <a:srgbClr val="FF0000"/>
                </a:solidFill>
                <a:latin typeface="Calibri" pitchFamily="34" charset="0"/>
                <a:cs typeface="Calibri" pitchFamily="34" charset="0"/>
              </a:rPr>
              <a:t>types of registers used in a personal computer</a:t>
            </a:r>
            <a:r>
              <a:rPr lang="en-US" sz="2400" spc="-30" dirty="0" smtClean="0">
                <a:solidFill>
                  <a:srgbClr val="FF0000"/>
                </a:solidFill>
                <a:latin typeface="Calibri" pitchFamily="34" charset="0"/>
                <a:cs typeface="Calibri" pitchFamily="34" charset="0"/>
              </a:rPr>
              <a:t>:</a:t>
            </a:r>
            <a:r>
              <a:rPr lang="en-US" sz="2400" spc="-30" dirty="0">
                <a:solidFill>
                  <a:srgbClr val="FF0000"/>
                </a:solidFill>
                <a:latin typeface="Calibri" pitchFamily="34" charset="0"/>
                <a:cs typeface="Calibri" pitchFamily="34" charset="0"/>
              </a:rPr>
              <a:t> </a:t>
            </a:r>
          </a:p>
          <a:p>
            <a:pPr marL="563563" indent="0" algn="just" eaLnBrk="1" hangingPunct="1">
              <a:lnSpc>
                <a:spcPct val="90000"/>
              </a:lnSpc>
              <a:spcBef>
                <a:spcPts val="0"/>
              </a:spcBef>
              <a:spcAft>
                <a:spcPts val="0"/>
              </a:spcAft>
              <a:buClr>
                <a:srgbClr val="FF0000"/>
              </a:buClr>
              <a:buSzPct val="101000"/>
              <a:buNone/>
            </a:pPr>
            <a:r>
              <a:rPr lang="en-US" sz="1800" spc="-30" dirty="0" smtClean="0">
                <a:latin typeface="Calibri" pitchFamily="34" charset="0"/>
                <a:cs typeface="Calibri" pitchFamily="34" charset="0"/>
              </a:rPr>
              <a:t>1) Memory </a:t>
            </a:r>
            <a:r>
              <a:rPr lang="en-US" sz="1800" spc="-30" dirty="0">
                <a:latin typeface="Calibri" pitchFamily="34" charset="0"/>
                <a:cs typeface="Calibri" pitchFamily="34" charset="0"/>
              </a:rPr>
              <a:t>Address Register (MAR</a:t>
            </a:r>
            <a:r>
              <a:rPr lang="en-US" sz="1800" spc="-30" dirty="0" smtClean="0">
                <a:latin typeface="Calibri" pitchFamily="34" charset="0"/>
                <a:cs typeface="Calibri" pitchFamily="34" charset="0"/>
              </a:rPr>
              <a:t>)       2) Memory </a:t>
            </a:r>
            <a:r>
              <a:rPr lang="en-US" sz="1800" spc="-30" dirty="0">
                <a:latin typeface="Calibri" pitchFamily="34" charset="0"/>
                <a:cs typeface="Calibri" pitchFamily="34" charset="0"/>
              </a:rPr>
              <a:t>Buffer Register (MBR</a:t>
            </a:r>
            <a:r>
              <a:rPr lang="en-US" sz="1800" spc="-30" dirty="0" smtClean="0">
                <a:latin typeface="Calibri" pitchFamily="34" charset="0"/>
                <a:cs typeface="Calibri" pitchFamily="34" charset="0"/>
              </a:rPr>
              <a:t>)</a:t>
            </a:r>
          </a:p>
          <a:p>
            <a:pPr marL="563563" indent="0" algn="just" eaLnBrk="1" hangingPunct="1">
              <a:lnSpc>
                <a:spcPct val="90000"/>
              </a:lnSpc>
              <a:spcBef>
                <a:spcPts val="0"/>
              </a:spcBef>
              <a:spcAft>
                <a:spcPts val="0"/>
              </a:spcAft>
              <a:buClr>
                <a:srgbClr val="FF0000"/>
              </a:buClr>
              <a:buSzPct val="101000"/>
              <a:buNone/>
            </a:pPr>
            <a:r>
              <a:rPr lang="en-US" sz="1800" spc="-30" dirty="0" smtClean="0">
                <a:latin typeface="Calibri" pitchFamily="34" charset="0"/>
                <a:cs typeface="Calibri" pitchFamily="34" charset="0"/>
              </a:rPr>
              <a:t>3) Program </a:t>
            </a:r>
            <a:r>
              <a:rPr lang="en-US" sz="1800" spc="-30" dirty="0">
                <a:latin typeface="Calibri" pitchFamily="34" charset="0"/>
                <a:cs typeface="Calibri" pitchFamily="34" charset="0"/>
              </a:rPr>
              <a:t>Control Register (</a:t>
            </a:r>
            <a:r>
              <a:rPr lang="en-US" sz="1800" spc="-30" dirty="0" smtClean="0">
                <a:latin typeface="Calibri" pitchFamily="34" charset="0"/>
                <a:cs typeface="Calibri" pitchFamily="34" charset="0"/>
              </a:rPr>
              <a:t>PC)              4) Accumulator </a:t>
            </a:r>
            <a:r>
              <a:rPr lang="en-US" sz="1800" spc="-30" dirty="0">
                <a:latin typeface="Calibri" pitchFamily="34" charset="0"/>
                <a:cs typeface="Calibri" pitchFamily="34" charset="0"/>
              </a:rPr>
              <a:t>Register (AC</a:t>
            </a:r>
            <a:r>
              <a:rPr lang="en-US" sz="1800" spc="-30" dirty="0" smtClean="0">
                <a:latin typeface="Calibri" pitchFamily="34" charset="0"/>
                <a:cs typeface="Calibri" pitchFamily="34" charset="0"/>
              </a:rPr>
              <a:t>),</a:t>
            </a:r>
          </a:p>
          <a:p>
            <a:pPr marL="563563" indent="0" algn="just" eaLnBrk="1" hangingPunct="1">
              <a:lnSpc>
                <a:spcPct val="90000"/>
              </a:lnSpc>
              <a:spcBef>
                <a:spcPts val="0"/>
              </a:spcBef>
              <a:spcAft>
                <a:spcPts val="0"/>
              </a:spcAft>
              <a:buClr>
                <a:srgbClr val="FF0000"/>
              </a:buClr>
              <a:buSzPct val="101000"/>
              <a:buNone/>
            </a:pPr>
            <a:r>
              <a:rPr lang="en-US" sz="1800" spc="-30" dirty="0" smtClean="0">
                <a:latin typeface="Calibri" pitchFamily="34" charset="0"/>
                <a:cs typeface="Calibri" pitchFamily="34" charset="0"/>
              </a:rPr>
              <a:t>5) Instruction </a:t>
            </a:r>
            <a:r>
              <a:rPr lang="en-US" sz="1800" spc="-30" dirty="0">
                <a:latin typeface="Calibri" pitchFamily="34" charset="0"/>
                <a:cs typeface="Calibri" pitchFamily="34" charset="0"/>
              </a:rPr>
              <a:t>Register (</a:t>
            </a:r>
            <a:r>
              <a:rPr lang="en-US" sz="1800" spc="-30" dirty="0" smtClean="0">
                <a:latin typeface="Calibri" pitchFamily="34" charset="0"/>
                <a:cs typeface="Calibri" pitchFamily="34" charset="0"/>
              </a:rPr>
              <a:t>IR)                         6) </a:t>
            </a:r>
            <a:r>
              <a:rPr lang="en-US" sz="1800" spc="-30" dirty="0" err="1" smtClean="0">
                <a:latin typeface="Calibri" pitchFamily="34" charset="0"/>
                <a:cs typeface="Calibri" pitchFamily="34" charset="0"/>
              </a:rPr>
              <a:t>Input/Output</a:t>
            </a:r>
            <a:r>
              <a:rPr lang="en-US" sz="1800" spc="-30" dirty="0" smtClean="0">
                <a:latin typeface="Calibri" pitchFamily="34" charset="0"/>
                <a:cs typeface="Calibri" pitchFamily="34" charset="0"/>
              </a:rPr>
              <a:t> </a:t>
            </a:r>
            <a:r>
              <a:rPr lang="en-US" sz="1800" spc="-30" dirty="0">
                <a:latin typeface="Calibri" pitchFamily="34" charset="0"/>
                <a:cs typeface="Calibri" pitchFamily="34" charset="0"/>
              </a:rPr>
              <a:t>Register (I/O</a:t>
            </a:r>
            <a:r>
              <a:rPr lang="en-US" sz="1800" spc="-30" dirty="0" smtClean="0">
                <a:latin typeface="Calibri" pitchFamily="34" charset="0"/>
                <a:cs typeface="Calibri" pitchFamily="34" charset="0"/>
              </a:rPr>
              <a:t>)</a:t>
            </a:r>
            <a:endParaRPr lang="en-US" sz="18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28</a:t>
            </a:fld>
            <a:endParaRPr lang="en-US" dirty="0"/>
          </a:p>
        </p:txBody>
      </p:sp>
      <p:sp>
        <p:nvSpPr>
          <p:cNvPr id="8"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649719807"/>
              </p:ext>
            </p:extLst>
          </p:nvPr>
        </p:nvGraphicFramePr>
        <p:xfrm>
          <a:off x="94034" y="5943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8.2.8</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Register</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95720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04800" y="7620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smtClean="0">
                <a:latin typeface="Arial" panose="020B0604020202020204" pitchFamily="34" charset="0"/>
                <a:cs typeface="Arial" panose="020B0604020202020204" pitchFamily="34" charset="0"/>
              </a:rPr>
              <a:t>In order to process data or store the result of operation, the CPU frequently needs to access the memory using </a:t>
            </a:r>
            <a:r>
              <a:rPr lang="en-US" sz="2800" dirty="0">
                <a:latin typeface="Arial" panose="020B0604020202020204" pitchFamily="34" charset="0"/>
                <a:cs typeface="Arial" panose="020B0604020202020204" pitchFamily="34" charset="0"/>
              </a:rPr>
              <a:t>a</a:t>
            </a:r>
            <a:r>
              <a:rPr lang="en-US" sz="2800" dirty="0" smtClean="0">
                <a:latin typeface="Arial" panose="020B0604020202020204" pitchFamily="34" charset="0"/>
                <a:cs typeface="Arial" panose="020B0604020202020204" pitchFamily="34" charset="0"/>
              </a:rPr>
              <a:t>ddress bus</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data bus </a:t>
            </a:r>
            <a:r>
              <a:rPr lang="en-US" sz="2800" dirty="0">
                <a:latin typeface="Arial" panose="020B0604020202020204" pitchFamily="34" charset="0"/>
                <a:cs typeface="Arial" panose="020B0604020202020204" pitchFamily="34" charset="0"/>
              </a:rPr>
              <a:t>and </a:t>
            </a:r>
            <a:r>
              <a:rPr lang="en-US" sz="2800" dirty="0" smtClean="0">
                <a:latin typeface="Arial" panose="020B0604020202020204" pitchFamily="34" charset="0"/>
                <a:cs typeface="Arial" panose="020B0604020202020204" pitchFamily="34" charset="0"/>
              </a:rPr>
              <a:t>control bus</a:t>
            </a:r>
            <a:r>
              <a:rPr lang="en-US" sz="2800" dirty="0">
                <a:latin typeface="Arial" panose="020B0604020202020204" pitchFamily="34" charset="0"/>
                <a:cs typeface="Arial" panose="020B0604020202020204" pitchFamily="34" charset="0"/>
              </a:rPr>
              <a:t>. </a:t>
            </a:r>
            <a:endParaRPr lang="en-US" sz="2800" dirty="0" smtClean="0">
              <a:latin typeface="Arial" panose="020B0604020202020204" pitchFamily="34" charset="0"/>
              <a:cs typeface="Arial" panose="020B0604020202020204" pitchFamily="34" charset="0"/>
            </a:endParaRP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The processes of writing data to memory and reading data from memory is illustrated below.</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29</a:t>
            </a:fld>
            <a:endParaRPr lang="en-US" dirty="0"/>
          </a:p>
        </p:txBody>
      </p:sp>
      <p:sp>
        <p:nvSpPr>
          <p:cNvPr id="9"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70" dirty="0" smtClean="0">
                <a:solidFill>
                  <a:schemeClr val="bg1"/>
                </a:solidFill>
                <a:latin typeface="Arial" panose="020B0604020202020204" pitchFamily="34" charset="0"/>
              </a:rPr>
              <a:t>8.3 CPU Memory Interconnection</a:t>
            </a:r>
            <a:endParaRPr lang="en-US" sz="2700" i="0" spc="-70" dirty="0">
              <a:solidFill>
                <a:schemeClr val="bg1"/>
              </a:solidFill>
              <a:latin typeface="Arial" panose="020B0604020202020204" pitchFamily="3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2" y="3352800"/>
            <a:ext cx="4567238" cy="25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286000" y="6157479"/>
            <a:ext cx="5232805"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Figure-1: </a:t>
            </a:r>
            <a:r>
              <a:rPr lang="en-US" sz="2000" dirty="0" smtClean="0">
                <a:latin typeface="Times New Roman" panose="02020603050405020304" pitchFamily="18" charset="0"/>
                <a:ea typeface="Times New Roman" panose="02020603050405020304" pitchFamily="18" charset="0"/>
              </a:rPr>
              <a:t>CPU-Memory Interconnection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8352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.1 Definition and Function of a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32756760"/>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8.1.1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Definition of </a:t>
                      </a:r>
                      <a:r>
                        <a:rPr lang="en-US" sz="2600" baseline="0" dirty="0" smtClean="0">
                          <a:solidFill>
                            <a:srgbClr val="0033CC"/>
                          </a:solidFill>
                          <a:effectLst/>
                          <a:latin typeface="Arial" pitchFamily="34" charset="0"/>
                          <a:cs typeface="Arial" pitchFamily="34" charset="0"/>
                        </a:rPr>
                        <a:t>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spcBef>
                <a:spcPts val="0"/>
              </a:spcBef>
              <a:spcAft>
                <a:spcPts val="0"/>
              </a:spcAft>
              <a:buNone/>
            </a:pPr>
            <a:r>
              <a:rPr lang="en-US" sz="2800" dirty="0" smtClean="0">
                <a:latin typeface="Arial" panose="020B0604020202020204" pitchFamily="34" charset="0"/>
                <a:cs typeface="Arial" panose="020B0604020202020204" pitchFamily="34" charset="0"/>
              </a:rPr>
              <a:t>A </a:t>
            </a:r>
            <a:r>
              <a:rPr lang="en-US" sz="2800" dirty="0">
                <a:latin typeface="Arial" panose="020B0604020202020204" pitchFamily="34" charset="0"/>
                <a:cs typeface="Arial" panose="020B0604020202020204" pitchFamily="34" charset="0"/>
              </a:rPr>
              <a:t>memory is a device that is used for storing </a:t>
            </a:r>
            <a:r>
              <a:rPr lang="en-US" sz="2800" dirty="0" smtClean="0">
                <a:latin typeface="Arial" panose="020B0604020202020204" pitchFamily="34" charset="0"/>
                <a:cs typeface="Arial" panose="020B0604020202020204" pitchFamily="34" charset="0"/>
              </a:rPr>
              <a:t>data </a:t>
            </a:r>
            <a:r>
              <a:rPr lang="en-US" sz="2800" dirty="0">
                <a:latin typeface="Arial" panose="020B0604020202020204" pitchFamily="34" charset="0"/>
                <a:cs typeface="Arial" panose="020B0604020202020204" pitchFamily="34" charset="0"/>
              </a:rPr>
              <a:t>or </a:t>
            </a:r>
            <a:r>
              <a:rPr lang="en-US" sz="2800" dirty="0" smtClean="0">
                <a:latin typeface="Arial" panose="020B0604020202020204" pitchFamily="34" charset="0"/>
                <a:cs typeface="Arial" panose="020B0604020202020204" pitchFamily="34" charset="0"/>
              </a:rPr>
              <a:t>information </a:t>
            </a:r>
            <a:r>
              <a:rPr lang="en-US" sz="2800" dirty="0" smtClean="0">
                <a:solidFill>
                  <a:srgbClr val="FF0000"/>
                </a:solidFill>
                <a:latin typeface="Arial" panose="020B0604020202020204" pitchFamily="34" charset="0"/>
                <a:cs typeface="Arial" panose="020B0604020202020204" pitchFamily="34" charset="0"/>
              </a:rPr>
              <a:t>either</a:t>
            </a:r>
            <a:r>
              <a:rPr lang="en-US" sz="2800" dirty="0" smtClean="0">
                <a:latin typeface="Arial" panose="020B0604020202020204" pitchFamily="34" charset="0"/>
                <a:cs typeface="Arial" panose="020B0604020202020204" pitchFamily="34" charset="0"/>
              </a:rPr>
              <a:t> permanently </a:t>
            </a:r>
            <a:r>
              <a:rPr lang="en-US" sz="2800" dirty="0" smtClean="0">
                <a:solidFill>
                  <a:srgbClr val="3366FF"/>
                </a:solidFill>
                <a:latin typeface="Arial" panose="020B0604020202020204" pitchFamily="34" charset="0"/>
                <a:cs typeface="Arial" panose="020B0604020202020204" pitchFamily="34" charset="0"/>
              </a:rPr>
              <a:t>or </a:t>
            </a:r>
            <a:r>
              <a:rPr lang="en-US" sz="2800" dirty="0" smtClean="0">
                <a:latin typeface="Arial" panose="020B0604020202020204" pitchFamily="34" charset="0"/>
                <a:cs typeface="Arial" panose="020B0604020202020204" pitchFamily="34" charset="0"/>
              </a:rPr>
              <a:t>temporarily. </a:t>
            </a:r>
            <a:endParaRPr lang="en-US" sz="2800" dirty="0">
              <a:latin typeface="Arial" panose="020B0604020202020204" pitchFamily="34" charset="0"/>
              <a:cs typeface="Arial" panose="020B0604020202020204" pitchFamily="34" charset="0"/>
            </a:endParaRPr>
          </a:p>
          <a:p>
            <a:pPr marL="0" indent="0" algn="just" eaLnBrk="1" hangingPunct="1">
              <a:spcBef>
                <a:spcPts val="0"/>
              </a:spcBef>
              <a:spcAft>
                <a:spcPts val="0"/>
              </a:spcAft>
              <a:buNone/>
            </a:pPr>
            <a:endParaRPr lang="en-US" sz="2800" dirty="0" smtClean="0">
              <a:solidFill>
                <a:srgbClr val="0033CC"/>
              </a:solidFill>
              <a:latin typeface="Arial" panose="020B0604020202020204" pitchFamily="34" charset="0"/>
              <a:cs typeface="Arial" panose="020B0604020202020204" pitchFamily="34" charset="0"/>
            </a:endParaRPr>
          </a:p>
          <a:p>
            <a:pPr marL="0" indent="0" algn="just" eaLnBrk="1" hangingPunct="1">
              <a:spcBef>
                <a:spcPts val="0"/>
              </a:spcBef>
              <a:spcAft>
                <a:spcPts val="0"/>
              </a:spcAft>
              <a:buNone/>
            </a:pPr>
            <a:r>
              <a:rPr lang="en-US" sz="2800" dirty="0" smtClean="0">
                <a:solidFill>
                  <a:srgbClr val="0033CC"/>
                </a:solidFill>
                <a:latin typeface="Arial" panose="020B0604020202020204" pitchFamily="34" charset="0"/>
                <a:cs typeface="Arial" panose="020B0604020202020204" pitchFamily="34" charset="0"/>
              </a:rPr>
              <a:t>Example </a:t>
            </a:r>
            <a:r>
              <a:rPr lang="en-US" sz="2800" dirty="0">
                <a:solidFill>
                  <a:srgbClr val="0033CC"/>
                </a:solidFill>
                <a:latin typeface="Arial" panose="020B0604020202020204" pitchFamily="34" charset="0"/>
                <a:cs typeface="Arial" panose="020B0604020202020204" pitchFamily="34" charset="0"/>
              </a:rPr>
              <a:t>of Some </a:t>
            </a:r>
            <a:r>
              <a:rPr lang="en-US" sz="2800" dirty="0" smtClean="0">
                <a:solidFill>
                  <a:srgbClr val="0033CC"/>
                </a:solidFill>
                <a:latin typeface="Arial" panose="020B0604020202020204" pitchFamily="34" charset="0"/>
                <a:cs typeface="Arial" panose="020B0604020202020204" pitchFamily="34" charset="0"/>
              </a:rPr>
              <a:t>Memory Devices</a:t>
            </a:r>
            <a:r>
              <a:rPr lang="en-US" sz="2800" dirty="0">
                <a:solidFill>
                  <a:srgbClr val="0033CC"/>
                </a:solidFill>
                <a:latin typeface="Arial" panose="020B0604020202020204" pitchFamily="34" charset="0"/>
                <a:cs typeface="Arial" panose="020B0604020202020204" pitchFamily="34" charset="0"/>
              </a:rPr>
              <a:t>:</a:t>
            </a:r>
          </a:p>
          <a:p>
            <a:pPr marL="0" indent="0" algn="r">
              <a:spcBef>
                <a:spcPts val="0"/>
              </a:spcBef>
              <a:spcAft>
                <a:spcPts val="0"/>
              </a:spcAft>
              <a:buNone/>
            </a:pPr>
            <a:r>
              <a:rPr lang="en-US" sz="2400" spc="-30" dirty="0" smtClean="0">
                <a:latin typeface="Calibri" pitchFamily="34" charset="0"/>
                <a:cs typeface="Calibri" pitchFamily="34" charset="0"/>
              </a:rPr>
              <a:t>RAM, ROM, Hard Disk, CD, DVD, Cache Memory, Pen drive etc.</a:t>
            </a:r>
            <a:endParaRPr lang="en-US" sz="2400" dirty="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30</a:t>
            </a:fld>
            <a:endParaRPr lang="en-US" dirty="0"/>
          </a:p>
        </p:txBody>
      </p:sp>
      <p:sp>
        <p:nvSpPr>
          <p:cNvPr id="9"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70" dirty="0">
                <a:solidFill>
                  <a:schemeClr val="bg1"/>
                </a:solidFill>
                <a:latin typeface="Arial" panose="020B0604020202020204" pitchFamily="34" charset="0"/>
              </a:rPr>
              <a:t>8</a:t>
            </a:r>
            <a:r>
              <a:rPr lang="en-US" sz="2700" i="0" spc="-70" dirty="0" smtClean="0">
                <a:solidFill>
                  <a:schemeClr val="bg1"/>
                </a:solidFill>
                <a:latin typeface="Arial" panose="020B0604020202020204" pitchFamily="34" charset="0"/>
              </a:rPr>
              <a:t>.3 CPU Memory Interconnection</a:t>
            </a:r>
            <a:r>
              <a:rPr lang="en-US" sz="2700" i="0" spc="-70" dirty="0" smtClean="0">
                <a:solidFill>
                  <a:srgbClr val="FF0000"/>
                </a:solidFill>
                <a:latin typeface="Arial" panose="020B0604020202020204" pitchFamily="34" charset="0"/>
              </a:rPr>
              <a:t>…</a:t>
            </a:r>
            <a:endParaRPr lang="en-US" sz="2700" i="0" spc="-70" dirty="0">
              <a:solidFill>
                <a:srgbClr val="FF0000"/>
              </a:solidFill>
              <a:latin typeface="Arial" panose="020B0604020202020204" pitchFamily="34" charset="0"/>
            </a:endParaRPr>
          </a:p>
        </p:txBody>
      </p:sp>
      <p:sp>
        <p:nvSpPr>
          <p:cNvPr id="3" name="Rectangle 2"/>
          <p:cNvSpPr/>
          <p:nvPr/>
        </p:nvSpPr>
        <p:spPr>
          <a:xfrm>
            <a:off x="304800" y="1213818"/>
            <a:ext cx="8534400" cy="4653582"/>
          </a:xfrm>
          <a:prstGeom prst="rect">
            <a:avLst/>
          </a:prstGeom>
        </p:spPr>
        <p:txBody>
          <a:bodyPr wrap="square">
            <a:spAutoFit/>
          </a:bodyPr>
          <a:lstStyle/>
          <a:p>
            <a:pPr>
              <a:lnSpc>
                <a:spcPct val="90000"/>
              </a:lnSpc>
            </a:pPr>
            <a:r>
              <a:rPr lang="en-US" sz="2800" dirty="0">
                <a:solidFill>
                  <a:srgbClr val="FF0000"/>
                </a:solidFill>
                <a:latin typeface="Calibri" pitchFamily="34" charset="0"/>
                <a:cs typeface="Calibri" pitchFamily="34" charset="0"/>
              </a:rPr>
              <a:t>Write Operation:</a:t>
            </a:r>
          </a:p>
          <a:p>
            <a:pPr marL="1081088" indent="-1081088" algn="just">
              <a:lnSpc>
                <a:spcPct val="90000"/>
              </a:lnSpc>
              <a:tabLst>
                <a:tab pos="1081088" algn="l"/>
              </a:tabLst>
            </a:pPr>
            <a:r>
              <a:rPr lang="en-US" sz="2400" dirty="0">
                <a:latin typeface="Calibri" pitchFamily="34" charset="0"/>
                <a:cs typeface="Calibri" pitchFamily="34" charset="0"/>
              </a:rPr>
              <a:t>Step_1: </a:t>
            </a:r>
            <a:r>
              <a:rPr lang="en-US" sz="2400" dirty="0" smtClean="0">
                <a:latin typeface="Calibri" pitchFamily="34" charset="0"/>
                <a:cs typeface="Calibri" pitchFamily="34" charset="0"/>
              </a:rPr>
              <a:t>	The </a:t>
            </a:r>
            <a:r>
              <a:rPr lang="en-US" sz="2400" dirty="0">
                <a:latin typeface="Calibri" pitchFamily="34" charset="0"/>
                <a:cs typeface="Calibri" pitchFamily="34" charset="0"/>
              </a:rPr>
              <a:t>CPU supplies the binary address of the memory location where the data are to be stored. It places this address on the address bus lines</a:t>
            </a:r>
            <a:r>
              <a:rPr lang="en-US" sz="2400" dirty="0" smtClean="0">
                <a:latin typeface="Calibri" pitchFamily="34" charset="0"/>
                <a:cs typeface="Calibri" pitchFamily="34" charset="0"/>
              </a:rPr>
              <a:t>.</a:t>
            </a:r>
          </a:p>
          <a:p>
            <a:pPr marL="1081088" indent="-1081088" algn="just">
              <a:lnSpc>
                <a:spcPct val="90000"/>
              </a:lnSpc>
              <a:tabLst>
                <a:tab pos="1081088" algn="l"/>
              </a:tabLst>
            </a:pPr>
            <a:r>
              <a:rPr lang="en-US" sz="2400" dirty="0" smtClean="0">
                <a:latin typeface="Calibri" pitchFamily="34" charset="0"/>
                <a:cs typeface="Calibri" pitchFamily="34" charset="0"/>
              </a:rPr>
              <a:t>Step_2</a:t>
            </a:r>
            <a:r>
              <a:rPr lang="en-US" sz="2400" dirty="0">
                <a:latin typeface="Calibri" pitchFamily="34" charset="0"/>
                <a:cs typeface="Calibri" pitchFamily="34" charset="0"/>
              </a:rPr>
              <a:t>: </a:t>
            </a:r>
            <a:r>
              <a:rPr lang="en-US" sz="2400" dirty="0" smtClean="0">
                <a:latin typeface="Calibri" pitchFamily="34" charset="0"/>
                <a:cs typeface="Calibri" pitchFamily="34" charset="0"/>
              </a:rPr>
              <a:t>	The </a:t>
            </a:r>
            <a:r>
              <a:rPr lang="en-US" sz="2400" dirty="0">
                <a:latin typeface="Calibri" pitchFamily="34" charset="0"/>
                <a:cs typeface="Calibri" pitchFamily="34" charset="0"/>
              </a:rPr>
              <a:t>CPU places the data to be stored on the data bus lines.</a:t>
            </a:r>
          </a:p>
          <a:p>
            <a:pPr marL="1081088" indent="-1081088" algn="just">
              <a:lnSpc>
                <a:spcPct val="90000"/>
              </a:lnSpc>
              <a:tabLst>
                <a:tab pos="1081088" algn="l"/>
              </a:tabLst>
            </a:pPr>
            <a:r>
              <a:rPr lang="en-US" sz="2400" dirty="0">
                <a:latin typeface="Calibri" pitchFamily="34" charset="0"/>
                <a:cs typeface="Calibri" pitchFamily="34" charset="0"/>
              </a:rPr>
              <a:t>Step_3: </a:t>
            </a:r>
            <a:r>
              <a:rPr lang="en-US" sz="2400" dirty="0" smtClean="0">
                <a:latin typeface="Calibri" pitchFamily="34" charset="0"/>
                <a:cs typeface="Calibri" pitchFamily="34" charset="0"/>
              </a:rPr>
              <a:t>	The </a:t>
            </a:r>
            <a:r>
              <a:rPr lang="en-US" sz="2400" dirty="0">
                <a:latin typeface="Calibri" pitchFamily="34" charset="0"/>
                <a:cs typeface="Calibri" pitchFamily="34" charset="0"/>
              </a:rPr>
              <a:t>CPU activities the appropriate control signal (for this case, memory write operation) using the control bus. </a:t>
            </a:r>
          </a:p>
          <a:p>
            <a:pPr marL="1081088" indent="-1081088" algn="just">
              <a:tabLst>
                <a:tab pos="1081088" algn="l"/>
              </a:tabLst>
            </a:pPr>
            <a:r>
              <a:rPr lang="en-US" sz="2400" dirty="0" smtClean="0">
                <a:latin typeface="Calibri" pitchFamily="34" charset="0"/>
                <a:cs typeface="Calibri" pitchFamily="34" charset="0"/>
              </a:rPr>
              <a:t>Step_4: 	The </a:t>
            </a:r>
            <a:r>
              <a:rPr lang="en-US" sz="2400" dirty="0">
                <a:latin typeface="Calibri" pitchFamily="34" charset="0"/>
                <a:cs typeface="Calibri" pitchFamily="34" charset="0"/>
              </a:rPr>
              <a:t>memory decodes the binary address supplied by the CPU via address bus to determine to which location is being selected for the store operation.</a:t>
            </a:r>
          </a:p>
          <a:p>
            <a:pPr marL="1081088" indent="-1081088" algn="just">
              <a:tabLst>
                <a:tab pos="1081088" algn="l"/>
              </a:tabLst>
            </a:pPr>
            <a:r>
              <a:rPr lang="en-US" sz="2400" dirty="0">
                <a:latin typeface="Calibri" pitchFamily="34" charset="0"/>
                <a:cs typeface="Calibri" pitchFamily="34" charset="0"/>
              </a:rPr>
              <a:t>Step_5: </a:t>
            </a:r>
            <a:r>
              <a:rPr lang="en-US" sz="2400" dirty="0" smtClean="0">
                <a:latin typeface="Calibri" pitchFamily="34" charset="0"/>
                <a:cs typeface="Calibri" pitchFamily="34" charset="0"/>
              </a:rPr>
              <a:t>	Finally</a:t>
            </a:r>
            <a:r>
              <a:rPr lang="en-US" sz="2400" dirty="0">
                <a:latin typeface="Calibri" pitchFamily="34" charset="0"/>
                <a:cs typeface="Calibri" pitchFamily="34" charset="0"/>
              </a:rPr>
              <a:t>, the data on the data bus are transferred to the selected memory location.</a:t>
            </a:r>
          </a:p>
        </p:txBody>
      </p:sp>
      <p:graphicFrame>
        <p:nvGraphicFramePr>
          <p:cNvPr id="12" name="Table 11"/>
          <p:cNvGraphicFramePr>
            <a:graphicFrameLocks noGrp="1"/>
          </p:cNvGraphicFramePr>
          <p:nvPr>
            <p:extLst>
              <p:ext uri="{D42A27DB-BD31-4B8C-83A1-F6EECF244321}">
                <p14:modId xmlns:p14="http://schemas.microsoft.com/office/powerpoint/2010/main" val="2973286966"/>
              </p:ext>
            </p:extLst>
          </p:nvPr>
        </p:nvGraphicFramePr>
        <p:xfrm>
          <a:off x="94034" y="5943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How does the CPU write data into 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95610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31</a:t>
            </a:fld>
            <a:endParaRPr lang="en-US" dirty="0"/>
          </a:p>
        </p:txBody>
      </p:sp>
      <p:sp>
        <p:nvSpPr>
          <p:cNvPr id="9"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70" dirty="0">
                <a:solidFill>
                  <a:schemeClr val="bg1"/>
                </a:solidFill>
                <a:latin typeface="Arial" panose="020B0604020202020204" pitchFamily="34" charset="0"/>
              </a:rPr>
              <a:t>8</a:t>
            </a:r>
            <a:r>
              <a:rPr lang="en-US" sz="2700" i="0" spc="-70" dirty="0" smtClean="0">
                <a:solidFill>
                  <a:schemeClr val="bg1"/>
                </a:solidFill>
                <a:latin typeface="Arial" panose="020B0604020202020204" pitchFamily="34" charset="0"/>
              </a:rPr>
              <a:t>.3 CPU Memory Interconnection</a:t>
            </a:r>
            <a:r>
              <a:rPr lang="en-US" sz="2700" i="0" spc="-70" dirty="0" smtClean="0">
                <a:solidFill>
                  <a:srgbClr val="FF0000"/>
                </a:solidFill>
                <a:latin typeface="Arial" panose="020B0604020202020204" pitchFamily="34" charset="0"/>
              </a:rPr>
              <a:t>…</a:t>
            </a:r>
            <a:endParaRPr lang="en-US" sz="2700" i="0" spc="-70" dirty="0">
              <a:solidFill>
                <a:srgbClr val="FF0000"/>
              </a:solidFill>
              <a:latin typeface="Arial" panose="020B0604020202020204" pitchFamily="34" charset="0"/>
            </a:endParaRPr>
          </a:p>
        </p:txBody>
      </p:sp>
      <p:sp>
        <p:nvSpPr>
          <p:cNvPr id="3" name="Rectangle 2"/>
          <p:cNvSpPr/>
          <p:nvPr/>
        </p:nvSpPr>
        <p:spPr>
          <a:xfrm>
            <a:off x="304800" y="1246084"/>
            <a:ext cx="8534400" cy="4468916"/>
          </a:xfrm>
          <a:prstGeom prst="rect">
            <a:avLst/>
          </a:prstGeom>
        </p:spPr>
        <p:txBody>
          <a:bodyPr wrap="square">
            <a:spAutoFit/>
          </a:bodyPr>
          <a:lstStyle/>
          <a:p>
            <a:pPr>
              <a:lnSpc>
                <a:spcPct val="90000"/>
              </a:lnSpc>
            </a:pPr>
            <a:r>
              <a:rPr lang="en-US" sz="2800" dirty="0" smtClean="0">
                <a:solidFill>
                  <a:srgbClr val="FF0000"/>
                </a:solidFill>
                <a:latin typeface="Calibri" pitchFamily="34" charset="0"/>
                <a:cs typeface="Calibri" pitchFamily="34" charset="0"/>
              </a:rPr>
              <a:t>Read Operation</a:t>
            </a:r>
            <a:r>
              <a:rPr lang="en-US" sz="2800" dirty="0">
                <a:solidFill>
                  <a:srgbClr val="FF0000"/>
                </a:solidFill>
                <a:latin typeface="Calibri" pitchFamily="34" charset="0"/>
                <a:cs typeface="Calibri" pitchFamily="34" charset="0"/>
              </a:rPr>
              <a:t>:</a:t>
            </a:r>
          </a:p>
          <a:p>
            <a:pPr marL="1081088" indent="-1081088">
              <a:lnSpc>
                <a:spcPct val="90000"/>
              </a:lnSpc>
              <a:tabLst>
                <a:tab pos="1081088" algn="l"/>
              </a:tabLst>
            </a:pPr>
            <a:endParaRPr lang="en-US" sz="2400" dirty="0" smtClean="0">
              <a:latin typeface="Calibri" pitchFamily="34" charset="0"/>
              <a:cs typeface="Calibri" pitchFamily="34" charset="0"/>
            </a:endParaRPr>
          </a:p>
          <a:p>
            <a:pPr marL="1081088" indent="-1081088" algn="just">
              <a:lnSpc>
                <a:spcPct val="90000"/>
              </a:lnSpc>
              <a:tabLst>
                <a:tab pos="1081088" algn="l"/>
              </a:tabLst>
            </a:pPr>
            <a:r>
              <a:rPr lang="en-US" sz="2400" dirty="0" smtClean="0">
                <a:latin typeface="Calibri" pitchFamily="34" charset="0"/>
                <a:cs typeface="Calibri" pitchFamily="34" charset="0"/>
              </a:rPr>
              <a:t>Step_1</a:t>
            </a:r>
            <a:r>
              <a:rPr lang="en-US" sz="2400" dirty="0">
                <a:latin typeface="Calibri" pitchFamily="34" charset="0"/>
                <a:cs typeface="Calibri" pitchFamily="34" charset="0"/>
              </a:rPr>
              <a:t>: 	The CPU supplies the binary address of the memory location from which data are to be retrieved. It places this address on the address bus lines. </a:t>
            </a:r>
          </a:p>
          <a:p>
            <a:pPr marL="1081088" indent="-1081088" algn="just">
              <a:lnSpc>
                <a:spcPct val="90000"/>
              </a:lnSpc>
              <a:tabLst>
                <a:tab pos="1081088" algn="l"/>
              </a:tabLst>
            </a:pPr>
            <a:r>
              <a:rPr lang="en-US" sz="2400" dirty="0">
                <a:latin typeface="Calibri" pitchFamily="34" charset="0"/>
                <a:cs typeface="Calibri" pitchFamily="34" charset="0"/>
              </a:rPr>
              <a:t>Step_2: 	The CPU activates the appropriate control signal lines for the memory read operation.</a:t>
            </a:r>
          </a:p>
          <a:p>
            <a:pPr marL="1081088" indent="-1081088" algn="just">
              <a:lnSpc>
                <a:spcPct val="90000"/>
              </a:lnSpc>
              <a:tabLst>
                <a:tab pos="1081088" algn="l"/>
              </a:tabLst>
            </a:pPr>
            <a:r>
              <a:rPr lang="en-US" sz="2400" dirty="0">
                <a:latin typeface="Calibri" pitchFamily="34" charset="0"/>
                <a:cs typeface="Calibri" pitchFamily="34" charset="0"/>
              </a:rPr>
              <a:t>Step_3: 	The memory IC decodes the binary address to determine which location is being selected for the read operation.</a:t>
            </a:r>
          </a:p>
          <a:p>
            <a:pPr marL="1081088" indent="-1081088" algn="just">
              <a:lnSpc>
                <a:spcPct val="90000"/>
              </a:lnSpc>
              <a:tabLst>
                <a:tab pos="1081088" algn="l"/>
              </a:tabLst>
            </a:pPr>
            <a:r>
              <a:rPr lang="en-US" sz="2400" dirty="0">
                <a:latin typeface="Calibri" pitchFamily="34" charset="0"/>
                <a:cs typeface="Calibri" pitchFamily="34" charset="0"/>
              </a:rPr>
              <a:t>Step_4: 	The memory IC places data from the selected memory location on the data bus form where they are transferred to the CPU.</a:t>
            </a:r>
          </a:p>
          <a:p>
            <a:pPr marL="1081088" indent="-1081088">
              <a:lnSpc>
                <a:spcPct val="90000"/>
              </a:lnSpc>
              <a:tabLst>
                <a:tab pos="1081088" algn="l"/>
              </a:tabLst>
            </a:pPr>
            <a:endParaRPr lang="en-US" sz="2400" dirty="0">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0106067"/>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How does the CPU read data from 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12554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dirty="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457200" y="1905000"/>
            <a:ext cx="861060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solidFill>
                  <a:srgbClr val="0033CC"/>
                </a:solidFill>
              </a:rPr>
              <a:t>1</a:t>
            </a:r>
            <a:r>
              <a:rPr lang="en-US" sz="2500" dirty="0">
                <a:solidFill>
                  <a:srgbClr val="0033CC"/>
                </a:solidFill>
              </a:rPr>
              <a:t>. Definition and Functions of a Memory </a:t>
            </a:r>
          </a:p>
          <a:p>
            <a:pPr marL="0" indent="0">
              <a:buNone/>
            </a:pPr>
            <a:r>
              <a:rPr lang="en-US" sz="2500" dirty="0">
                <a:solidFill>
                  <a:srgbClr val="FF0000"/>
                </a:solidFill>
              </a:rPr>
              <a:t>2. Primary Vs. Secondary Memory </a:t>
            </a:r>
          </a:p>
          <a:p>
            <a:pPr marL="0" indent="0">
              <a:buNone/>
            </a:pPr>
            <a:r>
              <a:rPr lang="en-US" sz="2500" dirty="0">
                <a:solidFill>
                  <a:srgbClr val="0033CC"/>
                </a:solidFill>
              </a:rPr>
              <a:t>3. RAM Vs. ROM </a:t>
            </a:r>
          </a:p>
          <a:p>
            <a:pPr marL="0" indent="0">
              <a:buNone/>
            </a:pPr>
            <a:r>
              <a:rPr lang="en-US" sz="2500" dirty="0">
                <a:solidFill>
                  <a:srgbClr val="FF0000"/>
                </a:solidFill>
              </a:rPr>
              <a:t>4. CPU-Memory Interconnection 	</a:t>
            </a:r>
          </a:p>
          <a:p>
            <a:pPr marL="0" indent="0">
              <a:buNone/>
            </a:pPr>
            <a:r>
              <a:rPr lang="en-US" sz="2500" dirty="0">
                <a:solidFill>
                  <a:srgbClr val="00CC00"/>
                </a:solidFill>
              </a:rPr>
              <a:t>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32</a:t>
            </a:fld>
            <a:endParaRPr lang="en-US" dirty="0"/>
          </a:p>
        </p:txBody>
      </p:sp>
    </p:spTree>
    <p:extLst>
      <p:ext uri="{BB962C8B-B14F-4D97-AF65-F5344CB8AC3E}">
        <p14:creationId xmlns:p14="http://schemas.microsoft.com/office/powerpoint/2010/main" val="1498498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33</a:t>
            </a:fld>
            <a:endParaRPr lang="en-US" dirty="0"/>
          </a:p>
        </p:txBody>
      </p:sp>
    </p:spTree>
    <p:extLst>
      <p:ext uri="{BB962C8B-B14F-4D97-AF65-F5344CB8AC3E}">
        <p14:creationId xmlns:p14="http://schemas.microsoft.com/office/powerpoint/2010/main" val="177511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56339725"/>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8.1.2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Functions of 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800" spc="-50" dirty="0" smtClean="0">
                <a:latin typeface="Arial" panose="020B0604020202020204" pitchFamily="34" charset="0"/>
                <a:cs typeface="Arial" panose="020B0604020202020204" pitchFamily="34" charset="0"/>
              </a:rPr>
              <a:t>The </a:t>
            </a:r>
            <a:r>
              <a:rPr lang="en-US" sz="2800" spc="-50" dirty="0">
                <a:latin typeface="Arial" panose="020B0604020202020204" pitchFamily="34" charset="0"/>
                <a:cs typeface="Arial" panose="020B0604020202020204" pitchFamily="34" charset="0"/>
              </a:rPr>
              <a:t>primary </a:t>
            </a:r>
            <a:r>
              <a:rPr lang="en-US" sz="2800" spc="-50" dirty="0">
                <a:solidFill>
                  <a:srgbClr val="0033CC"/>
                </a:solidFill>
                <a:latin typeface="Arial" panose="020B0604020202020204" pitchFamily="34" charset="0"/>
                <a:cs typeface="Arial" panose="020B0604020202020204" pitchFamily="34" charset="0"/>
              </a:rPr>
              <a:t>functions of </a:t>
            </a:r>
            <a:r>
              <a:rPr lang="en-US" sz="2800" spc="-50" dirty="0">
                <a:solidFill>
                  <a:srgbClr val="FF0000"/>
                </a:solidFill>
                <a:latin typeface="Arial" panose="020B0604020202020204" pitchFamily="34" charset="0"/>
                <a:cs typeface="Arial" panose="020B0604020202020204" pitchFamily="34" charset="0"/>
              </a:rPr>
              <a:t>Memory </a:t>
            </a:r>
            <a:r>
              <a:rPr lang="en-US" sz="2800" spc="-50" dirty="0" smtClean="0">
                <a:latin typeface="Arial" panose="020B0604020202020204" pitchFamily="34" charset="0"/>
                <a:cs typeface="Arial" panose="020B0604020202020204" pitchFamily="34" charset="0"/>
              </a:rPr>
              <a:t>is </a:t>
            </a:r>
            <a:r>
              <a:rPr lang="en-US" sz="2800" spc="-50" dirty="0">
                <a:latin typeface="Arial" panose="020B0604020202020204" pitchFamily="34" charset="0"/>
                <a:cs typeface="Arial" panose="020B0604020202020204" pitchFamily="34" charset="0"/>
              </a:rPr>
              <a:t>listed below:</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Memory stores data and instructions received from the input device for processing.</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It supplies information to the ALU when required.</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It receives partial or final results from the ALU. </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It supplies final results to the output device</a:t>
            </a:r>
            <a:r>
              <a:rPr lang="bn-IN" sz="2400" spc="-30" dirty="0">
                <a:latin typeface="Calibri" pitchFamily="34" charset="0"/>
                <a:cs typeface="Calibri" pitchFamily="34" charset="0"/>
              </a:rPr>
              <a:t>.</a:t>
            </a:r>
          </a:p>
          <a:p>
            <a:pPr marL="0" indent="0" algn="just" eaLnBrk="1" hangingPunct="1">
              <a:spcBef>
                <a:spcPts val="600"/>
              </a:spcBef>
              <a:spcAft>
                <a:spcPts val="600"/>
              </a:spcAft>
              <a:buNone/>
            </a:pPr>
            <a:endParaRPr lang="en-US" sz="1000" spc="-50" dirty="0" smtClean="0">
              <a:latin typeface="Arial" panose="020B0604020202020204" pitchFamily="34" charset="0"/>
              <a:cs typeface="Arial" panose="020B0604020202020204" pitchFamily="34" charset="0"/>
            </a:endParaRPr>
          </a:p>
          <a:p>
            <a:pPr marL="0" indent="0" algn="just" eaLnBrk="1" hangingPunct="1">
              <a:spcBef>
                <a:spcPts val="600"/>
              </a:spcBef>
              <a:spcAft>
                <a:spcPts val="600"/>
              </a:spcAft>
              <a:buNone/>
            </a:pPr>
            <a:r>
              <a:rPr lang="en-US" sz="2800" spc="-50" dirty="0" smtClean="0">
                <a:latin typeface="Arial" panose="020B0604020202020204" pitchFamily="34" charset="0"/>
                <a:cs typeface="Arial" panose="020B0604020202020204" pitchFamily="34" charset="0"/>
              </a:rPr>
              <a:t>Memory </a:t>
            </a:r>
            <a:r>
              <a:rPr lang="en-US" sz="2800" spc="-50" dirty="0">
                <a:latin typeface="Arial" panose="020B0604020202020204" pitchFamily="34" charset="0"/>
                <a:cs typeface="Arial" panose="020B0604020202020204" pitchFamily="34" charset="0"/>
              </a:rPr>
              <a:t>is needed for the following purposes: </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i)   	To store the program and data during execution. </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ii)  	To store the program for repetitive use.</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iii) 	To store the data for future or periodical use.</a:t>
            </a:r>
          </a:p>
          <a:p>
            <a:pPr marL="906463" algn="just" eaLnBrk="1" hangingPunct="1">
              <a:spcBef>
                <a:spcPts val="300"/>
              </a:spcBef>
              <a:spcAft>
                <a:spcPts val="300"/>
              </a:spcAft>
              <a:buClr>
                <a:srgbClr val="FF0000"/>
              </a:buClr>
              <a:buSzPct val="101000"/>
              <a:buFont typeface="Wingdings" pitchFamily="2" charset="2"/>
              <a:buChar char="Ø"/>
            </a:pPr>
            <a:r>
              <a:rPr lang="en-US" sz="2400" spc="-30" dirty="0">
                <a:latin typeface="Calibri" pitchFamily="34" charset="0"/>
                <a:cs typeface="Calibri" pitchFamily="34" charset="0"/>
              </a:rPr>
              <a:t>iv) 	To store the result of execution.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sp>
        <p:nvSpPr>
          <p:cNvPr id="8"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.1 Definition and Function of a Memory</a:t>
            </a:r>
            <a:endParaRPr lang="en-US" sz="28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642913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60246524"/>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Capacity of a 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93000"/>
              </a:lnSpc>
              <a:spcBef>
                <a:spcPts val="0"/>
              </a:spcBef>
              <a:spcAft>
                <a:spcPts val="0"/>
              </a:spcAft>
              <a:buNone/>
            </a:pPr>
            <a:r>
              <a:rPr lang="en-US" sz="2800" dirty="0">
                <a:latin typeface="Arial" panose="020B0604020202020204" pitchFamily="34" charset="0"/>
                <a:cs typeface="Arial" panose="020B0604020202020204" pitchFamily="34" charset="0"/>
              </a:rPr>
              <a:t>Capacity of a memory is defined in terms of the number of bits that can be stored in that memory device. </a:t>
            </a:r>
          </a:p>
          <a:p>
            <a:pPr marL="906463" lvl="0" algn="just" eaLnBrk="1" hangingPunct="1">
              <a:lnSpc>
                <a:spcPct val="93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Memory </a:t>
            </a:r>
            <a:r>
              <a:rPr lang="en-US" sz="2400" spc="-30" dirty="0">
                <a:latin typeface="Calibri" pitchFamily="34" charset="0"/>
                <a:cs typeface="Calibri" pitchFamily="34" charset="0"/>
              </a:rPr>
              <a:t>capacity is expressed in a number of units. Some of them are expressed below:</a:t>
            </a:r>
          </a:p>
          <a:p>
            <a:pPr marL="0" indent="0" algn="just" eaLnBrk="1" hangingPunct="1">
              <a:lnSpc>
                <a:spcPct val="93000"/>
              </a:lnSpc>
              <a:spcBef>
                <a:spcPts val="0"/>
              </a:spcBef>
              <a:spcAft>
                <a:spcPts val="0"/>
              </a:spcAft>
              <a:buNone/>
            </a:pPr>
            <a:r>
              <a:rPr lang="en-US" sz="2800" dirty="0" smtClean="0">
                <a:solidFill>
                  <a:srgbClr val="FF0000"/>
                </a:solidFill>
                <a:latin typeface="Arial" panose="020B0604020202020204" pitchFamily="34" charset="0"/>
                <a:cs typeface="Arial" panose="020B0604020202020204" pitchFamily="34" charset="0"/>
              </a:rPr>
              <a:t>BIT:</a:t>
            </a:r>
            <a:endParaRPr lang="en-US" sz="2800" dirty="0">
              <a:solidFill>
                <a:srgbClr val="FF0000"/>
              </a:solidFill>
              <a:latin typeface="Arial" panose="020B0604020202020204" pitchFamily="34" charset="0"/>
              <a:cs typeface="Arial" panose="020B0604020202020204" pitchFamily="34" charset="0"/>
            </a:endParaRPr>
          </a:p>
          <a:p>
            <a:pPr marL="906463" algn="just" eaLnBrk="1" hangingPunct="1">
              <a:lnSpc>
                <a:spcPct val="93000"/>
              </a:lnSpc>
              <a:spcBef>
                <a:spcPts val="0"/>
              </a:spcBef>
              <a:spcAft>
                <a:spcPts val="0"/>
              </a:spcAft>
              <a:buClr>
                <a:srgbClr val="FF0000"/>
              </a:buClr>
              <a:buSzPct val="101000"/>
              <a:buFont typeface="Wingdings" pitchFamily="2" charset="2"/>
              <a:buChar char="Ø"/>
            </a:pPr>
            <a:r>
              <a:rPr lang="en-US" sz="2400" spc="-60" dirty="0">
                <a:latin typeface="Calibri" pitchFamily="34" charset="0"/>
                <a:cs typeface="Calibri" pitchFamily="34" charset="0"/>
              </a:rPr>
              <a:t>It is the abbreviation of </a:t>
            </a:r>
            <a:r>
              <a:rPr lang="en-US" sz="2400" spc="-60" dirty="0">
                <a:solidFill>
                  <a:srgbClr val="0033CC"/>
                </a:solidFill>
                <a:latin typeface="Calibri" pitchFamily="34" charset="0"/>
                <a:cs typeface="Calibri" pitchFamily="34" charset="0"/>
              </a:rPr>
              <a:t>B</a:t>
            </a:r>
            <a:r>
              <a:rPr lang="en-US" sz="2400" spc="-60" dirty="0">
                <a:latin typeface="Calibri" pitchFamily="34" charset="0"/>
                <a:cs typeface="Calibri" pitchFamily="34" charset="0"/>
              </a:rPr>
              <a:t>inary Dig</a:t>
            </a:r>
            <a:r>
              <a:rPr lang="en-US" sz="2400" spc="-60" dirty="0">
                <a:solidFill>
                  <a:srgbClr val="FF0000"/>
                </a:solidFill>
                <a:latin typeface="Calibri" pitchFamily="34" charset="0"/>
                <a:cs typeface="Calibri" pitchFamily="34" charset="0"/>
              </a:rPr>
              <a:t>it</a:t>
            </a:r>
            <a:r>
              <a:rPr lang="en-US" sz="2400" spc="-60" dirty="0">
                <a:latin typeface="Calibri" pitchFamily="34" charset="0"/>
                <a:cs typeface="Calibri" pitchFamily="34" charset="0"/>
              </a:rPr>
              <a:t>, which is either a 0 or a 1. </a:t>
            </a:r>
          </a:p>
          <a:p>
            <a:pPr marL="906463" algn="just" eaLnBrk="1" hangingPunct="1">
              <a:lnSpc>
                <a:spcPct val="93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It is the smallest unit of information that can be stored by </a:t>
            </a:r>
            <a:r>
              <a:rPr lang="en-US" sz="2400" spc="-30" dirty="0" smtClean="0">
                <a:latin typeface="Calibri" pitchFamily="34" charset="0"/>
                <a:cs typeface="Calibri" pitchFamily="34" charset="0"/>
              </a:rPr>
              <a:t>a digital </a:t>
            </a:r>
            <a:r>
              <a:rPr lang="en-US" sz="2400" spc="-30" dirty="0">
                <a:latin typeface="Calibri" pitchFamily="34" charset="0"/>
                <a:cs typeface="Calibri" pitchFamily="34" charset="0"/>
              </a:rPr>
              <a:t>computer. That is, either </a:t>
            </a:r>
            <a:r>
              <a:rPr lang="en-US" sz="2400" spc="-30" dirty="0" smtClean="0">
                <a:latin typeface="Calibri" pitchFamily="34" charset="0"/>
                <a:cs typeface="Calibri" pitchFamily="34" charset="0"/>
              </a:rPr>
              <a:t>a 0 </a:t>
            </a:r>
            <a:r>
              <a:rPr lang="en-US" sz="2400" spc="-30" dirty="0">
                <a:latin typeface="Calibri" pitchFamily="34" charset="0"/>
                <a:cs typeface="Calibri" pitchFamily="34" charset="0"/>
              </a:rPr>
              <a:t>(zero) or </a:t>
            </a:r>
            <a:r>
              <a:rPr lang="en-US" sz="2400" spc="-30" dirty="0" smtClean="0">
                <a:latin typeface="Calibri" pitchFamily="34" charset="0"/>
                <a:cs typeface="Calibri" pitchFamily="34" charset="0"/>
              </a:rPr>
              <a:t>a 1 </a:t>
            </a:r>
            <a:r>
              <a:rPr lang="en-US" sz="2400" spc="-30" dirty="0">
                <a:latin typeface="Calibri" pitchFamily="34" charset="0"/>
                <a:cs typeface="Calibri" pitchFamily="34" charset="0"/>
              </a:rPr>
              <a:t>(one) is called a bit</a:t>
            </a:r>
            <a:r>
              <a:rPr lang="en-US" sz="2400" spc="-30" dirty="0" smtClean="0">
                <a:latin typeface="Calibri" pitchFamily="34" charset="0"/>
                <a:cs typeface="Calibri" pitchFamily="34" charset="0"/>
              </a:rPr>
              <a:t>.</a:t>
            </a:r>
          </a:p>
          <a:p>
            <a:pPr marL="7938" indent="0" algn="just" eaLnBrk="1" hangingPunct="1">
              <a:lnSpc>
                <a:spcPct val="93000"/>
              </a:lnSpc>
              <a:spcBef>
                <a:spcPts val="0"/>
              </a:spcBef>
              <a:spcAft>
                <a:spcPts val="0"/>
              </a:spcAft>
              <a:buClr>
                <a:srgbClr val="FF0000"/>
              </a:buClr>
              <a:buSzPct val="101000"/>
              <a:buNone/>
            </a:pPr>
            <a:r>
              <a:rPr lang="en-US" sz="2800" dirty="0" smtClean="0">
                <a:solidFill>
                  <a:srgbClr val="0033CC"/>
                </a:solidFill>
                <a:latin typeface="Arial" panose="020B0604020202020204" pitchFamily="34" charset="0"/>
                <a:cs typeface="Arial" panose="020B0604020202020204" pitchFamily="34" charset="0"/>
              </a:rPr>
              <a:t>Byte</a:t>
            </a:r>
            <a:r>
              <a:rPr lang="en-US" sz="2800" dirty="0">
                <a:solidFill>
                  <a:srgbClr val="0033CC"/>
                </a:solidFill>
                <a:latin typeface="Arial" panose="020B0604020202020204" pitchFamily="34" charset="0"/>
                <a:cs typeface="Arial" panose="020B0604020202020204" pitchFamily="34" charset="0"/>
              </a:rPr>
              <a:t>:</a:t>
            </a:r>
          </a:p>
          <a:p>
            <a:pPr marL="906463" algn="just" eaLnBrk="1" hangingPunct="1">
              <a:lnSpc>
                <a:spcPct val="93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A combination of 8 bits is called a </a:t>
            </a:r>
            <a:r>
              <a:rPr lang="en-US" sz="2400" spc="-30" dirty="0" smtClean="0">
                <a:solidFill>
                  <a:srgbClr val="0033CC"/>
                </a:solidFill>
                <a:latin typeface="Calibri" pitchFamily="34" charset="0"/>
                <a:cs typeface="Calibri" pitchFamily="34" charset="0"/>
              </a:rPr>
              <a:t>byte</a:t>
            </a:r>
            <a:r>
              <a:rPr lang="en-US" sz="2400" spc="-30" dirty="0">
                <a:latin typeface="Calibri" pitchFamily="34" charset="0"/>
                <a:cs typeface="Calibri" pitchFamily="34" charset="0"/>
              </a:rPr>
              <a:t>, i.e. 1 byte= 8 bits. </a:t>
            </a:r>
          </a:p>
          <a:p>
            <a:pPr marL="7938" indent="0" algn="just" eaLnBrk="1" hangingPunct="1">
              <a:lnSpc>
                <a:spcPct val="93000"/>
              </a:lnSpc>
              <a:spcBef>
                <a:spcPts val="0"/>
              </a:spcBef>
              <a:spcAft>
                <a:spcPts val="0"/>
              </a:spcAft>
              <a:buClr>
                <a:srgbClr val="FF0000"/>
              </a:buClr>
              <a:buSzPct val="101000"/>
              <a:buNone/>
            </a:pPr>
            <a:r>
              <a:rPr lang="en-US" sz="2800" dirty="0" smtClean="0">
                <a:solidFill>
                  <a:srgbClr val="00CC00"/>
                </a:solidFill>
                <a:latin typeface="Arial" panose="020B0604020202020204" pitchFamily="34" charset="0"/>
                <a:cs typeface="Arial" panose="020B0604020202020204" pitchFamily="34" charset="0"/>
              </a:rPr>
              <a:t>Nibble: </a:t>
            </a:r>
            <a:endParaRPr lang="en-US" sz="2800" dirty="0">
              <a:solidFill>
                <a:srgbClr val="00CC00"/>
              </a:solidFill>
              <a:latin typeface="Arial" panose="020B0604020202020204" pitchFamily="34" charset="0"/>
              <a:cs typeface="Arial" panose="020B0604020202020204" pitchFamily="34" charset="0"/>
            </a:endParaRPr>
          </a:p>
          <a:p>
            <a:pPr marL="906463" algn="just" eaLnBrk="1" hangingPunct="1">
              <a:lnSpc>
                <a:spcPct val="93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A collection of 4 bits is called a </a:t>
            </a:r>
            <a:r>
              <a:rPr lang="en-US" sz="2400" spc="-30" dirty="0">
                <a:solidFill>
                  <a:srgbClr val="3366FF"/>
                </a:solidFill>
                <a:latin typeface="Calibri" pitchFamily="34" charset="0"/>
                <a:cs typeface="Calibri" pitchFamily="34" charset="0"/>
              </a:rPr>
              <a:t>nibble</a:t>
            </a:r>
            <a:r>
              <a:rPr lang="en-US" sz="2400" spc="-30" dirty="0">
                <a:latin typeface="Calibri" pitchFamily="34" charset="0"/>
                <a:cs typeface="Calibri" pitchFamily="34" charset="0"/>
              </a:rPr>
              <a:t>, i.e. 1 nibble= 4 bits= ½ byte </a:t>
            </a:r>
            <a:endParaRPr lang="en-US" sz="2400" spc="-30" dirty="0" smtClean="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sp>
        <p:nvSpPr>
          <p:cNvPr id="8"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a:solidFill>
                  <a:schemeClr val="bg1"/>
                </a:solidFill>
                <a:latin typeface="Arial" panose="020B0604020202020204" pitchFamily="34" charset="0"/>
              </a:rPr>
              <a:t>8</a:t>
            </a:r>
            <a:r>
              <a:rPr lang="en-US" sz="2800" i="0" dirty="0" smtClean="0">
                <a:solidFill>
                  <a:schemeClr val="bg1"/>
                </a:solidFill>
                <a:latin typeface="Arial" panose="020B0604020202020204" pitchFamily="34" charset="0"/>
              </a:rPr>
              <a:t>.1 Definition and Function of a Memory</a:t>
            </a:r>
            <a:endParaRPr lang="en-US" sz="28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57112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051664"/>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Capacity of a Memory</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1676400" y="1676400"/>
            <a:ext cx="55626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63563" indent="0" algn="just" eaLnBrk="1" hangingPunct="1">
              <a:spcBef>
                <a:spcPts val="600"/>
              </a:spcBef>
              <a:spcAft>
                <a:spcPts val="600"/>
              </a:spcAft>
              <a:buClr>
                <a:srgbClr val="FF0000"/>
              </a:buClr>
              <a:buSzPct val="101000"/>
              <a:buNone/>
            </a:pPr>
            <a:r>
              <a:rPr lang="en-US" sz="2400" spc="-30" dirty="0" smtClean="0">
                <a:latin typeface="Calibri" pitchFamily="34" charset="0"/>
                <a:cs typeface="Calibri" pitchFamily="34" charset="0"/>
              </a:rPr>
              <a:t>1 Byte = 8 </a:t>
            </a:r>
            <a:r>
              <a:rPr lang="en-US" sz="2400" spc="-30" dirty="0">
                <a:latin typeface="Calibri" pitchFamily="34" charset="0"/>
                <a:cs typeface="Calibri" pitchFamily="34" charset="0"/>
              </a:rPr>
              <a:t>Bit</a:t>
            </a:r>
          </a:p>
          <a:p>
            <a:pPr marL="563563" indent="0" algn="just" eaLnBrk="1" hangingPunct="1">
              <a:spcBef>
                <a:spcPts val="600"/>
              </a:spcBef>
              <a:spcAft>
                <a:spcPts val="600"/>
              </a:spcAft>
              <a:buClr>
                <a:srgbClr val="FF0000"/>
              </a:buClr>
              <a:buSzPct val="101000"/>
              <a:buNone/>
            </a:pPr>
            <a:r>
              <a:rPr lang="en-US" sz="2400" spc="-30" dirty="0">
                <a:solidFill>
                  <a:srgbClr val="FF0000"/>
                </a:solidFill>
                <a:latin typeface="Calibri" pitchFamily="34" charset="0"/>
                <a:cs typeface="Calibri" pitchFamily="34" charset="0"/>
              </a:rPr>
              <a:t>1 KB (Kilobyte</a:t>
            </a:r>
            <a:r>
              <a:rPr lang="en-US" sz="2400" spc="-30" dirty="0" smtClean="0">
                <a:solidFill>
                  <a:srgbClr val="FF0000"/>
                </a:solidFill>
                <a:latin typeface="Calibri" pitchFamily="34" charset="0"/>
                <a:cs typeface="Calibri" pitchFamily="34" charset="0"/>
              </a:rPr>
              <a:t>) = </a:t>
            </a:r>
            <a:r>
              <a:rPr lang="en-US" sz="2400" spc="-30" dirty="0">
                <a:solidFill>
                  <a:srgbClr val="FF0000"/>
                </a:solidFill>
                <a:latin typeface="Calibri" pitchFamily="34" charset="0"/>
                <a:cs typeface="Calibri" pitchFamily="34" charset="0"/>
              </a:rPr>
              <a:t>1024 Byte</a:t>
            </a:r>
          </a:p>
          <a:p>
            <a:pPr marL="563563" indent="0" algn="just" eaLnBrk="1" hangingPunct="1">
              <a:spcBef>
                <a:spcPts val="600"/>
              </a:spcBef>
              <a:spcAft>
                <a:spcPts val="600"/>
              </a:spcAft>
              <a:buClr>
                <a:srgbClr val="FF0000"/>
              </a:buClr>
              <a:buSzPct val="101000"/>
              <a:buNone/>
            </a:pPr>
            <a:r>
              <a:rPr lang="en-US" sz="2400" spc="-30" dirty="0">
                <a:latin typeface="Calibri" pitchFamily="34" charset="0"/>
                <a:cs typeface="Calibri" pitchFamily="34" charset="0"/>
              </a:rPr>
              <a:t>1 MB (Megabyte</a:t>
            </a:r>
            <a:r>
              <a:rPr lang="en-US" sz="2400" spc="-30" dirty="0" smtClean="0">
                <a:latin typeface="Calibri" pitchFamily="34" charset="0"/>
                <a:cs typeface="Calibri" pitchFamily="34" charset="0"/>
              </a:rPr>
              <a:t>) = </a:t>
            </a:r>
            <a:r>
              <a:rPr lang="en-US" sz="2400" spc="-30" dirty="0">
                <a:latin typeface="Calibri" pitchFamily="34" charset="0"/>
                <a:cs typeface="Calibri" pitchFamily="34" charset="0"/>
              </a:rPr>
              <a:t>1024 KB</a:t>
            </a:r>
          </a:p>
          <a:p>
            <a:pPr marL="563563" indent="0" algn="just" eaLnBrk="1" hangingPunct="1">
              <a:spcBef>
                <a:spcPts val="600"/>
              </a:spcBef>
              <a:spcAft>
                <a:spcPts val="600"/>
              </a:spcAft>
              <a:buClr>
                <a:srgbClr val="FF0000"/>
              </a:buClr>
              <a:buSzPct val="101000"/>
              <a:buNone/>
            </a:pPr>
            <a:r>
              <a:rPr lang="en-US" sz="2400" spc="-30" dirty="0">
                <a:solidFill>
                  <a:srgbClr val="FF0000"/>
                </a:solidFill>
                <a:latin typeface="Calibri" pitchFamily="34" charset="0"/>
                <a:cs typeface="Calibri" pitchFamily="34" charset="0"/>
              </a:rPr>
              <a:t>1 GB (Gigabyte</a:t>
            </a:r>
            <a:r>
              <a:rPr lang="en-US" sz="2400" spc="-30" dirty="0" smtClean="0">
                <a:solidFill>
                  <a:srgbClr val="FF0000"/>
                </a:solidFill>
                <a:latin typeface="Calibri" pitchFamily="34" charset="0"/>
                <a:cs typeface="Calibri" pitchFamily="34" charset="0"/>
              </a:rPr>
              <a:t>) = </a:t>
            </a:r>
            <a:r>
              <a:rPr lang="en-US" sz="2400" spc="-30" dirty="0">
                <a:solidFill>
                  <a:srgbClr val="FF0000"/>
                </a:solidFill>
                <a:latin typeface="Calibri" pitchFamily="34" charset="0"/>
                <a:cs typeface="Calibri" pitchFamily="34" charset="0"/>
              </a:rPr>
              <a:t>1024 MB</a:t>
            </a:r>
          </a:p>
          <a:p>
            <a:pPr marL="563563" indent="0" algn="just" eaLnBrk="1" hangingPunct="1">
              <a:spcBef>
                <a:spcPts val="600"/>
              </a:spcBef>
              <a:spcAft>
                <a:spcPts val="600"/>
              </a:spcAft>
              <a:buClr>
                <a:srgbClr val="FF0000"/>
              </a:buClr>
              <a:buSzPct val="101000"/>
              <a:buNone/>
            </a:pPr>
            <a:r>
              <a:rPr lang="en-US" sz="2400" spc="-30" dirty="0">
                <a:latin typeface="Calibri" pitchFamily="34" charset="0"/>
                <a:cs typeface="Calibri" pitchFamily="34" charset="0"/>
              </a:rPr>
              <a:t>1 TB (Terabyte</a:t>
            </a:r>
            <a:r>
              <a:rPr lang="en-US" sz="2400" spc="-30" dirty="0" smtClean="0">
                <a:latin typeface="Calibri" pitchFamily="34" charset="0"/>
                <a:cs typeface="Calibri" pitchFamily="34" charset="0"/>
              </a:rPr>
              <a:t>) = </a:t>
            </a:r>
            <a:r>
              <a:rPr lang="en-US" sz="2400" spc="-30" dirty="0">
                <a:latin typeface="Calibri" pitchFamily="34" charset="0"/>
                <a:cs typeface="Calibri" pitchFamily="34" charset="0"/>
              </a:rPr>
              <a:t>1024 GB</a:t>
            </a:r>
          </a:p>
          <a:p>
            <a:pPr marL="563563" indent="0" algn="just" eaLnBrk="1" hangingPunct="1">
              <a:spcBef>
                <a:spcPts val="600"/>
              </a:spcBef>
              <a:spcAft>
                <a:spcPts val="600"/>
              </a:spcAft>
              <a:buClr>
                <a:srgbClr val="FF0000"/>
              </a:buClr>
              <a:buSzPct val="101000"/>
              <a:buNone/>
            </a:pPr>
            <a:r>
              <a:rPr lang="en-US" sz="2400" spc="-30" dirty="0">
                <a:solidFill>
                  <a:srgbClr val="FF0000"/>
                </a:solidFill>
                <a:latin typeface="Calibri" pitchFamily="34" charset="0"/>
                <a:cs typeface="Calibri" pitchFamily="34" charset="0"/>
              </a:rPr>
              <a:t>1 PB (Petabyte</a:t>
            </a:r>
            <a:r>
              <a:rPr lang="en-US" sz="2400" spc="-30" dirty="0" smtClean="0">
                <a:solidFill>
                  <a:srgbClr val="FF0000"/>
                </a:solidFill>
                <a:latin typeface="Calibri" pitchFamily="34" charset="0"/>
                <a:cs typeface="Calibri" pitchFamily="34" charset="0"/>
              </a:rPr>
              <a:t>) = </a:t>
            </a:r>
            <a:r>
              <a:rPr lang="en-US" sz="2400" spc="-30" dirty="0">
                <a:solidFill>
                  <a:srgbClr val="FF0000"/>
                </a:solidFill>
                <a:latin typeface="Calibri" pitchFamily="34" charset="0"/>
                <a:cs typeface="Calibri" pitchFamily="34" charset="0"/>
              </a:rPr>
              <a:t>1024 TB</a:t>
            </a:r>
          </a:p>
          <a:p>
            <a:pPr marL="563563" indent="0" algn="just" eaLnBrk="1" hangingPunct="1">
              <a:spcBef>
                <a:spcPts val="600"/>
              </a:spcBef>
              <a:spcAft>
                <a:spcPts val="600"/>
              </a:spcAft>
              <a:buClr>
                <a:srgbClr val="FF0000"/>
              </a:buClr>
              <a:buSzPct val="101000"/>
              <a:buNone/>
            </a:pPr>
            <a:r>
              <a:rPr lang="en-US" sz="2400" spc="-30" dirty="0">
                <a:latin typeface="Calibri" pitchFamily="34" charset="0"/>
                <a:cs typeface="Calibri" pitchFamily="34" charset="0"/>
              </a:rPr>
              <a:t>1 EB (Exabyte) </a:t>
            </a:r>
            <a:r>
              <a:rPr lang="en-US" sz="2400" spc="-30" dirty="0" smtClean="0">
                <a:latin typeface="Calibri" pitchFamily="34" charset="0"/>
                <a:cs typeface="Calibri" pitchFamily="34" charset="0"/>
              </a:rPr>
              <a:t>= 1024 </a:t>
            </a:r>
            <a:r>
              <a:rPr lang="en-US" sz="2400" spc="-30" dirty="0">
                <a:latin typeface="Calibri" pitchFamily="34" charset="0"/>
                <a:cs typeface="Calibri" pitchFamily="34" charset="0"/>
              </a:rPr>
              <a:t>PB</a:t>
            </a:r>
          </a:p>
          <a:p>
            <a:pPr marL="0" indent="0" algn="just" eaLnBrk="1" hangingPunct="1">
              <a:lnSpc>
                <a:spcPct val="90000"/>
              </a:lnSpc>
              <a:spcBef>
                <a:spcPts val="0"/>
              </a:spcBef>
              <a:buNone/>
            </a:pPr>
            <a:endParaRPr lang="en-US" sz="2800" dirty="0" smtClean="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a:t>
            </a:fld>
            <a:endParaRPr lang="en-US" dirty="0"/>
          </a:p>
        </p:txBody>
      </p:sp>
      <p:sp>
        <p:nvSpPr>
          <p:cNvPr id="8"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8.1 Definition and Function of a Memory</a:t>
            </a:r>
            <a:endParaRPr lang="en-US" sz="28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28246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spcAft>
                <a:spcPts val="0"/>
              </a:spcAft>
              <a:buNone/>
            </a:pPr>
            <a:r>
              <a:rPr lang="en-US" sz="2800" dirty="0">
                <a:latin typeface="Arial" panose="020B0604020202020204" pitchFamily="34" charset="0"/>
                <a:cs typeface="Arial" panose="020B0604020202020204" pitchFamily="34" charset="0"/>
              </a:rPr>
              <a:t>Memory can be classified according to a number of criteria: </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Storage capacity</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The method of storing and retrieving data</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The time needed to store and retrieve data</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Connection of memory device with the CPU</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Storing data temporarily or permanently</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Cost per bit of storage etc. </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spTree>
    <p:extLst>
      <p:ext uri="{BB962C8B-B14F-4D97-AF65-F5344CB8AC3E}">
        <p14:creationId xmlns:p14="http://schemas.microsoft.com/office/powerpoint/2010/main" val="1280076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26414411"/>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Primary </a:t>
                      </a:r>
                      <a:r>
                        <a:rPr lang="en-US" sz="2600" dirty="0" smtClean="0">
                          <a:solidFill>
                            <a:srgbClr val="FF0000"/>
                          </a:solidFill>
                          <a:effectLst/>
                          <a:latin typeface="Arial" pitchFamily="34" charset="0"/>
                          <a:cs typeface="Arial" pitchFamily="34" charset="0"/>
                        </a:rPr>
                        <a:t>Vs.</a:t>
                      </a:r>
                      <a:r>
                        <a:rPr lang="en-US" sz="2600" dirty="0" smtClean="0">
                          <a:solidFill>
                            <a:srgbClr val="0033CC"/>
                          </a:solidFill>
                          <a:effectLst/>
                          <a:latin typeface="Arial" pitchFamily="34" charset="0"/>
                          <a:cs typeface="Arial" pitchFamily="34" charset="0"/>
                        </a:rPr>
                        <a:t> Secondary </a:t>
                      </a:r>
                      <a:r>
                        <a:rPr lang="en-US" sz="2600" baseline="0" dirty="0" smtClean="0">
                          <a:solidFill>
                            <a:srgbClr val="0033CC"/>
                          </a:solidFill>
                          <a:effectLst/>
                          <a:latin typeface="Arial" pitchFamily="34" charset="0"/>
                          <a:cs typeface="Arial" pitchFamily="34" charset="0"/>
                        </a:rPr>
                        <a:t>Memory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85000"/>
              </a:lnSpc>
              <a:spcBef>
                <a:spcPts val="0"/>
              </a:spcBef>
              <a:spcAft>
                <a:spcPts val="0"/>
              </a:spcAft>
              <a:buNone/>
            </a:pPr>
            <a:r>
              <a:rPr lang="en-US" sz="2800" dirty="0">
                <a:latin typeface="Arial" panose="020B0604020202020204" pitchFamily="34" charset="0"/>
                <a:cs typeface="Arial" panose="020B0604020202020204" pitchFamily="34" charset="0"/>
              </a:rPr>
              <a:t>Primary Memory (Main Memory): </a:t>
            </a: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Primary memory is </a:t>
            </a:r>
            <a:r>
              <a:rPr lang="en-US" sz="2300" spc="-30" dirty="0">
                <a:solidFill>
                  <a:srgbClr val="FF0000"/>
                </a:solidFill>
                <a:latin typeface="Calibri" pitchFamily="34" charset="0"/>
                <a:cs typeface="Calibri" pitchFamily="34" charset="0"/>
              </a:rPr>
              <a:t>directly connected to the CPU</a:t>
            </a:r>
            <a:r>
              <a:rPr lang="en-US" sz="2300" spc="-30" dirty="0">
                <a:latin typeface="Calibri" pitchFamily="34" charset="0"/>
                <a:cs typeface="Calibri" pitchFamily="34" charset="0"/>
              </a:rPr>
              <a:t>. </a:t>
            </a: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Every location </a:t>
            </a:r>
            <a:r>
              <a:rPr lang="en-US" sz="2300" spc="-30" dirty="0">
                <a:latin typeface="Calibri" pitchFamily="34" charset="0"/>
                <a:cs typeface="Calibri" pitchFamily="34" charset="0"/>
              </a:rPr>
              <a:t>in main memory can be directly </a:t>
            </a:r>
            <a:r>
              <a:rPr lang="en-US" sz="2300" spc="-30" dirty="0" smtClean="0">
                <a:latin typeface="Calibri" pitchFamily="34" charset="0"/>
                <a:cs typeface="Calibri" pitchFamily="34" charset="0"/>
              </a:rPr>
              <a:t>and randomly accessed </a:t>
            </a:r>
            <a:r>
              <a:rPr lang="en-US" sz="2300" spc="-30" dirty="0">
                <a:latin typeface="Calibri" pitchFamily="34" charset="0"/>
                <a:cs typeface="Calibri" pitchFamily="34" charset="0"/>
              </a:rPr>
              <a:t>by the CPU. </a:t>
            </a: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However, the primary memory can hold information only while the computer system in on. As soon as the computer system is switched off or reset, information stored in the primary memory disappears. Hence, primary memory is sometimes referred to as the </a:t>
            </a:r>
            <a:r>
              <a:rPr lang="en-US" sz="2300" spc="-30" dirty="0">
                <a:solidFill>
                  <a:srgbClr val="3366FF"/>
                </a:solidFill>
                <a:latin typeface="Calibri" pitchFamily="34" charset="0"/>
                <a:cs typeface="Calibri" pitchFamily="34" charset="0"/>
              </a:rPr>
              <a:t>volatile or temporary memory</a:t>
            </a:r>
            <a:r>
              <a:rPr lang="en-US" sz="2300" spc="-30" dirty="0">
                <a:latin typeface="Calibri" pitchFamily="34" charset="0"/>
                <a:cs typeface="Calibri" pitchFamily="34" charset="0"/>
              </a:rPr>
              <a:t>. </a:t>
            </a: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Moreover, primary memory normally has limited storage capacity, because it is very expensive. </a:t>
            </a: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The primary memory of modern computer system is made up of semiconductor devices. </a:t>
            </a: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This </a:t>
            </a:r>
            <a:r>
              <a:rPr lang="en-US" sz="2300" spc="-30" dirty="0">
                <a:latin typeface="Calibri" pitchFamily="34" charset="0"/>
                <a:cs typeface="Calibri" pitchFamily="34" charset="0"/>
              </a:rPr>
              <a:t>memory-</a:t>
            </a:r>
          </a:p>
          <a:p>
            <a:pPr marL="1766888" lvl="0" algn="just" defTabSz="860425" eaLnBrk="1" hangingPunct="1">
              <a:lnSpc>
                <a:spcPct val="85000"/>
              </a:lnSpc>
              <a:spcBef>
                <a:spcPts val="0"/>
              </a:spcBef>
              <a:spcAft>
                <a:spcPts val="0"/>
              </a:spcAft>
              <a:buClr>
                <a:srgbClr val="FF0000"/>
              </a:buClr>
              <a:buSzPct val="101000"/>
              <a:buFont typeface="Wingdings" pitchFamily="2" charset="2"/>
              <a:buChar char="v"/>
            </a:pPr>
            <a:r>
              <a:rPr lang="en-US" sz="2000" spc="-30" dirty="0">
                <a:latin typeface="Calibri" pitchFamily="34" charset="0"/>
                <a:cs typeface="Calibri" pitchFamily="34" charset="0"/>
              </a:rPr>
              <a:t>holds data and instructions before the actual processing </a:t>
            </a:r>
            <a:r>
              <a:rPr lang="en-US" sz="2000" spc="-30" dirty="0" smtClean="0">
                <a:latin typeface="Calibri" pitchFamily="34" charset="0"/>
                <a:cs typeface="Calibri" pitchFamily="34" charset="0"/>
              </a:rPr>
              <a:t>starts</a:t>
            </a:r>
            <a:endParaRPr lang="en-US" sz="2000" spc="-30" dirty="0">
              <a:latin typeface="Calibri" pitchFamily="34" charset="0"/>
              <a:cs typeface="Calibri" pitchFamily="34" charset="0"/>
            </a:endParaRPr>
          </a:p>
          <a:p>
            <a:pPr marL="1766888" lvl="0" algn="just" defTabSz="860425" eaLnBrk="1" hangingPunct="1">
              <a:lnSpc>
                <a:spcPct val="85000"/>
              </a:lnSpc>
              <a:spcBef>
                <a:spcPts val="0"/>
              </a:spcBef>
              <a:spcAft>
                <a:spcPts val="0"/>
              </a:spcAft>
              <a:buClr>
                <a:srgbClr val="FF0000"/>
              </a:buClr>
              <a:buSzPct val="101000"/>
              <a:buFont typeface="Wingdings" pitchFamily="2" charset="2"/>
              <a:buChar char="v"/>
            </a:pPr>
            <a:r>
              <a:rPr lang="en-US" sz="2000" spc="-30" dirty="0">
                <a:latin typeface="Calibri" pitchFamily="34" charset="0"/>
                <a:cs typeface="Calibri" pitchFamily="34" charset="0"/>
              </a:rPr>
              <a:t>intermediate results of ongoing </a:t>
            </a:r>
            <a:r>
              <a:rPr lang="en-US" sz="2000" spc="-30" dirty="0" smtClean="0">
                <a:latin typeface="Calibri" pitchFamily="34" charset="0"/>
                <a:cs typeface="Calibri" pitchFamily="34" charset="0"/>
              </a:rPr>
              <a:t>processing</a:t>
            </a:r>
            <a:endParaRPr lang="en-US" sz="2000" spc="-30" dirty="0">
              <a:latin typeface="Calibri" pitchFamily="34" charset="0"/>
              <a:cs typeface="Calibri" pitchFamily="34" charset="0"/>
            </a:endParaRPr>
          </a:p>
          <a:p>
            <a:pPr marL="1766888" lvl="0" algn="just" defTabSz="860425" eaLnBrk="1" hangingPunct="1">
              <a:lnSpc>
                <a:spcPct val="85000"/>
              </a:lnSpc>
              <a:spcBef>
                <a:spcPts val="0"/>
              </a:spcBef>
              <a:spcAft>
                <a:spcPts val="0"/>
              </a:spcAft>
              <a:buClr>
                <a:srgbClr val="FF0000"/>
              </a:buClr>
              <a:buSzPct val="101000"/>
              <a:buFont typeface="Wingdings" pitchFamily="2" charset="2"/>
              <a:buChar char="v"/>
            </a:pPr>
            <a:r>
              <a:rPr lang="en-US" sz="2000" spc="-30" dirty="0">
                <a:latin typeface="Calibri" pitchFamily="34" charset="0"/>
                <a:cs typeface="Calibri" pitchFamily="34" charset="0"/>
              </a:rPr>
              <a:t>final results of processing before being passed on to the output units. </a:t>
            </a:r>
            <a:endParaRPr lang="en-US" sz="2000" spc="-30" dirty="0" smtClean="0">
              <a:latin typeface="Calibri" pitchFamily="34" charset="0"/>
              <a:cs typeface="Calibri" pitchFamily="34" charset="0"/>
            </a:endParaRPr>
          </a:p>
          <a:p>
            <a:pPr marL="906463" lvl="0" algn="just" eaLnBrk="1" hangingPunct="1">
              <a:lnSpc>
                <a:spcPct val="85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Example of primary memory: </a:t>
            </a:r>
            <a:r>
              <a:rPr lang="en-US" sz="2300" spc="-30" dirty="0">
                <a:latin typeface="Calibri" pitchFamily="34" charset="0"/>
                <a:cs typeface="Calibri" pitchFamily="34" charset="0"/>
              </a:rPr>
              <a:t>RAM, ROM.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spTree>
    <p:extLst>
      <p:ext uri="{BB962C8B-B14F-4D97-AF65-F5344CB8AC3E}">
        <p14:creationId xmlns:p14="http://schemas.microsoft.com/office/powerpoint/2010/main" val="268879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800" i="0" dirty="0" smtClean="0">
                <a:solidFill>
                  <a:schemeClr val="bg1"/>
                </a:solidFill>
                <a:latin typeface="Arial" panose="020B0604020202020204" pitchFamily="34" charset="0"/>
              </a:rPr>
              <a:t>8.2 Classification of Memory</a:t>
            </a:r>
            <a:endParaRPr lang="en-US" sz="28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81976023"/>
              </p:ext>
            </p:extLst>
          </p:nvPr>
        </p:nvGraphicFramePr>
        <p:xfrm>
          <a:off x="94034" y="7467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8.2.1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Primary </a:t>
                      </a:r>
                      <a:r>
                        <a:rPr lang="en-US" sz="2600" dirty="0" smtClean="0">
                          <a:solidFill>
                            <a:srgbClr val="FF0000"/>
                          </a:solidFill>
                          <a:effectLst/>
                          <a:latin typeface="Arial" pitchFamily="34" charset="0"/>
                          <a:cs typeface="Arial" pitchFamily="34" charset="0"/>
                        </a:rPr>
                        <a:t>Vs.</a:t>
                      </a:r>
                      <a:r>
                        <a:rPr lang="en-US" sz="2600" dirty="0" smtClean="0">
                          <a:solidFill>
                            <a:srgbClr val="0033CC"/>
                          </a:solidFill>
                          <a:effectLst/>
                          <a:latin typeface="Arial" pitchFamily="34" charset="0"/>
                          <a:cs typeface="Arial" pitchFamily="34" charset="0"/>
                        </a:rPr>
                        <a:t> Secondary </a:t>
                      </a:r>
                      <a:r>
                        <a:rPr lang="en-US" sz="2600" baseline="0" dirty="0" smtClean="0">
                          <a:solidFill>
                            <a:srgbClr val="0033CC"/>
                          </a:solidFill>
                          <a:effectLst/>
                          <a:latin typeface="Arial" pitchFamily="34" charset="0"/>
                          <a:cs typeface="Arial" pitchFamily="34" charset="0"/>
                        </a:rPr>
                        <a:t>Memory</a:t>
                      </a:r>
                      <a:r>
                        <a:rPr lang="en-US" sz="2600" baseline="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800" dirty="0" smtClean="0">
                <a:latin typeface="Arial" panose="020B0604020202020204" pitchFamily="34" charset="0"/>
                <a:cs typeface="Arial" panose="020B0604020202020204" pitchFamily="34" charset="0"/>
              </a:rPr>
              <a:t>Secondary </a:t>
            </a:r>
            <a:r>
              <a:rPr lang="en-US" sz="2800" dirty="0">
                <a:latin typeface="Arial" panose="020B0604020202020204" pitchFamily="34" charset="0"/>
                <a:cs typeface="Arial" panose="020B0604020202020204" pitchFamily="34" charset="0"/>
              </a:rPr>
              <a:t>Memory (Auxiliary Memory):</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Secondary memory is used for storing programs and large data files which are currently not required by the CPU, but at later time they may be needed for processing.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solidFill>
                  <a:srgbClr val="3366FF"/>
                </a:solidFill>
                <a:latin typeface="Calibri" pitchFamily="34" charset="0"/>
                <a:cs typeface="Calibri" pitchFamily="34" charset="0"/>
              </a:rPr>
              <a:t>This memory can retain information even when the computer system is switched off or reset</a:t>
            </a:r>
            <a:r>
              <a:rPr lang="en-US" sz="2400" spc="-30" dirty="0">
                <a:latin typeface="Calibri" pitchFamily="34" charset="0"/>
                <a:cs typeface="Calibri" pitchFamily="34" charset="0"/>
              </a:rPr>
              <a:t>, i.e. it holds data permanently.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It is much larger in capacity but much slower than main </a:t>
            </a:r>
            <a:r>
              <a:rPr lang="en-US" sz="2400" spc="-30" dirty="0" smtClean="0">
                <a:latin typeface="Calibri" pitchFamily="34" charset="0"/>
                <a:cs typeface="Calibri" pitchFamily="34" charset="0"/>
              </a:rPr>
              <a:t>memory.</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It also </a:t>
            </a:r>
            <a:r>
              <a:rPr lang="en-US" sz="2400" spc="-30" dirty="0">
                <a:latin typeface="Calibri" pitchFamily="34" charset="0"/>
                <a:cs typeface="Calibri" pitchFamily="34" charset="0"/>
              </a:rPr>
              <a:t>serves as an </a:t>
            </a:r>
            <a:r>
              <a:rPr lang="en-US" sz="2400" spc="-30" dirty="0" err="1" smtClean="0">
                <a:solidFill>
                  <a:srgbClr val="0033CC"/>
                </a:solidFill>
                <a:latin typeface="Calibri" pitchFamily="34" charset="0"/>
                <a:cs typeface="Calibri" pitchFamily="34" charset="0"/>
              </a:rPr>
              <a:t>overfollow</a:t>
            </a:r>
            <a:r>
              <a:rPr lang="en-US" sz="2400" spc="-30" dirty="0" smtClean="0">
                <a:solidFill>
                  <a:srgbClr val="0033CC"/>
                </a:solidFill>
                <a:latin typeface="Calibri" pitchFamily="34" charset="0"/>
                <a:cs typeface="Calibri" pitchFamily="34" charset="0"/>
              </a:rPr>
              <a:t> </a:t>
            </a:r>
            <a:r>
              <a:rPr lang="en-US" sz="2400" spc="-30" dirty="0">
                <a:solidFill>
                  <a:srgbClr val="0033CC"/>
                </a:solidFill>
                <a:latin typeface="Calibri" pitchFamily="34" charset="0"/>
                <a:cs typeface="Calibri" pitchFamily="34" charset="0"/>
              </a:rPr>
              <a:t>memory </a:t>
            </a:r>
            <a:r>
              <a:rPr lang="en-US" sz="2400" spc="-30" dirty="0">
                <a:latin typeface="Calibri" pitchFamily="34" charset="0"/>
                <a:cs typeface="Calibri" pitchFamily="34" charset="0"/>
              </a:rPr>
              <a:t>when the capacity of the main memory is exceeded. </a:t>
            </a:r>
            <a:endParaRPr lang="en-US" sz="2400" spc="-30" dirty="0" smtClean="0">
              <a:latin typeface="Calibri" pitchFamily="34" charset="0"/>
              <a:cs typeface="Calibri"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Secondary memories that have huge capacity  are termed as </a:t>
            </a:r>
            <a:r>
              <a:rPr lang="en-US" sz="2400" spc="-30" dirty="0" smtClean="0">
                <a:solidFill>
                  <a:srgbClr val="FF0000"/>
                </a:solidFill>
                <a:latin typeface="Calibri" pitchFamily="34" charset="0"/>
                <a:cs typeface="Calibri" pitchFamily="34" charset="0"/>
              </a:rPr>
              <a:t>bulk memory</a:t>
            </a:r>
            <a:r>
              <a:rPr lang="en-US" sz="2400" b="0" spc="-30" dirty="0" smtClean="0">
                <a:solidFill>
                  <a:srgbClr val="FF0000"/>
                </a:solidFill>
                <a:latin typeface="Calibri" pitchFamily="34" charset="0"/>
                <a:cs typeface="Calibri" pitchFamily="34" charset="0"/>
              </a:rPr>
              <a:t> </a:t>
            </a:r>
            <a:r>
              <a:rPr lang="en-US" sz="2400" spc="-30" dirty="0" smtClean="0">
                <a:latin typeface="Calibri" pitchFamily="34" charset="0"/>
                <a:cs typeface="Calibri" pitchFamily="34" charset="0"/>
              </a:rPr>
              <a:t>or </a:t>
            </a:r>
            <a:r>
              <a:rPr lang="en-US" sz="2400" spc="-30" dirty="0" smtClean="0">
                <a:solidFill>
                  <a:srgbClr val="0033CC"/>
                </a:solidFill>
                <a:latin typeface="Calibri" pitchFamily="34" charset="0"/>
                <a:cs typeface="Calibri" pitchFamily="34" charset="0"/>
              </a:rPr>
              <a:t>storage</a:t>
            </a:r>
            <a:r>
              <a:rPr lang="en-US" sz="2400" spc="-30" dirty="0" smtClean="0">
                <a:latin typeface="Calibri" pitchFamily="34" charset="0"/>
                <a:cs typeface="Calibri" pitchFamily="34" charset="0"/>
              </a:rPr>
              <a:t>. </a:t>
            </a:r>
            <a:endParaRPr lang="en-US" sz="2400" spc="-30" dirty="0">
              <a:latin typeface="Calibri" pitchFamily="34" charset="0"/>
              <a:cs typeface="Calibri"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solidFill>
                  <a:srgbClr val="0033CC"/>
                </a:solidFill>
                <a:latin typeface="Calibri" pitchFamily="34" charset="0"/>
                <a:cs typeface="Calibri" pitchFamily="34" charset="0"/>
              </a:rPr>
              <a:t>Example of secondary memory: </a:t>
            </a:r>
            <a:r>
              <a:rPr lang="en-US" sz="2400" spc="-30" dirty="0" smtClean="0">
                <a:latin typeface="Calibri" pitchFamily="34" charset="0"/>
                <a:cs typeface="Calibri" pitchFamily="34" charset="0"/>
              </a:rPr>
              <a:t>hard </a:t>
            </a:r>
            <a:r>
              <a:rPr lang="en-US" sz="2400" spc="-30" dirty="0">
                <a:latin typeface="Calibri" pitchFamily="34" charset="0"/>
                <a:cs typeface="Calibri" pitchFamily="34" charset="0"/>
              </a:rPr>
              <a:t>disk, compact </a:t>
            </a:r>
            <a:r>
              <a:rPr lang="en-US" sz="2400" spc="-30" dirty="0" smtClean="0">
                <a:latin typeface="Calibri" pitchFamily="34" charset="0"/>
                <a:cs typeface="Calibri" pitchFamily="34" charset="0"/>
              </a:rPr>
              <a:t>disk (CD), digital versatile disk (DVD), </a:t>
            </a:r>
            <a:r>
              <a:rPr lang="en-US" sz="2400" spc="-30" dirty="0" err="1" smtClean="0">
                <a:latin typeface="Calibri" pitchFamily="34" charset="0"/>
                <a:cs typeface="Calibri" pitchFamily="34" charset="0"/>
              </a:rPr>
              <a:t>Pendrive</a:t>
            </a:r>
            <a:r>
              <a:rPr lang="en-US" sz="2400" spc="-30" dirty="0" smtClean="0">
                <a:latin typeface="Calibri" pitchFamily="34" charset="0"/>
                <a:cs typeface="Calibri" pitchFamily="34" charset="0"/>
              </a:rPr>
              <a:t>, etc.</a:t>
            </a:r>
            <a:endParaRPr lang="en-US" sz="2400" spc="-30" dirty="0">
              <a:latin typeface="Calibri" pitchFamily="34" charset="0"/>
              <a:cs typeface="Calibri" pitchFamily="34" charset="0"/>
            </a:endParaRPr>
          </a:p>
          <a:p>
            <a:pPr>
              <a:lnSpc>
                <a:spcPct val="90000"/>
              </a:lnSpc>
              <a:spcBef>
                <a:spcPts val="0"/>
              </a:spcBef>
              <a:spcAft>
                <a:spcPts val="0"/>
              </a:spcAft>
            </a:pPr>
            <a:r>
              <a:rPr lang="en-US" sz="2800" b="0" dirty="0"/>
              <a:t> </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Tree>
    <p:extLst>
      <p:ext uri="{BB962C8B-B14F-4D97-AF65-F5344CB8AC3E}">
        <p14:creationId xmlns:p14="http://schemas.microsoft.com/office/powerpoint/2010/main" val="2612950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5145</TotalTime>
  <Words>3103</Words>
  <Application>Microsoft Office PowerPoint</Application>
  <PresentationFormat>On-screen Show (4:3)</PresentationFormat>
  <Paragraphs>449</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K M A</cp:lastModifiedBy>
  <cp:revision>477</cp:revision>
  <dcterms:created xsi:type="dcterms:W3CDTF">2007-10-02T04:28:17Z</dcterms:created>
  <dcterms:modified xsi:type="dcterms:W3CDTF">2019-03-11T05:37:23Z</dcterms:modified>
</cp:coreProperties>
</file>