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862" r:id="rId2"/>
    <p:sldId id="770" r:id="rId3"/>
    <p:sldId id="535" r:id="rId4"/>
    <p:sldId id="837" r:id="rId5"/>
    <p:sldId id="838" r:id="rId6"/>
    <p:sldId id="839" r:id="rId7"/>
    <p:sldId id="840" r:id="rId8"/>
    <p:sldId id="841" r:id="rId9"/>
    <p:sldId id="842" r:id="rId10"/>
    <p:sldId id="843" r:id="rId11"/>
    <p:sldId id="845" r:id="rId12"/>
    <p:sldId id="846" r:id="rId13"/>
    <p:sldId id="847" r:id="rId14"/>
    <p:sldId id="861" r:id="rId15"/>
    <p:sldId id="848" r:id="rId16"/>
    <p:sldId id="849" r:id="rId17"/>
    <p:sldId id="850" r:id="rId18"/>
    <p:sldId id="851" r:id="rId19"/>
    <p:sldId id="852" r:id="rId20"/>
    <p:sldId id="853" r:id="rId21"/>
    <p:sldId id="854" r:id="rId22"/>
    <p:sldId id="855" r:id="rId23"/>
    <p:sldId id="856" r:id="rId24"/>
    <p:sldId id="857" r:id="rId25"/>
    <p:sldId id="858" r:id="rId26"/>
    <p:sldId id="859" r:id="rId27"/>
    <p:sldId id="860" r:id="rId28"/>
    <p:sldId id="836" r:id="rId29"/>
    <p:sldId id="835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366FF"/>
    <a:srgbClr val="00CC00"/>
    <a:srgbClr val="FF0000"/>
    <a:srgbClr val="FF9900"/>
    <a:srgbClr val="660066"/>
    <a:srgbClr val="996633"/>
    <a:srgbClr val="6666FF"/>
    <a:srgbClr val="CCFF99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9" autoAdjust="0"/>
    <p:restoredTop sz="94840" autoAdjust="0"/>
  </p:normalViewPr>
  <p:slideViewPr>
    <p:cSldViewPr>
      <p:cViewPr>
        <p:scale>
          <a:sx n="50" d="100"/>
          <a:sy n="50" d="100"/>
        </p:scale>
        <p:origin x="-192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90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r>
              <a:rPr lang="en-US"/>
              <a:t>1.#</a:t>
            </a:r>
          </a:p>
        </p:txBody>
      </p:sp>
      <p:sp>
        <p:nvSpPr>
          <p:cNvPr id="90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2156FD77-8A0B-474E-BD8F-663925BB0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565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878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8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8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r>
              <a:rPr lang="en-US"/>
              <a:t>1.#</a:t>
            </a:r>
          </a:p>
        </p:txBody>
      </p:sp>
      <p:sp>
        <p:nvSpPr>
          <p:cNvPr id="878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7692CCBE-9D7D-4163-B39D-B388963CBB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0339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0AAECE9-AD51-4C43-9D02-2B9A164D906E}" type="slidenum">
              <a:rPr lang="en-US" sz="1200" b="0" smtClean="0">
                <a:latin typeface="Times New Roman" charset="0"/>
              </a:rPr>
              <a:pPr/>
              <a:t>1</a:t>
            </a:fld>
            <a:endParaRPr lang="en-US" sz="1200" b="0" smtClean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7601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1364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8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3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093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>
                <a:solidFill>
                  <a:srgbClr val="FF0000"/>
                </a:solidFill>
              </a:rPr>
              <a:pPr/>
              <a:t>‹#›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55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0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7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500"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Slide</a:t>
            </a:r>
            <a:r>
              <a:rPr lang="en-US" dirty="0" smtClean="0"/>
              <a:t>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839200" y="451512"/>
            <a:ext cx="353943" cy="6324600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 eaLnBrk="1" hangingPunct="1">
              <a:defRPr/>
            </a:pPr>
            <a:r>
              <a:rPr lang="en-US" sz="1100" dirty="0">
                <a:solidFill>
                  <a:srgbClr val="FF0000"/>
                </a:solidFill>
                <a:latin typeface="+mj-lt"/>
              </a:rPr>
              <a:t>Prepared by</a:t>
            </a:r>
            <a:r>
              <a:rPr lang="en-US" sz="1100" dirty="0">
                <a:solidFill>
                  <a:srgbClr val="FFC000"/>
                </a:solidFill>
                <a:latin typeface="+mj-lt"/>
              </a:rPr>
              <a:t>: </a:t>
            </a:r>
            <a:r>
              <a:rPr lang="en-US" sz="1100" dirty="0" smtClean="0">
                <a:solidFill>
                  <a:srgbClr val="FFC000"/>
                </a:solidFill>
                <a:latin typeface="+mj-lt"/>
              </a:rPr>
              <a:t> K  M  </a:t>
            </a:r>
            <a:r>
              <a:rPr lang="en-US" sz="1100" dirty="0">
                <a:solidFill>
                  <a:srgbClr val="FFC000"/>
                </a:solidFill>
                <a:latin typeface="+mj-lt"/>
              </a:rPr>
              <a:t>Akkas Ali</a:t>
            </a:r>
            <a:r>
              <a:rPr lang="en-US" sz="1100" dirty="0" smtClean="0">
                <a:solidFill>
                  <a:srgbClr val="FFC000"/>
                </a:solidFill>
                <a:latin typeface="+mj-lt"/>
              </a:rPr>
              <a:t>,   </a:t>
            </a:r>
            <a:r>
              <a:rPr lang="en-US" sz="1100" dirty="0" smtClean="0">
                <a:solidFill>
                  <a:srgbClr val="FF0000"/>
                </a:solidFill>
                <a:latin typeface="+mj-lt"/>
              </a:rPr>
              <a:t>Associate  </a:t>
            </a:r>
            <a:r>
              <a:rPr lang="en-US" sz="1100" dirty="0">
                <a:solidFill>
                  <a:srgbClr val="FF0000"/>
                </a:solidFill>
                <a:latin typeface="+mj-lt"/>
              </a:rPr>
              <a:t>Professor</a:t>
            </a:r>
            <a:r>
              <a:rPr lang="en-US" sz="1100" dirty="0" smtClean="0">
                <a:solidFill>
                  <a:srgbClr val="FFC000"/>
                </a:solidFill>
                <a:latin typeface="+mj-lt"/>
              </a:rPr>
              <a:t>, </a:t>
            </a:r>
            <a:r>
              <a:rPr lang="en-US" sz="1100" dirty="0" smtClean="0">
                <a:solidFill>
                  <a:srgbClr val="3366FF"/>
                </a:solidFill>
                <a:latin typeface="+mj-lt"/>
              </a:rPr>
              <a:t> </a:t>
            </a:r>
            <a:r>
              <a:rPr lang="en-US" sz="1100" dirty="0">
                <a:solidFill>
                  <a:srgbClr val="3366FF"/>
                </a:solidFill>
                <a:latin typeface="+mj-lt"/>
              </a:rPr>
              <a:t>IIT, JU</a:t>
            </a:r>
          </a:p>
        </p:txBody>
      </p:sp>
    </p:spTree>
    <p:extLst>
      <p:ext uri="{BB962C8B-B14F-4D97-AF65-F5344CB8AC3E}">
        <p14:creationId xmlns:p14="http://schemas.microsoft.com/office/powerpoint/2010/main" val="173436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9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Slide</a:t>
            </a:r>
            <a:r>
              <a:rPr lang="en-US" dirty="0" smtClean="0"/>
              <a:t>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4088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14288" y="2895600"/>
            <a:ext cx="914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IT-1101: IT Fundamentals</a:t>
            </a:r>
            <a:endParaRPr lang="en-US" sz="2800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sz="1500" dirty="0">
                <a:solidFill>
                  <a:srgbClr val="FF0000"/>
                </a:solidFill>
              </a:rPr>
              <a:t>for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>
                <a:latin typeface="Arial Black" pitchFamily="34" charset="0"/>
              </a:rPr>
              <a:t>1st Year </a:t>
            </a:r>
            <a:r>
              <a:rPr lang="en-US" sz="2000" dirty="0">
                <a:latin typeface="Arial Black" pitchFamily="34" charset="0"/>
              </a:rPr>
              <a:t>1st Semester of </a:t>
            </a:r>
            <a:r>
              <a:rPr lang="en-US" sz="2000" dirty="0" err="1">
                <a:latin typeface="Arial Black" pitchFamily="34" charset="0"/>
              </a:rPr>
              <a:t>B.Sc</a:t>
            </a:r>
            <a:r>
              <a:rPr lang="en-US" sz="2000" dirty="0">
                <a:latin typeface="Arial Black" pitchFamily="34" charset="0"/>
              </a:rPr>
              <a:t> (Honors) in IT </a:t>
            </a:r>
            <a:r>
              <a:rPr lang="en-US" sz="2000" dirty="0" smtClean="0">
                <a:latin typeface="Arial Black" pitchFamily="34" charset="0"/>
              </a:rPr>
              <a:t>(10</a:t>
            </a:r>
            <a:r>
              <a:rPr lang="en-US" sz="2000" baseline="30000" dirty="0" smtClean="0">
                <a:latin typeface="Arial Black" pitchFamily="34" charset="0"/>
              </a:rPr>
              <a:t>th</a:t>
            </a:r>
            <a:r>
              <a:rPr lang="en-US" sz="2000" dirty="0" smtClean="0">
                <a:latin typeface="Arial Black" pitchFamily="34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Arial Black" pitchFamily="34" charset="0"/>
              </a:rPr>
              <a:t>Batch</a:t>
            </a:r>
            <a:r>
              <a:rPr lang="en-US" sz="2000" dirty="0">
                <a:latin typeface="Arial Black" pitchFamily="34" charset="0"/>
              </a:rPr>
              <a:t>)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09600" y="5029200"/>
            <a:ext cx="563880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Prepared by:</a:t>
            </a:r>
            <a:endParaRPr lang="en-US" sz="2000" b="0" dirty="0">
              <a:solidFill>
                <a:srgbClr val="FF0000"/>
              </a:solidFill>
            </a:endParaRPr>
          </a:p>
          <a:p>
            <a:pPr marL="457200">
              <a:defRPr/>
            </a:pPr>
            <a:r>
              <a:rPr lang="en-US" sz="2000" dirty="0"/>
              <a:t>K M </a:t>
            </a:r>
            <a:r>
              <a:rPr lang="en-US" sz="2000" dirty="0" err="1"/>
              <a:t>Akkas</a:t>
            </a:r>
            <a:r>
              <a:rPr lang="en-US" sz="2000" dirty="0"/>
              <a:t> Ali</a:t>
            </a:r>
          </a:p>
          <a:p>
            <a:pPr marL="457200">
              <a:defRPr/>
            </a:pPr>
            <a:r>
              <a:rPr lang="en-US" sz="1000" dirty="0">
                <a:solidFill>
                  <a:srgbClr val="0000FF"/>
                </a:solidFill>
              </a:rPr>
              <a:t>akkas_khan@yahoo.com, akkas@juniv.edu</a:t>
            </a:r>
          </a:p>
          <a:p>
            <a:pPr marL="457200">
              <a:defRPr/>
            </a:pPr>
            <a:r>
              <a:rPr lang="en-US" sz="2000" dirty="0"/>
              <a:t>Assistant Professor</a:t>
            </a:r>
          </a:p>
          <a:p>
            <a:pPr marL="457200">
              <a:defRPr/>
            </a:pPr>
            <a:r>
              <a:rPr lang="en-US" sz="2000" dirty="0">
                <a:solidFill>
                  <a:srgbClr val="3333FF"/>
                </a:solidFill>
              </a:rPr>
              <a:t>Institute of Information Technology (IIT) </a:t>
            </a:r>
          </a:p>
          <a:p>
            <a:pPr marL="457200">
              <a:defRPr/>
            </a:pPr>
            <a:r>
              <a:rPr lang="en-US" sz="2000" dirty="0">
                <a:solidFill>
                  <a:srgbClr val="00CC00"/>
                </a:solidFill>
              </a:rPr>
              <a:t>Jahangirnagar University, Dhaka-1342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914400" y="4160838"/>
            <a:ext cx="7696200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200" i="0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Lecture:  </a:t>
            </a:r>
            <a:r>
              <a:rPr lang="en-US" sz="2200" i="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bn-BD" sz="2200" i="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en-US" sz="2200" i="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1200" u="sng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000" i="0" dirty="0">
                <a:latin typeface="Arial" panose="020B0604020202020204" pitchFamily="34" charset="0"/>
              </a:rPr>
              <a:t>Software &amp; Programming Language</a:t>
            </a:r>
            <a:endParaRPr lang="en-US" sz="200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8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8.2 Programming Language &amp; its Classification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9665"/>
              </p:ext>
            </p:extLst>
          </p:nvPr>
        </p:nvGraphicFramePr>
        <p:xfrm>
          <a:off x="17834" y="685800"/>
          <a:ext cx="88975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72766"/>
                <a:gridCol w="7924800"/>
              </a:tblGrid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8.2.3</a:t>
                      </a:r>
                      <a:endParaRPr lang="en-US" sz="260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spc="-60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High-level Vs. Low-level Programming Language</a:t>
                      </a:r>
                      <a:r>
                        <a:rPr lang="en-US" sz="2600" b="1" kern="1200" spc="-6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…</a:t>
                      </a:r>
                      <a:endParaRPr lang="en-US" sz="2600" b="1" kern="1200" spc="-6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81000" y="11430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Merits of High-level Language:</a:t>
            </a:r>
          </a:p>
          <a:p>
            <a:pPr marL="906463" lvl="0" algn="just" eaLnBrk="1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A program written by high-level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language 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needs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to be translated into a machine language before executing by a special </a:t>
            </a:r>
            <a:r>
              <a:rPr lang="en-US" sz="2400" spc="-30" dirty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translator program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called </a:t>
            </a:r>
            <a:r>
              <a:rPr lang="en-US" sz="2400" spc="-30" dirty="0">
                <a:solidFill>
                  <a:srgbClr val="0033CC"/>
                </a:solidFill>
                <a:latin typeface="Calibri" pitchFamily="34" charset="0"/>
                <a:cs typeface="Calibri" pitchFamily="34" charset="0"/>
              </a:rPr>
              <a:t>compiler or interpreter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906463" lvl="0" algn="just" eaLnBrk="1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This language is easier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to learn, code, and understand.</a:t>
            </a:r>
          </a:p>
          <a:p>
            <a:pPr marL="906463" lvl="0" algn="just" eaLnBrk="1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Maintenance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documentation of the programs written by high-level language is easy.</a:t>
            </a:r>
            <a:endParaRPr lang="en-US" sz="2400" spc="-30" dirty="0">
              <a:latin typeface="Calibri" pitchFamily="34" charset="0"/>
              <a:cs typeface="Calibri" pitchFamily="34" charset="0"/>
            </a:endParaRPr>
          </a:p>
          <a:p>
            <a:pPr marL="906463" lvl="0" algn="just" eaLnBrk="1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Programs written by this language is easy to debug.</a:t>
            </a:r>
          </a:p>
          <a:p>
            <a:pPr marL="563563" lvl="0" indent="0" algn="just" eaLnBrk="1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None/>
            </a:pPr>
            <a:endParaRPr lang="en-US" sz="1050" spc="-3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Demerits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High-level Language:</a:t>
            </a:r>
          </a:p>
          <a:p>
            <a:pPr marL="906463" lvl="0" algn="just" eaLnBrk="1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Since, program written by a high-level language needs compilation, hence more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time 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is required for execution of the program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than to machine 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language program.</a:t>
            </a:r>
            <a:endParaRPr lang="en-US" sz="2400" spc="-30" dirty="0">
              <a:latin typeface="Calibri" pitchFamily="34" charset="0"/>
              <a:cs typeface="Calibri" pitchFamily="34" charset="0"/>
            </a:endParaRPr>
          </a:p>
          <a:p>
            <a:pPr marL="906463" algn="just" eaLnBrk="1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Each time the source program is modified, it has to be recompiled.</a:t>
            </a:r>
          </a:p>
          <a:p>
            <a:pPr marL="906463" algn="just" eaLnBrk="1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Less efficient than machine language.</a:t>
            </a:r>
          </a:p>
          <a:p>
            <a:pPr marL="563563" lvl="0" indent="0" algn="just" eaLnBrk="1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None/>
            </a:pPr>
            <a:endParaRPr lang="en-US" sz="2400" spc="-3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4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8.2 Programming Language &amp; its Classification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81000" y="11430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Low-level Language: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Low-level programming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language is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not easy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learn, use and debug.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</a:t>
            </a:r>
            <a:r>
              <a:rPr lang="en-US" sz="28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Low-level </a:t>
            </a:r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Languages:</a:t>
            </a:r>
          </a:p>
          <a:p>
            <a:pPr marL="906463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Binary language</a:t>
            </a:r>
          </a:p>
          <a:p>
            <a:pPr marL="906463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Assembly language</a:t>
            </a:r>
          </a:p>
          <a:p>
            <a:pPr marL="0" lv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Language:</a:t>
            </a:r>
          </a:p>
          <a:p>
            <a:pPr marL="0" lv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computer has its own language that need not to be translated. This language is called machine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language.</a:t>
            </a:r>
          </a:p>
          <a:p>
            <a:pPr marL="906463" lvl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In machine language, binary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code is used to write a program. </a:t>
            </a:r>
            <a:endParaRPr lang="en-US" sz="2400" spc="-30" dirty="0" smtClean="0">
              <a:latin typeface="Calibri" pitchFamily="34" charset="0"/>
              <a:cs typeface="Calibri" pitchFamily="34" charset="0"/>
            </a:endParaRPr>
          </a:p>
          <a:p>
            <a:pPr marL="906463" lvl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Programs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written by this language is machine 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dependent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. </a:t>
            </a:r>
          </a:p>
          <a:p>
            <a:pPr marL="906463" lvl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computer understands this language directly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66316"/>
              </p:ext>
            </p:extLst>
          </p:nvPr>
        </p:nvGraphicFramePr>
        <p:xfrm>
          <a:off x="17834" y="685800"/>
          <a:ext cx="88975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72766"/>
                <a:gridCol w="7924800"/>
              </a:tblGrid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8.2.3</a:t>
                      </a:r>
                      <a:endParaRPr lang="en-US" sz="260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spc="-60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High-level Vs. Low-level Programming Language</a:t>
                      </a:r>
                      <a:r>
                        <a:rPr lang="en-US" sz="2600" b="1" kern="1200" spc="-6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…</a:t>
                      </a:r>
                      <a:endParaRPr lang="en-US" sz="2600" b="1" kern="1200" spc="-6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90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8.2 Programming Language &amp; its Classification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81000" y="11430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Assembly Language:</a:t>
            </a:r>
          </a:p>
          <a:p>
            <a:pPr mar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assembly language,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sequence of programs is represented by symbolic code called mnemonics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06463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Computer cannot understand assembly language. </a:t>
            </a:r>
          </a:p>
          <a:p>
            <a:pPr marL="906463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Before executing, an assembly language program must be translated into machine language by a special translator program called assembler.</a:t>
            </a:r>
          </a:p>
          <a:p>
            <a:pPr marL="906463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This language is machine dependent.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66316"/>
              </p:ext>
            </p:extLst>
          </p:nvPr>
        </p:nvGraphicFramePr>
        <p:xfrm>
          <a:off x="17834" y="685800"/>
          <a:ext cx="88975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72766"/>
                <a:gridCol w="7924800"/>
              </a:tblGrid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8.2.3</a:t>
                      </a:r>
                      <a:endParaRPr lang="en-US" sz="260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spc="-60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High-level Vs. Low-level Programming Language</a:t>
                      </a:r>
                      <a:r>
                        <a:rPr lang="en-US" sz="2600" b="1" kern="1200" spc="-6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…</a:t>
                      </a:r>
                      <a:endParaRPr lang="en-US" sz="2600" b="1" kern="1200" spc="-6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20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8.2 Programming Language &amp; its Classification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81000" y="11430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Merits of Machine Language:</a:t>
            </a:r>
          </a:p>
          <a:p>
            <a:pPr marL="906463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No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translation or compilation of a machine language program is 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needed.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 </a:t>
            </a:r>
            <a:endParaRPr lang="en-US" sz="2400" spc="-30" dirty="0" smtClean="0">
              <a:latin typeface="Calibri" pitchFamily="34" charset="0"/>
              <a:cs typeface="Calibri" pitchFamily="34" charset="0"/>
            </a:endParaRPr>
          </a:p>
          <a:p>
            <a:pPr marL="906463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Programs written in machine language are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directly understood by the CPU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 </a:t>
            </a:r>
            <a:endParaRPr lang="en-US" sz="2400" spc="-30" dirty="0" smtClean="0">
              <a:latin typeface="Calibri" pitchFamily="34" charset="0"/>
              <a:cs typeface="Calibri" pitchFamily="34" charset="0"/>
            </a:endParaRPr>
          </a:p>
          <a:p>
            <a:pPr marL="906463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Programs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written by machine language can be executed very quickly.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Demerits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Language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06463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Writing programs in machine language is tedious, time-consuming, and highly error-prone.</a:t>
            </a:r>
          </a:p>
          <a:p>
            <a:pPr marL="906463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It requires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a high level of programming skill.</a:t>
            </a:r>
          </a:p>
          <a:p>
            <a:pPr marL="906463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Machine language is machine dependent (i.e. a program that has been developed for a particular machine cannot be run on another machine).</a:t>
            </a:r>
          </a:p>
          <a:p>
            <a:pPr marL="906463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It is very difficult to correct or modify a machine language program.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66316"/>
              </p:ext>
            </p:extLst>
          </p:nvPr>
        </p:nvGraphicFramePr>
        <p:xfrm>
          <a:off x="17834" y="685800"/>
          <a:ext cx="88975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72766"/>
                <a:gridCol w="7924800"/>
              </a:tblGrid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8.2.3</a:t>
                      </a:r>
                      <a:endParaRPr lang="en-US" sz="260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spc="-60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High-level Vs. Low-level Programming Language</a:t>
                      </a:r>
                      <a:r>
                        <a:rPr lang="en-US" sz="2600" b="1" kern="1200" spc="-6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…</a:t>
                      </a:r>
                      <a:endParaRPr lang="en-US" sz="2600" b="1" kern="1200" spc="-6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22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8.2 Programming Language &amp; its Classification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81000" y="11430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Source Code:</a:t>
            </a:r>
          </a:p>
          <a:p>
            <a:pPr marL="906463" algn="just" eaLnBrk="1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A program written in high-level or assembly language is called source code of the program.</a:t>
            </a:r>
          </a:p>
          <a:p>
            <a:pPr marL="906463" lvl="0" algn="just" eaLnBrk="1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endParaRPr lang="en-US" sz="2400" spc="-30" dirty="0" smtClean="0">
              <a:latin typeface="Calibri" pitchFamily="34" charset="0"/>
              <a:cs typeface="Calibri" pitchFamily="34" charset="0"/>
            </a:endParaRPr>
          </a:p>
          <a:p>
            <a:pPr marL="563563" lvl="0" indent="0" algn="just" eaLnBrk="1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None/>
            </a:pPr>
            <a:endParaRPr lang="en-US" sz="1050" spc="-3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Code: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6463" algn="just" eaLnBrk="1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Any program not written in machine language has to be translated before it is executed by the computer. </a:t>
            </a:r>
          </a:p>
          <a:p>
            <a:pPr marL="906463" algn="just" eaLnBrk="1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Translation of source code into machine code is called object code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35718"/>
              </p:ext>
            </p:extLst>
          </p:nvPr>
        </p:nvGraphicFramePr>
        <p:xfrm>
          <a:off x="17834" y="685800"/>
          <a:ext cx="88975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72766"/>
                <a:gridCol w="7924800"/>
              </a:tblGrid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8.2.4</a:t>
                      </a:r>
                      <a:endParaRPr lang="en-US" sz="260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spc="-60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Source Code </a:t>
                      </a:r>
                      <a:r>
                        <a:rPr lang="en-US" sz="2600" b="1" kern="1200" spc="-6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Vs.</a:t>
                      </a:r>
                      <a:r>
                        <a:rPr lang="en-US" sz="2600" b="1" kern="1200" spc="-60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Object Code</a:t>
                      </a:r>
                      <a:endParaRPr lang="en-US" sz="2600" b="1" kern="1200" spc="-6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12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8.3 Translator Programs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81000" y="9144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Translator Program</a:t>
            </a:r>
          </a:p>
          <a:p>
            <a:pPr marL="0" lv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Translator is a computer program that performs the task of converting a program written in one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into a program in another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Kinds of Translator Program: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There are basically three types of translator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programs: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0763" lvl="0" indent="-45720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+mj-lt"/>
              <a:buAutoNum type="arabicPeriod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Assembler</a:t>
            </a:r>
          </a:p>
          <a:p>
            <a:pPr marL="1020763" lvl="0" indent="-45720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+mj-lt"/>
              <a:buAutoNum type="arabicPeriod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Interpreter</a:t>
            </a:r>
          </a:p>
          <a:p>
            <a:pPr marL="1020763" lvl="0" indent="-45720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+mj-lt"/>
              <a:buAutoNum type="arabicPeriod"/>
            </a:pP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Compiler</a:t>
            </a:r>
            <a:endParaRPr lang="en-US" sz="2400" spc="-3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88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8.3 Translator Programs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81000" y="8382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Assembler: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a translator program that converts assembly language into machine language.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Compiler:</a:t>
            </a:r>
          </a:p>
          <a:p>
            <a:pPr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a translator program that translates the entire program at a time written in high-level language into machine language.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Interpreter:</a:t>
            </a:r>
          </a:p>
          <a:p>
            <a:pPr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a translator program that translates and executes each line at a time of the source code program written in a high-level language into machine language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spc="-3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45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8.3 Translator Programs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04800" y="8382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between Translator and Interpreter</a:t>
            </a:r>
          </a:p>
          <a:p>
            <a:pPr marL="906463" lvl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The compiler translates the entire program at a time while the interpreter translates the single line at a time.</a:t>
            </a:r>
          </a:p>
          <a:p>
            <a:pPr marL="906463" lvl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Use of an interpreter can save more space since the program itself is quite small in size.</a:t>
            </a:r>
          </a:p>
          <a:p>
            <a:pPr marL="906463" lvl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Compiler takes more space because of its long program.</a:t>
            </a:r>
          </a:p>
          <a:p>
            <a:pPr marL="906463" lvl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It is required less execution time in compiler than that of interpreter.</a:t>
            </a:r>
          </a:p>
          <a:p>
            <a:pPr marL="906463" lvl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It is required less main memory in case of an interpreter than that of a compiler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400" spc="-3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13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8.4  Algorithm and its Complexity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81000" y="6858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Algorithm?</a:t>
            </a:r>
          </a:p>
          <a:p>
            <a:pPr mar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well-defined finite sequence of steps or instructions for solving a particular problem is called algorithm. </a:t>
            </a:r>
          </a:p>
          <a:p>
            <a:pPr marL="906463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There are several algorithms or strategies for solving a given problem. </a:t>
            </a:r>
            <a:endParaRPr lang="en-US" sz="2400" spc="-30" dirty="0" smtClean="0">
              <a:latin typeface="Calibri" pitchFamily="34" charset="0"/>
              <a:cs typeface="Calibri" pitchFamily="34" charset="0"/>
            </a:endParaRPr>
          </a:p>
          <a:p>
            <a:pPr marL="906463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An algorithm should be sufficiently well structured and detailed, so that it can be easily translated into some programming language such as C, </a:t>
            </a:r>
            <a:r>
              <a:rPr lang="en-US" sz="2400" spc="-30" dirty="0" err="1">
                <a:latin typeface="Calibri" pitchFamily="34" charset="0"/>
                <a:cs typeface="Calibri" pitchFamily="34" charset="0"/>
              </a:rPr>
              <a:t>ForTran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, Pascal, Basic etc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906463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The time and the space an algorithm uses are two major measures of the efficiency of an algorithm. </a:t>
            </a:r>
          </a:p>
          <a:p>
            <a:pPr marL="563563" indent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None/>
            </a:pPr>
            <a:endParaRPr lang="en-US" sz="2400" spc="-3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5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8.4  Algorithm and its Complexity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81000" y="6858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an Algorithm:</a:t>
            </a:r>
          </a:p>
          <a:p>
            <a:pPr marL="0" lv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complexity of an algorithm is a function describing the efficiency of the algorithm in terms of the amount of data the algorithm must process.</a:t>
            </a:r>
          </a:p>
          <a:p>
            <a:pPr mar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 algorithm has two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main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complexity: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0763" lvl="0" indent="-45720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+mj-lt"/>
              <a:buAutoNum type="arabicPeriod"/>
            </a:pPr>
            <a:r>
              <a:rPr lang="en-US" sz="2400" spc="-30" dirty="0">
                <a:solidFill>
                  <a:srgbClr val="3366FF"/>
                </a:solidFill>
                <a:latin typeface="Calibri" pitchFamily="34" charset="0"/>
                <a:cs typeface="Calibri" pitchFamily="34" charset="0"/>
              </a:rPr>
              <a:t> Time complexity</a:t>
            </a:r>
          </a:p>
          <a:p>
            <a:pPr marL="1760538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It is a function that describes the amount of time an algorithm takes in terms of the amount of input to the algorithm. </a:t>
            </a:r>
          </a:p>
          <a:p>
            <a:pPr marL="563563" indent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None/>
            </a:pPr>
            <a:endParaRPr lang="en-US" sz="1050" spc="-30" dirty="0">
              <a:latin typeface="Calibri" pitchFamily="34" charset="0"/>
              <a:cs typeface="Calibri" pitchFamily="34" charset="0"/>
            </a:endParaRPr>
          </a:p>
          <a:p>
            <a:pPr marL="1020763" lvl="0" indent="-45720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+mj-lt"/>
              <a:buAutoNum type="arabicPeriod" startAt="2"/>
            </a:pPr>
            <a:r>
              <a:rPr lang="en-US" sz="2400" spc="-3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Space complexity</a:t>
            </a:r>
          </a:p>
          <a:p>
            <a:pPr marL="1760538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It is a function that describes the amount of memory (space) an algorithm takes in terms of the amount of input to the algorithm.</a:t>
            </a:r>
          </a:p>
          <a:p>
            <a:pPr marL="906463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endParaRPr lang="en-US" sz="2400" spc="-30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11"/>
          <p:cNvSpPr>
            <a:spLocks noChangeArrowheads="1"/>
          </p:cNvSpPr>
          <p:nvPr/>
        </p:nvSpPr>
        <p:spPr bwMode="auto">
          <a:xfrm>
            <a:off x="0" y="-3175"/>
            <a:ext cx="9144000" cy="523220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Lecture-0</a:t>
            </a:r>
            <a:r>
              <a:rPr lang="bn-BD" altLang="en-US" sz="28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9</a:t>
            </a:r>
            <a:r>
              <a:rPr lang="en-US" altLang="en-US" sz="28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2800" i="0" dirty="0" smtClean="0">
                <a:latin typeface="Arial" panose="020B0604020202020204" pitchFamily="34" charset="0"/>
              </a:rPr>
              <a:t>Software &amp; Programming Language</a:t>
            </a:r>
            <a:endParaRPr lang="en-US" sz="2800" i="0" dirty="0">
              <a:latin typeface="Arial" panose="020B0604020202020204" pitchFamily="34" charset="0"/>
            </a:endParaRPr>
          </a:p>
        </p:txBody>
      </p:sp>
      <p:sp>
        <p:nvSpPr>
          <p:cNvPr id="11271" name="Rectangle 14"/>
          <p:cNvSpPr>
            <a:spLocks noChangeArrowheads="1"/>
          </p:cNvSpPr>
          <p:nvPr/>
        </p:nvSpPr>
        <p:spPr bwMode="auto">
          <a:xfrm>
            <a:off x="0" y="762000"/>
            <a:ext cx="7315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 i="0" u="sng" dirty="0" smtClean="0">
                <a:solidFill>
                  <a:srgbClr val="FF0000"/>
                </a:solidFill>
              </a:rPr>
              <a:t>Topics to be Discussed</a:t>
            </a:r>
            <a:endParaRPr lang="en-US" sz="3200" i="0" u="sng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27895"/>
              </p:ext>
            </p:extLst>
          </p:nvPr>
        </p:nvGraphicFramePr>
        <p:xfrm>
          <a:off x="685800" y="1752600"/>
          <a:ext cx="7584269" cy="4191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73735"/>
                <a:gridCol w="902335"/>
                <a:gridCol w="6008199"/>
              </a:tblGrid>
              <a:tr h="34925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8.1</a:t>
                      </a:r>
                      <a:endParaRPr lang="en-US" sz="1800" b="1" kern="1200" dirty="0">
                        <a:solidFill>
                          <a:srgbClr val="3366FF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Software and </a:t>
                      </a:r>
                      <a:r>
                        <a:rPr lang="en-US" sz="1800" b="1" kern="1200" dirty="0" smtClean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its Classification</a:t>
                      </a:r>
                      <a:endParaRPr lang="en-US" sz="1800" b="1" kern="1200" dirty="0">
                        <a:solidFill>
                          <a:srgbClr val="3366FF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25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8.1.1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Software Vs. Program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8.1.2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Classification of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Software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  <a:r>
                        <a:rPr lang="en-US" sz="1800" b="1" kern="1200" dirty="0" smtClean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8.2</a:t>
                      </a:r>
                      <a:endParaRPr lang="en-US" sz="1800" b="1" kern="1200" dirty="0">
                        <a:solidFill>
                          <a:srgbClr val="3366FF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Programming </a:t>
                      </a:r>
                      <a:r>
                        <a:rPr lang="en-US" sz="1800" b="1" kern="1200" dirty="0" smtClean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Language and its Classification</a:t>
                      </a:r>
                      <a:endParaRPr lang="en-US" sz="1800" b="1" kern="1200" dirty="0">
                        <a:solidFill>
                          <a:srgbClr val="3366FF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8.2.1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Definition and Function of Programming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Language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8.2.2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Kinds of Programming Language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8.2.3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High-level Vs. Low-level Programming Language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8.2.4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Source Code Vs. Object Code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  <a:r>
                        <a:rPr lang="en-US" sz="1800" b="1" kern="1200" dirty="0" smtClean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8.3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Translator Programs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  <a:r>
                        <a:rPr lang="en-US" sz="1800" b="1" kern="1200" dirty="0" smtClean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8.4</a:t>
                      </a:r>
                      <a:endParaRPr lang="en-US" sz="1800" b="1" kern="1200" dirty="0">
                        <a:solidFill>
                          <a:srgbClr val="3366FF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 and its Complexity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  <a:r>
                        <a:rPr lang="en-US" sz="1800" b="1" kern="1200" dirty="0" smtClean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8.5</a:t>
                      </a:r>
                      <a:endParaRPr lang="en-US" sz="1800" b="1" kern="1200" dirty="0">
                        <a:solidFill>
                          <a:srgbClr val="3366FF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Flowchart and the Symbols used in a Flowchart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  <a:r>
                        <a:rPr lang="en-US" sz="1800" b="1" kern="1200" dirty="0" smtClean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8.6</a:t>
                      </a:r>
                      <a:endParaRPr lang="en-US" sz="1800" b="1" kern="1200" dirty="0">
                        <a:solidFill>
                          <a:srgbClr val="3366FF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Problem Solving Steps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54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8.5  Flowchart and the Symbols Used in Flowchart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81000" y="6858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Flowchart?</a:t>
            </a:r>
          </a:p>
          <a:p>
            <a:pPr mar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Pictorial representation of an algorithm is called its flowchart. </a:t>
            </a:r>
          </a:p>
          <a:p>
            <a:pPr marL="906463" lvl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Flowcharts are composed of symbols of different sizes and shapes. </a:t>
            </a:r>
          </a:p>
          <a:p>
            <a:pPr marL="906463" lvl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The shape of the symbols used in flowchart determines the kinds of operations being performed. </a:t>
            </a:r>
          </a:p>
          <a:p>
            <a:pPr marL="906463" lvl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The size of the symbols has no effects on its meaning and is determined by how much is to be written inside it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400" spc="-3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46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8.5  Flowchart and the Symbols Used in Flowchart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81000" y="6858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Symbols used in Flowchart</a:t>
            </a:r>
          </a:p>
          <a:p>
            <a:pPr marL="0" lv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ANSI (American National Standard Institute) symbols used in flowchart are given below along with their name and meaning.</a:t>
            </a:r>
          </a:p>
          <a:p>
            <a:pPr mar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3" name="Picture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42847"/>
            <a:ext cx="8483668" cy="340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61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8.5  Flowchart and the Symbols Used in Flowchart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81000" y="6858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Symbols used in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r>
              <a:rPr lang="en-US" sz="28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28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152526"/>
            <a:ext cx="8461513" cy="5148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54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8.5  Flowchart and the Symbols Used in Flowchart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81000" y="6858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Symbols used in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36618"/>
            <a:ext cx="8791575" cy="3259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56" y="4425791"/>
            <a:ext cx="8810626" cy="2163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96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8.5  Flowchart and the Symbols Used in Flowchart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81000" y="6858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Symbols used in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337633"/>
            <a:ext cx="8543925" cy="513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93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8.6  Problem Solving Steps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81000" y="6858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series of steps for the development of a program is known as program development process.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steps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involved are: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0763" lvl="0" indent="-45720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+mj-lt"/>
              <a:buAutoNum type="arabicPeriod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Problem analysis</a:t>
            </a:r>
          </a:p>
          <a:p>
            <a:pPr marL="1020763" lvl="0" indent="-45720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+mj-lt"/>
              <a:buAutoNum type="arabicPeriod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Algorithm development</a:t>
            </a:r>
          </a:p>
          <a:p>
            <a:pPr marL="1020763" lvl="0" indent="-45720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+mj-lt"/>
              <a:buAutoNum type="arabicPeriod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Program coding</a:t>
            </a:r>
          </a:p>
          <a:p>
            <a:pPr marL="1020763" lvl="0" indent="-45720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+mj-lt"/>
              <a:buAutoNum type="arabicPeriod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Program compilation and execution</a:t>
            </a:r>
          </a:p>
          <a:p>
            <a:pPr marL="1020763" lvl="0" indent="-45720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+mj-lt"/>
              <a:buAutoNum type="arabicPeriod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Program debugging and testing</a:t>
            </a:r>
          </a:p>
          <a:p>
            <a:pPr marL="1020763" lvl="0" indent="-45720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+mj-lt"/>
              <a:buAutoNum type="arabicPeriod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Program 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documentation</a:t>
            </a:r>
            <a:endParaRPr lang="en-US" sz="2400" spc="-3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3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8.6  Problem Solving Steps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81000" y="6858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analysis:</a:t>
            </a:r>
          </a:p>
          <a:p>
            <a:pPr marL="906463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It requires that we understand what we are being asked to do and identify the information required to be computed and printed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563563" indent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None/>
            </a:pPr>
            <a:endParaRPr lang="en-US" sz="1000" dirty="0"/>
          </a:p>
          <a:p>
            <a:pPr mar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Algorithm development:</a:t>
            </a:r>
          </a:p>
          <a:p>
            <a:pPr marL="906463" lvl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After analyzing the problem and identifying the input/output data, the problem is formulated into a carefully constructed list of statements called algorithm that describes the sequence of 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steps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to be 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performed. </a:t>
            </a:r>
          </a:p>
          <a:p>
            <a:pPr marL="563563" lvl="0" indent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None/>
            </a:pPr>
            <a:endParaRPr lang="en-US" sz="1000" spc="-3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coding:</a:t>
            </a:r>
          </a:p>
          <a:p>
            <a:pPr marL="906463" lvl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After developing the algorithm of the problem, it is then coded using a programming language that will make up the program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400" spc="-3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0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8.6  Problem Solving Steps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81000" y="6858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/>
          </a:p>
          <a:p>
            <a:pPr mar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Program compilation and execution:</a:t>
            </a:r>
          </a:p>
          <a:p>
            <a:pPr marL="906463" lvl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After coding the program, it needs to be translated into machine language for execution.</a:t>
            </a:r>
          </a:p>
          <a:p>
            <a:pPr marL="0" indent="0">
              <a:buNone/>
            </a:pPr>
            <a:endParaRPr lang="en-US" sz="1000" dirty="0"/>
          </a:p>
          <a:p>
            <a:pPr mar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Program debugging and testing:</a:t>
            </a:r>
          </a:p>
          <a:p>
            <a:pPr marL="906463" lvl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The program may not execute (compile or run) due to the program error or bug. Therefore, the program is to be 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debugged and then tested till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it executes successfully. </a:t>
            </a:r>
          </a:p>
          <a:p>
            <a:pPr marL="563563" lvl="0" indent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None/>
            </a:pPr>
            <a:endParaRPr lang="en-US" sz="1000" spc="-3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Program documentation:</a:t>
            </a:r>
          </a:p>
          <a:p>
            <a:pPr marL="906463" lvl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This step provides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a written description of each step of the program. It also provides operator’s </a:t>
            </a:r>
            <a:r>
              <a:rPr lang="en-US" sz="2400" spc="-30" smtClean="0">
                <a:latin typeface="Calibri" pitchFamily="34" charset="0"/>
                <a:cs typeface="Calibri" pitchFamily="34" charset="0"/>
              </a:rPr>
              <a:t>manual so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that the user can use the program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400" spc="-3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0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630942"/>
          </a:xfrm>
          <a:prstGeom prst="rect">
            <a:avLst/>
          </a:prstGeom>
          <a:solidFill>
            <a:srgbClr val="0033CC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3500" i="0" smtClean="0">
                <a:solidFill>
                  <a:schemeClr val="bg1"/>
                </a:solidFill>
                <a:latin typeface="Arial" panose="020B0604020202020204" pitchFamily="34" charset="0"/>
              </a:rPr>
              <a:t>Discussion Points</a:t>
            </a:r>
            <a:endParaRPr lang="en-US" sz="35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228600" y="1752600"/>
            <a:ext cx="8915400" cy="2438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0" dirty="0" smtClean="0"/>
              <a:t>1</a:t>
            </a:r>
            <a:r>
              <a:rPr lang="en-US" sz="3000" b="0" dirty="0"/>
              <a:t>. Software and its Classification </a:t>
            </a:r>
          </a:p>
          <a:p>
            <a:pPr marL="0" indent="0">
              <a:buNone/>
            </a:pPr>
            <a:r>
              <a:rPr lang="en-US" sz="3000" b="0" dirty="0">
                <a:solidFill>
                  <a:srgbClr val="3366FF"/>
                </a:solidFill>
              </a:rPr>
              <a:t>2. High-level Vs. Low-level Programming Language </a:t>
            </a:r>
          </a:p>
          <a:p>
            <a:pPr marL="0" indent="0">
              <a:buNone/>
            </a:pPr>
            <a:r>
              <a:rPr lang="en-US" sz="3000" b="0" dirty="0">
                <a:solidFill>
                  <a:srgbClr val="00CC00"/>
                </a:solidFill>
              </a:rPr>
              <a:t>3. Translator Programs </a:t>
            </a:r>
          </a:p>
          <a:p>
            <a:pPr marL="0" indent="0">
              <a:buNone/>
            </a:pPr>
            <a:r>
              <a:rPr lang="en-US" sz="3000" b="0" dirty="0">
                <a:solidFill>
                  <a:srgbClr val="FF0000"/>
                </a:solidFill>
              </a:rPr>
              <a:t>4. Flowchart </a:t>
            </a:r>
          </a:p>
          <a:p>
            <a:pPr marL="0" indent="0">
              <a:buNone/>
            </a:pPr>
            <a:r>
              <a:rPr lang="en-US" sz="3000" b="0" dirty="0">
                <a:solidFill>
                  <a:srgbClr val="0033CC"/>
                </a:solidFill>
              </a:rPr>
              <a:t>5. Problem Solving Steps </a:t>
            </a:r>
            <a:r>
              <a:rPr lang="en-US" sz="3000" b="0" dirty="0"/>
              <a:t>	</a:t>
            </a:r>
          </a:p>
          <a:p>
            <a:pPr marL="0" indent="0">
              <a:buNone/>
            </a:pPr>
            <a:r>
              <a:rPr lang="en-US" sz="3000" b="0" dirty="0"/>
              <a:t>	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068879" y="4324151"/>
            <a:ext cx="4339651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you…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64195" y="1979193"/>
            <a:ext cx="5917005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Have a question?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18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8.1 Software &amp; its Classification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61989"/>
              </p:ext>
            </p:extLst>
          </p:nvPr>
        </p:nvGraphicFramePr>
        <p:xfrm>
          <a:off x="17834" y="685800"/>
          <a:ext cx="84403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73329"/>
                <a:gridCol w="7267037"/>
              </a:tblGrid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r>
                        <a:rPr lang="en-US" sz="26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.1.1</a:t>
                      </a:r>
                      <a:endParaRPr lang="en-US" sz="260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Software </a:t>
                      </a:r>
                      <a:r>
                        <a:rPr lang="en-US" sz="26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Vs.</a:t>
                      </a:r>
                      <a:r>
                        <a:rPr lang="en-US" sz="26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Program</a:t>
                      </a:r>
                      <a:endParaRPr lang="en-US" sz="26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81000" y="110975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 of Software and Program:</a:t>
            </a:r>
          </a:p>
          <a:p>
            <a:pPr marL="0" lvl="0" indent="0" algn="just" eaLnBrk="1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term software refers to the </a:t>
            </a:r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organized sets of instructions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that tell the hardware what to do. </a:t>
            </a:r>
          </a:p>
          <a:p>
            <a:pPr marL="906463" lvl="0" algn="just" eaLnBrk="1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finite set of instructions that the computer follows to solve a particular problem is called a computer </a:t>
            </a:r>
            <a:r>
              <a:rPr lang="en-US" sz="2400" spc="-3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program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. </a:t>
            </a:r>
            <a:endParaRPr lang="en-US" sz="2400" spc="-30" dirty="0" smtClean="0">
              <a:latin typeface="Calibri" pitchFamily="34" charset="0"/>
              <a:cs typeface="Calibri" pitchFamily="34" charset="0"/>
            </a:endParaRPr>
          </a:p>
          <a:p>
            <a:pPr marL="0" indent="0" algn="just" eaLnBrk="1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Collectively, the group of programs that a computer needs to function is known as </a:t>
            </a:r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906463" algn="just" eaLnBrk="1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All software utilizes at least one hardware device to operate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906463" algn="just" eaLnBrk="1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endParaRPr lang="en-US" sz="1400" spc="-30" dirty="0" smtClean="0">
              <a:latin typeface="Calibri" pitchFamily="34" charset="0"/>
              <a:cs typeface="Calibri" pitchFamily="34" charset="0"/>
            </a:endParaRPr>
          </a:p>
          <a:p>
            <a:pPr marL="0" lvl="0" indent="0" algn="just" eaLnBrk="1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Software:</a:t>
            </a:r>
          </a:p>
          <a:p>
            <a:pPr marL="906463" algn="just" eaLnBrk="1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Windows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, DOS, Unix, Linux, Mac 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OS, Microsoft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Word, Microsoft Excel, Adobe </a:t>
            </a:r>
            <a:r>
              <a:rPr lang="en-US" sz="2400" spc="-30" dirty="0" err="1">
                <a:latin typeface="Calibri" pitchFamily="34" charset="0"/>
                <a:cs typeface="Calibri" pitchFamily="34" charset="0"/>
              </a:rPr>
              <a:t>PhotoShop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, Mozilla Firefox etc.</a:t>
            </a:r>
          </a:p>
          <a:p>
            <a:pPr marL="906463" algn="just" eaLnBrk="1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endParaRPr lang="en-US" sz="2400" spc="-30" dirty="0">
              <a:latin typeface="Calibri" pitchFamily="34" charset="0"/>
              <a:cs typeface="Calibri" pitchFamily="34" charset="0"/>
            </a:endParaRPr>
          </a:p>
          <a:p>
            <a:pPr marL="563563" lvl="0" indent="0" algn="just" eaLnBrk="1" hangingPunct="1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None/>
            </a:pPr>
            <a:endParaRPr lang="en-US" sz="1200" spc="-3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8.1 Software &amp; its Classification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71899"/>
              </p:ext>
            </p:extLst>
          </p:nvPr>
        </p:nvGraphicFramePr>
        <p:xfrm>
          <a:off x="17834" y="685800"/>
          <a:ext cx="84403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73329"/>
                <a:gridCol w="7267037"/>
              </a:tblGrid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8.1.2</a:t>
                      </a:r>
                      <a:endParaRPr lang="en-US" sz="260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Classification of Software</a:t>
                      </a:r>
                      <a:endParaRPr lang="en-US" sz="26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81000" y="11430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two broad categories of software: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6463" algn="just" eaLnBrk="1" hangingPunct="1">
              <a:lnSpc>
                <a:spcPct val="87000"/>
              </a:lnSpc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System 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software</a:t>
            </a:r>
            <a:endParaRPr lang="en-US" sz="2400" spc="-30" dirty="0">
              <a:latin typeface="Calibri" pitchFamily="34" charset="0"/>
              <a:cs typeface="Calibri" pitchFamily="34" charset="0"/>
            </a:endParaRPr>
          </a:p>
          <a:p>
            <a:pPr marL="906463" lvl="0" algn="just" eaLnBrk="1" hangingPunct="1">
              <a:lnSpc>
                <a:spcPct val="87000"/>
              </a:lnSpc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Application 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software </a:t>
            </a:r>
          </a:p>
          <a:p>
            <a:pPr marL="563563" lvl="0" indent="0" algn="just" eaLnBrk="1" hangingPunct="1">
              <a:lnSpc>
                <a:spcPct val="87000"/>
              </a:lnSpc>
              <a:spcBef>
                <a:spcPts val="0"/>
              </a:spcBef>
              <a:buClr>
                <a:srgbClr val="FF0000"/>
              </a:buClr>
              <a:buSzPct val="101000"/>
              <a:buNone/>
            </a:pPr>
            <a:endParaRPr lang="en-US" sz="1200" spc="-30" dirty="0" smtClean="0">
              <a:latin typeface="Calibri" pitchFamily="34" charset="0"/>
              <a:cs typeface="Calibri" pitchFamily="34" charset="0"/>
            </a:endParaRPr>
          </a:p>
          <a:p>
            <a:pPr marL="0" lvl="0" indent="0" algn="just"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 of System Software: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System software directs the internal operations of the computer, such as managing the input and output devices. </a:t>
            </a:r>
          </a:p>
          <a:p>
            <a:pPr marL="906463" lvl="0" algn="just" eaLnBrk="1" hangingPunct="1">
              <a:lnSpc>
                <a:spcPct val="87000"/>
              </a:lnSpc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This software does the basic functions necessary to start and operate a computer. </a:t>
            </a:r>
          </a:p>
          <a:p>
            <a:pPr marL="906463" lvl="0" algn="just" eaLnBrk="1" hangingPunct="1">
              <a:lnSpc>
                <a:spcPct val="87000"/>
              </a:lnSpc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It controls and monitors the various activities of a computer and makes it easier and more efficient to use the computer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563563" lvl="0" indent="0" algn="just" eaLnBrk="1" hangingPunct="1">
              <a:lnSpc>
                <a:spcPct val="87000"/>
              </a:lnSpc>
              <a:spcBef>
                <a:spcPts val="0"/>
              </a:spcBef>
              <a:buClr>
                <a:srgbClr val="FF0000"/>
              </a:buClr>
              <a:buSzPct val="101000"/>
              <a:buNone/>
            </a:pPr>
            <a:endParaRPr lang="en-US" sz="1100" spc="-30" dirty="0">
              <a:latin typeface="Calibri" pitchFamily="34" charset="0"/>
              <a:cs typeface="Calibri" pitchFamily="34" charset="0"/>
            </a:endParaRPr>
          </a:p>
          <a:p>
            <a:pPr marL="0" indent="0" algn="just"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System Software: </a:t>
            </a:r>
          </a:p>
          <a:p>
            <a:pPr marL="906463" algn="just" eaLnBrk="1" hangingPunct="1">
              <a:lnSpc>
                <a:spcPct val="87000"/>
              </a:lnSpc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60" dirty="0" smtClean="0">
                <a:latin typeface="Calibri" pitchFamily="34" charset="0"/>
                <a:cs typeface="Calibri" pitchFamily="34" charset="0"/>
              </a:rPr>
              <a:t>Operating systems (</a:t>
            </a:r>
            <a:r>
              <a:rPr lang="en-US" sz="2400" spc="-60" dirty="0">
                <a:latin typeface="Calibri" pitchFamily="34" charset="0"/>
                <a:cs typeface="Calibri" pitchFamily="34" charset="0"/>
              </a:rPr>
              <a:t>e.g., Windows, DOS, </a:t>
            </a:r>
            <a:r>
              <a:rPr lang="en-US" sz="2400" spc="-60" dirty="0" smtClean="0">
                <a:latin typeface="Calibri" pitchFamily="34" charset="0"/>
                <a:cs typeface="Calibri" pitchFamily="34" charset="0"/>
              </a:rPr>
              <a:t>Linux</a:t>
            </a:r>
            <a:r>
              <a:rPr lang="en-US" sz="2400" spc="-60" dirty="0">
                <a:latin typeface="Calibri" pitchFamily="34" charset="0"/>
                <a:cs typeface="Calibri" pitchFamily="34" charset="0"/>
              </a:rPr>
              <a:t>, Mac OS etc.)</a:t>
            </a:r>
          </a:p>
          <a:p>
            <a:pPr marL="906463" algn="just" eaLnBrk="1" hangingPunct="1">
              <a:lnSpc>
                <a:spcPct val="87000"/>
              </a:lnSpc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Utility programs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(e.g., </a:t>
            </a:r>
            <a:r>
              <a:rPr lang="en-US" sz="2400" dirty="0" smtClean="0">
                <a:latin typeface="Calibri"/>
                <a:ea typeface="Times New Roman"/>
              </a:rPr>
              <a:t>Anti-virus</a:t>
            </a:r>
            <a:r>
              <a:rPr lang="en-US" sz="2400" dirty="0">
                <a:latin typeface="Calibri"/>
                <a:ea typeface="Times New Roman"/>
              </a:rPr>
              <a:t>, Registry Cleaner, Disk </a:t>
            </a:r>
            <a:r>
              <a:rPr lang="en-US" sz="2400" dirty="0" smtClean="0">
                <a:latin typeface="Calibri"/>
                <a:ea typeface="Times New Roman"/>
              </a:rPr>
              <a:t>Backup, Disk Defragmenter etc.)</a:t>
            </a:r>
            <a:endParaRPr lang="en-US" sz="2400" spc="-3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8.1 Software &amp; its Classification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94697"/>
              </p:ext>
            </p:extLst>
          </p:nvPr>
        </p:nvGraphicFramePr>
        <p:xfrm>
          <a:off x="17834" y="685800"/>
          <a:ext cx="84403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73329"/>
                <a:gridCol w="7267037"/>
              </a:tblGrid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8.1.2</a:t>
                      </a:r>
                      <a:endParaRPr lang="en-US" sz="260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Classification of Software</a:t>
                      </a:r>
                      <a:r>
                        <a:rPr lang="en-US" sz="26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en-US" sz="26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81000" y="11430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 of Application Software: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Application software directs the computer to solve specific user-oriented problems such as preparing payroll, preparing electricity bills, creating your curriculum vitae etc. </a:t>
            </a:r>
          </a:p>
          <a:p>
            <a:pPr marL="0" indent="0" algn="just" eaLnBrk="1" hangingPunct="1">
              <a:lnSpc>
                <a:spcPct val="87000"/>
              </a:lnSpc>
              <a:spcBef>
                <a:spcPts val="0"/>
              </a:spcBef>
              <a:buNone/>
            </a:pPr>
            <a:endParaRPr lang="en-US" sz="2800" dirty="0" smtClean="0">
              <a:solidFill>
                <a:srgbClr val="33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280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800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Software</a:t>
            </a:r>
            <a:r>
              <a:rPr lang="en-US" sz="280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906463" algn="just" eaLnBrk="1" hangingPunct="1">
              <a:lnSpc>
                <a:spcPct val="87000"/>
              </a:lnSpc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Microsoft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Word, Microsoft Excel, Adobe </a:t>
            </a:r>
            <a:r>
              <a:rPr lang="en-US" sz="2400" spc="-30" dirty="0" err="1">
                <a:latin typeface="Calibri" pitchFamily="34" charset="0"/>
                <a:cs typeface="Calibri" pitchFamily="34" charset="0"/>
              </a:rPr>
              <a:t>PhotoShop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, Internet Explorer 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etc. </a:t>
            </a:r>
            <a:endParaRPr lang="en-US" sz="2400" spc="-3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2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8.1 Software &amp; its Classification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950130"/>
              </p:ext>
            </p:extLst>
          </p:nvPr>
        </p:nvGraphicFramePr>
        <p:xfrm>
          <a:off x="17834" y="685800"/>
          <a:ext cx="84403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73329"/>
                <a:gridCol w="7267037"/>
              </a:tblGrid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8.1.2</a:t>
                      </a:r>
                      <a:endParaRPr lang="en-US" sz="260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Classification of Software</a:t>
                      </a:r>
                      <a:r>
                        <a:rPr lang="en-US" sz="26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en-US" sz="26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81000" y="11430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 of Application Software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68530"/>
              </p:ext>
            </p:extLst>
          </p:nvPr>
        </p:nvGraphicFramePr>
        <p:xfrm>
          <a:off x="381000" y="1981200"/>
          <a:ext cx="8153400" cy="2438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00745"/>
                <a:gridCol w="5252655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Class of Application Soft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Example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Word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Processing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spc="-70" baseline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Microsoft Word, Word Perfect, Word Star, Latex etc.</a:t>
                      </a:r>
                      <a:endParaRPr lang="en-US" sz="2000" spc="-70" baseline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Spreadsheet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Analysis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Microsoft Excel, Lotus-1-2-3 etc.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Database Software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Microsoft Access, Oracle, FoxPro etc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Presentation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Design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Microsoft PowerPoint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Graphics Software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spc="-30" baseline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Adobe </a:t>
                      </a:r>
                      <a:r>
                        <a:rPr lang="en-US" sz="2000" spc="-30" baseline="0" dirty="0" err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PhotoShop</a:t>
                      </a:r>
                      <a:r>
                        <a:rPr lang="en-US" sz="2000" spc="-30" baseline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, MS Paint, Adobe Illustrator </a:t>
                      </a:r>
                      <a:r>
                        <a:rPr lang="en-US" sz="2000" spc="-30" baseline="0" dirty="0" err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etc</a:t>
                      </a:r>
                      <a:endParaRPr lang="en-US" sz="2000" spc="-30" baseline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Browsing Software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spc="-60" baseline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Internet Explorer, Netscape Navigator, Opera etc.</a:t>
                      </a:r>
                      <a:endParaRPr lang="en-US" sz="2000" spc="-60" baseline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E-Mail Software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Eudora, Outlook Express, Pegasus Mail etc.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7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8.2 Programming Language &amp; its Classification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270730"/>
              </p:ext>
            </p:extLst>
          </p:nvPr>
        </p:nvGraphicFramePr>
        <p:xfrm>
          <a:off x="17834" y="685800"/>
          <a:ext cx="88975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36886"/>
                <a:gridCol w="7660680"/>
              </a:tblGrid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8.2.1</a:t>
                      </a:r>
                      <a:endParaRPr lang="en-US" sz="260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spc="-90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Definition and Function of Programming Language</a:t>
                      </a:r>
                      <a:endParaRPr lang="en-US" sz="2600" spc="-9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81000" y="13716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Programming Language: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eaLnBrk="1" hangingPunct="1">
              <a:spcBef>
                <a:spcPts val="0"/>
              </a:spcBef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 is a set of written symbols and characters governed by a set of rules that instruct the computer to perform specified tasks.</a:t>
            </a: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All computers understand only binary machine language. </a:t>
            </a:r>
          </a:p>
          <a:p>
            <a:pPr marL="906463" lvl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Some programming languages are easy to learn, others are better for business applications. Some languages are even English like.</a:t>
            </a:r>
          </a:p>
          <a:p>
            <a:pPr marL="0" indent="0" algn="just" eaLnBrk="1" hangingPunct="1">
              <a:lnSpc>
                <a:spcPct val="87000"/>
              </a:lnSpc>
              <a:spcBef>
                <a:spcPts val="0"/>
              </a:spcBef>
              <a:buNone/>
            </a:pPr>
            <a:endParaRPr lang="en-US" sz="2800" dirty="0" smtClean="0">
              <a:solidFill>
                <a:srgbClr val="33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2800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800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Languages: </a:t>
            </a:r>
            <a:endParaRPr lang="en-US" sz="2800" dirty="0">
              <a:solidFill>
                <a:srgbClr val="33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6463" algn="just" eaLnBrk="1" hangingPunct="1">
              <a:lnSpc>
                <a:spcPct val="87000"/>
              </a:lnSpc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C, </a:t>
            </a:r>
            <a:r>
              <a:rPr lang="en-US" sz="2400" spc="-30" dirty="0" err="1" smtClean="0">
                <a:latin typeface="Calibri" pitchFamily="34" charset="0"/>
                <a:cs typeface="Calibri" pitchFamily="34" charset="0"/>
              </a:rPr>
              <a:t>ForTran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, Pascal, Basic, Java, Ada, Prolog etc. </a:t>
            </a:r>
            <a:endParaRPr lang="en-US" sz="2400" spc="-3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25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8.2 Programming Language &amp; its Classification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92594"/>
              </p:ext>
            </p:extLst>
          </p:nvPr>
        </p:nvGraphicFramePr>
        <p:xfrm>
          <a:off x="17834" y="685800"/>
          <a:ext cx="88975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36886"/>
                <a:gridCol w="7660680"/>
              </a:tblGrid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8.2.2</a:t>
                      </a:r>
                      <a:endParaRPr lang="en-US" sz="260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Kinds of Programming Language</a:t>
                      </a:r>
                      <a:endParaRPr lang="en-US" sz="2600" b="1" kern="120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81000" y="13716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Three types of programming language are available; these are:</a:t>
            </a:r>
          </a:p>
          <a:p>
            <a:pPr marL="1020763" indent="-4572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1000"/>
              <a:buFont typeface="+mj-lt"/>
              <a:buAutoNum type="arabicPeriod"/>
            </a:pP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Machine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language (</a:t>
            </a:r>
            <a:r>
              <a:rPr lang="en-US" sz="1800" spc="-30" dirty="0">
                <a:latin typeface="Calibri" pitchFamily="34" charset="0"/>
                <a:cs typeface="Calibri" pitchFamily="34" charset="0"/>
              </a:rPr>
              <a:t>known as low-level language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1020763" indent="-4572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1000"/>
              <a:buFont typeface="+mj-lt"/>
              <a:buAutoNum type="arabicPeriod"/>
            </a:pP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Assembly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language (</a:t>
            </a:r>
            <a:r>
              <a:rPr lang="en-US" sz="1800" spc="-30" dirty="0">
                <a:latin typeface="Calibri" pitchFamily="34" charset="0"/>
                <a:cs typeface="Calibri" pitchFamily="34" charset="0"/>
              </a:rPr>
              <a:t>known as symbolic language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1020763" indent="-4572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1000"/>
              <a:buFont typeface="+mj-lt"/>
              <a:buAutoNum type="arabicPeriod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H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igh-level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language (</a:t>
            </a:r>
            <a:r>
              <a:rPr lang="en-US" sz="1800" spc="-30" dirty="0">
                <a:latin typeface="Calibri" pitchFamily="34" charset="0"/>
                <a:cs typeface="Calibri" pitchFamily="34" charset="0"/>
              </a:rPr>
              <a:t>known as procedure-oriented language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563563" indent="0" algn="just" eaLnBrk="1" hangingPunct="1">
              <a:lnSpc>
                <a:spcPct val="87000"/>
              </a:lnSpc>
              <a:spcBef>
                <a:spcPts val="0"/>
              </a:spcBef>
              <a:buClr>
                <a:srgbClr val="FF0000"/>
              </a:buClr>
              <a:buSzPct val="101000"/>
              <a:buNone/>
            </a:pPr>
            <a:endParaRPr lang="en-US" sz="2400" spc="-30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7000"/>
              </a:lnSpc>
              <a:buNone/>
            </a:pPr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pPr marL="906463" algn="just" eaLnBrk="1" hangingPunct="1">
              <a:lnSpc>
                <a:spcPct val="87000"/>
              </a:lnSpc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Machine language and Assembly language are known as low-level language</a:t>
            </a:r>
          </a:p>
        </p:txBody>
      </p:sp>
    </p:spTree>
    <p:extLst>
      <p:ext uri="{BB962C8B-B14F-4D97-AF65-F5344CB8AC3E}">
        <p14:creationId xmlns:p14="http://schemas.microsoft.com/office/powerpoint/2010/main" val="182550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8.2 Programming Language &amp; its Classification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09753"/>
              </p:ext>
            </p:extLst>
          </p:nvPr>
        </p:nvGraphicFramePr>
        <p:xfrm>
          <a:off x="17834" y="685800"/>
          <a:ext cx="88975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36886"/>
                <a:gridCol w="7660680"/>
              </a:tblGrid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8.2.3</a:t>
                      </a:r>
                      <a:endParaRPr lang="en-US" sz="260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200" spc="-60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High-level Vs. Low-level Programming Language</a:t>
                      </a:r>
                      <a:endParaRPr lang="en-US" sz="2600" b="1" kern="1200" spc="-60" baseline="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381000" y="1143000"/>
            <a:ext cx="8382000" cy="2514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Language: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High-level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 is easy to learn, use and debug. Programs written by this language is machine independent. </a:t>
            </a:r>
          </a:p>
          <a:p>
            <a:pPr marL="906463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It uses symbols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and words 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which are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similar to those of ordinary mathematics and 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English-like. </a:t>
            </a:r>
            <a:endParaRPr lang="en-US" sz="2400" spc="-30" dirty="0">
              <a:latin typeface="Calibri" pitchFamily="34" charset="0"/>
              <a:cs typeface="Calibri" pitchFamily="34" charset="0"/>
            </a:endParaRPr>
          </a:p>
          <a:p>
            <a:pPr marL="906463" lvl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is the most widely used programming language.</a:t>
            </a:r>
          </a:p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Some High-level Languages:</a:t>
            </a:r>
          </a:p>
          <a:p>
            <a:pPr marL="906463" lvl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 err="1">
                <a:latin typeface="Calibri" pitchFamily="34" charset="0"/>
                <a:cs typeface="Calibri" pitchFamily="34" charset="0"/>
              </a:rPr>
              <a:t>ForTran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 (Formula Translation)</a:t>
            </a:r>
          </a:p>
          <a:p>
            <a:pPr marL="906463" lvl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BASIC ( Beginner’s All-purpose Symbolic Instruction Code)</a:t>
            </a:r>
          </a:p>
          <a:p>
            <a:pPr marL="906463" lvl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COBOL (</a:t>
            </a:r>
            <a:r>
              <a:rPr lang="en-US" sz="2400" spc="-30" dirty="0" err="1">
                <a:latin typeface="Calibri" pitchFamily="34" charset="0"/>
                <a:cs typeface="Calibri" pitchFamily="34" charset="0"/>
              </a:rPr>
              <a:t>COmmon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 Business Oriented Language)</a:t>
            </a:r>
          </a:p>
          <a:p>
            <a:pPr marL="906463" lvl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ALGOL (</a:t>
            </a:r>
            <a:r>
              <a:rPr lang="en-US" sz="2400" spc="-30" dirty="0" err="1">
                <a:latin typeface="Calibri" pitchFamily="34" charset="0"/>
                <a:cs typeface="Calibri" pitchFamily="34" charset="0"/>
              </a:rPr>
              <a:t>ALGOrithmic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 Language)</a:t>
            </a:r>
          </a:p>
          <a:p>
            <a:pPr marL="906463" lvl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PASCAL</a:t>
            </a:r>
          </a:p>
          <a:p>
            <a:pPr marL="906463" lvl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C</a:t>
            </a:r>
          </a:p>
          <a:p>
            <a:pPr marL="906463" lvl="0" algn="just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400" spc="-30" dirty="0">
                <a:latin typeface="Calibri" pitchFamily="34" charset="0"/>
                <a:cs typeface="Calibri" pitchFamily="34" charset="0"/>
              </a:rPr>
              <a:t>PROLOG (</a:t>
            </a:r>
            <a:r>
              <a:rPr lang="en-US" sz="2400" spc="-30" dirty="0" err="1">
                <a:latin typeface="Calibri" pitchFamily="34" charset="0"/>
                <a:cs typeface="Calibri" pitchFamily="34" charset="0"/>
              </a:rPr>
              <a:t>PROgramming</a:t>
            </a:r>
            <a:r>
              <a:rPr lang="en-US" sz="2400" spc="-30" dirty="0">
                <a:latin typeface="Calibri" pitchFamily="34" charset="0"/>
                <a:cs typeface="Calibri" pitchFamily="34" charset="0"/>
              </a:rPr>
              <a:t> in </a:t>
            </a:r>
            <a:r>
              <a:rPr lang="en-US" sz="2400" spc="-30" dirty="0" err="1">
                <a:latin typeface="Calibri" pitchFamily="34" charset="0"/>
                <a:cs typeface="Calibri" pitchFamily="34" charset="0"/>
              </a:rPr>
              <a:t>LOGic</a:t>
            </a:r>
            <a:r>
              <a:rPr lang="en-US" sz="2400" spc="-3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400" spc="-3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0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2178</TotalTime>
  <Words>2060</Words>
  <Application>Microsoft Office PowerPoint</Application>
  <PresentationFormat>On-screen Show (4:3)</PresentationFormat>
  <Paragraphs>342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UC, Irvine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Magda El Zarki</dc:creator>
  <cp:lastModifiedBy>user</cp:lastModifiedBy>
  <cp:revision>206</cp:revision>
  <dcterms:created xsi:type="dcterms:W3CDTF">2007-10-02T04:28:17Z</dcterms:created>
  <dcterms:modified xsi:type="dcterms:W3CDTF">2019-04-09T01:44:37Z</dcterms:modified>
</cp:coreProperties>
</file>