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1"/>
  </p:notesMasterIdLst>
  <p:handoutMasterIdLst>
    <p:handoutMasterId r:id="rId42"/>
  </p:handoutMasterIdLst>
  <p:sldIdLst>
    <p:sldId id="845" r:id="rId2"/>
    <p:sldId id="770" r:id="rId3"/>
    <p:sldId id="785" r:id="rId4"/>
    <p:sldId id="820" r:id="rId5"/>
    <p:sldId id="822" r:id="rId6"/>
    <p:sldId id="821" r:id="rId7"/>
    <p:sldId id="823" r:id="rId8"/>
    <p:sldId id="824" r:id="rId9"/>
    <p:sldId id="825" r:id="rId10"/>
    <p:sldId id="826" r:id="rId11"/>
    <p:sldId id="827" r:id="rId12"/>
    <p:sldId id="828" r:id="rId13"/>
    <p:sldId id="829" r:id="rId14"/>
    <p:sldId id="830" r:id="rId15"/>
    <p:sldId id="831" r:id="rId16"/>
    <p:sldId id="833" r:id="rId17"/>
    <p:sldId id="834" r:id="rId18"/>
    <p:sldId id="835" r:id="rId19"/>
    <p:sldId id="793" r:id="rId20"/>
    <p:sldId id="795" r:id="rId21"/>
    <p:sldId id="794" r:id="rId22"/>
    <p:sldId id="796" r:id="rId23"/>
    <p:sldId id="797" r:id="rId24"/>
    <p:sldId id="798" r:id="rId25"/>
    <p:sldId id="799" r:id="rId26"/>
    <p:sldId id="800" r:id="rId27"/>
    <p:sldId id="801" r:id="rId28"/>
    <p:sldId id="836" r:id="rId29"/>
    <p:sldId id="837" r:id="rId30"/>
    <p:sldId id="839" r:id="rId31"/>
    <p:sldId id="838" r:id="rId32"/>
    <p:sldId id="840" r:id="rId33"/>
    <p:sldId id="841" r:id="rId34"/>
    <p:sldId id="844" r:id="rId35"/>
    <p:sldId id="802" r:id="rId36"/>
    <p:sldId id="842" r:id="rId37"/>
    <p:sldId id="843" r:id="rId38"/>
    <p:sldId id="818" r:id="rId39"/>
    <p:sldId id="819" r:id="rId40"/>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3366FF"/>
    <a:srgbClr val="660066"/>
    <a:srgbClr val="00CC00"/>
    <a:srgbClr val="996633"/>
    <a:srgbClr val="6666FF"/>
    <a:srgbClr val="CCFF99"/>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95" autoAdjust="0"/>
    <p:restoredTop sz="87722" autoAdjust="0"/>
  </p:normalViewPr>
  <p:slideViewPr>
    <p:cSldViewPr>
      <p:cViewPr varScale="1">
        <p:scale>
          <a:sx n="48" d="100"/>
          <a:sy n="48" d="100"/>
        </p:scale>
        <p:origin x="-90" y="-2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0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p>
        </p:txBody>
      </p:sp>
      <p:sp>
        <p:nvSpPr>
          <p:cNvPr id="9000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p>
        </p:txBody>
      </p:sp>
      <p:sp>
        <p:nvSpPr>
          <p:cNvPr id="9001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r>
              <a:rPr lang="en-US"/>
              <a:t>1.#</a:t>
            </a:r>
          </a:p>
        </p:txBody>
      </p:sp>
      <p:sp>
        <p:nvSpPr>
          <p:cNvPr id="9001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2156FD77-8A0B-474E-BD8F-663925BB05C9}" type="slidenum">
              <a:rPr lang="en-US"/>
              <a:pPr/>
              <a:t>‹#›</a:t>
            </a:fld>
            <a:endParaRPr lang="en-US"/>
          </a:p>
        </p:txBody>
      </p:sp>
    </p:spTree>
    <p:extLst>
      <p:ext uri="{BB962C8B-B14F-4D97-AF65-F5344CB8AC3E}">
        <p14:creationId xmlns:p14="http://schemas.microsoft.com/office/powerpoint/2010/main" val="40152565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85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p>
        </p:txBody>
      </p:sp>
      <p:sp>
        <p:nvSpPr>
          <p:cNvPr id="8785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p>
        </p:txBody>
      </p:sp>
      <p:sp>
        <p:nvSpPr>
          <p:cNvPr id="8785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85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785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r>
              <a:rPr lang="en-US"/>
              <a:t>1.#</a:t>
            </a:r>
          </a:p>
        </p:txBody>
      </p:sp>
      <p:sp>
        <p:nvSpPr>
          <p:cNvPr id="8785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7692CCBE-9D7D-4163-B39D-B388963CBBE9}" type="slidenum">
              <a:rPr lang="en-US"/>
              <a:pPr/>
              <a:t>‹#›</a:t>
            </a:fld>
            <a:endParaRPr lang="en-US"/>
          </a:p>
        </p:txBody>
      </p:sp>
    </p:spTree>
    <p:extLst>
      <p:ext uri="{BB962C8B-B14F-4D97-AF65-F5344CB8AC3E}">
        <p14:creationId xmlns:p14="http://schemas.microsoft.com/office/powerpoint/2010/main" val="3138403399"/>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70AAECE9-AD51-4C43-9D02-2B9A164D906E}" type="slidenum">
              <a:rPr lang="en-US" sz="1200" b="0" smtClean="0">
                <a:latin typeface="Times New Roman" charset="0"/>
              </a:rPr>
              <a:pPr/>
              <a:t>1</a:t>
            </a:fld>
            <a:endParaRPr lang="en-US" sz="1200" b="0" smtClean="0">
              <a:latin typeface="Times New Roman"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47601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1534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762729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85290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00636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56248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76580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8217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34006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34006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3466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0D9BE1B5-0D27-4EE4-BBA0-118F9BA7BB9D}" type="slidenum">
              <a:rPr lang="en-US" b="0" i="0"/>
              <a:pPr/>
              <a:t>2</a:t>
            </a:fld>
            <a:endParaRPr lang="en-US" b="0" i="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71364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63540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77645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8391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70656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93096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54214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41096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07322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410969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20823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20823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20823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208230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208230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208230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r>
              <a:rPr lang="en-US" sz="1200" b="1" i="0" kern="1200" cap="small" dirty="0" smtClean="0">
                <a:solidFill>
                  <a:schemeClr val="tx1"/>
                </a:solidFill>
                <a:effectLst/>
                <a:latin typeface="Times New Roman" panose="02020603050405020304" pitchFamily="18" charset="0"/>
                <a:ea typeface="+mn-ea"/>
                <a:cs typeface="+mn-cs"/>
              </a:rPr>
              <a:t>TCP/IP Protocol:</a:t>
            </a:r>
            <a:endParaRPr lang="en-US" sz="1200" b="1" i="1" kern="1200" dirty="0" smtClean="0">
              <a:solidFill>
                <a:schemeClr val="tx1"/>
              </a:solidFill>
              <a:effectLst/>
              <a:latin typeface="Times New Roman" panose="02020603050405020304" pitchFamily="18" charset="0"/>
              <a:ea typeface="+mn-ea"/>
              <a:cs typeface="+mn-cs"/>
            </a:endParaRPr>
          </a:p>
          <a:p>
            <a:r>
              <a:rPr lang="en-US" sz="1200" b="1" u="none" strike="noStrike" kern="1200" dirty="0" smtClean="0">
                <a:solidFill>
                  <a:schemeClr val="tx1"/>
                </a:solidFill>
                <a:effectLst/>
                <a:latin typeface="Times New Roman" panose="02020603050405020304" pitchFamily="18" charset="0"/>
                <a:ea typeface="+mn-ea"/>
                <a:cs typeface="+mn-cs"/>
              </a:rPr>
              <a:t> </a:t>
            </a:r>
            <a:endParaRPr lang="en-US" sz="1200" kern="1200" dirty="0" smtClean="0">
              <a:solidFill>
                <a:schemeClr val="tx1"/>
              </a:solidFill>
              <a:effectLst/>
              <a:latin typeface="Times New Roman" panose="02020603050405020304" pitchFamily="18" charset="0"/>
              <a:ea typeface="+mn-ea"/>
              <a:cs typeface="+mn-cs"/>
            </a:endParaRPr>
          </a:p>
          <a:p>
            <a:r>
              <a:rPr lang="en-US" sz="1200" kern="1200" dirty="0" smtClean="0">
                <a:solidFill>
                  <a:schemeClr val="tx1"/>
                </a:solidFill>
                <a:effectLst/>
                <a:latin typeface="Times New Roman" panose="02020603050405020304" pitchFamily="18" charset="0"/>
                <a:ea typeface="+mn-ea"/>
                <a:cs typeface="+mn-cs"/>
              </a:rPr>
              <a:t>The set of commands and timing specifications used by the Internet to connect dissimilar systems and control the flow of information is called TCP/IP (Transmission Control Protocol/Internet Protocol). Every computer connected to the Internet must follow this protocol to exchange data between them. TCP/IP also includes the rules for several categories of application programs, so the programs that run on different kinds of computers can talk to one another. TCP/IP software looks different on different kinds of computers, but it always presents the same appearance to the network. Therefore it does not matter if the system at other end of a connection is a supercomputer or personal computer or laptop. As long as the computer recognizes TCP/IP protocol, it can send and receive data through the Internet.</a:t>
            </a:r>
          </a:p>
          <a:p>
            <a:endParaRPr lang="en-US" dirty="0"/>
          </a:p>
        </p:txBody>
      </p:sp>
    </p:spTree>
    <p:extLst>
      <p:ext uri="{BB962C8B-B14F-4D97-AF65-F5344CB8AC3E}">
        <p14:creationId xmlns:p14="http://schemas.microsoft.com/office/powerpoint/2010/main" val="30910739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r>
              <a:rPr lang="en-US" sz="1200" b="1" i="0" kern="1200" cap="small" dirty="0" smtClean="0">
                <a:solidFill>
                  <a:schemeClr val="tx1"/>
                </a:solidFill>
                <a:effectLst/>
                <a:latin typeface="Times New Roman" panose="02020603050405020304" pitchFamily="18" charset="0"/>
                <a:ea typeface="+mn-ea"/>
                <a:cs typeface="+mn-cs"/>
              </a:rPr>
              <a:t>TCP/IP Protocol:</a:t>
            </a:r>
            <a:endParaRPr lang="en-US" sz="1200" b="1" i="1" kern="1200" dirty="0" smtClean="0">
              <a:solidFill>
                <a:schemeClr val="tx1"/>
              </a:solidFill>
              <a:effectLst/>
              <a:latin typeface="Times New Roman" panose="02020603050405020304" pitchFamily="18" charset="0"/>
              <a:ea typeface="+mn-ea"/>
              <a:cs typeface="+mn-cs"/>
            </a:endParaRPr>
          </a:p>
          <a:p>
            <a:r>
              <a:rPr lang="en-US" sz="1200" b="1" u="none" strike="noStrike" kern="1200" dirty="0" smtClean="0">
                <a:solidFill>
                  <a:schemeClr val="tx1"/>
                </a:solidFill>
                <a:effectLst/>
                <a:latin typeface="Times New Roman" panose="02020603050405020304" pitchFamily="18" charset="0"/>
                <a:ea typeface="+mn-ea"/>
                <a:cs typeface="+mn-cs"/>
              </a:rPr>
              <a:t> </a:t>
            </a:r>
            <a:endParaRPr lang="en-US" sz="1200" kern="1200" dirty="0" smtClean="0">
              <a:solidFill>
                <a:schemeClr val="tx1"/>
              </a:solidFill>
              <a:effectLst/>
              <a:latin typeface="Times New Roman" panose="02020603050405020304" pitchFamily="18" charset="0"/>
              <a:ea typeface="+mn-ea"/>
              <a:cs typeface="+mn-cs"/>
            </a:endParaRPr>
          </a:p>
          <a:p>
            <a:r>
              <a:rPr lang="en-US" sz="1200" kern="1200" dirty="0" smtClean="0">
                <a:solidFill>
                  <a:schemeClr val="tx1"/>
                </a:solidFill>
                <a:effectLst/>
                <a:latin typeface="Times New Roman" panose="02020603050405020304" pitchFamily="18" charset="0"/>
                <a:ea typeface="+mn-ea"/>
                <a:cs typeface="+mn-cs"/>
              </a:rPr>
              <a:t>The set of commands and timing specifications used by the Internet to connect dissimilar systems and control the flow of information is called TCP/IP (Transmission Control Protocol/Internet Protocol). Every computer connected to the Internet must follow this protocol to exchange data between them. TCP/IP also includes the rules for several categories of application programs, so the programs that run on different kinds of computers can talk to one another. TCP/IP software looks different on different kinds of computers, but it always presents the same appearance to the network. Therefore it does not matter if the system at other end of a connection is a supercomputer or personal computer or laptop. As long as the computer recognizes TCP/IP protocol, it can send and receive data through the Internet.</a:t>
            </a:r>
          </a:p>
          <a:p>
            <a:endParaRPr lang="en-US" dirty="0"/>
          </a:p>
        </p:txBody>
      </p:sp>
    </p:spTree>
    <p:extLst>
      <p:ext uri="{BB962C8B-B14F-4D97-AF65-F5344CB8AC3E}">
        <p14:creationId xmlns:p14="http://schemas.microsoft.com/office/powerpoint/2010/main" val="30910739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0910739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0910739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576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576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576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576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82821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27776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p>
        </p:txBody>
      </p:sp>
      <p:sp>
        <p:nvSpPr>
          <p:cNvPr id="210959"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p>
        </p:txBody>
      </p:sp>
      <p:sp>
        <p:nvSpPr>
          <p:cNvPr id="210960" name="Rectangle 16"/>
          <p:cNvSpPr>
            <a:spLocks noGrp="1" noChangeArrowheads="1"/>
          </p:cNvSpPr>
          <p:nvPr>
            <p:ph type="sldNum" sz="quarter" idx="4"/>
          </p:nvPr>
        </p:nvSpPr>
        <p:spPr>
          <a:xfrm>
            <a:off x="6858000" y="6248400"/>
            <a:ext cx="1905000" cy="457200"/>
          </a:xfrm>
          <a:prstGeom prst="rect">
            <a:avLst/>
          </a:prstGeom>
        </p:spPr>
        <p:txBody>
          <a:bodyPr/>
          <a:lstStyle>
            <a:lvl1pPr algn="r">
              <a:defRPr sz="1400" b="0">
                <a:solidFill>
                  <a:schemeClr val="bg2"/>
                </a:solidFill>
                <a:latin typeface="+mn-lt"/>
              </a:defRPr>
            </a:lvl1pPr>
          </a:lstStyle>
          <a:p>
            <a:fld id="{0DC7009B-36A9-4AAB-B4A9-F8DE3E040D5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2"/>
          <p:cNvSpPr>
            <a:spLocks noGrp="1"/>
          </p:cNvSpPr>
          <p:nvPr>
            <p:ph type="sldNum" sz="quarter" idx="10"/>
          </p:nvPr>
        </p:nvSpPr>
        <p:spPr>
          <a:xfrm>
            <a:off x="0" y="6400800"/>
            <a:ext cx="1905000" cy="457200"/>
          </a:xfrm>
          <a:prstGeom prst="rect">
            <a:avLst/>
          </a:prstGeom>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418908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2"/>
          <p:cNvSpPr>
            <a:spLocks noGrp="1"/>
          </p:cNvSpPr>
          <p:nvPr>
            <p:ph type="sldNum" sz="quarter" idx="10"/>
          </p:nvPr>
        </p:nvSpPr>
        <p:spPr>
          <a:xfrm>
            <a:off x="0" y="6400800"/>
            <a:ext cx="1905000" cy="457200"/>
          </a:xfrm>
          <a:prstGeom prst="rect">
            <a:avLst/>
          </a:prstGeom>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218936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365125"/>
            <a:ext cx="7886700" cy="5811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2"/>
          <p:cNvSpPr>
            <a:spLocks noGrp="1"/>
          </p:cNvSpPr>
          <p:nvPr>
            <p:ph type="sldNum" sz="quarter" idx="10"/>
          </p:nvPr>
        </p:nvSpPr>
        <p:spPr>
          <a:xfrm>
            <a:off x="0" y="6400800"/>
            <a:ext cx="1905000" cy="457200"/>
          </a:xfrm>
          <a:prstGeom prst="rect">
            <a:avLst/>
          </a:prstGeom>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3260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2"/>
          <p:cNvSpPr>
            <a:spLocks noGrp="1"/>
          </p:cNvSpPr>
          <p:nvPr>
            <p:ph type="sldNum" sz="quarter" idx="10"/>
          </p:nvPr>
        </p:nvSpPr>
        <p:spPr>
          <a:xfrm>
            <a:off x="0" y="6400800"/>
            <a:ext cx="1905000" cy="457200"/>
          </a:xfrm>
          <a:prstGeom prst="rect">
            <a:avLst/>
          </a:prstGeom>
        </p:spPr>
        <p:txBody>
          <a:bodyPr/>
          <a:lstStyle>
            <a:lvl1pPr>
              <a:defRPr sz="1500">
                <a:solidFill>
                  <a:srgbClr val="FF0000"/>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188093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5" name="Slide Number Placeholder 2"/>
          <p:cNvSpPr>
            <a:spLocks noGrp="1"/>
          </p:cNvSpPr>
          <p:nvPr>
            <p:ph type="sldNum" sz="quarter" idx="10"/>
          </p:nvPr>
        </p:nvSpPr>
        <p:spPr>
          <a:xfrm>
            <a:off x="0" y="6400800"/>
            <a:ext cx="1905000" cy="457200"/>
          </a:xfrm>
          <a:prstGeom prst="rect">
            <a:avLst/>
          </a:prstGeom>
        </p:spPr>
        <p:txBody>
          <a:bodyPr/>
          <a:lstStyle>
            <a:lvl1pPr>
              <a:defRPr sz="1500">
                <a:solidFill>
                  <a:srgbClr val="FF0000"/>
                </a:solidFill>
                <a:latin typeface="+mj-lt"/>
              </a:defRPr>
            </a:lvl1pPr>
          </a:lstStyle>
          <a:p>
            <a:r>
              <a:rPr lang="en-US"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81064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2"/>
          <p:cNvSpPr>
            <a:spLocks noGrp="1"/>
          </p:cNvSpPr>
          <p:nvPr>
            <p:ph type="sldNum" sz="quarter" idx="10"/>
          </p:nvPr>
        </p:nvSpPr>
        <p:spPr>
          <a:xfrm>
            <a:off x="0" y="6400800"/>
            <a:ext cx="1905000" cy="457200"/>
          </a:xfrm>
          <a:prstGeom prst="rect">
            <a:avLst/>
          </a:prstGeom>
        </p:spPr>
        <p:txBody>
          <a:bodyPr/>
          <a:lstStyle>
            <a:lvl1pPr>
              <a:defRPr sz="1500">
                <a:solidFill>
                  <a:srgbClr val="FF0000"/>
                </a:solidFill>
                <a:latin typeface="+mj-lt"/>
              </a:defRPr>
            </a:lvl1pPr>
          </a:lstStyle>
          <a:p>
            <a:r>
              <a:rPr lang="en-US"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126855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2"/>
          <p:cNvSpPr>
            <a:spLocks noGrp="1"/>
          </p:cNvSpPr>
          <p:nvPr>
            <p:ph type="sldNum" sz="quarter" idx="10"/>
          </p:nvPr>
        </p:nvSpPr>
        <p:spPr>
          <a:xfrm>
            <a:off x="0" y="6400800"/>
            <a:ext cx="1905000" cy="457200"/>
          </a:xfrm>
          <a:prstGeom prst="rect">
            <a:avLst/>
          </a:prstGeom>
        </p:spPr>
        <p:txBody>
          <a:bodyPr/>
          <a:lstStyle>
            <a:lvl1pPr>
              <a:defRPr sz="1500">
                <a:solidFill>
                  <a:srgbClr val="FF0000"/>
                </a:solidFill>
                <a:latin typeface="+mj-lt"/>
              </a:defRPr>
            </a:lvl1pPr>
          </a:lstStyle>
          <a:p>
            <a:r>
              <a:rPr lang="en-US"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732703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4" name="Slide Number Placeholder 2"/>
          <p:cNvSpPr>
            <a:spLocks noGrp="1"/>
          </p:cNvSpPr>
          <p:nvPr>
            <p:ph type="sldNum" sz="quarter" idx="10"/>
          </p:nvPr>
        </p:nvSpPr>
        <p:spPr>
          <a:xfrm>
            <a:off x="0" y="6400800"/>
            <a:ext cx="1905000" cy="457200"/>
          </a:xfrm>
          <a:prstGeom prst="rect">
            <a:avLst/>
          </a:prstGeom>
        </p:spPr>
        <p:txBody>
          <a:bodyPr/>
          <a:lstStyle>
            <a:lvl1pPr>
              <a:defRPr sz="1500">
                <a:solidFill>
                  <a:srgbClr val="FF0000"/>
                </a:solidFill>
                <a:latin typeface="+mj-lt"/>
              </a:defRPr>
            </a:lvl1pPr>
          </a:lstStyle>
          <a:p>
            <a:r>
              <a:rPr lang="en-US"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37097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0" y="6400800"/>
            <a:ext cx="1905000" cy="457200"/>
          </a:xfrm>
          <a:prstGeom prst="rect">
            <a:avLst/>
          </a:prstGeom>
        </p:spPr>
        <p:txBody>
          <a:bodyPr/>
          <a:lstStyle>
            <a:lvl1pPr>
              <a:defRPr sz="1500">
                <a:latin typeface="+mj-lt"/>
              </a:defRPr>
            </a:lvl1pPr>
          </a:lstStyle>
          <a:p>
            <a:r>
              <a:rPr lang="en-US" dirty="0" smtClean="0"/>
              <a:t>Slide</a:t>
            </a:r>
            <a:r>
              <a:rPr lang="en-US" dirty="0" smtClean="0">
                <a:solidFill>
                  <a:srgbClr val="FF0000"/>
                </a:solidFill>
              </a:rPr>
              <a:t>-</a:t>
            </a:r>
            <a:fld id="{D4F8084B-0CD5-4AFA-9444-A279A3559BC7}" type="slidenum">
              <a:rPr lang="en-US" smtClean="0">
                <a:solidFill>
                  <a:srgbClr val="FF0000"/>
                </a:solidFill>
              </a:rPr>
              <a:pPr/>
              <a:t>‹#›</a:t>
            </a:fld>
            <a:endParaRPr lang="en-US" dirty="0">
              <a:solidFill>
                <a:srgbClr val="FF0000"/>
              </a:solidFill>
            </a:endParaRPr>
          </a:p>
        </p:txBody>
      </p:sp>
      <p:sp>
        <p:nvSpPr>
          <p:cNvPr id="3" name="TextBox 2"/>
          <p:cNvSpPr txBox="1"/>
          <p:nvPr userDrawn="1"/>
        </p:nvSpPr>
        <p:spPr>
          <a:xfrm>
            <a:off x="8839200" y="451512"/>
            <a:ext cx="353943" cy="6324600"/>
          </a:xfrm>
          <a:prstGeom prst="rect">
            <a:avLst/>
          </a:prstGeom>
          <a:noFill/>
        </p:spPr>
        <p:txBody>
          <a:bodyPr vert="vert270">
            <a:spAutoFit/>
          </a:bodyPr>
          <a:lstStyle/>
          <a:p>
            <a:pPr algn="ctr" eaLnBrk="1" hangingPunct="1">
              <a:defRPr/>
            </a:pPr>
            <a:r>
              <a:rPr lang="en-US" sz="1100" dirty="0">
                <a:solidFill>
                  <a:srgbClr val="FF0000"/>
                </a:solidFill>
                <a:latin typeface="+mj-lt"/>
              </a:rPr>
              <a:t>Prepared by</a:t>
            </a:r>
            <a:r>
              <a:rPr lang="en-US" sz="1100" dirty="0">
                <a:solidFill>
                  <a:srgbClr val="FFC000"/>
                </a:solidFill>
                <a:latin typeface="+mj-lt"/>
              </a:rPr>
              <a:t>: </a:t>
            </a:r>
            <a:r>
              <a:rPr lang="en-US" sz="1100" dirty="0" smtClean="0">
                <a:solidFill>
                  <a:srgbClr val="FFC000"/>
                </a:solidFill>
                <a:latin typeface="+mj-lt"/>
              </a:rPr>
              <a:t> K  M  </a:t>
            </a:r>
            <a:r>
              <a:rPr lang="en-US" sz="1100" dirty="0">
                <a:solidFill>
                  <a:srgbClr val="FFC000"/>
                </a:solidFill>
                <a:latin typeface="+mj-lt"/>
              </a:rPr>
              <a:t>Akkas Ali</a:t>
            </a:r>
            <a:r>
              <a:rPr lang="en-US" sz="1100" dirty="0" smtClean="0">
                <a:solidFill>
                  <a:srgbClr val="FFC000"/>
                </a:solidFill>
                <a:latin typeface="+mj-lt"/>
              </a:rPr>
              <a:t>,   </a:t>
            </a:r>
            <a:r>
              <a:rPr lang="en-US" sz="1100" dirty="0" smtClean="0">
                <a:solidFill>
                  <a:srgbClr val="FF0000"/>
                </a:solidFill>
                <a:latin typeface="+mj-lt"/>
              </a:rPr>
              <a:t>Associate  </a:t>
            </a:r>
            <a:r>
              <a:rPr lang="en-US" sz="1100" dirty="0">
                <a:solidFill>
                  <a:srgbClr val="FF0000"/>
                </a:solidFill>
                <a:latin typeface="+mj-lt"/>
              </a:rPr>
              <a:t>Professor</a:t>
            </a:r>
            <a:r>
              <a:rPr lang="en-US" sz="1100" dirty="0" smtClean="0">
                <a:solidFill>
                  <a:srgbClr val="FFC000"/>
                </a:solidFill>
                <a:latin typeface="+mj-lt"/>
              </a:rPr>
              <a:t>, </a:t>
            </a:r>
            <a:r>
              <a:rPr lang="en-US" sz="1100" dirty="0" smtClean="0">
                <a:solidFill>
                  <a:srgbClr val="3366FF"/>
                </a:solidFill>
                <a:latin typeface="+mj-lt"/>
              </a:rPr>
              <a:t> </a:t>
            </a:r>
            <a:r>
              <a:rPr lang="en-US" sz="1100" dirty="0">
                <a:solidFill>
                  <a:srgbClr val="3366FF"/>
                </a:solidFill>
                <a:latin typeface="+mj-lt"/>
              </a:rPr>
              <a:t>IIT, JU</a:t>
            </a:r>
          </a:p>
        </p:txBody>
      </p:sp>
    </p:spTree>
    <p:extLst>
      <p:ext uri="{BB962C8B-B14F-4D97-AF65-F5344CB8AC3E}">
        <p14:creationId xmlns:p14="http://schemas.microsoft.com/office/powerpoint/2010/main" val="173436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2"/>
          <p:cNvSpPr>
            <a:spLocks noGrp="1"/>
          </p:cNvSpPr>
          <p:nvPr>
            <p:ph type="sldNum" sz="quarter" idx="10"/>
          </p:nvPr>
        </p:nvSpPr>
        <p:spPr>
          <a:xfrm>
            <a:off x="0" y="6400800"/>
            <a:ext cx="1905000" cy="457200"/>
          </a:xfrm>
          <a:prstGeom prst="rect">
            <a:avLst/>
          </a:prstGeom>
        </p:spPr>
        <p:txBody>
          <a:bodyPr/>
          <a:lstStyle>
            <a:lvl1pPr>
              <a:defRPr sz="1500">
                <a:solidFill>
                  <a:srgbClr val="FF0000"/>
                </a:solidFill>
                <a:latin typeface="+mj-lt"/>
              </a:defRPr>
            </a:lvl1pPr>
          </a:lstStyle>
          <a:p>
            <a:r>
              <a:rPr lang="en-US"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6301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2"/>
          <p:cNvSpPr>
            <a:spLocks noGrp="1"/>
          </p:cNvSpPr>
          <p:nvPr>
            <p:ph type="sldNum" sz="quarter" idx="10"/>
          </p:nvPr>
        </p:nvSpPr>
        <p:spPr>
          <a:xfrm>
            <a:off x="0" y="6400800"/>
            <a:ext cx="1905000" cy="457200"/>
          </a:xfrm>
          <a:prstGeom prst="rect">
            <a:avLst/>
          </a:prstGeom>
        </p:spPr>
        <p:txBody>
          <a:bodyPr/>
          <a:lstStyle>
            <a:lvl1pPr>
              <a:defRPr sz="1500">
                <a:solidFill>
                  <a:srgbClr val="FF0000"/>
                </a:solidFill>
                <a:latin typeface="+mj-lt"/>
              </a:defRPr>
            </a:lvl1pPr>
          </a:lstStyle>
          <a:p>
            <a:r>
              <a:rPr lang="en-US"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702492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4088"/>
            <a:ext cx="91440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p:cNvSpPr>
            <a:spLocks noChangeArrowheads="1"/>
          </p:cNvSpPr>
          <p:nvPr/>
        </p:nvSpPr>
        <p:spPr bwMode="auto">
          <a:xfrm>
            <a:off x="14288" y="2895600"/>
            <a:ext cx="9144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80000"/>
              </a:lnSpc>
            </a:pPr>
            <a:r>
              <a:rPr lang="en-US" sz="2800" dirty="0" smtClean="0">
                <a:solidFill>
                  <a:srgbClr val="00B050"/>
                </a:solidFill>
                <a:latin typeface="Verdana" pitchFamily="34" charset="0"/>
                <a:ea typeface="Verdana" pitchFamily="34" charset="0"/>
                <a:cs typeface="Verdana" pitchFamily="34" charset="0"/>
              </a:rPr>
              <a:t>IT-1101: IT Fundamentals</a:t>
            </a:r>
            <a:endParaRPr lang="en-US" sz="2800" dirty="0">
              <a:solidFill>
                <a:srgbClr val="00B050"/>
              </a:solidFill>
              <a:latin typeface="Verdana" pitchFamily="34" charset="0"/>
              <a:ea typeface="Verdana" pitchFamily="34" charset="0"/>
              <a:cs typeface="Verdana" pitchFamily="34" charset="0"/>
            </a:endParaRPr>
          </a:p>
          <a:p>
            <a:pPr algn="ctr">
              <a:lnSpc>
                <a:spcPct val="80000"/>
              </a:lnSpc>
            </a:pPr>
            <a:r>
              <a:rPr lang="en-US" sz="1500" dirty="0">
                <a:solidFill>
                  <a:srgbClr val="FF0000"/>
                </a:solidFill>
              </a:rPr>
              <a:t>for</a:t>
            </a:r>
            <a:r>
              <a:rPr lang="en-US" dirty="0">
                <a:solidFill>
                  <a:srgbClr val="00B050"/>
                </a:solidFill>
              </a:rPr>
              <a:t> </a:t>
            </a:r>
          </a:p>
          <a:p>
            <a:pPr algn="ctr">
              <a:lnSpc>
                <a:spcPct val="80000"/>
              </a:lnSpc>
            </a:pPr>
            <a:r>
              <a:rPr lang="en-US" sz="2000" dirty="0" smtClean="0">
                <a:latin typeface="Arial Black" pitchFamily="34" charset="0"/>
              </a:rPr>
              <a:t>1st Year </a:t>
            </a:r>
            <a:r>
              <a:rPr lang="en-US" sz="2000" dirty="0">
                <a:latin typeface="Arial Black" pitchFamily="34" charset="0"/>
              </a:rPr>
              <a:t>1st Semester of </a:t>
            </a:r>
            <a:r>
              <a:rPr lang="en-US" sz="2000" dirty="0" err="1">
                <a:latin typeface="Arial Black" pitchFamily="34" charset="0"/>
              </a:rPr>
              <a:t>B.Sc</a:t>
            </a:r>
            <a:r>
              <a:rPr lang="en-US" sz="2000" dirty="0">
                <a:latin typeface="Arial Black" pitchFamily="34" charset="0"/>
              </a:rPr>
              <a:t> (Honors) in IT </a:t>
            </a:r>
            <a:r>
              <a:rPr lang="en-US" sz="2000" dirty="0" smtClean="0">
                <a:latin typeface="Arial Black" pitchFamily="34" charset="0"/>
              </a:rPr>
              <a:t>(10</a:t>
            </a:r>
            <a:r>
              <a:rPr lang="en-US" sz="2000" baseline="30000" dirty="0" smtClean="0">
                <a:latin typeface="Arial Black" pitchFamily="34" charset="0"/>
              </a:rPr>
              <a:t>th</a:t>
            </a:r>
            <a:r>
              <a:rPr lang="en-US" sz="2000" dirty="0" smtClean="0">
                <a:latin typeface="Arial Black" pitchFamily="34" charset="0"/>
              </a:rPr>
              <a:t> </a:t>
            </a:r>
            <a:r>
              <a:rPr lang="en-US" sz="2000" dirty="0" smtClean="0">
                <a:solidFill>
                  <a:srgbClr val="0000FF"/>
                </a:solidFill>
                <a:latin typeface="Arial Black" pitchFamily="34" charset="0"/>
              </a:rPr>
              <a:t>Batch</a:t>
            </a:r>
            <a:r>
              <a:rPr lang="en-US" sz="2000" dirty="0">
                <a:latin typeface="Arial Black" pitchFamily="34" charset="0"/>
              </a:rPr>
              <a:t>)</a:t>
            </a:r>
          </a:p>
        </p:txBody>
      </p:sp>
      <p:pic>
        <p:nvPicPr>
          <p:cNvPr id="307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ChangeArrowheads="1"/>
          </p:cNvSpPr>
          <p:nvPr/>
        </p:nvSpPr>
        <p:spPr bwMode="auto">
          <a:xfrm>
            <a:off x="609600" y="5029200"/>
            <a:ext cx="5638800" cy="1784350"/>
          </a:xfrm>
          <a:prstGeom prst="rect">
            <a:avLst/>
          </a:prstGeom>
          <a:noFill/>
          <a:ln w="9525">
            <a:noFill/>
            <a:miter lim="800000"/>
            <a:headEnd/>
            <a:tailEnd/>
          </a:ln>
        </p:spPr>
        <p:txBody>
          <a:bodyPr>
            <a:spAutoFit/>
          </a:bodyPr>
          <a:lstStyle/>
          <a:p>
            <a:pPr>
              <a:defRPr/>
            </a:pPr>
            <a:r>
              <a:rPr lang="en-US" sz="2000" dirty="0">
                <a:solidFill>
                  <a:srgbClr val="FF0000"/>
                </a:solidFill>
              </a:rPr>
              <a:t>Prepared by:</a:t>
            </a:r>
            <a:endParaRPr lang="en-US" sz="2000" b="0" dirty="0">
              <a:solidFill>
                <a:srgbClr val="FF0000"/>
              </a:solidFill>
            </a:endParaRPr>
          </a:p>
          <a:p>
            <a:pPr marL="457200">
              <a:defRPr/>
            </a:pPr>
            <a:r>
              <a:rPr lang="en-US" sz="2000" dirty="0"/>
              <a:t>K M </a:t>
            </a:r>
            <a:r>
              <a:rPr lang="en-US" sz="2000" dirty="0" err="1"/>
              <a:t>Akkas</a:t>
            </a:r>
            <a:r>
              <a:rPr lang="en-US" sz="2000" dirty="0"/>
              <a:t> Ali</a:t>
            </a:r>
          </a:p>
          <a:p>
            <a:pPr marL="457200">
              <a:defRPr/>
            </a:pPr>
            <a:r>
              <a:rPr lang="en-US" sz="1000" dirty="0">
                <a:solidFill>
                  <a:srgbClr val="0000FF"/>
                </a:solidFill>
              </a:rPr>
              <a:t>akkas_khan@yahoo.com, akkas@juniv.edu</a:t>
            </a:r>
          </a:p>
          <a:p>
            <a:pPr marL="457200">
              <a:defRPr/>
            </a:pPr>
            <a:r>
              <a:rPr lang="en-US" sz="2000" dirty="0"/>
              <a:t>Assistant Professor</a:t>
            </a:r>
          </a:p>
          <a:p>
            <a:pPr marL="457200">
              <a:defRPr/>
            </a:pPr>
            <a:r>
              <a:rPr lang="en-US" sz="2000" dirty="0">
                <a:solidFill>
                  <a:srgbClr val="3333FF"/>
                </a:solidFill>
              </a:rPr>
              <a:t>Institute of Information Technology (IIT) </a:t>
            </a:r>
          </a:p>
          <a:p>
            <a:pPr marL="457200">
              <a:defRPr/>
            </a:pPr>
            <a:r>
              <a:rPr lang="en-US" sz="2000" dirty="0">
                <a:solidFill>
                  <a:srgbClr val="00CC00"/>
                </a:solidFill>
              </a:rPr>
              <a:t>Jahangirnagar University, Dhaka-1342</a:t>
            </a:r>
          </a:p>
        </p:txBody>
      </p:sp>
      <p:sp>
        <p:nvSpPr>
          <p:cNvPr id="7" name="Rectangle 14"/>
          <p:cNvSpPr>
            <a:spLocks noChangeArrowheads="1"/>
          </p:cNvSpPr>
          <p:nvPr/>
        </p:nvSpPr>
        <p:spPr bwMode="auto">
          <a:xfrm>
            <a:off x="914400" y="4160838"/>
            <a:ext cx="7696200"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90000"/>
              </a:lnSpc>
            </a:pPr>
            <a:r>
              <a:rPr lang="en-US" sz="2200" i="0" u="sng" dirty="0">
                <a:solidFill>
                  <a:srgbClr val="0070C0"/>
                </a:solidFill>
                <a:latin typeface="Verdana" panose="020B0604030504040204" pitchFamily="34" charset="0"/>
                <a:ea typeface="Verdana" panose="020B0604030504040204" pitchFamily="34" charset="0"/>
                <a:cs typeface="Verdana" panose="020B0604030504040204" pitchFamily="34" charset="0"/>
              </a:rPr>
              <a:t>Lecture:  </a:t>
            </a:r>
            <a:r>
              <a:rPr lang="bn-BD" sz="2200" i="0" u="sng" dirty="0" smtClean="0">
                <a:solidFill>
                  <a:srgbClr val="0070C0"/>
                </a:solidFill>
                <a:latin typeface="Verdana" panose="020B0604030504040204" pitchFamily="34" charset="0"/>
                <a:ea typeface="Verdana" panose="020B0604030504040204" pitchFamily="34" charset="0"/>
                <a:cs typeface="Verdana" panose="020B0604030504040204" pitchFamily="34" charset="0"/>
              </a:rPr>
              <a:t>11</a:t>
            </a:r>
            <a:endParaRPr lang="en-US" sz="2200" i="0" u="sng" dirty="0">
              <a:solidFill>
                <a:srgbClr val="0070C0"/>
              </a:solidFill>
              <a:latin typeface="Verdana" panose="020B0604030504040204" pitchFamily="34" charset="0"/>
              <a:ea typeface="Verdana" panose="020B0604030504040204" pitchFamily="34" charset="0"/>
              <a:cs typeface="Verdana" panose="020B0604030504040204" pitchFamily="34" charset="0"/>
            </a:endParaRPr>
          </a:p>
          <a:p>
            <a:pPr>
              <a:lnSpc>
                <a:spcPct val="90000"/>
              </a:lnSpc>
            </a:pPr>
            <a:endParaRPr lang="en-US" sz="1200" u="sng" dirty="0">
              <a:solidFill>
                <a:srgbClr val="0070C0"/>
              </a:solidFill>
            </a:endParaRPr>
          </a:p>
          <a:p>
            <a:pPr algn="ctr">
              <a:lnSpc>
                <a:spcPct val="90000"/>
              </a:lnSpc>
            </a:pPr>
            <a:r>
              <a:rPr lang="en-US" sz="2000" i="0" dirty="0">
                <a:latin typeface="Arial" panose="020B0604020202020204" pitchFamily="34" charset="0"/>
              </a:rPr>
              <a:t>Computer Network &amp; the Internet</a:t>
            </a:r>
            <a:endParaRPr lang="en-US" sz="2000" i="0" dirty="0">
              <a:latin typeface="Arial" panose="020B0604020202020204" pitchFamily="34" charset="0"/>
            </a:endParaRPr>
          </a:p>
        </p:txBody>
      </p:sp>
    </p:spTree>
    <p:extLst>
      <p:ext uri="{BB962C8B-B14F-4D97-AF65-F5344CB8AC3E}">
        <p14:creationId xmlns:p14="http://schemas.microsoft.com/office/powerpoint/2010/main" val="1428158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228600" y="838200"/>
            <a:ext cx="8610600" cy="5715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84000"/>
              </a:lnSpc>
              <a:buNone/>
            </a:pPr>
            <a:r>
              <a:rPr lang="en-US" sz="2800" dirty="0" smtClean="0">
                <a:solidFill>
                  <a:srgbClr val="0033CC"/>
                </a:solidFill>
                <a:latin typeface="Arial" panose="020B0604020202020204" pitchFamily="34" charset="0"/>
              </a:rPr>
              <a:t>Metropolitan Area </a:t>
            </a:r>
            <a:r>
              <a:rPr lang="en-US" sz="2800" dirty="0">
                <a:solidFill>
                  <a:srgbClr val="0033CC"/>
                </a:solidFill>
                <a:latin typeface="Arial" panose="020B0604020202020204" pitchFamily="34" charset="0"/>
              </a:rPr>
              <a:t>Network:</a:t>
            </a:r>
          </a:p>
          <a:p>
            <a:pPr marL="0" indent="0" algn="just">
              <a:lnSpc>
                <a:spcPct val="84000"/>
              </a:lnSpc>
              <a:buNone/>
            </a:pPr>
            <a:r>
              <a:rPr lang="en-US" sz="2800" dirty="0" smtClean="0">
                <a:latin typeface="Arial" panose="020B0604020202020204" pitchFamily="34" charset="0"/>
              </a:rPr>
              <a:t>A </a:t>
            </a:r>
            <a:r>
              <a:rPr lang="en-US" sz="2800" dirty="0">
                <a:latin typeface="Arial" panose="020B0604020202020204" pitchFamily="34" charset="0"/>
              </a:rPr>
              <a:t>metropolitan area network (MAN) is similar to a local area network (LAN) but spans an entire city or campus. </a:t>
            </a:r>
          </a:p>
          <a:p>
            <a:pPr marL="800100" algn="just">
              <a:lnSpc>
                <a:spcPct val="84000"/>
              </a:lnSpc>
              <a:spcBef>
                <a:spcPts val="400"/>
              </a:spcBef>
              <a:spcAft>
                <a:spcPts val="400"/>
              </a:spcAft>
              <a:buClr>
                <a:srgbClr val="0033CC"/>
              </a:buClr>
              <a:buSzPct val="100000"/>
              <a:buFont typeface="Wingdings" pitchFamily="2" charset="2"/>
              <a:buChar char="Ø"/>
            </a:pPr>
            <a:r>
              <a:rPr lang="en-US" sz="2400" dirty="0">
                <a:latin typeface="Calibri" pitchFamily="34" charset="0"/>
                <a:cs typeface="Calibri" pitchFamily="34" charset="0"/>
              </a:rPr>
              <a:t>If a company has a few offices in the same city, and the computer users at each location are able to share data between the two offices, they are generally doing this over a MAN</a:t>
            </a:r>
            <a:r>
              <a:rPr lang="en-US" sz="2400" dirty="0" smtClean="0">
                <a:latin typeface="Calibri" pitchFamily="34" charset="0"/>
                <a:cs typeface="Calibri" pitchFamily="34" charset="0"/>
              </a:rPr>
              <a:t>.</a:t>
            </a:r>
          </a:p>
          <a:p>
            <a:pPr marL="457200" indent="0" algn="just">
              <a:lnSpc>
                <a:spcPct val="84000"/>
              </a:lnSpc>
              <a:spcBef>
                <a:spcPts val="400"/>
              </a:spcBef>
              <a:spcAft>
                <a:spcPts val="400"/>
              </a:spcAft>
              <a:buClr>
                <a:srgbClr val="0033CC"/>
              </a:buClr>
              <a:buSzPct val="100000"/>
              <a:buNone/>
            </a:pPr>
            <a:endParaRPr lang="en-US" sz="700" dirty="0" smtClean="0"/>
          </a:p>
          <a:p>
            <a:pPr marL="0" indent="0" algn="just" eaLnBrk="1" hangingPunct="1">
              <a:lnSpc>
                <a:spcPct val="84000"/>
              </a:lnSpc>
              <a:spcBef>
                <a:spcPts val="0"/>
              </a:spcBef>
              <a:buNone/>
            </a:pPr>
            <a:r>
              <a:rPr lang="en-US" sz="2800" dirty="0" smtClean="0">
                <a:solidFill>
                  <a:srgbClr val="0033CC"/>
                </a:solidFill>
                <a:latin typeface="Arial" panose="020B0604020202020204" pitchFamily="34" charset="0"/>
              </a:rPr>
              <a:t>Characteristics </a:t>
            </a:r>
            <a:r>
              <a:rPr lang="en-US" sz="2800" dirty="0">
                <a:solidFill>
                  <a:srgbClr val="0033CC"/>
                </a:solidFill>
                <a:latin typeface="Arial" panose="020B0604020202020204" pitchFamily="34" charset="0"/>
              </a:rPr>
              <a:t>of </a:t>
            </a:r>
            <a:r>
              <a:rPr lang="en-US" sz="2800" dirty="0" smtClean="0">
                <a:solidFill>
                  <a:srgbClr val="0033CC"/>
                </a:solidFill>
                <a:latin typeface="Arial" panose="020B0604020202020204" pitchFamily="34" charset="0"/>
              </a:rPr>
              <a:t>MAN</a:t>
            </a:r>
            <a:r>
              <a:rPr lang="en-US" sz="2800" dirty="0">
                <a:solidFill>
                  <a:srgbClr val="0033CC"/>
                </a:solidFill>
                <a:latin typeface="Arial" panose="020B0604020202020204" pitchFamily="34" charset="0"/>
              </a:rPr>
              <a:t>: </a:t>
            </a:r>
          </a:p>
          <a:p>
            <a:pPr marL="800100" algn="just">
              <a:lnSpc>
                <a:spcPct val="84000"/>
              </a:lnSpc>
              <a:spcBef>
                <a:spcPts val="400"/>
              </a:spcBef>
              <a:spcAft>
                <a:spcPts val="400"/>
              </a:spcAft>
              <a:buClr>
                <a:srgbClr val="0033CC"/>
              </a:buClr>
              <a:buSzPct val="100000"/>
              <a:buFont typeface="Wingdings" pitchFamily="2" charset="2"/>
              <a:buChar char="Ø"/>
            </a:pPr>
            <a:r>
              <a:rPr lang="en-US" sz="2400" dirty="0">
                <a:latin typeface="Calibri" pitchFamily="34" charset="0"/>
                <a:cs typeface="Calibri" pitchFamily="34" charset="0"/>
              </a:rPr>
              <a:t>MANs are formed by connecting multiple LANs.</a:t>
            </a:r>
          </a:p>
          <a:p>
            <a:pPr marL="800100" algn="just">
              <a:lnSpc>
                <a:spcPct val="84000"/>
              </a:lnSpc>
              <a:spcBef>
                <a:spcPts val="400"/>
              </a:spcBef>
              <a:spcAft>
                <a:spcPts val="400"/>
              </a:spcAft>
              <a:buClr>
                <a:srgbClr val="0033CC"/>
              </a:buClr>
              <a:buSzPct val="100000"/>
              <a:buFont typeface="Wingdings" pitchFamily="2" charset="2"/>
              <a:buChar char="Ø"/>
            </a:pPr>
            <a:r>
              <a:rPr lang="en-US" sz="2400" dirty="0">
                <a:latin typeface="Calibri" pitchFamily="34" charset="0"/>
                <a:cs typeface="Calibri" pitchFamily="34" charset="0"/>
              </a:rPr>
              <a:t>The geographical area of </a:t>
            </a:r>
            <a:r>
              <a:rPr lang="en-US" sz="2400" dirty="0" smtClean="0">
                <a:latin typeface="Calibri" pitchFamily="34" charset="0"/>
                <a:cs typeface="Calibri" pitchFamily="34" charset="0"/>
              </a:rPr>
              <a:t>MAN </a:t>
            </a:r>
            <a:r>
              <a:rPr lang="en-US" sz="2400" dirty="0">
                <a:latin typeface="Calibri" pitchFamily="34" charset="0"/>
                <a:cs typeface="Calibri" pitchFamily="34" charset="0"/>
              </a:rPr>
              <a:t>is larger than LAN, but smaller than WAN.</a:t>
            </a:r>
          </a:p>
          <a:p>
            <a:pPr marL="800100" algn="just">
              <a:lnSpc>
                <a:spcPct val="84000"/>
              </a:lnSpc>
              <a:spcBef>
                <a:spcPts val="400"/>
              </a:spcBef>
              <a:spcAft>
                <a:spcPts val="400"/>
              </a:spcAft>
              <a:buClr>
                <a:srgbClr val="0033CC"/>
              </a:buClr>
              <a:buSzPct val="100000"/>
              <a:buFont typeface="Wingdings" pitchFamily="2" charset="2"/>
              <a:buChar char="Ø"/>
            </a:pPr>
            <a:r>
              <a:rPr lang="en-US" sz="2400" dirty="0">
                <a:latin typeface="Calibri" pitchFamily="34" charset="0"/>
                <a:cs typeface="Calibri" pitchFamily="34" charset="0"/>
              </a:rPr>
              <a:t>The diameter of a MAN can range from 5 to 50 kilometers.</a:t>
            </a:r>
          </a:p>
          <a:p>
            <a:pPr marL="800100" algn="just">
              <a:lnSpc>
                <a:spcPct val="84000"/>
              </a:lnSpc>
              <a:spcBef>
                <a:spcPts val="400"/>
              </a:spcBef>
              <a:spcAft>
                <a:spcPts val="400"/>
              </a:spcAft>
              <a:buClr>
                <a:srgbClr val="0033CC"/>
              </a:buClr>
              <a:buSzPct val="100000"/>
              <a:buFont typeface="Wingdings" pitchFamily="2" charset="2"/>
              <a:buChar char="Ø"/>
            </a:pPr>
            <a:r>
              <a:rPr lang="en-US" sz="2400" dirty="0">
                <a:latin typeface="Calibri" pitchFamily="34" charset="0"/>
                <a:cs typeface="Calibri" pitchFamily="34" charset="0"/>
              </a:rPr>
              <a:t>A MAN has higher bandwidth, so resources (such as files) shared on this network can be accessed extremely quickly.</a:t>
            </a:r>
          </a:p>
          <a:p>
            <a:pPr marL="800100" algn="just">
              <a:lnSpc>
                <a:spcPct val="84000"/>
              </a:lnSpc>
              <a:spcBef>
                <a:spcPts val="400"/>
              </a:spcBef>
              <a:spcAft>
                <a:spcPts val="400"/>
              </a:spcAft>
              <a:buClr>
                <a:srgbClr val="0033CC"/>
              </a:buClr>
              <a:buSzPct val="100000"/>
              <a:buFont typeface="Wingdings" pitchFamily="2" charset="2"/>
              <a:buChar char="Ø"/>
            </a:pPr>
            <a:r>
              <a:rPr lang="en-US" sz="2400" dirty="0" smtClean="0">
                <a:latin typeface="Calibri" pitchFamily="34" charset="0"/>
                <a:cs typeface="Calibri" pitchFamily="34" charset="0"/>
              </a:rPr>
              <a:t>In </a:t>
            </a:r>
            <a:r>
              <a:rPr lang="en-US" sz="2400" dirty="0">
                <a:latin typeface="Calibri" pitchFamily="34" charset="0"/>
                <a:cs typeface="Calibri" pitchFamily="34" charset="0"/>
              </a:rPr>
              <a:t>most cases, a MAN is not owned by a single organization.</a:t>
            </a:r>
          </a:p>
        </p:txBody>
      </p:sp>
      <p:sp>
        <p:nvSpPr>
          <p:cNvPr id="6"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10</a:t>
            </a:fld>
            <a:endParaRPr lang="en-US" dirty="0"/>
          </a:p>
        </p:txBody>
      </p:sp>
      <p:sp>
        <p:nvSpPr>
          <p:cNvPr id="8"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13.2 Classification of Computer Network</a:t>
            </a:r>
            <a:endParaRPr lang="en-US" i="0" dirty="0">
              <a:solidFill>
                <a:schemeClr val="bg1"/>
              </a:solidFill>
              <a:latin typeface="Arial" panose="020B0604020202020204" pitchFamily="34" charset="0"/>
            </a:endParaRPr>
          </a:p>
        </p:txBody>
      </p:sp>
    </p:spTree>
    <p:extLst>
      <p:ext uri="{BB962C8B-B14F-4D97-AF65-F5344CB8AC3E}">
        <p14:creationId xmlns:p14="http://schemas.microsoft.com/office/powerpoint/2010/main" val="1186191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228600" y="685800"/>
            <a:ext cx="8610600" cy="5715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0"/>
              </a:spcAft>
              <a:buNone/>
            </a:pPr>
            <a:r>
              <a:rPr lang="en-US" sz="2800" dirty="0" smtClean="0">
                <a:solidFill>
                  <a:srgbClr val="0033CC"/>
                </a:solidFill>
                <a:latin typeface="Arial" panose="020B0604020202020204" pitchFamily="34" charset="0"/>
              </a:rPr>
              <a:t>Wide Area Network:</a:t>
            </a:r>
          </a:p>
          <a:p>
            <a:pPr marL="0" indent="0" algn="just">
              <a:spcBef>
                <a:spcPts val="0"/>
              </a:spcBef>
              <a:spcAft>
                <a:spcPts val="0"/>
              </a:spcAft>
              <a:buNone/>
            </a:pPr>
            <a:r>
              <a:rPr lang="en-US" sz="2800" dirty="0" smtClean="0">
                <a:latin typeface="Arial" panose="020B0604020202020204" pitchFamily="34" charset="0"/>
              </a:rPr>
              <a:t>The </a:t>
            </a:r>
            <a:r>
              <a:rPr lang="en-US" sz="2800" dirty="0">
                <a:latin typeface="Arial" panose="020B0604020202020204" pitchFamily="34" charset="0"/>
              </a:rPr>
              <a:t>term Wide Area Network (WAN) usually refers to a network which covers a large geographical area (such as across cities, states, or countries</a:t>
            </a:r>
            <a:r>
              <a:rPr lang="en-US" sz="2800" dirty="0" smtClean="0">
                <a:latin typeface="Arial" panose="020B0604020202020204" pitchFamily="34" charset="0"/>
              </a:rPr>
              <a:t>).</a:t>
            </a:r>
          </a:p>
          <a:p>
            <a:pPr marL="457200" indent="0" algn="just">
              <a:spcBef>
                <a:spcPts val="0"/>
              </a:spcBef>
              <a:spcAft>
                <a:spcPts val="0"/>
              </a:spcAft>
              <a:buClr>
                <a:srgbClr val="0033CC"/>
              </a:buClr>
              <a:buSzPct val="100000"/>
              <a:buNone/>
            </a:pPr>
            <a:endParaRPr lang="en-US" sz="600" dirty="0">
              <a:latin typeface="Calibri" pitchFamily="34" charset="0"/>
              <a:cs typeface="Calibri" pitchFamily="34" charset="0"/>
            </a:endParaRPr>
          </a:p>
          <a:p>
            <a:pPr marL="0" indent="0" eaLnBrk="1" hangingPunct="1">
              <a:spcBef>
                <a:spcPts val="0"/>
              </a:spcBef>
              <a:spcAft>
                <a:spcPts val="0"/>
              </a:spcAft>
              <a:buNone/>
            </a:pPr>
            <a:r>
              <a:rPr lang="en-US" sz="2800" dirty="0">
                <a:solidFill>
                  <a:srgbClr val="0033CC"/>
                </a:solidFill>
                <a:latin typeface="Arial" panose="020B0604020202020204" pitchFamily="34" charset="0"/>
              </a:rPr>
              <a:t>Characteristics of </a:t>
            </a:r>
            <a:r>
              <a:rPr lang="en-US" sz="2800" dirty="0" smtClean="0">
                <a:solidFill>
                  <a:srgbClr val="0033CC"/>
                </a:solidFill>
                <a:latin typeface="Arial" panose="020B0604020202020204" pitchFamily="34" charset="0"/>
              </a:rPr>
              <a:t>WAN</a:t>
            </a:r>
            <a:r>
              <a:rPr lang="en-US" sz="2800" dirty="0">
                <a:solidFill>
                  <a:srgbClr val="0033CC"/>
                </a:solidFill>
                <a:latin typeface="Arial" panose="020B0604020202020204" pitchFamily="34" charset="0"/>
              </a:rPr>
              <a:t>: </a:t>
            </a:r>
          </a:p>
          <a:p>
            <a:pPr marL="800100" algn="just">
              <a:lnSpc>
                <a:spcPct val="95000"/>
              </a:lnSpc>
              <a:spcBef>
                <a:spcPts val="0"/>
              </a:spcBef>
              <a:spcAft>
                <a:spcPts val="0"/>
              </a:spcAft>
              <a:buClr>
                <a:srgbClr val="0033CC"/>
              </a:buClr>
              <a:buSzPct val="100000"/>
              <a:buFont typeface="Wingdings" pitchFamily="2" charset="2"/>
              <a:buChar char="Ø"/>
            </a:pPr>
            <a:r>
              <a:rPr lang="en-US" sz="2400" dirty="0">
                <a:latin typeface="Calibri" pitchFamily="34" charset="0"/>
                <a:cs typeface="Calibri" pitchFamily="34" charset="0"/>
              </a:rPr>
              <a:t>a WAN consists of several LANs at dispersed locations interconnected via gateways over leased or dedicated telephone and/or wireless links. </a:t>
            </a:r>
            <a:endParaRPr lang="en-US" sz="2400" dirty="0" smtClean="0">
              <a:latin typeface="Calibri" pitchFamily="34" charset="0"/>
              <a:cs typeface="Calibri" pitchFamily="34" charset="0"/>
            </a:endParaRPr>
          </a:p>
          <a:p>
            <a:pPr marL="800100" algn="just">
              <a:lnSpc>
                <a:spcPct val="95000"/>
              </a:lnSpc>
              <a:spcBef>
                <a:spcPts val="0"/>
              </a:spcBef>
              <a:spcAft>
                <a:spcPts val="0"/>
              </a:spcAft>
              <a:buClr>
                <a:srgbClr val="0033CC"/>
              </a:buClr>
              <a:buSzPct val="100000"/>
              <a:buFont typeface="Wingdings" pitchFamily="2" charset="2"/>
              <a:buChar char="Ø"/>
            </a:pPr>
            <a:r>
              <a:rPr lang="en-US" sz="2400" dirty="0" smtClean="0">
                <a:latin typeface="Calibri" pitchFamily="34" charset="0"/>
                <a:cs typeface="Calibri" pitchFamily="34" charset="0"/>
              </a:rPr>
              <a:t>WAN </a:t>
            </a:r>
            <a:r>
              <a:rPr lang="en-US" sz="2400" dirty="0">
                <a:latin typeface="Calibri" pitchFamily="34" charset="0"/>
                <a:cs typeface="Calibri" pitchFamily="34" charset="0"/>
              </a:rPr>
              <a:t>networks are much more expensive than </a:t>
            </a:r>
            <a:r>
              <a:rPr lang="en-US" sz="2400" dirty="0" smtClean="0">
                <a:latin typeface="Calibri" pitchFamily="34" charset="0"/>
                <a:cs typeface="Calibri" pitchFamily="34" charset="0"/>
              </a:rPr>
              <a:t>LAN or MAN.</a:t>
            </a:r>
            <a:endParaRPr lang="en-US" sz="2400" dirty="0">
              <a:latin typeface="Calibri" pitchFamily="34" charset="0"/>
              <a:cs typeface="Calibri" pitchFamily="34" charset="0"/>
            </a:endParaRPr>
          </a:p>
          <a:p>
            <a:pPr marL="800100" algn="just">
              <a:lnSpc>
                <a:spcPct val="95000"/>
              </a:lnSpc>
              <a:spcBef>
                <a:spcPts val="0"/>
              </a:spcBef>
              <a:spcAft>
                <a:spcPts val="0"/>
              </a:spcAft>
              <a:buClr>
                <a:srgbClr val="0033CC"/>
              </a:buClr>
              <a:buSzPct val="100000"/>
              <a:buFont typeface="Wingdings" pitchFamily="2" charset="2"/>
              <a:buChar char="Ø"/>
            </a:pPr>
            <a:r>
              <a:rPr lang="en-US" sz="2400" dirty="0">
                <a:latin typeface="Calibri" pitchFamily="34" charset="0"/>
                <a:cs typeface="Calibri" pitchFamily="34" charset="0"/>
              </a:rPr>
              <a:t>Unlike LANs, WANs are not limited to a single location.</a:t>
            </a:r>
          </a:p>
          <a:p>
            <a:pPr marL="800100" algn="just">
              <a:lnSpc>
                <a:spcPct val="95000"/>
              </a:lnSpc>
              <a:spcBef>
                <a:spcPts val="0"/>
              </a:spcBef>
              <a:spcAft>
                <a:spcPts val="0"/>
              </a:spcAft>
              <a:buClr>
                <a:srgbClr val="0033CC"/>
              </a:buClr>
              <a:buSzPct val="100000"/>
              <a:buFont typeface="Wingdings" pitchFamily="2" charset="2"/>
              <a:buChar char="Ø"/>
            </a:pPr>
            <a:r>
              <a:rPr lang="en-US" sz="2400" dirty="0">
                <a:latin typeface="Calibri" pitchFamily="34" charset="0"/>
                <a:cs typeface="Calibri" pitchFamily="34" charset="0"/>
              </a:rPr>
              <a:t>WANs that cross international and other territorial boundaries fall under different legal jurisdictions. Disputes can arise between governments over ownership rights and network usage restrictions</a:t>
            </a:r>
            <a:r>
              <a:rPr lang="en-US" sz="2400" dirty="0" smtClean="0">
                <a:latin typeface="Calibri" pitchFamily="34" charset="0"/>
                <a:cs typeface="Calibri" pitchFamily="34" charset="0"/>
              </a:rPr>
              <a:t>.</a:t>
            </a:r>
          </a:p>
          <a:p>
            <a:pPr marL="800100" algn="just">
              <a:lnSpc>
                <a:spcPct val="95000"/>
              </a:lnSpc>
              <a:spcBef>
                <a:spcPts val="0"/>
              </a:spcBef>
              <a:spcAft>
                <a:spcPts val="0"/>
              </a:spcAft>
              <a:buClr>
                <a:srgbClr val="0033CC"/>
              </a:buClr>
              <a:buSzPct val="100000"/>
              <a:buFont typeface="Wingdings" pitchFamily="2" charset="2"/>
              <a:buChar char="Ø"/>
            </a:pPr>
            <a:r>
              <a:rPr lang="en-US" sz="2400" dirty="0">
                <a:latin typeface="Calibri" pitchFamily="34" charset="0"/>
                <a:cs typeface="Calibri" pitchFamily="34" charset="0"/>
              </a:rPr>
              <a:t>The Internet could be described as the biggest WAN in the world</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p:txBody>
      </p:sp>
      <p:sp>
        <p:nvSpPr>
          <p:cNvPr id="6"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11</a:t>
            </a:fld>
            <a:endParaRPr lang="en-US" dirty="0"/>
          </a:p>
        </p:txBody>
      </p:sp>
      <p:sp>
        <p:nvSpPr>
          <p:cNvPr id="8"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13.2 Classification of Computer Network</a:t>
            </a:r>
            <a:endParaRPr lang="en-US" i="0" dirty="0">
              <a:solidFill>
                <a:schemeClr val="bg1"/>
              </a:solidFill>
              <a:latin typeface="Arial" panose="020B0604020202020204" pitchFamily="34" charset="0"/>
            </a:endParaRPr>
          </a:p>
        </p:txBody>
      </p:sp>
    </p:spTree>
    <p:extLst>
      <p:ext uri="{BB962C8B-B14F-4D97-AF65-F5344CB8AC3E}">
        <p14:creationId xmlns:p14="http://schemas.microsoft.com/office/powerpoint/2010/main" val="2566421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228600" y="609600"/>
            <a:ext cx="8610600" cy="5715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0"/>
              </a:spcAft>
              <a:buNone/>
            </a:pPr>
            <a:r>
              <a:rPr lang="en-US" sz="2800" dirty="0" smtClean="0">
                <a:solidFill>
                  <a:srgbClr val="0033CC"/>
                </a:solidFill>
                <a:latin typeface="Arial" panose="020B0604020202020204" pitchFamily="34" charset="0"/>
              </a:rPr>
              <a:t>Peer-to-Peer (P2P) Network:</a:t>
            </a:r>
          </a:p>
          <a:p>
            <a:pPr marL="0" indent="0" algn="just">
              <a:spcBef>
                <a:spcPts val="0"/>
              </a:spcBef>
              <a:spcAft>
                <a:spcPts val="0"/>
              </a:spcAft>
              <a:buNone/>
            </a:pPr>
            <a:r>
              <a:rPr lang="en-US" sz="2800" dirty="0" smtClean="0">
                <a:latin typeface="Arial" panose="020B0604020202020204" pitchFamily="34" charset="0"/>
              </a:rPr>
              <a:t>This </a:t>
            </a:r>
            <a:r>
              <a:rPr lang="en-US" sz="2800" dirty="0">
                <a:latin typeface="Arial" panose="020B0604020202020204" pitchFamily="34" charset="0"/>
              </a:rPr>
              <a:t>is a network environment in which all nodes </a:t>
            </a:r>
            <a:r>
              <a:rPr lang="en-US" sz="2800" dirty="0" smtClean="0">
                <a:latin typeface="Arial" panose="020B0604020202020204" pitchFamily="34" charset="0"/>
              </a:rPr>
              <a:t>are </a:t>
            </a:r>
            <a:r>
              <a:rPr lang="en-US" sz="2800" dirty="0">
                <a:latin typeface="Arial" panose="020B0604020202020204" pitchFamily="34" charset="0"/>
              </a:rPr>
              <a:t>connected to each other without the need of a central server. </a:t>
            </a:r>
          </a:p>
          <a:p>
            <a:pPr marL="457200" indent="0" algn="just">
              <a:spcBef>
                <a:spcPts val="0"/>
              </a:spcBef>
              <a:spcAft>
                <a:spcPts val="0"/>
              </a:spcAft>
              <a:buClr>
                <a:srgbClr val="0033CC"/>
              </a:buClr>
              <a:buSzPct val="100000"/>
              <a:buNone/>
            </a:pPr>
            <a:endParaRPr lang="en-US" sz="600" dirty="0" smtClean="0">
              <a:latin typeface="Calibri" pitchFamily="34" charset="0"/>
              <a:cs typeface="Calibri" pitchFamily="34" charset="0"/>
            </a:endParaRPr>
          </a:p>
          <a:p>
            <a:pPr marL="0" indent="0" eaLnBrk="1" hangingPunct="1">
              <a:spcBef>
                <a:spcPts val="0"/>
              </a:spcBef>
              <a:spcAft>
                <a:spcPts val="0"/>
              </a:spcAft>
              <a:buNone/>
            </a:pPr>
            <a:r>
              <a:rPr lang="en-US" sz="2800" dirty="0">
                <a:solidFill>
                  <a:srgbClr val="0033CC"/>
                </a:solidFill>
                <a:latin typeface="Arial" panose="020B0604020202020204" pitchFamily="34" charset="0"/>
              </a:rPr>
              <a:t>Characteristics of </a:t>
            </a:r>
            <a:r>
              <a:rPr lang="en-US" sz="2800" dirty="0" smtClean="0">
                <a:solidFill>
                  <a:srgbClr val="0033CC"/>
                </a:solidFill>
                <a:latin typeface="Arial" panose="020B0604020202020204" pitchFamily="34" charset="0"/>
              </a:rPr>
              <a:t>P2P Network:</a:t>
            </a:r>
            <a:r>
              <a:rPr lang="en-US" sz="2800" dirty="0">
                <a:solidFill>
                  <a:srgbClr val="0033CC"/>
                </a:solidFill>
                <a:latin typeface="Arial" panose="020B0604020202020204" pitchFamily="34" charset="0"/>
              </a:rPr>
              <a:t> </a:t>
            </a:r>
          </a:p>
          <a:p>
            <a:pPr marL="800100" algn="just">
              <a:lnSpc>
                <a:spcPct val="84000"/>
              </a:lnSpc>
              <a:spcBef>
                <a:spcPts val="0"/>
              </a:spcBef>
              <a:spcAft>
                <a:spcPts val="0"/>
              </a:spcAft>
              <a:buClr>
                <a:srgbClr val="0033CC"/>
              </a:buClr>
              <a:buSzPct val="100000"/>
              <a:buFont typeface="Wingdings" pitchFamily="2" charset="2"/>
              <a:buChar char="Ø"/>
            </a:pPr>
            <a:r>
              <a:rPr lang="en-US" sz="2400" dirty="0" smtClean="0">
                <a:latin typeface="Calibri" pitchFamily="34" charset="0"/>
                <a:cs typeface="Calibri" pitchFamily="34" charset="0"/>
              </a:rPr>
              <a:t>There </a:t>
            </a:r>
            <a:r>
              <a:rPr lang="en-US" sz="2400" dirty="0">
                <a:latin typeface="Calibri" pitchFamily="34" charset="0"/>
                <a:cs typeface="Calibri" pitchFamily="34" charset="0"/>
              </a:rPr>
              <a:t>is no dedicated server in this network. Any node may treat as the server while the other may treat as </a:t>
            </a:r>
            <a:r>
              <a:rPr lang="en-US" sz="2400" dirty="0" smtClean="0">
                <a:latin typeface="Calibri" pitchFamily="34" charset="0"/>
                <a:cs typeface="Calibri" pitchFamily="34" charset="0"/>
              </a:rPr>
              <a:t>client.</a:t>
            </a:r>
            <a:endParaRPr lang="en-US" sz="2400" dirty="0">
              <a:latin typeface="Calibri" pitchFamily="34" charset="0"/>
              <a:cs typeface="Calibri" pitchFamily="34" charset="0"/>
            </a:endParaRPr>
          </a:p>
          <a:p>
            <a:pPr marL="800100" algn="just">
              <a:lnSpc>
                <a:spcPct val="84000"/>
              </a:lnSpc>
              <a:spcBef>
                <a:spcPts val="0"/>
              </a:spcBef>
              <a:spcAft>
                <a:spcPts val="0"/>
              </a:spcAft>
              <a:buClr>
                <a:srgbClr val="0033CC"/>
              </a:buClr>
              <a:buSzPct val="100000"/>
              <a:buFont typeface="Wingdings" pitchFamily="2" charset="2"/>
              <a:buChar char="Ø"/>
            </a:pPr>
            <a:r>
              <a:rPr lang="en-US" sz="2400" dirty="0">
                <a:latin typeface="Calibri" pitchFamily="34" charset="0"/>
                <a:cs typeface="Calibri" pitchFamily="34" charset="0"/>
              </a:rPr>
              <a:t>This type of network is commonly set up in small organization or in school, college or university, where the primary benefit of the network is shared storage memory and printers.</a:t>
            </a:r>
          </a:p>
          <a:p>
            <a:pPr marL="800100" algn="just">
              <a:spcBef>
                <a:spcPts val="0"/>
              </a:spcBef>
              <a:spcAft>
                <a:spcPts val="0"/>
              </a:spcAft>
              <a:buClr>
                <a:srgbClr val="0033CC"/>
              </a:buClr>
              <a:buSzPct val="100000"/>
              <a:buFont typeface="Wingdings" pitchFamily="2" charset="2"/>
              <a:buChar char="Ø"/>
            </a:pPr>
            <a:r>
              <a:rPr lang="en-US" sz="2400" dirty="0">
                <a:latin typeface="Calibri" pitchFamily="34" charset="0"/>
                <a:cs typeface="Calibri" pitchFamily="34" charset="0"/>
              </a:rPr>
              <a:t>In P2P network, all nodes use similar types of </a:t>
            </a:r>
            <a:r>
              <a:rPr lang="en-US" sz="2400" dirty="0" smtClean="0">
                <a:latin typeface="Calibri" pitchFamily="34" charset="0"/>
                <a:cs typeface="Calibri" pitchFamily="34" charset="0"/>
              </a:rPr>
              <a:t>protocols and software </a:t>
            </a:r>
            <a:r>
              <a:rPr lang="en-US" sz="2400" dirty="0">
                <a:latin typeface="Calibri" pitchFamily="34" charset="0"/>
                <a:cs typeface="Calibri" pitchFamily="34" charset="0"/>
              </a:rPr>
              <a:t>and have equal access to the network.</a:t>
            </a:r>
          </a:p>
          <a:p>
            <a:pPr marL="800100" algn="just">
              <a:spcBef>
                <a:spcPts val="0"/>
              </a:spcBef>
              <a:spcAft>
                <a:spcPts val="0"/>
              </a:spcAft>
              <a:buClr>
                <a:srgbClr val="0033CC"/>
              </a:buClr>
              <a:buSzPct val="100000"/>
              <a:buFont typeface="Wingdings" pitchFamily="2" charset="2"/>
              <a:buChar char="Ø"/>
            </a:pPr>
            <a:r>
              <a:rPr lang="en-US" sz="2400" dirty="0">
                <a:latin typeface="Calibri" pitchFamily="34" charset="0"/>
                <a:cs typeface="Calibri" pitchFamily="34" charset="0"/>
              </a:rPr>
              <a:t>The over-all cost of building and maintaining this type of network is comparatively very less.</a:t>
            </a:r>
          </a:p>
          <a:p>
            <a:pPr marL="800100" algn="just">
              <a:spcBef>
                <a:spcPts val="0"/>
              </a:spcBef>
              <a:spcAft>
                <a:spcPts val="0"/>
              </a:spcAft>
              <a:buClr>
                <a:srgbClr val="0033CC"/>
              </a:buClr>
              <a:buSzPct val="100000"/>
              <a:buFont typeface="Wingdings" pitchFamily="2" charset="2"/>
              <a:buChar char="Ø"/>
            </a:pPr>
            <a:r>
              <a:rPr lang="en-US" sz="2400" dirty="0" smtClean="0">
                <a:latin typeface="Calibri" pitchFamily="34" charset="0"/>
                <a:cs typeface="Calibri" pitchFamily="34" charset="0"/>
              </a:rPr>
              <a:t>P2P </a:t>
            </a:r>
            <a:r>
              <a:rPr lang="en-US" sz="2400" dirty="0">
                <a:latin typeface="Calibri" pitchFamily="34" charset="0"/>
                <a:cs typeface="Calibri" pitchFamily="34" charset="0"/>
              </a:rPr>
              <a:t>is more reliable as central dependency is eliminated. </a:t>
            </a:r>
            <a:r>
              <a:rPr lang="en-US" sz="2400" dirty="0" smtClean="0">
                <a:latin typeface="Calibri" pitchFamily="34" charset="0"/>
                <a:cs typeface="Calibri" pitchFamily="34" charset="0"/>
              </a:rPr>
              <a:t>There </a:t>
            </a:r>
            <a:r>
              <a:rPr lang="en-US" sz="2400" dirty="0">
                <a:latin typeface="Calibri" pitchFamily="34" charset="0"/>
                <a:cs typeface="Calibri" pitchFamily="34" charset="0"/>
              </a:rPr>
              <a:t>is no need for full-time System Administrator. </a:t>
            </a:r>
          </a:p>
        </p:txBody>
      </p:sp>
      <p:sp>
        <p:nvSpPr>
          <p:cNvPr id="6"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12</a:t>
            </a:fld>
            <a:endParaRPr lang="en-US" dirty="0"/>
          </a:p>
        </p:txBody>
      </p:sp>
      <p:sp>
        <p:nvSpPr>
          <p:cNvPr id="8"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13.2 Classification of Computer Network</a:t>
            </a:r>
            <a:endParaRPr lang="en-US" i="0" dirty="0">
              <a:solidFill>
                <a:schemeClr val="bg1"/>
              </a:solidFill>
              <a:latin typeface="Arial" panose="020B0604020202020204" pitchFamily="34" charset="0"/>
            </a:endParaRPr>
          </a:p>
        </p:txBody>
      </p:sp>
    </p:spTree>
    <p:extLst>
      <p:ext uri="{BB962C8B-B14F-4D97-AF65-F5344CB8AC3E}">
        <p14:creationId xmlns:p14="http://schemas.microsoft.com/office/powerpoint/2010/main" val="2098560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13.3 Connecting Different LANs</a:t>
            </a:r>
            <a:endParaRPr lang="en-US"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228600" y="762000"/>
            <a:ext cx="8610600" cy="3657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600"/>
              </a:spcBef>
              <a:spcAft>
                <a:spcPts val="600"/>
              </a:spcAft>
              <a:buClr>
                <a:srgbClr val="0033CC"/>
              </a:buClr>
              <a:buSzPct val="100000"/>
              <a:buNone/>
            </a:pPr>
            <a:r>
              <a:rPr lang="en-US" sz="2800" dirty="0" smtClean="0">
                <a:latin typeface="Arial" panose="020B0604020202020204" pitchFamily="34" charset="0"/>
              </a:rPr>
              <a:t>Sometimes</a:t>
            </a:r>
            <a:r>
              <a:rPr lang="en-US" sz="2800" dirty="0">
                <a:latin typeface="Arial" panose="020B0604020202020204" pitchFamily="34" charset="0"/>
              </a:rPr>
              <a:t>, different LANs have to be connected. </a:t>
            </a:r>
            <a:endParaRPr lang="en-US" sz="2800" dirty="0" smtClean="0">
              <a:latin typeface="Arial" panose="020B0604020202020204" pitchFamily="34" charset="0"/>
            </a:endParaRPr>
          </a:p>
          <a:p>
            <a:pPr marL="800100" algn="just">
              <a:spcBef>
                <a:spcPts val="600"/>
              </a:spcBef>
              <a:spcAft>
                <a:spcPts val="600"/>
              </a:spcAft>
              <a:buClr>
                <a:srgbClr val="0033CC"/>
              </a:buClr>
              <a:buSzPct val="100000"/>
              <a:buFont typeface="Wingdings" pitchFamily="2" charset="2"/>
              <a:buChar char="Ø"/>
            </a:pPr>
            <a:r>
              <a:rPr lang="en-US" sz="2400" dirty="0" smtClean="0">
                <a:latin typeface="Calibri" pitchFamily="34" charset="0"/>
                <a:cs typeface="Calibri" pitchFamily="34" charset="0"/>
              </a:rPr>
              <a:t>For </a:t>
            </a:r>
            <a:r>
              <a:rPr lang="en-US" sz="2400" dirty="0">
                <a:latin typeface="Calibri" pitchFamily="34" charset="0"/>
                <a:cs typeface="Calibri" pitchFamily="34" charset="0"/>
              </a:rPr>
              <a:t>example, two different departments in a university may each have its own LAN, but if there is enough need for data communication between the two departments, then it may be necessary to create a link between the two LANs. </a:t>
            </a:r>
            <a:endParaRPr lang="en-US" sz="2400" dirty="0" smtClean="0">
              <a:latin typeface="Calibri" pitchFamily="34" charset="0"/>
              <a:cs typeface="Calibri" pitchFamily="34" charset="0"/>
            </a:endParaRPr>
          </a:p>
          <a:p>
            <a:pPr marL="457200" indent="0" algn="just">
              <a:spcBef>
                <a:spcPts val="600"/>
              </a:spcBef>
              <a:spcAft>
                <a:spcPts val="600"/>
              </a:spcAft>
              <a:buClr>
                <a:srgbClr val="0033CC"/>
              </a:buClr>
              <a:buSzPct val="100000"/>
              <a:buNone/>
            </a:pPr>
            <a:endParaRPr lang="en-US" sz="2400" dirty="0">
              <a:latin typeface="Calibri" pitchFamily="34" charset="0"/>
              <a:cs typeface="Calibri" pitchFamily="34" charset="0"/>
            </a:endParaRPr>
          </a:p>
          <a:p>
            <a:pPr marL="0" indent="0" algn="just">
              <a:spcBef>
                <a:spcPts val="600"/>
              </a:spcBef>
              <a:spcAft>
                <a:spcPts val="600"/>
              </a:spcAft>
              <a:buClr>
                <a:srgbClr val="0033CC"/>
              </a:buClr>
              <a:buSzPct val="100000"/>
              <a:buNone/>
            </a:pPr>
            <a:r>
              <a:rPr lang="en-US" sz="2800" dirty="0">
                <a:latin typeface="Arial" panose="020B0604020202020204" pitchFamily="34" charset="0"/>
              </a:rPr>
              <a:t>Different LANs can be connected using </a:t>
            </a:r>
          </a:p>
          <a:p>
            <a:pPr marL="1771650" algn="just">
              <a:spcBef>
                <a:spcPts val="600"/>
              </a:spcBef>
              <a:spcAft>
                <a:spcPts val="600"/>
              </a:spcAft>
              <a:buClr>
                <a:srgbClr val="0033CC"/>
              </a:buClr>
              <a:buSzPct val="100000"/>
              <a:buFont typeface="Wingdings" pitchFamily="2" charset="2"/>
              <a:buChar char="v"/>
            </a:pPr>
            <a:r>
              <a:rPr lang="en-US" sz="2400" dirty="0">
                <a:latin typeface="Calibri" pitchFamily="34" charset="0"/>
                <a:cs typeface="Calibri" pitchFamily="34" charset="0"/>
              </a:rPr>
              <a:t>Bridge</a:t>
            </a:r>
          </a:p>
          <a:p>
            <a:pPr marL="1771650" algn="just">
              <a:spcBef>
                <a:spcPts val="600"/>
              </a:spcBef>
              <a:spcAft>
                <a:spcPts val="600"/>
              </a:spcAft>
              <a:buClr>
                <a:srgbClr val="0033CC"/>
              </a:buClr>
              <a:buSzPct val="100000"/>
              <a:buFont typeface="Wingdings" pitchFamily="2" charset="2"/>
              <a:buChar char="v"/>
            </a:pPr>
            <a:r>
              <a:rPr lang="en-US" sz="2400" dirty="0">
                <a:latin typeface="Calibri" pitchFamily="34" charset="0"/>
                <a:cs typeface="Calibri" pitchFamily="34" charset="0"/>
              </a:rPr>
              <a:t>Router</a:t>
            </a:r>
          </a:p>
          <a:p>
            <a:pPr marL="1771650" algn="just">
              <a:spcBef>
                <a:spcPts val="600"/>
              </a:spcBef>
              <a:spcAft>
                <a:spcPts val="600"/>
              </a:spcAft>
              <a:buClr>
                <a:srgbClr val="0033CC"/>
              </a:buClr>
              <a:buSzPct val="100000"/>
              <a:buFont typeface="Wingdings" pitchFamily="2" charset="2"/>
              <a:buChar char="v"/>
            </a:pPr>
            <a:r>
              <a:rPr lang="en-US" sz="2400" dirty="0">
                <a:latin typeface="Calibri" pitchFamily="34" charset="0"/>
                <a:cs typeface="Calibri" pitchFamily="34" charset="0"/>
              </a:rPr>
              <a:t>Gateway</a:t>
            </a:r>
          </a:p>
          <a:p>
            <a:pPr marL="1771650" algn="just">
              <a:spcBef>
                <a:spcPts val="600"/>
              </a:spcBef>
              <a:spcAft>
                <a:spcPts val="600"/>
              </a:spcAft>
              <a:buClr>
                <a:srgbClr val="0033CC"/>
              </a:buClr>
              <a:buSzPct val="100000"/>
              <a:buFont typeface="Wingdings" pitchFamily="2" charset="2"/>
              <a:buChar char="v"/>
            </a:pPr>
            <a:r>
              <a:rPr lang="en-US" sz="2400" dirty="0">
                <a:latin typeface="Calibri" pitchFamily="34" charset="0"/>
                <a:cs typeface="Calibri" pitchFamily="34" charset="0"/>
              </a:rPr>
              <a:t>Switch</a:t>
            </a:r>
          </a:p>
          <a:p>
            <a:pPr marL="1771650" algn="just">
              <a:spcBef>
                <a:spcPts val="600"/>
              </a:spcBef>
              <a:spcAft>
                <a:spcPts val="600"/>
              </a:spcAft>
              <a:buClr>
                <a:srgbClr val="0033CC"/>
              </a:buClr>
              <a:buSzPct val="100000"/>
              <a:buFont typeface="Wingdings" pitchFamily="2" charset="2"/>
              <a:buChar char="v"/>
            </a:pPr>
            <a:r>
              <a:rPr lang="en-US" sz="2400" dirty="0">
                <a:latin typeface="Calibri" pitchFamily="34" charset="0"/>
                <a:cs typeface="Calibri" pitchFamily="34" charset="0"/>
              </a:rPr>
              <a:t>HUB etc.</a:t>
            </a:r>
          </a:p>
        </p:txBody>
      </p:sp>
      <p:sp>
        <p:nvSpPr>
          <p:cNvPr id="6"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13</a:t>
            </a:fld>
            <a:endParaRPr lang="en-US" dirty="0"/>
          </a:p>
        </p:txBody>
      </p:sp>
    </p:spTree>
    <p:extLst>
      <p:ext uri="{BB962C8B-B14F-4D97-AF65-F5344CB8AC3E}">
        <p14:creationId xmlns:p14="http://schemas.microsoft.com/office/powerpoint/2010/main" val="2508016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13.3 Connecting Different LANs</a:t>
            </a:r>
            <a:endParaRPr lang="en-US"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228600" y="762000"/>
            <a:ext cx="8610600" cy="5715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84000"/>
              </a:lnSpc>
              <a:spcBef>
                <a:spcPts val="0"/>
              </a:spcBef>
              <a:spcAft>
                <a:spcPts val="0"/>
              </a:spcAft>
              <a:buSzPct val="100000"/>
              <a:buNone/>
            </a:pPr>
            <a:r>
              <a:rPr lang="en-US" sz="2800" dirty="0" smtClean="0">
                <a:solidFill>
                  <a:srgbClr val="FF0000"/>
                </a:solidFill>
                <a:latin typeface="Arial" panose="020B0604020202020204" pitchFamily="34" charset="0"/>
              </a:rPr>
              <a:t>Bridge:</a:t>
            </a:r>
            <a:endParaRPr lang="en-US" sz="2800" dirty="0">
              <a:solidFill>
                <a:srgbClr val="FF0000"/>
              </a:solidFill>
              <a:latin typeface="Arial" panose="020B0604020202020204" pitchFamily="34" charset="0"/>
            </a:endParaRPr>
          </a:p>
          <a:p>
            <a:pPr marL="800100" algn="just">
              <a:lnSpc>
                <a:spcPct val="84000"/>
              </a:lnSpc>
              <a:spcBef>
                <a:spcPts val="0"/>
              </a:spcBef>
              <a:spcAft>
                <a:spcPts val="0"/>
              </a:spcAft>
              <a:buClr>
                <a:srgbClr val="0033CC"/>
              </a:buClr>
              <a:buSzPct val="100000"/>
              <a:buFont typeface="Wingdings" pitchFamily="2" charset="2"/>
              <a:buChar char="Ø"/>
            </a:pPr>
            <a:r>
              <a:rPr lang="en-US" sz="2400" dirty="0">
                <a:latin typeface="Calibri" pitchFamily="34" charset="0"/>
                <a:cs typeface="Calibri" pitchFamily="34" charset="0"/>
              </a:rPr>
              <a:t>It is a communication device that connects two or more LANS using the same </a:t>
            </a:r>
            <a:r>
              <a:rPr lang="en-US" sz="2400" dirty="0" smtClean="0">
                <a:latin typeface="Calibri" pitchFamily="34" charset="0"/>
                <a:cs typeface="Calibri" pitchFamily="34" charset="0"/>
              </a:rPr>
              <a:t>protocols.</a:t>
            </a:r>
          </a:p>
          <a:p>
            <a:pPr marL="800100" algn="just">
              <a:lnSpc>
                <a:spcPct val="84000"/>
              </a:lnSpc>
              <a:spcBef>
                <a:spcPts val="0"/>
              </a:spcBef>
              <a:spcAft>
                <a:spcPts val="300"/>
              </a:spcAft>
              <a:buClr>
                <a:srgbClr val="0033CC"/>
              </a:buClr>
              <a:buSzPct val="100000"/>
              <a:buFont typeface="Wingdings" pitchFamily="2" charset="2"/>
              <a:buChar char="Ø"/>
            </a:pPr>
            <a:r>
              <a:rPr lang="en-US" sz="2400" dirty="0" smtClean="0">
                <a:latin typeface="Calibri" pitchFamily="34" charset="0"/>
                <a:cs typeface="Calibri" pitchFamily="34" charset="0"/>
              </a:rPr>
              <a:t>Bridge can controls </a:t>
            </a:r>
            <a:r>
              <a:rPr lang="en-US" sz="2400" dirty="0">
                <a:latin typeface="Calibri" pitchFamily="34" charset="0"/>
                <a:cs typeface="Calibri" pitchFamily="34" charset="0"/>
              </a:rPr>
              <a:t>data flow between them. It forwards data from one network to all other networks connected to the bridge</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a:p>
            <a:pPr marL="0" indent="0" eaLnBrk="1" hangingPunct="1">
              <a:lnSpc>
                <a:spcPct val="84000"/>
              </a:lnSpc>
              <a:spcBef>
                <a:spcPts val="0"/>
              </a:spcBef>
              <a:spcAft>
                <a:spcPts val="0"/>
              </a:spcAft>
              <a:buSzPct val="100000"/>
              <a:buNone/>
            </a:pPr>
            <a:r>
              <a:rPr lang="en-US" sz="2800" dirty="0" smtClean="0">
                <a:solidFill>
                  <a:srgbClr val="0033CC"/>
                </a:solidFill>
                <a:latin typeface="Arial" panose="020B0604020202020204" pitchFamily="34" charset="0"/>
                <a:cs typeface="Arial" panose="020B0604020202020204" pitchFamily="34" charset="0"/>
              </a:rPr>
              <a:t>Router:</a:t>
            </a:r>
            <a:endParaRPr lang="en-US" sz="2400" b="0" dirty="0">
              <a:solidFill>
                <a:srgbClr val="0033CC"/>
              </a:solidFill>
              <a:latin typeface="Arial" panose="020B0604020202020204" pitchFamily="34" charset="0"/>
              <a:cs typeface="Arial" panose="020B0604020202020204" pitchFamily="34" charset="0"/>
            </a:endParaRPr>
          </a:p>
          <a:p>
            <a:pPr marL="800100" algn="just">
              <a:lnSpc>
                <a:spcPct val="84000"/>
              </a:lnSpc>
              <a:spcBef>
                <a:spcPts val="0"/>
              </a:spcBef>
              <a:spcAft>
                <a:spcPts val="0"/>
              </a:spcAft>
              <a:buClr>
                <a:srgbClr val="0033CC"/>
              </a:buClr>
              <a:buSzPct val="100000"/>
              <a:buFont typeface="Wingdings" pitchFamily="2" charset="2"/>
              <a:buChar char="Ø"/>
            </a:pPr>
            <a:r>
              <a:rPr lang="en-US" sz="2400" dirty="0">
                <a:latin typeface="Calibri" pitchFamily="34" charset="0"/>
                <a:cs typeface="Calibri" pitchFamily="34" charset="0"/>
              </a:rPr>
              <a:t>It is a communication device that is used to connect two or more </a:t>
            </a:r>
            <a:r>
              <a:rPr lang="en-US" sz="2400" dirty="0" smtClean="0">
                <a:latin typeface="Calibri" pitchFamily="34" charset="0"/>
                <a:cs typeface="Calibri" pitchFamily="34" charset="0"/>
              </a:rPr>
              <a:t>LANs using the same protocols. </a:t>
            </a:r>
          </a:p>
          <a:p>
            <a:pPr marL="800100" algn="just">
              <a:lnSpc>
                <a:spcPct val="84000"/>
              </a:lnSpc>
              <a:spcBef>
                <a:spcPts val="0"/>
              </a:spcBef>
              <a:spcAft>
                <a:spcPts val="300"/>
              </a:spcAft>
              <a:buClr>
                <a:srgbClr val="0033CC"/>
              </a:buClr>
              <a:buSzPct val="100000"/>
              <a:buFont typeface="Wingdings" pitchFamily="2" charset="2"/>
              <a:buChar char="Ø"/>
            </a:pPr>
            <a:r>
              <a:rPr lang="en-US" sz="2400" dirty="0" smtClean="0">
                <a:latin typeface="Calibri" pitchFamily="34" charset="0"/>
                <a:cs typeface="Calibri" pitchFamily="34" charset="0"/>
              </a:rPr>
              <a:t>It </a:t>
            </a:r>
            <a:r>
              <a:rPr lang="en-US" sz="2400" dirty="0">
                <a:latin typeface="Calibri" pitchFamily="34" charset="0"/>
                <a:cs typeface="Calibri" pitchFamily="34" charset="0"/>
              </a:rPr>
              <a:t>stores the addressing information of each computer on each LAN and uses this information to transfer data along the most efficient path to its destination</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a:p>
            <a:pPr marL="0" indent="0" eaLnBrk="1" hangingPunct="1">
              <a:lnSpc>
                <a:spcPct val="84000"/>
              </a:lnSpc>
              <a:spcBef>
                <a:spcPts val="0"/>
              </a:spcBef>
              <a:spcAft>
                <a:spcPts val="0"/>
              </a:spcAft>
              <a:buSzPct val="100000"/>
              <a:buNone/>
            </a:pPr>
            <a:r>
              <a:rPr lang="en-US" sz="2800" dirty="0" smtClean="0">
                <a:solidFill>
                  <a:srgbClr val="FF0000"/>
                </a:solidFill>
                <a:latin typeface="Arial" panose="020B0604020202020204" pitchFamily="34" charset="0"/>
                <a:cs typeface="Arial" panose="020B0604020202020204" pitchFamily="34" charset="0"/>
              </a:rPr>
              <a:t>Gateway:</a:t>
            </a:r>
            <a:endParaRPr lang="en-US" sz="2800" dirty="0">
              <a:solidFill>
                <a:srgbClr val="FF0000"/>
              </a:solidFill>
              <a:latin typeface="Arial" panose="020B0604020202020204" pitchFamily="34" charset="0"/>
              <a:cs typeface="Arial" panose="020B0604020202020204" pitchFamily="34" charset="0"/>
            </a:endParaRPr>
          </a:p>
          <a:p>
            <a:pPr marL="800100" algn="just">
              <a:lnSpc>
                <a:spcPct val="84000"/>
              </a:lnSpc>
              <a:spcBef>
                <a:spcPts val="0"/>
              </a:spcBef>
              <a:spcAft>
                <a:spcPts val="0"/>
              </a:spcAft>
              <a:buClr>
                <a:srgbClr val="0033CC"/>
              </a:buClr>
              <a:buSzPct val="100000"/>
              <a:buFont typeface="Wingdings" pitchFamily="2" charset="2"/>
              <a:buChar char="Ø"/>
            </a:pPr>
            <a:r>
              <a:rPr lang="en-US" sz="2400" dirty="0">
                <a:latin typeface="Calibri" pitchFamily="34" charset="0"/>
                <a:cs typeface="Calibri" pitchFamily="34" charset="0"/>
              </a:rPr>
              <a:t>Gateway is a communication device that connects two or more LANs using different protocols. </a:t>
            </a:r>
            <a:endParaRPr lang="en-US" sz="2400" dirty="0" smtClean="0">
              <a:latin typeface="Calibri" pitchFamily="34" charset="0"/>
              <a:cs typeface="Calibri" pitchFamily="34" charset="0"/>
            </a:endParaRPr>
          </a:p>
          <a:p>
            <a:pPr marL="800100" algn="just">
              <a:lnSpc>
                <a:spcPct val="84000"/>
              </a:lnSpc>
              <a:spcBef>
                <a:spcPts val="0"/>
              </a:spcBef>
              <a:spcAft>
                <a:spcPts val="0"/>
              </a:spcAft>
              <a:buClr>
                <a:srgbClr val="0033CC"/>
              </a:buClr>
              <a:buSzPct val="100000"/>
              <a:buFont typeface="Wingdings" pitchFamily="2" charset="2"/>
              <a:buChar char="Ø"/>
            </a:pPr>
            <a:r>
              <a:rPr lang="en-US" sz="2400" dirty="0" smtClean="0">
                <a:latin typeface="Calibri" pitchFamily="34" charset="0"/>
                <a:cs typeface="Calibri" pitchFamily="34" charset="0"/>
              </a:rPr>
              <a:t>It </a:t>
            </a:r>
            <a:r>
              <a:rPr lang="en-US" sz="2400" dirty="0">
                <a:latin typeface="Calibri" pitchFamily="34" charset="0"/>
                <a:cs typeface="Calibri" pitchFamily="34" charset="0"/>
              </a:rPr>
              <a:t>translates one network protocol into another (i.e., it sends data from one network protocol by translating it to other network protocol) so that data can be transmitted between these dissimilar networks. </a:t>
            </a:r>
          </a:p>
        </p:txBody>
      </p:sp>
      <p:sp>
        <p:nvSpPr>
          <p:cNvPr id="6"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14</a:t>
            </a:fld>
            <a:endParaRPr lang="en-US" dirty="0"/>
          </a:p>
        </p:txBody>
      </p:sp>
    </p:spTree>
    <p:extLst>
      <p:ext uri="{BB962C8B-B14F-4D97-AF65-F5344CB8AC3E}">
        <p14:creationId xmlns:p14="http://schemas.microsoft.com/office/powerpoint/2010/main" val="2977292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13.3 Connecting Different LANs</a:t>
            </a:r>
            <a:endParaRPr lang="en-US"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228600" y="762000"/>
            <a:ext cx="8610600" cy="5715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spcBef>
                <a:spcPts val="600"/>
              </a:spcBef>
              <a:spcAft>
                <a:spcPts val="600"/>
              </a:spcAft>
              <a:buSzPct val="100000"/>
              <a:buNone/>
            </a:pPr>
            <a:r>
              <a:rPr lang="en-US" sz="2800" dirty="0" smtClean="0">
                <a:solidFill>
                  <a:srgbClr val="FF0000"/>
                </a:solidFill>
                <a:latin typeface="Arial" panose="020B0604020202020204" pitchFamily="34" charset="0"/>
                <a:cs typeface="Arial" panose="020B0604020202020204" pitchFamily="34" charset="0"/>
              </a:rPr>
              <a:t>Contrast among Bridge, Router and Gateway:</a:t>
            </a:r>
            <a:endParaRPr lang="en-US" sz="2800" dirty="0">
              <a:solidFill>
                <a:srgbClr val="FF0000"/>
              </a:solidFill>
              <a:latin typeface="Arial" panose="020B0604020202020204" pitchFamily="34" charset="0"/>
              <a:cs typeface="Arial" panose="020B0604020202020204" pitchFamily="34" charset="0"/>
            </a:endParaRPr>
          </a:p>
          <a:p>
            <a:pPr marL="800100" algn="just">
              <a:spcBef>
                <a:spcPts val="600"/>
              </a:spcBef>
              <a:spcAft>
                <a:spcPts val="600"/>
              </a:spcAft>
              <a:buClr>
                <a:srgbClr val="0033CC"/>
              </a:buClr>
              <a:buSzPct val="100000"/>
              <a:buFont typeface="Wingdings" pitchFamily="2" charset="2"/>
              <a:buChar char="Ø"/>
            </a:pPr>
            <a:r>
              <a:rPr lang="en-US" sz="2400" dirty="0">
                <a:latin typeface="Calibri" pitchFamily="34" charset="0"/>
                <a:cs typeface="Calibri" pitchFamily="34" charset="0"/>
              </a:rPr>
              <a:t>Though the purpose of both bridge and router is to connect two or more LANs of the same type, bridge forwards data from one network to all other networks connected to it (with desired and no-desired networks).</a:t>
            </a:r>
          </a:p>
          <a:p>
            <a:pPr marL="800100" algn="just">
              <a:spcBef>
                <a:spcPts val="600"/>
              </a:spcBef>
              <a:spcAft>
                <a:spcPts val="600"/>
              </a:spcAft>
              <a:buClr>
                <a:srgbClr val="0033CC"/>
              </a:buClr>
              <a:buSzPct val="100000"/>
              <a:buFont typeface="Wingdings" pitchFamily="2" charset="2"/>
              <a:buChar char="Ø"/>
            </a:pPr>
            <a:r>
              <a:rPr lang="en-US" sz="2400" dirty="0" smtClean="0">
                <a:latin typeface="Calibri" pitchFamily="34" charset="0"/>
                <a:cs typeface="Calibri" pitchFamily="34" charset="0"/>
              </a:rPr>
              <a:t>On </a:t>
            </a:r>
            <a:r>
              <a:rPr lang="en-US" sz="2400" dirty="0">
                <a:latin typeface="Calibri" pitchFamily="34" charset="0"/>
                <a:cs typeface="Calibri" pitchFamily="34" charset="0"/>
              </a:rPr>
              <a:t>the other hand, router sends data to the desired machine on the desired network. So, in case of bridge, network traffic jam occurs, but which is not applicable for router.</a:t>
            </a:r>
          </a:p>
          <a:p>
            <a:pPr marL="800100" algn="just">
              <a:spcBef>
                <a:spcPts val="600"/>
              </a:spcBef>
              <a:spcAft>
                <a:spcPts val="600"/>
              </a:spcAft>
              <a:buClr>
                <a:srgbClr val="0033CC"/>
              </a:buClr>
              <a:buSzPct val="100000"/>
              <a:buFont typeface="Wingdings" pitchFamily="2" charset="2"/>
              <a:buChar char="Ø"/>
            </a:pPr>
            <a:r>
              <a:rPr lang="en-US" sz="2400" dirty="0" smtClean="0">
                <a:latin typeface="Calibri" pitchFamily="34" charset="0"/>
                <a:cs typeface="Calibri" pitchFamily="34" charset="0"/>
              </a:rPr>
              <a:t>Data </a:t>
            </a:r>
            <a:r>
              <a:rPr lang="en-US" sz="2400" dirty="0">
                <a:latin typeface="Calibri" pitchFamily="34" charset="0"/>
                <a:cs typeface="Calibri" pitchFamily="34" charset="0"/>
              </a:rPr>
              <a:t>from different networks may have different kinds of information and information can be in different formats. The gateway takes data from one type of networks, translates it suitable for other type of network, so that the other network can easily receive the data.</a:t>
            </a:r>
          </a:p>
          <a:p>
            <a:pPr marL="914400" indent="-457200" eaLnBrk="1" hangingPunct="1">
              <a:spcBef>
                <a:spcPts val="600"/>
              </a:spcBef>
              <a:spcAft>
                <a:spcPts val="600"/>
              </a:spcAft>
              <a:buSzPct val="100000"/>
              <a:buFont typeface="Wingdings" panose="05000000000000000000" pitchFamily="2" charset="2"/>
              <a:buChar char="v"/>
            </a:pPr>
            <a:endParaRPr lang="en-US" sz="2400" b="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15</a:t>
            </a:fld>
            <a:endParaRPr lang="en-US" dirty="0"/>
          </a:p>
        </p:txBody>
      </p:sp>
    </p:spTree>
    <p:extLst>
      <p:ext uri="{BB962C8B-B14F-4D97-AF65-F5344CB8AC3E}">
        <p14:creationId xmlns:p14="http://schemas.microsoft.com/office/powerpoint/2010/main" val="1233875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228600" y="762000"/>
            <a:ext cx="8610600" cy="3657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84000"/>
              </a:lnSpc>
              <a:spcBef>
                <a:spcPts val="0"/>
              </a:spcBef>
              <a:buSzPct val="100000"/>
              <a:buNone/>
            </a:pPr>
            <a:r>
              <a:rPr lang="en-US" sz="2800" dirty="0" smtClean="0">
                <a:solidFill>
                  <a:srgbClr val="0033CC"/>
                </a:solidFill>
                <a:latin typeface="Arial" panose="020B0604020202020204" pitchFamily="34" charset="0"/>
                <a:cs typeface="Arial" panose="020B0604020202020204" pitchFamily="34" charset="0"/>
              </a:rPr>
              <a:t>13.3.2 </a:t>
            </a:r>
            <a:r>
              <a:rPr lang="en-US" sz="2800" dirty="0">
                <a:solidFill>
                  <a:srgbClr val="FF0000"/>
                </a:solidFill>
                <a:latin typeface="Arial" panose="020B0604020202020204" pitchFamily="34" charset="0"/>
                <a:cs typeface="Arial" panose="020B0604020202020204" pitchFamily="34" charset="0"/>
              </a:rPr>
              <a:t>Network </a:t>
            </a:r>
            <a:r>
              <a:rPr lang="en-US" sz="2800" dirty="0" smtClean="0">
                <a:solidFill>
                  <a:srgbClr val="FF0000"/>
                </a:solidFill>
                <a:latin typeface="Arial" panose="020B0604020202020204" pitchFamily="34" charset="0"/>
                <a:cs typeface="Arial" panose="020B0604020202020204" pitchFamily="34" charset="0"/>
              </a:rPr>
              <a:t>Interface Card (NIC):</a:t>
            </a:r>
            <a:endParaRPr lang="en-US" sz="2800" dirty="0">
              <a:solidFill>
                <a:srgbClr val="FF0000"/>
              </a:solidFill>
              <a:latin typeface="Arial" panose="020B0604020202020204" pitchFamily="34" charset="0"/>
              <a:cs typeface="Arial" panose="020B0604020202020204" pitchFamily="34" charset="0"/>
            </a:endParaRPr>
          </a:p>
          <a:p>
            <a:pPr marL="800100" algn="just">
              <a:lnSpc>
                <a:spcPct val="84000"/>
              </a:lnSpc>
              <a:spcBef>
                <a:spcPts val="0"/>
              </a:spcBef>
              <a:spcAft>
                <a:spcPts val="300"/>
              </a:spcAft>
              <a:buClr>
                <a:srgbClr val="0033CC"/>
              </a:buClr>
              <a:buSzPct val="100000"/>
              <a:buFont typeface="Wingdings" pitchFamily="2" charset="2"/>
              <a:buChar char="Ø"/>
            </a:pPr>
            <a:r>
              <a:rPr lang="en-US" sz="2400" dirty="0">
                <a:latin typeface="Calibri" pitchFamily="34" charset="0"/>
                <a:cs typeface="Calibri" pitchFamily="34" charset="0"/>
              </a:rPr>
              <a:t>NIC is a circuit board that controls the exchange of data over a network. </a:t>
            </a:r>
          </a:p>
          <a:p>
            <a:pPr marL="800100" algn="just">
              <a:lnSpc>
                <a:spcPct val="84000"/>
              </a:lnSpc>
              <a:spcBef>
                <a:spcPts val="0"/>
              </a:spcBef>
              <a:spcAft>
                <a:spcPts val="300"/>
              </a:spcAft>
              <a:buClr>
                <a:srgbClr val="0033CC"/>
              </a:buClr>
              <a:buSzPct val="100000"/>
              <a:buFont typeface="Wingdings" pitchFamily="2" charset="2"/>
              <a:buChar char="Ø"/>
            </a:pPr>
            <a:r>
              <a:rPr lang="en-US" sz="2400" dirty="0">
                <a:latin typeface="Calibri" pitchFamily="34" charset="0"/>
                <a:cs typeface="Calibri" pitchFamily="34" charset="0"/>
              </a:rPr>
              <a:t>It is a type of expansion board that fits into one of the computer’s expansion slots and provides a port on the back of the PC to which the network cables attaches.</a:t>
            </a:r>
          </a:p>
          <a:p>
            <a:pPr marL="800100" algn="just">
              <a:lnSpc>
                <a:spcPct val="84000"/>
              </a:lnSpc>
              <a:spcBef>
                <a:spcPts val="0"/>
              </a:spcBef>
              <a:spcAft>
                <a:spcPts val="300"/>
              </a:spcAft>
              <a:buClr>
                <a:srgbClr val="0033CC"/>
              </a:buClr>
              <a:buSzPct val="100000"/>
              <a:buFont typeface="Wingdings" pitchFamily="2" charset="2"/>
              <a:buChar char="Ø"/>
            </a:pPr>
            <a:r>
              <a:rPr lang="en-US" sz="2400" dirty="0">
                <a:latin typeface="Calibri" pitchFamily="34" charset="0"/>
                <a:cs typeface="Calibri" pitchFamily="34" charset="0"/>
              </a:rPr>
              <a:t>The computer also requires network software, which tells the computer how to use the NIC. </a:t>
            </a:r>
          </a:p>
          <a:p>
            <a:pPr marL="800100" algn="just">
              <a:lnSpc>
                <a:spcPct val="84000"/>
              </a:lnSpc>
              <a:spcBef>
                <a:spcPts val="0"/>
              </a:spcBef>
              <a:spcAft>
                <a:spcPts val="300"/>
              </a:spcAft>
              <a:buClr>
                <a:srgbClr val="0033CC"/>
              </a:buClr>
              <a:buSzPct val="100000"/>
              <a:buFont typeface="Wingdings" pitchFamily="2" charset="2"/>
              <a:buChar char="Ø"/>
            </a:pPr>
            <a:r>
              <a:rPr lang="en-US" sz="2400" dirty="0">
                <a:latin typeface="Calibri" pitchFamily="34" charset="0"/>
                <a:cs typeface="Calibri" pitchFamily="34" charset="0"/>
              </a:rPr>
              <a:t>Both the network software and NIC have to adhere to a network protocol</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p:txBody>
      </p:sp>
      <p:sp>
        <p:nvSpPr>
          <p:cNvPr id="6"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16</a:t>
            </a:fld>
            <a:endParaRPr lang="en-US" dirty="0"/>
          </a:p>
        </p:txBody>
      </p:sp>
      <p:sp>
        <p:nvSpPr>
          <p:cNvPr id="8"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13.3 Connecting Different LANs</a:t>
            </a:r>
            <a:endParaRPr lang="en-US" i="0" dirty="0">
              <a:solidFill>
                <a:schemeClr val="bg1"/>
              </a:solidFill>
              <a:latin typeface="Arial" panose="020B0604020202020204" pitchFamily="34" charset="0"/>
            </a:endParaRPr>
          </a:p>
        </p:txBody>
      </p:sp>
    </p:spTree>
    <p:extLst>
      <p:ext uri="{BB962C8B-B14F-4D97-AF65-F5344CB8AC3E}">
        <p14:creationId xmlns:p14="http://schemas.microsoft.com/office/powerpoint/2010/main" val="1984770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228600" y="762000"/>
            <a:ext cx="8610600" cy="5715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spcBef>
                <a:spcPts val="0"/>
              </a:spcBef>
              <a:buSzPct val="100000"/>
              <a:buNone/>
            </a:pPr>
            <a:r>
              <a:rPr lang="en-US" sz="2800" dirty="0" smtClean="0">
                <a:solidFill>
                  <a:srgbClr val="0033CC"/>
                </a:solidFill>
                <a:latin typeface="Arial" panose="020B0604020202020204" pitchFamily="34" charset="0"/>
                <a:cs typeface="Arial" panose="020B0604020202020204" pitchFamily="34" charset="0"/>
              </a:rPr>
              <a:t>13.3.3 </a:t>
            </a:r>
            <a:r>
              <a:rPr lang="en-US" sz="2800" dirty="0" smtClean="0">
                <a:solidFill>
                  <a:srgbClr val="FF0000"/>
                </a:solidFill>
                <a:latin typeface="Arial" panose="020B0604020202020204" pitchFamily="34" charset="0"/>
                <a:cs typeface="Arial" panose="020B0604020202020204" pitchFamily="34" charset="0"/>
              </a:rPr>
              <a:t>Modulator Demodulator (MODEM)</a:t>
            </a:r>
            <a:endParaRPr lang="en-US" sz="2800" dirty="0">
              <a:solidFill>
                <a:srgbClr val="FF0000"/>
              </a:solidFill>
              <a:latin typeface="Arial" panose="020B0604020202020204" pitchFamily="34" charset="0"/>
              <a:cs typeface="Arial" panose="020B0604020202020204" pitchFamily="34" charset="0"/>
            </a:endParaRPr>
          </a:p>
          <a:p>
            <a:pPr marL="914400" indent="-457200" eaLnBrk="1" hangingPunct="1">
              <a:spcBef>
                <a:spcPts val="0"/>
              </a:spcBef>
              <a:buSzPct val="100000"/>
              <a:buFont typeface="Wingdings" pitchFamily="2" charset="2"/>
              <a:buChar char="Ø"/>
            </a:pPr>
            <a:r>
              <a:rPr lang="en-US" sz="2400" dirty="0">
                <a:latin typeface="Calibri" pitchFamily="34" charset="0"/>
                <a:cs typeface="Calibri" pitchFamily="34" charset="0"/>
              </a:rPr>
              <a:t>Modem </a:t>
            </a:r>
            <a:r>
              <a:rPr lang="en-US" sz="2400" dirty="0" smtClean="0">
                <a:latin typeface="Calibri" pitchFamily="34" charset="0"/>
                <a:cs typeface="Calibri" pitchFamily="34" charset="0"/>
              </a:rPr>
              <a:t>is </a:t>
            </a:r>
            <a:r>
              <a:rPr lang="en-US" sz="2400" dirty="0">
                <a:latin typeface="Calibri" pitchFamily="34" charset="0"/>
                <a:cs typeface="Calibri" pitchFamily="34" charset="0"/>
              </a:rPr>
              <a:t>an input/output device that allows computers to communicate through telephone lines</a:t>
            </a:r>
            <a:r>
              <a:rPr lang="en-US" sz="2400" dirty="0" smtClean="0">
                <a:latin typeface="Calibri" pitchFamily="34" charset="0"/>
                <a:cs typeface="Calibri" pitchFamily="34" charset="0"/>
              </a:rPr>
              <a:t>. </a:t>
            </a:r>
          </a:p>
          <a:p>
            <a:pPr marL="914400" indent="-457200" eaLnBrk="1" hangingPunct="1">
              <a:spcBef>
                <a:spcPts val="0"/>
              </a:spcBef>
              <a:buSzPct val="100000"/>
              <a:buFont typeface="Wingdings" pitchFamily="2" charset="2"/>
              <a:buChar char="Ø"/>
            </a:pPr>
            <a:r>
              <a:rPr lang="en-US" sz="2400" dirty="0" smtClean="0">
                <a:latin typeface="Calibri" pitchFamily="34" charset="0"/>
                <a:cs typeface="Calibri" pitchFamily="34" charset="0"/>
              </a:rPr>
              <a:t>It has two phase: </a:t>
            </a:r>
          </a:p>
          <a:p>
            <a:pPr marL="1889125" indent="-457200" eaLnBrk="1" hangingPunct="1">
              <a:spcBef>
                <a:spcPts val="0"/>
              </a:spcBef>
              <a:buSzPct val="100000"/>
              <a:buFont typeface="Wingdings" panose="05000000000000000000" pitchFamily="2" charset="2"/>
              <a:buChar char="v"/>
            </a:pPr>
            <a:r>
              <a:rPr lang="en-US" sz="2000" b="0" dirty="0" smtClean="0">
                <a:latin typeface="Calibri" pitchFamily="34" charset="0"/>
                <a:cs typeface="Calibri" pitchFamily="34" charset="0"/>
              </a:rPr>
              <a:t>In modulation phase, a </a:t>
            </a:r>
            <a:r>
              <a:rPr lang="en-US" sz="2000" b="0" dirty="0">
                <a:latin typeface="Calibri" pitchFamily="34" charset="0"/>
                <a:cs typeface="Calibri" pitchFamily="34" charset="0"/>
              </a:rPr>
              <a:t>modem </a:t>
            </a:r>
            <a:r>
              <a:rPr lang="en-US" sz="2000" b="0" dirty="0" smtClean="0">
                <a:latin typeface="Calibri" pitchFamily="34" charset="0"/>
                <a:cs typeface="Calibri" pitchFamily="34" charset="0"/>
              </a:rPr>
              <a:t>converts </a:t>
            </a:r>
            <a:r>
              <a:rPr lang="en-US" sz="2000" b="0" dirty="0">
                <a:latin typeface="Calibri" pitchFamily="34" charset="0"/>
                <a:cs typeface="Calibri" pitchFamily="34" charset="0"/>
              </a:rPr>
              <a:t>outgoing digital data into analog signal that can be transmitted over phone </a:t>
            </a:r>
            <a:r>
              <a:rPr lang="en-US" sz="2000" b="0" dirty="0" smtClean="0">
                <a:latin typeface="Calibri" pitchFamily="34" charset="0"/>
                <a:cs typeface="Calibri" pitchFamily="34" charset="0"/>
              </a:rPr>
              <a:t>lines.</a:t>
            </a:r>
          </a:p>
          <a:p>
            <a:pPr marL="1889125" indent="-457200" eaLnBrk="1" hangingPunct="1">
              <a:spcBef>
                <a:spcPts val="0"/>
              </a:spcBef>
              <a:buSzPct val="100000"/>
              <a:buFont typeface="Wingdings" panose="05000000000000000000" pitchFamily="2" charset="2"/>
              <a:buChar char="v"/>
            </a:pPr>
            <a:r>
              <a:rPr lang="en-US" sz="2000" b="0" dirty="0">
                <a:latin typeface="Calibri" pitchFamily="34" charset="0"/>
                <a:cs typeface="Calibri" pitchFamily="34" charset="0"/>
              </a:rPr>
              <a:t>In demodulation </a:t>
            </a:r>
            <a:r>
              <a:rPr lang="en-US" sz="2000" b="0" dirty="0" smtClean="0">
                <a:latin typeface="Calibri" pitchFamily="34" charset="0"/>
                <a:cs typeface="Calibri" pitchFamily="34" charset="0"/>
              </a:rPr>
              <a:t>phase, a modem converts </a:t>
            </a:r>
            <a:r>
              <a:rPr lang="en-US" sz="2000" b="0" dirty="0">
                <a:latin typeface="Calibri" pitchFamily="34" charset="0"/>
                <a:cs typeface="Calibri" pitchFamily="34" charset="0"/>
              </a:rPr>
              <a:t>incoming analog signals into digital data </a:t>
            </a:r>
            <a:r>
              <a:rPr lang="en-US" sz="2000" b="0" dirty="0" smtClean="0">
                <a:latin typeface="Calibri" pitchFamily="34" charset="0"/>
                <a:cs typeface="Calibri" pitchFamily="34" charset="0"/>
              </a:rPr>
              <a:t>that </a:t>
            </a:r>
            <a:r>
              <a:rPr lang="en-US" sz="2000" b="0" dirty="0">
                <a:latin typeface="Calibri" pitchFamily="34" charset="0"/>
                <a:cs typeface="Calibri" pitchFamily="34" charset="0"/>
              </a:rPr>
              <a:t>can be processed by the computer. </a:t>
            </a:r>
          </a:p>
          <a:p>
            <a:pPr marL="0" indent="0" eaLnBrk="1" hangingPunct="1">
              <a:spcBef>
                <a:spcPts val="0"/>
              </a:spcBef>
              <a:buSzPct val="100000"/>
              <a:buNone/>
            </a:pPr>
            <a:endParaRPr lang="en-US" sz="1400" dirty="0" smtClean="0">
              <a:latin typeface="Arial" panose="020B0604020202020204" pitchFamily="34" charset="0"/>
              <a:cs typeface="Arial" panose="020B0604020202020204" pitchFamily="34" charset="0"/>
            </a:endParaRPr>
          </a:p>
          <a:p>
            <a:pPr marL="0" indent="0" eaLnBrk="1" hangingPunct="1">
              <a:spcBef>
                <a:spcPts val="0"/>
              </a:spcBef>
              <a:buSzPct val="100000"/>
              <a:buNone/>
            </a:pPr>
            <a:r>
              <a:rPr lang="en-US" sz="2800" dirty="0">
                <a:solidFill>
                  <a:srgbClr val="FF0000"/>
                </a:solidFill>
                <a:latin typeface="Arial" panose="020B0604020202020204" pitchFamily="34" charset="0"/>
                <a:cs typeface="Arial" panose="020B0604020202020204" pitchFamily="34" charset="0"/>
              </a:rPr>
              <a:t>Types of Modems: </a:t>
            </a:r>
            <a:r>
              <a:rPr lang="en-US" sz="2800" dirty="0">
                <a:latin typeface="Arial" panose="020B0604020202020204" pitchFamily="34" charset="0"/>
                <a:cs typeface="Arial" panose="020B0604020202020204" pitchFamily="34" charset="0"/>
              </a:rPr>
              <a:t>Two types</a:t>
            </a:r>
          </a:p>
          <a:p>
            <a:pPr marL="914400" indent="-457200" eaLnBrk="1" hangingPunct="1">
              <a:spcBef>
                <a:spcPts val="0"/>
              </a:spcBef>
              <a:buSzPct val="100000"/>
              <a:buFont typeface="+mj-lt"/>
              <a:buAutoNum type="arabicPeriod"/>
            </a:pPr>
            <a:r>
              <a:rPr lang="en-US" sz="2400" dirty="0">
                <a:latin typeface="Calibri" pitchFamily="34" charset="0"/>
                <a:cs typeface="Calibri" pitchFamily="34" charset="0"/>
              </a:rPr>
              <a:t>Internal Modem: </a:t>
            </a:r>
          </a:p>
          <a:p>
            <a:pPr marL="914400" indent="0" eaLnBrk="1" hangingPunct="1">
              <a:spcBef>
                <a:spcPts val="0"/>
              </a:spcBef>
              <a:buSzPct val="100000"/>
              <a:buNone/>
            </a:pPr>
            <a:r>
              <a:rPr lang="en-US" sz="2000" b="0" dirty="0" smtClean="0">
                <a:latin typeface="Calibri" pitchFamily="34" charset="0"/>
                <a:cs typeface="Calibri" pitchFamily="34" charset="0"/>
              </a:rPr>
              <a:t>In internal modem, an expansion card plugs into one of the PC’s expansion slots and provides a port on the back of the PC to which the telephone line attaches. </a:t>
            </a:r>
          </a:p>
          <a:p>
            <a:pPr marL="914400" indent="-457200" eaLnBrk="1" hangingPunct="1">
              <a:spcBef>
                <a:spcPts val="0"/>
              </a:spcBef>
              <a:buSzPct val="100000"/>
              <a:buFont typeface="+mj-lt"/>
              <a:buAutoNum type="arabicPeriod" startAt="2"/>
            </a:pPr>
            <a:r>
              <a:rPr lang="en-US" sz="2400" dirty="0">
                <a:latin typeface="Calibri" pitchFamily="34" charset="0"/>
                <a:cs typeface="Calibri" pitchFamily="34" charset="0"/>
              </a:rPr>
              <a:t>External Modem: </a:t>
            </a:r>
          </a:p>
          <a:p>
            <a:pPr marL="914400" indent="0" eaLnBrk="1" hangingPunct="1">
              <a:spcBef>
                <a:spcPts val="0"/>
              </a:spcBef>
              <a:buSzPct val="100000"/>
              <a:buNone/>
            </a:pPr>
            <a:r>
              <a:rPr lang="en-US" sz="2000" b="0" dirty="0" smtClean="0">
                <a:latin typeface="Calibri" pitchFamily="34" charset="0"/>
                <a:cs typeface="Calibri" pitchFamily="34" charset="0"/>
              </a:rPr>
              <a:t>External </a:t>
            </a:r>
            <a:r>
              <a:rPr lang="en-US" sz="2000" b="0" dirty="0">
                <a:latin typeface="Calibri" pitchFamily="34" charset="0"/>
                <a:cs typeface="Calibri" pitchFamily="34" charset="0"/>
              </a:rPr>
              <a:t>modem connects to the computer using a serial cable connected through a serial port and to the telephone system with a standard telephone jack</a:t>
            </a:r>
            <a:r>
              <a:rPr lang="en-US" sz="2000" b="0" dirty="0" smtClean="0">
                <a:latin typeface="Calibri" pitchFamily="34" charset="0"/>
                <a:cs typeface="Calibri" pitchFamily="34" charset="0"/>
              </a:rPr>
              <a:t>.</a:t>
            </a:r>
            <a:endParaRPr lang="en-US" sz="2400" b="0" dirty="0">
              <a:latin typeface="Calibri" pitchFamily="34" charset="0"/>
              <a:cs typeface="Calibri" pitchFamily="34" charset="0"/>
            </a:endParaRPr>
          </a:p>
        </p:txBody>
      </p:sp>
      <p:sp>
        <p:nvSpPr>
          <p:cNvPr id="6"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17</a:t>
            </a:fld>
            <a:endParaRPr lang="en-US" dirty="0"/>
          </a:p>
        </p:txBody>
      </p:sp>
      <p:sp>
        <p:nvSpPr>
          <p:cNvPr id="8"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13.3 Connecting Different LANs</a:t>
            </a:r>
            <a:endParaRPr lang="en-US" i="0" dirty="0">
              <a:solidFill>
                <a:schemeClr val="bg1"/>
              </a:solidFill>
              <a:latin typeface="Arial" panose="020B0604020202020204" pitchFamily="34" charset="0"/>
            </a:endParaRPr>
          </a:p>
        </p:txBody>
      </p:sp>
    </p:spTree>
    <p:extLst>
      <p:ext uri="{BB962C8B-B14F-4D97-AF65-F5344CB8AC3E}">
        <p14:creationId xmlns:p14="http://schemas.microsoft.com/office/powerpoint/2010/main" val="25394137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228600" y="838200"/>
            <a:ext cx="8610600" cy="5715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spcBef>
                <a:spcPts val="600"/>
              </a:spcBef>
              <a:spcAft>
                <a:spcPts val="600"/>
              </a:spcAft>
              <a:buSzPct val="100000"/>
              <a:buNone/>
            </a:pPr>
            <a:r>
              <a:rPr lang="en-US" sz="2800" dirty="0" smtClean="0">
                <a:solidFill>
                  <a:srgbClr val="0033CC"/>
                </a:solidFill>
                <a:latin typeface="Arial" panose="020B0604020202020204" pitchFamily="34" charset="0"/>
                <a:cs typeface="Arial" panose="020B0604020202020204" pitchFamily="34" charset="0"/>
              </a:rPr>
              <a:t>13.3.4 </a:t>
            </a:r>
            <a:r>
              <a:rPr lang="en-US" sz="2800" dirty="0" smtClean="0">
                <a:solidFill>
                  <a:srgbClr val="FF0000"/>
                </a:solidFill>
                <a:latin typeface="Arial" panose="020B0604020202020204" pitchFamily="34" charset="0"/>
                <a:cs typeface="Arial" panose="020B0604020202020204" pitchFamily="34" charset="0"/>
              </a:rPr>
              <a:t>Network </a:t>
            </a:r>
            <a:r>
              <a:rPr lang="en-US" sz="2800" dirty="0">
                <a:solidFill>
                  <a:srgbClr val="FF0000"/>
                </a:solidFill>
                <a:latin typeface="Arial" panose="020B0604020202020204" pitchFamily="34" charset="0"/>
                <a:cs typeface="Arial" panose="020B0604020202020204" pitchFamily="34" charset="0"/>
              </a:rPr>
              <a:t>Operating System (NOS</a:t>
            </a:r>
            <a:r>
              <a:rPr lang="en-US" sz="2800" dirty="0" smtClean="0">
                <a:solidFill>
                  <a:srgbClr val="FF0000"/>
                </a:solidFill>
                <a:latin typeface="Arial" panose="020B0604020202020204" pitchFamily="34" charset="0"/>
                <a:cs typeface="Arial" panose="020B0604020202020204" pitchFamily="34" charset="0"/>
              </a:rPr>
              <a:t>)</a:t>
            </a:r>
            <a:r>
              <a:rPr lang="en-US" sz="2400" dirty="0">
                <a:solidFill>
                  <a:srgbClr val="0033CC"/>
                </a:solidFill>
              </a:rPr>
              <a:t> </a:t>
            </a:r>
          </a:p>
          <a:p>
            <a:pPr marL="800100" algn="just">
              <a:spcBef>
                <a:spcPts val="600"/>
              </a:spcBef>
              <a:spcAft>
                <a:spcPts val="600"/>
              </a:spcAft>
              <a:buClr>
                <a:srgbClr val="0033CC"/>
              </a:buClr>
              <a:buSzPct val="100000"/>
              <a:buFont typeface="Wingdings" pitchFamily="2" charset="2"/>
              <a:buChar char="Ø"/>
            </a:pPr>
            <a:r>
              <a:rPr lang="en-US" sz="2400" dirty="0">
                <a:latin typeface="Calibri" pitchFamily="34" charset="0"/>
                <a:cs typeface="Calibri" pitchFamily="34" charset="0"/>
              </a:rPr>
              <a:t>NOS is a group of programs </a:t>
            </a:r>
            <a:r>
              <a:rPr lang="en-US" sz="2400" dirty="0" smtClean="0">
                <a:latin typeface="Calibri" pitchFamily="34" charset="0"/>
                <a:cs typeface="Calibri" pitchFamily="34" charset="0"/>
              </a:rPr>
              <a:t>that </a:t>
            </a:r>
            <a:r>
              <a:rPr lang="en-US" sz="2400" dirty="0">
                <a:latin typeface="Calibri" pitchFamily="34" charset="0"/>
                <a:cs typeface="Calibri" pitchFamily="34" charset="0"/>
              </a:rPr>
              <a:t>allows multiple computers to communicate, share files and hardware devices with one another. </a:t>
            </a:r>
            <a:endParaRPr lang="en-US" sz="2400" dirty="0" smtClean="0">
              <a:latin typeface="Calibri" pitchFamily="34" charset="0"/>
              <a:cs typeface="Calibri" pitchFamily="34" charset="0"/>
            </a:endParaRPr>
          </a:p>
          <a:p>
            <a:pPr marL="800100" algn="just">
              <a:spcBef>
                <a:spcPts val="600"/>
              </a:spcBef>
              <a:spcAft>
                <a:spcPts val="600"/>
              </a:spcAft>
              <a:buClr>
                <a:srgbClr val="0033CC"/>
              </a:buClr>
              <a:buSzPct val="100000"/>
              <a:buFont typeface="Wingdings" pitchFamily="2" charset="2"/>
              <a:buChar char="Ø"/>
            </a:pPr>
            <a:r>
              <a:rPr lang="en-US" sz="2400" dirty="0" smtClean="0">
                <a:latin typeface="Calibri" pitchFamily="34" charset="0"/>
                <a:cs typeface="Calibri" pitchFamily="34" charset="0"/>
              </a:rPr>
              <a:t>It manage </a:t>
            </a:r>
            <a:r>
              <a:rPr lang="en-US" sz="2400" dirty="0">
                <a:latin typeface="Calibri" pitchFamily="34" charset="0"/>
                <a:cs typeface="Calibri" pitchFamily="34" charset="0"/>
              </a:rPr>
              <a:t>the resources on the network. </a:t>
            </a:r>
            <a:endParaRPr lang="en-US" sz="2400" dirty="0" smtClean="0">
              <a:latin typeface="Calibri" pitchFamily="34" charset="0"/>
              <a:cs typeface="Calibri" pitchFamily="34" charset="0"/>
            </a:endParaRPr>
          </a:p>
          <a:p>
            <a:pPr marL="800100" algn="just">
              <a:spcBef>
                <a:spcPts val="600"/>
              </a:spcBef>
              <a:spcAft>
                <a:spcPts val="600"/>
              </a:spcAft>
              <a:buClr>
                <a:srgbClr val="0033CC"/>
              </a:buClr>
              <a:buSzPct val="100000"/>
              <a:buFont typeface="Wingdings" pitchFamily="2" charset="2"/>
              <a:buChar char="Ø"/>
            </a:pPr>
            <a:r>
              <a:rPr lang="en-US" sz="2400" dirty="0" smtClean="0">
                <a:latin typeface="Calibri" pitchFamily="34" charset="0"/>
                <a:cs typeface="Calibri" pitchFamily="34" charset="0"/>
              </a:rPr>
              <a:t>Popular </a:t>
            </a:r>
            <a:r>
              <a:rPr lang="en-US" sz="2400" dirty="0">
                <a:latin typeface="Calibri" pitchFamily="34" charset="0"/>
                <a:cs typeface="Calibri" pitchFamily="34" charset="0"/>
              </a:rPr>
              <a:t>NOSs are:</a:t>
            </a:r>
          </a:p>
          <a:p>
            <a:pPr marL="1371600" indent="0" algn="just">
              <a:spcBef>
                <a:spcPts val="600"/>
              </a:spcBef>
              <a:spcAft>
                <a:spcPts val="600"/>
              </a:spcAft>
              <a:buClr>
                <a:srgbClr val="0033CC"/>
              </a:buClr>
              <a:buSzPct val="100000"/>
              <a:buNone/>
            </a:pPr>
            <a:r>
              <a:rPr lang="en-US" sz="2400" dirty="0">
                <a:latin typeface="Calibri" pitchFamily="34" charset="0"/>
                <a:cs typeface="Calibri" pitchFamily="34" charset="0"/>
              </a:rPr>
              <a:t>i) Microsoft Windows NT Server</a:t>
            </a:r>
          </a:p>
          <a:p>
            <a:pPr marL="1371600" indent="0" algn="just">
              <a:spcBef>
                <a:spcPts val="600"/>
              </a:spcBef>
              <a:spcAft>
                <a:spcPts val="600"/>
              </a:spcAft>
              <a:buClr>
                <a:srgbClr val="0033CC"/>
              </a:buClr>
              <a:buSzPct val="100000"/>
              <a:buNone/>
            </a:pPr>
            <a:r>
              <a:rPr lang="en-US" sz="2400" dirty="0">
                <a:latin typeface="Calibri" pitchFamily="34" charset="0"/>
                <a:cs typeface="Calibri" pitchFamily="34" charset="0"/>
              </a:rPr>
              <a:t>ii) Artisoft LANtastic</a:t>
            </a:r>
          </a:p>
          <a:p>
            <a:pPr marL="1371600" indent="0" algn="just">
              <a:spcBef>
                <a:spcPts val="600"/>
              </a:spcBef>
              <a:spcAft>
                <a:spcPts val="600"/>
              </a:spcAft>
              <a:buClr>
                <a:srgbClr val="0033CC"/>
              </a:buClr>
              <a:buSzPct val="100000"/>
              <a:buNone/>
            </a:pPr>
            <a:r>
              <a:rPr lang="en-US" sz="2400" dirty="0">
                <a:latin typeface="Calibri" pitchFamily="34" charset="0"/>
                <a:cs typeface="Calibri" pitchFamily="34" charset="0"/>
              </a:rPr>
              <a:t>iii) Novel’s NetWare</a:t>
            </a:r>
          </a:p>
          <a:p>
            <a:pPr marL="1371600" indent="0" algn="just">
              <a:spcBef>
                <a:spcPts val="600"/>
              </a:spcBef>
              <a:spcAft>
                <a:spcPts val="600"/>
              </a:spcAft>
              <a:buClr>
                <a:srgbClr val="0033CC"/>
              </a:buClr>
              <a:buSzPct val="100000"/>
              <a:buNone/>
            </a:pPr>
            <a:r>
              <a:rPr lang="en-US" sz="2400" dirty="0">
                <a:latin typeface="Calibri" pitchFamily="34" charset="0"/>
                <a:cs typeface="Calibri" pitchFamily="34" charset="0"/>
              </a:rPr>
              <a:t>iv) Banyan VINES</a:t>
            </a:r>
          </a:p>
          <a:p>
            <a:pPr marL="1371600" indent="0" algn="just">
              <a:spcBef>
                <a:spcPts val="600"/>
              </a:spcBef>
              <a:spcAft>
                <a:spcPts val="600"/>
              </a:spcAft>
              <a:buClr>
                <a:srgbClr val="0033CC"/>
              </a:buClr>
              <a:buSzPct val="100000"/>
              <a:buNone/>
            </a:pPr>
            <a:r>
              <a:rPr lang="en-US" sz="2400" dirty="0">
                <a:latin typeface="Calibri" pitchFamily="34" charset="0"/>
                <a:cs typeface="Calibri" pitchFamily="34" charset="0"/>
              </a:rPr>
              <a:t>v) </a:t>
            </a:r>
            <a:r>
              <a:rPr lang="en-US" sz="2400" dirty="0" smtClean="0">
                <a:latin typeface="Calibri" pitchFamily="34" charset="0"/>
                <a:cs typeface="Calibri" pitchFamily="34" charset="0"/>
              </a:rPr>
              <a:t>AppleShare</a:t>
            </a:r>
            <a:endParaRPr lang="en-US" sz="2400" dirty="0">
              <a:latin typeface="Calibri" pitchFamily="34" charset="0"/>
              <a:cs typeface="Calibri" pitchFamily="34" charset="0"/>
            </a:endParaRPr>
          </a:p>
        </p:txBody>
      </p:sp>
      <p:sp>
        <p:nvSpPr>
          <p:cNvPr id="6"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18</a:t>
            </a:fld>
            <a:endParaRPr lang="en-US" dirty="0"/>
          </a:p>
        </p:txBody>
      </p:sp>
      <p:sp>
        <p:nvSpPr>
          <p:cNvPr id="8"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13.3 Connecting Different LANs</a:t>
            </a:r>
            <a:endParaRPr lang="en-US" i="0" dirty="0">
              <a:solidFill>
                <a:schemeClr val="bg1"/>
              </a:solidFill>
              <a:latin typeface="Arial" panose="020B0604020202020204" pitchFamily="34" charset="0"/>
            </a:endParaRPr>
          </a:p>
        </p:txBody>
      </p:sp>
    </p:spTree>
    <p:extLst>
      <p:ext uri="{BB962C8B-B14F-4D97-AF65-F5344CB8AC3E}">
        <p14:creationId xmlns:p14="http://schemas.microsoft.com/office/powerpoint/2010/main" val="3105291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13.4 Network Topology</a:t>
            </a:r>
            <a:endParaRPr lang="en-US"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81000" y="838200"/>
            <a:ext cx="8382000" cy="4724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spcBef>
                <a:spcPts val="600"/>
              </a:spcBef>
              <a:spcAft>
                <a:spcPts val="600"/>
              </a:spcAft>
              <a:buNone/>
            </a:pPr>
            <a:r>
              <a:rPr lang="en-US" sz="2800" dirty="0" smtClean="0">
                <a:latin typeface="Arial" panose="020B0604020202020204" pitchFamily="34" charset="0"/>
                <a:cs typeface="Arial" panose="020B0604020202020204" pitchFamily="34" charset="0"/>
              </a:rPr>
              <a:t>Network topology </a:t>
            </a:r>
            <a:r>
              <a:rPr lang="en-US" sz="2800" dirty="0">
                <a:latin typeface="Arial" panose="020B0604020202020204" pitchFamily="34" charset="0"/>
                <a:cs typeface="Arial" panose="020B0604020202020204" pitchFamily="34" charset="0"/>
              </a:rPr>
              <a:t>refers to the physical or logical arrangement of a network. </a:t>
            </a:r>
          </a:p>
          <a:p>
            <a:pPr marL="800100" algn="just">
              <a:spcBef>
                <a:spcPts val="600"/>
              </a:spcBef>
              <a:spcAft>
                <a:spcPts val="600"/>
              </a:spcAft>
              <a:buClr>
                <a:srgbClr val="0033CC"/>
              </a:buClr>
              <a:buSzPct val="100000"/>
              <a:buFont typeface="Wingdings" pitchFamily="2" charset="2"/>
              <a:buChar char="Ø"/>
            </a:pPr>
            <a:r>
              <a:rPr lang="en-US" sz="2400" dirty="0">
                <a:latin typeface="Calibri" pitchFamily="34" charset="0"/>
                <a:cs typeface="Calibri" pitchFamily="34" charset="0"/>
              </a:rPr>
              <a:t>Two or more devices connect to a link; two or more links form a topology.</a:t>
            </a:r>
          </a:p>
          <a:p>
            <a:pPr marL="0" indent="0" algn="just" eaLnBrk="1" hangingPunct="1">
              <a:spcBef>
                <a:spcPts val="600"/>
              </a:spcBef>
              <a:spcAft>
                <a:spcPts val="600"/>
              </a:spcAft>
              <a:buNone/>
            </a:pPr>
            <a:r>
              <a:rPr lang="en-US" sz="2800" dirty="0">
                <a:latin typeface="Arial" panose="020B0604020202020204" pitchFamily="34" charset="0"/>
                <a:cs typeface="Arial" panose="020B0604020202020204" pitchFamily="34" charset="0"/>
              </a:rPr>
              <a:t>There are four basic types of topologies used in network:</a:t>
            </a:r>
          </a:p>
          <a:p>
            <a:pPr marL="1371600" lvl="1" indent="-457200">
              <a:spcBef>
                <a:spcPts val="600"/>
              </a:spcBef>
              <a:spcAft>
                <a:spcPts val="600"/>
              </a:spcAft>
              <a:buClr>
                <a:srgbClr val="0033CC"/>
              </a:buClr>
              <a:buSzPct val="100000"/>
              <a:buFont typeface="+mj-lt"/>
              <a:buAutoNum type="arabicPeriod"/>
            </a:pPr>
            <a:r>
              <a:rPr lang="en-US" sz="2400" dirty="0">
                <a:latin typeface="Calibri" pitchFamily="34" charset="0"/>
                <a:cs typeface="Calibri" pitchFamily="34" charset="0"/>
              </a:rPr>
              <a:t>Bus Topology</a:t>
            </a:r>
          </a:p>
          <a:p>
            <a:pPr marL="1371600" lvl="1" indent="-457200">
              <a:spcBef>
                <a:spcPts val="600"/>
              </a:spcBef>
              <a:spcAft>
                <a:spcPts val="600"/>
              </a:spcAft>
              <a:buClr>
                <a:srgbClr val="0033CC"/>
              </a:buClr>
              <a:buSzPct val="100000"/>
              <a:buFont typeface="+mj-lt"/>
              <a:buAutoNum type="arabicPeriod"/>
            </a:pPr>
            <a:r>
              <a:rPr lang="en-US" sz="2400" dirty="0">
                <a:latin typeface="Calibri" pitchFamily="34" charset="0"/>
                <a:cs typeface="Calibri" pitchFamily="34" charset="0"/>
              </a:rPr>
              <a:t>Star Topology</a:t>
            </a:r>
          </a:p>
          <a:p>
            <a:pPr marL="1371600" lvl="1" indent="-457200">
              <a:spcBef>
                <a:spcPts val="600"/>
              </a:spcBef>
              <a:spcAft>
                <a:spcPts val="600"/>
              </a:spcAft>
              <a:buClr>
                <a:srgbClr val="0033CC"/>
              </a:buClr>
              <a:buSzPct val="100000"/>
              <a:buFont typeface="+mj-lt"/>
              <a:buAutoNum type="arabicPeriod"/>
            </a:pPr>
            <a:r>
              <a:rPr lang="en-US" sz="2400" dirty="0">
                <a:latin typeface="Calibri" pitchFamily="34" charset="0"/>
                <a:cs typeface="Calibri" pitchFamily="34" charset="0"/>
              </a:rPr>
              <a:t>Ring Topology</a:t>
            </a:r>
          </a:p>
          <a:p>
            <a:pPr marL="1371600" lvl="1" indent="-457200">
              <a:spcBef>
                <a:spcPts val="600"/>
              </a:spcBef>
              <a:spcAft>
                <a:spcPts val="600"/>
              </a:spcAft>
              <a:buClr>
                <a:srgbClr val="0033CC"/>
              </a:buClr>
              <a:buSzPct val="100000"/>
              <a:buFont typeface="+mj-lt"/>
              <a:buAutoNum type="arabicPeriod"/>
            </a:pPr>
            <a:r>
              <a:rPr lang="en-US" sz="2400" dirty="0">
                <a:latin typeface="Calibri" pitchFamily="34" charset="0"/>
                <a:cs typeface="Calibri" pitchFamily="34" charset="0"/>
              </a:rPr>
              <a:t>Mesh Topology</a:t>
            </a:r>
          </a:p>
        </p:txBody>
      </p:sp>
      <p:sp>
        <p:nvSpPr>
          <p:cNvPr id="6"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19</a:t>
            </a:fld>
            <a:endParaRPr lang="en-US" dirty="0"/>
          </a:p>
        </p:txBody>
      </p:sp>
    </p:spTree>
    <p:extLst>
      <p:ext uri="{BB962C8B-B14F-4D97-AF65-F5344CB8AC3E}">
        <p14:creationId xmlns:p14="http://schemas.microsoft.com/office/powerpoint/2010/main" val="3647142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11"/>
          <p:cNvSpPr>
            <a:spLocks noChangeArrowheads="1"/>
          </p:cNvSpPr>
          <p:nvPr/>
        </p:nvSpPr>
        <p:spPr bwMode="auto">
          <a:xfrm>
            <a:off x="0" y="-3175"/>
            <a:ext cx="9144000" cy="52322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altLang="en-US" sz="2800" i="0" dirty="0" smtClean="0">
                <a:solidFill>
                  <a:schemeClr val="bg1"/>
                </a:solidFill>
                <a:latin typeface="Arial" panose="020B0604020202020204" pitchFamily="34" charset="0"/>
              </a:rPr>
              <a:t>Lecture-1</a:t>
            </a:r>
            <a:r>
              <a:rPr lang="bn-BD" altLang="en-US" sz="2800" i="0" smtClean="0">
                <a:solidFill>
                  <a:schemeClr val="bg1"/>
                </a:solidFill>
                <a:latin typeface="Arial" panose="020B0604020202020204" pitchFamily="34" charset="0"/>
              </a:rPr>
              <a:t>1</a:t>
            </a:r>
            <a:r>
              <a:rPr lang="en-US" altLang="en-US" sz="2800" i="0" smtClean="0">
                <a:solidFill>
                  <a:schemeClr val="bg1"/>
                </a:solidFill>
                <a:latin typeface="Arial" panose="020B0604020202020204" pitchFamily="34" charset="0"/>
              </a:rPr>
              <a:t>: </a:t>
            </a:r>
            <a:r>
              <a:rPr lang="en-US" altLang="en-US" sz="2800" i="0" dirty="0" smtClean="0">
                <a:solidFill>
                  <a:schemeClr val="bg1"/>
                </a:solidFill>
                <a:latin typeface="Arial" panose="020B0604020202020204" pitchFamily="34" charset="0"/>
              </a:rPr>
              <a:t>Computer Network &amp; the Internet</a:t>
            </a:r>
            <a:endParaRPr lang="en-US" sz="2800" i="0" dirty="0">
              <a:solidFill>
                <a:schemeClr val="bg1"/>
              </a:solidFill>
              <a:latin typeface="Arial" panose="020B0604020202020204" pitchFamily="34" charset="0"/>
            </a:endParaRPr>
          </a:p>
        </p:txBody>
      </p:sp>
      <p:sp>
        <p:nvSpPr>
          <p:cNvPr id="11271" name="Rectangle 14"/>
          <p:cNvSpPr>
            <a:spLocks noChangeArrowheads="1"/>
          </p:cNvSpPr>
          <p:nvPr/>
        </p:nvSpPr>
        <p:spPr bwMode="auto">
          <a:xfrm>
            <a:off x="0" y="609600"/>
            <a:ext cx="495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eaLnBrk="1" hangingPunct="1"/>
            <a:r>
              <a:rPr lang="en-US" sz="3200" i="0" u="sng" dirty="0">
                <a:solidFill>
                  <a:srgbClr val="0070C0"/>
                </a:solidFill>
              </a:rPr>
              <a:t>Objectives of this Lecture:</a:t>
            </a:r>
          </a:p>
        </p:txBody>
      </p:sp>
      <p:sp>
        <p:nvSpPr>
          <p:cNvPr id="6"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321020129"/>
              </p:ext>
            </p:extLst>
          </p:nvPr>
        </p:nvGraphicFramePr>
        <p:xfrm>
          <a:off x="304800" y="1524000"/>
          <a:ext cx="8382000" cy="5212080"/>
        </p:xfrm>
        <a:graphic>
          <a:graphicData uri="http://schemas.openxmlformats.org/drawingml/2006/table">
            <a:tbl>
              <a:tblPr firstRow="1" firstCol="1" lastRow="1" lastCol="1" bandRow="1" bandCol="1">
                <a:tableStyleId>{5C22544A-7EE6-4342-B048-85BDC9FD1C3A}</a:tableStyleId>
              </a:tblPr>
              <a:tblGrid>
                <a:gridCol w="718542"/>
                <a:gridCol w="987997"/>
                <a:gridCol w="6675461"/>
              </a:tblGrid>
              <a:tr h="0">
                <a:tc>
                  <a:txBody>
                    <a:bodyPr/>
                    <a:lstStyle/>
                    <a:p>
                      <a:pPr marL="0" marR="0">
                        <a:lnSpc>
                          <a:spcPct val="90000"/>
                        </a:lnSpc>
                        <a:spcBef>
                          <a:spcPts val="0"/>
                        </a:spcBef>
                        <a:spcAft>
                          <a:spcPts val="0"/>
                        </a:spcAft>
                      </a:pPr>
                      <a:r>
                        <a:rPr lang="en-US" sz="2000" dirty="0">
                          <a:solidFill>
                            <a:schemeClr val="tx1"/>
                          </a:solidFill>
                          <a:effectLst/>
                          <a:latin typeface="Arial" pitchFamily="34" charset="0"/>
                          <a:cs typeface="Arial" pitchFamily="34" charset="0"/>
                        </a:rPr>
                        <a:t>13.1</a:t>
                      </a:r>
                      <a:endParaRPr lang="en-US" sz="200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a:lnSpc>
                          <a:spcPct val="90000"/>
                        </a:lnSpc>
                        <a:spcBef>
                          <a:spcPts val="0"/>
                        </a:spcBef>
                        <a:spcAft>
                          <a:spcPts val="0"/>
                        </a:spcAft>
                      </a:pPr>
                      <a:r>
                        <a:rPr lang="en-US" sz="2000" dirty="0" smtClean="0">
                          <a:solidFill>
                            <a:schemeClr val="tx1"/>
                          </a:solidFill>
                          <a:effectLst/>
                          <a:latin typeface="Arial" pitchFamily="34" charset="0"/>
                          <a:cs typeface="Arial" pitchFamily="34" charset="0"/>
                        </a:rPr>
                        <a:t>Computer </a:t>
                      </a:r>
                      <a:r>
                        <a:rPr lang="en-US" sz="2000" dirty="0">
                          <a:solidFill>
                            <a:schemeClr val="tx1"/>
                          </a:solidFill>
                          <a:effectLst/>
                          <a:latin typeface="Arial" pitchFamily="34" charset="0"/>
                          <a:cs typeface="Arial" pitchFamily="34" charset="0"/>
                        </a:rPr>
                        <a:t>Network</a:t>
                      </a:r>
                      <a:endParaRPr lang="en-US" sz="200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0">
                <a:tc>
                  <a:txBody>
                    <a:bodyPr/>
                    <a:lstStyle/>
                    <a:p>
                      <a:pPr marL="0" marR="0">
                        <a:lnSpc>
                          <a:spcPct val="90000"/>
                        </a:lnSpc>
                        <a:spcBef>
                          <a:spcPts val="0"/>
                        </a:spcBef>
                        <a:spcAft>
                          <a:spcPts val="0"/>
                        </a:spcAft>
                      </a:pPr>
                      <a:endParaRPr lang="en-US" sz="200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2000" b="0" dirty="0" smtClean="0">
                          <a:solidFill>
                            <a:schemeClr val="tx1"/>
                          </a:solidFill>
                          <a:effectLst/>
                          <a:latin typeface="Arial" pitchFamily="34" charset="0"/>
                          <a:cs typeface="Arial" pitchFamily="34" charset="0"/>
                        </a:rPr>
                        <a:t>13.1.1</a:t>
                      </a:r>
                      <a:endParaRPr lang="en-US" sz="2000" b="0" dirty="0" smtClean="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90000"/>
                        </a:lnSpc>
                        <a:spcBef>
                          <a:spcPts val="0"/>
                        </a:spcBef>
                        <a:spcAft>
                          <a:spcPts val="0"/>
                        </a:spcAft>
                      </a:pPr>
                      <a:r>
                        <a:rPr lang="en-US" sz="2000" b="0" dirty="0" smtClean="0">
                          <a:solidFill>
                            <a:schemeClr val="tx1"/>
                          </a:solidFill>
                          <a:effectLst/>
                          <a:latin typeface="Arial" pitchFamily="34" charset="0"/>
                          <a:ea typeface="Times New Roman"/>
                          <a:cs typeface="Arial" pitchFamily="34" charset="0"/>
                        </a:rPr>
                        <a:t>Definition of Computer Network</a:t>
                      </a:r>
                      <a:endParaRPr lang="en-US" sz="2000" b="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a:lnSpc>
                          <a:spcPct val="90000"/>
                        </a:lnSpc>
                        <a:spcBef>
                          <a:spcPts val="0"/>
                        </a:spcBef>
                        <a:spcAft>
                          <a:spcPts val="0"/>
                        </a:spcAft>
                      </a:pPr>
                      <a:r>
                        <a:rPr lang="en-US" sz="2000" dirty="0">
                          <a:solidFill>
                            <a:schemeClr val="tx1"/>
                          </a:solidFill>
                          <a:effectLst/>
                          <a:latin typeface="Arial" pitchFamily="34" charset="0"/>
                          <a:cs typeface="Arial" pitchFamily="34" charset="0"/>
                        </a:rPr>
                        <a:t> </a:t>
                      </a:r>
                      <a:endParaRPr lang="en-US" sz="200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90000"/>
                        </a:lnSpc>
                        <a:spcBef>
                          <a:spcPts val="0"/>
                        </a:spcBef>
                        <a:spcAft>
                          <a:spcPts val="0"/>
                        </a:spcAft>
                      </a:pPr>
                      <a:r>
                        <a:rPr lang="en-US" sz="2000" b="0" dirty="0" smtClean="0">
                          <a:solidFill>
                            <a:schemeClr val="tx1"/>
                          </a:solidFill>
                          <a:effectLst/>
                          <a:latin typeface="Arial" pitchFamily="34" charset="0"/>
                          <a:cs typeface="Arial" pitchFamily="34" charset="0"/>
                        </a:rPr>
                        <a:t>13.1.2</a:t>
                      </a:r>
                      <a:endParaRPr lang="en-US" sz="2000" b="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90000"/>
                        </a:lnSpc>
                        <a:spcBef>
                          <a:spcPts val="0"/>
                        </a:spcBef>
                        <a:spcAft>
                          <a:spcPts val="0"/>
                        </a:spcAft>
                      </a:pPr>
                      <a:r>
                        <a:rPr lang="en-US" sz="2000" b="0" dirty="0" smtClean="0">
                          <a:solidFill>
                            <a:schemeClr val="tx1"/>
                          </a:solidFill>
                          <a:effectLst/>
                          <a:latin typeface="Arial" pitchFamily="34" charset="0"/>
                          <a:cs typeface="Arial" pitchFamily="34" charset="0"/>
                        </a:rPr>
                        <a:t>Merits and Demerits of Computer </a:t>
                      </a:r>
                      <a:r>
                        <a:rPr lang="en-US" sz="2000" b="0" dirty="0">
                          <a:solidFill>
                            <a:schemeClr val="tx1"/>
                          </a:solidFill>
                          <a:effectLst/>
                          <a:latin typeface="Arial" pitchFamily="34" charset="0"/>
                          <a:cs typeface="Arial" pitchFamily="34" charset="0"/>
                        </a:rPr>
                        <a:t>Network</a:t>
                      </a:r>
                      <a:endParaRPr lang="en-US" sz="2000" b="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a:lnSpc>
                          <a:spcPct val="90000"/>
                        </a:lnSpc>
                        <a:spcBef>
                          <a:spcPts val="0"/>
                        </a:spcBef>
                        <a:spcAft>
                          <a:spcPts val="0"/>
                        </a:spcAft>
                      </a:pPr>
                      <a:r>
                        <a:rPr lang="en-US" sz="2000" dirty="0" smtClean="0">
                          <a:solidFill>
                            <a:schemeClr val="tx1"/>
                          </a:solidFill>
                          <a:effectLst/>
                          <a:latin typeface="Arial" pitchFamily="34" charset="0"/>
                          <a:ea typeface="Times New Roman"/>
                          <a:cs typeface="Arial" pitchFamily="34" charset="0"/>
                        </a:rPr>
                        <a:t>13.2</a:t>
                      </a:r>
                      <a:endParaRPr lang="en-US" sz="200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2000" b="1" dirty="0" smtClean="0">
                          <a:solidFill>
                            <a:schemeClr val="tx1"/>
                          </a:solidFill>
                          <a:effectLst/>
                          <a:latin typeface="Arial" pitchFamily="34" charset="0"/>
                          <a:cs typeface="Arial" pitchFamily="34" charset="0"/>
                        </a:rPr>
                        <a:t>Classification of Computer Network</a:t>
                      </a:r>
                      <a:endParaRPr lang="en-US" sz="2000" b="1" dirty="0" smtClean="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0">
                <a:tc>
                  <a:txBody>
                    <a:bodyPr/>
                    <a:lstStyle/>
                    <a:p>
                      <a:pPr marL="0" marR="0">
                        <a:lnSpc>
                          <a:spcPct val="90000"/>
                        </a:lnSpc>
                        <a:spcBef>
                          <a:spcPts val="0"/>
                        </a:spcBef>
                        <a:spcAft>
                          <a:spcPts val="0"/>
                        </a:spcAft>
                      </a:pPr>
                      <a:r>
                        <a:rPr lang="en-US" sz="2000" dirty="0">
                          <a:solidFill>
                            <a:schemeClr val="tx1"/>
                          </a:solidFill>
                          <a:effectLst/>
                          <a:latin typeface="Arial" pitchFamily="34" charset="0"/>
                          <a:cs typeface="Arial" pitchFamily="34" charset="0"/>
                        </a:rPr>
                        <a:t>13.3</a:t>
                      </a:r>
                      <a:endParaRPr lang="en-US" sz="200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a:lnSpc>
                          <a:spcPct val="90000"/>
                        </a:lnSpc>
                        <a:spcBef>
                          <a:spcPts val="0"/>
                        </a:spcBef>
                        <a:spcAft>
                          <a:spcPts val="0"/>
                        </a:spcAft>
                      </a:pPr>
                      <a:r>
                        <a:rPr lang="en-US" sz="2000" b="1" kern="1200" dirty="0">
                          <a:solidFill>
                            <a:schemeClr val="tx1"/>
                          </a:solidFill>
                          <a:effectLst/>
                          <a:latin typeface="Arial" pitchFamily="34" charset="0"/>
                          <a:ea typeface="+mn-ea"/>
                          <a:cs typeface="Arial" pitchFamily="34" charset="0"/>
                        </a:rPr>
                        <a:t>Connecting Different LANs</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0">
                <a:tc>
                  <a:txBody>
                    <a:bodyPr/>
                    <a:lstStyle/>
                    <a:p>
                      <a:pPr marL="0" marR="0">
                        <a:lnSpc>
                          <a:spcPct val="90000"/>
                        </a:lnSpc>
                        <a:spcBef>
                          <a:spcPts val="0"/>
                        </a:spcBef>
                        <a:spcAft>
                          <a:spcPts val="0"/>
                        </a:spcAft>
                      </a:pPr>
                      <a:r>
                        <a:rPr lang="en-US" sz="2000">
                          <a:solidFill>
                            <a:schemeClr val="tx1"/>
                          </a:solidFill>
                          <a:effectLst/>
                          <a:latin typeface="Arial" pitchFamily="34" charset="0"/>
                          <a:cs typeface="Arial" pitchFamily="34" charset="0"/>
                        </a:rPr>
                        <a:t> </a:t>
                      </a:r>
                      <a:endParaRPr lang="en-US" sz="200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90000"/>
                        </a:lnSpc>
                        <a:spcBef>
                          <a:spcPts val="0"/>
                        </a:spcBef>
                        <a:spcAft>
                          <a:spcPts val="0"/>
                        </a:spcAft>
                      </a:pPr>
                      <a:r>
                        <a:rPr lang="en-US" sz="2000">
                          <a:solidFill>
                            <a:schemeClr val="tx1"/>
                          </a:solidFill>
                          <a:effectLst/>
                          <a:latin typeface="Arial" pitchFamily="34" charset="0"/>
                          <a:cs typeface="Arial" pitchFamily="34" charset="0"/>
                        </a:rPr>
                        <a:t>13.3.1</a:t>
                      </a:r>
                      <a:endParaRPr lang="en-US" sz="200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90000"/>
                        </a:lnSpc>
                        <a:spcBef>
                          <a:spcPts val="0"/>
                        </a:spcBef>
                        <a:spcAft>
                          <a:spcPts val="0"/>
                        </a:spcAft>
                      </a:pPr>
                      <a:r>
                        <a:rPr lang="en-US" sz="2000" b="0" dirty="0">
                          <a:solidFill>
                            <a:schemeClr val="tx1"/>
                          </a:solidFill>
                          <a:effectLst/>
                          <a:latin typeface="Arial" pitchFamily="34" charset="0"/>
                          <a:cs typeface="Arial" pitchFamily="34" charset="0"/>
                        </a:rPr>
                        <a:t>Switch, Hub, Bridge, Router, Gateway</a:t>
                      </a:r>
                      <a:endParaRPr lang="en-US" sz="2000" b="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a:lnSpc>
                          <a:spcPct val="90000"/>
                        </a:lnSpc>
                        <a:spcBef>
                          <a:spcPts val="0"/>
                        </a:spcBef>
                        <a:spcAft>
                          <a:spcPts val="0"/>
                        </a:spcAft>
                      </a:pPr>
                      <a:r>
                        <a:rPr lang="en-US" sz="2000">
                          <a:solidFill>
                            <a:schemeClr val="tx1"/>
                          </a:solidFill>
                          <a:effectLst/>
                          <a:latin typeface="Arial" pitchFamily="34" charset="0"/>
                          <a:cs typeface="Arial" pitchFamily="34" charset="0"/>
                        </a:rPr>
                        <a:t> </a:t>
                      </a:r>
                      <a:endParaRPr lang="en-US" sz="200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90000"/>
                        </a:lnSpc>
                        <a:spcBef>
                          <a:spcPts val="0"/>
                        </a:spcBef>
                        <a:spcAft>
                          <a:spcPts val="0"/>
                        </a:spcAft>
                      </a:pPr>
                      <a:r>
                        <a:rPr lang="en-US" sz="2000">
                          <a:solidFill>
                            <a:schemeClr val="tx1"/>
                          </a:solidFill>
                          <a:effectLst/>
                          <a:latin typeface="Arial" pitchFamily="34" charset="0"/>
                          <a:cs typeface="Arial" pitchFamily="34" charset="0"/>
                        </a:rPr>
                        <a:t>13.3.2</a:t>
                      </a:r>
                      <a:endParaRPr lang="en-US" sz="200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90000"/>
                        </a:lnSpc>
                        <a:spcBef>
                          <a:spcPts val="0"/>
                        </a:spcBef>
                        <a:spcAft>
                          <a:spcPts val="0"/>
                        </a:spcAft>
                      </a:pPr>
                      <a:r>
                        <a:rPr lang="en-US" sz="2000" b="0">
                          <a:solidFill>
                            <a:schemeClr val="tx1"/>
                          </a:solidFill>
                          <a:effectLst/>
                          <a:latin typeface="Arial" pitchFamily="34" charset="0"/>
                          <a:cs typeface="Arial" pitchFamily="34" charset="0"/>
                        </a:rPr>
                        <a:t>Network Interface Card (NIC)</a:t>
                      </a:r>
                      <a:endParaRPr lang="en-US" sz="2000" b="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a:lnSpc>
                          <a:spcPct val="90000"/>
                        </a:lnSpc>
                        <a:spcBef>
                          <a:spcPts val="0"/>
                        </a:spcBef>
                        <a:spcAft>
                          <a:spcPts val="0"/>
                        </a:spcAft>
                      </a:pPr>
                      <a:r>
                        <a:rPr lang="en-US" sz="2000" dirty="0">
                          <a:solidFill>
                            <a:schemeClr val="tx1"/>
                          </a:solidFill>
                          <a:effectLst/>
                          <a:latin typeface="Arial" pitchFamily="34" charset="0"/>
                          <a:cs typeface="Arial" pitchFamily="34" charset="0"/>
                        </a:rPr>
                        <a:t> </a:t>
                      </a:r>
                      <a:endParaRPr lang="en-US" sz="200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90000"/>
                        </a:lnSpc>
                        <a:spcBef>
                          <a:spcPts val="0"/>
                        </a:spcBef>
                        <a:spcAft>
                          <a:spcPts val="0"/>
                        </a:spcAft>
                      </a:pPr>
                      <a:r>
                        <a:rPr lang="en-US" sz="2000" dirty="0">
                          <a:solidFill>
                            <a:schemeClr val="tx1"/>
                          </a:solidFill>
                          <a:effectLst/>
                          <a:latin typeface="Arial" pitchFamily="34" charset="0"/>
                          <a:cs typeface="Arial" pitchFamily="34" charset="0"/>
                        </a:rPr>
                        <a:t>13.3.3</a:t>
                      </a:r>
                      <a:endParaRPr lang="en-US" sz="200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90000"/>
                        </a:lnSpc>
                        <a:spcBef>
                          <a:spcPts val="0"/>
                        </a:spcBef>
                        <a:spcAft>
                          <a:spcPts val="0"/>
                        </a:spcAft>
                      </a:pPr>
                      <a:r>
                        <a:rPr lang="en-US" sz="2000" b="0" dirty="0">
                          <a:solidFill>
                            <a:schemeClr val="tx1"/>
                          </a:solidFill>
                          <a:effectLst/>
                          <a:latin typeface="Arial" pitchFamily="34" charset="0"/>
                          <a:cs typeface="Arial" pitchFamily="34" charset="0"/>
                        </a:rPr>
                        <a:t>Modem and its Usage</a:t>
                      </a:r>
                      <a:endParaRPr lang="en-US" sz="2000" b="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a:lnSpc>
                          <a:spcPct val="90000"/>
                        </a:lnSpc>
                        <a:spcBef>
                          <a:spcPts val="0"/>
                        </a:spcBef>
                        <a:spcAft>
                          <a:spcPts val="0"/>
                        </a:spcAft>
                      </a:pPr>
                      <a:endParaRPr lang="en-US" sz="200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2000" dirty="0" smtClean="0">
                          <a:solidFill>
                            <a:schemeClr val="tx1"/>
                          </a:solidFill>
                          <a:effectLst/>
                          <a:latin typeface="Arial" pitchFamily="34" charset="0"/>
                          <a:cs typeface="Arial" pitchFamily="34" charset="0"/>
                        </a:rPr>
                        <a:t>13.3.4</a:t>
                      </a:r>
                      <a:endParaRPr lang="en-US" sz="2000" dirty="0" smtClean="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90000"/>
                        </a:lnSpc>
                        <a:spcBef>
                          <a:spcPts val="0"/>
                        </a:spcBef>
                        <a:spcAft>
                          <a:spcPts val="0"/>
                        </a:spcAft>
                      </a:pPr>
                      <a:r>
                        <a:rPr lang="en-US" sz="2000" b="0" dirty="0" smtClean="0">
                          <a:solidFill>
                            <a:schemeClr val="tx1"/>
                          </a:solidFill>
                          <a:effectLst/>
                          <a:latin typeface="Arial" pitchFamily="34" charset="0"/>
                          <a:ea typeface="Times New Roman"/>
                          <a:cs typeface="Arial" pitchFamily="34" charset="0"/>
                        </a:rPr>
                        <a:t>Networking Operating</a:t>
                      </a:r>
                      <a:r>
                        <a:rPr lang="en-US" sz="2000" b="0" baseline="0" dirty="0" smtClean="0">
                          <a:solidFill>
                            <a:schemeClr val="tx1"/>
                          </a:solidFill>
                          <a:effectLst/>
                          <a:latin typeface="Arial" pitchFamily="34" charset="0"/>
                          <a:ea typeface="Times New Roman"/>
                          <a:cs typeface="Arial" pitchFamily="34" charset="0"/>
                        </a:rPr>
                        <a:t> System (NOS)</a:t>
                      </a:r>
                      <a:endParaRPr lang="en-US" sz="2000" b="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algn="l" defTabSz="914400" rtl="0" eaLnBrk="1" latinLnBrk="0" hangingPunct="1">
                        <a:lnSpc>
                          <a:spcPct val="90000"/>
                        </a:lnSpc>
                        <a:spcBef>
                          <a:spcPts val="0"/>
                        </a:spcBef>
                        <a:spcAft>
                          <a:spcPts val="0"/>
                        </a:spcAft>
                      </a:pPr>
                      <a:r>
                        <a:rPr lang="en-US" sz="2000" b="1" kern="1200" dirty="0" smtClean="0">
                          <a:solidFill>
                            <a:schemeClr val="tx1"/>
                          </a:solidFill>
                          <a:effectLst/>
                          <a:latin typeface="Arial" pitchFamily="34" charset="0"/>
                          <a:ea typeface="+mn-ea"/>
                          <a:cs typeface="Arial" pitchFamily="34" charset="0"/>
                        </a:rPr>
                        <a:t>13.4</a:t>
                      </a:r>
                      <a:endParaRPr lang="en-US" sz="2000" b="1" kern="1200" dirty="0">
                        <a:solidFill>
                          <a:schemeClr val="tx1"/>
                        </a:solidFill>
                        <a:effectLst/>
                        <a:latin typeface="Arial" pitchFamily="34" charset="0"/>
                        <a:ea typeface="+mn-ea"/>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algn="l" defTabSz="914400" rtl="0" eaLnBrk="1" latinLnBrk="0" hangingPunct="1">
                        <a:lnSpc>
                          <a:spcPct val="90000"/>
                        </a:lnSpc>
                        <a:spcBef>
                          <a:spcPts val="0"/>
                        </a:spcBef>
                        <a:spcAft>
                          <a:spcPts val="0"/>
                        </a:spcAft>
                      </a:pPr>
                      <a:r>
                        <a:rPr lang="en-US" sz="2000" b="1" kern="1200" dirty="0">
                          <a:solidFill>
                            <a:schemeClr val="tx1"/>
                          </a:solidFill>
                          <a:effectLst/>
                          <a:latin typeface="Arial" pitchFamily="34" charset="0"/>
                          <a:ea typeface="+mn-ea"/>
                          <a:cs typeface="Arial" pitchFamily="34" charset="0"/>
                        </a:rPr>
                        <a:t>Network Topology</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0">
                <a:tc>
                  <a:txBody>
                    <a:bodyPr/>
                    <a:lstStyle/>
                    <a:p>
                      <a:pPr marL="0" marR="0" algn="l" defTabSz="914400" rtl="0" eaLnBrk="1" latinLnBrk="0" hangingPunct="1">
                        <a:lnSpc>
                          <a:spcPct val="90000"/>
                        </a:lnSpc>
                        <a:spcBef>
                          <a:spcPts val="0"/>
                        </a:spcBef>
                        <a:spcAft>
                          <a:spcPts val="0"/>
                        </a:spcAft>
                      </a:pPr>
                      <a:r>
                        <a:rPr lang="en-US" sz="2000" b="1" kern="1200" dirty="0" smtClean="0">
                          <a:solidFill>
                            <a:schemeClr val="tx1"/>
                          </a:solidFill>
                          <a:effectLst/>
                          <a:latin typeface="Arial" pitchFamily="34" charset="0"/>
                          <a:ea typeface="+mn-ea"/>
                          <a:cs typeface="Arial" pitchFamily="34" charset="0"/>
                        </a:rPr>
                        <a:t>13.5</a:t>
                      </a:r>
                      <a:endParaRPr lang="en-US" sz="2000" b="1" kern="1200" dirty="0">
                        <a:solidFill>
                          <a:schemeClr val="tx1"/>
                        </a:solidFill>
                        <a:effectLst/>
                        <a:latin typeface="Arial" pitchFamily="34" charset="0"/>
                        <a:ea typeface="+mn-ea"/>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algn="l" defTabSz="914400" rtl="0" eaLnBrk="1" latinLnBrk="0" hangingPunct="1">
                        <a:lnSpc>
                          <a:spcPct val="90000"/>
                        </a:lnSpc>
                        <a:spcBef>
                          <a:spcPts val="0"/>
                        </a:spcBef>
                        <a:spcAft>
                          <a:spcPts val="0"/>
                        </a:spcAft>
                      </a:pPr>
                      <a:r>
                        <a:rPr lang="en-US" sz="2000" b="1" kern="1200" dirty="0" smtClean="0">
                          <a:solidFill>
                            <a:schemeClr val="tx1"/>
                          </a:solidFill>
                          <a:effectLst/>
                          <a:latin typeface="Arial" pitchFamily="34" charset="0"/>
                          <a:ea typeface="+mn-ea"/>
                          <a:cs typeface="Arial" pitchFamily="34" charset="0"/>
                        </a:rPr>
                        <a:t>About the </a:t>
                      </a:r>
                      <a:r>
                        <a:rPr lang="en-US" sz="2000" b="1" kern="1200" dirty="0">
                          <a:solidFill>
                            <a:schemeClr val="tx1"/>
                          </a:solidFill>
                          <a:effectLst/>
                          <a:latin typeface="Arial" pitchFamily="34" charset="0"/>
                          <a:ea typeface="+mn-ea"/>
                          <a:cs typeface="Arial" pitchFamily="34" charset="0"/>
                        </a:rPr>
                        <a:t>Internet</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0">
                <a:tc>
                  <a:txBody>
                    <a:bodyPr/>
                    <a:lstStyle/>
                    <a:p>
                      <a:pPr marL="0" marR="0">
                        <a:lnSpc>
                          <a:spcPct val="90000"/>
                        </a:lnSpc>
                        <a:spcBef>
                          <a:spcPts val="0"/>
                        </a:spcBef>
                        <a:spcAft>
                          <a:spcPts val="0"/>
                        </a:spcAft>
                      </a:pPr>
                      <a:r>
                        <a:rPr lang="en-US" sz="2000">
                          <a:solidFill>
                            <a:schemeClr val="tx1"/>
                          </a:solidFill>
                          <a:effectLst/>
                          <a:latin typeface="Arial" pitchFamily="34" charset="0"/>
                          <a:cs typeface="Arial" pitchFamily="34" charset="0"/>
                        </a:rPr>
                        <a:t> </a:t>
                      </a:r>
                      <a:endParaRPr lang="en-US" sz="200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90000"/>
                        </a:lnSpc>
                        <a:spcBef>
                          <a:spcPts val="0"/>
                        </a:spcBef>
                        <a:spcAft>
                          <a:spcPts val="0"/>
                        </a:spcAft>
                      </a:pPr>
                      <a:r>
                        <a:rPr lang="en-US" sz="2000" b="0" dirty="0" smtClean="0">
                          <a:solidFill>
                            <a:schemeClr val="tx1"/>
                          </a:solidFill>
                          <a:effectLst/>
                          <a:latin typeface="Arial" pitchFamily="34" charset="0"/>
                          <a:cs typeface="Arial" pitchFamily="34" charset="0"/>
                        </a:rPr>
                        <a:t>13.5.1</a:t>
                      </a:r>
                      <a:endParaRPr lang="en-US" sz="2000" b="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90000"/>
                        </a:lnSpc>
                        <a:spcBef>
                          <a:spcPts val="0"/>
                        </a:spcBef>
                        <a:spcAft>
                          <a:spcPts val="0"/>
                        </a:spcAft>
                      </a:pPr>
                      <a:r>
                        <a:rPr lang="en-US" sz="2000" b="0" dirty="0">
                          <a:solidFill>
                            <a:schemeClr val="tx1"/>
                          </a:solidFill>
                          <a:effectLst/>
                          <a:latin typeface="Arial" pitchFamily="34" charset="0"/>
                          <a:cs typeface="Arial" pitchFamily="34" charset="0"/>
                        </a:rPr>
                        <a:t>Brief History of Internet</a:t>
                      </a:r>
                      <a:endParaRPr lang="en-US" sz="2000" b="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a:lnSpc>
                          <a:spcPct val="90000"/>
                        </a:lnSpc>
                        <a:spcBef>
                          <a:spcPts val="0"/>
                        </a:spcBef>
                        <a:spcAft>
                          <a:spcPts val="0"/>
                        </a:spcAft>
                      </a:pPr>
                      <a:r>
                        <a:rPr lang="en-US" sz="2000">
                          <a:solidFill>
                            <a:schemeClr val="tx1"/>
                          </a:solidFill>
                          <a:effectLst/>
                          <a:latin typeface="Arial" pitchFamily="34" charset="0"/>
                          <a:cs typeface="Arial" pitchFamily="34" charset="0"/>
                        </a:rPr>
                        <a:t> </a:t>
                      </a:r>
                      <a:endParaRPr lang="en-US" sz="200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90000"/>
                        </a:lnSpc>
                        <a:spcBef>
                          <a:spcPts val="0"/>
                        </a:spcBef>
                        <a:spcAft>
                          <a:spcPts val="0"/>
                        </a:spcAft>
                      </a:pPr>
                      <a:r>
                        <a:rPr lang="en-US" sz="2000" b="0" dirty="0" smtClean="0">
                          <a:solidFill>
                            <a:schemeClr val="tx1"/>
                          </a:solidFill>
                          <a:effectLst/>
                          <a:latin typeface="Arial" pitchFamily="34" charset="0"/>
                          <a:cs typeface="Arial" pitchFamily="34" charset="0"/>
                        </a:rPr>
                        <a:t>13.5.2</a:t>
                      </a:r>
                      <a:endParaRPr lang="en-US" sz="2000" b="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2000" b="0" dirty="0" smtClean="0">
                          <a:solidFill>
                            <a:schemeClr val="tx1"/>
                          </a:solidFill>
                          <a:effectLst/>
                          <a:latin typeface="Arial" pitchFamily="34" charset="0"/>
                          <a:cs typeface="Arial" pitchFamily="34" charset="0"/>
                        </a:rPr>
                        <a:t>Main Features of the Internet</a:t>
                      </a:r>
                      <a:endParaRPr lang="en-US" sz="2000" b="0" dirty="0" smtClean="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a:lnSpc>
                          <a:spcPct val="90000"/>
                        </a:lnSpc>
                        <a:spcBef>
                          <a:spcPts val="0"/>
                        </a:spcBef>
                        <a:spcAft>
                          <a:spcPts val="0"/>
                        </a:spcAft>
                      </a:pPr>
                      <a:r>
                        <a:rPr lang="en-US" sz="2000">
                          <a:solidFill>
                            <a:schemeClr val="tx1"/>
                          </a:solidFill>
                          <a:effectLst/>
                          <a:latin typeface="Arial" pitchFamily="34" charset="0"/>
                          <a:cs typeface="Arial" pitchFamily="34" charset="0"/>
                        </a:rPr>
                        <a:t> </a:t>
                      </a:r>
                      <a:endParaRPr lang="en-US" sz="200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90000"/>
                        </a:lnSpc>
                        <a:spcBef>
                          <a:spcPts val="0"/>
                        </a:spcBef>
                        <a:spcAft>
                          <a:spcPts val="0"/>
                        </a:spcAft>
                      </a:pPr>
                      <a:r>
                        <a:rPr lang="en-US" sz="2000" b="0" dirty="0" smtClean="0">
                          <a:solidFill>
                            <a:schemeClr val="tx1"/>
                          </a:solidFill>
                          <a:effectLst/>
                          <a:latin typeface="Arial" pitchFamily="34" charset="0"/>
                          <a:cs typeface="Arial" pitchFamily="34" charset="0"/>
                        </a:rPr>
                        <a:t>13.5.3</a:t>
                      </a:r>
                      <a:endParaRPr lang="en-US" sz="2000" b="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2000" b="0" dirty="0" smtClean="0">
                          <a:solidFill>
                            <a:schemeClr val="tx1"/>
                          </a:solidFill>
                          <a:effectLst/>
                          <a:latin typeface="Arial" pitchFamily="34" charset="0"/>
                          <a:cs typeface="Arial" pitchFamily="34" charset="0"/>
                        </a:rPr>
                        <a:t>How to Access the Internet</a:t>
                      </a:r>
                      <a:endParaRPr lang="en-US" sz="2000" b="0" dirty="0" smtClean="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a:lnSpc>
                          <a:spcPct val="90000"/>
                        </a:lnSpc>
                        <a:spcBef>
                          <a:spcPts val="0"/>
                        </a:spcBef>
                        <a:spcAft>
                          <a:spcPts val="0"/>
                        </a:spcAft>
                      </a:pPr>
                      <a:r>
                        <a:rPr lang="en-US" sz="2000">
                          <a:solidFill>
                            <a:schemeClr val="tx1"/>
                          </a:solidFill>
                          <a:effectLst/>
                          <a:latin typeface="Arial" pitchFamily="34" charset="0"/>
                          <a:cs typeface="Arial" pitchFamily="34" charset="0"/>
                        </a:rPr>
                        <a:t> </a:t>
                      </a:r>
                      <a:endParaRPr lang="en-US" sz="200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90000"/>
                        </a:lnSpc>
                        <a:spcBef>
                          <a:spcPts val="0"/>
                        </a:spcBef>
                        <a:spcAft>
                          <a:spcPts val="0"/>
                        </a:spcAft>
                      </a:pPr>
                      <a:r>
                        <a:rPr lang="en-US" sz="2000" b="0" dirty="0" smtClean="0">
                          <a:solidFill>
                            <a:schemeClr val="tx1"/>
                          </a:solidFill>
                          <a:effectLst/>
                          <a:latin typeface="Arial" pitchFamily="34" charset="0"/>
                          <a:cs typeface="Arial" pitchFamily="34" charset="0"/>
                        </a:rPr>
                        <a:t>13.5.4</a:t>
                      </a:r>
                      <a:endParaRPr lang="en-US" sz="2000" b="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90000"/>
                        </a:lnSpc>
                        <a:spcBef>
                          <a:spcPts val="0"/>
                        </a:spcBef>
                        <a:spcAft>
                          <a:spcPts val="0"/>
                        </a:spcAft>
                      </a:pPr>
                      <a:r>
                        <a:rPr lang="en-US" sz="2000" b="0" dirty="0" smtClean="0">
                          <a:solidFill>
                            <a:schemeClr val="tx1"/>
                          </a:solidFill>
                          <a:effectLst/>
                          <a:latin typeface="Arial" pitchFamily="34" charset="0"/>
                          <a:ea typeface="Times New Roman"/>
                          <a:cs typeface="Arial" pitchFamily="34" charset="0"/>
                        </a:rPr>
                        <a:t>Intranet Vs. Extranet</a:t>
                      </a:r>
                      <a:endParaRPr lang="en-US" sz="2000" b="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a:lnSpc>
                          <a:spcPct val="90000"/>
                        </a:lnSpc>
                        <a:spcBef>
                          <a:spcPts val="0"/>
                        </a:spcBef>
                        <a:spcAft>
                          <a:spcPts val="0"/>
                        </a:spcAft>
                      </a:pPr>
                      <a:endParaRPr lang="en-US" sz="200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90000"/>
                        </a:lnSpc>
                        <a:spcBef>
                          <a:spcPts val="0"/>
                        </a:spcBef>
                        <a:spcAft>
                          <a:spcPts val="0"/>
                        </a:spcAft>
                      </a:pPr>
                      <a:r>
                        <a:rPr lang="en-US" sz="2000" b="0" dirty="0" smtClean="0">
                          <a:solidFill>
                            <a:schemeClr val="tx1"/>
                          </a:solidFill>
                          <a:effectLst/>
                          <a:latin typeface="Arial" pitchFamily="34" charset="0"/>
                          <a:cs typeface="Arial" pitchFamily="34" charset="0"/>
                        </a:rPr>
                        <a:t>13.5.5</a:t>
                      </a:r>
                      <a:endParaRPr lang="en-US" sz="2000" b="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2000" b="0" dirty="0" smtClean="0">
                          <a:solidFill>
                            <a:schemeClr val="tx1"/>
                          </a:solidFill>
                          <a:effectLst/>
                          <a:latin typeface="Arial" pitchFamily="34" charset="0"/>
                          <a:cs typeface="Arial" pitchFamily="34" charset="0"/>
                        </a:rPr>
                        <a:t>Internet Vs. World Wide Web</a:t>
                      </a:r>
                      <a:endParaRPr lang="en-US" sz="2000" b="0" dirty="0" smtClean="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a:lnSpc>
                          <a:spcPct val="90000"/>
                        </a:lnSpc>
                        <a:spcBef>
                          <a:spcPts val="0"/>
                        </a:spcBef>
                        <a:spcAft>
                          <a:spcPts val="0"/>
                        </a:spcAft>
                      </a:pPr>
                      <a:r>
                        <a:rPr lang="en-US" sz="2000" dirty="0">
                          <a:solidFill>
                            <a:schemeClr val="tx1"/>
                          </a:solidFill>
                          <a:effectLst/>
                          <a:latin typeface="Arial" pitchFamily="34" charset="0"/>
                          <a:cs typeface="Arial" pitchFamily="34" charset="0"/>
                        </a:rPr>
                        <a:t> </a:t>
                      </a:r>
                      <a:endParaRPr lang="en-US" sz="200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90000"/>
                        </a:lnSpc>
                        <a:spcBef>
                          <a:spcPts val="0"/>
                        </a:spcBef>
                        <a:spcAft>
                          <a:spcPts val="0"/>
                        </a:spcAft>
                      </a:pPr>
                      <a:r>
                        <a:rPr lang="en-US" sz="2000" b="0" dirty="0" smtClean="0">
                          <a:solidFill>
                            <a:schemeClr val="tx1"/>
                          </a:solidFill>
                          <a:effectLst/>
                          <a:latin typeface="Arial" pitchFamily="34" charset="0"/>
                          <a:cs typeface="Arial" pitchFamily="34" charset="0"/>
                        </a:rPr>
                        <a:t>13.5.6</a:t>
                      </a:r>
                      <a:endParaRPr lang="en-US" sz="2000" b="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2000" b="0" dirty="0" smtClean="0">
                          <a:solidFill>
                            <a:schemeClr val="tx1"/>
                          </a:solidFill>
                          <a:effectLst/>
                          <a:latin typeface="Arial" pitchFamily="34" charset="0"/>
                          <a:cs typeface="Arial" pitchFamily="34" charset="0"/>
                        </a:rPr>
                        <a:t>Protocol</a:t>
                      </a:r>
                      <a:endParaRPr lang="en-US" sz="2000" b="0" dirty="0" smtClean="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a:lnSpc>
                          <a:spcPct val="90000"/>
                        </a:lnSpc>
                        <a:spcBef>
                          <a:spcPts val="0"/>
                        </a:spcBef>
                        <a:spcAft>
                          <a:spcPts val="0"/>
                        </a:spcAft>
                      </a:pPr>
                      <a:r>
                        <a:rPr lang="en-US" sz="2000">
                          <a:solidFill>
                            <a:schemeClr val="tx1"/>
                          </a:solidFill>
                          <a:effectLst/>
                          <a:latin typeface="Arial" pitchFamily="34" charset="0"/>
                          <a:cs typeface="Arial" pitchFamily="34" charset="0"/>
                        </a:rPr>
                        <a:t> </a:t>
                      </a:r>
                      <a:endParaRPr lang="en-US" sz="200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90000"/>
                        </a:lnSpc>
                        <a:spcBef>
                          <a:spcPts val="0"/>
                        </a:spcBef>
                        <a:spcAft>
                          <a:spcPts val="0"/>
                        </a:spcAft>
                      </a:pPr>
                      <a:r>
                        <a:rPr lang="en-US" sz="2000" b="0" dirty="0" smtClean="0">
                          <a:solidFill>
                            <a:schemeClr val="tx1"/>
                          </a:solidFill>
                          <a:effectLst/>
                          <a:latin typeface="Arial" pitchFamily="34" charset="0"/>
                          <a:cs typeface="Arial" pitchFamily="34" charset="0"/>
                        </a:rPr>
                        <a:t>13.5.7</a:t>
                      </a:r>
                      <a:endParaRPr lang="en-US" sz="2000" b="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2000" b="0" dirty="0" smtClean="0">
                          <a:solidFill>
                            <a:schemeClr val="tx1"/>
                          </a:solidFill>
                          <a:effectLst/>
                          <a:latin typeface="Arial" pitchFamily="34" charset="0"/>
                          <a:ea typeface="Times New Roman"/>
                          <a:cs typeface="Arial" pitchFamily="34" charset="0"/>
                        </a:rPr>
                        <a:t>IP Address</a:t>
                      </a:r>
                      <a:endParaRPr lang="en-US" sz="2000" b="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a:lnSpc>
                          <a:spcPct val="90000"/>
                        </a:lnSpc>
                        <a:spcBef>
                          <a:spcPts val="0"/>
                        </a:spcBef>
                        <a:spcAft>
                          <a:spcPts val="0"/>
                        </a:spcAft>
                      </a:pPr>
                      <a:r>
                        <a:rPr lang="en-US" sz="2000" dirty="0">
                          <a:solidFill>
                            <a:schemeClr val="tx1"/>
                          </a:solidFill>
                          <a:effectLst/>
                          <a:latin typeface="Arial" pitchFamily="34" charset="0"/>
                          <a:cs typeface="Arial" pitchFamily="34" charset="0"/>
                        </a:rPr>
                        <a:t> </a:t>
                      </a:r>
                      <a:endParaRPr lang="en-US" sz="200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2000" b="0" dirty="0" smtClean="0">
                          <a:solidFill>
                            <a:schemeClr val="tx1"/>
                          </a:solidFill>
                          <a:effectLst/>
                          <a:latin typeface="Arial" pitchFamily="34" charset="0"/>
                          <a:cs typeface="Arial" pitchFamily="34" charset="0"/>
                        </a:rPr>
                        <a:t>13.5.8</a:t>
                      </a:r>
                      <a:endParaRPr lang="en-US" sz="2000" b="0" dirty="0" smtClean="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2000" b="0" dirty="0" smtClean="0">
                          <a:solidFill>
                            <a:schemeClr val="tx1"/>
                          </a:solidFill>
                          <a:effectLst/>
                          <a:latin typeface="Arial" pitchFamily="34" charset="0"/>
                          <a:cs typeface="Arial" pitchFamily="34" charset="0"/>
                        </a:rPr>
                        <a:t>Domain Name System</a:t>
                      </a:r>
                      <a:endParaRPr lang="en-US" sz="2000" b="0" dirty="0">
                        <a:solidFill>
                          <a:schemeClr val="tx1"/>
                        </a:solidFill>
                        <a:effectLst/>
                        <a:latin typeface="Arial" pitchFamily="34" charset="0"/>
                        <a:ea typeface="Times New Roman"/>
                        <a:cs typeface="Arial"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248548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381000" y="762000"/>
            <a:ext cx="8534400" cy="4800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spcBef>
                <a:spcPts val="600"/>
              </a:spcBef>
              <a:spcAft>
                <a:spcPts val="600"/>
              </a:spcAft>
              <a:buNone/>
            </a:pPr>
            <a:r>
              <a:rPr lang="en-US" sz="2800" dirty="0">
                <a:solidFill>
                  <a:srgbClr val="FF0000"/>
                </a:solidFill>
                <a:latin typeface="Arial" panose="020B0604020202020204" pitchFamily="34" charset="0"/>
              </a:rPr>
              <a:t>Factors to Choose a Network Topology</a:t>
            </a:r>
          </a:p>
          <a:p>
            <a:pPr marL="0" indent="0" eaLnBrk="1" hangingPunct="1">
              <a:spcBef>
                <a:spcPts val="600"/>
              </a:spcBef>
              <a:spcAft>
                <a:spcPts val="600"/>
              </a:spcAft>
              <a:buNone/>
            </a:pPr>
            <a:r>
              <a:rPr lang="en-US" sz="2800" dirty="0" smtClean="0">
                <a:latin typeface="Arial" panose="020B0604020202020204" pitchFamily="34" charset="0"/>
                <a:cs typeface="Arial" panose="020B0604020202020204" pitchFamily="34" charset="0"/>
              </a:rPr>
              <a:t>To </a:t>
            </a:r>
            <a:r>
              <a:rPr lang="en-US" sz="2800" dirty="0">
                <a:latin typeface="Arial" panose="020B0604020202020204" pitchFamily="34" charset="0"/>
                <a:cs typeface="Arial" panose="020B0604020202020204" pitchFamily="34" charset="0"/>
              </a:rPr>
              <a:t>determine which topology is to be considered depends on some </a:t>
            </a:r>
            <a:r>
              <a:rPr lang="en-US" sz="2800" dirty="0" smtClean="0">
                <a:latin typeface="Arial" panose="020B0604020202020204" pitchFamily="34" charset="0"/>
                <a:cs typeface="Arial" panose="020B0604020202020204" pitchFamily="34" charset="0"/>
              </a:rPr>
              <a:t>factors:</a:t>
            </a:r>
          </a:p>
          <a:p>
            <a:pPr marL="914400" lvl="0" indent="-457200" eaLnBrk="1" hangingPunct="1">
              <a:spcBef>
                <a:spcPts val="600"/>
              </a:spcBef>
              <a:spcAft>
                <a:spcPts val="600"/>
              </a:spcAft>
              <a:buSzPct val="100000"/>
              <a:buFont typeface="+mj-lt"/>
              <a:buAutoNum type="arabicPeriod"/>
            </a:pPr>
            <a:r>
              <a:rPr lang="en-US" sz="2400" dirty="0" smtClean="0">
                <a:latin typeface="Calibri" pitchFamily="34" charset="0"/>
                <a:cs typeface="Calibri" pitchFamily="34" charset="0"/>
              </a:rPr>
              <a:t>Type </a:t>
            </a:r>
            <a:r>
              <a:rPr lang="en-US" sz="2400" dirty="0">
                <a:latin typeface="Calibri" pitchFamily="34" charset="0"/>
                <a:cs typeface="Calibri" pitchFamily="34" charset="0"/>
              </a:rPr>
              <a:t>of computer </a:t>
            </a:r>
            <a:r>
              <a:rPr lang="en-US" sz="2400" dirty="0" smtClean="0">
                <a:latin typeface="Calibri" pitchFamily="34" charset="0"/>
                <a:cs typeface="Calibri" pitchFamily="34" charset="0"/>
              </a:rPr>
              <a:t>used</a:t>
            </a:r>
          </a:p>
          <a:p>
            <a:pPr marL="914400" indent="-457200" eaLnBrk="1" hangingPunct="1">
              <a:spcBef>
                <a:spcPts val="600"/>
              </a:spcBef>
              <a:spcAft>
                <a:spcPts val="600"/>
              </a:spcAft>
              <a:buSzPct val="100000"/>
              <a:buFont typeface="+mj-lt"/>
              <a:buAutoNum type="arabicPeriod" startAt="2"/>
            </a:pPr>
            <a:r>
              <a:rPr lang="en-US" sz="2400" dirty="0" smtClean="0">
                <a:latin typeface="Calibri" pitchFamily="34" charset="0"/>
                <a:cs typeface="Calibri" pitchFamily="34" charset="0"/>
              </a:rPr>
              <a:t>Cable </a:t>
            </a:r>
            <a:r>
              <a:rPr lang="en-US" sz="2400" dirty="0">
                <a:latin typeface="Calibri" pitchFamily="34" charset="0"/>
                <a:cs typeface="Calibri" pitchFamily="34" charset="0"/>
              </a:rPr>
              <a:t>type</a:t>
            </a:r>
          </a:p>
          <a:p>
            <a:pPr marL="914400" indent="-457200" eaLnBrk="1" hangingPunct="1">
              <a:spcBef>
                <a:spcPts val="600"/>
              </a:spcBef>
              <a:spcAft>
                <a:spcPts val="600"/>
              </a:spcAft>
              <a:buSzPct val="100000"/>
              <a:buFont typeface="+mj-lt"/>
              <a:buAutoNum type="arabicPeriod" startAt="3"/>
            </a:pPr>
            <a:r>
              <a:rPr lang="en-US" sz="2400" dirty="0" smtClean="0">
                <a:latin typeface="Calibri" pitchFamily="34" charset="0"/>
                <a:cs typeface="Calibri" pitchFamily="34" charset="0"/>
              </a:rPr>
              <a:t>Distance </a:t>
            </a:r>
            <a:r>
              <a:rPr lang="en-US" sz="2400" dirty="0">
                <a:latin typeface="Calibri" pitchFamily="34" charset="0"/>
                <a:cs typeface="Calibri" pitchFamily="34" charset="0"/>
              </a:rPr>
              <a:t>between the computers </a:t>
            </a:r>
          </a:p>
          <a:p>
            <a:pPr marL="914400" indent="-457200" eaLnBrk="1" hangingPunct="1">
              <a:spcBef>
                <a:spcPts val="600"/>
              </a:spcBef>
              <a:spcAft>
                <a:spcPts val="600"/>
              </a:spcAft>
              <a:buSzPct val="100000"/>
              <a:buFont typeface="+mj-lt"/>
              <a:buAutoNum type="arabicPeriod" startAt="3"/>
            </a:pPr>
            <a:r>
              <a:rPr lang="en-US" sz="2400" dirty="0">
                <a:latin typeface="Calibri" pitchFamily="34" charset="0"/>
                <a:cs typeface="Calibri" pitchFamily="34" charset="0"/>
              </a:rPr>
              <a:t>Future growth</a:t>
            </a:r>
          </a:p>
          <a:p>
            <a:pPr marL="914400" indent="-457200" eaLnBrk="1" hangingPunct="1">
              <a:spcBef>
                <a:spcPts val="600"/>
              </a:spcBef>
              <a:spcAft>
                <a:spcPts val="600"/>
              </a:spcAft>
              <a:buSzPct val="100000"/>
              <a:buFont typeface="+mj-lt"/>
              <a:buAutoNum type="arabicPeriod" startAt="5"/>
            </a:pPr>
            <a:r>
              <a:rPr lang="en-US" sz="2400" dirty="0" smtClean="0">
                <a:latin typeface="Calibri" pitchFamily="34" charset="0"/>
                <a:cs typeface="Calibri" pitchFamily="34" charset="0"/>
              </a:rPr>
              <a:t>Length </a:t>
            </a:r>
            <a:r>
              <a:rPr lang="en-US" sz="2400" dirty="0">
                <a:latin typeface="Calibri" pitchFamily="34" charset="0"/>
                <a:cs typeface="Calibri" pitchFamily="34" charset="0"/>
              </a:rPr>
              <a:t>of cable </a:t>
            </a:r>
            <a:r>
              <a:rPr lang="en-US" sz="2400" dirty="0" smtClean="0">
                <a:latin typeface="Calibri" pitchFamily="34" charset="0"/>
                <a:cs typeface="Calibri" pitchFamily="34" charset="0"/>
              </a:rPr>
              <a:t>needed</a:t>
            </a:r>
            <a:endParaRPr lang="en-US" sz="2400" dirty="0">
              <a:latin typeface="Calibri" pitchFamily="34" charset="0"/>
              <a:cs typeface="Calibri" pitchFamily="34" charset="0"/>
            </a:endParaRPr>
          </a:p>
          <a:p>
            <a:pPr marL="914400" indent="-457200" eaLnBrk="1" hangingPunct="1">
              <a:spcBef>
                <a:spcPts val="600"/>
              </a:spcBef>
              <a:spcAft>
                <a:spcPts val="600"/>
              </a:spcAft>
              <a:buSzPct val="100000"/>
              <a:buFont typeface="+mj-lt"/>
              <a:buAutoNum type="arabicPeriod" startAt="6"/>
            </a:pPr>
            <a:r>
              <a:rPr lang="en-US" sz="2400" dirty="0" smtClean="0">
                <a:latin typeface="Calibri" pitchFamily="34" charset="0"/>
                <a:cs typeface="Calibri" pitchFamily="34" charset="0"/>
              </a:rPr>
              <a:t>Transmission speed </a:t>
            </a:r>
            <a:endParaRPr lang="en-US" sz="2400" dirty="0">
              <a:latin typeface="Calibri" pitchFamily="34" charset="0"/>
              <a:cs typeface="Calibri" pitchFamily="34" charset="0"/>
            </a:endParaRPr>
          </a:p>
          <a:p>
            <a:pPr marL="914400" indent="-457200" eaLnBrk="1" hangingPunct="1">
              <a:spcBef>
                <a:spcPts val="600"/>
              </a:spcBef>
              <a:spcAft>
                <a:spcPts val="600"/>
              </a:spcAft>
              <a:buSzPct val="100000"/>
              <a:buFont typeface="+mj-lt"/>
              <a:buAutoNum type="arabicPeriod" startAt="6"/>
            </a:pPr>
            <a:r>
              <a:rPr lang="en-US" sz="2400" dirty="0" smtClean="0">
                <a:latin typeface="Calibri" pitchFamily="34" charset="0"/>
                <a:cs typeface="Calibri" pitchFamily="34" charset="0"/>
              </a:rPr>
              <a:t>Money </a:t>
            </a:r>
            <a:endParaRPr lang="en-US" sz="2400" b="0" dirty="0">
              <a:latin typeface="Calibri" pitchFamily="34" charset="0"/>
              <a:cs typeface="Calibri" pitchFamily="34" charset="0"/>
            </a:endParaRPr>
          </a:p>
        </p:txBody>
      </p:sp>
      <p:sp>
        <p:nvSpPr>
          <p:cNvPr id="6"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20</a:t>
            </a:fld>
            <a:endParaRPr lang="en-US" dirty="0"/>
          </a:p>
        </p:txBody>
      </p:sp>
      <p:sp>
        <p:nvSpPr>
          <p:cNvPr id="8"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13.4 Network Topology</a:t>
            </a:r>
            <a:endParaRPr lang="en-US" i="0" dirty="0">
              <a:solidFill>
                <a:schemeClr val="bg1"/>
              </a:solidFill>
              <a:latin typeface="Arial" panose="020B0604020202020204" pitchFamily="34" charset="0"/>
            </a:endParaRPr>
          </a:p>
        </p:txBody>
      </p:sp>
    </p:spTree>
    <p:extLst>
      <p:ext uri="{BB962C8B-B14F-4D97-AF65-F5344CB8AC3E}">
        <p14:creationId xmlns:p14="http://schemas.microsoft.com/office/powerpoint/2010/main" val="390308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13.4 Network Topology</a:t>
            </a:r>
            <a:endParaRPr lang="en-US"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81000" y="1143000"/>
            <a:ext cx="8382000" cy="2209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spcBef>
                <a:spcPts val="400"/>
              </a:spcBef>
              <a:spcAft>
                <a:spcPts val="400"/>
              </a:spcAft>
              <a:buNone/>
            </a:pPr>
            <a:r>
              <a:rPr lang="en-US" sz="2800" dirty="0" smtClean="0">
                <a:latin typeface="Arial" panose="020B0604020202020204" pitchFamily="34" charset="0"/>
                <a:cs typeface="Arial" panose="020B0604020202020204" pitchFamily="34" charset="0"/>
              </a:rPr>
              <a:t>In bus  topology</a:t>
            </a:r>
            <a:r>
              <a:rPr lang="en-US" sz="2800" dirty="0">
                <a:latin typeface="Arial" panose="020B0604020202020204" pitchFamily="34" charset="0"/>
                <a:cs typeface="Arial" panose="020B0604020202020204" pitchFamily="34" charset="0"/>
              </a:rPr>
              <a:t>, all computers and peripherals are connected by a single cable called a bus. </a:t>
            </a:r>
            <a:endParaRPr lang="en-US" sz="2800" dirty="0" smtClean="0">
              <a:latin typeface="Arial" panose="020B0604020202020204" pitchFamily="34" charset="0"/>
              <a:cs typeface="Arial" panose="020B0604020202020204" pitchFamily="34" charset="0"/>
            </a:endParaRPr>
          </a:p>
          <a:p>
            <a:pPr marL="914400" indent="-457200" algn="just" eaLnBrk="1" hangingPunct="1">
              <a:spcBef>
                <a:spcPts val="400"/>
              </a:spcBef>
              <a:spcAft>
                <a:spcPts val="400"/>
              </a:spcAft>
              <a:buSzPct val="100000"/>
              <a:buFont typeface="Wingdings" panose="05000000000000000000" pitchFamily="2" charset="2"/>
              <a:buChar char="v"/>
            </a:pPr>
            <a:r>
              <a:rPr lang="en-US" sz="2400" dirty="0">
                <a:latin typeface="Calibri" pitchFamily="34" charset="0"/>
                <a:cs typeface="Calibri" pitchFamily="34" charset="0"/>
              </a:rPr>
              <a:t>Messages are sent along the bus. </a:t>
            </a:r>
          </a:p>
          <a:p>
            <a:pPr marL="914400" indent="-457200" algn="just" eaLnBrk="1" hangingPunct="1">
              <a:spcBef>
                <a:spcPts val="400"/>
              </a:spcBef>
              <a:spcAft>
                <a:spcPts val="400"/>
              </a:spcAft>
              <a:buSzPct val="100000"/>
              <a:buFont typeface="Wingdings" panose="05000000000000000000" pitchFamily="2" charset="2"/>
              <a:buChar char="v"/>
            </a:pPr>
            <a:r>
              <a:rPr lang="en-US" sz="2400" dirty="0">
                <a:latin typeface="Calibri" pitchFamily="34" charset="0"/>
                <a:cs typeface="Calibri" pitchFamily="34" charset="0"/>
              </a:rPr>
              <a:t>The connected computers can hear the message and determine whether it is for them. </a:t>
            </a:r>
          </a:p>
          <a:p>
            <a:pPr marL="914400" indent="-457200" algn="just" eaLnBrk="1" hangingPunct="1">
              <a:spcBef>
                <a:spcPts val="400"/>
              </a:spcBef>
              <a:spcAft>
                <a:spcPts val="400"/>
              </a:spcAft>
              <a:buSzPct val="100000"/>
              <a:buFont typeface="Wingdings" panose="05000000000000000000" pitchFamily="2" charset="2"/>
              <a:buChar char="v"/>
            </a:pPr>
            <a:r>
              <a:rPr lang="en-US" sz="2400" dirty="0">
                <a:latin typeface="Calibri" pitchFamily="34" charset="0"/>
                <a:cs typeface="Calibri" pitchFamily="34" charset="0"/>
              </a:rPr>
              <a:t>If two nodes try to send data at the same time, each node waits a small, random amount of time and then attempts to retransmit the data. </a:t>
            </a:r>
          </a:p>
        </p:txBody>
      </p:sp>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800600"/>
            <a:ext cx="7888287" cy="166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1335880" y="6373753"/>
            <a:ext cx="6684963" cy="400110"/>
          </a:xfrm>
          <a:prstGeom prst="rect">
            <a:avLst/>
          </a:prstGeom>
        </p:spPr>
        <p:txBody>
          <a:bodyPr wrap="square">
            <a:spAutoFit/>
          </a:bodyPr>
          <a:lstStyle/>
          <a:p>
            <a:pPr marL="0" marR="0" algn="ctr">
              <a:spcBef>
                <a:spcPts val="0"/>
              </a:spcBef>
              <a:spcAft>
                <a:spcPts val="0"/>
              </a:spcAft>
            </a:pPr>
            <a:r>
              <a:rPr lang="en-US" sz="2000" dirty="0">
                <a:cs typeface="Arial" panose="020B0604020202020204" pitchFamily="34" charset="0"/>
              </a:rPr>
              <a:t>Figure: </a:t>
            </a:r>
            <a:r>
              <a:rPr lang="en-US" sz="2000" dirty="0" smtClean="0">
                <a:cs typeface="Arial" panose="020B0604020202020204" pitchFamily="34" charset="0"/>
              </a:rPr>
              <a:t>Bus Topology</a:t>
            </a:r>
            <a:endParaRPr lang="en-US" sz="2000" dirty="0">
              <a:effectLst/>
              <a:latin typeface="Times New Roman" panose="02020603050405020304" pitchFamily="18" charset="0"/>
              <a:ea typeface="Times New Roman" panose="02020603050405020304" pitchFamily="18" charset="0"/>
            </a:endParaRPr>
          </a:p>
        </p:txBody>
      </p:sp>
      <p:sp>
        <p:nvSpPr>
          <p:cNvPr id="12"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21</a:t>
            </a:fld>
            <a:endParaRPr lang="en-US" dirty="0"/>
          </a:p>
        </p:txBody>
      </p:sp>
      <p:sp>
        <p:nvSpPr>
          <p:cNvPr id="8" name="Rectangle 9"/>
          <p:cNvSpPr txBox="1">
            <a:spLocks noChangeArrowheads="1"/>
          </p:cNvSpPr>
          <p:nvPr/>
        </p:nvSpPr>
        <p:spPr bwMode="auto">
          <a:xfrm>
            <a:off x="0" y="609600"/>
            <a:ext cx="8991600" cy="533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spcBef>
                <a:spcPts val="400"/>
              </a:spcBef>
              <a:spcAft>
                <a:spcPts val="400"/>
              </a:spcAft>
              <a:buNone/>
            </a:pPr>
            <a:r>
              <a:rPr lang="en-US" sz="2800" dirty="0" smtClean="0">
                <a:solidFill>
                  <a:srgbClr val="FF0000"/>
                </a:solidFill>
                <a:latin typeface="Arial" panose="020B0604020202020204" pitchFamily="34" charset="0"/>
                <a:cs typeface="Arial" panose="020B0604020202020204" pitchFamily="34" charset="0"/>
              </a:rPr>
              <a:t>Bus Topology:</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39429953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381000" y="838200"/>
            <a:ext cx="8382000" cy="2209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spcBef>
                <a:spcPts val="0"/>
              </a:spcBef>
              <a:spcAft>
                <a:spcPts val="0"/>
              </a:spcAft>
              <a:buNone/>
            </a:pPr>
            <a:r>
              <a:rPr lang="en-US" sz="2800" dirty="0" smtClean="0">
                <a:solidFill>
                  <a:srgbClr val="FF0000"/>
                </a:solidFill>
                <a:latin typeface="Arial" panose="020B0604020202020204" pitchFamily="34" charset="0"/>
                <a:cs typeface="Arial" panose="020B0604020202020204" pitchFamily="34" charset="0"/>
              </a:rPr>
              <a:t>Advantages of Bus  Topology:</a:t>
            </a:r>
          </a:p>
          <a:p>
            <a:pPr marL="914400" lvl="0" indent="-457200" eaLnBrk="1" hangingPunct="1">
              <a:spcBef>
                <a:spcPts val="0"/>
              </a:spcBef>
              <a:spcAft>
                <a:spcPts val="300"/>
              </a:spcAft>
              <a:buSzPct val="100000"/>
              <a:buFont typeface="Wingdings" panose="05000000000000000000" pitchFamily="2" charset="2"/>
              <a:buChar char="v"/>
            </a:pPr>
            <a:r>
              <a:rPr lang="en-US" sz="2400" dirty="0" smtClean="0">
                <a:latin typeface="Calibri" pitchFamily="34" charset="0"/>
                <a:cs typeface="Calibri" pitchFamily="34" charset="0"/>
              </a:rPr>
              <a:t>Installation of bus topology is easy.</a:t>
            </a:r>
          </a:p>
          <a:p>
            <a:pPr marL="914400" lvl="0" indent="-457200" eaLnBrk="1" hangingPunct="1">
              <a:spcBef>
                <a:spcPts val="300"/>
              </a:spcBef>
              <a:spcAft>
                <a:spcPts val="300"/>
              </a:spcAft>
              <a:buSzPct val="100000"/>
              <a:buFont typeface="Wingdings" panose="05000000000000000000" pitchFamily="2" charset="2"/>
              <a:buChar char="v"/>
            </a:pPr>
            <a:r>
              <a:rPr lang="en-US" sz="2400" dirty="0" smtClean="0">
                <a:latin typeface="Calibri" pitchFamily="34" charset="0"/>
                <a:cs typeface="Calibri" pitchFamily="34" charset="0"/>
              </a:rPr>
              <a:t>Computers </a:t>
            </a:r>
            <a:r>
              <a:rPr lang="en-US" sz="2400" dirty="0">
                <a:latin typeface="Calibri" pitchFamily="34" charset="0"/>
                <a:cs typeface="Calibri" pitchFamily="34" charset="0"/>
              </a:rPr>
              <a:t>may be easily added or removed from the network. </a:t>
            </a:r>
          </a:p>
          <a:p>
            <a:pPr marL="914400" lvl="0" indent="-457200" eaLnBrk="1" hangingPunct="1">
              <a:spcBef>
                <a:spcPts val="300"/>
              </a:spcBef>
              <a:spcAft>
                <a:spcPts val="300"/>
              </a:spcAft>
              <a:buSzPct val="100000"/>
              <a:buFont typeface="Wingdings" panose="05000000000000000000" pitchFamily="2" charset="2"/>
              <a:buChar char="v"/>
            </a:pPr>
            <a:r>
              <a:rPr lang="en-US" sz="2400" dirty="0" smtClean="0">
                <a:latin typeface="Calibri" pitchFamily="34" charset="0"/>
                <a:cs typeface="Calibri" pitchFamily="34" charset="0"/>
              </a:rPr>
              <a:t>It requires </a:t>
            </a:r>
            <a:r>
              <a:rPr lang="en-US" sz="2400" dirty="0">
                <a:latin typeface="Calibri" pitchFamily="34" charset="0"/>
                <a:cs typeface="Calibri" pitchFamily="34" charset="0"/>
              </a:rPr>
              <a:t>less </a:t>
            </a:r>
            <a:r>
              <a:rPr lang="en-US" sz="2400" dirty="0" smtClean="0">
                <a:latin typeface="Calibri" pitchFamily="34" charset="0"/>
                <a:cs typeface="Calibri" pitchFamily="34" charset="0"/>
              </a:rPr>
              <a:t>cabling than </a:t>
            </a:r>
            <a:r>
              <a:rPr lang="en-US" sz="2400" dirty="0">
                <a:latin typeface="Calibri" pitchFamily="34" charset="0"/>
                <a:cs typeface="Calibri" pitchFamily="34" charset="0"/>
              </a:rPr>
              <a:t>a star </a:t>
            </a:r>
            <a:r>
              <a:rPr lang="en-US" sz="2400" dirty="0" smtClean="0">
                <a:latin typeface="Calibri" pitchFamily="34" charset="0"/>
                <a:cs typeface="Calibri" pitchFamily="34" charset="0"/>
              </a:rPr>
              <a:t>or mesh topology</a:t>
            </a:r>
            <a:r>
              <a:rPr lang="en-US" sz="2400" dirty="0">
                <a:latin typeface="Calibri" pitchFamily="34" charset="0"/>
                <a:cs typeface="Calibri" pitchFamily="34" charset="0"/>
              </a:rPr>
              <a:t>. </a:t>
            </a:r>
          </a:p>
          <a:p>
            <a:pPr marL="914400" indent="-457200" eaLnBrk="1" hangingPunct="1">
              <a:spcBef>
                <a:spcPts val="300"/>
              </a:spcBef>
              <a:spcAft>
                <a:spcPts val="300"/>
              </a:spcAft>
              <a:buSzPct val="100000"/>
              <a:buFont typeface="Wingdings" panose="05000000000000000000" pitchFamily="2" charset="2"/>
              <a:buChar char="v"/>
            </a:pPr>
            <a:r>
              <a:rPr lang="en-US" sz="2400" dirty="0">
                <a:latin typeface="Calibri" pitchFamily="34" charset="0"/>
                <a:cs typeface="Calibri" pitchFamily="34" charset="0"/>
              </a:rPr>
              <a:t>In a bus network, the failure of a single computer does not affect the performance of the rest of the network</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p:txBody>
      </p:sp>
      <p:sp>
        <p:nvSpPr>
          <p:cNvPr id="12" name="Rectangle 9"/>
          <p:cNvSpPr txBox="1">
            <a:spLocks noChangeArrowheads="1"/>
          </p:cNvSpPr>
          <p:nvPr/>
        </p:nvSpPr>
        <p:spPr bwMode="auto">
          <a:xfrm>
            <a:off x="381000" y="3962400"/>
            <a:ext cx="8382000" cy="2209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2000"/>
              </a:lnSpc>
              <a:spcBef>
                <a:spcPts val="0"/>
              </a:spcBef>
              <a:buNone/>
            </a:pPr>
            <a:r>
              <a:rPr lang="en-US" sz="2800" dirty="0" smtClean="0">
                <a:solidFill>
                  <a:srgbClr val="FF0000"/>
                </a:solidFill>
                <a:latin typeface="Arial" panose="020B0604020202020204" pitchFamily="34" charset="0"/>
                <a:cs typeface="Arial" panose="020B0604020202020204" pitchFamily="34" charset="0"/>
              </a:rPr>
              <a:t>Disadvantages of Bus  Topology:</a:t>
            </a:r>
          </a:p>
          <a:p>
            <a:pPr marL="914400" indent="-457200" eaLnBrk="1" hangingPunct="1">
              <a:spcBef>
                <a:spcPts val="0"/>
              </a:spcBef>
              <a:spcAft>
                <a:spcPts val="300"/>
              </a:spcAft>
              <a:buSzPct val="100000"/>
              <a:buFont typeface="Wingdings" panose="05000000000000000000" pitchFamily="2" charset="2"/>
              <a:buChar char="v"/>
            </a:pPr>
            <a:r>
              <a:rPr lang="en-US" sz="2400" dirty="0">
                <a:latin typeface="Calibri" pitchFamily="34" charset="0"/>
                <a:cs typeface="Calibri" pitchFamily="34" charset="0"/>
              </a:rPr>
              <a:t>Entire network shuts down if there is a break in the main cable. </a:t>
            </a:r>
          </a:p>
          <a:p>
            <a:pPr marL="914400" indent="-457200" eaLnBrk="1" hangingPunct="1">
              <a:spcBef>
                <a:spcPts val="300"/>
              </a:spcBef>
              <a:spcAft>
                <a:spcPts val="300"/>
              </a:spcAft>
              <a:buSzPct val="100000"/>
              <a:buFont typeface="Wingdings" panose="05000000000000000000" pitchFamily="2" charset="2"/>
              <a:buChar char="v"/>
            </a:pPr>
            <a:r>
              <a:rPr lang="en-US" sz="2400" dirty="0" smtClean="0">
                <a:latin typeface="Calibri" pitchFamily="34" charset="0"/>
                <a:cs typeface="Calibri" pitchFamily="34" charset="0"/>
              </a:rPr>
              <a:t>It is difficult </a:t>
            </a:r>
            <a:r>
              <a:rPr lang="en-US" sz="2400" dirty="0">
                <a:latin typeface="Calibri" pitchFamily="34" charset="0"/>
                <a:cs typeface="Calibri" pitchFamily="34" charset="0"/>
              </a:rPr>
              <a:t>to identify the problem if the entire network shuts down. </a:t>
            </a:r>
          </a:p>
          <a:p>
            <a:pPr marL="914400" indent="-457200" eaLnBrk="1" hangingPunct="1">
              <a:spcBef>
                <a:spcPts val="300"/>
              </a:spcBef>
              <a:spcAft>
                <a:spcPts val="300"/>
              </a:spcAft>
              <a:buSzPct val="100000"/>
              <a:buFont typeface="Wingdings" panose="05000000000000000000" pitchFamily="2" charset="2"/>
              <a:buChar char="v"/>
            </a:pPr>
            <a:r>
              <a:rPr lang="en-US" sz="2400" dirty="0">
                <a:latin typeface="Calibri" pitchFamily="34" charset="0"/>
                <a:cs typeface="Calibri" pitchFamily="34" charset="0"/>
              </a:rPr>
              <a:t>Keeping data transmission from colliding requires extra circuitry and software, which is costly</a:t>
            </a:r>
          </a:p>
        </p:txBody>
      </p:sp>
      <p:sp>
        <p:nvSpPr>
          <p:cNvPr id="9"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22</a:t>
            </a:fld>
            <a:endParaRPr lang="en-US" dirty="0"/>
          </a:p>
        </p:txBody>
      </p:sp>
      <p:sp>
        <p:nvSpPr>
          <p:cNvPr id="8"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13.4 Network Topology</a:t>
            </a:r>
            <a:endParaRPr lang="en-US" i="0" dirty="0">
              <a:solidFill>
                <a:schemeClr val="bg1"/>
              </a:solidFill>
              <a:latin typeface="Arial" panose="020B0604020202020204" pitchFamily="34" charset="0"/>
            </a:endParaRPr>
          </a:p>
        </p:txBody>
      </p:sp>
    </p:spTree>
    <p:extLst>
      <p:ext uri="{BB962C8B-B14F-4D97-AF65-F5344CB8AC3E}">
        <p14:creationId xmlns:p14="http://schemas.microsoft.com/office/powerpoint/2010/main" val="1539679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381000" y="990600"/>
            <a:ext cx="8763000" cy="1371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sz="2800" dirty="0">
                <a:latin typeface="Arial" panose="020B0604020202020204" pitchFamily="34" charset="0"/>
                <a:cs typeface="Arial" panose="020B0604020202020204" pitchFamily="34" charset="0"/>
              </a:rPr>
              <a:t>In star topology, communication among </a:t>
            </a:r>
            <a:r>
              <a:rPr lang="en-US" sz="2800" dirty="0" smtClean="0">
                <a:latin typeface="Arial" panose="020B0604020202020204" pitchFamily="34" charset="0"/>
                <a:cs typeface="Arial" panose="020B0604020202020204" pitchFamily="34" charset="0"/>
              </a:rPr>
              <a:t>the nodes </a:t>
            </a:r>
            <a:r>
              <a:rPr lang="en-US" sz="2800" dirty="0">
                <a:latin typeface="Arial" panose="020B0604020202020204" pitchFamily="34" charset="0"/>
                <a:cs typeface="Arial" panose="020B0604020202020204" pitchFamily="34" charset="0"/>
              </a:rPr>
              <a:t>goes through a central point (HUB) through which all data is routed to their destinations. </a:t>
            </a:r>
            <a:endParaRPr lang="en-US" sz="2800" b="0" dirty="0">
              <a:latin typeface="Arial" panose="020B0604020202020204" pitchFamily="34" charset="0"/>
              <a:cs typeface="Arial" panose="020B0604020202020204" pitchFamily="34" charset="0"/>
            </a:endParaRPr>
          </a:p>
        </p:txBody>
      </p:sp>
      <p:sp>
        <p:nvSpPr>
          <p:cNvPr id="13" name="Rectangle 9"/>
          <p:cNvSpPr txBox="1">
            <a:spLocks noChangeArrowheads="1"/>
          </p:cNvSpPr>
          <p:nvPr/>
        </p:nvSpPr>
        <p:spPr bwMode="auto">
          <a:xfrm>
            <a:off x="-381000" y="2362200"/>
            <a:ext cx="9067800" cy="12192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indent="-457200" eaLnBrk="1" hangingPunct="1">
              <a:buSzPct val="100000"/>
              <a:buFont typeface="Wingdings" panose="05000000000000000000" pitchFamily="2" charset="2"/>
              <a:buChar char="v"/>
            </a:pPr>
            <a:r>
              <a:rPr lang="en-US" sz="2400" b="0" dirty="0" smtClean="0">
                <a:latin typeface="Calibri" pitchFamily="34" charset="0"/>
                <a:cs typeface="Calibri" pitchFamily="34" charset="0"/>
              </a:rPr>
              <a:t>In a star network</a:t>
            </a:r>
            <a:r>
              <a:rPr lang="en-US" sz="2400" b="0" dirty="0">
                <a:latin typeface="Calibri" pitchFamily="34" charset="0"/>
                <a:cs typeface="Calibri" pitchFamily="34" charset="0"/>
              </a:rPr>
              <a:t>, </a:t>
            </a:r>
            <a:r>
              <a:rPr lang="en-US" sz="2400" b="0" dirty="0" smtClean="0">
                <a:latin typeface="Calibri" pitchFamily="34" charset="0"/>
                <a:cs typeface="Calibri" pitchFamily="34" charset="0"/>
              </a:rPr>
              <a:t>the </a:t>
            </a:r>
            <a:r>
              <a:rPr lang="en-US" sz="2400" b="0" dirty="0">
                <a:latin typeface="Calibri" pitchFamily="34" charset="0"/>
                <a:cs typeface="Calibri" pitchFamily="34" charset="0"/>
              </a:rPr>
              <a:t>devices are not </a:t>
            </a:r>
            <a:r>
              <a:rPr lang="en-US" sz="2400" b="0" dirty="0" smtClean="0">
                <a:latin typeface="Calibri" pitchFamily="34" charset="0"/>
                <a:cs typeface="Calibri" pitchFamily="34" charset="0"/>
              </a:rPr>
              <a:t>directly connected </a:t>
            </a:r>
            <a:r>
              <a:rPr lang="en-US" sz="2400" b="0" dirty="0">
                <a:latin typeface="Calibri" pitchFamily="34" charset="0"/>
                <a:cs typeface="Calibri" pitchFamily="34" charset="0"/>
              </a:rPr>
              <a:t>to one another</a:t>
            </a:r>
            <a:r>
              <a:rPr lang="en-US" sz="2400" b="0" dirty="0" smtClean="0">
                <a:latin typeface="Calibri" pitchFamily="34" charset="0"/>
                <a:cs typeface="Calibri" pitchFamily="34" charset="0"/>
              </a:rPr>
              <a:t>. Each device has a dedicated point-to-point link only to the hub. </a:t>
            </a:r>
          </a:p>
        </p:txBody>
      </p:sp>
      <p:sp>
        <p:nvSpPr>
          <p:cNvPr id="14" name="Rectangle 9"/>
          <p:cNvSpPr txBox="1">
            <a:spLocks noChangeArrowheads="1"/>
          </p:cNvSpPr>
          <p:nvPr/>
        </p:nvSpPr>
        <p:spPr bwMode="auto">
          <a:xfrm>
            <a:off x="-457200" y="3505200"/>
            <a:ext cx="6019800" cy="16002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indent="-457200" algn="just" eaLnBrk="1" hangingPunct="1">
              <a:buSzPct val="100000"/>
              <a:buFont typeface="Wingdings" panose="05000000000000000000" pitchFamily="2" charset="2"/>
              <a:buChar char="q"/>
            </a:pPr>
            <a:r>
              <a:rPr lang="en-US" sz="2400" b="0" dirty="0" smtClean="0">
                <a:latin typeface="Calibri" pitchFamily="34" charset="0"/>
                <a:cs typeface="Calibri" pitchFamily="34" charset="0"/>
              </a:rPr>
              <a:t>When </a:t>
            </a:r>
            <a:r>
              <a:rPr lang="en-US" sz="2400" b="0" dirty="0">
                <a:latin typeface="Calibri" pitchFamily="34" charset="0"/>
                <a:cs typeface="Calibri" pitchFamily="34" charset="0"/>
              </a:rPr>
              <a:t>a message is going from one computer to another, it is first sent to the </a:t>
            </a:r>
            <a:r>
              <a:rPr lang="en-US" sz="2400" b="0" dirty="0" smtClean="0">
                <a:latin typeface="Calibri" pitchFamily="34" charset="0"/>
                <a:cs typeface="Calibri" pitchFamily="34" charset="0"/>
              </a:rPr>
              <a:t>hub, </a:t>
            </a:r>
            <a:r>
              <a:rPr lang="en-US" sz="2400" b="0" dirty="0">
                <a:latin typeface="Calibri" pitchFamily="34" charset="0"/>
                <a:cs typeface="Calibri" pitchFamily="34" charset="0"/>
              </a:rPr>
              <a:t>which examines the address, and then retransmits the message to its destination. </a:t>
            </a:r>
            <a:endParaRPr lang="en-US" sz="2400" b="0" dirty="0">
              <a:latin typeface="Arial" panose="020B0604020202020204" pitchFamily="34" charset="0"/>
              <a:cs typeface="Arial" panose="020B0604020202020204" pitchFamily="34" charset="0"/>
            </a:endParaRPr>
          </a:p>
        </p:txBody>
      </p:sp>
      <p:sp>
        <p:nvSpPr>
          <p:cNvPr id="11" name="Rectangle 10"/>
          <p:cNvSpPr/>
          <p:nvPr/>
        </p:nvSpPr>
        <p:spPr>
          <a:xfrm>
            <a:off x="5617368" y="5924490"/>
            <a:ext cx="3526632" cy="400110"/>
          </a:xfrm>
          <a:prstGeom prst="rect">
            <a:avLst/>
          </a:prstGeom>
        </p:spPr>
        <p:txBody>
          <a:bodyPr wrap="square">
            <a:spAutoFit/>
          </a:bodyPr>
          <a:lstStyle/>
          <a:p>
            <a:pPr marL="0" marR="0" algn="ctr">
              <a:spcBef>
                <a:spcPts val="0"/>
              </a:spcBef>
              <a:spcAft>
                <a:spcPts val="0"/>
              </a:spcAft>
            </a:pPr>
            <a:r>
              <a:rPr lang="en-US" sz="2000" dirty="0">
                <a:solidFill>
                  <a:srgbClr val="3366FF"/>
                </a:solidFill>
                <a:cs typeface="Arial" panose="020B0604020202020204" pitchFamily="34" charset="0"/>
              </a:rPr>
              <a:t>Figure: </a:t>
            </a:r>
            <a:r>
              <a:rPr lang="en-US" sz="2000" dirty="0" smtClean="0">
                <a:cs typeface="Arial" panose="020B0604020202020204" pitchFamily="34" charset="0"/>
              </a:rPr>
              <a:t>Star Topology</a:t>
            </a:r>
            <a:endParaRPr lang="en-US" sz="2000" dirty="0">
              <a:effectLst/>
              <a:latin typeface="Times New Roman" panose="02020603050405020304" pitchFamily="18" charset="0"/>
              <a:ea typeface="Times New Roman" panose="02020603050405020304" pitchFamily="18" charset="0"/>
            </a:endParaRPr>
          </a:p>
        </p:txBody>
      </p:sp>
      <p:sp>
        <p:nvSpPr>
          <p:cNvPr id="15"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23</a:t>
            </a:fld>
            <a:endParaRPr lang="en-US" dirty="0"/>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175" b="1587"/>
          <a:stretch/>
        </p:blipFill>
        <p:spPr bwMode="auto">
          <a:xfrm>
            <a:off x="5638800" y="3429000"/>
            <a:ext cx="3276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9"/>
          <p:cNvSpPr txBox="1">
            <a:spLocks noChangeArrowheads="1"/>
          </p:cNvSpPr>
          <p:nvPr/>
        </p:nvSpPr>
        <p:spPr bwMode="auto">
          <a:xfrm>
            <a:off x="-457200" y="5410200"/>
            <a:ext cx="6248400" cy="1295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indent="-457200" algn="just" eaLnBrk="1" hangingPunct="1">
              <a:buSzPct val="100000"/>
              <a:buFont typeface="Wingdings" panose="05000000000000000000" pitchFamily="2" charset="2"/>
              <a:buChar char="q"/>
            </a:pPr>
            <a:r>
              <a:rPr lang="en-US" sz="2400" b="0" dirty="0" smtClean="0">
                <a:latin typeface="Calibri" pitchFamily="34" charset="0"/>
                <a:cs typeface="Calibri" pitchFamily="34" charset="0"/>
              </a:rPr>
              <a:t>If </a:t>
            </a:r>
            <a:r>
              <a:rPr lang="en-US" sz="2400" b="0" dirty="0">
                <a:latin typeface="Calibri" pitchFamily="34" charset="0"/>
                <a:cs typeface="Calibri" pitchFamily="34" charset="0"/>
              </a:rPr>
              <a:t>there are many messages for a single destination, the </a:t>
            </a:r>
            <a:r>
              <a:rPr lang="en-US" sz="2400" b="0" dirty="0" smtClean="0">
                <a:latin typeface="Calibri" pitchFamily="34" charset="0"/>
                <a:cs typeface="Calibri" pitchFamily="34" charset="0"/>
              </a:rPr>
              <a:t>hub forms </a:t>
            </a:r>
            <a:r>
              <a:rPr lang="en-US" sz="2400" b="0" dirty="0">
                <a:latin typeface="Calibri" pitchFamily="34" charset="0"/>
                <a:cs typeface="Calibri" pitchFamily="34" charset="0"/>
              </a:rPr>
              <a:t>a waiting line, or queue, of </a:t>
            </a:r>
            <a:r>
              <a:rPr lang="en-US" sz="2400" b="0" dirty="0" smtClean="0">
                <a:latin typeface="Calibri" pitchFamily="34" charset="0"/>
                <a:cs typeface="Calibri" pitchFamily="34" charset="0"/>
              </a:rPr>
              <a:t>messages.</a:t>
            </a:r>
            <a:endParaRPr lang="en-US" sz="2400" b="0" dirty="0">
              <a:latin typeface="Calibri" pitchFamily="34" charset="0"/>
              <a:cs typeface="Calibri" pitchFamily="34" charset="0"/>
            </a:endParaRPr>
          </a:p>
        </p:txBody>
      </p:sp>
      <p:sp>
        <p:nvSpPr>
          <p:cNvPr id="17"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13.4 Network Topology</a:t>
            </a:r>
            <a:endParaRPr lang="en-US" i="0" dirty="0">
              <a:solidFill>
                <a:schemeClr val="bg1"/>
              </a:solidFill>
              <a:latin typeface="Arial" panose="020B0604020202020204" pitchFamily="34" charset="0"/>
            </a:endParaRPr>
          </a:p>
        </p:txBody>
      </p:sp>
      <p:sp>
        <p:nvSpPr>
          <p:cNvPr id="18" name="Rectangle 9"/>
          <p:cNvSpPr txBox="1">
            <a:spLocks noChangeArrowheads="1"/>
          </p:cNvSpPr>
          <p:nvPr/>
        </p:nvSpPr>
        <p:spPr bwMode="auto">
          <a:xfrm>
            <a:off x="0" y="609600"/>
            <a:ext cx="8991600" cy="533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spcBef>
                <a:spcPts val="400"/>
              </a:spcBef>
              <a:spcAft>
                <a:spcPts val="400"/>
              </a:spcAft>
              <a:buNone/>
            </a:pPr>
            <a:r>
              <a:rPr lang="en-US" sz="2800" dirty="0" smtClean="0">
                <a:solidFill>
                  <a:srgbClr val="FF0000"/>
                </a:solidFill>
                <a:latin typeface="Arial" panose="020B0604020202020204" pitchFamily="34" charset="0"/>
                <a:cs typeface="Arial" panose="020B0604020202020204" pitchFamily="34" charset="0"/>
              </a:rPr>
              <a:t>Star Topology:</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29581346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228600" y="685800"/>
            <a:ext cx="8610600" cy="2209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spcBef>
                <a:spcPts val="0"/>
              </a:spcBef>
              <a:buNone/>
            </a:pPr>
            <a:r>
              <a:rPr lang="en-US" sz="2800" dirty="0" smtClean="0">
                <a:solidFill>
                  <a:srgbClr val="FF0000"/>
                </a:solidFill>
                <a:latin typeface="Arial" panose="020B0604020202020204" pitchFamily="34" charset="0"/>
                <a:cs typeface="Arial" panose="020B0604020202020204" pitchFamily="34" charset="0"/>
              </a:rPr>
              <a:t>Advantages of Star Topology:</a:t>
            </a:r>
          </a:p>
          <a:p>
            <a:pPr marL="914400" lvl="0" indent="-457200" eaLnBrk="1" hangingPunct="1">
              <a:spcBef>
                <a:spcPts val="0"/>
              </a:spcBef>
              <a:buSzPct val="100000"/>
              <a:buFont typeface="Wingdings" panose="05000000000000000000" pitchFamily="2" charset="2"/>
              <a:buChar char="v"/>
            </a:pPr>
            <a:r>
              <a:rPr lang="en-US" sz="2400" b="0" dirty="0" smtClean="0">
                <a:latin typeface="Arial" panose="020B0604020202020204" pitchFamily="34" charset="0"/>
                <a:cs typeface="Arial" panose="020B0604020202020204" pitchFamily="34" charset="0"/>
              </a:rPr>
              <a:t>Easy to install and reconfigure. </a:t>
            </a:r>
          </a:p>
          <a:p>
            <a:pPr marL="914400" lvl="0" indent="-457200" eaLnBrk="1" hangingPunct="1">
              <a:spcBef>
                <a:spcPts val="0"/>
              </a:spcBef>
              <a:buSzPct val="100000"/>
              <a:buFont typeface="Wingdings" panose="05000000000000000000" pitchFamily="2" charset="2"/>
              <a:buChar char="v"/>
            </a:pPr>
            <a:r>
              <a:rPr lang="en-US" sz="2400" b="0" dirty="0" smtClean="0">
                <a:latin typeface="Arial" panose="020B0604020202020204" pitchFamily="34" charset="0"/>
                <a:cs typeface="Arial" panose="020B0604020202020204" pitchFamily="34" charset="0"/>
              </a:rPr>
              <a:t>Less cabling is required and wiring </a:t>
            </a:r>
            <a:r>
              <a:rPr lang="en-US" sz="2400" b="0" dirty="0">
                <a:latin typeface="Arial" panose="020B0604020202020204" pitchFamily="34" charset="0"/>
                <a:cs typeface="Arial" panose="020B0604020202020204" pitchFamily="34" charset="0"/>
              </a:rPr>
              <a:t>is easy. </a:t>
            </a:r>
          </a:p>
          <a:p>
            <a:pPr marL="914400" lvl="0" indent="-457200" eaLnBrk="1" hangingPunct="1">
              <a:spcBef>
                <a:spcPts val="0"/>
              </a:spcBef>
              <a:buSzPct val="100000"/>
              <a:buFont typeface="Wingdings" panose="05000000000000000000" pitchFamily="2" charset="2"/>
              <a:buChar char="v"/>
            </a:pPr>
            <a:r>
              <a:rPr lang="en-US" sz="2400" b="0" dirty="0">
                <a:latin typeface="Arial" panose="020B0604020202020204" pitchFamily="34" charset="0"/>
                <a:cs typeface="Arial" panose="020B0604020202020204" pitchFamily="34" charset="0"/>
              </a:rPr>
              <a:t>E</a:t>
            </a:r>
            <a:r>
              <a:rPr lang="en-US" sz="2400" b="0" dirty="0" smtClean="0">
                <a:latin typeface="Arial" panose="020B0604020202020204" pitchFamily="34" charset="0"/>
                <a:cs typeface="Arial" panose="020B0604020202020204" pitchFamily="34" charset="0"/>
              </a:rPr>
              <a:t>asy </a:t>
            </a:r>
            <a:r>
              <a:rPr lang="en-US" sz="2400" b="0" dirty="0">
                <a:latin typeface="Arial" panose="020B0604020202020204" pitchFamily="34" charset="0"/>
                <a:cs typeface="Arial" panose="020B0604020202020204" pitchFamily="34" charset="0"/>
              </a:rPr>
              <a:t>to add or remove </a:t>
            </a:r>
            <a:r>
              <a:rPr lang="en-US" sz="2400" b="0" dirty="0" smtClean="0">
                <a:latin typeface="Arial" panose="020B0604020202020204" pitchFamily="34" charset="0"/>
                <a:cs typeface="Arial" panose="020B0604020202020204" pitchFamily="34" charset="0"/>
              </a:rPr>
              <a:t>computers.</a:t>
            </a:r>
            <a:endParaRPr lang="en-US" sz="2400" b="0" dirty="0">
              <a:latin typeface="Arial" panose="020B0604020202020204" pitchFamily="34" charset="0"/>
              <a:cs typeface="Arial" panose="020B0604020202020204" pitchFamily="34" charset="0"/>
            </a:endParaRPr>
          </a:p>
          <a:p>
            <a:pPr marL="914400" lvl="0" indent="-457200" eaLnBrk="1" hangingPunct="1">
              <a:spcBef>
                <a:spcPts val="0"/>
              </a:spcBef>
              <a:buSzPct val="100000"/>
              <a:buFont typeface="Wingdings" panose="05000000000000000000" pitchFamily="2" charset="2"/>
              <a:buChar char="v"/>
            </a:pPr>
            <a:r>
              <a:rPr lang="en-US" sz="2400" b="0" dirty="0">
                <a:latin typeface="Arial" panose="020B0604020202020204" pitchFamily="34" charset="0"/>
                <a:cs typeface="Arial" panose="020B0604020202020204" pitchFamily="34" charset="0"/>
              </a:rPr>
              <a:t>A broken connection does not affect the rest of the network</a:t>
            </a:r>
            <a:r>
              <a:rPr lang="en-US" sz="2400" b="0" dirty="0" smtClean="0">
                <a:latin typeface="Arial" panose="020B0604020202020204" pitchFamily="34" charset="0"/>
                <a:cs typeface="Arial" panose="020B0604020202020204" pitchFamily="34" charset="0"/>
              </a:rPr>
              <a:t>.</a:t>
            </a:r>
            <a:endParaRPr lang="en-US" sz="2400" b="0" dirty="0">
              <a:latin typeface="Arial" panose="020B0604020202020204" pitchFamily="34" charset="0"/>
              <a:cs typeface="Arial" panose="020B0604020202020204" pitchFamily="34" charset="0"/>
            </a:endParaRPr>
          </a:p>
          <a:p>
            <a:pPr marL="914400" indent="-457200" eaLnBrk="1" hangingPunct="1">
              <a:spcBef>
                <a:spcPts val="0"/>
              </a:spcBef>
              <a:buSzPct val="100000"/>
              <a:buFont typeface="Wingdings" panose="05000000000000000000" pitchFamily="2" charset="2"/>
              <a:buChar char="v"/>
            </a:pPr>
            <a:r>
              <a:rPr lang="en-US" sz="2400" b="0" dirty="0">
                <a:latin typeface="Arial" panose="020B0604020202020204" pitchFamily="34" charset="0"/>
                <a:cs typeface="Arial" panose="020B0604020202020204" pitchFamily="34" charset="0"/>
              </a:rPr>
              <a:t>Easy to detect faults</a:t>
            </a:r>
            <a:r>
              <a:rPr lang="en-US" sz="2400" b="0" dirty="0" smtClean="0">
                <a:latin typeface="Arial" panose="020B0604020202020204" pitchFamily="34" charset="0"/>
                <a:cs typeface="Arial" panose="020B0604020202020204" pitchFamily="34" charset="0"/>
              </a:rPr>
              <a:t>.</a:t>
            </a:r>
          </a:p>
        </p:txBody>
      </p:sp>
      <p:sp>
        <p:nvSpPr>
          <p:cNvPr id="12" name="Rectangle 9"/>
          <p:cNvSpPr txBox="1">
            <a:spLocks noChangeArrowheads="1"/>
          </p:cNvSpPr>
          <p:nvPr/>
        </p:nvSpPr>
        <p:spPr bwMode="auto">
          <a:xfrm>
            <a:off x="266700" y="3962400"/>
            <a:ext cx="8382000" cy="1752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spcBef>
                <a:spcPts val="0"/>
              </a:spcBef>
              <a:buNone/>
            </a:pPr>
            <a:r>
              <a:rPr lang="en-US" sz="2800" dirty="0" smtClean="0">
                <a:solidFill>
                  <a:srgbClr val="FF0000"/>
                </a:solidFill>
                <a:latin typeface="Arial" panose="020B0604020202020204" pitchFamily="34" charset="0"/>
                <a:cs typeface="Arial" panose="020B0604020202020204" pitchFamily="34" charset="0"/>
              </a:rPr>
              <a:t>Disadvantages of Star Topology:</a:t>
            </a:r>
          </a:p>
          <a:p>
            <a:pPr marL="914400" lvl="0" indent="-457200" eaLnBrk="1" hangingPunct="1">
              <a:spcBef>
                <a:spcPts val="0"/>
              </a:spcBef>
              <a:buSzPct val="100000"/>
              <a:buFont typeface="Wingdings" panose="05000000000000000000" pitchFamily="2" charset="2"/>
              <a:buChar char="v"/>
            </a:pPr>
            <a:r>
              <a:rPr lang="en-US" sz="2400" b="0" dirty="0" smtClean="0">
                <a:latin typeface="Arial" panose="020B0604020202020204" pitchFamily="34" charset="0"/>
                <a:cs typeface="Arial" panose="020B0604020202020204" pitchFamily="34" charset="0"/>
              </a:rPr>
              <a:t>If </a:t>
            </a:r>
            <a:r>
              <a:rPr lang="en-US" sz="2400" b="0" dirty="0">
                <a:latin typeface="Arial" panose="020B0604020202020204" pitchFamily="34" charset="0"/>
                <a:cs typeface="Arial" panose="020B0604020202020204" pitchFamily="34" charset="0"/>
              </a:rPr>
              <a:t>the hub or concentrator </a:t>
            </a:r>
            <a:r>
              <a:rPr lang="en-US" sz="2400" b="0" dirty="0" smtClean="0">
                <a:latin typeface="Arial" panose="020B0604020202020204" pitchFamily="34" charset="0"/>
                <a:cs typeface="Arial" panose="020B0604020202020204" pitchFamily="34" charset="0"/>
              </a:rPr>
              <a:t>goes down, the whole system is dead.  </a:t>
            </a:r>
            <a:endParaRPr lang="en-US" sz="2400" b="0" dirty="0">
              <a:latin typeface="Arial" panose="020B0604020202020204" pitchFamily="34" charset="0"/>
              <a:cs typeface="Arial" panose="020B0604020202020204" pitchFamily="34" charset="0"/>
            </a:endParaRPr>
          </a:p>
          <a:p>
            <a:pPr marL="914400" lvl="0" indent="-457200" eaLnBrk="1" hangingPunct="1">
              <a:spcBef>
                <a:spcPts val="0"/>
              </a:spcBef>
              <a:buSzPct val="100000"/>
              <a:buFont typeface="Wingdings" panose="05000000000000000000" pitchFamily="2" charset="2"/>
              <a:buChar char="v"/>
            </a:pPr>
            <a:r>
              <a:rPr lang="en-US" sz="2400" b="0" dirty="0">
                <a:latin typeface="Arial" panose="020B0604020202020204" pitchFamily="34" charset="0"/>
                <a:cs typeface="Arial" panose="020B0604020202020204" pitchFamily="34" charset="0"/>
              </a:rPr>
              <a:t>More expensive than </a:t>
            </a:r>
            <a:r>
              <a:rPr lang="en-US" sz="2400" b="0" dirty="0" smtClean="0">
                <a:latin typeface="Arial" panose="020B0604020202020204" pitchFamily="34" charset="0"/>
                <a:cs typeface="Arial" panose="020B0604020202020204" pitchFamily="34" charset="0"/>
              </a:rPr>
              <a:t>bus topology. </a:t>
            </a:r>
            <a:endParaRPr lang="en-US" sz="2400" b="0" dirty="0">
              <a:latin typeface="Arial" panose="020B0604020202020204" pitchFamily="34" charset="0"/>
              <a:cs typeface="Arial" panose="020B0604020202020204" pitchFamily="34" charset="0"/>
            </a:endParaRPr>
          </a:p>
        </p:txBody>
      </p:sp>
      <p:sp>
        <p:nvSpPr>
          <p:cNvPr id="9"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24</a:t>
            </a:fld>
            <a:endParaRPr lang="en-US" dirty="0"/>
          </a:p>
        </p:txBody>
      </p:sp>
      <p:sp>
        <p:nvSpPr>
          <p:cNvPr id="8"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13.4 Network Topology</a:t>
            </a:r>
            <a:endParaRPr lang="en-US" i="0" dirty="0">
              <a:solidFill>
                <a:schemeClr val="bg1"/>
              </a:solidFill>
              <a:latin typeface="Arial" panose="020B0604020202020204" pitchFamily="34" charset="0"/>
            </a:endParaRPr>
          </a:p>
        </p:txBody>
      </p:sp>
    </p:spTree>
    <p:extLst>
      <p:ext uri="{BB962C8B-B14F-4D97-AF65-F5344CB8AC3E}">
        <p14:creationId xmlns:p14="http://schemas.microsoft.com/office/powerpoint/2010/main" val="27706626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381000" y="990600"/>
            <a:ext cx="8496300" cy="1828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spcBef>
                <a:spcPts val="0"/>
              </a:spcBef>
              <a:buNone/>
            </a:pPr>
            <a:r>
              <a:rPr lang="en-US" sz="2800" dirty="0">
                <a:latin typeface="Arial" panose="020B0604020202020204" pitchFamily="34" charset="0"/>
                <a:cs typeface="Arial" panose="020B0604020202020204" pitchFamily="34" charset="0"/>
              </a:rPr>
              <a:t>In </a:t>
            </a:r>
            <a:r>
              <a:rPr lang="en-US" sz="2800" dirty="0" smtClean="0">
                <a:latin typeface="Arial" panose="020B0604020202020204" pitchFamily="34" charset="0"/>
                <a:cs typeface="Arial" panose="020B0604020202020204" pitchFamily="34" charset="0"/>
              </a:rPr>
              <a:t>ring topology</a:t>
            </a: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nodes </a:t>
            </a:r>
            <a:r>
              <a:rPr lang="en-US" sz="2800" dirty="0">
                <a:latin typeface="Arial" panose="020B0604020202020204" pitchFamily="34" charset="0"/>
                <a:cs typeface="Arial" panose="020B0604020202020204" pitchFamily="34" charset="0"/>
              </a:rPr>
              <a:t>are connected in a circular configuration. The </a:t>
            </a:r>
            <a:r>
              <a:rPr lang="en-US" sz="2800" dirty="0" smtClean="0">
                <a:latin typeface="Arial" panose="020B0604020202020204" pitchFamily="34" charset="0"/>
                <a:cs typeface="Arial" panose="020B0604020202020204" pitchFamily="34" charset="0"/>
              </a:rPr>
              <a:t>last node </a:t>
            </a:r>
            <a:r>
              <a:rPr lang="en-US" sz="2800" dirty="0">
                <a:latin typeface="Arial" panose="020B0604020202020204" pitchFamily="34" charset="0"/>
                <a:cs typeface="Arial" panose="020B0604020202020204" pitchFamily="34" charset="0"/>
              </a:rPr>
              <a:t>in the circular chain </a:t>
            </a:r>
            <a:r>
              <a:rPr lang="en-US" sz="2800" dirty="0" smtClean="0">
                <a:latin typeface="Arial" panose="020B0604020202020204" pitchFamily="34" charset="0"/>
                <a:cs typeface="Arial" panose="020B0604020202020204" pitchFamily="34" charset="0"/>
              </a:rPr>
              <a:t>is connected to </a:t>
            </a:r>
            <a:r>
              <a:rPr lang="en-US" sz="2800" dirty="0">
                <a:latin typeface="Arial" panose="020B0604020202020204" pitchFamily="34" charset="0"/>
                <a:cs typeface="Arial" panose="020B0604020202020204" pitchFamily="34" charset="0"/>
              </a:rPr>
              <a:t>the first to complete the </a:t>
            </a:r>
            <a:r>
              <a:rPr lang="en-US" sz="2800" dirty="0" smtClean="0">
                <a:latin typeface="Arial" panose="020B0604020202020204" pitchFamily="34" charset="0"/>
                <a:cs typeface="Arial" panose="020B0604020202020204" pitchFamily="34" charset="0"/>
              </a:rPr>
              <a:t>ring.</a:t>
            </a:r>
            <a:endParaRPr lang="en-US" sz="2400" dirty="0">
              <a:latin typeface="Arial" panose="020B0604020202020204" pitchFamily="34" charset="0"/>
              <a:cs typeface="Arial" panose="020B0604020202020204" pitchFamily="34" charset="0"/>
            </a:endParaRPr>
          </a:p>
        </p:txBody>
      </p:sp>
      <p:sp>
        <p:nvSpPr>
          <p:cNvPr id="15" name="Rectangle 9"/>
          <p:cNvSpPr txBox="1">
            <a:spLocks noChangeArrowheads="1"/>
          </p:cNvSpPr>
          <p:nvPr/>
        </p:nvSpPr>
        <p:spPr bwMode="auto">
          <a:xfrm>
            <a:off x="266700" y="2844225"/>
            <a:ext cx="8420100" cy="94368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eaLnBrk="1" hangingPunct="1">
              <a:spcBef>
                <a:spcPts val="0"/>
              </a:spcBef>
              <a:buClr>
                <a:srgbClr val="00B050"/>
              </a:buClr>
              <a:buSzPct val="100000"/>
              <a:buFont typeface="Wingdings" panose="05000000000000000000" pitchFamily="2" charset="2"/>
              <a:buChar char="v"/>
            </a:pPr>
            <a:r>
              <a:rPr lang="en-US" sz="2400" dirty="0" smtClean="0">
                <a:latin typeface="Calibri" pitchFamily="34" charset="0"/>
                <a:cs typeface="Calibri" pitchFamily="34" charset="0"/>
              </a:rPr>
              <a:t>Each node examines the data that is sent through the ring. </a:t>
            </a:r>
          </a:p>
          <a:p>
            <a:pPr marL="400050" eaLnBrk="1" hangingPunct="1">
              <a:spcBef>
                <a:spcPts val="0"/>
              </a:spcBef>
              <a:buClr>
                <a:srgbClr val="00B050"/>
              </a:buClr>
              <a:buSzPct val="100000"/>
              <a:buFont typeface="Wingdings" panose="05000000000000000000" pitchFamily="2" charset="2"/>
              <a:buChar char="v"/>
            </a:pPr>
            <a:r>
              <a:rPr lang="en-US" sz="2400" dirty="0" smtClean="0">
                <a:latin typeface="Calibri" pitchFamily="34" charset="0"/>
                <a:cs typeface="Calibri" pitchFamily="34" charset="0"/>
              </a:rPr>
              <a:t>Each </a:t>
            </a:r>
            <a:r>
              <a:rPr lang="en-US" sz="2400" dirty="0">
                <a:latin typeface="Calibri" pitchFamily="34" charset="0"/>
                <a:cs typeface="Calibri" pitchFamily="34" charset="0"/>
              </a:rPr>
              <a:t>message is tagged with its destination. </a:t>
            </a:r>
            <a:endParaRPr lang="en-US" sz="2400" dirty="0" smtClean="0">
              <a:latin typeface="Calibri" pitchFamily="34" charset="0"/>
              <a:cs typeface="Calibri" pitchFamily="34" charset="0"/>
            </a:endParaRPr>
          </a:p>
        </p:txBody>
      </p:sp>
      <p:sp>
        <p:nvSpPr>
          <p:cNvPr id="16" name="Rectangle 15"/>
          <p:cNvSpPr/>
          <p:nvPr/>
        </p:nvSpPr>
        <p:spPr>
          <a:xfrm>
            <a:off x="5905294" y="5997714"/>
            <a:ext cx="3526632" cy="707886"/>
          </a:xfrm>
          <a:prstGeom prst="rect">
            <a:avLst/>
          </a:prstGeom>
        </p:spPr>
        <p:txBody>
          <a:bodyPr wrap="square">
            <a:spAutoFit/>
          </a:bodyPr>
          <a:lstStyle/>
          <a:p>
            <a:pPr marL="0" marR="0" algn="ctr">
              <a:spcBef>
                <a:spcPts val="0"/>
              </a:spcBef>
              <a:spcAft>
                <a:spcPts val="0"/>
              </a:spcAft>
            </a:pPr>
            <a:r>
              <a:rPr lang="en-US" sz="2000" dirty="0">
                <a:solidFill>
                  <a:srgbClr val="3366FF"/>
                </a:solidFill>
                <a:cs typeface="Arial" panose="020B0604020202020204" pitchFamily="34" charset="0"/>
              </a:rPr>
              <a:t>Figure: </a:t>
            </a:r>
            <a:endParaRPr lang="en-US" sz="2000" dirty="0" smtClean="0">
              <a:solidFill>
                <a:srgbClr val="3366FF"/>
              </a:solidFill>
              <a:cs typeface="Arial" panose="020B0604020202020204" pitchFamily="34" charset="0"/>
            </a:endParaRPr>
          </a:p>
          <a:p>
            <a:pPr marL="0" marR="0" algn="ctr">
              <a:spcBef>
                <a:spcPts val="0"/>
              </a:spcBef>
              <a:spcAft>
                <a:spcPts val="0"/>
              </a:spcAft>
            </a:pPr>
            <a:r>
              <a:rPr lang="en-US" sz="2000" dirty="0" smtClean="0">
                <a:cs typeface="Arial" panose="020B0604020202020204" pitchFamily="34" charset="0"/>
              </a:rPr>
              <a:t>Ring Topology</a:t>
            </a:r>
            <a:endParaRPr lang="en-US" sz="2000" dirty="0">
              <a:effectLst/>
              <a:latin typeface="Times New Roman" panose="02020603050405020304" pitchFamily="18" charset="0"/>
              <a:ea typeface="Times New Roman" panose="02020603050405020304" pitchFamily="18" charset="0"/>
            </a:endParaRPr>
          </a:p>
        </p:txBody>
      </p:sp>
      <p:sp>
        <p:nvSpPr>
          <p:cNvPr id="9"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25</a:t>
            </a:fld>
            <a:endParaRPr lang="en-US" dirty="0"/>
          </a:p>
        </p:txBody>
      </p:sp>
      <p:pic>
        <p:nvPicPr>
          <p:cNvPr id="8243" name="Picture 51" descr="Ring Topolog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406914"/>
            <a:ext cx="2857500" cy="25908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9"/>
          <p:cNvSpPr txBox="1">
            <a:spLocks noChangeArrowheads="1"/>
          </p:cNvSpPr>
          <p:nvPr/>
        </p:nvSpPr>
        <p:spPr bwMode="auto">
          <a:xfrm>
            <a:off x="266700" y="3657600"/>
            <a:ext cx="5638594" cy="2209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algn="just" eaLnBrk="1" hangingPunct="1">
              <a:spcBef>
                <a:spcPts val="0"/>
              </a:spcBef>
              <a:buClr>
                <a:srgbClr val="00B050"/>
              </a:buClr>
              <a:buSzPct val="100000"/>
              <a:buFont typeface="Wingdings" panose="05000000000000000000" pitchFamily="2" charset="2"/>
              <a:buChar char="v"/>
            </a:pPr>
            <a:r>
              <a:rPr lang="en-US" sz="2400" dirty="0" smtClean="0">
                <a:latin typeface="Calibri" pitchFamily="34" charset="0"/>
                <a:cs typeface="Calibri" pitchFamily="34" charset="0"/>
              </a:rPr>
              <a:t>As </a:t>
            </a:r>
            <a:r>
              <a:rPr lang="en-US" sz="2400" dirty="0">
                <a:latin typeface="Calibri" pitchFamily="34" charset="0"/>
                <a:cs typeface="Calibri" pitchFamily="34" charset="0"/>
              </a:rPr>
              <a:t>the message proceeds around the ring, each computer determines whether it is the recipient of the message. If not, the message is sent to the next computer. </a:t>
            </a:r>
          </a:p>
        </p:txBody>
      </p:sp>
      <p:sp>
        <p:nvSpPr>
          <p:cNvPr id="12"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13.4 Network Topology</a:t>
            </a:r>
            <a:endParaRPr lang="en-US" i="0" dirty="0">
              <a:solidFill>
                <a:schemeClr val="bg1"/>
              </a:solidFill>
              <a:latin typeface="Arial" panose="020B0604020202020204" pitchFamily="34" charset="0"/>
            </a:endParaRPr>
          </a:p>
        </p:txBody>
      </p:sp>
      <p:sp>
        <p:nvSpPr>
          <p:cNvPr id="13" name="Rectangle 9"/>
          <p:cNvSpPr txBox="1">
            <a:spLocks noChangeArrowheads="1"/>
          </p:cNvSpPr>
          <p:nvPr/>
        </p:nvSpPr>
        <p:spPr bwMode="auto">
          <a:xfrm>
            <a:off x="0" y="609600"/>
            <a:ext cx="8991600" cy="533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spcBef>
                <a:spcPts val="400"/>
              </a:spcBef>
              <a:spcAft>
                <a:spcPts val="400"/>
              </a:spcAft>
              <a:buNone/>
            </a:pPr>
            <a:r>
              <a:rPr lang="en-US" sz="2800" dirty="0" smtClean="0">
                <a:solidFill>
                  <a:srgbClr val="FF0000"/>
                </a:solidFill>
                <a:latin typeface="Arial" panose="020B0604020202020204" pitchFamily="34" charset="0"/>
                <a:cs typeface="Arial" panose="020B0604020202020204" pitchFamily="34" charset="0"/>
              </a:rPr>
              <a:t>Ring Topology:</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21241225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228600" y="685800"/>
            <a:ext cx="8610600" cy="2209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spcBef>
                <a:spcPts val="0"/>
              </a:spcBef>
              <a:buNone/>
            </a:pPr>
            <a:r>
              <a:rPr lang="en-US" sz="2800" dirty="0" smtClean="0">
                <a:solidFill>
                  <a:srgbClr val="FF0000"/>
                </a:solidFill>
                <a:latin typeface="Arial" panose="020B0604020202020204" pitchFamily="34" charset="0"/>
                <a:cs typeface="Arial" panose="020B0604020202020204" pitchFamily="34" charset="0"/>
              </a:rPr>
              <a:t>Advantages of Ring Topology:</a:t>
            </a:r>
          </a:p>
          <a:p>
            <a:pPr marL="914400" lvl="0" indent="-457200" eaLnBrk="1" hangingPunct="1">
              <a:spcBef>
                <a:spcPts val="0"/>
              </a:spcBef>
              <a:buSzPct val="100000"/>
              <a:buFont typeface="Wingdings" panose="05000000000000000000" pitchFamily="2" charset="2"/>
              <a:buChar char="v"/>
            </a:pPr>
            <a:r>
              <a:rPr lang="en-US" sz="2400" b="0" dirty="0">
                <a:latin typeface="Arial" panose="020B0604020202020204" pitchFamily="34" charset="0"/>
                <a:cs typeface="Arial" panose="020B0604020202020204" pitchFamily="34" charset="0"/>
              </a:rPr>
              <a:t>There is no chance of data collision since the data always follows in one direction. </a:t>
            </a:r>
            <a:endParaRPr lang="en-US" sz="2400" b="0" dirty="0" smtClean="0">
              <a:latin typeface="Arial" panose="020B0604020202020204" pitchFamily="34" charset="0"/>
              <a:cs typeface="Arial" panose="020B0604020202020204" pitchFamily="34" charset="0"/>
            </a:endParaRPr>
          </a:p>
          <a:p>
            <a:pPr marL="914400" indent="-457200" eaLnBrk="1" hangingPunct="1">
              <a:spcBef>
                <a:spcPts val="0"/>
              </a:spcBef>
              <a:buSzPct val="100000"/>
              <a:buFont typeface="Wingdings" panose="05000000000000000000" pitchFamily="2" charset="2"/>
              <a:buChar char="v"/>
            </a:pPr>
            <a:r>
              <a:rPr lang="en-US" sz="2400" b="0" dirty="0">
                <a:latin typeface="Arial" panose="020B0604020202020204" pitchFamily="34" charset="0"/>
                <a:cs typeface="Arial" panose="020B0604020202020204" pitchFamily="34" charset="0"/>
              </a:rPr>
              <a:t>A network server is not </a:t>
            </a:r>
            <a:r>
              <a:rPr lang="en-US" sz="2400" b="0" dirty="0" smtClean="0">
                <a:latin typeface="Arial" panose="020B0604020202020204" pitchFamily="34" charset="0"/>
                <a:cs typeface="Arial" panose="020B0604020202020204" pitchFamily="34" charset="0"/>
              </a:rPr>
              <a:t>required to </a:t>
            </a:r>
            <a:r>
              <a:rPr lang="en-US" sz="2400" b="0" dirty="0">
                <a:latin typeface="Arial" panose="020B0604020202020204" pitchFamily="34" charset="0"/>
                <a:cs typeface="Arial" panose="020B0604020202020204" pitchFamily="34" charset="0"/>
              </a:rPr>
              <a:t>control network connectivity between each workstation</a:t>
            </a:r>
            <a:r>
              <a:rPr lang="en-US" sz="2400" b="0" dirty="0" smtClean="0">
                <a:latin typeface="Arial" panose="020B0604020202020204" pitchFamily="34" charset="0"/>
                <a:cs typeface="Arial" panose="020B0604020202020204" pitchFamily="34" charset="0"/>
              </a:rPr>
              <a:t>.</a:t>
            </a:r>
          </a:p>
          <a:p>
            <a:pPr marL="914400" indent="-457200" eaLnBrk="1" hangingPunct="1">
              <a:spcBef>
                <a:spcPts val="0"/>
              </a:spcBef>
              <a:buSzPct val="100000"/>
              <a:buFont typeface="Wingdings" panose="05000000000000000000" pitchFamily="2" charset="2"/>
              <a:buChar char="v"/>
            </a:pPr>
            <a:r>
              <a:rPr lang="en-US" sz="2400" b="0" dirty="0" smtClean="0">
                <a:latin typeface="Arial" panose="020B0604020202020204" pitchFamily="34" charset="0"/>
                <a:cs typeface="Arial" panose="020B0604020202020204" pitchFamily="34" charset="0"/>
              </a:rPr>
              <a:t>Since data flow occurs in only one direction, data </a:t>
            </a:r>
            <a:r>
              <a:rPr lang="en-US" sz="2400" b="0" dirty="0">
                <a:latin typeface="Arial" panose="020B0604020202020204" pitchFamily="34" charset="0"/>
                <a:cs typeface="Arial" panose="020B0604020202020204" pitchFamily="34" charset="0"/>
              </a:rPr>
              <a:t>can transfer between workstations at high </a:t>
            </a:r>
            <a:r>
              <a:rPr lang="en-US" sz="2400" b="0" dirty="0" smtClean="0">
                <a:latin typeface="Arial" panose="020B0604020202020204" pitchFamily="34" charset="0"/>
                <a:cs typeface="Arial" panose="020B0604020202020204" pitchFamily="34" charset="0"/>
              </a:rPr>
              <a:t>speeds.</a:t>
            </a:r>
            <a:endParaRPr lang="en-US" sz="2400" b="0" dirty="0">
              <a:latin typeface="Arial" panose="020B0604020202020204" pitchFamily="34" charset="0"/>
              <a:cs typeface="Arial" panose="020B0604020202020204" pitchFamily="34" charset="0"/>
            </a:endParaRPr>
          </a:p>
        </p:txBody>
      </p:sp>
      <p:sp>
        <p:nvSpPr>
          <p:cNvPr id="12" name="Rectangle 9"/>
          <p:cNvSpPr txBox="1">
            <a:spLocks noChangeArrowheads="1"/>
          </p:cNvSpPr>
          <p:nvPr/>
        </p:nvSpPr>
        <p:spPr bwMode="auto">
          <a:xfrm>
            <a:off x="247650" y="3886200"/>
            <a:ext cx="8382000" cy="2209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spcBef>
                <a:spcPts val="0"/>
              </a:spcBef>
              <a:buNone/>
            </a:pPr>
            <a:r>
              <a:rPr lang="en-US" sz="2800" dirty="0" smtClean="0">
                <a:solidFill>
                  <a:srgbClr val="FF0000"/>
                </a:solidFill>
                <a:latin typeface="Arial" panose="020B0604020202020204" pitchFamily="34" charset="0"/>
                <a:cs typeface="Arial" panose="020B0604020202020204" pitchFamily="34" charset="0"/>
              </a:rPr>
              <a:t>Disadvantages of Ring Topology:</a:t>
            </a:r>
          </a:p>
          <a:p>
            <a:pPr marL="914400" indent="-457200" eaLnBrk="1" hangingPunct="1">
              <a:spcBef>
                <a:spcPts val="0"/>
              </a:spcBef>
              <a:buSzPct val="100000"/>
              <a:buFont typeface="Wingdings" panose="05000000000000000000" pitchFamily="2" charset="2"/>
              <a:buChar char="v"/>
            </a:pPr>
            <a:r>
              <a:rPr lang="en-US" sz="2400" b="0" dirty="0" smtClean="0">
                <a:latin typeface="Arial" panose="020B0604020202020204" pitchFamily="34" charset="0"/>
                <a:cs typeface="Arial" panose="020B0604020202020204" pitchFamily="34" charset="0"/>
              </a:rPr>
              <a:t>If </a:t>
            </a:r>
            <a:r>
              <a:rPr lang="en-US" sz="2400" b="0" dirty="0">
                <a:latin typeface="Arial" panose="020B0604020202020204" pitchFamily="34" charset="0"/>
                <a:cs typeface="Arial" panose="020B0604020202020204" pitchFamily="34" charset="0"/>
              </a:rPr>
              <a:t>a single computer fails, at least a portion of the network will not work. </a:t>
            </a:r>
          </a:p>
          <a:p>
            <a:pPr marL="914400" indent="-457200" eaLnBrk="1" hangingPunct="1">
              <a:spcBef>
                <a:spcPts val="0"/>
              </a:spcBef>
              <a:buSzPct val="100000"/>
              <a:buFont typeface="Wingdings" panose="05000000000000000000" pitchFamily="2" charset="2"/>
              <a:buChar char="v"/>
            </a:pPr>
            <a:r>
              <a:rPr lang="en-US" sz="2400" b="0" dirty="0">
                <a:latin typeface="Arial" panose="020B0604020202020204" pitchFamily="34" charset="0"/>
                <a:cs typeface="Arial" panose="020B0604020202020204" pitchFamily="34" charset="0"/>
              </a:rPr>
              <a:t>It is difficult to change its structure. </a:t>
            </a:r>
          </a:p>
          <a:p>
            <a:pPr marL="914400" indent="-457200" eaLnBrk="1" hangingPunct="1">
              <a:spcBef>
                <a:spcPts val="0"/>
              </a:spcBef>
              <a:buSzPct val="100000"/>
              <a:buFont typeface="Wingdings" panose="05000000000000000000" pitchFamily="2" charset="2"/>
              <a:buChar char="v"/>
            </a:pPr>
            <a:r>
              <a:rPr lang="en-US" sz="2400" b="0" dirty="0">
                <a:latin typeface="Arial" panose="020B0604020202020204" pitchFamily="34" charset="0"/>
                <a:cs typeface="Arial" panose="020B0604020202020204" pitchFamily="34" charset="0"/>
              </a:rPr>
              <a:t>Extensive rewiring must be done to maintain the ring structure when computers are added or removed</a:t>
            </a:r>
            <a:r>
              <a:rPr lang="en-US" sz="2400" b="0" dirty="0" smtClean="0">
                <a:latin typeface="Arial" panose="020B0604020202020204" pitchFamily="34" charset="0"/>
                <a:cs typeface="Arial" panose="020B0604020202020204" pitchFamily="34" charset="0"/>
              </a:rPr>
              <a:t>.</a:t>
            </a:r>
            <a:endParaRPr lang="en-US" sz="2400" b="0" dirty="0">
              <a:latin typeface="Arial" panose="020B0604020202020204" pitchFamily="34" charset="0"/>
              <a:cs typeface="Arial" panose="020B0604020202020204" pitchFamily="34" charset="0"/>
            </a:endParaRPr>
          </a:p>
        </p:txBody>
      </p:sp>
      <p:sp>
        <p:nvSpPr>
          <p:cNvPr id="9"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26</a:t>
            </a:fld>
            <a:endParaRPr lang="en-US" dirty="0"/>
          </a:p>
        </p:txBody>
      </p:sp>
      <p:sp>
        <p:nvSpPr>
          <p:cNvPr id="8" name="Rectangle 7"/>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13.4 Network Topology</a:t>
            </a:r>
            <a:endParaRPr lang="en-US" i="0" dirty="0">
              <a:solidFill>
                <a:schemeClr val="bg1"/>
              </a:solidFill>
              <a:latin typeface="Arial" panose="020B0604020202020204" pitchFamily="34" charset="0"/>
            </a:endParaRPr>
          </a:p>
        </p:txBody>
      </p:sp>
    </p:spTree>
    <p:extLst>
      <p:ext uri="{BB962C8B-B14F-4D97-AF65-F5344CB8AC3E}">
        <p14:creationId xmlns:p14="http://schemas.microsoft.com/office/powerpoint/2010/main" val="13577206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266700" y="1066800"/>
            <a:ext cx="8877300" cy="1828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latin typeface="Arial" panose="020B0604020202020204" pitchFamily="34" charset="0"/>
                <a:cs typeface="Arial" panose="020B0604020202020204" pitchFamily="34" charset="0"/>
              </a:rPr>
              <a:t>A mesh </a:t>
            </a:r>
            <a:r>
              <a:rPr lang="en-US" sz="2800" dirty="0" smtClean="0">
                <a:latin typeface="Arial" panose="020B0604020202020204" pitchFamily="34" charset="0"/>
                <a:cs typeface="Arial" panose="020B0604020202020204" pitchFamily="34" charset="0"/>
              </a:rPr>
              <a:t>(or hybrid) topology </a:t>
            </a:r>
            <a:r>
              <a:rPr lang="en-US" sz="2800" dirty="0">
                <a:latin typeface="Arial" panose="020B0604020202020204" pitchFamily="34" charset="0"/>
                <a:cs typeface="Arial" panose="020B0604020202020204" pitchFamily="34" charset="0"/>
              </a:rPr>
              <a:t>is a network topology in which all the network nodes are individually connected to most of the other nodes.</a:t>
            </a:r>
          </a:p>
          <a:p>
            <a:pPr marL="914400" indent="-457200" eaLnBrk="1" hangingPunct="1">
              <a:spcBef>
                <a:spcPts val="0"/>
              </a:spcBef>
              <a:buSzPct val="100000"/>
              <a:buFont typeface="Wingdings" panose="05000000000000000000" pitchFamily="2" charset="2"/>
              <a:buChar char="v"/>
            </a:pPr>
            <a:r>
              <a:rPr lang="en-US" sz="2400" b="0" dirty="0" smtClean="0">
                <a:latin typeface="Arial" panose="020B0604020202020204" pitchFamily="34" charset="0"/>
                <a:cs typeface="Arial" panose="020B0604020202020204" pitchFamily="34" charset="0"/>
              </a:rPr>
              <a:t>They are part </a:t>
            </a:r>
            <a:r>
              <a:rPr lang="en-US" sz="2400" b="0" dirty="0">
                <a:latin typeface="Arial" panose="020B0604020202020204" pitchFamily="34" charset="0"/>
                <a:cs typeface="Arial" panose="020B0604020202020204" pitchFamily="34" charset="0"/>
              </a:rPr>
              <a:t>star, part ring, and part bus. </a:t>
            </a:r>
          </a:p>
          <a:p>
            <a:pPr marL="914400" indent="-457200" eaLnBrk="1" hangingPunct="1">
              <a:spcBef>
                <a:spcPts val="0"/>
              </a:spcBef>
              <a:buSzPct val="100000"/>
              <a:buFont typeface="Wingdings" panose="05000000000000000000" pitchFamily="2" charset="2"/>
              <a:buChar char="v"/>
            </a:pPr>
            <a:r>
              <a:rPr lang="en-US" sz="2400" b="0" dirty="0" smtClean="0">
                <a:latin typeface="Arial" panose="020B0604020202020204" pitchFamily="34" charset="0"/>
                <a:cs typeface="Arial" panose="020B0604020202020204" pitchFamily="34" charset="0"/>
              </a:rPr>
              <a:t>This topology is common </a:t>
            </a:r>
            <a:r>
              <a:rPr lang="en-US" sz="2400" b="0" dirty="0">
                <a:latin typeface="Arial" panose="020B0604020202020204" pitchFamily="34" charset="0"/>
                <a:cs typeface="Arial" panose="020B0604020202020204" pitchFamily="34" charset="0"/>
              </a:rPr>
              <a:t>in very large </a:t>
            </a:r>
            <a:r>
              <a:rPr lang="en-US" sz="2400" b="0" dirty="0" smtClean="0">
                <a:latin typeface="Arial" panose="020B0604020202020204" pitchFamily="34" charset="0"/>
                <a:cs typeface="Arial" panose="020B0604020202020204" pitchFamily="34" charset="0"/>
              </a:rPr>
              <a:t>networks.</a:t>
            </a:r>
            <a:endParaRPr lang="en-US" sz="2400" b="0" dirty="0">
              <a:latin typeface="Arial" panose="020B0604020202020204" pitchFamily="34" charset="0"/>
              <a:cs typeface="Arial" panose="020B0604020202020204" pitchFamily="34" charset="0"/>
            </a:endParaRPr>
          </a:p>
        </p:txBody>
      </p:sp>
      <p:sp>
        <p:nvSpPr>
          <p:cNvPr id="12" name="Rectangle 11"/>
          <p:cNvSpPr/>
          <p:nvPr/>
        </p:nvSpPr>
        <p:spPr>
          <a:xfrm>
            <a:off x="5334000" y="4715126"/>
            <a:ext cx="3526632" cy="707886"/>
          </a:xfrm>
          <a:prstGeom prst="rect">
            <a:avLst/>
          </a:prstGeom>
        </p:spPr>
        <p:txBody>
          <a:bodyPr wrap="square">
            <a:spAutoFit/>
          </a:bodyPr>
          <a:lstStyle/>
          <a:p>
            <a:pPr marL="0" marR="0" algn="ctr">
              <a:spcBef>
                <a:spcPts val="0"/>
              </a:spcBef>
              <a:spcAft>
                <a:spcPts val="0"/>
              </a:spcAft>
            </a:pPr>
            <a:r>
              <a:rPr lang="en-US" sz="2000" dirty="0">
                <a:solidFill>
                  <a:srgbClr val="3366FF"/>
                </a:solidFill>
                <a:cs typeface="Arial" panose="020B0604020202020204" pitchFamily="34" charset="0"/>
              </a:rPr>
              <a:t>Figure: </a:t>
            </a:r>
            <a:endParaRPr lang="en-US" sz="2000" dirty="0" smtClean="0">
              <a:solidFill>
                <a:srgbClr val="3366FF"/>
              </a:solidFill>
              <a:cs typeface="Arial" panose="020B0604020202020204" pitchFamily="34" charset="0"/>
            </a:endParaRPr>
          </a:p>
          <a:p>
            <a:pPr marL="0" marR="0" algn="ctr">
              <a:spcBef>
                <a:spcPts val="0"/>
              </a:spcBef>
              <a:spcAft>
                <a:spcPts val="0"/>
              </a:spcAft>
            </a:pPr>
            <a:r>
              <a:rPr lang="en-US" sz="2000" dirty="0" smtClean="0">
                <a:cs typeface="Arial" panose="020B0604020202020204" pitchFamily="34" charset="0"/>
              </a:rPr>
              <a:t>Mesh Topology</a:t>
            </a:r>
            <a:endParaRPr lang="en-US" sz="2000" dirty="0">
              <a:effectLst/>
              <a:latin typeface="Times New Roman" panose="02020603050405020304" pitchFamily="18" charset="0"/>
              <a:ea typeface="Times New Roman" panose="02020603050405020304" pitchFamily="18" charset="0"/>
            </a:endParaRPr>
          </a:p>
        </p:txBody>
      </p:sp>
      <p:sp>
        <p:nvSpPr>
          <p:cNvPr id="9"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27</a:t>
            </a:fld>
            <a:endParaRPr lang="en-US" dirty="0"/>
          </a:p>
        </p:txBody>
      </p:sp>
      <p:sp>
        <p:nvSpPr>
          <p:cNvPr id="8" name="Rectangle 7"/>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13.4 Network Topology</a:t>
            </a:r>
            <a:endParaRPr lang="en-US" i="0" dirty="0">
              <a:solidFill>
                <a:schemeClr val="bg1"/>
              </a:solidFill>
              <a:latin typeface="Arial" panose="020B0604020202020204" pitchFamily="34" charset="0"/>
            </a:endParaRPr>
          </a:p>
        </p:txBody>
      </p:sp>
      <p:sp>
        <p:nvSpPr>
          <p:cNvPr id="13" name="Rectangle 9"/>
          <p:cNvSpPr txBox="1">
            <a:spLocks noChangeArrowheads="1"/>
          </p:cNvSpPr>
          <p:nvPr/>
        </p:nvSpPr>
        <p:spPr bwMode="auto">
          <a:xfrm>
            <a:off x="0" y="609600"/>
            <a:ext cx="8991600" cy="533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spcBef>
                <a:spcPts val="400"/>
              </a:spcBef>
              <a:spcAft>
                <a:spcPts val="400"/>
              </a:spcAft>
              <a:buNone/>
            </a:pPr>
            <a:r>
              <a:rPr lang="en-US" sz="2800" dirty="0" smtClean="0">
                <a:solidFill>
                  <a:srgbClr val="FF0000"/>
                </a:solidFill>
                <a:latin typeface="Arial" panose="020B0604020202020204" pitchFamily="34" charset="0"/>
                <a:cs typeface="Arial" panose="020B0604020202020204" pitchFamily="34" charset="0"/>
              </a:rPr>
              <a:t>Mesh Topology:</a:t>
            </a:r>
            <a:endParaRPr lang="en-US" sz="2400" dirty="0">
              <a:latin typeface="Calibri" pitchFamily="34" charset="0"/>
              <a:cs typeface="Calibri" pitchFamily="34" charset="0"/>
            </a:endParaRPr>
          </a:p>
        </p:txBody>
      </p:sp>
      <p:pic>
        <p:nvPicPr>
          <p:cNvPr id="10242" name="Picture 2" descr="Image result for mesh topolog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007" y="3085718"/>
            <a:ext cx="3810000" cy="3761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1809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228600" y="685800"/>
            <a:ext cx="8610600" cy="2209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spcBef>
                <a:spcPts val="0"/>
              </a:spcBef>
              <a:buNone/>
            </a:pPr>
            <a:r>
              <a:rPr lang="en-US" sz="2800" dirty="0" smtClean="0">
                <a:solidFill>
                  <a:srgbClr val="FF0000"/>
                </a:solidFill>
                <a:latin typeface="Arial" panose="020B0604020202020204" pitchFamily="34" charset="0"/>
                <a:cs typeface="Arial" panose="020B0604020202020204" pitchFamily="34" charset="0"/>
              </a:rPr>
              <a:t>Advantages of Mesh Topology:</a:t>
            </a:r>
          </a:p>
          <a:p>
            <a:pPr marL="914400" indent="-457200" eaLnBrk="1" hangingPunct="1">
              <a:spcBef>
                <a:spcPts val="0"/>
              </a:spcBef>
              <a:buSzPct val="100000"/>
              <a:buFont typeface="Wingdings" panose="05000000000000000000" pitchFamily="2" charset="2"/>
              <a:buChar char="v"/>
            </a:pPr>
            <a:r>
              <a:rPr lang="en-US" sz="2400" b="0" dirty="0">
                <a:latin typeface="Arial" panose="020B0604020202020204" pitchFamily="34" charset="0"/>
                <a:cs typeface="Arial" panose="020B0604020202020204" pitchFamily="34" charset="0"/>
              </a:rPr>
              <a:t>Each connection can carry its own data load</a:t>
            </a:r>
          </a:p>
          <a:p>
            <a:pPr marL="914400" indent="-457200" eaLnBrk="1" hangingPunct="1">
              <a:spcBef>
                <a:spcPts val="0"/>
              </a:spcBef>
              <a:buSzPct val="100000"/>
              <a:buFont typeface="Wingdings" panose="05000000000000000000" pitchFamily="2" charset="2"/>
              <a:buChar char="v"/>
            </a:pPr>
            <a:r>
              <a:rPr lang="en-US" sz="2400" b="0" dirty="0">
                <a:latin typeface="Arial" panose="020B0604020202020204" pitchFamily="34" charset="0"/>
                <a:cs typeface="Arial" panose="020B0604020202020204" pitchFamily="34" charset="0"/>
              </a:rPr>
              <a:t>It is robust</a:t>
            </a:r>
          </a:p>
          <a:p>
            <a:pPr marL="914400" indent="-457200" eaLnBrk="1" hangingPunct="1">
              <a:spcBef>
                <a:spcPts val="0"/>
              </a:spcBef>
              <a:buSzPct val="100000"/>
              <a:buFont typeface="Wingdings" panose="05000000000000000000" pitchFamily="2" charset="2"/>
              <a:buChar char="v"/>
            </a:pPr>
            <a:r>
              <a:rPr lang="en-US" sz="2400" b="0" dirty="0">
                <a:latin typeface="Arial" panose="020B0604020202020204" pitchFamily="34" charset="0"/>
                <a:cs typeface="Arial" panose="020B0604020202020204" pitchFamily="34" charset="0"/>
              </a:rPr>
              <a:t>A fault is diagnosed easily</a:t>
            </a:r>
          </a:p>
          <a:p>
            <a:pPr marL="914400" indent="-457200" eaLnBrk="1" hangingPunct="1">
              <a:spcBef>
                <a:spcPts val="0"/>
              </a:spcBef>
              <a:buSzPct val="100000"/>
              <a:buFont typeface="Wingdings" panose="05000000000000000000" pitchFamily="2" charset="2"/>
              <a:buChar char="v"/>
            </a:pPr>
            <a:r>
              <a:rPr lang="en-US" sz="2400" b="0" dirty="0">
                <a:latin typeface="Arial" panose="020B0604020202020204" pitchFamily="34" charset="0"/>
                <a:cs typeface="Arial" panose="020B0604020202020204" pitchFamily="34" charset="0"/>
              </a:rPr>
              <a:t>Provides security and </a:t>
            </a:r>
            <a:r>
              <a:rPr lang="en-US" sz="2400" b="0" dirty="0" smtClean="0">
                <a:latin typeface="Arial" panose="020B0604020202020204" pitchFamily="34" charset="0"/>
                <a:cs typeface="Arial" panose="020B0604020202020204" pitchFamily="34" charset="0"/>
              </a:rPr>
              <a:t>privacy</a:t>
            </a:r>
            <a:endParaRPr lang="en-US" sz="2400" b="0" dirty="0">
              <a:latin typeface="Arial" panose="020B0604020202020204" pitchFamily="34" charset="0"/>
              <a:cs typeface="Arial" panose="020B0604020202020204" pitchFamily="34" charset="0"/>
            </a:endParaRPr>
          </a:p>
        </p:txBody>
      </p:sp>
      <p:sp>
        <p:nvSpPr>
          <p:cNvPr id="12" name="Rectangle 9"/>
          <p:cNvSpPr txBox="1">
            <a:spLocks noChangeArrowheads="1"/>
          </p:cNvSpPr>
          <p:nvPr/>
        </p:nvSpPr>
        <p:spPr bwMode="auto">
          <a:xfrm>
            <a:off x="247650" y="3886200"/>
            <a:ext cx="8382000" cy="2209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spcBef>
                <a:spcPts val="0"/>
              </a:spcBef>
              <a:buNone/>
            </a:pPr>
            <a:r>
              <a:rPr lang="en-US" sz="2800" dirty="0" smtClean="0">
                <a:solidFill>
                  <a:srgbClr val="FF0000"/>
                </a:solidFill>
                <a:latin typeface="Arial" panose="020B0604020202020204" pitchFamily="34" charset="0"/>
                <a:cs typeface="Arial" panose="020B0604020202020204" pitchFamily="34" charset="0"/>
              </a:rPr>
              <a:t>Disadvantages of Mesh Topology:</a:t>
            </a:r>
          </a:p>
          <a:p>
            <a:pPr marL="914400" indent="-457200" eaLnBrk="1" hangingPunct="1">
              <a:spcBef>
                <a:spcPts val="0"/>
              </a:spcBef>
              <a:buSzPct val="100000"/>
              <a:buFont typeface="Wingdings" panose="05000000000000000000" pitchFamily="2" charset="2"/>
              <a:buChar char="v"/>
            </a:pPr>
            <a:r>
              <a:rPr lang="en-US" sz="2400" b="0" dirty="0">
                <a:latin typeface="Arial" panose="020B0604020202020204" pitchFamily="34" charset="0"/>
                <a:cs typeface="Arial" panose="020B0604020202020204" pitchFamily="34" charset="0"/>
              </a:rPr>
              <a:t>Installation and configuration are difficult if the connectivity gets </a:t>
            </a:r>
            <a:r>
              <a:rPr lang="en-US" sz="2400" b="0" dirty="0" smtClean="0">
                <a:latin typeface="Arial" panose="020B0604020202020204" pitchFamily="34" charset="0"/>
                <a:cs typeface="Arial" panose="020B0604020202020204" pitchFamily="34" charset="0"/>
              </a:rPr>
              <a:t>more nodes.</a:t>
            </a:r>
            <a:endParaRPr lang="en-US" sz="2400" b="0" dirty="0">
              <a:latin typeface="Arial" panose="020B0604020202020204" pitchFamily="34" charset="0"/>
              <a:cs typeface="Arial" panose="020B0604020202020204" pitchFamily="34" charset="0"/>
            </a:endParaRPr>
          </a:p>
          <a:p>
            <a:pPr marL="914400" indent="-457200" eaLnBrk="1" hangingPunct="1">
              <a:spcBef>
                <a:spcPts val="0"/>
              </a:spcBef>
              <a:buSzPct val="100000"/>
              <a:buFont typeface="Wingdings" panose="05000000000000000000" pitchFamily="2" charset="2"/>
              <a:buChar char="v"/>
            </a:pPr>
            <a:r>
              <a:rPr lang="en-US" sz="2400" b="0" dirty="0">
                <a:latin typeface="Arial" panose="020B0604020202020204" pitchFamily="34" charset="0"/>
                <a:cs typeface="Arial" panose="020B0604020202020204" pitchFamily="34" charset="0"/>
              </a:rPr>
              <a:t>Cabling cost is </a:t>
            </a:r>
            <a:r>
              <a:rPr lang="en-US" sz="2400" b="0" dirty="0" smtClean="0">
                <a:latin typeface="Arial" panose="020B0604020202020204" pitchFamily="34" charset="0"/>
                <a:cs typeface="Arial" panose="020B0604020202020204" pitchFamily="34" charset="0"/>
              </a:rPr>
              <a:t>more</a:t>
            </a:r>
            <a:endParaRPr lang="en-US" sz="2400" b="0" dirty="0">
              <a:latin typeface="Arial" panose="020B0604020202020204" pitchFamily="34" charset="0"/>
              <a:cs typeface="Arial" panose="020B0604020202020204" pitchFamily="34" charset="0"/>
            </a:endParaRPr>
          </a:p>
          <a:p>
            <a:pPr marL="914400" indent="-457200" eaLnBrk="1" hangingPunct="1">
              <a:spcBef>
                <a:spcPts val="0"/>
              </a:spcBef>
              <a:buSzPct val="100000"/>
              <a:buFont typeface="Wingdings" panose="05000000000000000000" pitchFamily="2" charset="2"/>
              <a:buChar char="v"/>
            </a:pPr>
            <a:r>
              <a:rPr lang="en-US" sz="2400" b="0" dirty="0">
                <a:latin typeface="Arial" panose="020B0604020202020204" pitchFamily="34" charset="0"/>
                <a:cs typeface="Arial" panose="020B0604020202020204" pitchFamily="34" charset="0"/>
              </a:rPr>
              <a:t>Bulk wiring is required</a:t>
            </a:r>
          </a:p>
        </p:txBody>
      </p:sp>
      <p:sp>
        <p:nvSpPr>
          <p:cNvPr id="9"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28</a:t>
            </a:fld>
            <a:endParaRPr lang="en-US" dirty="0"/>
          </a:p>
        </p:txBody>
      </p:sp>
      <p:sp>
        <p:nvSpPr>
          <p:cNvPr id="8" name="Rectangle 7"/>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13.4 Network Topology</a:t>
            </a:r>
            <a:endParaRPr lang="en-US" i="0" dirty="0">
              <a:solidFill>
                <a:schemeClr val="bg1"/>
              </a:solidFill>
              <a:latin typeface="Arial" panose="020B0604020202020204" pitchFamily="34" charset="0"/>
            </a:endParaRPr>
          </a:p>
        </p:txBody>
      </p:sp>
    </p:spTree>
    <p:extLst>
      <p:ext uri="{BB962C8B-B14F-4D97-AF65-F5344CB8AC3E}">
        <p14:creationId xmlns:p14="http://schemas.microsoft.com/office/powerpoint/2010/main" val="34732449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565253" name="Rectangle 5"/>
          <p:cNvSpPr>
            <a:spLocks noChangeArrowheads="1"/>
          </p:cNvSpPr>
          <p:nvPr/>
        </p:nvSpPr>
        <p:spPr bwMode="auto">
          <a:xfrm>
            <a:off x="228600" y="799773"/>
            <a:ext cx="845820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pPr lvl="0" algn="just"/>
            <a:r>
              <a:rPr lang="en-GB" sz="2800" dirty="0"/>
              <a:t>The Internet is a </a:t>
            </a:r>
            <a:r>
              <a:rPr lang="en-GB" sz="2800" dirty="0">
                <a:solidFill>
                  <a:srgbClr val="0033CC"/>
                </a:solidFill>
              </a:rPr>
              <a:t>worldwide collection of computer networks </a:t>
            </a:r>
            <a:r>
              <a:rPr lang="en-GB" sz="2800" dirty="0"/>
              <a:t>that enables users to share information along multiple channels using a common software standard. </a:t>
            </a:r>
            <a:endParaRPr lang="en-US" sz="2800" dirty="0"/>
          </a:p>
          <a:p>
            <a:pPr marL="914400" lvl="0" indent="-457200" algn="just">
              <a:spcBef>
                <a:spcPts val="400"/>
              </a:spcBef>
              <a:spcAft>
                <a:spcPts val="400"/>
              </a:spcAft>
              <a:buClr>
                <a:srgbClr val="FF33CC"/>
              </a:buClr>
              <a:buFont typeface="Wingdings" pitchFamily="2" charset="2"/>
              <a:buChar char="Ø"/>
            </a:pPr>
            <a:r>
              <a:rPr lang="en-GB" sz="2400" dirty="0" smtClean="0">
                <a:latin typeface="Calibri" pitchFamily="34" charset="0"/>
                <a:cs typeface="Calibri" pitchFamily="34" charset="0"/>
              </a:rPr>
              <a:t>Internet becomes </a:t>
            </a:r>
            <a:r>
              <a:rPr lang="en-GB" sz="2400" dirty="0">
                <a:latin typeface="Calibri" pitchFamily="34" charset="0"/>
                <a:cs typeface="Calibri" pitchFamily="34" charset="0"/>
              </a:rPr>
              <a:t>an information super highway that makes the information stored on millions of computers worldwide which are available to millions of people </a:t>
            </a:r>
            <a:r>
              <a:rPr lang="en-GB" sz="2400" dirty="0" smtClean="0">
                <a:latin typeface="Calibri" pitchFamily="34" charset="0"/>
                <a:cs typeface="Calibri" pitchFamily="34" charset="0"/>
              </a:rPr>
              <a:t>everywhere.</a:t>
            </a:r>
          </a:p>
          <a:p>
            <a:pPr marL="914400" indent="-457200" algn="just">
              <a:spcBef>
                <a:spcPts val="400"/>
              </a:spcBef>
              <a:spcAft>
                <a:spcPts val="400"/>
              </a:spcAft>
              <a:buClr>
                <a:srgbClr val="FF33CC"/>
              </a:buClr>
              <a:buFont typeface="Wingdings" pitchFamily="2" charset="2"/>
              <a:buChar char="Ø"/>
            </a:pPr>
            <a:r>
              <a:rPr lang="en-US" sz="2400" dirty="0" smtClean="0">
                <a:latin typeface="Calibri" pitchFamily="34" charset="0"/>
                <a:cs typeface="Calibri" pitchFamily="34" charset="0"/>
              </a:rPr>
              <a:t>Most </a:t>
            </a:r>
            <a:r>
              <a:rPr lang="en-US" sz="2400" dirty="0">
                <a:latin typeface="Calibri" pitchFamily="34" charset="0"/>
                <a:cs typeface="Calibri" pitchFamily="34" charset="0"/>
              </a:rPr>
              <a:t>computers are not connected directly to the Internet- they are connected to smaller networks that connect through gateways to the Internet backbone. That is why the Internet is sometimes described as “</a:t>
            </a:r>
            <a:r>
              <a:rPr lang="en-US" sz="2400" dirty="0">
                <a:solidFill>
                  <a:srgbClr val="0033CC"/>
                </a:solidFill>
                <a:latin typeface="Calibri" pitchFamily="34" charset="0"/>
                <a:cs typeface="Calibri" pitchFamily="34" charset="0"/>
              </a:rPr>
              <a:t>a network of networks</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p:txBody>
      </p:sp>
      <p:sp>
        <p:nvSpPr>
          <p:cNvPr id="10"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13.5 About the Internet</a:t>
            </a:r>
            <a:endParaRPr lang="en-US" i="0" dirty="0">
              <a:solidFill>
                <a:schemeClr val="bg1"/>
              </a:solidFill>
              <a:latin typeface="Arial" panose="020B0604020202020204" pitchFamily="34" charset="0"/>
            </a:endParaRPr>
          </a:p>
        </p:txBody>
      </p:sp>
      <p:sp>
        <p:nvSpPr>
          <p:cNvPr id="6"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29</a:t>
            </a:fld>
            <a:endParaRPr lang="en-US" dirty="0"/>
          </a:p>
        </p:txBody>
      </p:sp>
    </p:spTree>
    <p:extLst>
      <p:ext uri="{BB962C8B-B14F-4D97-AF65-F5344CB8AC3E}">
        <p14:creationId xmlns:p14="http://schemas.microsoft.com/office/powerpoint/2010/main" val="3671705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565253" name="Rectangle 5"/>
          <p:cNvSpPr>
            <a:spLocks noChangeArrowheads="1"/>
          </p:cNvSpPr>
          <p:nvPr/>
        </p:nvSpPr>
        <p:spPr bwMode="auto">
          <a:xfrm>
            <a:off x="228600" y="738455"/>
            <a:ext cx="8458200" cy="558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pPr algn="just"/>
            <a:r>
              <a:rPr lang="en-US" sz="2800" dirty="0" smtClean="0">
                <a:solidFill>
                  <a:srgbClr val="0033CC"/>
                </a:solidFill>
              </a:rPr>
              <a:t>13.1.1</a:t>
            </a:r>
            <a:r>
              <a:rPr lang="en-US" sz="2800" dirty="0" smtClean="0">
                <a:solidFill>
                  <a:srgbClr val="FF0000"/>
                </a:solidFill>
              </a:rPr>
              <a:t> What is Computer Network?</a:t>
            </a:r>
          </a:p>
          <a:p>
            <a:pPr algn="just"/>
            <a:endParaRPr lang="en-US" sz="1800" dirty="0"/>
          </a:p>
          <a:p>
            <a:pPr algn="just"/>
            <a:r>
              <a:rPr lang="en-US" sz="2800" dirty="0" smtClean="0"/>
              <a:t>A </a:t>
            </a:r>
            <a:r>
              <a:rPr lang="en-US" sz="2800" dirty="0"/>
              <a:t>network is a set of devices </a:t>
            </a:r>
            <a:r>
              <a:rPr lang="en-US" sz="2400" b="0" dirty="0"/>
              <a:t>(often referred to as nodes) </a:t>
            </a:r>
            <a:r>
              <a:rPr lang="en-US" sz="2800" dirty="0"/>
              <a:t>connected by communication </a:t>
            </a:r>
            <a:r>
              <a:rPr lang="en-US" sz="2800" dirty="0" smtClean="0"/>
              <a:t>links </a:t>
            </a:r>
            <a:r>
              <a:rPr lang="en-US" sz="2800" dirty="0"/>
              <a:t>for the purpose of sharing resources</a:t>
            </a:r>
            <a:r>
              <a:rPr lang="en-US" sz="2800" dirty="0" smtClean="0"/>
              <a:t>.</a:t>
            </a:r>
          </a:p>
          <a:p>
            <a:pPr marL="914400" indent="-457200" algn="just">
              <a:spcBef>
                <a:spcPts val="600"/>
              </a:spcBef>
              <a:spcAft>
                <a:spcPts val="600"/>
              </a:spcAft>
              <a:buFont typeface="Wingdings" panose="05000000000000000000" pitchFamily="2" charset="2"/>
              <a:buChar char="v"/>
            </a:pPr>
            <a:r>
              <a:rPr lang="en-US" sz="2400" b="0" dirty="0"/>
              <a:t>The most common resource shared today is connection to the Internet. Other shared resources can include a printer, file server etc.</a:t>
            </a:r>
          </a:p>
          <a:p>
            <a:pPr marL="914400" indent="-457200" algn="just">
              <a:spcBef>
                <a:spcPts val="600"/>
              </a:spcBef>
              <a:spcAft>
                <a:spcPts val="600"/>
              </a:spcAft>
              <a:buFont typeface="Wingdings" panose="05000000000000000000" pitchFamily="2" charset="2"/>
              <a:buChar char="v"/>
            </a:pPr>
            <a:r>
              <a:rPr lang="en-US" sz="2400" b="0" dirty="0"/>
              <a:t>A node can be a computer, printer, or any other device capable of sending and/or receiving data generated by other nodes on the network. </a:t>
            </a:r>
            <a:endParaRPr lang="en-US" sz="2400" b="0" dirty="0" smtClean="0"/>
          </a:p>
          <a:p>
            <a:pPr marL="914400" indent="-457200" algn="just">
              <a:spcBef>
                <a:spcPts val="600"/>
              </a:spcBef>
              <a:spcAft>
                <a:spcPts val="600"/>
              </a:spcAft>
              <a:buFont typeface="Wingdings" panose="05000000000000000000" pitchFamily="2" charset="2"/>
              <a:buChar char="v"/>
            </a:pPr>
            <a:r>
              <a:rPr lang="en-US" sz="2400" b="0" dirty="0" smtClean="0"/>
              <a:t>A </a:t>
            </a:r>
            <a:r>
              <a:rPr lang="en-US" sz="2400" b="0" dirty="0"/>
              <a:t>link can be a cable, air, optical fiber, or any medium which can transport a signal carrying information</a:t>
            </a:r>
            <a:r>
              <a:rPr lang="en-US" sz="2400" b="0" dirty="0" smtClean="0"/>
              <a:t>.</a:t>
            </a:r>
            <a:endParaRPr lang="en-US" sz="2400" b="0" dirty="0"/>
          </a:p>
        </p:txBody>
      </p:sp>
      <p:sp>
        <p:nvSpPr>
          <p:cNvPr id="10"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13.1 Computer Network</a:t>
            </a:r>
            <a:endParaRPr lang="en-US" i="0" dirty="0">
              <a:solidFill>
                <a:schemeClr val="bg1"/>
              </a:solidFill>
              <a:latin typeface="Arial" panose="020B0604020202020204" pitchFamily="34" charset="0"/>
            </a:endParaRPr>
          </a:p>
        </p:txBody>
      </p:sp>
      <p:sp>
        <p:nvSpPr>
          <p:cNvPr id="6"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3</a:t>
            </a:fld>
            <a:endParaRPr lang="en-US" dirty="0"/>
          </a:p>
        </p:txBody>
      </p:sp>
    </p:spTree>
    <p:extLst>
      <p:ext uri="{BB962C8B-B14F-4D97-AF65-F5344CB8AC3E}">
        <p14:creationId xmlns:p14="http://schemas.microsoft.com/office/powerpoint/2010/main" val="26323508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565253" name="Rectangle 5"/>
          <p:cNvSpPr>
            <a:spLocks noChangeArrowheads="1"/>
          </p:cNvSpPr>
          <p:nvPr/>
        </p:nvSpPr>
        <p:spPr bwMode="auto">
          <a:xfrm>
            <a:off x="228600" y="685800"/>
            <a:ext cx="8458200" cy="6197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pPr marL="7938" algn="just">
              <a:lnSpc>
                <a:spcPct val="87000"/>
              </a:lnSpc>
              <a:spcBef>
                <a:spcPts val="0"/>
              </a:spcBef>
              <a:spcAft>
                <a:spcPts val="0"/>
              </a:spcAft>
              <a:buClr>
                <a:srgbClr val="FF33CC"/>
              </a:buClr>
            </a:pPr>
            <a:r>
              <a:rPr lang="en-US" sz="2800" dirty="0" smtClean="0">
                <a:solidFill>
                  <a:srgbClr val="0033CC"/>
                </a:solidFill>
              </a:rPr>
              <a:t>13.5.1 </a:t>
            </a:r>
            <a:r>
              <a:rPr lang="en-US" sz="2800" dirty="0" smtClean="0">
                <a:solidFill>
                  <a:srgbClr val="FF0000"/>
                </a:solidFill>
              </a:rPr>
              <a:t>Brief </a:t>
            </a:r>
            <a:r>
              <a:rPr lang="en-US" sz="2800" dirty="0">
                <a:solidFill>
                  <a:srgbClr val="FF0000"/>
                </a:solidFill>
              </a:rPr>
              <a:t>History of the Internet:</a:t>
            </a:r>
          </a:p>
          <a:p>
            <a:pPr marL="914400" indent="-457200" algn="just">
              <a:lnSpc>
                <a:spcPct val="87000"/>
              </a:lnSpc>
              <a:spcBef>
                <a:spcPts val="0"/>
              </a:spcBef>
              <a:spcAft>
                <a:spcPts val="0"/>
              </a:spcAft>
              <a:buClr>
                <a:srgbClr val="FF33CC"/>
              </a:buClr>
              <a:buFont typeface="Wingdings" pitchFamily="2" charset="2"/>
              <a:buChar char="Ø"/>
            </a:pPr>
            <a:r>
              <a:rPr lang="en-US" sz="2400" dirty="0" smtClean="0">
                <a:solidFill>
                  <a:srgbClr val="FF0000"/>
                </a:solidFill>
                <a:latin typeface="Calibri" pitchFamily="34" charset="0"/>
                <a:cs typeface="Calibri" pitchFamily="34" charset="0"/>
              </a:rPr>
              <a:t>Internet </a:t>
            </a:r>
            <a:r>
              <a:rPr lang="en-US" sz="2400" dirty="0">
                <a:solidFill>
                  <a:srgbClr val="FF0000"/>
                </a:solidFill>
                <a:latin typeface="Calibri" pitchFamily="34" charset="0"/>
                <a:cs typeface="Calibri" pitchFamily="34" charset="0"/>
              </a:rPr>
              <a:t>began as </a:t>
            </a:r>
            <a:r>
              <a:rPr lang="en-US" sz="2400" dirty="0" err="1">
                <a:solidFill>
                  <a:srgbClr val="FF0000"/>
                </a:solidFill>
                <a:latin typeface="Calibri" pitchFamily="34" charset="0"/>
                <a:cs typeface="Calibri" pitchFamily="34" charset="0"/>
              </a:rPr>
              <a:t>ARPAnet</a:t>
            </a:r>
            <a:r>
              <a:rPr lang="en-US" sz="2400" dirty="0">
                <a:solidFill>
                  <a:srgbClr val="FF0000"/>
                </a:solidFill>
                <a:latin typeface="Calibri" pitchFamily="34" charset="0"/>
                <a:cs typeface="Calibri" pitchFamily="34" charset="0"/>
              </a:rPr>
              <a:t>, a U.S. Department of Defense </a:t>
            </a:r>
            <a:r>
              <a:rPr lang="en-US" sz="2400" dirty="0">
                <a:latin typeface="Calibri" pitchFamily="34" charset="0"/>
                <a:cs typeface="Calibri" pitchFamily="34" charset="0"/>
              </a:rPr>
              <a:t>project known as Advanced Research Projects Agency (ARPA).</a:t>
            </a:r>
          </a:p>
          <a:p>
            <a:pPr marL="914400" indent="-457200" algn="just">
              <a:lnSpc>
                <a:spcPct val="87000"/>
              </a:lnSpc>
              <a:spcBef>
                <a:spcPts val="0"/>
              </a:spcBef>
              <a:spcAft>
                <a:spcPts val="0"/>
              </a:spcAft>
              <a:buClr>
                <a:srgbClr val="FF33CC"/>
              </a:buClr>
              <a:buFont typeface="Wingdings" pitchFamily="2" charset="2"/>
              <a:buChar char="Ø"/>
            </a:pPr>
            <a:r>
              <a:rPr lang="en-US" sz="2400" dirty="0">
                <a:solidFill>
                  <a:srgbClr val="0033CC"/>
                </a:solidFill>
                <a:latin typeface="Calibri" pitchFamily="34" charset="0"/>
                <a:cs typeface="Calibri" pitchFamily="34" charset="0"/>
              </a:rPr>
              <a:t>The initial goal of the project was to design a network </a:t>
            </a:r>
            <a:r>
              <a:rPr lang="en-US" sz="2400" dirty="0">
                <a:latin typeface="Calibri" pitchFamily="34" charset="0"/>
                <a:cs typeface="Calibri" pitchFamily="34" charset="0"/>
              </a:rPr>
              <a:t>that would maintain the safe </a:t>
            </a:r>
            <a:r>
              <a:rPr lang="en-US" sz="2400" dirty="0" smtClean="0">
                <a:latin typeface="Calibri" pitchFamily="34" charset="0"/>
                <a:cs typeface="Calibri" pitchFamily="34" charset="0"/>
              </a:rPr>
              <a:t>transmission </a:t>
            </a:r>
            <a:r>
              <a:rPr lang="en-US" sz="2400" dirty="0">
                <a:latin typeface="Calibri" pitchFamily="34" charset="0"/>
                <a:cs typeface="Calibri" pitchFamily="34" charset="0"/>
              </a:rPr>
              <a:t>of data between military </a:t>
            </a:r>
            <a:r>
              <a:rPr lang="en-US" sz="2400" dirty="0" smtClean="0">
                <a:latin typeface="Calibri" pitchFamily="34" charset="0"/>
                <a:cs typeface="Calibri" pitchFamily="34" charset="0"/>
              </a:rPr>
              <a:t>computers, </a:t>
            </a:r>
            <a:r>
              <a:rPr lang="en-US" sz="2400" dirty="0">
                <a:latin typeface="Calibri" pitchFamily="34" charset="0"/>
                <a:cs typeface="Calibri" pitchFamily="34" charset="0"/>
              </a:rPr>
              <a:t>so that in case of war, military data transfer would continue uninterrupted.</a:t>
            </a:r>
          </a:p>
          <a:p>
            <a:pPr marL="914400" indent="-457200" algn="just">
              <a:lnSpc>
                <a:spcPct val="87000"/>
              </a:lnSpc>
              <a:spcBef>
                <a:spcPts val="0"/>
              </a:spcBef>
              <a:spcAft>
                <a:spcPts val="0"/>
              </a:spcAft>
              <a:buClr>
                <a:srgbClr val="FF33CC"/>
              </a:buClr>
              <a:buFont typeface="Wingdings" pitchFamily="2" charset="2"/>
              <a:buChar char="Ø"/>
            </a:pPr>
            <a:r>
              <a:rPr lang="en-US" sz="2400" dirty="0">
                <a:solidFill>
                  <a:srgbClr val="FF0000"/>
                </a:solidFill>
                <a:latin typeface="Calibri" pitchFamily="34" charset="0"/>
                <a:cs typeface="Calibri" pitchFamily="34" charset="0"/>
              </a:rPr>
              <a:t>After much work, </a:t>
            </a:r>
            <a:r>
              <a:rPr lang="en-US" sz="2400" dirty="0" smtClean="0">
                <a:solidFill>
                  <a:srgbClr val="FF0000"/>
                </a:solidFill>
                <a:latin typeface="Calibri" pitchFamily="34" charset="0"/>
                <a:cs typeface="Calibri" pitchFamily="34" charset="0"/>
              </a:rPr>
              <a:t>first </a:t>
            </a:r>
            <a:r>
              <a:rPr lang="en-US" sz="2400" dirty="0">
                <a:solidFill>
                  <a:srgbClr val="FF0000"/>
                </a:solidFill>
                <a:latin typeface="Calibri" pitchFamily="34" charset="0"/>
                <a:cs typeface="Calibri" pitchFamily="34" charset="0"/>
              </a:rPr>
              <a:t>two nodes of the ARPANET were </a:t>
            </a:r>
            <a:r>
              <a:rPr lang="en-US" sz="2400" dirty="0">
                <a:latin typeface="Calibri" pitchFamily="34" charset="0"/>
                <a:cs typeface="Calibri" pitchFamily="34" charset="0"/>
              </a:rPr>
              <a:t>interconnected, which was the </a:t>
            </a:r>
            <a:r>
              <a:rPr lang="en-US" sz="2400" dirty="0" smtClean="0">
                <a:latin typeface="Calibri" pitchFamily="34" charset="0"/>
                <a:cs typeface="Calibri" pitchFamily="34" charset="0"/>
              </a:rPr>
              <a:t>beginning </a:t>
            </a:r>
            <a:r>
              <a:rPr lang="en-US" sz="2400" dirty="0">
                <a:latin typeface="Calibri" pitchFamily="34" charset="0"/>
                <a:cs typeface="Calibri" pitchFamily="34" charset="0"/>
              </a:rPr>
              <a:t>of </a:t>
            </a:r>
            <a:r>
              <a:rPr lang="en-US" sz="2400" dirty="0" smtClean="0">
                <a:latin typeface="Calibri" pitchFamily="34" charset="0"/>
                <a:cs typeface="Calibri" pitchFamily="34" charset="0"/>
              </a:rPr>
              <a:t>the Internet</a:t>
            </a:r>
            <a:r>
              <a:rPr lang="en-US" sz="2400" dirty="0">
                <a:latin typeface="Calibri" pitchFamily="34" charset="0"/>
                <a:cs typeface="Calibri" pitchFamily="34" charset="0"/>
              </a:rPr>
              <a:t>.   </a:t>
            </a:r>
          </a:p>
          <a:p>
            <a:pPr marL="914400" indent="-457200" algn="just">
              <a:lnSpc>
                <a:spcPct val="87000"/>
              </a:lnSpc>
              <a:spcBef>
                <a:spcPts val="0"/>
              </a:spcBef>
              <a:spcAft>
                <a:spcPts val="0"/>
              </a:spcAft>
              <a:buClr>
                <a:srgbClr val="FF33CC"/>
              </a:buClr>
              <a:buFont typeface="Wingdings" pitchFamily="2" charset="2"/>
              <a:buChar char="Ø"/>
            </a:pPr>
            <a:r>
              <a:rPr lang="en-US" sz="2400" dirty="0" err="1">
                <a:solidFill>
                  <a:srgbClr val="0033CC"/>
                </a:solidFill>
                <a:latin typeface="Calibri" pitchFamily="34" charset="0"/>
                <a:cs typeface="Calibri" pitchFamily="34" charset="0"/>
              </a:rPr>
              <a:t>ARPAet</a:t>
            </a:r>
            <a:r>
              <a:rPr lang="en-US" sz="2400" dirty="0">
                <a:solidFill>
                  <a:srgbClr val="0033CC"/>
                </a:solidFill>
                <a:latin typeface="Calibri" pitchFamily="34" charset="0"/>
                <a:cs typeface="Calibri" pitchFamily="34" charset="0"/>
              </a:rPr>
              <a:t> was decommissioned in 1969. In 1984, it split into </a:t>
            </a:r>
            <a:r>
              <a:rPr lang="en-US" sz="2400" dirty="0">
                <a:latin typeface="Calibri" pitchFamily="34" charset="0"/>
                <a:cs typeface="Calibri" pitchFamily="34" charset="0"/>
              </a:rPr>
              <a:t>two interconnected networks. The military part was named MILNET, and the educational part was named </a:t>
            </a:r>
            <a:r>
              <a:rPr lang="en-US" sz="2400" dirty="0" err="1">
                <a:latin typeface="Calibri" pitchFamily="34" charset="0"/>
                <a:cs typeface="Calibri" pitchFamily="34" charset="0"/>
              </a:rPr>
              <a:t>ARPAnet</a:t>
            </a:r>
            <a:r>
              <a:rPr lang="en-US" sz="2400" dirty="0">
                <a:latin typeface="Calibri" pitchFamily="34" charset="0"/>
                <a:cs typeface="Calibri" pitchFamily="34" charset="0"/>
              </a:rPr>
              <a:t>, which became known as the Internet later. </a:t>
            </a:r>
          </a:p>
          <a:p>
            <a:pPr marL="914400" indent="-457200" algn="just">
              <a:lnSpc>
                <a:spcPct val="87000"/>
              </a:lnSpc>
              <a:spcBef>
                <a:spcPts val="0"/>
              </a:spcBef>
              <a:spcAft>
                <a:spcPts val="0"/>
              </a:spcAft>
              <a:buClr>
                <a:srgbClr val="FF33CC"/>
              </a:buClr>
              <a:buFont typeface="Wingdings" pitchFamily="2" charset="2"/>
              <a:buChar char="Ø"/>
            </a:pPr>
            <a:r>
              <a:rPr lang="en-US" sz="2400" dirty="0">
                <a:solidFill>
                  <a:srgbClr val="FF0000"/>
                </a:solidFill>
                <a:latin typeface="Calibri" pitchFamily="34" charset="0"/>
                <a:cs typeface="Calibri" pitchFamily="34" charset="0"/>
              </a:rPr>
              <a:t>At first, Internet access was controlled and subsidized by </a:t>
            </a:r>
            <a:r>
              <a:rPr lang="en-US" sz="2400" dirty="0">
                <a:latin typeface="Calibri" pitchFamily="34" charset="0"/>
                <a:cs typeface="Calibri" pitchFamily="34" charset="0"/>
              </a:rPr>
              <a:t>US Govt. No ordinary person or company was allowed to use it. In 1995, US Govt. relinquished the control of the Internet to independent governing bodies, which relaxed entry for almost everyone. </a:t>
            </a:r>
          </a:p>
        </p:txBody>
      </p:sp>
      <p:sp>
        <p:nvSpPr>
          <p:cNvPr id="6"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30</a:t>
            </a:fld>
            <a:endParaRPr lang="en-US" dirty="0"/>
          </a:p>
        </p:txBody>
      </p:sp>
      <p:sp>
        <p:nvSpPr>
          <p:cNvPr id="7"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13.5 About the Internet</a:t>
            </a:r>
            <a:endParaRPr lang="en-US" i="0" dirty="0">
              <a:solidFill>
                <a:schemeClr val="bg1"/>
              </a:solidFill>
              <a:latin typeface="Arial" panose="020B0604020202020204" pitchFamily="34" charset="0"/>
            </a:endParaRPr>
          </a:p>
        </p:txBody>
      </p:sp>
    </p:spTree>
    <p:extLst>
      <p:ext uri="{BB962C8B-B14F-4D97-AF65-F5344CB8AC3E}">
        <p14:creationId xmlns:p14="http://schemas.microsoft.com/office/powerpoint/2010/main" val="39117145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565253" name="Rectangle 5"/>
          <p:cNvSpPr>
            <a:spLocks noChangeArrowheads="1"/>
          </p:cNvSpPr>
          <p:nvPr/>
        </p:nvSpPr>
        <p:spPr bwMode="auto">
          <a:xfrm>
            <a:off x="228600" y="609600"/>
            <a:ext cx="8458200" cy="6401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pPr algn="just">
              <a:spcBef>
                <a:spcPts val="200"/>
              </a:spcBef>
              <a:spcAft>
                <a:spcPts val="200"/>
              </a:spcAft>
            </a:pPr>
            <a:r>
              <a:rPr lang="en-US" sz="2800" dirty="0" smtClean="0">
                <a:solidFill>
                  <a:srgbClr val="0033CC"/>
                </a:solidFill>
              </a:rPr>
              <a:t>13.5.2 </a:t>
            </a:r>
            <a:r>
              <a:rPr lang="en-US" sz="2800" dirty="0" smtClean="0">
                <a:solidFill>
                  <a:srgbClr val="FF0000"/>
                </a:solidFill>
              </a:rPr>
              <a:t>Major </a:t>
            </a:r>
            <a:r>
              <a:rPr lang="en-US" sz="2800" dirty="0">
                <a:solidFill>
                  <a:srgbClr val="FF0000"/>
                </a:solidFill>
              </a:rPr>
              <a:t>Features of the Internet</a:t>
            </a:r>
          </a:p>
          <a:p>
            <a:pPr lvl="0" algn="just">
              <a:spcBef>
                <a:spcPts val="200"/>
              </a:spcBef>
              <a:spcAft>
                <a:spcPts val="200"/>
              </a:spcAft>
            </a:pPr>
            <a:r>
              <a:rPr lang="en-GB" sz="2800" dirty="0" smtClean="0"/>
              <a:t>Some features of the Internet are listed below:  </a:t>
            </a:r>
            <a:endParaRPr lang="en-US" sz="2800" dirty="0" smtClean="0"/>
          </a:p>
          <a:p>
            <a:pPr marL="914400" indent="-457200" algn="just">
              <a:lnSpc>
                <a:spcPct val="90000"/>
              </a:lnSpc>
              <a:spcBef>
                <a:spcPts val="200"/>
              </a:spcBef>
              <a:spcAft>
                <a:spcPts val="200"/>
              </a:spcAft>
              <a:buClr>
                <a:srgbClr val="FF33CC"/>
              </a:buClr>
              <a:buFont typeface="Wingdings" pitchFamily="2" charset="2"/>
              <a:buChar char="Ø"/>
            </a:pPr>
            <a:r>
              <a:rPr lang="en-US" sz="2400" dirty="0">
                <a:latin typeface="Calibri" pitchFamily="34" charset="0"/>
                <a:cs typeface="Calibri" pitchFamily="34" charset="0"/>
              </a:rPr>
              <a:t>The Internet is a source of news, business communication, </a:t>
            </a:r>
            <a:r>
              <a:rPr lang="en-US" sz="2400" dirty="0" smtClean="0">
                <a:latin typeface="Calibri" pitchFamily="34" charset="0"/>
                <a:cs typeface="Calibri" pitchFamily="34" charset="0"/>
              </a:rPr>
              <a:t>education, entertainment</a:t>
            </a:r>
            <a:r>
              <a:rPr lang="en-US" sz="2400" dirty="0">
                <a:latin typeface="Calibri" pitchFamily="34" charset="0"/>
                <a:cs typeface="Calibri" pitchFamily="34" charset="0"/>
              </a:rPr>
              <a:t>, and technical information.</a:t>
            </a:r>
          </a:p>
          <a:p>
            <a:pPr marL="914400" lvl="0" indent="-457200" algn="just">
              <a:lnSpc>
                <a:spcPct val="90000"/>
              </a:lnSpc>
              <a:spcBef>
                <a:spcPts val="200"/>
              </a:spcBef>
              <a:spcAft>
                <a:spcPts val="200"/>
              </a:spcAft>
              <a:buClr>
                <a:srgbClr val="FF33CC"/>
              </a:buClr>
              <a:buFont typeface="Wingdings" pitchFamily="2" charset="2"/>
              <a:buChar char="Ø"/>
            </a:pPr>
            <a:r>
              <a:rPr lang="en-US" sz="2400" dirty="0" smtClean="0">
                <a:latin typeface="Calibri" pitchFamily="34" charset="0"/>
                <a:cs typeface="Calibri" pitchFamily="34" charset="0"/>
              </a:rPr>
              <a:t>With the advent of Internet, transaction and communication costs have been </a:t>
            </a:r>
            <a:r>
              <a:rPr lang="en-GB" sz="2400" dirty="0" smtClean="0">
                <a:latin typeface="Calibri" pitchFamily="34" charset="0"/>
                <a:cs typeface="Calibri" pitchFamily="34" charset="0"/>
              </a:rPr>
              <a:t>reduced dramatically. </a:t>
            </a:r>
            <a:endParaRPr lang="en-US" sz="2400" dirty="0" smtClean="0">
              <a:latin typeface="Calibri" pitchFamily="34" charset="0"/>
              <a:cs typeface="Calibri" pitchFamily="34" charset="0"/>
            </a:endParaRPr>
          </a:p>
          <a:p>
            <a:pPr marL="914400" indent="-457200" algn="just">
              <a:lnSpc>
                <a:spcPct val="90000"/>
              </a:lnSpc>
              <a:spcBef>
                <a:spcPts val="200"/>
              </a:spcBef>
              <a:spcAft>
                <a:spcPts val="200"/>
              </a:spcAft>
              <a:buClr>
                <a:srgbClr val="FF33CC"/>
              </a:buClr>
              <a:buFont typeface="Wingdings" pitchFamily="2" charset="2"/>
              <a:buChar char="Ø"/>
            </a:pPr>
            <a:r>
              <a:rPr lang="en-US" sz="2400" dirty="0" smtClean="0">
                <a:latin typeface="Calibri" pitchFamily="34" charset="0"/>
                <a:cs typeface="Calibri" pitchFamily="34" charset="0"/>
              </a:rPr>
              <a:t>Electronic </a:t>
            </a:r>
            <a:r>
              <a:rPr lang="en-US" sz="2400" dirty="0">
                <a:latin typeface="Calibri" pitchFamily="34" charset="0"/>
                <a:cs typeface="Calibri" pitchFamily="34" charset="0"/>
              </a:rPr>
              <a:t>mail is </a:t>
            </a:r>
            <a:r>
              <a:rPr lang="en-US" sz="2400" dirty="0" smtClean="0">
                <a:latin typeface="Calibri" pitchFamily="34" charset="0"/>
                <a:cs typeface="Calibri" pitchFamily="34" charset="0"/>
              </a:rPr>
              <a:t>an efficient, fast </a:t>
            </a:r>
            <a:r>
              <a:rPr lang="en-US" sz="2400" dirty="0">
                <a:latin typeface="Calibri" pitchFamily="34" charset="0"/>
                <a:cs typeface="Calibri" pitchFamily="34" charset="0"/>
              </a:rPr>
              <a:t>and inexpensive way to send and receive </a:t>
            </a:r>
            <a:r>
              <a:rPr lang="en-US" sz="2400" dirty="0" smtClean="0">
                <a:latin typeface="Calibri" pitchFamily="34" charset="0"/>
                <a:cs typeface="Calibri" pitchFamily="34" charset="0"/>
              </a:rPr>
              <a:t>messages </a:t>
            </a:r>
            <a:r>
              <a:rPr lang="en-US" sz="2400" dirty="0">
                <a:latin typeface="Calibri" pitchFamily="34" charset="0"/>
                <a:cs typeface="Calibri" pitchFamily="34" charset="0"/>
              </a:rPr>
              <a:t>around the </a:t>
            </a:r>
            <a:r>
              <a:rPr lang="en-US" sz="2400" dirty="0" smtClean="0">
                <a:latin typeface="Calibri" pitchFamily="34" charset="0"/>
                <a:cs typeface="Calibri" pitchFamily="34" charset="0"/>
              </a:rPr>
              <a:t>world.</a:t>
            </a:r>
            <a:endParaRPr lang="en-US" sz="2400" dirty="0">
              <a:latin typeface="Calibri" pitchFamily="34" charset="0"/>
              <a:cs typeface="Calibri" pitchFamily="34" charset="0"/>
            </a:endParaRPr>
          </a:p>
          <a:p>
            <a:pPr marL="914400" indent="-457200" algn="just">
              <a:lnSpc>
                <a:spcPct val="90000"/>
              </a:lnSpc>
              <a:spcBef>
                <a:spcPts val="200"/>
              </a:spcBef>
              <a:spcAft>
                <a:spcPts val="200"/>
              </a:spcAft>
              <a:buClr>
                <a:srgbClr val="FF33CC"/>
              </a:buClr>
              <a:buFont typeface="Wingdings" pitchFamily="2" charset="2"/>
              <a:buChar char="Ø"/>
            </a:pPr>
            <a:r>
              <a:rPr lang="en-US" sz="2400" dirty="0">
                <a:latin typeface="Calibri" pitchFamily="34" charset="0"/>
                <a:cs typeface="Calibri" pitchFamily="34" charset="0"/>
              </a:rPr>
              <a:t>Telnet allows a user to operate a remote computer from the keyboard of his/her machine.</a:t>
            </a:r>
          </a:p>
          <a:p>
            <a:pPr marL="914400" indent="-457200" algn="just">
              <a:lnSpc>
                <a:spcPct val="90000"/>
              </a:lnSpc>
              <a:spcBef>
                <a:spcPts val="200"/>
              </a:spcBef>
              <a:spcAft>
                <a:spcPts val="200"/>
              </a:spcAft>
              <a:buClr>
                <a:srgbClr val="FF33CC"/>
              </a:buClr>
              <a:buFont typeface="Wingdings" pitchFamily="2" charset="2"/>
              <a:buChar char="Ø"/>
            </a:pPr>
            <a:r>
              <a:rPr lang="en-US" sz="2400" dirty="0">
                <a:latin typeface="Calibri" pitchFamily="34" charset="0"/>
                <a:cs typeface="Calibri" pitchFamily="34" charset="0"/>
              </a:rPr>
              <a:t>FTP </a:t>
            </a:r>
            <a:r>
              <a:rPr lang="en-US" sz="2400" dirty="0" smtClean="0">
                <a:latin typeface="Calibri" pitchFamily="34" charset="0"/>
                <a:cs typeface="Calibri" pitchFamily="34" charset="0"/>
              </a:rPr>
              <a:t>is used to copy files </a:t>
            </a:r>
            <a:r>
              <a:rPr lang="en-US" sz="2400" dirty="0">
                <a:latin typeface="Calibri" pitchFamily="34" charset="0"/>
                <a:cs typeface="Calibri" pitchFamily="34" charset="0"/>
              </a:rPr>
              <a:t>from one computer to another.</a:t>
            </a:r>
          </a:p>
          <a:p>
            <a:pPr marL="914400" indent="-457200" algn="just">
              <a:lnSpc>
                <a:spcPct val="90000"/>
              </a:lnSpc>
              <a:spcBef>
                <a:spcPts val="200"/>
              </a:spcBef>
              <a:spcAft>
                <a:spcPts val="200"/>
              </a:spcAft>
              <a:buClr>
                <a:srgbClr val="FF33CC"/>
              </a:buClr>
              <a:buFont typeface="Wingdings" pitchFamily="2" charset="2"/>
              <a:buChar char="Ø"/>
            </a:pPr>
            <a:r>
              <a:rPr lang="en-US" sz="2400" dirty="0" smtClean="0">
                <a:latin typeface="Calibri" pitchFamily="34" charset="0"/>
                <a:cs typeface="Calibri" pitchFamily="34" charset="0"/>
              </a:rPr>
              <a:t>Gopher </a:t>
            </a:r>
            <a:r>
              <a:rPr lang="en-US" sz="2400" dirty="0">
                <a:latin typeface="Calibri" pitchFamily="34" charset="0"/>
                <a:cs typeface="Calibri" pitchFamily="34" charset="0"/>
              </a:rPr>
              <a:t>is a hierarchical menu system that helps users to find resources </a:t>
            </a:r>
            <a:r>
              <a:rPr lang="en-US" sz="2400" dirty="0" smtClean="0">
                <a:latin typeface="Calibri" pitchFamily="34" charset="0"/>
                <a:cs typeface="Calibri" pitchFamily="34" charset="0"/>
              </a:rPr>
              <a:t>easily from anywhere </a:t>
            </a:r>
            <a:r>
              <a:rPr lang="en-US" sz="2400" dirty="0">
                <a:latin typeface="Calibri" pitchFamily="34" charset="0"/>
                <a:cs typeface="Calibri" pitchFamily="34" charset="0"/>
              </a:rPr>
              <a:t>on the Internet.</a:t>
            </a:r>
          </a:p>
          <a:p>
            <a:pPr marL="914400" indent="-457200" algn="just">
              <a:lnSpc>
                <a:spcPct val="90000"/>
              </a:lnSpc>
              <a:spcBef>
                <a:spcPts val="200"/>
              </a:spcBef>
              <a:spcAft>
                <a:spcPts val="200"/>
              </a:spcAft>
              <a:buClr>
                <a:srgbClr val="FF33CC"/>
              </a:buClr>
              <a:buFont typeface="Wingdings" pitchFamily="2" charset="2"/>
              <a:buChar char="Ø"/>
            </a:pPr>
            <a:r>
              <a:rPr lang="en-US" sz="2400" dirty="0">
                <a:latin typeface="Calibri" pitchFamily="34" charset="0"/>
                <a:cs typeface="Calibri" pitchFamily="34" charset="0"/>
              </a:rPr>
              <a:t>IRC (Internet Relay Chat) or just Chats are public conferences conducted in </a:t>
            </a:r>
            <a:r>
              <a:rPr lang="en-US" sz="2400" dirty="0" smtClean="0">
                <a:latin typeface="Calibri" pitchFamily="34" charset="0"/>
                <a:cs typeface="Calibri" pitchFamily="34" charset="0"/>
              </a:rPr>
              <a:t>real-time.</a:t>
            </a:r>
            <a:endParaRPr lang="en-US" sz="2400" dirty="0">
              <a:latin typeface="Calibri" pitchFamily="34" charset="0"/>
              <a:cs typeface="Calibri" pitchFamily="34" charset="0"/>
            </a:endParaRPr>
          </a:p>
          <a:p>
            <a:pPr marL="914400" indent="-457200" algn="just">
              <a:lnSpc>
                <a:spcPct val="90000"/>
              </a:lnSpc>
              <a:spcBef>
                <a:spcPts val="200"/>
              </a:spcBef>
              <a:spcAft>
                <a:spcPts val="200"/>
              </a:spcAft>
              <a:buClr>
                <a:srgbClr val="FF33CC"/>
              </a:buClr>
              <a:buFont typeface="Wingdings" pitchFamily="2" charset="2"/>
              <a:buChar char="Ø"/>
            </a:pPr>
            <a:r>
              <a:rPr lang="en-US" sz="2400" dirty="0">
                <a:latin typeface="Calibri" pitchFamily="34" charset="0"/>
                <a:cs typeface="Calibri" pitchFamily="34" charset="0"/>
              </a:rPr>
              <a:t>The World Wide Web (WWW) is </a:t>
            </a:r>
            <a:r>
              <a:rPr lang="en-US" sz="2400" dirty="0" smtClean="0">
                <a:latin typeface="Calibri" pitchFamily="34" charset="0"/>
                <a:cs typeface="Calibri" pitchFamily="34" charset="0"/>
              </a:rPr>
              <a:t>the </a:t>
            </a:r>
            <a:r>
              <a:rPr lang="en-US" sz="2400" dirty="0">
                <a:latin typeface="Calibri" pitchFamily="34" charset="0"/>
                <a:cs typeface="Calibri" pitchFamily="34" charset="0"/>
              </a:rPr>
              <a:t>fastest growing part of the Internet</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p:txBody>
      </p:sp>
      <p:sp>
        <p:nvSpPr>
          <p:cNvPr id="6"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31</a:t>
            </a:fld>
            <a:endParaRPr lang="en-US" dirty="0"/>
          </a:p>
        </p:txBody>
      </p:sp>
      <p:sp>
        <p:nvSpPr>
          <p:cNvPr id="7"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13.5 About the Internet</a:t>
            </a:r>
            <a:endParaRPr lang="en-US" i="0" dirty="0">
              <a:solidFill>
                <a:schemeClr val="bg1"/>
              </a:solidFill>
              <a:latin typeface="Arial" panose="020B0604020202020204" pitchFamily="34" charset="0"/>
            </a:endParaRPr>
          </a:p>
        </p:txBody>
      </p:sp>
    </p:spTree>
    <p:extLst>
      <p:ext uri="{BB962C8B-B14F-4D97-AF65-F5344CB8AC3E}">
        <p14:creationId xmlns:p14="http://schemas.microsoft.com/office/powerpoint/2010/main" val="17081144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565253" name="Rectangle 5"/>
          <p:cNvSpPr>
            <a:spLocks noChangeArrowheads="1"/>
          </p:cNvSpPr>
          <p:nvPr/>
        </p:nvSpPr>
        <p:spPr bwMode="auto">
          <a:xfrm>
            <a:off x="228600" y="849392"/>
            <a:ext cx="84582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pPr algn="just">
              <a:spcBef>
                <a:spcPts val="600"/>
              </a:spcBef>
              <a:spcAft>
                <a:spcPts val="600"/>
              </a:spcAft>
            </a:pPr>
            <a:r>
              <a:rPr lang="en-US" sz="2800" dirty="0" smtClean="0">
                <a:solidFill>
                  <a:srgbClr val="0033CC"/>
                </a:solidFill>
              </a:rPr>
              <a:t>13.5.3 </a:t>
            </a:r>
            <a:r>
              <a:rPr lang="en-US" sz="2800" dirty="0" smtClean="0">
                <a:solidFill>
                  <a:srgbClr val="FF0000"/>
                </a:solidFill>
              </a:rPr>
              <a:t>How </a:t>
            </a:r>
            <a:r>
              <a:rPr lang="en-US" sz="2800" dirty="0">
                <a:solidFill>
                  <a:srgbClr val="FF0000"/>
                </a:solidFill>
              </a:rPr>
              <a:t>to Access the </a:t>
            </a:r>
            <a:r>
              <a:rPr lang="en-US" sz="2800" dirty="0" smtClean="0">
                <a:solidFill>
                  <a:srgbClr val="FF0000"/>
                </a:solidFill>
              </a:rPr>
              <a:t>Internet?</a:t>
            </a:r>
            <a:endParaRPr lang="en-US" sz="2800" dirty="0">
              <a:solidFill>
                <a:srgbClr val="FF0000"/>
              </a:solidFill>
            </a:endParaRPr>
          </a:p>
          <a:p>
            <a:pPr algn="just">
              <a:spcBef>
                <a:spcPts val="600"/>
              </a:spcBef>
              <a:spcAft>
                <a:spcPts val="600"/>
              </a:spcAft>
            </a:pPr>
            <a:r>
              <a:rPr lang="en-US" sz="2800" dirty="0" smtClean="0"/>
              <a:t>User </a:t>
            </a:r>
            <a:r>
              <a:rPr lang="en-US" sz="2800" dirty="0"/>
              <a:t>can connect to the Internet through the following ways:</a:t>
            </a:r>
          </a:p>
          <a:p>
            <a:pPr marL="914400" lvl="0" indent="-457200" algn="just">
              <a:spcBef>
                <a:spcPts val="600"/>
              </a:spcBef>
              <a:spcAft>
                <a:spcPts val="600"/>
              </a:spcAft>
              <a:buClr>
                <a:srgbClr val="FF33CC"/>
              </a:buClr>
              <a:buFont typeface="+mj-lt"/>
              <a:buAutoNum type="arabicParenR"/>
            </a:pPr>
            <a:r>
              <a:rPr lang="en-US" sz="2400" dirty="0">
                <a:latin typeface="Calibri" pitchFamily="34" charset="0"/>
                <a:cs typeface="Calibri" pitchFamily="34" charset="0"/>
              </a:rPr>
              <a:t>Connecting through a LAN</a:t>
            </a:r>
          </a:p>
          <a:p>
            <a:pPr marL="914400" lvl="0" indent="-457200" algn="just">
              <a:spcBef>
                <a:spcPts val="600"/>
              </a:spcBef>
              <a:spcAft>
                <a:spcPts val="600"/>
              </a:spcAft>
              <a:buClr>
                <a:srgbClr val="FF33CC"/>
              </a:buClr>
              <a:buFont typeface="+mj-lt"/>
              <a:buAutoNum type="arabicParenR"/>
            </a:pPr>
            <a:r>
              <a:rPr lang="en-US" sz="2400" dirty="0">
                <a:latin typeface="Calibri" pitchFamily="34" charset="0"/>
                <a:cs typeface="Calibri" pitchFamily="34" charset="0"/>
              </a:rPr>
              <a:t>Connecting through a Modem (Dial-up connection)</a:t>
            </a:r>
          </a:p>
          <a:p>
            <a:pPr marL="914400" lvl="0" indent="-457200" algn="just">
              <a:spcBef>
                <a:spcPts val="600"/>
              </a:spcBef>
              <a:spcAft>
                <a:spcPts val="600"/>
              </a:spcAft>
              <a:buClr>
                <a:srgbClr val="FF33CC"/>
              </a:buClr>
              <a:buFont typeface="+mj-lt"/>
              <a:buAutoNum type="arabicParenR"/>
            </a:pPr>
            <a:r>
              <a:rPr lang="en-US" sz="2400" dirty="0">
                <a:latin typeface="Calibri" pitchFamily="34" charset="0"/>
                <a:cs typeface="Calibri" pitchFamily="34" charset="0"/>
              </a:rPr>
              <a:t>Direct connection using TCP/IP protocol</a:t>
            </a:r>
          </a:p>
          <a:p>
            <a:pPr marL="914400" lvl="0" indent="-457200" algn="just">
              <a:spcBef>
                <a:spcPts val="600"/>
              </a:spcBef>
              <a:spcAft>
                <a:spcPts val="600"/>
              </a:spcAft>
              <a:buClr>
                <a:srgbClr val="FF33CC"/>
              </a:buClr>
              <a:buFont typeface="+mj-lt"/>
              <a:buAutoNum type="arabicParenR"/>
            </a:pPr>
            <a:r>
              <a:rPr lang="en-US" sz="2400" dirty="0">
                <a:latin typeface="Calibri" pitchFamily="34" charset="0"/>
                <a:cs typeface="Calibri" pitchFamily="34" charset="0"/>
              </a:rPr>
              <a:t>Through Gateway connection</a:t>
            </a:r>
          </a:p>
          <a:p>
            <a:pPr marL="914400" lvl="0" indent="-457200" algn="just">
              <a:spcBef>
                <a:spcPts val="600"/>
              </a:spcBef>
              <a:spcAft>
                <a:spcPts val="600"/>
              </a:spcAft>
              <a:buClr>
                <a:srgbClr val="FF33CC"/>
              </a:buClr>
              <a:buFont typeface="+mj-lt"/>
              <a:buAutoNum type="arabicParenR"/>
            </a:pPr>
            <a:r>
              <a:rPr lang="en-US" sz="2400" dirty="0">
                <a:latin typeface="Calibri" pitchFamily="34" charset="0"/>
                <a:cs typeface="Calibri" pitchFamily="34" charset="0"/>
              </a:rPr>
              <a:t>Using high-speed Data Link </a:t>
            </a:r>
            <a:r>
              <a:rPr lang="en-US" sz="2400" dirty="0" smtClean="0">
                <a:latin typeface="Calibri" pitchFamily="34" charset="0"/>
                <a:cs typeface="Calibri" pitchFamily="34" charset="0"/>
              </a:rPr>
              <a:t>connection</a:t>
            </a:r>
            <a:endParaRPr lang="en-US" sz="2400" dirty="0">
              <a:latin typeface="Calibri" pitchFamily="34" charset="0"/>
              <a:cs typeface="Calibri" pitchFamily="34" charset="0"/>
            </a:endParaRPr>
          </a:p>
        </p:txBody>
      </p:sp>
      <p:sp>
        <p:nvSpPr>
          <p:cNvPr id="6"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32</a:t>
            </a:fld>
            <a:endParaRPr lang="en-US" dirty="0"/>
          </a:p>
        </p:txBody>
      </p:sp>
      <p:sp>
        <p:nvSpPr>
          <p:cNvPr id="7"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13.5 About the Internet</a:t>
            </a:r>
            <a:endParaRPr lang="en-US" i="0" dirty="0">
              <a:solidFill>
                <a:schemeClr val="bg1"/>
              </a:solidFill>
              <a:latin typeface="Arial" panose="020B0604020202020204" pitchFamily="34" charset="0"/>
            </a:endParaRPr>
          </a:p>
        </p:txBody>
      </p:sp>
    </p:spTree>
    <p:extLst>
      <p:ext uri="{BB962C8B-B14F-4D97-AF65-F5344CB8AC3E}">
        <p14:creationId xmlns:p14="http://schemas.microsoft.com/office/powerpoint/2010/main" val="3486868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565253" name="Rectangle 5"/>
          <p:cNvSpPr>
            <a:spLocks noChangeArrowheads="1"/>
          </p:cNvSpPr>
          <p:nvPr/>
        </p:nvSpPr>
        <p:spPr bwMode="auto">
          <a:xfrm>
            <a:off x="228600" y="685800"/>
            <a:ext cx="8458200" cy="632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pPr algn="just">
              <a:lnSpc>
                <a:spcPct val="90000"/>
              </a:lnSpc>
              <a:spcBef>
                <a:spcPts val="300"/>
              </a:spcBef>
              <a:spcAft>
                <a:spcPts val="300"/>
              </a:spcAft>
            </a:pPr>
            <a:r>
              <a:rPr lang="en-US" sz="2800" dirty="0" smtClean="0">
                <a:solidFill>
                  <a:srgbClr val="0033CC"/>
                </a:solidFill>
              </a:rPr>
              <a:t>13.5.4 </a:t>
            </a:r>
            <a:r>
              <a:rPr lang="en-US" sz="2800" dirty="0" smtClean="0">
                <a:solidFill>
                  <a:srgbClr val="FF0000"/>
                </a:solidFill>
              </a:rPr>
              <a:t>Intranet </a:t>
            </a:r>
            <a:r>
              <a:rPr lang="en-US" sz="2800" dirty="0">
                <a:solidFill>
                  <a:srgbClr val="FF0000"/>
                </a:solidFill>
              </a:rPr>
              <a:t>Vs. Extranet</a:t>
            </a:r>
          </a:p>
          <a:p>
            <a:pPr algn="just">
              <a:lnSpc>
                <a:spcPct val="90000"/>
              </a:lnSpc>
              <a:spcBef>
                <a:spcPts val="300"/>
              </a:spcBef>
              <a:spcAft>
                <a:spcPts val="300"/>
              </a:spcAft>
            </a:pPr>
            <a:r>
              <a:rPr lang="en-US" sz="2800" dirty="0" smtClean="0"/>
              <a:t>An </a:t>
            </a:r>
            <a:r>
              <a:rPr lang="en-US" sz="2800" dirty="0"/>
              <a:t>intranet is a private network created using World Wide Web </a:t>
            </a:r>
            <a:r>
              <a:rPr lang="en-US" sz="2800" dirty="0" smtClean="0"/>
              <a:t>software which is accessible </a:t>
            </a:r>
            <a:r>
              <a:rPr lang="en-US" sz="2800" dirty="0"/>
              <a:t>only to an organization's </a:t>
            </a:r>
            <a:r>
              <a:rPr lang="en-US" sz="2800" dirty="0" smtClean="0"/>
              <a:t>staff.</a:t>
            </a:r>
            <a:endParaRPr lang="en-US" sz="2800" dirty="0"/>
          </a:p>
          <a:p>
            <a:pPr marL="914400" indent="-457200" algn="just">
              <a:lnSpc>
                <a:spcPct val="90000"/>
              </a:lnSpc>
              <a:spcBef>
                <a:spcPts val="300"/>
              </a:spcBef>
              <a:spcAft>
                <a:spcPts val="300"/>
              </a:spcAft>
              <a:buClr>
                <a:srgbClr val="FF33CC"/>
              </a:buClr>
              <a:buFont typeface="Wingdings" pitchFamily="2" charset="2"/>
              <a:buChar char="Ø"/>
            </a:pPr>
            <a:r>
              <a:rPr lang="en-US" sz="2400" dirty="0">
                <a:latin typeface="Calibri" pitchFamily="34" charset="0"/>
                <a:cs typeface="Calibri" pitchFamily="34" charset="0"/>
              </a:rPr>
              <a:t>Only internal users are allowed to access information or resources on the intranet. </a:t>
            </a:r>
            <a:endParaRPr lang="en-US" sz="2400" dirty="0" smtClean="0">
              <a:latin typeface="Calibri" pitchFamily="34" charset="0"/>
              <a:cs typeface="Calibri" pitchFamily="34" charset="0"/>
            </a:endParaRPr>
          </a:p>
          <a:p>
            <a:pPr marL="914400" indent="-457200" algn="just">
              <a:lnSpc>
                <a:spcPct val="90000"/>
              </a:lnSpc>
              <a:spcBef>
                <a:spcPts val="300"/>
              </a:spcBef>
              <a:spcAft>
                <a:spcPts val="300"/>
              </a:spcAft>
              <a:buClr>
                <a:srgbClr val="FF33CC"/>
              </a:buClr>
              <a:buFont typeface="Wingdings" pitchFamily="2" charset="2"/>
              <a:buChar char="Ø"/>
            </a:pPr>
            <a:r>
              <a:rPr lang="en-US" sz="2400" dirty="0" smtClean="0">
                <a:latin typeface="Calibri" pitchFamily="34" charset="0"/>
                <a:cs typeface="Calibri" pitchFamily="34" charset="0"/>
              </a:rPr>
              <a:t>If </a:t>
            </a:r>
            <a:r>
              <a:rPr lang="en-US" sz="2400" dirty="0">
                <a:latin typeface="Calibri" pitchFamily="34" charset="0"/>
                <a:cs typeface="Calibri" pitchFamily="34" charset="0"/>
              </a:rPr>
              <a:t>it is connected to an external network or the Internet, the intranet’s resources are protected from outside access by </a:t>
            </a:r>
            <a:r>
              <a:rPr lang="en-US" sz="2400" dirty="0" smtClean="0">
                <a:latin typeface="Calibri" pitchFamily="34" charset="0"/>
                <a:cs typeface="Calibri" pitchFamily="34" charset="0"/>
              </a:rPr>
              <a:t>firewall.</a:t>
            </a:r>
          </a:p>
          <a:p>
            <a:pPr marL="457200" algn="just">
              <a:lnSpc>
                <a:spcPct val="90000"/>
              </a:lnSpc>
              <a:spcBef>
                <a:spcPts val="300"/>
              </a:spcBef>
              <a:spcAft>
                <a:spcPts val="300"/>
              </a:spcAft>
              <a:buClr>
                <a:srgbClr val="FF33CC"/>
              </a:buClr>
            </a:pPr>
            <a:endParaRPr lang="en-US" sz="100" dirty="0" smtClean="0">
              <a:latin typeface="Calibri" pitchFamily="34" charset="0"/>
              <a:cs typeface="Calibri" pitchFamily="34" charset="0"/>
            </a:endParaRPr>
          </a:p>
          <a:p>
            <a:pPr algn="just">
              <a:lnSpc>
                <a:spcPct val="90000"/>
              </a:lnSpc>
              <a:spcBef>
                <a:spcPts val="300"/>
              </a:spcBef>
              <a:spcAft>
                <a:spcPts val="300"/>
              </a:spcAft>
              <a:buClr>
                <a:srgbClr val="FF33CC"/>
              </a:buClr>
            </a:pPr>
            <a:r>
              <a:rPr lang="en-US" sz="2800" dirty="0" smtClean="0"/>
              <a:t>An </a:t>
            </a:r>
            <a:r>
              <a:rPr lang="en-US" sz="2800" dirty="0"/>
              <a:t>extranet is like an </a:t>
            </a:r>
            <a:r>
              <a:rPr lang="en-US" sz="2800" dirty="0" smtClean="0"/>
              <a:t>intranet that </a:t>
            </a:r>
            <a:r>
              <a:rPr lang="en-US" sz="2800" dirty="0"/>
              <a:t>provides controlled access to authorized customers, vendors, partners, or others outside the </a:t>
            </a:r>
            <a:r>
              <a:rPr lang="en-US" sz="2800" dirty="0" smtClean="0"/>
              <a:t>company. </a:t>
            </a:r>
            <a:endParaRPr lang="en-US" sz="2800" dirty="0"/>
          </a:p>
          <a:p>
            <a:pPr marL="914400" indent="-457200" algn="just">
              <a:lnSpc>
                <a:spcPct val="90000"/>
              </a:lnSpc>
              <a:spcBef>
                <a:spcPts val="300"/>
              </a:spcBef>
              <a:spcAft>
                <a:spcPts val="300"/>
              </a:spcAft>
              <a:buClr>
                <a:srgbClr val="FF33CC"/>
              </a:buClr>
              <a:buFont typeface="Wingdings" pitchFamily="2" charset="2"/>
              <a:buChar char="Ø"/>
            </a:pPr>
            <a:r>
              <a:rPr lang="en-US" sz="2400" dirty="0">
                <a:latin typeface="Calibri" pitchFamily="34" charset="0"/>
                <a:cs typeface="Calibri" pitchFamily="34" charset="0"/>
              </a:rPr>
              <a:t>An extranet provides access to needed services for authorized parties, without granting access to an organization's entire network. </a:t>
            </a:r>
          </a:p>
        </p:txBody>
      </p:sp>
      <p:sp>
        <p:nvSpPr>
          <p:cNvPr id="6"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33</a:t>
            </a:fld>
            <a:endParaRPr lang="en-US" dirty="0"/>
          </a:p>
        </p:txBody>
      </p:sp>
      <p:sp>
        <p:nvSpPr>
          <p:cNvPr id="7"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13.5 About the Internet</a:t>
            </a:r>
            <a:endParaRPr lang="en-US" i="0" dirty="0">
              <a:solidFill>
                <a:schemeClr val="bg1"/>
              </a:solidFill>
              <a:latin typeface="Arial" panose="020B0604020202020204" pitchFamily="34" charset="0"/>
            </a:endParaRPr>
          </a:p>
        </p:txBody>
      </p:sp>
    </p:spTree>
    <p:extLst>
      <p:ext uri="{BB962C8B-B14F-4D97-AF65-F5344CB8AC3E}">
        <p14:creationId xmlns:p14="http://schemas.microsoft.com/office/powerpoint/2010/main" val="26371229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381000" y="731044"/>
            <a:ext cx="8534400" cy="5898356"/>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300"/>
              </a:spcBef>
              <a:spcAft>
                <a:spcPts val="300"/>
              </a:spcAft>
              <a:buNone/>
            </a:pPr>
            <a:r>
              <a:rPr lang="en-US" sz="2800" dirty="0" smtClean="0">
                <a:solidFill>
                  <a:srgbClr val="0033CC"/>
                </a:solidFill>
                <a:latin typeface="Arial" panose="020B0604020202020204" pitchFamily="34" charset="0"/>
              </a:rPr>
              <a:t>13.5.5 </a:t>
            </a:r>
            <a:r>
              <a:rPr lang="en-US" sz="2800" dirty="0" smtClean="0">
                <a:solidFill>
                  <a:srgbClr val="FF0000"/>
                </a:solidFill>
                <a:latin typeface="Arial" panose="020B0604020202020204" pitchFamily="34" charset="0"/>
              </a:rPr>
              <a:t>Internet </a:t>
            </a:r>
            <a:r>
              <a:rPr lang="en-US" sz="2800" dirty="0">
                <a:solidFill>
                  <a:srgbClr val="FF0000"/>
                </a:solidFill>
                <a:latin typeface="Arial" panose="020B0604020202020204" pitchFamily="34" charset="0"/>
              </a:rPr>
              <a:t>Vs. World Wide Web (WWW)</a:t>
            </a:r>
          </a:p>
          <a:p>
            <a:pPr marL="0" indent="0" algn="just" eaLnBrk="1" hangingPunct="1">
              <a:lnSpc>
                <a:spcPct val="90000"/>
              </a:lnSpc>
              <a:spcBef>
                <a:spcPts val="300"/>
              </a:spcBef>
              <a:spcAft>
                <a:spcPts val="300"/>
              </a:spcAft>
              <a:buNone/>
            </a:pPr>
            <a:r>
              <a:rPr lang="en-US" sz="2800" dirty="0" smtClean="0">
                <a:latin typeface="Arial" panose="020B0604020202020204" pitchFamily="34" charset="0"/>
                <a:cs typeface="Arial" panose="020B0604020202020204" pitchFamily="34" charset="0"/>
              </a:rPr>
              <a:t>People </a:t>
            </a:r>
            <a:r>
              <a:rPr lang="en-US" sz="2800" dirty="0">
                <a:latin typeface="Arial" panose="020B0604020202020204" pitchFamily="34" charset="0"/>
                <a:cs typeface="Arial" panose="020B0604020202020204" pitchFamily="34" charset="0"/>
              </a:rPr>
              <a:t>often mistakenly use the term “Web” to refer to the “Internet”, but in fact the two terms are not exactly the same </a:t>
            </a:r>
            <a:r>
              <a:rPr lang="en-US" sz="2800" dirty="0" smtClean="0">
                <a:latin typeface="Arial" panose="020B0604020202020204" pitchFamily="34" charset="0"/>
                <a:cs typeface="Arial" panose="020B0604020202020204" pitchFamily="34" charset="0"/>
              </a:rPr>
              <a:t>but related.</a:t>
            </a:r>
            <a:endParaRPr lang="en-US" sz="2800" dirty="0">
              <a:latin typeface="Arial" panose="020B0604020202020204" pitchFamily="34" charset="0"/>
              <a:cs typeface="Arial" panose="020B0604020202020204" pitchFamily="34" charset="0"/>
            </a:endParaRPr>
          </a:p>
          <a:p>
            <a:pPr marL="914400" lvl="0" indent="-457200" algn="just">
              <a:lnSpc>
                <a:spcPct val="90000"/>
              </a:lnSpc>
              <a:spcBef>
                <a:spcPts val="300"/>
              </a:spcBef>
              <a:spcAft>
                <a:spcPts val="300"/>
              </a:spcAft>
              <a:buClr>
                <a:srgbClr val="00CC00"/>
              </a:buClr>
              <a:buSzPct val="100000"/>
              <a:buFont typeface="Wingdings" pitchFamily="2" charset="2"/>
              <a:buChar char="Ø"/>
            </a:pPr>
            <a:r>
              <a:rPr lang="en-US" sz="2400" dirty="0" smtClean="0">
                <a:latin typeface="Calibri" pitchFamily="34" charset="0"/>
                <a:cs typeface="Calibri" pitchFamily="34" charset="0"/>
              </a:rPr>
              <a:t>The </a:t>
            </a:r>
            <a:r>
              <a:rPr lang="en-US" sz="2400" dirty="0">
                <a:latin typeface="Calibri" pitchFamily="34" charset="0"/>
                <a:cs typeface="Calibri" pitchFamily="34" charset="0"/>
              </a:rPr>
              <a:t>Internet is a massive network of networks. It is a hardware and software infrastructure that provides connectivity between computers. It connects millions of computers together globally, </a:t>
            </a:r>
            <a:r>
              <a:rPr lang="en-US" sz="2400" dirty="0" smtClean="0">
                <a:latin typeface="Calibri" pitchFamily="34" charset="0"/>
                <a:cs typeface="Calibri" pitchFamily="34" charset="0"/>
              </a:rPr>
              <a:t>in </a:t>
            </a:r>
            <a:r>
              <a:rPr lang="en-US" sz="2400" dirty="0">
                <a:latin typeface="Calibri" pitchFamily="34" charset="0"/>
                <a:cs typeface="Calibri" pitchFamily="34" charset="0"/>
              </a:rPr>
              <a:t>which any computer can communicate with any other </a:t>
            </a:r>
            <a:r>
              <a:rPr lang="en-US" sz="2400" dirty="0" smtClean="0">
                <a:latin typeface="Calibri" pitchFamily="34" charset="0"/>
                <a:cs typeface="Calibri" pitchFamily="34" charset="0"/>
              </a:rPr>
              <a:t>on </a:t>
            </a:r>
            <a:r>
              <a:rPr lang="en-US" sz="2400" dirty="0">
                <a:latin typeface="Calibri" pitchFamily="34" charset="0"/>
                <a:cs typeface="Calibri" pitchFamily="34" charset="0"/>
              </a:rPr>
              <a:t>the Internet</a:t>
            </a:r>
            <a:r>
              <a:rPr lang="en-US" sz="2400" dirty="0" smtClean="0">
                <a:latin typeface="Calibri" pitchFamily="34" charset="0"/>
                <a:cs typeface="Calibri" pitchFamily="34" charset="0"/>
              </a:rPr>
              <a:t>.. </a:t>
            </a:r>
            <a:endParaRPr lang="en-US" sz="2400" dirty="0">
              <a:latin typeface="Calibri" pitchFamily="34" charset="0"/>
              <a:cs typeface="Calibri" pitchFamily="34" charset="0"/>
            </a:endParaRPr>
          </a:p>
          <a:p>
            <a:pPr marL="914400" lvl="0" indent="-457200" algn="just">
              <a:lnSpc>
                <a:spcPct val="90000"/>
              </a:lnSpc>
              <a:spcBef>
                <a:spcPts val="300"/>
              </a:spcBef>
              <a:spcAft>
                <a:spcPts val="300"/>
              </a:spcAft>
              <a:buClr>
                <a:srgbClr val="00CC00"/>
              </a:buClr>
              <a:buSzPct val="100000"/>
              <a:buFont typeface="Wingdings" pitchFamily="2" charset="2"/>
              <a:buChar char="Ø"/>
            </a:pPr>
            <a:r>
              <a:rPr lang="en-US" sz="2400" dirty="0">
                <a:latin typeface="Calibri" pitchFamily="34" charset="0"/>
                <a:cs typeface="Calibri" pitchFamily="34" charset="0"/>
              </a:rPr>
              <a:t>In contrast, the World Wide Web, or simply Web, is one of the services accomplished via the Internet. It is a collection of interconnected documents and other resources, linked by hyperlinks and URLs</a:t>
            </a:r>
            <a:r>
              <a:rPr lang="en-US" sz="2400" dirty="0" smtClean="0">
                <a:latin typeface="Calibri" pitchFamily="34" charset="0"/>
                <a:cs typeface="Calibri" pitchFamily="34" charset="0"/>
              </a:rPr>
              <a:t>. Web </a:t>
            </a:r>
            <a:r>
              <a:rPr lang="en-US" sz="2400" dirty="0">
                <a:latin typeface="Calibri" pitchFamily="34" charset="0"/>
                <a:cs typeface="Calibri" pitchFamily="34" charset="0"/>
              </a:rPr>
              <a:t>documents </a:t>
            </a:r>
            <a:r>
              <a:rPr lang="en-US" sz="2400" dirty="0" smtClean="0">
                <a:latin typeface="Calibri" pitchFamily="34" charset="0"/>
                <a:cs typeface="Calibri" pitchFamily="34" charset="0"/>
              </a:rPr>
              <a:t>contain </a:t>
            </a:r>
            <a:r>
              <a:rPr lang="en-US" sz="2400" dirty="0">
                <a:latin typeface="Calibri" pitchFamily="34" charset="0"/>
                <a:cs typeface="Calibri" pitchFamily="34" charset="0"/>
              </a:rPr>
              <a:t>graphics, sounds, text and video. </a:t>
            </a:r>
            <a:endParaRPr lang="en-US" sz="2400" dirty="0" smtClean="0">
              <a:latin typeface="Calibri" pitchFamily="34" charset="0"/>
              <a:cs typeface="Calibri" pitchFamily="34" charset="0"/>
            </a:endParaRPr>
          </a:p>
          <a:p>
            <a:pPr marL="914400" indent="-457200" algn="just">
              <a:lnSpc>
                <a:spcPct val="90000"/>
              </a:lnSpc>
              <a:spcBef>
                <a:spcPts val="300"/>
              </a:spcBef>
              <a:spcAft>
                <a:spcPts val="300"/>
              </a:spcAft>
              <a:buClr>
                <a:srgbClr val="00CC00"/>
              </a:buClr>
              <a:buSzPct val="100000"/>
              <a:buFont typeface="Wingdings" pitchFamily="2" charset="2"/>
              <a:buChar char="Ø"/>
            </a:pPr>
            <a:r>
              <a:rPr lang="en-US" sz="2400" dirty="0">
                <a:latin typeface="Calibri" pitchFamily="34" charset="0"/>
                <a:cs typeface="Calibri" pitchFamily="34" charset="0"/>
              </a:rPr>
              <a:t>In 1980, Tim Berners-Lee (an Englishman and </a:t>
            </a:r>
            <a:r>
              <a:rPr lang="en-US" sz="2400" dirty="0" smtClean="0">
                <a:latin typeface="Calibri" pitchFamily="34" charset="0"/>
                <a:cs typeface="Calibri" pitchFamily="34" charset="0"/>
              </a:rPr>
              <a:t>the </a:t>
            </a:r>
            <a:r>
              <a:rPr lang="en-US" sz="2400" dirty="0">
                <a:latin typeface="Calibri" pitchFamily="34" charset="0"/>
                <a:cs typeface="Calibri" pitchFamily="34" charset="0"/>
              </a:rPr>
              <a:t>Director of the World Wide Web Consortium (W3C)) </a:t>
            </a:r>
            <a:r>
              <a:rPr lang="en-US" sz="2400" dirty="0" smtClean="0">
                <a:latin typeface="Calibri" pitchFamily="34" charset="0"/>
                <a:cs typeface="Calibri" pitchFamily="34" charset="0"/>
              </a:rPr>
              <a:t>invented World Wide Web. </a:t>
            </a:r>
            <a:endParaRPr lang="en-US" sz="2800" dirty="0" smtClean="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34</a:t>
            </a:fld>
            <a:endParaRPr lang="en-US" dirty="0"/>
          </a:p>
        </p:txBody>
      </p:sp>
      <p:sp>
        <p:nvSpPr>
          <p:cNvPr id="8"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13.5 About the Internet</a:t>
            </a:r>
            <a:endParaRPr lang="en-US" i="0" dirty="0">
              <a:solidFill>
                <a:schemeClr val="bg1"/>
              </a:solidFill>
              <a:latin typeface="Arial" panose="020B0604020202020204" pitchFamily="34" charset="0"/>
            </a:endParaRPr>
          </a:p>
        </p:txBody>
      </p:sp>
    </p:spTree>
    <p:extLst>
      <p:ext uri="{BB962C8B-B14F-4D97-AF65-F5344CB8AC3E}">
        <p14:creationId xmlns:p14="http://schemas.microsoft.com/office/powerpoint/2010/main" val="17196868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381000" y="685800"/>
            <a:ext cx="8534400" cy="38862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sz="2800" dirty="0" smtClean="0">
                <a:solidFill>
                  <a:srgbClr val="0033CC"/>
                </a:solidFill>
                <a:latin typeface="Arial" panose="020B0604020202020204" pitchFamily="34" charset="0"/>
              </a:rPr>
              <a:t>13.5.6 </a:t>
            </a:r>
            <a:r>
              <a:rPr lang="en-US" sz="2800" dirty="0" smtClean="0">
                <a:solidFill>
                  <a:srgbClr val="FF0000"/>
                </a:solidFill>
                <a:latin typeface="Arial" panose="020B0604020202020204" pitchFamily="34" charset="0"/>
                <a:cs typeface="Arial" panose="020B0604020202020204" pitchFamily="34" charset="0"/>
              </a:rPr>
              <a:t>Protocol:</a:t>
            </a:r>
          </a:p>
          <a:p>
            <a:pPr marL="0" indent="0" algn="just" eaLnBrk="1" hangingPunct="1">
              <a:buNone/>
            </a:pPr>
            <a:r>
              <a:rPr lang="en-US" sz="2800" dirty="0" smtClean="0">
                <a:latin typeface="Arial" panose="020B0604020202020204" pitchFamily="34" charset="0"/>
                <a:cs typeface="Arial" panose="020B0604020202020204" pitchFamily="34" charset="0"/>
              </a:rPr>
              <a:t>Protocol </a:t>
            </a:r>
            <a:r>
              <a:rPr lang="en-US" sz="2800" dirty="0">
                <a:latin typeface="Arial" panose="020B0604020202020204" pitchFamily="34" charset="0"/>
                <a:cs typeface="Arial" panose="020B0604020202020204" pitchFamily="34" charset="0"/>
              </a:rPr>
              <a:t>is a set of rules and formats for sending and receiving </a:t>
            </a:r>
            <a:r>
              <a:rPr lang="en-US" sz="2800" dirty="0" smtClean="0">
                <a:latin typeface="Arial" panose="020B0604020202020204" pitchFamily="34" charset="0"/>
                <a:cs typeface="Arial" panose="020B0604020202020204" pitchFamily="34" charset="0"/>
              </a:rPr>
              <a:t>data</a:t>
            </a:r>
            <a:r>
              <a:rPr lang="bn-IN"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i.e</a:t>
            </a:r>
            <a:r>
              <a:rPr lang="en-US" sz="2800" dirty="0">
                <a:latin typeface="Arial" panose="020B0604020202020204" pitchFamily="34" charset="0"/>
                <a:cs typeface="Arial" panose="020B0604020202020204" pitchFamily="34" charset="0"/>
              </a:rPr>
              <a:t>., a protocol determines how a computer system receives and transmits </a:t>
            </a:r>
            <a:r>
              <a:rPr lang="en-US" sz="2800" dirty="0" smtClean="0">
                <a:latin typeface="Arial" panose="020B0604020202020204" pitchFamily="34" charset="0"/>
                <a:cs typeface="Arial" panose="020B0604020202020204" pitchFamily="34" charset="0"/>
              </a:rPr>
              <a:t>data. </a:t>
            </a:r>
          </a:p>
          <a:p>
            <a:pPr marL="914400" indent="-457200" algn="just" eaLnBrk="1" hangingPunct="1">
              <a:buSzPct val="100000"/>
              <a:buFont typeface="Wingdings" panose="05000000000000000000" pitchFamily="2" charset="2"/>
              <a:buChar char="v"/>
            </a:pPr>
            <a:r>
              <a:rPr lang="en-US" sz="2400" dirty="0">
                <a:latin typeface="Calibri" pitchFamily="34" charset="0"/>
                <a:cs typeface="Calibri" pitchFamily="34" charset="0"/>
              </a:rPr>
              <a:t>It determines what is communicated, how it is communicated and when it is communicated. </a:t>
            </a:r>
            <a:endParaRPr lang="bn-IN" sz="2400" dirty="0" smtClean="0">
              <a:latin typeface="Calibri" pitchFamily="34" charset="0"/>
              <a:cs typeface="Arial" panose="020B0604020202020204" pitchFamily="34" charset="0"/>
            </a:endParaRPr>
          </a:p>
          <a:p>
            <a:pPr marL="914400" indent="-457200" algn="just" eaLnBrk="1" hangingPunct="1">
              <a:buSzPct val="100000"/>
              <a:buFont typeface="Wingdings" panose="05000000000000000000" pitchFamily="2" charset="2"/>
              <a:buChar char="v"/>
            </a:pPr>
            <a:r>
              <a:rPr lang="en-US" sz="2400" dirty="0" smtClean="0">
                <a:latin typeface="Calibri" pitchFamily="34" charset="0"/>
                <a:cs typeface="Calibri" pitchFamily="34" charset="0"/>
              </a:rPr>
              <a:t>The </a:t>
            </a:r>
            <a:r>
              <a:rPr lang="en-US" sz="2400" dirty="0">
                <a:latin typeface="Calibri" pitchFamily="34" charset="0"/>
                <a:cs typeface="Calibri" pitchFamily="34" charset="0"/>
              </a:rPr>
              <a:t>most common protocols used in networks are TCP/IP (Transmission Control Protocol/Internet Protocol), IPX/SPX, and NetBEUI</a:t>
            </a:r>
            <a:r>
              <a:rPr lang="en-US" sz="2400" dirty="0" smtClean="0">
                <a:latin typeface="Calibri" pitchFamily="34" charset="0"/>
                <a:cs typeface="Calibri" pitchFamily="34" charset="0"/>
              </a:rPr>
              <a:t>.</a:t>
            </a:r>
            <a:endParaRPr lang="bn-IN" sz="2400" dirty="0" smtClean="0">
              <a:latin typeface="Calibri" pitchFamily="34" charset="0"/>
              <a:cs typeface="Arial" panose="020B0604020202020204" pitchFamily="34" charset="0"/>
            </a:endParaRPr>
          </a:p>
        </p:txBody>
      </p:sp>
      <p:sp>
        <p:nvSpPr>
          <p:cNvPr id="6"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35</a:t>
            </a:fld>
            <a:endParaRPr lang="en-US" dirty="0"/>
          </a:p>
        </p:txBody>
      </p:sp>
      <p:sp>
        <p:nvSpPr>
          <p:cNvPr id="8"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13.5 About the Internet</a:t>
            </a:r>
            <a:endParaRPr lang="en-US" i="0" dirty="0">
              <a:solidFill>
                <a:schemeClr val="bg1"/>
              </a:solidFill>
              <a:latin typeface="Arial" panose="020B0604020202020204" pitchFamily="34" charset="0"/>
            </a:endParaRPr>
          </a:p>
        </p:txBody>
      </p:sp>
    </p:spTree>
    <p:extLst>
      <p:ext uri="{BB962C8B-B14F-4D97-AF65-F5344CB8AC3E}">
        <p14:creationId xmlns:p14="http://schemas.microsoft.com/office/powerpoint/2010/main" val="41198731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381000" y="685800"/>
            <a:ext cx="8534400" cy="5486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spcBef>
                <a:spcPts val="600"/>
              </a:spcBef>
              <a:spcAft>
                <a:spcPts val="600"/>
              </a:spcAft>
              <a:buNone/>
            </a:pPr>
            <a:r>
              <a:rPr lang="en-US" sz="2800" dirty="0" smtClean="0">
                <a:solidFill>
                  <a:srgbClr val="0033CC"/>
                </a:solidFill>
                <a:latin typeface="Arial" panose="020B0604020202020204" pitchFamily="34" charset="0"/>
              </a:rPr>
              <a:t>13.5.7 </a:t>
            </a:r>
            <a:r>
              <a:rPr lang="en-US" sz="2800" dirty="0" smtClean="0">
                <a:solidFill>
                  <a:srgbClr val="FF0000"/>
                </a:solidFill>
                <a:latin typeface="Arial" panose="020B0604020202020204" pitchFamily="34" charset="0"/>
              </a:rPr>
              <a:t>IP </a:t>
            </a:r>
            <a:r>
              <a:rPr lang="en-US" sz="2800" dirty="0">
                <a:solidFill>
                  <a:srgbClr val="FF0000"/>
                </a:solidFill>
                <a:latin typeface="Arial" panose="020B0604020202020204" pitchFamily="34" charset="0"/>
              </a:rPr>
              <a:t>Address</a:t>
            </a:r>
          </a:p>
          <a:p>
            <a:pPr marL="0" indent="0" algn="just" eaLnBrk="1" hangingPunct="1">
              <a:spcBef>
                <a:spcPts val="600"/>
              </a:spcBef>
              <a:spcAft>
                <a:spcPts val="600"/>
              </a:spcAft>
              <a:buNone/>
            </a:pPr>
            <a:r>
              <a:rPr lang="en-US" sz="2800" dirty="0" smtClean="0">
                <a:latin typeface="Arial" panose="020B0604020202020204" pitchFamily="34" charset="0"/>
                <a:cs typeface="Arial" panose="020B0604020202020204" pitchFamily="34" charset="0"/>
              </a:rPr>
              <a:t>In a network, the </a:t>
            </a:r>
            <a:r>
              <a:rPr lang="en-US" sz="2800" dirty="0">
                <a:latin typeface="Arial" panose="020B0604020202020204" pitchFamily="34" charset="0"/>
                <a:cs typeface="Arial" panose="020B0604020202020204" pitchFamily="34" charset="0"/>
              </a:rPr>
              <a:t>computer </a:t>
            </a:r>
            <a:r>
              <a:rPr lang="en-US" sz="2800" dirty="0" smtClean="0">
                <a:latin typeface="Arial" panose="020B0604020202020204" pitchFamily="34" charset="0"/>
                <a:cs typeface="Arial" panose="020B0604020202020204" pitchFamily="34" charset="0"/>
              </a:rPr>
              <a:t>that </a:t>
            </a:r>
            <a:r>
              <a:rPr lang="en-US" sz="2800" dirty="0">
                <a:latin typeface="Arial" panose="020B0604020202020204" pitchFamily="34" charset="0"/>
                <a:cs typeface="Arial" panose="020B0604020202020204" pitchFamily="34" charset="0"/>
              </a:rPr>
              <a:t>originates a transaction must identify its intended destination with a unique address called IP </a:t>
            </a:r>
            <a:r>
              <a:rPr lang="en-US" sz="2800" dirty="0" smtClean="0">
                <a:latin typeface="Arial" panose="020B0604020202020204" pitchFamily="34" charset="0"/>
                <a:cs typeface="Arial" panose="020B0604020202020204" pitchFamily="34" charset="0"/>
              </a:rPr>
              <a:t>address or Internet Protocol Address. </a:t>
            </a:r>
          </a:p>
          <a:p>
            <a:pPr marL="914400" indent="-457200" algn="just">
              <a:spcBef>
                <a:spcPts val="600"/>
              </a:spcBef>
              <a:spcAft>
                <a:spcPts val="600"/>
              </a:spcAft>
              <a:buClr>
                <a:srgbClr val="00CC00"/>
              </a:buClr>
              <a:buSzPct val="100000"/>
              <a:buFont typeface="Wingdings" pitchFamily="2" charset="2"/>
              <a:buChar char="Ø"/>
            </a:pPr>
            <a:r>
              <a:rPr lang="en-US" sz="2400" dirty="0" smtClean="0">
                <a:latin typeface="Calibri" pitchFamily="34" charset="0"/>
                <a:cs typeface="Calibri" pitchFamily="34" charset="0"/>
              </a:rPr>
              <a:t>According to IPV4, it </a:t>
            </a:r>
            <a:r>
              <a:rPr lang="en-US" sz="2400" dirty="0">
                <a:latin typeface="Calibri" pitchFamily="34" charset="0"/>
                <a:cs typeface="Calibri" pitchFamily="34" charset="0"/>
              </a:rPr>
              <a:t>is a unique four-part numeric address assigned to each computer on the Internet, which contains routing information that identifies its location. </a:t>
            </a:r>
          </a:p>
          <a:p>
            <a:pPr marL="914400" indent="-457200" algn="just">
              <a:spcBef>
                <a:spcPts val="600"/>
              </a:spcBef>
              <a:spcAft>
                <a:spcPts val="600"/>
              </a:spcAft>
              <a:buClr>
                <a:srgbClr val="00CC00"/>
              </a:buClr>
              <a:buSzPct val="100000"/>
              <a:buFont typeface="Wingdings" pitchFamily="2" charset="2"/>
              <a:buChar char="Ø"/>
            </a:pPr>
            <a:r>
              <a:rPr lang="en-US" sz="2400" dirty="0">
                <a:latin typeface="Calibri" pitchFamily="34" charset="0"/>
                <a:cs typeface="Calibri" pitchFamily="34" charset="0"/>
              </a:rPr>
              <a:t>Each of the four parts is a number between 0 and 255 and each part is separated by period (.). </a:t>
            </a:r>
            <a:endParaRPr lang="en-US" sz="2400" dirty="0" smtClean="0">
              <a:latin typeface="Calibri" pitchFamily="34" charset="0"/>
              <a:cs typeface="Calibri" pitchFamily="34" charset="0"/>
            </a:endParaRPr>
          </a:p>
          <a:p>
            <a:pPr marL="914400" indent="-457200" algn="just">
              <a:spcBef>
                <a:spcPts val="600"/>
              </a:spcBef>
              <a:spcAft>
                <a:spcPts val="600"/>
              </a:spcAft>
              <a:buClr>
                <a:srgbClr val="00CC00"/>
              </a:buClr>
              <a:buSzPct val="100000"/>
              <a:buFont typeface="Wingdings" pitchFamily="2" charset="2"/>
              <a:buChar char="Ø"/>
            </a:pPr>
            <a:r>
              <a:rPr lang="en-US" sz="2400" dirty="0" smtClean="0">
                <a:latin typeface="Calibri" pitchFamily="34" charset="0"/>
                <a:cs typeface="Calibri" pitchFamily="34" charset="0"/>
              </a:rPr>
              <a:t>192.168.1.1 </a:t>
            </a:r>
            <a:r>
              <a:rPr lang="en-US" sz="2400" dirty="0">
                <a:latin typeface="Calibri" pitchFamily="34" charset="0"/>
                <a:cs typeface="Calibri" pitchFamily="34" charset="0"/>
              </a:rPr>
              <a:t>is an example of a valid IP address.</a:t>
            </a:r>
          </a:p>
        </p:txBody>
      </p:sp>
      <p:sp>
        <p:nvSpPr>
          <p:cNvPr id="6"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36</a:t>
            </a:fld>
            <a:endParaRPr lang="en-US" dirty="0"/>
          </a:p>
        </p:txBody>
      </p:sp>
      <p:sp>
        <p:nvSpPr>
          <p:cNvPr id="8"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13.5 About the Internet</a:t>
            </a:r>
            <a:endParaRPr lang="en-US" i="0" dirty="0">
              <a:solidFill>
                <a:schemeClr val="bg1"/>
              </a:solidFill>
              <a:latin typeface="Arial" panose="020B0604020202020204" pitchFamily="34" charset="0"/>
            </a:endParaRPr>
          </a:p>
        </p:txBody>
      </p:sp>
    </p:spTree>
    <p:extLst>
      <p:ext uri="{BB962C8B-B14F-4D97-AF65-F5344CB8AC3E}">
        <p14:creationId xmlns:p14="http://schemas.microsoft.com/office/powerpoint/2010/main" val="39401104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381000" y="762000"/>
            <a:ext cx="8534400" cy="5486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spcBef>
                <a:spcPts val="600"/>
              </a:spcBef>
              <a:spcAft>
                <a:spcPts val="600"/>
              </a:spcAft>
              <a:buNone/>
            </a:pPr>
            <a:r>
              <a:rPr lang="en-US" sz="2800" dirty="0" smtClean="0">
                <a:solidFill>
                  <a:srgbClr val="0033CC"/>
                </a:solidFill>
                <a:latin typeface="Arial" panose="020B0604020202020204" pitchFamily="34" charset="0"/>
              </a:rPr>
              <a:t>13.5.8 </a:t>
            </a:r>
            <a:r>
              <a:rPr lang="en-US" sz="2800" dirty="0" smtClean="0">
                <a:solidFill>
                  <a:srgbClr val="FF0000"/>
                </a:solidFill>
                <a:latin typeface="Arial" panose="020B0604020202020204" pitchFamily="34" charset="0"/>
              </a:rPr>
              <a:t>DNS </a:t>
            </a:r>
            <a:r>
              <a:rPr lang="en-US" sz="2800" dirty="0">
                <a:solidFill>
                  <a:srgbClr val="FF0000"/>
                </a:solidFill>
                <a:latin typeface="Arial" panose="020B0604020202020204" pitchFamily="34" charset="0"/>
              </a:rPr>
              <a:t>(Domain Name System)</a:t>
            </a:r>
          </a:p>
          <a:p>
            <a:pPr marL="0" indent="0" algn="just" eaLnBrk="1" hangingPunct="1">
              <a:lnSpc>
                <a:spcPct val="90000"/>
              </a:lnSpc>
              <a:spcBef>
                <a:spcPts val="600"/>
              </a:spcBef>
              <a:spcAft>
                <a:spcPts val="600"/>
              </a:spcAft>
              <a:buNone/>
            </a:pPr>
            <a:r>
              <a:rPr lang="en-US" sz="2800" dirty="0" smtClean="0">
                <a:latin typeface="Arial" panose="020B0604020202020204" pitchFamily="34" charset="0"/>
                <a:cs typeface="Arial" panose="020B0604020202020204" pitchFamily="34" charset="0"/>
              </a:rPr>
              <a:t>Therefore</a:t>
            </a:r>
            <a:r>
              <a:rPr lang="en-US" sz="2800" dirty="0">
                <a:latin typeface="Arial" panose="020B0604020202020204" pitchFamily="34" charset="0"/>
                <a:cs typeface="Arial" panose="020B0604020202020204" pitchFamily="34" charset="0"/>
              </a:rPr>
              <a:t>, most computers on the Internet have an address that uses words rather than numbers, which is called a DNS (Domain Name System) address. </a:t>
            </a:r>
          </a:p>
          <a:p>
            <a:pPr marL="0" indent="0" algn="just" eaLnBrk="1" hangingPunct="1">
              <a:lnSpc>
                <a:spcPct val="90000"/>
              </a:lnSpc>
              <a:spcBef>
                <a:spcPts val="600"/>
              </a:spcBef>
              <a:spcAft>
                <a:spcPts val="600"/>
              </a:spcAft>
              <a:buNone/>
            </a:pPr>
            <a:r>
              <a:rPr lang="en-US" sz="2800" dirty="0">
                <a:latin typeface="Arial" panose="020B0604020202020204" pitchFamily="34" charset="0"/>
                <a:cs typeface="Arial" panose="020B0604020202020204" pitchFamily="34" charset="0"/>
              </a:rPr>
              <a:t>DNS addresses have two parts: </a:t>
            </a:r>
          </a:p>
          <a:p>
            <a:pPr marL="914400" indent="-457200" algn="just">
              <a:lnSpc>
                <a:spcPct val="90000"/>
              </a:lnSpc>
              <a:spcBef>
                <a:spcPts val="600"/>
              </a:spcBef>
              <a:spcAft>
                <a:spcPts val="0"/>
              </a:spcAft>
              <a:buClr>
                <a:srgbClr val="00CC00"/>
              </a:buClr>
              <a:buSzPct val="100000"/>
              <a:buAutoNum type="alphaLcParenR"/>
            </a:pPr>
            <a:r>
              <a:rPr lang="en-US" sz="2400" dirty="0" smtClean="0">
                <a:solidFill>
                  <a:srgbClr val="FF0000"/>
                </a:solidFill>
                <a:latin typeface="Calibri" pitchFamily="34" charset="0"/>
                <a:cs typeface="Calibri" pitchFamily="34" charset="0"/>
              </a:rPr>
              <a:t>an </a:t>
            </a:r>
            <a:r>
              <a:rPr lang="en-US" sz="2400" dirty="0">
                <a:solidFill>
                  <a:srgbClr val="FF0000"/>
                </a:solidFill>
                <a:latin typeface="Calibri" pitchFamily="34" charset="0"/>
                <a:cs typeface="Calibri" pitchFamily="34" charset="0"/>
              </a:rPr>
              <a:t>individual </a:t>
            </a:r>
            <a:r>
              <a:rPr lang="en-US" sz="2400" dirty="0" smtClean="0">
                <a:solidFill>
                  <a:srgbClr val="FF0000"/>
                </a:solidFill>
                <a:latin typeface="Calibri" pitchFamily="34" charset="0"/>
                <a:cs typeface="Calibri" pitchFamily="34" charset="0"/>
              </a:rPr>
              <a:t>name</a:t>
            </a:r>
            <a:r>
              <a:rPr lang="en-US" sz="1800" dirty="0">
                <a:solidFill>
                  <a:srgbClr val="FF0000"/>
                </a:solidFill>
                <a:latin typeface="Calibri" pitchFamily="34" charset="0"/>
                <a:cs typeface="Calibri" pitchFamily="34" charset="0"/>
              </a:rPr>
              <a:t> </a:t>
            </a:r>
            <a:endParaRPr lang="en-US" sz="1800" dirty="0" smtClean="0">
              <a:solidFill>
                <a:srgbClr val="FF0000"/>
              </a:solidFill>
              <a:latin typeface="Calibri" pitchFamily="34" charset="0"/>
              <a:cs typeface="Calibri" pitchFamily="34" charset="0"/>
            </a:endParaRPr>
          </a:p>
          <a:p>
            <a:pPr marL="914400" indent="0" algn="just">
              <a:lnSpc>
                <a:spcPct val="90000"/>
              </a:lnSpc>
              <a:spcBef>
                <a:spcPts val="0"/>
              </a:spcBef>
              <a:spcAft>
                <a:spcPts val="0"/>
              </a:spcAft>
              <a:buClr>
                <a:srgbClr val="00CC00"/>
              </a:buClr>
              <a:buSzPct val="100000"/>
              <a:buNone/>
            </a:pPr>
            <a:r>
              <a:rPr lang="en-US" sz="1800" dirty="0" smtClean="0">
                <a:latin typeface="Calibri" pitchFamily="34" charset="0"/>
                <a:cs typeface="Calibri" pitchFamily="34" charset="0"/>
              </a:rPr>
              <a:t>(that </a:t>
            </a:r>
            <a:r>
              <a:rPr lang="en-US" sz="1800" dirty="0">
                <a:latin typeface="Calibri" pitchFamily="34" charset="0"/>
                <a:cs typeface="Calibri" pitchFamily="34" charset="0"/>
              </a:rPr>
              <a:t>represents the institution or person, such as </a:t>
            </a:r>
            <a:r>
              <a:rPr lang="en-US" sz="1800" dirty="0" err="1">
                <a:latin typeface="Calibri" pitchFamily="34" charset="0"/>
                <a:cs typeface="Calibri" pitchFamily="34" charset="0"/>
              </a:rPr>
              <a:t>juniv</a:t>
            </a:r>
            <a:r>
              <a:rPr lang="en-US" sz="1800" dirty="0">
                <a:latin typeface="Calibri" pitchFamily="34" charset="0"/>
                <a:cs typeface="Calibri" pitchFamily="34" charset="0"/>
              </a:rPr>
              <a:t> for </a:t>
            </a:r>
            <a:r>
              <a:rPr lang="en-US" sz="1800" dirty="0" err="1">
                <a:latin typeface="Calibri" pitchFamily="34" charset="0"/>
                <a:cs typeface="Calibri" pitchFamily="34" charset="0"/>
              </a:rPr>
              <a:t>Jhangirnagar</a:t>
            </a:r>
            <a:r>
              <a:rPr lang="en-US" sz="1800" dirty="0">
                <a:latin typeface="Calibri" pitchFamily="34" charset="0"/>
                <a:cs typeface="Calibri" pitchFamily="34" charset="0"/>
              </a:rPr>
              <a:t> University, or </a:t>
            </a:r>
            <a:r>
              <a:rPr lang="en-US" sz="1800" dirty="0" err="1" smtClean="0">
                <a:latin typeface="Calibri" pitchFamily="34" charset="0"/>
                <a:cs typeface="Calibri" pitchFamily="34" charset="0"/>
              </a:rPr>
              <a:t>bup</a:t>
            </a:r>
            <a:r>
              <a:rPr lang="en-US" sz="1800" dirty="0" smtClean="0">
                <a:latin typeface="Calibri" pitchFamily="34" charset="0"/>
                <a:cs typeface="Calibri" pitchFamily="34" charset="0"/>
              </a:rPr>
              <a:t> for Bangladesh University of Professionals).</a:t>
            </a:r>
            <a:endParaRPr lang="en-US" sz="2400" dirty="0">
              <a:latin typeface="Calibri" pitchFamily="34" charset="0"/>
              <a:cs typeface="Calibri" pitchFamily="34" charset="0"/>
            </a:endParaRPr>
          </a:p>
          <a:p>
            <a:pPr marL="914400" indent="-457200" algn="just">
              <a:lnSpc>
                <a:spcPct val="90000"/>
              </a:lnSpc>
              <a:spcBef>
                <a:spcPts val="600"/>
              </a:spcBef>
              <a:spcAft>
                <a:spcPts val="0"/>
              </a:spcAft>
              <a:buClr>
                <a:srgbClr val="00CC00"/>
              </a:buClr>
              <a:buSzPct val="100000"/>
              <a:buFont typeface="+mj-lt"/>
              <a:buAutoNum type="alphaLcParenR" startAt="2"/>
            </a:pPr>
            <a:r>
              <a:rPr lang="en-US" sz="2400" dirty="0" smtClean="0">
                <a:solidFill>
                  <a:srgbClr val="FF0000"/>
                </a:solidFill>
                <a:latin typeface="Calibri" pitchFamily="34" charset="0"/>
                <a:cs typeface="Calibri" pitchFamily="34" charset="0"/>
              </a:rPr>
              <a:t>a </a:t>
            </a:r>
            <a:r>
              <a:rPr lang="en-US" sz="2400" dirty="0">
                <a:solidFill>
                  <a:srgbClr val="FF0000"/>
                </a:solidFill>
                <a:latin typeface="Calibri" pitchFamily="34" charset="0"/>
                <a:cs typeface="Calibri" pitchFamily="34" charset="0"/>
              </a:rPr>
              <a:t>domain name </a:t>
            </a:r>
          </a:p>
          <a:p>
            <a:pPr marL="914400" indent="0" algn="just">
              <a:lnSpc>
                <a:spcPct val="90000"/>
              </a:lnSpc>
              <a:spcBef>
                <a:spcPts val="0"/>
              </a:spcBef>
              <a:spcAft>
                <a:spcPts val="0"/>
              </a:spcAft>
              <a:buClr>
                <a:srgbClr val="00CC00"/>
              </a:buClr>
              <a:buSzPct val="100000"/>
              <a:buNone/>
            </a:pPr>
            <a:r>
              <a:rPr lang="en-US" sz="1800" dirty="0">
                <a:latin typeface="Calibri" pitchFamily="34" charset="0"/>
                <a:cs typeface="Calibri" pitchFamily="34" charset="0"/>
              </a:rPr>
              <a:t>(that generally represents the type of institution or organization that uses the address, such as com for commercial, or </a:t>
            </a:r>
            <a:r>
              <a:rPr lang="en-US" sz="1800" dirty="0" err="1">
                <a:latin typeface="Calibri" pitchFamily="34" charset="0"/>
                <a:cs typeface="Calibri" pitchFamily="34" charset="0"/>
              </a:rPr>
              <a:t>edu</a:t>
            </a:r>
            <a:r>
              <a:rPr lang="en-US" sz="1800" dirty="0">
                <a:latin typeface="Calibri" pitchFamily="34" charset="0"/>
                <a:cs typeface="Calibri" pitchFamily="34" charset="0"/>
              </a:rPr>
              <a:t> for </a:t>
            </a:r>
            <a:r>
              <a:rPr lang="en-US" sz="1800" dirty="0" smtClean="0">
                <a:latin typeface="Calibri" pitchFamily="34" charset="0"/>
                <a:cs typeface="Calibri" pitchFamily="34" charset="0"/>
              </a:rPr>
              <a:t>educational).</a:t>
            </a:r>
            <a:endParaRPr lang="en-US" sz="1800" dirty="0">
              <a:latin typeface="Calibri" pitchFamily="34" charset="0"/>
              <a:cs typeface="Calibri" pitchFamily="34" charset="0"/>
            </a:endParaRPr>
          </a:p>
          <a:p>
            <a:pPr marL="914400" indent="-457200" algn="just">
              <a:lnSpc>
                <a:spcPct val="90000"/>
              </a:lnSpc>
              <a:spcBef>
                <a:spcPts val="600"/>
              </a:spcBef>
              <a:spcAft>
                <a:spcPts val="600"/>
              </a:spcAft>
              <a:buClr>
                <a:srgbClr val="00CC00"/>
              </a:buClr>
              <a:buSzPct val="100000"/>
              <a:buFont typeface="Wingdings" pitchFamily="2" charset="2"/>
              <a:buChar char="Ø"/>
            </a:pPr>
            <a:r>
              <a:rPr lang="en-US" sz="2400" dirty="0">
                <a:latin typeface="Calibri" pitchFamily="34" charset="0"/>
                <a:cs typeface="Calibri" pitchFamily="34" charset="0"/>
              </a:rPr>
              <a:t>Individual name is followed by the domain name and is separated by period between them.</a:t>
            </a:r>
          </a:p>
          <a:p>
            <a:pPr marL="914400" indent="-457200" algn="just">
              <a:lnSpc>
                <a:spcPct val="90000"/>
              </a:lnSpc>
              <a:spcBef>
                <a:spcPts val="600"/>
              </a:spcBef>
              <a:spcAft>
                <a:spcPts val="600"/>
              </a:spcAft>
              <a:buClr>
                <a:srgbClr val="00CC00"/>
              </a:buClr>
              <a:buSzPct val="100000"/>
              <a:buFont typeface="Wingdings" pitchFamily="2" charset="2"/>
              <a:buChar char="Ø"/>
            </a:pPr>
            <a:r>
              <a:rPr lang="en-US" sz="2400" dirty="0">
                <a:latin typeface="Calibri" pitchFamily="34" charset="0"/>
                <a:cs typeface="Calibri" pitchFamily="34" charset="0"/>
              </a:rPr>
              <a:t>Some examples of DNS addresses are </a:t>
            </a:r>
            <a:r>
              <a:rPr lang="en-US" sz="2400" dirty="0" smtClean="0">
                <a:latin typeface="Calibri" pitchFamily="34" charset="0"/>
                <a:cs typeface="Calibri" pitchFamily="34" charset="0"/>
              </a:rPr>
              <a:t>juniv.edu, yahoo.com.</a:t>
            </a:r>
            <a:endParaRPr lang="en-US" sz="2400" dirty="0">
              <a:latin typeface="Calibri" pitchFamily="34" charset="0"/>
              <a:cs typeface="Calibri" pitchFamily="34" charset="0"/>
            </a:endParaRPr>
          </a:p>
        </p:txBody>
      </p:sp>
      <p:sp>
        <p:nvSpPr>
          <p:cNvPr id="6"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37</a:t>
            </a:fld>
            <a:endParaRPr lang="en-US" dirty="0"/>
          </a:p>
        </p:txBody>
      </p:sp>
      <p:sp>
        <p:nvSpPr>
          <p:cNvPr id="8"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13.5 About the Internet</a:t>
            </a:r>
            <a:endParaRPr lang="en-US" i="0" dirty="0">
              <a:solidFill>
                <a:schemeClr val="bg1"/>
              </a:solidFill>
              <a:latin typeface="Arial" panose="020B0604020202020204" pitchFamily="34" charset="0"/>
            </a:endParaRPr>
          </a:p>
        </p:txBody>
      </p:sp>
    </p:spTree>
    <p:extLst>
      <p:ext uri="{BB962C8B-B14F-4D97-AF65-F5344CB8AC3E}">
        <p14:creationId xmlns:p14="http://schemas.microsoft.com/office/powerpoint/2010/main" val="4228399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630942"/>
          </a:xfrm>
          <a:prstGeom prst="rect">
            <a:avLst/>
          </a:prstGeom>
          <a:solidFill>
            <a:srgbClr val="0033CC"/>
          </a:solidFill>
          <a:ln>
            <a:noFill/>
          </a:ln>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3500" i="0" smtClean="0">
                <a:solidFill>
                  <a:schemeClr val="bg1"/>
                </a:solidFill>
                <a:latin typeface="Arial" panose="020B0604020202020204" pitchFamily="34" charset="0"/>
              </a:rPr>
              <a:t>Discussion Points</a:t>
            </a:r>
            <a:endParaRPr lang="en-US" sz="35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228600" y="1752600"/>
            <a:ext cx="8915400" cy="243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b="0" dirty="0" smtClean="0">
                <a:solidFill>
                  <a:srgbClr val="FF0000"/>
                </a:solidFill>
              </a:rPr>
              <a:t>1</a:t>
            </a:r>
            <a:r>
              <a:rPr lang="en-US" sz="3000" b="0" dirty="0">
                <a:solidFill>
                  <a:srgbClr val="FF0000"/>
                </a:solidFill>
              </a:rPr>
              <a:t>. Computer Network &amp; its Benefits </a:t>
            </a:r>
          </a:p>
          <a:p>
            <a:pPr marL="0" indent="0">
              <a:buNone/>
            </a:pPr>
            <a:r>
              <a:rPr lang="en-US" sz="3000" b="0" dirty="0">
                <a:solidFill>
                  <a:srgbClr val="0033CC"/>
                </a:solidFill>
              </a:rPr>
              <a:t>2. Network Topology </a:t>
            </a:r>
          </a:p>
          <a:p>
            <a:pPr marL="0" indent="0">
              <a:buNone/>
            </a:pPr>
            <a:r>
              <a:rPr lang="en-US" sz="3000" b="0" dirty="0">
                <a:solidFill>
                  <a:srgbClr val="FF0000"/>
                </a:solidFill>
              </a:rPr>
              <a:t>3. Connecting Different LANs </a:t>
            </a:r>
          </a:p>
          <a:p>
            <a:pPr marL="0" indent="0">
              <a:buNone/>
            </a:pPr>
            <a:r>
              <a:rPr lang="en-US" sz="3000" b="0" dirty="0">
                <a:solidFill>
                  <a:srgbClr val="0033CC"/>
                </a:solidFill>
              </a:rPr>
              <a:t>4. Internet and the World Wide Web </a:t>
            </a:r>
            <a:r>
              <a:rPr lang="en-US" sz="2800" b="0" dirty="0">
                <a:solidFill>
                  <a:srgbClr val="0033CC"/>
                </a:solidFill>
              </a:rPr>
              <a:t>	</a:t>
            </a:r>
          </a:p>
          <a:p>
            <a:pPr marL="0" indent="0">
              <a:buNone/>
            </a:pPr>
            <a:endParaRPr lang="en-US" sz="3000" b="0" dirty="0">
              <a:solidFill>
                <a:srgbClr val="00CC00"/>
              </a:solidFill>
            </a:endParaRPr>
          </a:p>
          <a:p>
            <a:pPr marL="0" indent="0">
              <a:buNone/>
            </a:pPr>
            <a:r>
              <a:rPr lang="en-US" sz="3000" b="0" dirty="0">
                <a:solidFill>
                  <a:srgbClr val="00CC00"/>
                </a:solidFill>
              </a:rPr>
              <a:t> 	</a:t>
            </a:r>
          </a:p>
          <a:p>
            <a:pPr marL="0" indent="0">
              <a:buNone/>
            </a:pPr>
            <a:r>
              <a:rPr lang="en-US" sz="3000" b="0" dirty="0">
                <a:solidFill>
                  <a:srgbClr val="00CC00"/>
                </a:solidFill>
              </a:rPr>
              <a:t>	</a:t>
            </a:r>
          </a:p>
        </p:txBody>
      </p:sp>
      <p:sp>
        <p:nvSpPr>
          <p:cNvPr id="8"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38</a:t>
            </a:fld>
            <a:endParaRPr lang="en-US" dirty="0"/>
          </a:p>
        </p:txBody>
      </p:sp>
    </p:spTree>
    <p:extLst>
      <p:ext uri="{BB962C8B-B14F-4D97-AF65-F5344CB8AC3E}">
        <p14:creationId xmlns:p14="http://schemas.microsoft.com/office/powerpoint/2010/main" val="472799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
        <p:nvSpPr>
          <p:cNvPr id="20" name="Rectangle 19"/>
          <p:cNvSpPr/>
          <p:nvPr/>
        </p:nvSpPr>
        <p:spPr>
          <a:xfrm>
            <a:off x="2068879" y="4324151"/>
            <a:ext cx="4339651" cy="923330"/>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p:txBody>
      </p:sp>
      <p:sp>
        <p:nvSpPr>
          <p:cNvPr id="21" name="Rectangle 20"/>
          <p:cNvSpPr/>
          <p:nvPr/>
        </p:nvSpPr>
        <p:spPr>
          <a:xfrm>
            <a:off x="1464195" y="1979193"/>
            <a:ext cx="5917005" cy="923330"/>
          </a:xfrm>
          <a:prstGeom prst="rect">
            <a:avLst/>
          </a:prstGeom>
          <a:noFill/>
          <a:scene3d>
            <a:camera prst="orthographicFront"/>
            <a:lightRig rig="threePt" dir="t"/>
          </a:scene3d>
          <a:sp3d>
            <a:bevelT/>
          </a:sp3d>
        </p:spPr>
        <p:txBody>
          <a:bodyPr wrap="none">
            <a:spAutoFit/>
          </a:bodyPr>
          <a:lstStyle/>
          <a:p>
            <a:pPr algn="ctr">
              <a:defRPr/>
            </a:pPr>
            <a:r>
              <a:rPr lang="en-US" sz="5400" b="1" dirty="0">
                <a:ln w="1905"/>
                <a:solidFill>
                  <a:schemeClr val="bg1"/>
                </a:solidFill>
                <a:effectLst>
                  <a:innerShdw blurRad="69850" dist="43180" dir="5400000">
                    <a:srgbClr val="000000">
                      <a:alpha val="65000"/>
                    </a:srgbClr>
                  </a:innerShdw>
                </a:effectLst>
              </a:rPr>
              <a:t>Have a question?</a:t>
            </a:r>
          </a:p>
        </p:txBody>
      </p:sp>
      <p:sp>
        <p:nvSpPr>
          <p:cNvPr id="6"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39</a:t>
            </a:fld>
            <a:endParaRPr lang="en-US" dirty="0"/>
          </a:p>
        </p:txBody>
      </p:sp>
    </p:spTree>
    <p:extLst>
      <p:ext uri="{BB962C8B-B14F-4D97-AF65-F5344CB8AC3E}">
        <p14:creationId xmlns:p14="http://schemas.microsoft.com/office/powerpoint/2010/main" val="1987606976"/>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565253" name="Rectangle 5"/>
          <p:cNvSpPr>
            <a:spLocks noChangeArrowheads="1"/>
          </p:cNvSpPr>
          <p:nvPr/>
        </p:nvSpPr>
        <p:spPr bwMode="auto">
          <a:xfrm>
            <a:off x="342900" y="685800"/>
            <a:ext cx="8458200" cy="622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pPr algn="just">
              <a:spcBef>
                <a:spcPts val="600"/>
              </a:spcBef>
              <a:spcAft>
                <a:spcPts val="600"/>
              </a:spcAft>
            </a:pPr>
            <a:r>
              <a:rPr lang="en-US" sz="2800" dirty="0" smtClean="0">
                <a:solidFill>
                  <a:srgbClr val="0033CC"/>
                </a:solidFill>
              </a:rPr>
              <a:t>13.1.2</a:t>
            </a:r>
            <a:r>
              <a:rPr lang="en-US" sz="2800" dirty="0" smtClean="0">
                <a:solidFill>
                  <a:srgbClr val="FF0000"/>
                </a:solidFill>
              </a:rPr>
              <a:t> Benefits of Computer Network:</a:t>
            </a:r>
            <a:endParaRPr lang="en-US" sz="2800" dirty="0" smtClean="0"/>
          </a:p>
          <a:p>
            <a:pPr algn="just">
              <a:lnSpc>
                <a:spcPct val="95000"/>
              </a:lnSpc>
              <a:spcBef>
                <a:spcPts val="300"/>
              </a:spcBef>
              <a:spcAft>
                <a:spcPts val="300"/>
              </a:spcAft>
            </a:pPr>
            <a:r>
              <a:rPr lang="en-US" sz="2800" dirty="0" smtClean="0"/>
              <a:t>Computer network offers a number of benefits:</a:t>
            </a:r>
          </a:p>
          <a:p>
            <a:pPr>
              <a:lnSpc>
                <a:spcPct val="95000"/>
              </a:lnSpc>
              <a:spcBef>
                <a:spcPts val="300"/>
              </a:spcBef>
              <a:spcAft>
                <a:spcPts val="300"/>
              </a:spcAft>
            </a:pPr>
            <a:r>
              <a:rPr lang="en-US" sz="2400" dirty="0" smtClean="0">
                <a:solidFill>
                  <a:srgbClr val="0033CC"/>
                </a:solidFill>
              </a:rPr>
              <a:t>File Sharing: </a:t>
            </a:r>
          </a:p>
          <a:p>
            <a:pPr marL="800100" indent="-342900" algn="just">
              <a:lnSpc>
                <a:spcPct val="95000"/>
              </a:lnSpc>
              <a:spcBef>
                <a:spcPts val="300"/>
              </a:spcBef>
              <a:spcAft>
                <a:spcPts val="300"/>
              </a:spcAft>
              <a:buClr>
                <a:srgbClr val="0033CC"/>
              </a:buClr>
              <a:buFont typeface="Wingdings" pitchFamily="2" charset="2"/>
              <a:buChar char="Ø"/>
            </a:pPr>
            <a:r>
              <a:rPr lang="en-US" sz="2400" dirty="0" smtClean="0">
                <a:latin typeface="Calibri" pitchFamily="34" charset="0"/>
                <a:cs typeface="Calibri" pitchFamily="34" charset="0"/>
              </a:rPr>
              <a:t>Using computer network, files and programs can </a:t>
            </a:r>
            <a:r>
              <a:rPr lang="en-US" sz="2400" dirty="0">
                <a:latin typeface="Calibri" pitchFamily="34" charset="0"/>
                <a:cs typeface="Calibri" pitchFamily="34" charset="0"/>
              </a:rPr>
              <a:t>be stored on a central computer </a:t>
            </a:r>
            <a:r>
              <a:rPr lang="en-US" sz="2400" dirty="0" smtClean="0">
                <a:latin typeface="Calibri" pitchFamily="34" charset="0"/>
                <a:cs typeface="Calibri" pitchFamily="34" charset="0"/>
              </a:rPr>
              <a:t>which can be accessed simultaneously from multiple locations by multiple users.</a:t>
            </a:r>
          </a:p>
          <a:p>
            <a:pPr>
              <a:lnSpc>
                <a:spcPct val="95000"/>
              </a:lnSpc>
              <a:spcBef>
                <a:spcPts val="300"/>
              </a:spcBef>
              <a:spcAft>
                <a:spcPts val="300"/>
              </a:spcAft>
            </a:pPr>
            <a:r>
              <a:rPr lang="en-US" sz="2400" dirty="0" smtClean="0">
                <a:solidFill>
                  <a:srgbClr val="0033CC"/>
                </a:solidFill>
              </a:rPr>
              <a:t>Knowledge Sharing:</a:t>
            </a:r>
          </a:p>
          <a:p>
            <a:pPr marL="800100" indent="-342900" algn="just">
              <a:lnSpc>
                <a:spcPct val="95000"/>
              </a:lnSpc>
              <a:spcBef>
                <a:spcPts val="300"/>
              </a:spcBef>
              <a:spcAft>
                <a:spcPts val="300"/>
              </a:spcAft>
              <a:buClr>
                <a:srgbClr val="0033CC"/>
              </a:buClr>
              <a:buFont typeface="Wingdings" pitchFamily="2" charset="2"/>
              <a:buChar char="Ø"/>
            </a:pPr>
            <a:r>
              <a:rPr lang="en-US" sz="2400" dirty="0">
                <a:latin typeface="Calibri" pitchFamily="34" charset="0"/>
                <a:cs typeface="Calibri" pitchFamily="34" charset="0"/>
              </a:rPr>
              <a:t>Network allows individuals to be connected together for sharing their ideas and expanding their  knowledge. </a:t>
            </a:r>
            <a:endParaRPr lang="en-US" sz="2400" dirty="0" smtClean="0">
              <a:latin typeface="Calibri" pitchFamily="34" charset="0"/>
              <a:cs typeface="Calibri" pitchFamily="34" charset="0"/>
            </a:endParaRPr>
          </a:p>
          <a:p>
            <a:pPr>
              <a:lnSpc>
                <a:spcPct val="95000"/>
              </a:lnSpc>
              <a:spcBef>
                <a:spcPts val="300"/>
              </a:spcBef>
              <a:spcAft>
                <a:spcPts val="300"/>
              </a:spcAft>
              <a:buClr>
                <a:srgbClr val="0033CC"/>
              </a:buClr>
            </a:pPr>
            <a:r>
              <a:rPr lang="en-US" sz="2400" dirty="0" smtClean="0">
                <a:solidFill>
                  <a:srgbClr val="0033CC"/>
                </a:solidFill>
              </a:rPr>
              <a:t>Resource </a:t>
            </a:r>
            <a:r>
              <a:rPr lang="en-US" sz="2400" dirty="0">
                <a:solidFill>
                  <a:srgbClr val="0033CC"/>
                </a:solidFill>
              </a:rPr>
              <a:t>Sharing:</a:t>
            </a:r>
          </a:p>
          <a:p>
            <a:pPr marL="800100" indent="-342900" algn="just">
              <a:lnSpc>
                <a:spcPct val="95000"/>
              </a:lnSpc>
              <a:spcBef>
                <a:spcPts val="300"/>
              </a:spcBef>
              <a:spcAft>
                <a:spcPts val="300"/>
              </a:spcAft>
              <a:buClr>
                <a:srgbClr val="0033CC"/>
              </a:buClr>
              <a:buFont typeface="Wingdings" pitchFamily="2" charset="2"/>
              <a:buChar char="Ø"/>
            </a:pPr>
            <a:r>
              <a:rPr lang="en-US" sz="2400" dirty="0" smtClean="0">
                <a:latin typeface="Calibri" pitchFamily="34" charset="0"/>
                <a:cs typeface="Calibri" pitchFamily="34" charset="0"/>
              </a:rPr>
              <a:t>It </a:t>
            </a:r>
            <a:r>
              <a:rPr lang="en-US" sz="2400" dirty="0">
                <a:latin typeface="Calibri" pitchFamily="34" charset="0"/>
                <a:cs typeface="Calibri" pitchFamily="34" charset="0"/>
              </a:rPr>
              <a:t>allows people to share peripheral devices (such as printers, hard disks, scanners etc.).  </a:t>
            </a:r>
            <a:endParaRPr lang="en-US" sz="2400" dirty="0" smtClean="0">
              <a:latin typeface="Calibri" pitchFamily="34" charset="0"/>
              <a:cs typeface="Calibri" pitchFamily="34" charset="0"/>
            </a:endParaRPr>
          </a:p>
          <a:p>
            <a:pPr>
              <a:lnSpc>
                <a:spcPct val="95000"/>
              </a:lnSpc>
              <a:spcBef>
                <a:spcPts val="300"/>
              </a:spcBef>
              <a:spcAft>
                <a:spcPts val="300"/>
              </a:spcAft>
              <a:buClr>
                <a:srgbClr val="0033CC"/>
              </a:buClr>
            </a:pPr>
            <a:r>
              <a:rPr lang="en-US" sz="2400" dirty="0" smtClean="0">
                <a:solidFill>
                  <a:srgbClr val="0033CC"/>
                </a:solidFill>
              </a:rPr>
              <a:t>Connection Sharing:</a:t>
            </a:r>
            <a:endParaRPr lang="en-US" sz="2400" dirty="0">
              <a:solidFill>
                <a:srgbClr val="0033CC"/>
              </a:solidFill>
            </a:endParaRPr>
          </a:p>
          <a:p>
            <a:pPr marL="800100" indent="-342900" algn="just">
              <a:lnSpc>
                <a:spcPct val="95000"/>
              </a:lnSpc>
              <a:spcBef>
                <a:spcPts val="300"/>
              </a:spcBef>
              <a:spcAft>
                <a:spcPts val="300"/>
              </a:spcAft>
              <a:buClr>
                <a:srgbClr val="0033CC"/>
              </a:buClr>
              <a:buFont typeface="Wingdings" pitchFamily="2" charset="2"/>
              <a:buChar char="Ø"/>
            </a:pPr>
            <a:r>
              <a:rPr lang="en-US" sz="2400" dirty="0" smtClean="0">
                <a:latin typeface="Calibri" pitchFamily="34" charset="0"/>
                <a:cs typeface="Calibri" pitchFamily="34" charset="0"/>
              </a:rPr>
              <a:t>A single internet connection can be shared among multiple users which is cost-effective.</a:t>
            </a:r>
            <a:endParaRPr lang="en-US" sz="2400" b="0" dirty="0"/>
          </a:p>
        </p:txBody>
      </p:sp>
      <p:sp>
        <p:nvSpPr>
          <p:cNvPr id="7"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4</a:t>
            </a:fld>
            <a:endParaRPr lang="en-US" dirty="0"/>
          </a:p>
        </p:txBody>
      </p:sp>
      <p:sp>
        <p:nvSpPr>
          <p:cNvPr id="6"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13.1 Computer Network</a:t>
            </a:r>
            <a:endParaRPr lang="en-US" i="0" dirty="0">
              <a:solidFill>
                <a:schemeClr val="bg1"/>
              </a:solidFill>
              <a:latin typeface="Arial" panose="020B0604020202020204" pitchFamily="34" charset="0"/>
            </a:endParaRPr>
          </a:p>
        </p:txBody>
      </p:sp>
    </p:spTree>
    <p:extLst>
      <p:ext uri="{BB962C8B-B14F-4D97-AF65-F5344CB8AC3E}">
        <p14:creationId xmlns:p14="http://schemas.microsoft.com/office/powerpoint/2010/main" val="4165182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565253" name="Rectangle 5"/>
          <p:cNvSpPr>
            <a:spLocks noChangeArrowheads="1"/>
          </p:cNvSpPr>
          <p:nvPr/>
        </p:nvSpPr>
        <p:spPr bwMode="auto">
          <a:xfrm>
            <a:off x="342900" y="685800"/>
            <a:ext cx="8458200" cy="6010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pPr algn="just">
              <a:lnSpc>
                <a:spcPct val="97000"/>
              </a:lnSpc>
              <a:spcBef>
                <a:spcPts val="600"/>
              </a:spcBef>
              <a:spcAft>
                <a:spcPts val="600"/>
              </a:spcAft>
            </a:pPr>
            <a:r>
              <a:rPr lang="en-US" sz="2800" dirty="0" smtClean="0">
                <a:solidFill>
                  <a:srgbClr val="0033CC"/>
                </a:solidFill>
              </a:rPr>
              <a:t>13.1.2</a:t>
            </a:r>
            <a:r>
              <a:rPr lang="en-US" sz="2800" dirty="0" smtClean="0">
                <a:solidFill>
                  <a:srgbClr val="FF0000"/>
                </a:solidFill>
              </a:rPr>
              <a:t> Benefits </a:t>
            </a:r>
            <a:r>
              <a:rPr lang="en-US" sz="2800" dirty="0">
                <a:solidFill>
                  <a:srgbClr val="FF0000"/>
                </a:solidFill>
              </a:rPr>
              <a:t>of Computer </a:t>
            </a:r>
            <a:r>
              <a:rPr lang="en-US" sz="2800" dirty="0" smtClean="0">
                <a:solidFill>
                  <a:srgbClr val="FF0000"/>
                </a:solidFill>
              </a:rPr>
              <a:t>Network</a:t>
            </a:r>
            <a:r>
              <a:rPr lang="en-US" sz="2800" dirty="0" smtClean="0">
                <a:solidFill>
                  <a:srgbClr val="0033CC"/>
                </a:solidFill>
              </a:rPr>
              <a:t>…</a:t>
            </a:r>
            <a:endParaRPr lang="en-US" sz="2800" dirty="0">
              <a:solidFill>
                <a:srgbClr val="0033CC"/>
              </a:solidFill>
            </a:endParaRPr>
          </a:p>
          <a:p>
            <a:pPr algn="just">
              <a:lnSpc>
                <a:spcPct val="90000"/>
              </a:lnSpc>
              <a:spcBef>
                <a:spcPts val="400"/>
              </a:spcBef>
              <a:spcAft>
                <a:spcPts val="400"/>
              </a:spcAft>
            </a:pPr>
            <a:r>
              <a:rPr lang="en-US" sz="2400" dirty="0" smtClean="0">
                <a:solidFill>
                  <a:srgbClr val="0033CC"/>
                </a:solidFill>
              </a:rPr>
              <a:t>Easy Back up and Update:</a:t>
            </a:r>
          </a:p>
          <a:p>
            <a:pPr marL="800100" indent="-342900" algn="just">
              <a:lnSpc>
                <a:spcPct val="90000"/>
              </a:lnSpc>
              <a:spcBef>
                <a:spcPts val="400"/>
              </a:spcBef>
              <a:spcAft>
                <a:spcPts val="400"/>
              </a:spcAft>
              <a:buClr>
                <a:srgbClr val="0033CC"/>
              </a:buClr>
              <a:buFont typeface="Wingdings" pitchFamily="2" charset="2"/>
              <a:buChar char="Ø"/>
            </a:pPr>
            <a:r>
              <a:rPr lang="en-US" sz="2400" dirty="0" smtClean="0">
                <a:latin typeface="Calibri" pitchFamily="34" charset="0"/>
                <a:cs typeface="Calibri" pitchFamily="34" charset="0"/>
              </a:rPr>
              <a:t>Using computer network, file back up and software update is done very easily and quickly.</a:t>
            </a:r>
            <a:endParaRPr lang="en-US" sz="2400" dirty="0">
              <a:latin typeface="Calibri" pitchFamily="34" charset="0"/>
              <a:cs typeface="Calibri" pitchFamily="34" charset="0"/>
            </a:endParaRPr>
          </a:p>
          <a:p>
            <a:pPr algn="just">
              <a:lnSpc>
                <a:spcPct val="90000"/>
              </a:lnSpc>
              <a:spcBef>
                <a:spcPts val="400"/>
              </a:spcBef>
              <a:spcAft>
                <a:spcPts val="400"/>
              </a:spcAft>
              <a:buClr>
                <a:srgbClr val="0033CC"/>
              </a:buClr>
            </a:pPr>
            <a:r>
              <a:rPr lang="en-US" sz="2400" dirty="0" smtClean="0">
                <a:solidFill>
                  <a:srgbClr val="0033CC"/>
                </a:solidFill>
              </a:rPr>
              <a:t>Saving Money</a:t>
            </a:r>
            <a:r>
              <a:rPr lang="en-US" sz="2400" dirty="0">
                <a:solidFill>
                  <a:srgbClr val="0033CC"/>
                </a:solidFill>
              </a:rPr>
              <a:t>, </a:t>
            </a:r>
            <a:r>
              <a:rPr lang="en-US" sz="2400" dirty="0" smtClean="0">
                <a:solidFill>
                  <a:srgbClr val="0033CC"/>
                </a:solidFill>
              </a:rPr>
              <a:t>Time </a:t>
            </a:r>
            <a:r>
              <a:rPr lang="en-US" sz="2400" dirty="0">
                <a:solidFill>
                  <a:srgbClr val="0033CC"/>
                </a:solidFill>
              </a:rPr>
              <a:t>and </a:t>
            </a:r>
            <a:r>
              <a:rPr lang="en-US" sz="2400" dirty="0" smtClean="0">
                <a:solidFill>
                  <a:srgbClr val="0033CC"/>
                </a:solidFill>
              </a:rPr>
              <a:t>Disk Space</a:t>
            </a:r>
            <a:r>
              <a:rPr lang="en-US" sz="2400" dirty="0">
                <a:solidFill>
                  <a:srgbClr val="0033CC"/>
                </a:solidFill>
              </a:rPr>
              <a:t>:</a:t>
            </a:r>
            <a:r>
              <a:rPr lang="en-US" sz="2400" dirty="0" smtClean="0">
                <a:solidFill>
                  <a:srgbClr val="0033CC"/>
                </a:solidFill>
              </a:rPr>
              <a:t> </a:t>
            </a:r>
            <a:endParaRPr lang="en-US" sz="2400" dirty="0">
              <a:solidFill>
                <a:srgbClr val="0033CC"/>
              </a:solidFill>
            </a:endParaRPr>
          </a:p>
          <a:p>
            <a:pPr marL="800100" indent="-342900" algn="just">
              <a:lnSpc>
                <a:spcPct val="90000"/>
              </a:lnSpc>
              <a:spcBef>
                <a:spcPts val="400"/>
              </a:spcBef>
              <a:spcAft>
                <a:spcPts val="400"/>
              </a:spcAft>
              <a:buClr>
                <a:srgbClr val="0033CC"/>
              </a:buClr>
              <a:buFont typeface="Wingdings" pitchFamily="2" charset="2"/>
              <a:buChar char="Ø"/>
            </a:pPr>
            <a:r>
              <a:rPr lang="en-US" sz="2400" dirty="0">
                <a:latin typeface="Calibri" pitchFamily="34" charset="0"/>
                <a:cs typeface="Calibri" pitchFamily="34" charset="0"/>
              </a:rPr>
              <a:t>Storing information in centralized database and sharing expensive resources can help you reduce </a:t>
            </a:r>
            <a:r>
              <a:rPr lang="en-US" sz="2400" dirty="0" smtClean="0">
                <a:latin typeface="Calibri" pitchFamily="34" charset="0"/>
                <a:cs typeface="Calibri" pitchFamily="34" charset="0"/>
              </a:rPr>
              <a:t>costs </a:t>
            </a:r>
            <a:r>
              <a:rPr lang="en-US" sz="2400" dirty="0">
                <a:latin typeface="Calibri" pitchFamily="34" charset="0"/>
                <a:cs typeface="Calibri" pitchFamily="34" charset="0"/>
              </a:rPr>
              <a:t>and disk space effectively. </a:t>
            </a:r>
            <a:r>
              <a:rPr lang="en-US" sz="2400" dirty="0" smtClean="0">
                <a:latin typeface="Calibri" pitchFamily="34" charset="0"/>
                <a:cs typeface="Calibri" pitchFamily="34" charset="0"/>
              </a:rPr>
              <a:t>Moreover</a:t>
            </a:r>
            <a:r>
              <a:rPr lang="en-US" sz="2400" dirty="0">
                <a:latin typeface="Calibri" pitchFamily="34" charset="0"/>
                <a:cs typeface="Calibri" pitchFamily="34" charset="0"/>
              </a:rPr>
              <a:t>, transferring files within networks is very rapid, depending on the type of network.</a:t>
            </a:r>
          </a:p>
          <a:p>
            <a:pPr algn="just">
              <a:lnSpc>
                <a:spcPct val="90000"/>
              </a:lnSpc>
              <a:spcBef>
                <a:spcPts val="400"/>
              </a:spcBef>
              <a:spcAft>
                <a:spcPts val="400"/>
              </a:spcAft>
              <a:buClr>
                <a:srgbClr val="0033CC"/>
              </a:buClr>
            </a:pPr>
            <a:r>
              <a:rPr lang="en-US" sz="2400" dirty="0" smtClean="0">
                <a:solidFill>
                  <a:srgbClr val="0033CC"/>
                </a:solidFill>
              </a:rPr>
              <a:t>Quick </a:t>
            </a:r>
            <a:r>
              <a:rPr lang="en-US" sz="2400" dirty="0">
                <a:solidFill>
                  <a:srgbClr val="0033CC"/>
                </a:solidFill>
              </a:rPr>
              <a:t>and Easy Communication:</a:t>
            </a:r>
          </a:p>
          <a:p>
            <a:pPr marL="800100" indent="-342900" algn="just">
              <a:lnSpc>
                <a:spcPct val="90000"/>
              </a:lnSpc>
              <a:spcBef>
                <a:spcPts val="400"/>
              </a:spcBef>
              <a:spcAft>
                <a:spcPts val="400"/>
              </a:spcAft>
              <a:buClr>
                <a:srgbClr val="0033CC"/>
              </a:buClr>
              <a:buFont typeface="Wingdings" pitchFamily="2" charset="2"/>
              <a:buChar char="Ø"/>
            </a:pPr>
            <a:r>
              <a:rPr lang="en-US" sz="2400" dirty="0">
                <a:latin typeface="Calibri" pitchFamily="34" charset="0"/>
                <a:cs typeface="Calibri" pitchFamily="34" charset="0"/>
              </a:rPr>
              <a:t>Users can communicate quickly and easily for example by e-mail, instant messenger etc.)</a:t>
            </a:r>
          </a:p>
          <a:p>
            <a:pPr algn="just">
              <a:lnSpc>
                <a:spcPct val="90000"/>
              </a:lnSpc>
              <a:spcBef>
                <a:spcPts val="400"/>
              </a:spcBef>
              <a:spcAft>
                <a:spcPts val="400"/>
              </a:spcAft>
            </a:pPr>
            <a:r>
              <a:rPr lang="en-US" sz="2400" dirty="0" smtClean="0">
                <a:solidFill>
                  <a:srgbClr val="0033CC"/>
                </a:solidFill>
              </a:rPr>
              <a:t>Entertainment</a:t>
            </a:r>
            <a:r>
              <a:rPr lang="en-US" sz="2400" dirty="0">
                <a:solidFill>
                  <a:srgbClr val="0033CC"/>
                </a:solidFill>
              </a:rPr>
              <a:t>: </a:t>
            </a:r>
          </a:p>
          <a:p>
            <a:pPr marL="800100" indent="-342900" algn="just">
              <a:lnSpc>
                <a:spcPct val="90000"/>
              </a:lnSpc>
              <a:spcBef>
                <a:spcPts val="400"/>
              </a:spcBef>
              <a:spcAft>
                <a:spcPts val="400"/>
              </a:spcAft>
              <a:buClr>
                <a:srgbClr val="0033CC"/>
              </a:buClr>
              <a:buFont typeface="Wingdings" pitchFamily="2" charset="2"/>
              <a:buChar char="Ø"/>
            </a:pPr>
            <a:r>
              <a:rPr lang="en-US" sz="2400" dirty="0">
                <a:latin typeface="Calibri" pitchFamily="34" charset="0"/>
                <a:cs typeface="Calibri" pitchFamily="34" charset="0"/>
              </a:rPr>
              <a:t>Networks facilitate many types of games and entertainment. </a:t>
            </a:r>
          </a:p>
        </p:txBody>
      </p:sp>
      <p:sp>
        <p:nvSpPr>
          <p:cNvPr id="7"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5</a:t>
            </a:fld>
            <a:endParaRPr lang="en-US" dirty="0"/>
          </a:p>
        </p:txBody>
      </p:sp>
      <p:sp>
        <p:nvSpPr>
          <p:cNvPr id="6"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13.1 Computer Network</a:t>
            </a:r>
            <a:endParaRPr lang="en-US" i="0" dirty="0">
              <a:solidFill>
                <a:schemeClr val="bg1"/>
              </a:solidFill>
              <a:latin typeface="Arial" panose="020B0604020202020204" pitchFamily="34" charset="0"/>
            </a:endParaRPr>
          </a:p>
        </p:txBody>
      </p:sp>
    </p:spTree>
    <p:extLst>
      <p:ext uri="{BB962C8B-B14F-4D97-AF65-F5344CB8AC3E}">
        <p14:creationId xmlns:p14="http://schemas.microsoft.com/office/powerpoint/2010/main" val="1113178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565253" name="Rectangle 5"/>
          <p:cNvSpPr>
            <a:spLocks noChangeArrowheads="1"/>
          </p:cNvSpPr>
          <p:nvPr/>
        </p:nvSpPr>
        <p:spPr bwMode="auto">
          <a:xfrm>
            <a:off x="342900" y="685800"/>
            <a:ext cx="8458200" cy="639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pPr algn="just">
              <a:lnSpc>
                <a:spcPct val="90000"/>
              </a:lnSpc>
              <a:spcBef>
                <a:spcPts val="300"/>
              </a:spcBef>
              <a:spcAft>
                <a:spcPts val="300"/>
              </a:spcAft>
            </a:pPr>
            <a:r>
              <a:rPr lang="en-US" sz="2800" dirty="0" smtClean="0">
                <a:solidFill>
                  <a:srgbClr val="0033CC"/>
                </a:solidFill>
              </a:rPr>
              <a:t>13.1.2</a:t>
            </a:r>
            <a:r>
              <a:rPr lang="en-US" sz="2800" dirty="0" smtClean="0">
                <a:solidFill>
                  <a:srgbClr val="FF0000"/>
                </a:solidFill>
              </a:rPr>
              <a:t> Demerits of </a:t>
            </a:r>
            <a:r>
              <a:rPr lang="en-US" sz="2800" dirty="0">
                <a:solidFill>
                  <a:srgbClr val="FF0000"/>
                </a:solidFill>
              </a:rPr>
              <a:t>Computer Network:</a:t>
            </a:r>
            <a:endParaRPr lang="en-US" sz="2800" dirty="0"/>
          </a:p>
          <a:p>
            <a:pPr algn="just">
              <a:lnSpc>
                <a:spcPct val="90000"/>
              </a:lnSpc>
              <a:spcBef>
                <a:spcPts val="300"/>
              </a:spcBef>
              <a:spcAft>
                <a:spcPts val="300"/>
              </a:spcAft>
            </a:pPr>
            <a:r>
              <a:rPr lang="en-US" sz="2800" dirty="0" smtClean="0"/>
              <a:t>Computer </a:t>
            </a:r>
            <a:r>
              <a:rPr lang="en-US" sz="2800" dirty="0"/>
              <a:t>network has a number of </a:t>
            </a:r>
            <a:r>
              <a:rPr lang="en-US" sz="2800" dirty="0" smtClean="0"/>
              <a:t>demerits:</a:t>
            </a:r>
          </a:p>
          <a:p>
            <a:pPr algn="just">
              <a:lnSpc>
                <a:spcPct val="90000"/>
              </a:lnSpc>
              <a:spcBef>
                <a:spcPts val="300"/>
              </a:spcBef>
              <a:spcAft>
                <a:spcPts val="300"/>
              </a:spcAft>
            </a:pPr>
            <a:r>
              <a:rPr lang="en-US" sz="2400" dirty="0" smtClean="0">
                <a:solidFill>
                  <a:srgbClr val="FF0000"/>
                </a:solidFill>
              </a:rPr>
              <a:t>Security Threats</a:t>
            </a:r>
          </a:p>
          <a:p>
            <a:pPr marL="800100" indent="-342900" algn="just">
              <a:lnSpc>
                <a:spcPct val="90000"/>
              </a:lnSpc>
              <a:spcBef>
                <a:spcPts val="300"/>
              </a:spcBef>
              <a:spcAft>
                <a:spcPts val="300"/>
              </a:spcAft>
              <a:buClr>
                <a:srgbClr val="0033CC"/>
              </a:buClr>
              <a:buFont typeface="Wingdings" pitchFamily="2" charset="2"/>
              <a:buChar char="Ø"/>
            </a:pPr>
            <a:r>
              <a:rPr lang="en-US" sz="2400" dirty="0" smtClean="0">
                <a:latin typeface="Calibri" pitchFamily="34" charset="0"/>
                <a:cs typeface="Calibri" pitchFamily="34" charset="0"/>
              </a:rPr>
              <a:t>Sensitive </a:t>
            </a:r>
            <a:r>
              <a:rPr lang="en-US" sz="2400" dirty="0">
                <a:latin typeface="Calibri" pitchFamily="34" charset="0"/>
                <a:cs typeface="Calibri" pitchFamily="34" charset="0"/>
              </a:rPr>
              <a:t>files and programs on a network can be accessed by unauthorized users or hackers. </a:t>
            </a:r>
            <a:endParaRPr lang="en-US" sz="2400" dirty="0" smtClean="0">
              <a:latin typeface="Calibri" pitchFamily="34" charset="0"/>
              <a:cs typeface="Calibri" pitchFamily="34" charset="0"/>
            </a:endParaRPr>
          </a:p>
          <a:p>
            <a:pPr algn="just">
              <a:lnSpc>
                <a:spcPct val="90000"/>
              </a:lnSpc>
              <a:spcBef>
                <a:spcPts val="300"/>
              </a:spcBef>
              <a:spcAft>
                <a:spcPts val="300"/>
              </a:spcAft>
            </a:pPr>
            <a:r>
              <a:rPr lang="en-US" sz="2400" dirty="0" smtClean="0">
                <a:solidFill>
                  <a:srgbClr val="FF0000"/>
                </a:solidFill>
              </a:rPr>
              <a:t>Spreading </a:t>
            </a:r>
            <a:r>
              <a:rPr lang="en-US" sz="2400" dirty="0">
                <a:solidFill>
                  <a:srgbClr val="FF0000"/>
                </a:solidFill>
              </a:rPr>
              <a:t>Malware:</a:t>
            </a:r>
          </a:p>
          <a:p>
            <a:pPr marL="800100" indent="-342900" algn="just">
              <a:lnSpc>
                <a:spcPct val="90000"/>
              </a:lnSpc>
              <a:spcBef>
                <a:spcPts val="300"/>
              </a:spcBef>
              <a:spcAft>
                <a:spcPts val="300"/>
              </a:spcAft>
              <a:buClr>
                <a:srgbClr val="0033CC"/>
              </a:buClr>
              <a:buFont typeface="Wingdings" pitchFamily="2" charset="2"/>
              <a:buChar char="Ø"/>
            </a:pPr>
            <a:r>
              <a:rPr lang="en-US" sz="2400" dirty="0">
                <a:latin typeface="Calibri" pitchFamily="34" charset="0"/>
                <a:cs typeface="Calibri" pitchFamily="34" charset="0"/>
              </a:rPr>
              <a:t>A computer on a network gets affected by a virus, so, there is a possible threat for the other systems getting affected too.   </a:t>
            </a:r>
            <a:endParaRPr lang="en-US" sz="2400" dirty="0" smtClean="0">
              <a:latin typeface="Calibri" pitchFamily="34" charset="0"/>
              <a:cs typeface="Calibri" pitchFamily="34" charset="0"/>
            </a:endParaRPr>
          </a:p>
          <a:p>
            <a:pPr algn="just">
              <a:lnSpc>
                <a:spcPct val="90000"/>
              </a:lnSpc>
              <a:spcBef>
                <a:spcPts val="300"/>
              </a:spcBef>
              <a:spcAft>
                <a:spcPts val="300"/>
              </a:spcAft>
            </a:pPr>
            <a:r>
              <a:rPr lang="en-US" sz="2400" dirty="0" smtClean="0">
                <a:solidFill>
                  <a:srgbClr val="FF0000"/>
                </a:solidFill>
              </a:rPr>
              <a:t>Lack </a:t>
            </a:r>
            <a:r>
              <a:rPr lang="en-US" sz="2400" dirty="0">
                <a:solidFill>
                  <a:srgbClr val="FF0000"/>
                </a:solidFill>
              </a:rPr>
              <a:t>of Independence:</a:t>
            </a:r>
          </a:p>
          <a:p>
            <a:pPr marL="800100" indent="-342900" algn="just">
              <a:lnSpc>
                <a:spcPct val="90000"/>
              </a:lnSpc>
              <a:spcBef>
                <a:spcPts val="300"/>
              </a:spcBef>
              <a:spcAft>
                <a:spcPts val="300"/>
              </a:spcAft>
              <a:buClr>
                <a:srgbClr val="0033CC"/>
              </a:buClr>
              <a:buFont typeface="Wingdings" pitchFamily="2" charset="2"/>
              <a:buChar char="Ø"/>
            </a:pPr>
            <a:r>
              <a:rPr lang="en-US" sz="2400" dirty="0">
                <a:latin typeface="Calibri" pitchFamily="34" charset="0"/>
                <a:cs typeface="Calibri" pitchFamily="34" charset="0"/>
              </a:rPr>
              <a:t>Network encourages people to become more dependent on computers</a:t>
            </a:r>
            <a:r>
              <a:rPr lang="en-US" sz="2400" dirty="0" smtClean="0">
                <a:latin typeface="Calibri" pitchFamily="34" charset="0"/>
                <a:cs typeface="Calibri" pitchFamily="34" charset="0"/>
              </a:rPr>
              <a:t>.</a:t>
            </a:r>
            <a:r>
              <a:rPr lang="en-US" sz="2400" dirty="0">
                <a:latin typeface="Calibri" pitchFamily="34" charset="0"/>
                <a:cs typeface="Calibri" pitchFamily="34" charset="0"/>
              </a:rPr>
              <a:t> </a:t>
            </a:r>
          </a:p>
          <a:p>
            <a:pPr algn="just">
              <a:lnSpc>
                <a:spcPct val="90000"/>
              </a:lnSpc>
              <a:spcBef>
                <a:spcPts val="300"/>
              </a:spcBef>
              <a:spcAft>
                <a:spcPts val="300"/>
              </a:spcAft>
            </a:pPr>
            <a:r>
              <a:rPr lang="en-US" sz="2400" dirty="0" smtClean="0">
                <a:solidFill>
                  <a:srgbClr val="FF0000"/>
                </a:solidFill>
              </a:rPr>
              <a:t>Breakdowns </a:t>
            </a:r>
            <a:r>
              <a:rPr lang="en-US" sz="2400" dirty="0">
                <a:solidFill>
                  <a:srgbClr val="FF0000"/>
                </a:solidFill>
              </a:rPr>
              <a:t>and Possible Loss of Resources:</a:t>
            </a:r>
          </a:p>
          <a:p>
            <a:pPr marL="800100" indent="-342900" algn="just">
              <a:lnSpc>
                <a:spcPct val="90000"/>
              </a:lnSpc>
              <a:spcBef>
                <a:spcPts val="300"/>
              </a:spcBef>
              <a:spcAft>
                <a:spcPts val="300"/>
              </a:spcAft>
              <a:buClr>
                <a:srgbClr val="0033CC"/>
              </a:buClr>
              <a:buFont typeface="Wingdings" pitchFamily="2" charset="2"/>
              <a:buChar char="Ø"/>
            </a:pPr>
            <a:r>
              <a:rPr lang="en-US" sz="2400" dirty="0">
                <a:latin typeface="Calibri" pitchFamily="34" charset="0"/>
                <a:cs typeface="Calibri" pitchFamily="34" charset="0"/>
              </a:rPr>
              <a:t>If the file server fails then no-one on the network can access any files or folders. This may lead to loss of important data of the server</a:t>
            </a:r>
            <a:r>
              <a:rPr lang="en-US" sz="2400" dirty="0" smtClean="0">
                <a:latin typeface="Calibri" pitchFamily="34" charset="0"/>
                <a:cs typeface="Calibri" pitchFamily="34" charset="0"/>
              </a:rPr>
              <a:t>.</a:t>
            </a:r>
            <a:endParaRPr lang="en-US" sz="2400" dirty="0"/>
          </a:p>
        </p:txBody>
      </p:sp>
      <p:sp>
        <p:nvSpPr>
          <p:cNvPr id="7"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6</a:t>
            </a:fld>
            <a:endParaRPr lang="en-US" dirty="0"/>
          </a:p>
        </p:txBody>
      </p:sp>
      <p:sp>
        <p:nvSpPr>
          <p:cNvPr id="6"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13.1 Computer Network</a:t>
            </a:r>
            <a:endParaRPr lang="en-US" i="0" dirty="0">
              <a:solidFill>
                <a:schemeClr val="bg1"/>
              </a:solidFill>
              <a:latin typeface="Arial" panose="020B0604020202020204" pitchFamily="34" charset="0"/>
            </a:endParaRPr>
          </a:p>
        </p:txBody>
      </p:sp>
    </p:spTree>
    <p:extLst>
      <p:ext uri="{BB962C8B-B14F-4D97-AF65-F5344CB8AC3E}">
        <p14:creationId xmlns:p14="http://schemas.microsoft.com/office/powerpoint/2010/main" val="2928659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565253" name="Rectangle 5"/>
          <p:cNvSpPr>
            <a:spLocks noChangeArrowheads="1"/>
          </p:cNvSpPr>
          <p:nvPr/>
        </p:nvSpPr>
        <p:spPr bwMode="auto">
          <a:xfrm>
            <a:off x="342900" y="877431"/>
            <a:ext cx="8458200"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pPr algn="just">
              <a:spcBef>
                <a:spcPts val="0"/>
              </a:spcBef>
              <a:spcAft>
                <a:spcPts val="0"/>
              </a:spcAft>
            </a:pPr>
            <a:r>
              <a:rPr lang="en-US" sz="2800" dirty="0" smtClean="0">
                <a:solidFill>
                  <a:srgbClr val="0033CC"/>
                </a:solidFill>
              </a:rPr>
              <a:t>13.1.2</a:t>
            </a:r>
            <a:r>
              <a:rPr lang="en-US" sz="2800" dirty="0" smtClean="0">
                <a:solidFill>
                  <a:srgbClr val="FF0000"/>
                </a:solidFill>
              </a:rPr>
              <a:t> Demerits </a:t>
            </a:r>
            <a:r>
              <a:rPr lang="en-US" sz="2800" dirty="0">
                <a:solidFill>
                  <a:srgbClr val="FF0000"/>
                </a:solidFill>
              </a:rPr>
              <a:t>of Computer </a:t>
            </a:r>
            <a:r>
              <a:rPr lang="en-US" sz="2800" dirty="0" smtClean="0">
                <a:solidFill>
                  <a:srgbClr val="FF0000"/>
                </a:solidFill>
              </a:rPr>
              <a:t>Network</a:t>
            </a:r>
            <a:r>
              <a:rPr lang="en-US" sz="2800" dirty="0" smtClean="0">
                <a:solidFill>
                  <a:srgbClr val="0033CC"/>
                </a:solidFill>
              </a:rPr>
              <a:t>…</a:t>
            </a:r>
            <a:endParaRPr lang="en-US" sz="2800" dirty="0">
              <a:solidFill>
                <a:srgbClr val="0033CC"/>
              </a:solidFill>
            </a:endParaRPr>
          </a:p>
          <a:p>
            <a:pPr algn="just">
              <a:spcBef>
                <a:spcPts val="0"/>
              </a:spcBef>
              <a:spcAft>
                <a:spcPts val="0"/>
              </a:spcAft>
            </a:pPr>
            <a:r>
              <a:rPr lang="en-US" sz="2400" dirty="0" smtClean="0">
                <a:solidFill>
                  <a:srgbClr val="FF0000"/>
                </a:solidFill>
              </a:rPr>
              <a:t>Expensive </a:t>
            </a:r>
            <a:r>
              <a:rPr lang="en-US" sz="2400" dirty="0">
                <a:solidFill>
                  <a:srgbClr val="FF0000"/>
                </a:solidFill>
              </a:rPr>
              <a:t>to Build</a:t>
            </a:r>
          </a:p>
          <a:p>
            <a:pPr marL="800100" indent="-342900" algn="just">
              <a:spcBef>
                <a:spcPts val="0"/>
              </a:spcBef>
              <a:spcAft>
                <a:spcPts val="0"/>
              </a:spcAft>
              <a:buClr>
                <a:srgbClr val="0033CC"/>
              </a:buClr>
              <a:buFont typeface="Wingdings" pitchFamily="2" charset="2"/>
              <a:buChar char="Ø"/>
            </a:pPr>
            <a:r>
              <a:rPr lang="en-US" sz="2400" dirty="0">
                <a:latin typeface="Calibri" pitchFamily="34" charset="0"/>
                <a:cs typeface="Calibri" pitchFamily="34" charset="0"/>
              </a:rPr>
              <a:t>Building a network is not so easy, especially for large organizations. Cables and other hardware are very pricey to buy and replace</a:t>
            </a:r>
            <a:r>
              <a:rPr lang="en-US" sz="2400" dirty="0" smtClean="0">
                <a:latin typeface="Calibri" pitchFamily="34" charset="0"/>
                <a:cs typeface="Calibri" pitchFamily="34" charset="0"/>
              </a:rPr>
              <a:t>.</a:t>
            </a:r>
          </a:p>
          <a:p>
            <a:pPr marL="457200" algn="just">
              <a:spcBef>
                <a:spcPts val="0"/>
              </a:spcBef>
              <a:spcAft>
                <a:spcPts val="0"/>
              </a:spcAft>
              <a:buClr>
                <a:srgbClr val="0033CC"/>
              </a:buClr>
            </a:pPr>
            <a:r>
              <a:rPr lang="en-US" sz="1200" dirty="0"/>
              <a:t> </a:t>
            </a:r>
            <a:endParaRPr lang="en-US" sz="800" dirty="0"/>
          </a:p>
          <a:p>
            <a:pPr>
              <a:spcBef>
                <a:spcPts val="0"/>
              </a:spcBef>
              <a:spcAft>
                <a:spcPts val="0"/>
              </a:spcAft>
            </a:pPr>
            <a:r>
              <a:rPr lang="en-US" sz="2400" dirty="0"/>
              <a:t> </a:t>
            </a:r>
            <a:r>
              <a:rPr lang="en-US" sz="2400" dirty="0" smtClean="0">
                <a:solidFill>
                  <a:srgbClr val="FF0000"/>
                </a:solidFill>
              </a:rPr>
              <a:t>Expert </a:t>
            </a:r>
            <a:r>
              <a:rPr lang="en-US" sz="2400" dirty="0">
                <a:solidFill>
                  <a:srgbClr val="FF0000"/>
                </a:solidFill>
              </a:rPr>
              <a:t>support required</a:t>
            </a:r>
          </a:p>
          <a:p>
            <a:pPr marL="800100" indent="-342900" algn="just">
              <a:spcBef>
                <a:spcPts val="0"/>
              </a:spcBef>
              <a:spcAft>
                <a:spcPts val="0"/>
              </a:spcAft>
              <a:buClr>
                <a:srgbClr val="0033CC"/>
              </a:buClr>
              <a:buFont typeface="Wingdings" pitchFamily="2" charset="2"/>
              <a:buChar char="Ø"/>
            </a:pPr>
            <a:r>
              <a:rPr lang="en-US" sz="2400" dirty="0">
                <a:latin typeface="Calibri" pitchFamily="34" charset="0"/>
                <a:cs typeface="Calibri" pitchFamily="34" charset="0"/>
              </a:rPr>
              <a:t>Networks need constant monitoring to ensure that the performance is maintained and that all of the components are working properly. This requires specialist staff such as network managers and technicians. </a:t>
            </a:r>
            <a:endParaRPr lang="en-US" sz="2400" dirty="0" smtClean="0">
              <a:latin typeface="Calibri" pitchFamily="34" charset="0"/>
              <a:cs typeface="Calibri" pitchFamily="34" charset="0"/>
            </a:endParaRPr>
          </a:p>
          <a:p>
            <a:pPr marL="457200" algn="just">
              <a:spcBef>
                <a:spcPts val="0"/>
              </a:spcBef>
              <a:spcAft>
                <a:spcPts val="0"/>
              </a:spcAft>
              <a:buClr>
                <a:srgbClr val="0033CC"/>
              </a:buClr>
            </a:pPr>
            <a:endParaRPr lang="en-US" sz="1400" dirty="0" smtClean="0">
              <a:latin typeface="Calibri" pitchFamily="34" charset="0"/>
              <a:cs typeface="Calibri" pitchFamily="34" charset="0"/>
            </a:endParaRPr>
          </a:p>
          <a:p>
            <a:pPr>
              <a:spcBef>
                <a:spcPts val="0"/>
              </a:spcBef>
              <a:spcAft>
                <a:spcPts val="0"/>
              </a:spcAft>
              <a:buClr>
                <a:srgbClr val="0033CC"/>
              </a:buClr>
            </a:pPr>
            <a:r>
              <a:rPr lang="en-US" sz="2400" dirty="0">
                <a:solidFill>
                  <a:srgbClr val="FF0000"/>
                </a:solidFill>
              </a:rPr>
              <a:t>Bandwidth </a:t>
            </a:r>
            <a:r>
              <a:rPr lang="en-US" sz="2400" dirty="0" smtClean="0">
                <a:solidFill>
                  <a:srgbClr val="FF0000"/>
                </a:solidFill>
              </a:rPr>
              <a:t>Issues:</a:t>
            </a:r>
            <a:endParaRPr lang="en-US" sz="2400" dirty="0">
              <a:solidFill>
                <a:srgbClr val="FF0000"/>
              </a:solidFill>
            </a:endParaRPr>
          </a:p>
          <a:p>
            <a:pPr marL="800100" indent="-342900" algn="just">
              <a:spcBef>
                <a:spcPts val="0"/>
              </a:spcBef>
              <a:spcAft>
                <a:spcPts val="0"/>
              </a:spcAft>
              <a:buClr>
                <a:srgbClr val="0033CC"/>
              </a:buClr>
              <a:buFont typeface="Wingdings" pitchFamily="2" charset="2"/>
              <a:buChar char="Ø"/>
            </a:pPr>
            <a:r>
              <a:rPr lang="en-US" sz="2400" dirty="0">
                <a:latin typeface="Calibri" pitchFamily="34" charset="0"/>
                <a:cs typeface="Calibri" pitchFamily="34" charset="0"/>
              </a:rPr>
              <a:t>In a network there are users who consume a lot more bandwidth than others. Because of this some other people may experience difficulties</a:t>
            </a:r>
            <a:r>
              <a:rPr lang="en-US" sz="2400" dirty="0" smtClean="0">
                <a:latin typeface="Calibri" pitchFamily="34" charset="0"/>
                <a:cs typeface="Calibri" pitchFamily="34" charset="0"/>
              </a:rPr>
              <a:t>.</a:t>
            </a:r>
            <a:endParaRPr lang="en-US" sz="2400" dirty="0"/>
          </a:p>
        </p:txBody>
      </p:sp>
      <p:sp>
        <p:nvSpPr>
          <p:cNvPr id="7"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7</a:t>
            </a:fld>
            <a:endParaRPr lang="en-US" dirty="0"/>
          </a:p>
        </p:txBody>
      </p:sp>
      <p:sp>
        <p:nvSpPr>
          <p:cNvPr id="6"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13.1 Computer Network</a:t>
            </a:r>
            <a:endParaRPr lang="en-US" i="0" dirty="0">
              <a:solidFill>
                <a:schemeClr val="bg1"/>
              </a:solidFill>
              <a:latin typeface="Arial" panose="020B0604020202020204" pitchFamily="34" charset="0"/>
            </a:endParaRPr>
          </a:p>
        </p:txBody>
      </p:sp>
    </p:spTree>
    <p:extLst>
      <p:ext uri="{BB962C8B-B14F-4D97-AF65-F5344CB8AC3E}">
        <p14:creationId xmlns:p14="http://schemas.microsoft.com/office/powerpoint/2010/main" val="2299483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13.2 Classification of Computer Network</a:t>
            </a:r>
            <a:endParaRPr lang="en-US"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228600" y="685800"/>
            <a:ext cx="8610600" cy="5715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92000"/>
              </a:lnSpc>
              <a:spcBef>
                <a:spcPts val="600"/>
              </a:spcBef>
              <a:spcAft>
                <a:spcPts val="600"/>
              </a:spcAft>
              <a:buNone/>
            </a:pPr>
            <a:r>
              <a:rPr lang="en-US" sz="2800" dirty="0">
                <a:latin typeface="Arial" panose="020B0604020202020204" pitchFamily="34" charset="0"/>
              </a:rPr>
              <a:t>Network can be classified according to a number of criteria:</a:t>
            </a:r>
          </a:p>
          <a:p>
            <a:pPr marL="914400" indent="-457200" eaLnBrk="1" hangingPunct="1">
              <a:lnSpc>
                <a:spcPct val="92000"/>
              </a:lnSpc>
              <a:spcBef>
                <a:spcPts val="0"/>
              </a:spcBef>
              <a:buSzPct val="100000"/>
              <a:buFont typeface="Wingdings" panose="05000000000000000000" pitchFamily="2" charset="2"/>
              <a:buChar char="v"/>
            </a:pPr>
            <a:r>
              <a:rPr lang="en-US" sz="2800" dirty="0">
                <a:latin typeface="Arial" panose="020B0604020202020204" pitchFamily="34" charset="0"/>
              </a:rPr>
              <a:t>According to </a:t>
            </a:r>
            <a:r>
              <a:rPr lang="en-US" sz="2800" dirty="0" smtClean="0">
                <a:latin typeface="Arial" panose="020B0604020202020204" pitchFamily="34" charset="0"/>
              </a:rPr>
              <a:t>geography- 3 types:</a:t>
            </a:r>
            <a:endParaRPr lang="en-US" sz="2800" dirty="0">
              <a:latin typeface="Arial" panose="020B0604020202020204" pitchFamily="34" charset="0"/>
            </a:endParaRPr>
          </a:p>
          <a:p>
            <a:pPr marL="1371600" lvl="0" eaLnBrk="1" hangingPunct="1">
              <a:spcBef>
                <a:spcPts val="600"/>
              </a:spcBef>
              <a:spcAft>
                <a:spcPts val="600"/>
              </a:spcAft>
              <a:buClr>
                <a:srgbClr val="FF0000"/>
              </a:buClr>
              <a:buSzPct val="100000"/>
              <a:buFont typeface="+mj-lt"/>
              <a:buAutoNum type="arabicPeriod"/>
            </a:pPr>
            <a:r>
              <a:rPr lang="en-US" sz="2400" dirty="0">
                <a:latin typeface="Calibri" pitchFamily="34" charset="0"/>
                <a:cs typeface="Calibri" pitchFamily="34" charset="0"/>
              </a:rPr>
              <a:t>LAN (Local Area Network),</a:t>
            </a:r>
          </a:p>
          <a:p>
            <a:pPr marL="1371600" lvl="0" eaLnBrk="1" hangingPunct="1">
              <a:spcBef>
                <a:spcPts val="600"/>
              </a:spcBef>
              <a:spcAft>
                <a:spcPts val="600"/>
              </a:spcAft>
              <a:buClr>
                <a:srgbClr val="FF0000"/>
              </a:buClr>
              <a:buSzPct val="100000"/>
              <a:buFont typeface="+mj-lt"/>
              <a:buAutoNum type="arabicPeriod"/>
            </a:pPr>
            <a:r>
              <a:rPr lang="en-US" sz="2400" dirty="0">
                <a:latin typeface="Calibri" pitchFamily="34" charset="0"/>
                <a:cs typeface="Calibri" pitchFamily="34" charset="0"/>
              </a:rPr>
              <a:t>MAN (Metropolitan Area Network), </a:t>
            </a:r>
          </a:p>
          <a:p>
            <a:pPr marL="1371600" lvl="0" eaLnBrk="1" hangingPunct="1">
              <a:spcBef>
                <a:spcPts val="600"/>
              </a:spcBef>
              <a:spcAft>
                <a:spcPts val="600"/>
              </a:spcAft>
              <a:buClr>
                <a:srgbClr val="FF0000"/>
              </a:buClr>
              <a:buSzPct val="100000"/>
              <a:buFont typeface="+mj-lt"/>
              <a:buAutoNum type="arabicPeriod"/>
            </a:pPr>
            <a:r>
              <a:rPr lang="en-US" sz="2400" dirty="0">
                <a:latin typeface="Calibri" pitchFamily="34" charset="0"/>
                <a:cs typeface="Calibri" pitchFamily="34" charset="0"/>
              </a:rPr>
              <a:t>WAN (Wide Area Network)</a:t>
            </a:r>
          </a:p>
          <a:p>
            <a:pPr marL="0" indent="0" eaLnBrk="1" hangingPunct="1">
              <a:lnSpc>
                <a:spcPct val="92000"/>
              </a:lnSpc>
              <a:spcBef>
                <a:spcPts val="0"/>
              </a:spcBef>
              <a:buNone/>
            </a:pPr>
            <a:r>
              <a:rPr lang="en-US" sz="2800" dirty="0">
                <a:latin typeface="Arial" panose="020B0604020202020204" pitchFamily="34" charset="0"/>
                <a:cs typeface="Arial" panose="020B0604020202020204" pitchFamily="34" charset="0"/>
              </a:rPr>
              <a:t> </a:t>
            </a:r>
          </a:p>
          <a:p>
            <a:pPr marL="914400" indent="-457200" eaLnBrk="1" hangingPunct="1">
              <a:lnSpc>
                <a:spcPct val="92000"/>
              </a:lnSpc>
              <a:spcBef>
                <a:spcPts val="0"/>
              </a:spcBef>
              <a:buSzPct val="100000"/>
              <a:buFont typeface="Wingdings" panose="05000000000000000000" pitchFamily="2" charset="2"/>
              <a:buChar char="v"/>
            </a:pPr>
            <a:r>
              <a:rPr lang="en-US" sz="2800" dirty="0">
                <a:latin typeface="Arial" panose="020B0604020202020204" pitchFamily="34" charset="0"/>
              </a:rPr>
              <a:t>According to logical relationships among the computers on the </a:t>
            </a:r>
            <a:r>
              <a:rPr lang="en-US" sz="2800" dirty="0" smtClean="0">
                <a:latin typeface="Arial" panose="020B0604020202020204" pitchFamily="34" charset="0"/>
              </a:rPr>
              <a:t>network- 2 types:</a:t>
            </a:r>
            <a:endParaRPr lang="en-US" sz="2800" dirty="0">
              <a:latin typeface="Arial" panose="020B0604020202020204" pitchFamily="34" charset="0"/>
            </a:endParaRPr>
          </a:p>
          <a:p>
            <a:pPr marL="1371600" eaLnBrk="1" hangingPunct="1">
              <a:spcBef>
                <a:spcPts val="0"/>
              </a:spcBef>
              <a:spcAft>
                <a:spcPts val="0"/>
              </a:spcAft>
              <a:buClr>
                <a:srgbClr val="FF0000"/>
              </a:buClr>
              <a:buSzPct val="100000"/>
              <a:buFont typeface="+mj-lt"/>
              <a:buAutoNum type="arabicPeriod"/>
            </a:pPr>
            <a:r>
              <a:rPr lang="en-US" sz="2400" dirty="0">
                <a:latin typeface="Calibri" pitchFamily="34" charset="0"/>
                <a:cs typeface="Calibri" pitchFamily="34" charset="0"/>
              </a:rPr>
              <a:t>Networks that use server </a:t>
            </a:r>
            <a:endParaRPr lang="en-US" sz="2400" dirty="0" smtClean="0">
              <a:latin typeface="Calibri" pitchFamily="34" charset="0"/>
              <a:cs typeface="Calibri" pitchFamily="34" charset="0"/>
            </a:endParaRPr>
          </a:p>
          <a:p>
            <a:pPr marL="1028700" indent="0" eaLnBrk="1" hangingPunct="1">
              <a:spcBef>
                <a:spcPts val="0"/>
              </a:spcBef>
              <a:spcAft>
                <a:spcPts val="0"/>
              </a:spcAft>
              <a:buClr>
                <a:srgbClr val="FF0000"/>
              </a:buClr>
              <a:buSzPct val="100000"/>
              <a:buNone/>
            </a:pPr>
            <a:r>
              <a:rPr lang="en-US" sz="2400" dirty="0" smtClean="0">
                <a:latin typeface="Calibri" pitchFamily="34" charset="0"/>
                <a:cs typeface="Calibri" pitchFamily="34" charset="0"/>
              </a:rPr>
              <a:t>     </a:t>
            </a:r>
            <a:r>
              <a:rPr lang="en-US" sz="2000" dirty="0" smtClean="0">
                <a:latin typeface="Calibri" pitchFamily="34" charset="0"/>
                <a:cs typeface="Calibri" pitchFamily="34" charset="0"/>
              </a:rPr>
              <a:t>(</a:t>
            </a:r>
            <a:r>
              <a:rPr lang="en-US" sz="2000" dirty="0">
                <a:latin typeface="Calibri" pitchFamily="34" charset="0"/>
                <a:cs typeface="Calibri" pitchFamily="34" charset="0"/>
              </a:rPr>
              <a:t>such as file server, application server etc</a:t>
            </a:r>
            <a:r>
              <a:rPr lang="en-US" sz="2000" dirty="0" smtClean="0">
                <a:latin typeface="Calibri" pitchFamily="34" charset="0"/>
                <a:cs typeface="Calibri" pitchFamily="34" charset="0"/>
              </a:rPr>
              <a:t>.)</a:t>
            </a:r>
          </a:p>
          <a:p>
            <a:pPr marL="1028700" indent="0" eaLnBrk="1" hangingPunct="1">
              <a:spcBef>
                <a:spcPts val="0"/>
              </a:spcBef>
              <a:spcAft>
                <a:spcPts val="0"/>
              </a:spcAft>
              <a:buClr>
                <a:srgbClr val="FF0000"/>
              </a:buClr>
              <a:buSzPct val="100000"/>
              <a:buNone/>
            </a:pPr>
            <a:endParaRPr lang="en-US" sz="1000" dirty="0">
              <a:latin typeface="Calibri" pitchFamily="34" charset="0"/>
              <a:cs typeface="Calibri" pitchFamily="34" charset="0"/>
            </a:endParaRPr>
          </a:p>
          <a:p>
            <a:pPr marL="1485900" indent="-457200" eaLnBrk="1" hangingPunct="1">
              <a:spcBef>
                <a:spcPts val="0"/>
              </a:spcBef>
              <a:spcAft>
                <a:spcPts val="0"/>
              </a:spcAft>
              <a:buClr>
                <a:srgbClr val="0033CC"/>
              </a:buClr>
              <a:buSzPct val="100000"/>
              <a:buFont typeface="+mj-lt"/>
              <a:buAutoNum type="arabicPeriod" startAt="2"/>
            </a:pPr>
            <a:r>
              <a:rPr lang="en-US" sz="2400" dirty="0">
                <a:latin typeface="Calibri" pitchFamily="34" charset="0"/>
                <a:cs typeface="Calibri" pitchFamily="34" charset="0"/>
              </a:rPr>
              <a:t>Networks that do not use server </a:t>
            </a:r>
            <a:endParaRPr lang="en-US" sz="2400" dirty="0" smtClean="0">
              <a:latin typeface="Calibri" pitchFamily="34" charset="0"/>
              <a:cs typeface="Calibri" pitchFamily="34" charset="0"/>
            </a:endParaRPr>
          </a:p>
          <a:p>
            <a:pPr marL="1028700" indent="0" eaLnBrk="1" hangingPunct="1">
              <a:spcBef>
                <a:spcPts val="0"/>
              </a:spcBef>
              <a:spcAft>
                <a:spcPts val="0"/>
              </a:spcAft>
              <a:buClr>
                <a:srgbClr val="FF0000"/>
              </a:buClr>
              <a:buSzPct val="100000"/>
              <a:buNone/>
            </a:pPr>
            <a:r>
              <a:rPr lang="en-US" sz="2400" dirty="0" smtClean="0">
                <a:latin typeface="Calibri" pitchFamily="34" charset="0"/>
                <a:cs typeface="Calibri" pitchFamily="34" charset="0"/>
              </a:rPr>
              <a:t>      </a:t>
            </a:r>
            <a:r>
              <a:rPr lang="en-US" sz="2000" dirty="0" smtClean="0">
                <a:latin typeface="Calibri" pitchFamily="34" charset="0"/>
                <a:cs typeface="Calibri" pitchFamily="34" charset="0"/>
              </a:rPr>
              <a:t>(</a:t>
            </a:r>
            <a:r>
              <a:rPr lang="en-US" sz="2000" dirty="0">
                <a:latin typeface="Calibri" pitchFamily="34" charset="0"/>
                <a:cs typeface="Calibri" pitchFamily="34" charset="0"/>
              </a:rPr>
              <a:t>such network is called peer-to-peer network)</a:t>
            </a:r>
            <a:endParaRPr lang="en-US" sz="2400" dirty="0">
              <a:latin typeface="Calibri" pitchFamily="34" charset="0"/>
              <a:cs typeface="Calibri" pitchFamily="34" charset="0"/>
            </a:endParaRPr>
          </a:p>
        </p:txBody>
      </p:sp>
      <p:sp>
        <p:nvSpPr>
          <p:cNvPr id="6"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8</a:t>
            </a:fld>
            <a:endParaRPr lang="en-US" dirty="0"/>
          </a:p>
        </p:txBody>
      </p:sp>
    </p:spTree>
    <p:extLst>
      <p:ext uri="{BB962C8B-B14F-4D97-AF65-F5344CB8AC3E}">
        <p14:creationId xmlns:p14="http://schemas.microsoft.com/office/powerpoint/2010/main" val="4190736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228600" y="685800"/>
            <a:ext cx="8610600" cy="5715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800" dirty="0" smtClean="0">
                <a:solidFill>
                  <a:srgbClr val="0033CC"/>
                </a:solidFill>
                <a:latin typeface="Arial" panose="020B0604020202020204" pitchFamily="34" charset="0"/>
              </a:rPr>
              <a:t>Local Area Network:</a:t>
            </a:r>
          </a:p>
          <a:p>
            <a:pPr marL="0" indent="0" algn="just">
              <a:buNone/>
            </a:pPr>
            <a:r>
              <a:rPr lang="en-US" sz="2800" dirty="0" smtClean="0">
                <a:latin typeface="Arial" panose="020B0604020202020204" pitchFamily="34" charset="0"/>
              </a:rPr>
              <a:t>A </a:t>
            </a:r>
            <a:r>
              <a:rPr lang="en-US" sz="2800" dirty="0">
                <a:latin typeface="Arial" panose="020B0604020202020204" pitchFamily="34" charset="0"/>
              </a:rPr>
              <a:t>local area network (</a:t>
            </a:r>
            <a:r>
              <a:rPr lang="en-US" sz="2800" dirty="0">
                <a:solidFill>
                  <a:srgbClr val="FF0000"/>
                </a:solidFill>
                <a:latin typeface="Arial" panose="020B0604020202020204" pitchFamily="34" charset="0"/>
              </a:rPr>
              <a:t>LAN</a:t>
            </a:r>
            <a:r>
              <a:rPr lang="en-US" sz="2800" dirty="0">
                <a:latin typeface="Arial" panose="020B0604020202020204" pitchFamily="34" charset="0"/>
              </a:rPr>
              <a:t>) is a computer network within a small geographical area such as a home, school, laboratory, office building or university campus. </a:t>
            </a:r>
          </a:p>
          <a:p>
            <a:pPr marL="0" indent="0" eaLnBrk="1" hangingPunct="1">
              <a:lnSpc>
                <a:spcPct val="84000"/>
              </a:lnSpc>
              <a:spcBef>
                <a:spcPts val="0"/>
              </a:spcBef>
              <a:buNone/>
            </a:pPr>
            <a:endParaRPr lang="en-US" sz="1800" dirty="0" smtClean="0">
              <a:solidFill>
                <a:srgbClr val="FF0000"/>
              </a:solidFill>
              <a:latin typeface="Arial" panose="020B0604020202020204" pitchFamily="34" charset="0"/>
              <a:cs typeface="Arial" panose="020B0604020202020204" pitchFamily="34" charset="0"/>
            </a:endParaRPr>
          </a:p>
          <a:p>
            <a:pPr marL="0" indent="0" eaLnBrk="1" hangingPunct="1">
              <a:lnSpc>
                <a:spcPct val="84000"/>
              </a:lnSpc>
              <a:spcBef>
                <a:spcPts val="0"/>
              </a:spcBef>
              <a:buNone/>
            </a:pPr>
            <a:r>
              <a:rPr lang="en-US" sz="2800" dirty="0">
                <a:solidFill>
                  <a:srgbClr val="0033CC"/>
                </a:solidFill>
                <a:latin typeface="Arial" panose="020B0604020202020204" pitchFamily="34" charset="0"/>
              </a:rPr>
              <a:t>Characteristics of LAN: </a:t>
            </a:r>
          </a:p>
          <a:p>
            <a:pPr marL="800100" algn="just">
              <a:spcBef>
                <a:spcPts val="400"/>
              </a:spcBef>
              <a:spcAft>
                <a:spcPts val="400"/>
              </a:spcAft>
              <a:buClr>
                <a:srgbClr val="0033CC"/>
              </a:buClr>
              <a:buSzPct val="100000"/>
              <a:buFont typeface="Wingdings" pitchFamily="2" charset="2"/>
              <a:buChar char="Ø"/>
            </a:pPr>
            <a:r>
              <a:rPr lang="en-US" sz="2400" dirty="0" smtClean="0">
                <a:latin typeface="Calibri" pitchFamily="34" charset="0"/>
                <a:cs typeface="Calibri" pitchFamily="34" charset="0"/>
              </a:rPr>
              <a:t>LAN is </a:t>
            </a:r>
            <a:r>
              <a:rPr lang="en-US" sz="2400" dirty="0">
                <a:latin typeface="Calibri" pitchFamily="34" charset="0"/>
                <a:cs typeface="Calibri" pitchFamily="34" charset="0"/>
              </a:rPr>
              <a:t>mainly used for sharing common resources like disks, printers, scanners etc. </a:t>
            </a:r>
          </a:p>
          <a:p>
            <a:pPr marL="800100" algn="just">
              <a:spcBef>
                <a:spcPts val="400"/>
              </a:spcBef>
              <a:spcAft>
                <a:spcPts val="400"/>
              </a:spcAft>
              <a:buClr>
                <a:srgbClr val="0033CC"/>
              </a:buClr>
              <a:buSzPct val="100000"/>
              <a:buFont typeface="Wingdings" pitchFamily="2" charset="2"/>
              <a:buChar char="Ø"/>
            </a:pPr>
            <a:r>
              <a:rPr lang="en-US" sz="2400" dirty="0">
                <a:latin typeface="Calibri" pitchFamily="34" charset="0"/>
                <a:cs typeface="Calibri" pitchFamily="34" charset="0"/>
              </a:rPr>
              <a:t>It is the best means to provide a cost-effective multi-user computer environment.</a:t>
            </a:r>
          </a:p>
          <a:p>
            <a:pPr marL="800100" lvl="0" algn="just">
              <a:spcBef>
                <a:spcPts val="400"/>
              </a:spcBef>
              <a:spcAft>
                <a:spcPts val="400"/>
              </a:spcAft>
              <a:buClr>
                <a:srgbClr val="0033CC"/>
              </a:buClr>
              <a:buSzPct val="100000"/>
              <a:buFont typeface="Wingdings" pitchFamily="2" charset="2"/>
              <a:buChar char="Ø"/>
            </a:pPr>
            <a:r>
              <a:rPr lang="en-US" sz="2400" dirty="0" smtClean="0">
                <a:latin typeface="Calibri" pitchFamily="34" charset="0"/>
                <a:cs typeface="Calibri" pitchFamily="34" charset="0"/>
              </a:rPr>
              <a:t>It provides higher data transfer rate, </a:t>
            </a:r>
            <a:r>
              <a:rPr lang="en-US" sz="2400" dirty="0">
                <a:latin typeface="Calibri" pitchFamily="34" charset="0"/>
                <a:cs typeface="Calibri" pitchFamily="34" charset="0"/>
              </a:rPr>
              <a:t>security and reliability. </a:t>
            </a:r>
          </a:p>
          <a:p>
            <a:pPr marL="800100" lvl="0" algn="just">
              <a:spcBef>
                <a:spcPts val="400"/>
              </a:spcBef>
              <a:spcAft>
                <a:spcPts val="400"/>
              </a:spcAft>
              <a:buClr>
                <a:srgbClr val="0033CC"/>
              </a:buClr>
              <a:buSzPct val="100000"/>
              <a:buFont typeface="Wingdings" pitchFamily="2" charset="2"/>
              <a:buChar char="Ø"/>
            </a:pPr>
            <a:r>
              <a:rPr lang="en-US" sz="2400" dirty="0" smtClean="0">
                <a:latin typeface="Calibri" pitchFamily="34" charset="0"/>
                <a:cs typeface="Calibri" pitchFamily="34" charset="0"/>
              </a:rPr>
              <a:t>Most </a:t>
            </a:r>
            <a:r>
              <a:rPr lang="en-US" sz="2400" dirty="0">
                <a:latin typeface="Calibri" pitchFamily="34" charset="0"/>
                <a:cs typeface="Calibri" pitchFamily="34" charset="0"/>
              </a:rPr>
              <a:t>LANs are wholly owned by an organization such as department or </a:t>
            </a:r>
            <a:r>
              <a:rPr lang="en-US" sz="2400" dirty="0" smtClean="0">
                <a:latin typeface="Calibri" pitchFamily="34" charset="0"/>
                <a:cs typeface="Calibri" pitchFamily="34" charset="0"/>
              </a:rPr>
              <a:t>company, so need not to lease communication lines.</a:t>
            </a:r>
            <a:endParaRPr lang="en-US" sz="2400" dirty="0">
              <a:latin typeface="Calibri" pitchFamily="34" charset="0"/>
              <a:cs typeface="Calibri" pitchFamily="34" charset="0"/>
            </a:endParaRPr>
          </a:p>
        </p:txBody>
      </p:sp>
      <p:sp>
        <p:nvSpPr>
          <p:cNvPr id="6" name="Slide Number Placeholder 5"/>
          <p:cNvSpPr>
            <a:spLocks noGrp="1"/>
          </p:cNvSpPr>
          <p:nvPr>
            <p:ph type="sldNum" sz="quarter" idx="10"/>
          </p:nvPr>
        </p:nvSpPr>
        <p:spPr>
          <a:xfrm>
            <a:off x="0" y="6553200"/>
            <a:ext cx="1905000" cy="457200"/>
          </a:xfrm>
        </p:spPr>
        <p:txBody>
          <a:bodyPr/>
          <a:lstStyle/>
          <a:p>
            <a:r>
              <a:rPr lang="en-US" dirty="0" smtClean="0">
                <a:solidFill>
                  <a:srgbClr val="FF0000"/>
                </a:solidFill>
              </a:rPr>
              <a:t>Slide</a:t>
            </a:r>
            <a:r>
              <a:rPr lang="en-US" dirty="0" smtClean="0"/>
              <a:t>-</a:t>
            </a:r>
            <a:fld id="{4B2E48C7-34DF-4E1D-A541-0FDDC7FABAE3}" type="slidenum">
              <a:rPr lang="en-US" smtClean="0"/>
              <a:pPr/>
              <a:t>9</a:t>
            </a:fld>
            <a:endParaRPr lang="en-US" dirty="0"/>
          </a:p>
        </p:txBody>
      </p:sp>
      <p:sp>
        <p:nvSpPr>
          <p:cNvPr id="8"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13.2 Classification of Computer Network</a:t>
            </a:r>
            <a:endParaRPr lang="en-US" i="0" dirty="0">
              <a:solidFill>
                <a:schemeClr val="bg1"/>
              </a:solidFill>
              <a:latin typeface="Arial" panose="020B0604020202020204" pitchFamily="34" charset="0"/>
            </a:endParaRPr>
          </a:p>
        </p:txBody>
      </p:sp>
    </p:spTree>
    <p:extLst>
      <p:ext uri="{BB962C8B-B14F-4D97-AF65-F5344CB8AC3E}">
        <p14:creationId xmlns:p14="http://schemas.microsoft.com/office/powerpoint/2010/main" val="1040438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1205</TotalTime>
  <Words>3357</Words>
  <Application>Microsoft Office PowerPoint</Application>
  <PresentationFormat>On-screen Show (4:3)</PresentationFormat>
  <Paragraphs>461</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 Irvine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Magda El Zarki</dc:creator>
  <cp:lastModifiedBy>user</cp:lastModifiedBy>
  <cp:revision>140</cp:revision>
  <dcterms:created xsi:type="dcterms:W3CDTF">2007-10-02T04:28:17Z</dcterms:created>
  <dcterms:modified xsi:type="dcterms:W3CDTF">2019-04-09T01:48:49Z</dcterms:modified>
</cp:coreProperties>
</file>