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47" r:id="rId29"/>
    <p:sldId id="348" r:id="rId30"/>
    <p:sldId id="349" r:id="rId31"/>
    <p:sldId id="350" r:id="rId32"/>
    <p:sldId id="352" r:id="rId33"/>
    <p:sldId id="351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/>
  </p:normalViewPr>
  <p:slideViewPr>
    <p:cSldViewPr>
      <p:cViewPr varScale="1">
        <p:scale>
          <a:sx n="81" d="100"/>
          <a:sy n="81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E2D4-013A-4C2C-BDC6-50245692B930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685800" y="1905000"/>
            <a:ext cx="7772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/>
              <a:t>Computer </a:t>
            </a:r>
            <a:r>
              <a:rPr lang="en-US" sz="4400" dirty="0" smtClean="0"/>
              <a:t>Programming</a:t>
            </a:r>
          </a:p>
          <a:p>
            <a:pPr algn="ctr"/>
            <a:r>
              <a:rPr lang="en-GB" sz="4400" dirty="0" smtClean="0">
                <a:latin typeface="Comic Sans MS" pitchFamily="66" charset="0"/>
              </a:rPr>
              <a:t>The </a:t>
            </a:r>
            <a:r>
              <a:rPr lang="en-GB" sz="4400" dirty="0">
                <a:latin typeface="Comic Sans MS" pitchFamily="66" charset="0"/>
              </a:rPr>
              <a:t>computer</a:t>
            </a:r>
          </a:p>
          <a:p>
            <a:pPr algn="ctr"/>
            <a:endParaRPr lang="en-GB" sz="4400" b="1" dirty="0">
              <a:latin typeface="Calibri" pitchFamily="34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1371600" y="3886200"/>
            <a:ext cx="64008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Patwary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Professor</a:t>
            </a:r>
            <a:r>
              <a:rPr lang="en-US" sz="3200" dirty="0">
                <a:latin typeface="Calibri" pitchFamily="34" charset="0"/>
              </a:rPr>
              <a:t>, IIT, JU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– </a:t>
            </a:r>
            <a:r>
              <a:rPr lang="en-US" sz="3200" dirty="0">
                <a:latin typeface="Courier New" panose="02070309020205020404" pitchFamily="49" charset="0"/>
              </a:rPr>
              <a:t>for</a:t>
            </a:r>
            <a:r>
              <a:rPr lang="en-US" sz="3200" dirty="0"/>
              <a:t> with a body of 2 </a:t>
            </a:r>
            <a:r>
              <a:rPr lang="en-US" sz="3200" dirty="0" smtClean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1524000"/>
            <a:ext cx="902505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// Program to generate a table of triangular numbers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n, </a:t>
            </a:r>
            <a:r>
              <a:rPr lang="en-US" sz="2000" dirty="0" err="1" smtClean="0">
                <a:latin typeface="Courier New" panose="02070309020205020404" pitchFamily="49" charset="0"/>
              </a:rPr>
              <a:t>tNumber</a:t>
            </a:r>
            <a:r>
              <a:rPr lang="en-US" sz="2000" dirty="0" smtClean="0">
                <a:latin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("TABLE OF TRIANGULAR NUMBERS\n\n");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 n Sum from 1 to n\n");</a:t>
            </a:r>
          </a:p>
          <a:p>
            <a:pPr lvl="1" eaLnBrk="1" hangingPunct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("--- ---------------\n");</a:t>
            </a:r>
          </a:p>
          <a:p>
            <a:pPr lvl="1" eaLnBrk="1" hangingPunct="1"/>
            <a:r>
              <a:rPr lang="en-US" sz="2000" dirty="0" err="1" smtClean="0">
                <a:latin typeface="Courier New" panose="02070309020205020404" pitchFamily="49" charset="0"/>
              </a:rPr>
              <a:t>tNumber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= 0;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for ( n = 1; n &lt;= 10; ++n ) {</a:t>
            </a:r>
          </a:p>
          <a:p>
            <a:pPr lvl="2" eaLnBrk="1" hangingPunct="1"/>
            <a:r>
              <a:rPr lang="en-US" sz="2000" dirty="0" err="1">
                <a:latin typeface="Courier New" panose="02070309020205020404" pitchFamily="49" charset="0"/>
              </a:rPr>
              <a:t>tNumber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+= </a:t>
            </a:r>
            <a:r>
              <a:rPr lang="en-US" sz="2000" dirty="0">
                <a:latin typeface="Courier New" panose="02070309020205020404" pitchFamily="49" charset="0"/>
              </a:rPr>
              <a:t>n;</a:t>
            </a:r>
          </a:p>
          <a:p>
            <a:pPr lvl="2" eaLnBrk="1" hangingPunct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\n", n, </a:t>
            </a:r>
            <a:r>
              <a:rPr lang="en-US" sz="2000" dirty="0" err="1">
                <a:latin typeface="Courier New" panose="02070309020205020404" pitchFamily="49" charset="0"/>
              </a:rPr>
              <a:t>tNumber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sz="20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sz="20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3312512" y="5257800"/>
            <a:ext cx="4536088" cy="1371600"/>
          </a:xfrm>
          <a:prstGeom prst="cloudCallout">
            <a:avLst>
              <a:gd name="adj1" fmla="val -68093"/>
              <a:gd name="adj2" fmla="val -59606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000"/>
              <a:t>The </a:t>
            </a:r>
            <a:r>
              <a:rPr lang="en-US" sz="2000" i="1"/>
              <a:t>body</a:t>
            </a:r>
            <a:r>
              <a:rPr lang="en-US" sz="2000"/>
              <a:t> of the loop consists in a </a:t>
            </a:r>
            <a:r>
              <a:rPr lang="en-US" sz="2000" i="1"/>
              <a:t>block</a:t>
            </a:r>
            <a:r>
              <a:rPr lang="en-US" sz="2000"/>
              <a:t> of 2 statements</a:t>
            </a:r>
          </a:p>
        </p:txBody>
      </p:sp>
      <p:sp>
        <p:nvSpPr>
          <p:cNvPr id="6" name="Freeform 10"/>
          <p:cNvSpPr>
            <a:spLocks/>
          </p:cNvSpPr>
          <p:nvPr/>
        </p:nvSpPr>
        <p:spPr bwMode="auto">
          <a:xfrm>
            <a:off x="5029200" y="4132832"/>
            <a:ext cx="393757" cy="476250"/>
          </a:xfrm>
          <a:custGeom>
            <a:avLst/>
            <a:gdLst>
              <a:gd name="T0" fmla="*/ 342740776 w 225"/>
              <a:gd name="T1" fmla="*/ 0 h 300"/>
              <a:gd name="T2" fmla="*/ 420864795 w 225"/>
              <a:gd name="T3" fmla="*/ 60483750 h 300"/>
              <a:gd name="T4" fmla="*/ 501509660 w 225"/>
              <a:gd name="T5" fmla="*/ 178931864 h 300"/>
              <a:gd name="T6" fmla="*/ 521670877 w 225"/>
              <a:gd name="T7" fmla="*/ 536792468 h 300"/>
              <a:gd name="T8" fmla="*/ 441026011 w 225"/>
              <a:gd name="T9" fmla="*/ 657761506 h 300"/>
              <a:gd name="T10" fmla="*/ 302418344 w 225"/>
              <a:gd name="T11" fmla="*/ 715724282 h 300"/>
              <a:gd name="T12" fmla="*/ 183970355 w 225"/>
              <a:gd name="T13" fmla="*/ 756046766 h 300"/>
              <a:gd name="T14" fmla="*/ 5040306 w 225"/>
              <a:gd name="T15" fmla="*/ 597276193 h 300"/>
              <a:gd name="T16" fmla="*/ 103325465 w 225"/>
              <a:gd name="T17" fmla="*/ 100806234 h 300"/>
              <a:gd name="T18" fmla="*/ 34274077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o-RO" sz="2000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685800" y="5229367"/>
            <a:ext cx="393758" cy="381000"/>
          </a:xfrm>
          <a:custGeom>
            <a:avLst/>
            <a:gdLst>
              <a:gd name="T0" fmla="*/ 342741736 w 225"/>
              <a:gd name="T1" fmla="*/ 0 h 300"/>
              <a:gd name="T2" fmla="*/ 420867561 w 225"/>
              <a:gd name="T3" fmla="*/ 38709594 h 300"/>
              <a:gd name="T4" fmla="*/ 501512652 w 225"/>
              <a:gd name="T5" fmla="*/ 114515893 h 300"/>
              <a:gd name="T6" fmla="*/ 521673925 w 225"/>
              <a:gd name="T7" fmla="*/ 343547719 h 300"/>
              <a:gd name="T8" fmla="*/ 441028834 w 225"/>
              <a:gd name="T9" fmla="*/ 420966887 h 300"/>
              <a:gd name="T10" fmla="*/ 302419191 w 225"/>
              <a:gd name="T11" fmla="*/ 458063572 h 300"/>
              <a:gd name="T12" fmla="*/ 183972457 w 225"/>
              <a:gd name="T13" fmla="*/ 483869962 h 300"/>
              <a:gd name="T14" fmla="*/ 5040320 w 225"/>
              <a:gd name="T15" fmla="*/ 382257303 h 300"/>
              <a:gd name="T16" fmla="*/ 103327341 w 225"/>
              <a:gd name="T17" fmla="*/ 64515994 h 300"/>
              <a:gd name="T18" fmla="*/ 342741736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2744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Increment operator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219200"/>
            <a:ext cx="88392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Because addition by 1 is a very common operation in programs, a special operator was created in C for this.</a:t>
            </a:r>
          </a:p>
          <a:p>
            <a:r>
              <a:rPr lang="en-US" sz="2400" i="1" dirty="0" smtClean="0">
                <a:solidFill>
                  <a:srgbClr val="D60093"/>
                </a:solidFill>
              </a:rPr>
              <a:t>Increment operator</a:t>
            </a:r>
            <a:r>
              <a:rPr lang="en-US" sz="2400" dirty="0" smtClean="0"/>
              <a:t>: the expression ++n is equivalent to the expression n = n + 1.</a:t>
            </a:r>
          </a:p>
          <a:p>
            <a:r>
              <a:rPr lang="en-US" sz="2400" i="1" dirty="0" smtClean="0">
                <a:solidFill>
                  <a:srgbClr val="D60093"/>
                </a:solidFill>
              </a:rPr>
              <a:t>Decrement operator</a:t>
            </a:r>
            <a:r>
              <a:rPr lang="en-US" sz="2400" dirty="0" smtClean="0"/>
              <a:t>: the expression --n is equivalent to the expression n = n – 1</a:t>
            </a:r>
          </a:p>
          <a:p>
            <a:r>
              <a:rPr lang="en-US" sz="2400" dirty="0" smtClean="0"/>
              <a:t>Increment and decrement operators can be placed in front (</a:t>
            </a:r>
            <a:r>
              <a:rPr lang="en-US" sz="2400" i="1" dirty="0" smtClean="0">
                <a:solidFill>
                  <a:srgbClr val="D60093"/>
                </a:solidFill>
              </a:rPr>
              <a:t>prefix</a:t>
            </a:r>
            <a:r>
              <a:rPr lang="en-US" sz="2400" dirty="0" smtClean="0"/>
              <a:t>) or after (</a:t>
            </a:r>
            <a:r>
              <a:rPr lang="en-US" sz="2400" dirty="0" smtClean="0">
                <a:solidFill>
                  <a:srgbClr val="D60093"/>
                </a:solidFill>
              </a:rPr>
              <a:t>postfix</a:t>
            </a:r>
            <a:r>
              <a:rPr lang="en-US" sz="2400" dirty="0" smtClean="0"/>
              <a:t>) their operand.</a:t>
            </a:r>
          </a:p>
          <a:p>
            <a:r>
              <a:rPr lang="en-US" sz="2400" dirty="0" smtClean="0">
                <a:solidFill>
                  <a:srgbClr val="D60093"/>
                </a:solidFill>
              </a:rPr>
              <a:t>Difference between prefix and postfix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Example: if n=4:  </a:t>
            </a:r>
          </a:p>
          <a:p>
            <a:pPr lvl="2"/>
            <a:r>
              <a:rPr lang="en-US" dirty="0" smtClean="0"/>
              <a:t>a=n++  leads to a=4, n=5         </a:t>
            </a:r>
          </a:p>
          <a:p>
            <a:pPr lvl="2"/>
            <a:r>
              <a:rPr lang="en-US" dirty="0" smtClean="0"/>
              <a:t>a=++n leads to a=5, n=5                                  </a:t>
            </a:r>
          </a:p>
          <a:p>
            <a:pPr lvl="1"/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157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Program input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1524000"/>
            <a:ext cx="8763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latin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n, number, </a:t>
            </a:r>
            <a:r>
              <a:rPr lang="en-US" b="1" dirty="0" err="1" smtClean="0">
                <a:latin typeface="Courier New" panose="02070309020205020404" pitchFamily="49" charset="0"/>
              </a:rPr>
              <a:t>tNumber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 ("What triangular number do you want? ");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</a:rPr>
              <a:t> ("%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", &amp;number);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tNumber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</a:rPr>
              <a:t>0;</a:t>
            </a:r>
          </a:p>
          <a:p>
            <a:pPr lvl="1" eaLnBrk="1" hangingPunct="1"/>
            <a:r>
              <a:rPr lang="en-US" b="1" dirty="0">
                <a:latin typeface="Courier New" panose="02070309020205020404" pitchFamily="49" charset="0"/>
              </a:rPr>
              <a:t>for ( n = 1; n &lt;= number;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++n</a:t>
            </a:r>
            <a:r>
              <a:rPr lang="en-US" b="1" dirty="0">
                <a:latin typeface="Courier New" panose="02070309020205020404" pitchFamily="49" charset="0"/>
              </a:rPr>
              <a:t> )</a:t>
            </a:r>
          </a:p>
          <a:p>
            <a:pPr lvl="1" eaLnBrk="1" hangingPunct="1"/>
            <a:r>
              <a:rPr lang="en-US" b="1" dirty="0">
                <a:latin typeface="Courier New" panose="02070309020205020404" pitchFamily="49" charset="0"/>
              </a:rPr>
              <a:t>	 </a:t>
            </a:r>
            <a:r>
              <a:rPr lang="en-US" b="1" dirty="0" err="1">
                <a:latin typeface="Courier New" panose="02070309020205020404" pitchFamily="49" charset="0"/>
              </a:rPr>
              <a:t>tNumber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+= </a:t>
            </a:r>
            <a:r>
              <a:rPr lang="en-US" b="1" dirty="0">
                <a:latin typeface="Courier New" panose="02070309020205020404" pitchFamily="49" charset="0"/>
              </a:rPr>
              <a:t>n;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 ("Triangular number %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 is %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\n", number</a:t>
            </a:r>
            <a:r>
              <a:rPr lang="en-US" b="1" dirty="0" smtClean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tNumber</a:t>
            </a:r>
            <a:r>
              <a:rPr lang="en-US" b="1" dirty="0" smtClean="0">
                <a:latin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85800" y="2851160"/>
            <a:ext cx="3733800" cy="381000"/>
          </a:xfrm>
          <a:custGeom>
            <a:avLst/>
            <a:gdLst>
              <a:gd name="T0" fmla="*/ 2147483647 w 225"/>
              <a:gd name="T1" fmla="*/ 0 h 300"/>
              <a:gd name="T2" fmla="*/ 2147483647 w 225"/>
              <a:gd name="T3" fmla="*/ 38709594 h 300"/>
              <a:gd name="T4" fmla="*/ 2147483647 w 225"/>
              <a:gd name="T5" fmla="*/ 114515893 h 300"/>
              <a:gd name="T6" fmla="*/ 2147483647 w 225"/>
              <a:gd name="T7" fmla="*/ 343547719 h 300"/>
              <a:gd name="T8" fmla="*/ 2147483647 w 225"/>
              <a:gd name="T9" fmla="*/ 420966887 h 300"/>
              <a:gd name="T10" fmla="*/ 2147483647 w 225"/>
              <a:gd name="T11" fmla="*/ 458063572 h 300"/>
              <a:gd name="T12" fmla="*/ 2147483647 w 225"/>
              <a:gd name="T13" fmla="*/ 483869962 h 300"/>
              <a:gd name="T14" fmla="*/ 550760502 w 225"/>
              <a:gd name="T15" fmla="*/ 382257303 h 300"/>
              <a:gd name="T16" fmla="*/ 2147483647 w 225"/>
              <a:gd name="T17" fmla="*/ 64515994 h 300"/>
              <a:gd name="T18" fmla="*/ 2147483647 w 225"/>
              <a:gd name="T19" fmla="*/ 0 h 3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25"/>
              <a:gd name="T31" fmla="*/ 0 h 300"/>
              <a:gd name="T32" fmla="*/ 225 w 225"/>
              <a:gd name="T33" fmla="*/ 300 h 3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25" h="300">
                <a:moveTo>
                  <a:pt x="136" y="0"/>
                </a:moveTo>
                <a:cubicBezTo>
                  <a:pt x="146" y="8"/>
                  <a:pt x="158" y="14"/>
                  <a:pt x="167" y="24"/>
                </a:cubicBezTo>
                <a:cubicBezTo>
                  <a:pt x="180" y="38"/>
                  <a:pt x="199" y="71"/>
                  <a:pt x="199" y="71"/>
                </a:cubicBezTo>
                <a:cubicBezTo>
                  <a:pt x="206" y="119"/>
                  <a:pt x="225" y="164"/>
                  <a:pt x="207" y="213"/>
                </a:cubicBezTo>
                <a:cubicBezTo>
                  <a:pt x="200" y="231"/>
                  <a:pt x="193" y="256"/>
                  <a:pt x="175" y="261"/>
                </a:cubicBezTo>
                <a:cubicBezTo>
                  <a:pt x="115" y="278"/>
                  <a:pt x="193" y="254"/>
                  <a:pt x="120" y="284"/>
                </a:cubicBezTo>
                <a:cubicBezTo>
                  <a:pt x="105" y="290"/>
                  <a:pt x="73" y="300"/>
                  <a:pt x="73" y="300"/>
                </a:cubicBezTo>
                <a:cubicBezTo>
                  <a:pt x="18" y="291"/>
                  <a:pt x="14" y="289"/>
                  <a:pt x="2" y="237"/>
                </a:cubicBezTo>
                <a:cubicBezTo>
                  <a:pt x="6" y="190"/>
                  <a:pt x="0" y="80"/>
                  <a:pt x="41" y="40"/>
                </a:cubicBezTo>
                <a:cubicBezTo>
                  <a:pt x="61" y="20"/>
                  <a:pt x="136" y="11"/>
                  <a:pt x="136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o-RO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096000" y="3124200"/>
            <a:ext cx="2133600" cy="609600"/>
          </a:xfrm>
          <a:prstGeom prst="cloudCallout">
            <a:avLst>
              <a:gd name="adj1" fmla="val -123213"/>
              <a:gd name="adj2" fmla="val -4296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Reads integer from keyboard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629400" y="1524000"/>
            <a:ext cx="2438400" cy="1066800"/>
          </a:xfrm>
          <a:prstGeom prst="cloudCallout">
            <a:avLst>
              <a:gd name="adj1" fmla="val -107815"/>
              <a:gd name="adj2" fmla="val 6101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/>
              <a:t>It’s polite to display a message before </a:t>
            </a:r>
          </a:p>
        </p:txBody>
      </p:sp>
    </p:spTree>
    <p:extLst>
      <p:ext uri="{BB962C8B-B14F-4D97-AF65-F5344CB8AC3E}">
        <p14:creationId xmlns:p14="http://schemas.microsoft.com/office/powerpoint/2010/main" val="16079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Nested loops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US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855075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n, number, </a:t>
            </a:r>
            <a:r>
              <a:rPr lang="en-US" dirty="0" err="1" smtClean="0">
                <a:latin typeface="Courier New" panose="02070309020205020404" pitchFamily="49" charset="0"/>
              </a:rPr>
              <a:t>tNumber</a:t>
            </a:r>
            <a:r>
              <a:rPr lang="en-US" dirty="0">
                <a:latin typeface="Courier New" panose="02070309020205020404" pitchFamily="49" charset="0"/>
              </a:rPr>
              <a:t>, counter;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for ( counter = 1; counter &lt;= 5; ++counter ) {</a:t>
            </a:r>
          </a:p>
          <a:p>
            <a:pPr lvl="2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("What triangular number do you want? ");</a:t>
            </a:r>
          </a:p>
          <a:p>
            <a:pPr lvl="2" eaLnBrk="1" hangingPunct="1"/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", &amp;number);</a:t>
            </a:r>
          </a:p>
          <a:p>
            <a:pPr lvl="2" eaLnBrk="1" hangingPunct="1"/>
            <a:r>
              <a:rPr lang="en-US" dirty="0" err="1">
                <a:latin typeface="Courier New" panose="02070309020205020404" pitchFamily="49" charset="0"/>
              </a:rPr>
              <a:t>tNumber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</a:rPr>
              <a:t>0;</a:t>
            </a:r>
          </a:p>
          <a:p>
            <a:pPr lvl="2" eaLnBrk="1" hangingPunct="1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for ( n = 1; n &lt;= number; ++n )</a:t>
            </a:r>
          </a:p>
          <a:p>
            <a:pPr lvl="2" eaLnBrk="1" hangingPunct="1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</a:rPr>
              <a:t>tNumber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+=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n;</a:t>
            </a:r>
          </a:p>
          <a:p>
            <a:pPr lvl="2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("Triangular number 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is 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\n\n", </a:t>
            </a:r>
            <a:r>
              <a:rPr lang="en-US" dirty="0" smtClean="0">
                <a:latin typeface="Courier New" panose="02070309020205020404" pitchFamily="49" charset="0"/>
              </a:rPr>
              <a:t>number,		 </a:t>
            </a:r>
            <a:r>
              <a:rPr lang="en-US" dirty="0" err="1" smtClean="0">
                <a:latin typeface="Courier New" panose="02070309020205020404" pitchFamily="49" charset="0"/>
              </a:rPr>
              <a:t>tNumber</a:t>
            </a:r>
            <a:r>
              <a:rPr lang="en-US" dirty="0" smtClean="0">
                <a:latin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1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for</a:t>
            </a:r>
            <a:r>
              <a:rPr lang="en-US" sz="3200" dirty="0"/>
              <a:t> loop variants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990600"/>
            <a:ext cx="8686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Multiple expressions </a:t>
            </a:r>
            <a:r>
              <a:rPr lang="en-US" sz="2800" i="1" smtClean="0"/>
              <a:t>(comma between…)</a:t>
            </a:r>
            <a:br>
              <a:rPr lang="en-US" sz="2800" i="1" smtClean="0"/>
            </a:br>
            <a:r>
              <a:rPr lang="en-US" smtClean="0"/>
              <a:t>     </a:t>
            </a:r>
            <a:r>
              <a:rPr lang="en-US" smtClean="0">
                <a:solidFill>
                  <a:srgbClr val="0070C0"/>
                </a:solidFill>
              </a:rPr>
              <a:t>for(i=0 , j=10 ; i&lt;j ; i++ , j--)</a:t>
            </a:r>
          </a:p>
          <a:p>
            <a:r>
              <a:rPr lang="en-US" smtClean="0"/>
              <a:t>Omitting fields </a:t>
            </a:r>
            <a:r>
              <a:rPr lang="en-US" sz="2800" i="1" smtClean="0"/>
              <a:t>(semicolon have to be still…)</a:t>
            </a:r>
            <a:br>
              <a:rPr lang="en-US" sz="2800" i="1" smtClean="0"/>
            </a:br>
            <a:r>
              <a:rPr lang="en-US" sz="2800" smtClean="0"/>
              <a:t>     </a:t>
            </a:r>
            <a:r>
              <a:rPr lang="en-US" sz="2800" smtClean="0">
                <a:solidFill>
                  <a:srgbClr val="0070C0"/>
                </a:solidFill>
              </a:rPr>
              <a:t>i=0;      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     </a:t>
            </a:r>
            <a:r>
              <a:rPr lang="en-US" sz="2800" smtClean="0">
                <a:solidFill>
                  <a:srgbClr val="0070C0"/>
                </a:solidFill>
              </a:rPr>
              <a:t>for( ;  i&lt;10 ; i++ )</a:t>
            </a:r>
            <a:endParaRPr lang="en-US" smtClean="0"/>
          </a:p>
          <a:p>
            <a:r>
              <a:rPr lang="en-US" smtClean="0"/>
              <a:t>Declaring variables</a:t>
            </a:r>
            <a:br>
              <a:rPr lang="en-US" smtClean="0"/>
            </a:br>
            <a:r>
              <a:rPr lang="en-US" smtClean="0"/>
              <a:t>    </a:t>
            </a:r>
            <a:r>
              <a:rPr lang="en-US" smtClean="0">
                <a:solidFill>
                  <a:srgbClr val="0070C0"/>
                </a:solidFill>
              </a:rPr>
              <a:t>for(int i=0 ; i=10  ; i++ 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6800" y="5486400"/>
            <a:ext cx="4117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 question will be on these variations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2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while</a:t>
            </a:r>
            <a:r>
              <a:rPr lang="en-US" sz="3200" dirty="0"/>
              <a:t> </a:t>
            </a:r>
            <a:r>
              <a:rPr lang="en-US" sz="3200" dirty="0" smtClean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836613"/>
            <a:ext cx="6248399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+mj-lt"/>
              </a:rPr>
              <a:t>while (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expression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eaLnBrk="1" hangingPunct="1"/>
            <a:r>
              <a:rPr lang="en-US" sz="2800" i="1" dirty="0">
                <a:solidFill>
                  <a:srgbClr val="FF0000"/>
                </a:solidFill>
                <a:latin typeface="+mj-lt"/>
              </a:rPr>
              <a:t>	program statement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828800"/>
            <a:ext cx="6172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sz="2800" dirty="0">
                <a:latin typeface="+mj-lt"/>
              </a:rPr>
              <a:t>while ( number &lt;= 0 ) {</a:t>
            </a:r>
          </a:p>
          <a:p>
            <a:pPr lvl="1" eaLnBrk="1" hangingPunct="1"/>
            <a:r>
              <a:rPr lang="en-US" sz="2800" dirty="0">
                <a:latin typeface="+mj-lt"/>
              </a:rPr>
              <a:t>   </a:t>
            </a:r>
            <a:r>
              <a:rPr lang="en-US" sz="2800" dirty="0" err="1">
                <a:latin typeface="+mj-lt"/>
              </a:rPr>
              <a:t>printf</a:t>
            </a:r>
            <a:r>
              <a:rPr lang="en-US" sz="2800" dirty="0">
                <a:latin typeface="+mj-lt"/>
              </a:rPr>
              <a:t> (“The number must be &gt;0“);</a:t>
            </a:r>
          </a:p>
          <a:p>
            <a:pPr lvl="1" eaLnBrk="1" hangingPunct="1"/>
            <a:r>
              <a:rPr lang="en-US" sz="2800" dirty="0">
                <a:latin typeface="+mj-lt"/>
              </a:rPr>
              <a:t>   </a:t>
            </a:r>
            <a:r>
              <a:rPr lang="en-US" sz="2800" dirty="0" err="1">
                <a:latin typeface="+mj-lt"/>
              </a:rPr>
              <a:t>printf</a:t>
            </a:r>
            <a:r>
              <a:rPr lang="en-US" sz="2800" dirty="0">
                <a:latin typeface="+mj-lt"/>
              </a:rPr>
              <a:t> (“Give a new number:  “);</a:t>
            </a:r>
          </a:p>
          <a:p>
            <a:pPr lvl="1" eaLnBrk="1" hangingPunct="1"/>
            <a:r>
              <a:rPr lang="en-US" sz="2800" dirty="0">
                <a:latin typeface="+mj-lt"/>
              </a:rPr>
              <a:t>   </a:t>
            </a:r>
            <a:r>
              <a:rPr lang="en-US" sz="2800" dirty="0" err="1">
                <a:latin typeface="+mj-lt"/>
              </a:rPr>
              <a:t>scanf</a:t>
            </a:r>
            <a:r>
              <a:rPr lang="en-US" sz="2800" dirty="0">
                <a:latin typeface="+mj-lt"/>
              </a:rPr>
              <a:t>(“%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“, &amp;number);</a:t>
            </a:r>
          </a:p>
          <a:p>
            <a:pPr lvl="1" eaLnBrk="1" hangingPunct="1"/>
            <a:r>
              <a:rPr lang="en-US" sz="2800" dirty="0">
                <a:latin typeface="+mj-lt"/>
              </a:rPr>
              <a:t>}</a:t>
            </a:r>
          </a:p>
          <a:p>
            <a:pPr eaLnBrk="1" hangingPunct="1"/>
            <a:endParaRPr lang="ro-RO" sz="2800" dirty="0">
              <a:latin typeface="+mj-lt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287962" y="53340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statement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211762" y="41148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Loop_expression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6430962" y="5159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440362" y="49530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yes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 flipV="1">
            <a:off x="3916362" y="3886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3992562" y="6400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6430962" y="35052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8107362" y="4724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 flipV="1">
            <a:off x="3916362" y="3886200"/>
            <a:ext cx="46038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6430962" y="57912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7573962" y="4648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 flipV="1">
            <a:off x="8945562" y="4648200"/>
            <a:ext cx="46038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- </a:t>
            </a:r>
            <a:r>
              <a:rPr lang="en-US" sz="3200" dirty="0">
                <a:latin typeface="Courier New" panose="02070309020205020404" pitchFamily="49" charset="0"/>
              </a:rPr>
              <a:t>while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990600"/>
            <a:ext cx="80740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u, v, temp;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("Please type in two nonnegative integers.\n");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i%i</a:t>
            </a:r>
            <a:r>
              <a:rPr lang="en-US" dirty="0">
                <a:latin typeface="Courier New" panose="02070309020205020404" pitchFamily="49" charset="0"/>
              </a:rPr>
              <a:t>", &amp;u, &amp;v);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while ( v != 0 ) {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temp = u % v;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u = v;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v = temp;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Their greatest common divisor is </a:t>
            </a:r>
            <a:r>
              <a:rPr lang="en-US" dirty="0">
                <a:latin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u);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5724793"/>
            <a:ext cx="3287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title of this program?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- </a:t>
            </a:r>
            <a:r>
              <a:rPr lang="en-US" sz="3200" dirty="0">
                <a:latin typeface="Courier New" panose="02070309020205020404" pitchFamily="49" charset="0"/>
              </a:rPr>
              <a:t>while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 program to find the greatest common divisor of two nonnegative integer 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4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- </a:t>
            </a:r>
            <a:r>
              <a:rPr lang="en-US" sz="3200" dirty="0">
                <a:latin typeface="Courier New" panose="02070309020205020404" pitchFamily="49" charset="0"/>
              </a:rPr>
              <a:t>while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What should be the title of this program?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94875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include &lt;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stdio.h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number,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right_digit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("Enter your number.\n");</a:t>
            </a:r>
          </a:p>
          <a:p>
            <a:pPr lvl="1"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scanf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("%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", &amp;number);</a:t>
            </a:r>
          </a:p>
          <a:p>
            <a:pPr lvl="1"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while ( number != 0 ) {</a:t>
            </a:r>
          </a:p>
          <a:p>
            <a:pPr lvl="2"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right_digit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= number % 10;</a:t>
            </a:r>
          </a:p>
          <a:p>
            <a:pPr lvl="2"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("%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",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right_digit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lvl="2"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number = number / 10;</a:t>
            </a:r>
          </a:p>
          <a:p>
            <a:pPr lvl="1"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 ("\n");</a:t>
            </a:r>
          </a:p>
          <a:p>
            <a:pPr lvl="1"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35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- </a:t>
            </a:r>
            <a:r>
              <a:rPr lang="en-US" sz="3200" dirty="0">
                <a:latin typeface="Courier New" panose="02070309020205020404" pitchFamily="49" charset="0"/>
              </a:rPr>
              <a:t>while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 program to print out the digits of a number in reverse order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19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Structure of a C program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286000"/>
            <a:ext cx="762901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x1, x2, </a:t>
            </a:r>
            <a:r>
              <a:rPr lang="en-US" dirty="0">
                <a:latin typeface="Courier New" panose="02070309020205020404" pitchFamily="49" charset="0"/>
              </a:rPr>
              <a:t>sum;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</a:rPr>
              <a:t>x1= </a:t>
            </a:r>
            <a:r>
              <a:rPr lang="en-US" dirty="0">
                <a:latin typeface="Courier New" panose="02070309020205020404" pitchFamily="49" charset="0"/>
              </a:rPr>
              <a:t>50;</a:t>
            </a: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</a:rPr>
              <a:t>x2= </a:t>
            </a:r>
            <a:r>
              <a:rPr lang="en-US" dirty="0">
                <a:latin typeface="Courier New" panose="02070309020205020404" pitchFamily="49" charset="0"/>
              </a:rPr>
              <a:t>25;</a:t>
            </a:r>
          </a:p>
          <a:p>
            <a:r>
              <a:rPr lang="en-US" dirty="0">
                <a:latin typeface="Courier New" panose="02070309020205020404" pitchFamily="49" charset="0"/>
              </a:rPr>
              <a:t>  sum = </a:t>
            </a:r>
            <a:r>
              <a:rPr lang="en-US" dirty="0" smtClean="0">
                <a:latin typeface="Courier New" panose="02070309020205020404" pitchFamily="49" charset="0"/>
              </a:rPr>
              <a:t>x1+ x2;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("The sum of 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and 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is 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</a:t>
            </a:r>
            <a:r>
              <a:rPr lang="en-US" dirty="0" smtClean="0">
                <a:latin typeface="Courier New" panose="02070309020205020404" pitchFamily="49" charset="0"/>
              </a:rPr>
              <a:t>",x1, x2, </a:t>
            </a:r>
            <a:r>
              <a:rPr lang="en-US" dirty="0">
                <a:latin typeface="Courier New" panose="02070309020205020404" pitchFamily="49" charset="0"/>
              </a:rPr>
              <a:t>sum);</a:t>
            </a:r>
          </a:p>
          <a:p>
            <a:r>
              <a:rPr lang="en-US" dirty="0">
                <a:latin typeface="Courier New" panose="02070309020205020404" pitchFamily="49" charset="0"/>
              </a:rPr>
              <a:t>  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- </a:t>
            </a:r>
            <a:r>
              <a:rPr lang="en-US" sz="3200" dirty="0">
                <a:latin typeface="Courier New" panose="02070309020205020404" pitchFamily="49" charset="0"/>
              </a:rPr>
              <a:t>do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4686300" cy="120032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do</a:t>
            </a:r>
          </a:p>
          <a:p>
            <a:pPr eaLnBrk="1" hangingPunct="1"/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	program statement</a:t>
            </a:r>
          </a:p>
          <a:p>
            <a:pPr eaLnBrk="1" hangingPunct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while ( 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loop_expression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05600" y="4716462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statement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05600" y="5402262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loop_expression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848600" y="517366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13450" y="5576887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334000" y="4281487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334000" y="593566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848600" y="4052887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924800" y="6415087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5334000" y="428148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7848600" y="649128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6209" y="1130856"/>
            <a:ext cx="313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Body is executed at least once !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6200" y="2295525"/>
            <a:ext cx="625042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number, </a:t>
            </a:r>
            <a:r>
              <a:rPr lang="en-US" dirty="0" err="1">
                <a:latin typeface="Courier New" panose="02070309020205020404" pitchFamily="49" charset="0"/>
              </a:rPr>
              <a:t>right_digit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("Enter your number.\n");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", &amp;number);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do {</a:t>
            </a:r>
          </a:p>
          <a:p>
            <a:pPr lvl="2" eaLnBrk="1" hangingPunct="1"/>
            <a:r>
              <a:rPr lang="en-US" dirty="0" err="1">
                <a:latin typeface="Courier New" panose="02070309020205020404" pitchFamily="49" charset="0"/>
              </a:rPr>
              <a:t>right_digit</a:t>
            </a:r>
            <a:r>
              <a:rPr lang="en-US" dirty="0">
                <a:latin typeface="Courier New" panose="02070309020205020404" pitchFamily="49" charset="0"/>
              </a:rPr>
              <a:t> = number % 10;</a:t>
            </a:r>
          </a:p>
          <a:p>
            <a:pPr lvl="2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</a:rPr>
              <a:t>right_digit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number = number / 10;</a:t>
            </a:r>
          </a:p>
          <a:p>
            <a:pPr lvl="1" eaLnBrk="1" hangingPunct="1"/>
            <a:r>
              <a:rPr lang="en-US" dirty="0" smtClean="0">
                <a:latin typeface="Courier New" panose="02070309020205020404" pitchFamily="49" charset="0"/>
              </a:rPr>
              <a:t>} while </a:t>
            </a:r>
            <a:r>
              <a:rPr lang="en-US" dirty="0">
                <a:latin typeface="Courier New" panose="02070309020205020404" pitchFamily="49" charset="0"/>
              </a:rPr>
              <a:t>( number != 0 );</a:t>
            </a:r>
          </a:p>
          <a:p>
            <a:pPr lvl="1" eaLnBrk="1" hangingPunct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("\n");</a:t>
            </a: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3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Which loop to choose ?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Criteria: Who determines looping</a:t>
            </a:r>
          </a:p>
          <a:p>
            <a:pPr lvl="1"/>
            <a:r>
              <a:rPr lang="en-US" dirty="0" smtClean="0"/>
              <a:t>Entry-condition loop -&gt; for, while</a:t>
            </a:r>
          </a:p>
          <a:p>
            <a:pPr lvl="1"/>
            <a:r>
              <a:rPr lang="en-US" dirty="0" smtClean="0"/>
              <a:t>Exit-condition loop -&gt; do</a:t>
            </a:r>
          </a:p>
          <a:p>
            <a:r>
              <a:rPr lang="en-US" dirty="0" smtClean="0"/>
              <a:t>Criteria: Number of repetitions:</a:t>
            </a:r>
          </a:p>
          <a:p>
            <a:pPr lvl="1"/>
            <a:r>
              <a:rPr lang="en-US" dirty="0" smtClean="0"/>
              <a:t>Indefinite loops -&gt;while</a:t>
            </a:r>
          </a:p>
          <a:p>
            <a:pPr lvl="1"/>
            <a:r>
              <a:rPr lang="en-US" dirty="0" smtClean="0"/>
              <a:t>Counting loops -&gt; for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8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</a:t>
            </a:r>
            <a:r>
              <a:rPr lang="en-US" sz="3200" dirty="0">
                <a:latin typeface="Courier New" panose="02070309020205020404" pitchFamily="49" charset="0"/>
              </a:rPr>
              <a:t>while </a:t>
            </a:r>
            <a:r>
              <a:rPr lang="en-US" sz="3200" dirty="0" err="1"/>
              <a:t>vs</a:t>
            </a:r>
            <a:r>
              <a:rPr lang="en-US" sz="3200" dirty="0">
                <a:latin typeface="Courier New" panose="02070309020205020404" pitchFamily="49" charset="0"/>
              </a:rPr>
              <a:t> for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1905000"/>
            <a:ext cx="43434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count = 1;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while ( count &lt;= 5 ) {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 ("%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\n", count);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	++count;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24400" y="1905000"/>
            <a:ext cx="434340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count;</a:t>
            </a:r>
          </a:p>
          <a:p>
            <a:pPr lvl="1" eaLnBrk="1" hangingPunct="1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for ( count=1; count&lt;=5;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count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++ ) 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("%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\n", count);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7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break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dirty="0" smtClean="0"/>
              <a:t>Can be used in order to immediately exiting from a loop</a:t>
            </a:r>
          </a:p>
          <a:p>
            <a:pPr algn="just">
              <a:lnSpc>
                <a:spcPct val="90000"/>
              </a:lnSpc>
            </a:pPr>
            <a:endParaRPr lang="en-US" dirty="0" smtClean="0"/>
          </a:p>
          <a:p>
            <a:pPr algn="just">
              <a:lnSpc>
                <a:spcPct val="90000"/>
              </a:lnSpc>
            </a:pPr>
            <a:r>
              <a:rPr lang="en-US" dirty="0" smtClean="0"/>
              <a:t>After a break, following statements in the loop body are skipped and execution continues with the first statement after the loop</a:t>
            </a:r>
          </a:p>
          <a:p>
            <a:pPr algn="just">
              <a:lnSpc>
                <a:spcPct val="90000"/>
              </a:lnSpc>
            </a:pPr>
            <a:endParaRPr lang="en-US" dirty="0" smtClean="0"/>
          </a:p>
          <a:p>
            <a:pPr algn="just">
              <a:lnSpc>
                <a:spcPct val="90000"/>
              </a:lnSpc>
            </a:pPr>
            <a:r>
              <a:rPr lang="en-US" dirty="0" smtClean="0"/>
              <a:t>If a break is executed from within nested loops, only the innermost loop is terminated</a:t>
            </a:r>
          </a:p>
        </p:txBody>
      </p:sp>
    </p:spTree>
    <p:extLst>
      <p:ext uri="{BB962C8B-B14F-4D97-AF65-F5344CB8AC3E}">
        <p14:creationId xmlns:p14="http://schemas.microsoft.com/office/powerpoint/2010/main" val="52307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break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1430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Programming style: don’t abuse break !!!</a:t>
            </a:r>
          </a:p>
          <a:p>
            <a:pPr lvl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printf("Stop, answer 1:  ");</a:t>
            </a:r>
          </a:p>
          <a:p>
            <a:pPr lvl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  scanf ("%i", &amp;answer);</a:t>
            </a:r>
          </a:p>
          <a:p>
            <a:pPr lvl="2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   break; </a:t>
            </a:r>
            <a:r>
              <a:rPr lang="en-US" smtClean="0">
                <a:solidFill>
                  <a:srgbClr val="00B0F0"/>
                </a:solidFill>
                <a:latin typeface="Courier New" panose="02070309020205020404" pitchFamily="49" charset="0"/>
              </a:rPr>
              <a:t>// very bad idea to do this</a:t>
            </a:r>
          </a:p>
          <a:p>
            <a:pPr lvl="1">
              <a:buFontTx/>
              <a:buNone/>
            </a:pPr>
            <a:r>
              <a:rPr lang="en-US" smtClean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2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continue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Similar to the break statement, but it does not make the loop terminate, just skips to the next iteration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1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continue </a:t>
            </a:r>
            <a:r>
              <a:rPr lang="en-US" sz="3200" dirty="0"/>
              <a:t>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smtClean="0"/>
              <a:t>Continue also not so good style!!!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</a:rPr>
              <a:t>(“Skip next statements answer 1: ");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</a:rPr>
              <a:t> ("%</a:t>
            </a:r>
            <a:r>
              <a:rPr lang="en-US" sz="2000" dirty="0" err="1" smtClean="0"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</a:rPr>
              <a:t>", &amp;answer);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   continue; </a:t>
            </a:r>
            <a:r>
              <a:rPr lang="en-US" sz="18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// not so good idea…</a:t>
            </a:r>
          </a:p>
          <a:p>
            <a:pPr lvl="2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// Statements to do something in loop </a:t>
            </a:r>
          </a:p>
          <a:p>
            <a:pPr lvl="2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// If answer was 1 these statements are</a:t>
            </a:r>
          </a:p>
          <a:p>
            <a:pPr lvl="2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// not executed. They are skipped. </a:t>
            </a:r>
          </a:p>
          <a:p>
            <a:pPr lvl="2">
              <a:buFontTx/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// Go straight to the beginning of while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if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6200" y="3718679"/>
            <a:ext cx="7696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0" dirty="0" err="1" smtClean="0">
                <a:latin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</a:rPr>
              <a:t>main (void)</a:t>
            </a:r>
          </a:p>
          <a:p>
            <a:pPr>
              <a:lnSpc>
                <a:spcPct val="110000"/>
              </a:lnSpc>
            </a:pPr>
            <a:r>
              <a:rPr lang="en-US" b="0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110000"/>
              </a:lnSpc>
            </a:pPr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number;</a:t>
            </a:r>
          </a:p>
          <a:p>
            <a:pPr lvl="1">
              <a:lnSpc>
                <a:spcPct val="110000"/>
              </a:lnSpc>
            </a:pP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("Type in your number: ");</a:t>
            </a:r>
          </a:p>
          <a:p>
            <a:pPr lvl="1">
              <a:lnSpc>
                <a:spcPct val="110000"/>
              </a:lnSpc>
            </a:pPr>
            <a:r>
              <a:rPr lang="en-US" b="0" dirty="0" err="1">
                <a:latin typeface="Courier New" panose="02070309020205020404" pitchFamily="49" charset="0"/>
              </a:rPr>
              <a:t>scanf</a:t>
            </a:r>
            <a:r>
              <a:rPr lang="en-US" b="0" dirty="0">
                <a:latin typeface="Courier New" panose="02070309020205020404" pitchFamily="49" charset="0"/>
              </a:rPr>
              <a:t> ("%</a:t>
            </a:r>
            <a:r>
              <a:rPr lang="en-US" b="0" dirty="0" err="1">
                <a:latin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</a:rPr>
              <a:t>", &amp;number);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ourier New" panose="02070309020205020404" pitchFamily="49" charset="0"/>
              </a:rPr>
              <a:t>if ( number &lt; 0 )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ourier New" panose="02070309020205020404" pitchFamily="49" charset="0"/>
              </a:rPr>
              <a:t>	number = -number;</a:t>
            </a:r>
          </a:p>
          <a:p>
            <a:pPr lvl="1">
              <a:lnSpc>
                <a:spcPct val="110000"/>
              </a:lnSpc>
            </a:pP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("The absolute value is %</a:t>
            </a:r>
            <a:r>
              <a:rPr lang="en-US" b="0" dirty="0" err="1">
                <a:latin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</a:rPr>
              <a:t>\n", number);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110000"/>
              </a:lnSpc>
            </a:pPr>
            <a:r>
              <a:rPr lang="en-US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200" y="914400"/>
            <a:ext cx="41306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	if ( </a:t>
            </a:r>
            <a:r>
              <a:rPr lang="en-US" b="0" i="1"/>
              <a:t>expression </a:t>
            </a:r>
            <a:r>
              <a:rPr lang="en-US" b="0"/>
              <a:t>)</a:t>
            </a:r>
          </a:p>
          <a:p>
            <a:r>
              <a:rPr lang="en-US" b="0" i="1"/>
              <a:t>		program statement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5562600" y="28194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Program statement</a:t>
            </a: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5486400" y="13716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expression</a:t>
            </a:r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6629400" y="91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6629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6003925" y="23225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yes</a:t>
            </a: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7848600" y="190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918450" y="15240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no</a:t>
            </a: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6629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H="1">
            <a:off x="8458200" y="1905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66294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if-else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mtClean="0"/>
              <a:t>  </a:t>
            </a:r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410200" y="1600200"/>
            <a:ext cx="3276600" cy="1905000"/>
          </a:xfrm>
          <a:prstGeom prst="cloudCallout">
            <a:avLst>
              <a:gd name="adj1" fmla="val -96222"/>
              <a:gd name="adj2" fmla="val 4808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/>
              <a:t> if-else statement: enables you to choose between two statements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620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Program statement 1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860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expression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47800" y="3733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yes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48200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no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5257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038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0"/>
              <a:t>Program statement 2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16764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1676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 flipH="1">
            <a:off x="1676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5257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669925" y="1447800"/>
            <a:ext cx="413067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0"/>
              <a:t>	if ( </a:t>
            </a:r>
            <a:r>
              <a:rPr lang="en-US" b="0" i="1"/>
              <a:t>expression </a:t>
            </a:r>
            <a:r>
              <a:rPr lang="en-US" b="0"/>
              <a:t>)</a:t>
            </a:r>
          </a:p>
          <a:p>
            <a:r>
              <a:rPr lang="en-US" b="0" i="1"/>
              <a:t>		program statement 1</a:t>
            </a:r>
          </a:p>
          <a:p>
            <a:r>
              <a:rPr lang="en-US" b="0" i="1"/>
              <a:t>	else</a:t>
            </a:r>
          </a:p>
          <a:p>
            <a:r>
              <a:rPr lang="en-US" b="0" i="1"/>
              <a:t>		program statement 2</a:t>
            </a: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1676400" y="601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3429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</a:t>
            </a:r>
            <a:r>
              <a:rPr lang="en-US" sz="3200" dirty="0">
                <a:latin typeface="Courier New" panose="02070309020205020404" pitchFamily="49" charset="0"/>
              </a:rPr>
              <a:t>if-else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836613"/>
            <a:ext cx="82137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0" dirty="0">
                <a:latin typeface="Courier New" panose="02070309020205020404" pitchFamily="49" charset="0"/>
              </a:rPr>
              <a:t>// Program to determine if a number is even or odd </a:t>
            </a:r>
          </a:p>
          <a:p>
            <a:r>
              <a:rPr 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sz="2000" b="0" dirty="0" err="1">
                <a:latin typeface="Courier New" panose="02070309020205020404" pitchFamily="49" charset="0"/>
              </a:rPr>
              <a:t>stdio.h</a:t>
            </a:r>
            <a:r>
              <a:rPr lang="en-US" sz="2000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0" dirty="0" err="1"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latin typeface="Courier New" panose="02070309020205020404" pitchFamily="49" charset="0"/>
              </a:rPr>
              <a:t> main ()</a:t>
            </a:r>
          </a:p>
          <a:p>
            <a:r>
              <a:rPr lang="en-US" sz="2000" b="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0" dirty="0" err="1"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latin typeface="Courier New" panose="02070309020205020404" pitchFamily="49" charset="0"/>
              </a:rPr>
              <a:t>number_to_test</a:t>
            </a:r>
            <a:r>
              <a:rPr lang="en-US" sz="2000" b="0" dirty="0">
                <a:latin typeface="Courier New" panose="02070309020205020404" pitchFamily="49" charset="0"/>
              </a:rPr>
              <a:t>, remainder;</a:t>
            </a:r>
          </a:p>
          <a:p>
            <a:pPr lvl="1"/>
            <a:r>
              <a:rPr 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sz="2000" b="0" dirty="0">
                <a:latin typeface="Courier New" panose="02070309020205020404" pitchFamily="49" charset="0"/>
              </a:rPr>
              <a:t> ("Enter your number to be tested: ");</a:t>
            </a:r>
          </a:p>
          <a:p>
            <a:pPr lvl="1"/>
            <a:r>
              <a:rPr lang="en-US" sz="2000" b="0" dirty="0" err="1">
                <a:latin typeface="Courier New" panose="02070309020205020404" pitchFamily="49" charset="0"/>
              </a:rPr>
              <a:t>scanf</a:t>
            </a:r>
            <a:r>
              <a:rPr lang="en-US" sz="2000" b="0" dirty="0">
                <a:latin typeface="Courier New" panose="02070309020205020404" pitchFamily="49" charset="0"/>
              </a:rPr>
              <a:t> ("%</a:t>
            </a:r>
            <a:r>
              <a:rPr lang="en-US" sz="2000" b="0" dirty="0" err="1">
                <a:latin typeface="Courier New" panose="02070309020205020404" pitchFamily="49" charset="0"/>
              </a:rPr>
              <a:t>i</a:t>
            </a:r>
            <a:r>
              <a:rPr lang="en-US" sz="2000" b="0" dirty="0">
                <a:latin typeface="Courier New" panose="02070309020205020404" pitchFamily="49" charset="0"/>
              </a:rPr>
              <a:t>", &amp;</a:t>
            </a:r>
            <a:r>
              <a:rPr lang="en-US" sz="2000" b="0" dirty="0" err="1">
                <a:latin typeface="Courier New" panose="02070309020205020404" pitchFamily="49" charset="0"/>
              </a:rPr>
              <a:t>number_to_test</a:t>
            </a:r>
            <a:r>
              <a:rPr lang="en-US" sz="2000" b="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remainder = </a:t>
            </a:r>
            <a:r>
              <a:rPr lang="en-US" sz="2000" b="0" dirty="0" err="1">
                <a:latin typeface="Courier New" panose="02070309020205020404" pitchFamily="49" charset="0"/>
              </a:rPr>
              <a:t>number_to_test</a:t>
            </a:r>
            <a:r>
              <a:rPr lang="en-US" sz="2000" b="0" dirty="0">
                <a:latin typeface="Courier New" panose="02070309020205020404" pitchFamily="49" charset="0"/>
              </a:rPr>
              <a:t> % 2;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 remainder == 0 )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("The number is even.\n");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else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("The number is odd.\n");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sz="2000" b="0" dirty="0">
                <a:latin typeface="Courier New" panose="02070309020205020404" pitchFamily="49" charset="0"/>
              </a:rPr>
              <a:t>}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371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Program Looping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5300" y="990600"/>
            <a:ext cx="8153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Looping: doing one thing over and over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Program loop: a set of statements that is executed repetitively for a number of times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Simple example: displaying a message 100 times</a:t>
            </a:r>
            <a:r>
              <a:rPr lang="en-US" sz="2000" smtClean="0"/>
              <a:t>: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038225" y="3126284"/>
            <a:ext cx="2924175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</a:rPr>
              <a:t>printf(“hello !\n”);</a:t>
            </a:r>
          </a:p>
          <a:p>
            <a:r>
              <a:rPr lang="en-US">
                <a:latin typeface="Courier New" panose="02070309020205020404" pitchFamily="49" charset="0"/>
              </a:rPr>
              <a:t>printf(“hello !\n”);</a:t>
            </a:r>
          </a:p>
          <a:p>
            <a:r>
              <a:rPr lang="en-US">
                <a:latin typeface="Courier New" panose="02070309020205020404" pitchFamily="49" charset="0"/>
              </a:rPr>
              <a:t>printf(“hello !\n”);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…</a:t>
            </a:r>
          </a:p>
          <a:p>
            <a:r>
              <a:rPr lang="en-US">
                <a:latin typeface="Courier New" panose="02070309020205020404" pitchFamily="49" charset="0"/>
              </a:rPr>
              <a:t>printf(“hello !\n”);</a:t>
            </a:r>
          </a:p>
          <a:p>
            <a:r>
              <a:rPr lang="en-US">
                <a:latin typeface="Courier New" panose="02070309020205020404" pitchFamily="49" charset="0"/>
              </a:rPr>
              <a:t>printf(“hello !\n”);</a:t>
            </a:r>
          </a:p>
          <a:p>
            <a:endParaRPr lang="en-US">
              <a:latin typeface="Courier New" panose="02070309020205020404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191000" y="3977184"/>
            <a:ext cx="3838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anose="02070309020205020404" pitchFamily="49" charset="0"/>
              </a:rPr>
              <a:t>Repeat 100 times</a:t>
            </a:r>
          </a:p>
          <a:p>
            <a:r>
              <a:rPr lang="en-US">
                <a:latin typeface="Courier New" panose="02070309020205020404" pitchFamily="49" charset="0"/>
              </a:rPr>
              <a:t>	printf(“hello !\n”);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5501184"/>
            <a:ext cx="762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/>
              <a:t>Program looping: </a:t>
            </a:r>
            <a:r>
              <a:rPr lang="en-US"/>
              <a:t>enables you to develop concise programs containing  </a:t>
            </a:r>
          </a:p>
          <a:p>
            <a:pPr eaLnBrk="1" hangingPunct="1"/>
            <a:r>
              <a:rPr lang="en-US"/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12882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compound relational test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1" y="836614"/>
            <a:ext cx="8610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0" dirty="0">
                <a:latin typeface="Courier New" panose="02070309020205020404" pitchFamily="49" charset="0"/>
              </a:rPr>
              <a:t>// Program to determine if a year is a leap year</a:t>
            </a:r>
          </a:p>
          <a:p>
            <a:r>
              <a:rPr lang="en-US" sz="2000" b="0" dirty="0">
                <a:latin typeface="Courier New" panose="02070309020205020404" pitchFamily="49" charset="0"/>
              </a:rPr>
              <a:t>#include &lt;</a:t>
            </a:r>
            <a:r>
              <a:rPr lang="en-US" sz="2000" b="0" dirty="0" err="1">
                <a:latin typeface="Courier New" panose="02070309020205020404" pitchFamily="49" charset="0"/>
              </a:rPr>
              <a:t>stdio.h</a:t>
            </a:r>
            <a:r>
              <a:rPr lang="en-US" sz="2000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0" dirty="0" err="1"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latin typeface="Courier New" panose="02070309020205020404" pitchFamily="49" charset="0"/>
              </a:rPr>
              <a:t> main (void)</a:t>
            </a:r>
          </a:p>
          <a:p>
            <a:r>
              <a:rPr lang="en-US" sz="2000" b="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0" dirty="0" err="1"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latin typeface="Courier New" panose="02070309020205020404" pitchFamily="49" charset="0"/>
              </a:rPr>
              <a:t> year, rem_4, rem_100, rem_400;</a:t>
            </a:r>
          </a:p>
          <a:p>
            <a:pPr lvl="1"/>
            <a:r>
              <a:rPr 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sz="2000" b="0" dirty="0">
                <a:latin typeface="Courier New" panose="02070309020205020404" pitchFamily="49" charset="0"/>
              </a:rPr>
              <a:t> ("Enter the year to be tested: ");</a:t>
            </a:r>
          </a:p>
          <a:p>
            <a:pPr lvl="1"/>
            <a:r>
              <a:rPr lang="en-US" sz="2000" b="0" dirty="0" err="1">
                <a:latin typeface="Courier New" panose="02070309020205020404" pitchFamily="49" charset="0"/>
              </a:rPr>
              <a:t>scanf</a:t>
            </a:r>
            <a:r>
              <a:rPr lang="en-US" sz="2000" b="0" dirty="0">
                <a:latin typeface="Courier New" panose="02070309020205020404" pitchFamily="49" charset="0"/>
              </a:rPr>
              <a:t> ("%</a:t>
            </a:r>
            <a:r>
              <a:rPr lang="en-US" sz="2000" b="0" dirty="0" err="1">
                <a:latin typeface="Courier New" panose="02070309020205020404" pitchFamily="49" charset="0"/>
              </a:rPr>
              <a:t>i</a:t>
            </a:r>
            <a:r>
              <a:rPr lang="en-US" sz="2000" b="0" dirty="0">
                <a:latin typeface="Courier New" panose="02070309020205020404" pitchFamily="49" charset="0"/>
              </a:rPr>
              <a:t>", &amp;year);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rem_4 = year % 4;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rem_100 = year % 100;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rem_400 = year % 400;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if (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(rem_4 == 0 &amp;&amp; rem_100 != 0) || rem_400 == 0 </a:t>
            </a:r>
            <a:r>
              <a:rPr lang="en-US" sz="2000" b="0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	</a:t>
            </a:r>
            <a:r>
              <a:rPr 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sz="2000" b="0" dirty="0">
                <a:latin typeface="Courier New" panose="02070309020205020404" pitchFamily="49" charset="0"/>
              </a:rPr>
              <a:t> ("It's a leap year.\n");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else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	</a:t>
            </a:r>
            <a:r>
              <a:rPr 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sz="2000" b="0" dirty="0">
                <a:latin typeface="Courier New" panose="02070309020205020404" pitchFamily="49" charset="0"/>
              </a:rPr>
              <a:t> (“It's not a leap year.\n");</a:t>
            </a:r>
          </a:p>
          <a:p>
            <a:pPr lvl="1"/>
            <a:r>
              <a:rPr lang="en-US" sz="2000" b="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sz="2000" b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4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Logical operators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graphicFrame>
        <p:nvGraphicFramePr>
          <p:cNvPr id="4" name="Group 3"/>
          <p:cNvGraphicFramePr>
            <a:graphicFrameLocks/>
          </p:cNvGraphicFramePr>
          <p:nvPr/>
        </p:nvGraphicFramePr>
        <p:xfrm>
          <a:off x="457200" y="1447800"/>
          <a:ext cx="8229600" cy="1600200"/>
        </p:xfrm>
        <a:graphic>
          <a:graphicData uri="http://schemas.openxmlformats.org/drawingml/2006/table">
            <a:tbl>
              <a:tblPr/>
              <a:tblGrid>
                <a:gridCol w="1219200"/>
                <a:gridCol w="1447800"/>
                <a:gridCol w="5562600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&amp;&amp; y is true if BOTH x and y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|| y is true if at least one of x and y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!x is true if x is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441325" y="3276600"/>
            <a:ext cx="7004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 Logical values as operands or in tests:  true = non-zero, false=zero</a:t>
            </a: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457200" y="3748088"/>
            <a:ext cx="73469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 Logical values returned as results of expressions:  true = 1, false=zero</a:t>
            </a: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6064250" y="4281488"/>
            <a:ext cx="29019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/>
              <a:t>Example:   </a:t>
            </a:r>
            <a:r>
              <a:rPr lang="en-US" b="0">
                <a:latin typeface="Courier New" panose="02070309020205020404" pitchFamily="49" charset="0"/>
              </a:rPr>
              <a:t>5 || 0</a:t>
            </a:r>
            <a:r>
              <a:rPr lang="en-US" b="0"/>
              <a:t>  is  </a:t>
            </a:r>
            <a:r>
              <a:rPr lang="en-US" b="0">
                <a:latin typeface="Courier New" panose="02070309020205020404" pitchFamily="49" charset="0"/>
              </a:rPr>
              <a:t>1 </a:t>
            </a:r>
            <a:r>
              <a:rPr lang="en-US" b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17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Program to generate a table of all prime numbers up to 50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1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Boolean variables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2295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// Program to generate a table of prime numbers</a:t>
            </a:r>
          </a:p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 (void) {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p, d;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for ( p = 2; p &lt;= 50; ++p ) {</a:t>
            </a:r>
          </a:p>
          <a:p>
            <a:pPr lvl="2"/>
            <a:r>
              <a:rPr lang="en-US" b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 = 1;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for ( d = 2; d &lt; p; ++d )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if ( p % d == 0 )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	</a:t>
            </a:r>
            <a:r>
              <a:rPr lang="en-US" b="0" dirty="0" err="1"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 = 0;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if ( </a:t>
            </a:r>
            <a:r>
              <a:rPr lang="en-US" b="0" dirty="0" err="1"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 != 0 )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</a:t>
            </a:r>
            <a:r>
              <a:rPr lang="en-US" b="0" dirty="0" err="1">
                <a:latin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</a:rPr>
              <a:t> ", p);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("\n");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91200" y="4953000"/>
            <a:ext cx="2971800" cy="1371600"/>
          </a:xfrm>
          <a:prstGeom prst="cloudCallout">
            <a:avLst>
              <a:gd name="adj1" fmla="val -102671"/>
              <a:gd name="adj2" fmla="val -70255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/>
              <a:t>Equivalent test: (more in C-style):</a:t>
            </a:r>
          </a:p>
          <a:p>
            <a:pPr algn="ctr"/>
            <a:r>
              <a:rPr lang="en-US" b="0">
                <a:latin typeface="Courier New" panose="02070309020205020404" pitchFamily="49" charset="0"/>
              </a:rPr>
              <a:t>if (isPrime)</a:t>
            </a:r>
          </a:p>
        </p:txBody>
      </p:sp>
    </p:spTree>
    <p:extLst>
      <p:ext uri="{BB962C8B-B14F-4D97-AF65-F5344CB8AC3E}">
        <p14:creationId xmlns:p14="http://schemas.microsoft.com/office/powerpoint/2010/main" val="35069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Boolean variables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1" y="1066800"/>
            <a:ext cx="86487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// Program to generate a table of prime numbers - rewritten</a:t>
            </a:r>
          </a:p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stdbool.h</a:t>
            </a:r>
            <a:r>
              <a:rPr lang="en-US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 (void) {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p, d;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bool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for ( p = 2; p &lt;= 50; ++p ) {</a:t>
            </a:r>
          </a:p>
          <a:p>
            <a:pPr lvl="2"/>
            <a:r>
              <a:rPr lang="en-US" b="0" dirty="0" err="1"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 = true;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for ( d = 2; d &lt; p; ++d )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if ( p % d == 0 )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	</a:t>
            </a:r>
            <a:r>
              <a:rPr lang="en-US" b="0" dirty="0" err="1"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 = false;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if ( </a:t>
            </a:r>
            <a:r>
              <a:rPr lang="en-US" b="0" dirty="0" err="1">
                <a:latin typeface="Courier New" panose="02070309020205020404" pitchFamily="49" charset="0"/>
              </a:rPr>
              <a:t>isPrime</a:t>
            </a:r>
            <a:r>
              <a:rPr lang="en-US" b="0" dirty="0">
                <a:latin typeface="Courier New" panose="02070309020205020404" pitchFamily="49" charset="0"/>
              </a:rPr>
              <a:t> )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</a:t>
            </a:r>
            <a:r>
              <a:rPr lang="en-US" b="0" dirty="0" err="1">
                <a:latin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</a:rPr>
              <a:t> ", p);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("\n");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2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Precedence of operators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2971800" y="1752600"/>
            <a:ext cx="3352800" cy="3200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3352800" y="1828800"/>
            <a:ext cx="0" cy="289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505200" y="2149475"/>
            <a:ext cx="2709863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/>
              <a:t>!,  ++,   --,  (type)</a:t>
            </a:r>
          </a:p>
          <a:p>
            <a:r>
              <a:rPr lang="en-US" sz="2800" b="0" dirty="0"/>
              <a:t>*, /, %</a:t>
            </a:r>
          </a:p>
          <a:p>
            <a:r>
              <a:rPr lang="en-US" sz="2400" b="0" dirty="0"/>
              <a:t>+, -</a:t>
            </a:r>
          </a:p>
          <a:p>
            <a:r>
              <a:rPr lang="en-US" sz="2400" b="0" dirty="0"/>
              <a:t>&lt;, &lt;=, &gt;, &gt;=, ==, !=</a:t>
            </a:r>
          </a:p>
          <a:p>
            <a:r>
              <a:rPr lang="en-US" sz="2400" b="0" dirty="0"/>
              <a:t>&amp;&amp;</a:t>
            </a:r>
          </a:p>
          <a:p>
            <a:r>
              <a:rPr lang="en-US" sz="2400" b="0" dirty="0"/>
              <a:t>||</a:t>
            </a:r>
          </a:p>
          <a:p>
            <a:r>
              <a:rPr lang="en-US" sz="2400" b="0" dirty="0"/>
              <a:t>=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3413125" y="184308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FF0000"/>
                </a:solidFill>
              </a:rPr>
              <a:t>Precedence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981200" y="5105400"/>
            <a:ext cx="50101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/>
              <a:t>   Example for operator precedence: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a &gt; b &amp;&amp; b &gt; c || b &gt; d </a:t>
            </a:r>
          </a:p>
          <a:p>
            <a:pPr lvl="1"/>
            <a:r>
              <a:rPr lang="en-US" b="0" dirty="0"/>
              <a:t>Is equivalent to: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((a &gt; b) &amp;&amp; (b &gt; c)) || (b &gt; d) </a:t>
            </a:r>
          </a:p>
          <a:p>
            <a:endParaRPr lang="en-US" b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5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Testing for ranges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6200" y="912812"/>
            <a:ext cx="8001000" cy="1138773"/>
          </a:xfrm>
          <a:prstGeom prst="rect">
            <a:avLst/>
          </a:prstGeom>
          <a:noFill/>
          <a:ln w="1587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0" dirty="0" smtClean="0">
                <a:latin typeface="Courier New" panose="02070309020205020404" pitchFamily="49" charset="0"/>
              </a:rPr>
              <a:t>if </a:t>
            </a:r>
            <a:r>
              <a:rPr lang="en-US" sz="2400" b="0" dirty="0">
                <a:latin typeface="Courier New" panose="02070309020205020404" pitchFamily="49" charset="0"/>
              </a:rPr>
              <a:t>(x &gt;= 5 &amp;&amp; x &lt;= 10)  </a:t>
            </a:r>
          </a:p>
          <a:p>
            <a:pPr algn="ctr"/>
            <a:r>
              <a:rPr lang="en-US" sz="2400" b="0" dirty="0">
                <a:latin typeface="Courier New" panose="02070309020205020404" pitchFamily="49" charset="0"/>
              </a:rPr>
              <a:t>				</a:t>
            </a:r>
            <a:r>
              <a:rPr lang="en-US" sz="2400" b="0" dirty="0" err="1">
                <a:latin typeface="Courier New" panose="02070309020205020404" pitchFamily="49" charset="0"/>
              </a:rPr>
              <a:t>printf</a:t>
            </a:r>
            <a:r>
              <a:rPr lang="en-US" sz="2400" b="0" dirty="0">
                <a:latin typeface="Courier New" panose="02070309020205020404" pitchFamily="49" charset="0"/>
              </a:rPr>
              <a:t>(“in range");</a:t>
            </a:r>
          </a:p>
          <a:p>
            <a:endParaRPr lang="en-US" sz="2000" b="0" dirty="0">
              <a:latin typeface="Courier New" panose="020703090202050204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2400" y="2798763"/>
            <a:ext cx="8991600" cy="350865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b="0" dirty="0"/>
          </a:p>
          <a:p>
            <a:pPr algn="ctr"/>
            <a:r>
              <a:rPr lang="en-US" sz="2000" b="0" dirty="0">
                <a:latin typeface="Courier New" panose="02070309020205020404" pitchFamily="49" charset="0"/>
              </a:rPr>
              <a:t>if (5 &lt;= x &lt;= 10)  </a:t>
            </a:r>
          </a:p>
          <a:p>
            <a:pPr algn="ctr"/>
            <a:r>
              <a:rPr lang="en-US" sz="2000" b="0" dirty="0">
                <a:latin typeface="Courier New" panose="02070309020205020404" pitchFamily="49" charset="0"/>
              </a:rPr>
              <a:t>			</a:t>
            </a:r>
            <a:r>
              <a:rPr lang="en-US" sz="2000" b="0" dirty="0" err="1">
                <a:latin typeface="Courier New" panose="02070309020205020404" pitchFamily="49" charset="0"/>
              </a:rPr>
              <a:t>printf</a:t>
            </a:r>
            <a:r>
              <a:rPr lang="en-US" sz="2000" b="0" dirty="0">
                <a:latin typeface="Courier New" panose="02070309020205020404" pitchFamily="49" charset="0"/>
              </a:rPr>
              <a:t>(“in range");</a:t>
            </a:r>
          </a:p>
          <a:p>
            <a:pPr algn="ctr"/>
            <a:endParaRPr lang="en-US" sz="2000" b="0" dirty="0"/>
          </a:p>
          <a:p>
            <a:r>
              <a:rPr lang="en-US" b="0" dirty="0"/>
              <a:t>Syntactically correct, but semantically an error !!!</a:t>
            </a:r>
          </a:p>
          <a:p>
            <a:endParaRPr lang="en-US" b="0" dirty="0"/>
          </a:p>
          <a:p>
            <a:r>
              <a:rPr lang="en-US" b="0" dirty="0"/>
              <a:t>Because the order of evaluation for the &lt;= operator is left-to-right, the test expression is interpreted as follows:</a:t>
            </a:r>
          </a:p>
          <a:p>
            <a:r>
              <a:rPr lang="en-US" b="0" dirty="0">
                <a:latin typeface="Courier New" panose="02070309020205020404" pitchFamily="49" charset="0"/>
              </a:rPr>
              <a:t>(5&lt;= x) &lt;= 10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US" b="0" dirty="0"/>
              <a:t>The </a:t>
            </a:r>
            <a:r>
              <a:rPr lang="en-US" b="0" dirty="0" err="1"/>
              <a:t>subexpression</a:t>
            </a:r>
            <a:r>
              <a:rPr lang="en-US" b="0" dirty="0"/>
              <a:t> </a:t>
            </a:r>
            <a:r>
              <a:rPr lang="en-US" b="0" dirty="0">
                <a:latin typeface="Courier New" panose="02070309020205020404" pitchFamily="49" charset="0"/>
              </a:rPr>
              <a:t>5 &lt;= x</a:t>
            </a:r>
            <a:r>
              <a:rPr lang="en-US" b="0" dirty="0"/>
              <a:t> either has the value 1 (for true) or 0 (for false). Either value is less than 10, so the whole expression is always true, regardless of </a:t>
            </a:r>
            <a:r>
              <a:rPr lang="en-US" b="0" dirty="0">
                <a:latin typeface="Courier New" panose="02070309020205020404" pitchFamily="49" charset="0"/>
              </a:rPr>
              <a:t>x</a:t>
            </a:r>
            <a:r>
              <a:rPr lang="en-US" b="0" dirty="0"/>
              <a:t> 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7883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Testing for character ranges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8458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char 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800" dirty="0" err="1" smtClean="0">
                <a:latin typeface="Courier New" panose="02070309020205020404" pitchFamily="49" charset="0"/>
              </a:rPr>
              <a:t>scanf</a:t>
            </a:r>
            <a:r>
              <a:rPr lang="en-US" sz="1800" dirty="0" smtClean="0">
                <a:latin typeface="Courier New" panose="02070309020205020404" pitchFamily="49" charset="0"/>
              </a:rPr>
              <a:t>(“%c”,&amp;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if (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 &gt;= 'a' &amp;&amp; 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 &lt;= 'z')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</a:rPr>
              <a:t>("lowercase char\n");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if (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 &gt;= ‘A' &amp;&amp; 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 &lt;= ‘Z')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</a:rPr>
              <a:t>(“uppercase char\n");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if (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 &gt;= ‘0' &amp;&amp; </a:t>
            </a:r>
            <a:r>
              <a:rPr lang="en-US" sz="1800" dirty="0" err="1" smtClean="0">
                <a:latin typeface="Courier New" panose="02070309020205020404" pitchFamily="49" charset="0"/>
              </a:rPr>
              <a:t>ch</a:t>
            </a:r>
            <a:r>
              <a:rPr lang="en-US" sz="1800" dirty="0" smtClean="0">
                <a:latin typeface="Courier New" panose="02070309020205020404" pitchFamily="49" charset="0"/>
              </a:rPr>
              <a:t> &lt;= ‘9') </a:t>
            </a:r>
          </a:p>
          <a:p>
            <a:pPr lvl="1"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		</a:t>
            </a:r>
            <a:r>
              <a:rPr lang="en-US" sz="1800" dirty="0" err="1" smtClean="0">
                <a:latin typeface="Courier New" panose="02070309020205020404" pitchFamily="49" charset="0"/>
              </a:rPr>
              <a:t>printf</a:t>
            </a:r>
            <a:r>
              <a:rPr lang="en-US" sz="1800" dirty="0" smtClean="0">
                <a:latin typeface="Courier New" panose="02070309020205020404" pitchFamily="49" charset="0"/>
              </a:rPr>
              <a:t>(“digit char\n");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sz="1800" dirty="0" smtClean="0"/>
          </a:p>
          <a:p>
            <a:r>
              <a:rPr lang="en-US" sz="1800" dirty="0" smtClean="0"/>
              <a:t>This works for character codes such as ASCII, in which the codes for consecutive letters are consecutive numbers.</a:t>
            </a:r>
          </a:p>
          <a:p>
            <a:r>
              <a:rPr lang="en-US" sz="1800" dirty="0" smtClean="0"/>
              <a:t>A more portable way of doing this test is to use  functions from  &lt;</a:t>
            </a:r>
            <a:r>
              <a:rPr lang="en-US" sz="1800" dirty="0" err="1" smtClean="0">
                <a:latin typeface="Courier New" panose="02070309020205020404" pitchFamily="49" charset="0"/>
              </a:rPr>
              <a:t>ctype.h</a:t>
            </a:r>
            <a:r>
              <a:rPr lang="en-US" sz="1800" dirty="0" smtClean="0">
                <a:latin typeface="Courier New" panose="02070309020205020404" pitchFamily="49" charset="0"/>
              </a:rPr>
              <a:t>&gt; </a:t>
            </a:r>
            <a:r>
              <a:rPr lang="en-US" sz="1800" dirty="0" smtClean="0"/>
              <a:t>  </a:t>
            </a:r>
            <a:r>
              <a:rPr lang="en-US" sz="1800" b="1" dirty="0" err="1" smtClean="0">
                <a:latin typeface="Courier New" panose="02070309020205020404" pitchFamily="49" charset="0"/>
              </a:rPr>
              <a:t>islower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ch</a:t>
            </a:r>
            <a:r>
              <a:rPr lang="en-US" sz="1800" b="1" dirty="0" smtClean="0">
                <a:latin typeface="Courier New" panose="02070309020205020404" pitchFamily="49" charset="0"/>
              </a:rPr>
              <a:t>), </a:t>
            </a:r>
            <a:r>
              <a:rPr lang="en-US" sz="1800" b="1" dirty="0" err="1" smtClean="0">
                <a:latin typeface="Courier New" panose="02070309020205020404" pitchFamily="49" charset="0"/>
              </a:rPr>
              <a:t>isupper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ch</a:t>
            </a:r>
            <a:r>
              <a:rPr lang="en-US" sz="1800" b="1" dirty="0" smtClean="0">
                <a:latin typeface="Courier New" panose="02070309020205020404" pitchFamily="49" charset="0"/>
              </a:rPr>
              <a:t>), </a:t>
            </a:r>
            <a:r>
              <a:rPr lang="en-US" sz="1800" b="1" dirty="0" err="1" smtClean="0">
                <a:latin typeface="Courier New" panose="02070309020205020404" pitchFamily="49" charset="0"/>
              </a:rPr>
              <a:t>isdigit</a:t>
            </a:r>
            <a:r>
              <a:rPr lang="en-US" sz="1800" b="1" dirty="0" smtClean="0">
                <a:latin typeface="Courier New" panose="02070309020205020404" pitchFamily="49" charset="0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</a:rPr>
              <a:t>ch</a:t>
            </a:r>
            <a:r>
              <a:rPr lang="en-US" sz="18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Nested </a:t>
            </a:r>
            <a:r>
              <a:rPr lang="en-US" sz="3200" dirty="0">
                <a:latin typeface="Courier New" panose="02070309020205020404" pitchFamily="49" charset="0"/>
              </a:rPr>
              <a:t>if</a:t>
            </a:r>
            <a:r>
              <a:rPr lang="en-US" sz="3200" dirty="0"/>
              <a:t> statements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4470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if (number &gt; 5)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	if (number &lt; 10)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	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(“1111\n");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	else 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(“2222\n"); </a:t>
            </a:r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 flipH="1" flipV="1">
            <a:off x="1295400" y="1543050"/>
            <a:ext cx="228600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9"/>
              <a:gd name="T2" fmla="*/ 166 w 21600"/>
              <a:gd name="T3" fmla="*/ 43199 h 43199"/>
              <a:gd name="T4" fmla="*/ 0 w 21600"/>
              <a:gd name="T5" fmla="*/ 21600 h 43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9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64"/>
                  <a:pt x="12030" y="43108"/>
                  <a:pt x="166" y="43199"/>
                </a:cubicBezTo>
              </a:path>
              <a:path w="21600" h="43199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64"/>
                  <a:pt x="12030" y="43108"/>
                  <a:pt x="166" y="43199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5800" y="3278188"/>
            <a:ext cx="43338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urier New" panose="02070309020205020404" pitchFamily="49" charset="0"/>
              </a:rPr>
              <a:t>if (number &gt; 5) {</a:t>
            </a:r>
          </a:p>
          <a:p>
            <a:r>
              <a:rPr lang="en-US" b="0">
                <a:latin typeface="Courier New" panose="02070309020205020404" pitchFamily="49" charset="0"/>
              </a:rPr>
              <a:t>	if (number &lt; 10) </a:t>
            </a:r>
          </a:p>
          <a:p>
            <a:r>
              <a:rPr lang="en-US" b="0">
                <a:latin typeface="Courier New" panose="02070309020205020404" pitchFamily="49" charset="0"/>
              </a:rPr>
              <a:t>		printf(“1111\n");</a:t>
            </a:r>
          </a:p>
          <a:p>
            <a:r>
              <a:rPr lang="en-US" b="0">
                <a:latin typeface="Courier New" panose="02070309020205020404" pitchFamily="49" charset="0"/>
              </a:rPr>
              <a:t>	} </a:t>
            </a:r>
          </a:p>
          <a:p>
            <a:r>
              <a:rPr lang="en-US" b="0">
                <a:latin typeface="Courier New" panose="02070309020205020404" pitchFamily="49" charset="0"/>
              </a:rPr>
              <a:t>else printf(“2222\n"); </a:t>
            </a:r>
          </a:p>
        </p:txBody>
      </p:sp>
      <p:sp>
        <p:nvSpPr>
          <p:cNvPr id="7" name="Arc 7"/>
          <p:cNvSpPr>
            <a:spLocks/>
          </p:cNvSpPr>
          <p:nvPr/>
        </p:nvSpPr>
        <p:spPr bwMode="auto">
          <a:xfrm flipH="1" flipV="1">
            <a:off x="381000" y="3524250"/>
            <a:ext cx="304800" cy="990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8"/>
              <a:gd name="T2" fmla="*/ 316 w 21600"/>
              <a:gd name="T3" fmla="*/ 43198 h 43198"/>
              <a:gd name="T4" fmla="*/ 0 w 21600"/>
              <a:gd name="T5" fmla="*/ 21600 h 43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8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06"/>
                  <a:pt x="12120" y="43024"/>
                  <a:pt x="315" y="43197"/>
                </a:cubicBezTo>
              </a:path>
              <a:path w="21600" h="43198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406"/>
                  <a:pt x="12120" y="43024"/>
                  <a:pt x="315" y="43197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953000" y="2076450"/>
            <a:ext cx="3276600" cy="2057400"/>
          </a:xfrm>
          <a:prstGeom prst="cloudCallout">
            <a:avLst>
              <a:gd name="adj1" fmla="val -138810"/>
              <a:gd name="adj2" fmla="val -36111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0" dirty="0"/>
              <a:t>Rule: an </a:t>
            </a:r>
            <a:r>
              <a:rPr lang="en-US" b="0" dirty="0">
                <a:latin typeface="Courier New" panose="02070309020205020404" pitchFamily="49" charset="0"/>
              </a:rPr>
              <a:t>else</a:t>
            </a:r>
            <a:r>
              <a:rPr lang="en-US" b="0" dirty="0"/>
              <a:t> goes with the most recent </a:t>
            </a:r>
            <a:r>
              <a:rPr lang="en-US" b="0" dirty="0">
                <a:latin typeface="Courier New" panose="02070309020205020404" pitchFamily="49" charset="0"/>
              </a:rPr>
              <a:t>if</a:t>
            </a:r>
            <a:r>
              <a:rPr lang="en-US" b="0" dirty="0"/>
              <a:t>,  unless braces indicate otherwise </a:t>
            </a:r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2852738" y="3227388"/>
            <a:ext cx="328612" cy="412750"/>
          </a:xfrm>
          <a:custGeom>
            <a:avLst/>
            <a:gdLst>
              <a:gd name="T0" fmla="*/ 87 w 207"/>
              <a:gd name="T1" fmla="*/ 0 h 260"/>
              <a:gd name="T2" fmla="*/ 174 w 207"/>
              <a:gd name="T3" fmla="*/ 205 h 260"/>
              <a:gd name="T4" fmla="*/ 87 w 207"/>
              <a:gd name="T5" fmla="*/ 252 h 260"/>
              <a:gd name="T6" fmla="*/ 63 w 207"/>
              <a:gd name="T7" fmla="*/ 260 h 260"/>
              <a:gd name="T8" fmla="*/ 8 w 207"/>
              <a:gd name="T9" fmla="*/ 173 h 260"/>
              <a:gd name="T10" fmla="*/ 0 w 207"/>
              <a:gd name="T11" fmla="*/ 150 h 260"/>
              <a:gd name="T12" fmla="*/ 87 w 207"/>
              <a:gd name="T1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260">
                <a:moveTo>
                  <a:pt x="87" y="0"/>
                </a:moveTo>
                <a:cubicBezTo>
                  <a:pt x="207" y="65"/>
                  <a:pt x="205" y="50"/>
                  <a:pt x="174" y="205"/>
                </a:cubicBezTo>
                <a:cubicBezTo>
                  <a:pt x="167" y="241"/>
                  <a:pt x="115" y="243"/>
                  <a:pt x="87" y="252"/>
                </a:cubicBezTo>
                <a:cubicBezTo>
                  <a:pt x="79" y="255"/>
                  <a:pt x="63" y="260"/>
                  <a:pt x="63" y="260"/>
                </a:cubicBezTo>
                <a:cubicBezTo>
                  <a:pt x="25" y="235"/>
                  <a:pt x="23" y="218"/>
                  <a:pt x="8" y="173"/>
                </a:cubicBezTo>
                <a:cubicBezTo>
                  <a:pt x="5" y="165"/>
                  <a:pt x="0" y="150"/>
                  <a:pt x="0" y="150"/>
                </a:cubicBezTo>
                <a:cubicBezTo>
                  <a:pt x="10" y="61"/>
                  <a:pt x="5" y="38"/>
                  <a:pt x="87" y="0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1600200" y="4057650"/>
            <a:ext cx="328613" cy="412750"/>
          </a:xfrm>
          <a:custGeom>
            <a:avLst/>
            <a:gdLst>
              <a:gd name="T0" fmla="*/ 87 w 207"/>
              <a:gd name="T1" fmla="*/ 0 h 260"/>
              <a:gd name="T2" fmla="*/ 174 w 207"/>
              <a:gd name="T3" fmla="*/ 205 h 260"/>
              <a:gd name="T4" fmla="*/ 87 w 207"/>
              <a:gd name="T5" fmla="*/ 252 h 260"/>
              <a:gd name="T6" fmla="*/ 63 w 207"/>
              <a:gd name="T7" fmla="*/ 260 h 260"/>
              <a:gd name="T8" fmla="*/ 8 w 207"/>
              <a:gd name="T9" fmla="*/ 173 h 260"/>
              <a:gd name="T10" fmla="*/ 0 w 207"/>
              <a:gd name="T11" fmla="*/ 150 h 260"/>
              <a:gd name="T12" fmla="*/ 87 w 207"/>
              <a:gd name="T1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" h="260">
                <a:moveTo>
                  <a:pt x="87" y="0"/>
                </a:moveTo>
                <a:cubicBezTo>
                  <a:pt x="207" y="65"/>
                  <a:pt x="205" y="50"/>
                  <a:pt x="174" y="205"/>
                </a:cubicBezTo>
                <a:cubicBezTo>
                  <a:pt x="167" y="241"/>
                  <a:pt x="115" y="243"/>
                  <a:pt x="87" y="252"/>
                </a:cubicBezTo>
                <a:cubicBezTo>
                  <a:pt x="79" y="255"/>
                  <a:pt x="63" y="260"/>
                  <a:pt x="63" y="260"/>
                </a:cubicBezTo>
                <a:cubicBezTo>
                  <a:pt x="25" y="235"/>
                  <a:pt x="23" y="218"/>
                  <a:pt x="8" y="173"/>
                </a:cubicBezTo>
                <a:cubicBezTo>
                  <a:pt x="5" y="165"/>
                  <a:pt x="0" y="150"/>
                  <a:pt x="0" y="150"/>
                </a:cubicBezTo>
                <a:cubicBezTo>
                  <a:pt x="10" y="61"/>
                  <a:pt x="5" y="38"/>
                  <a:pt x="87" y="0"/>
                </a:cubicBezTo>
                <a:close/>
              </a:path>
            </a:pathLst>
          </a:cu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</a:t>
            </a:r>
            <a:r>
              <a:rPr lang="en-US" sz="3200" dirty="0">
                <a:latin typeface="Courier New" panose="02070309020205020404" pitchFamily="49" charset="0"/>
              </a:rPr>
              <a:t>else-if</a:t>
            </a:r>
            <a:r>
              <a:rPr lang="en-US" sz="3200" dirty="0"/>
              <a:t> 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" y="962085"/>
            <a:ext cx="74676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</a:rPr>
              <a:t>#</a:t>
            </a:r>
            <a:r>
              <a:rPr lang="en-US" sz="2000" b="1" dirty="0">
                <a:latin typeface="Courier New" panose="02070309020205020404" pitchFamily="49" charset="0"/>
              </a:rPr>
              <a:t>include &lt;</a:t>
            </a:r>
            <a:r>
              <a:rPr lang="en-US" sz="2000" b="1" dirty="0" err="1">
                <a:latin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main (void)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</a:rPr>
              <a:t> number, sign;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</a:rPr>
              <a:t> ("Please type in a number: ");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</a:rPr>
              <a:t> ("%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", &amp;number);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if ( number &lt; 0 )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	sign = -1;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else if ( number == 0 )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	sign = 0;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else // Must be positive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	sign = 1;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</a:rPr>
              <a:t> ("Sign = %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\n", sign);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5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smtClean="0"/>
              <a:t>Triangular </a:t>
            </a:r>
            <a:r>
              <a:rPr lang="en-US" sz="3200" dirty="0"/>
              <a:t>number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n-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triangular number is the  sum of the integers from 1 through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8686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latin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tNumber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tNumber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</a:rPr>
              <a:t>1 + 2 + 3 + 4 + 5 + 6 + 7 + 8;</a:t>
            </a:r>
          </a:p>
          <a:p>
            <a:pPr lvl="1" eaLnBrk="1" hangingPunct="1"/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 ("The eighth triangular number is %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\n</a:t>
            </a:r>
            <a:r>
              <a:rPr lang="en-US" b="1" dirty="0" smtClean="0">
                <a:latin typeface="Courier New" panose="02070309020205020404" pitchFamily="49" charset="0"/>
              </a:rPr>
              <a:t>", </a:t>
            </a:r>
            <a:r>
              <a:rPr lang="en-US" b="1" dirty="0" err="1">
                <a:latin typeface="Courier New" panose="02070309020205020404" pitchFamily="49" charset="0"/>
              </a:rPr>
              <a:t>tNumber</a:t>
            </a:r>
            <a:r>
              <a:rPr lang="en-US" b="1" dirty="0" smtClean="0">
                <a:latin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5043488"/>
            <a:ext cx="7626350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i="1" dirty="0"/>
              <a:t>What if we have to compute the 200-th (1000-th, </a:t>
            </a:r>
            <a:r>
              <a:rPr lang="en-US" i="1" dirty="0" err="1"/>
              <a:t>etc</a:t>
            </a:r>
            <a:r>
              <a:rPr lang="en-US" i="1" dirty="0"/>
              <a:t>)  triangular number ?</a:t>
            </a:r>
          </a:p>
        </p:txBody>
      </p:sp>
    </p:spTree>
    <p:extLst>
      <p:ext uri="{BB962C8B-B14F-4D97-AF65-F5344CB8AC3E}">
        <p14:creationId xmlns:p14="http://schemas.microsoft.com/office/powerpoint/2010/main" val="32913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</a:t>
            </a:r>
            <a:r>
              <a:rPr lang="en-US" sz="3200" dirty="0">
                <a:latin typeface="Courier New" panose="02070309020205020404" pitchFamily="49" charset="0"/>
              </a:rPr>
              <a:t>else-if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1" y="1143001"/>
            <a:ext cx="86106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include &lt;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main (void)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char c;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("Enter a single character:\n");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scanf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("%c", &amp;c);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if ( (c &gt;= 'a' &amp;&amp; c &lt;= 'z') || (c &gt;= 'A' &amp;&amp; c &lt;= 'Z') 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("It's an alphabetic character.\n");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else if ( c &gt;= '0' &amp;&amp; c &lt;= '9' 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("It's a digit.\n");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else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("It's a special character.\n");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 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9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– multiple choices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1" y="836613"/>
            <a:ext cx="8382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</a:rPr>
              <a:t>#</a:t>
            </a:r>
            <a:r>
              <a:rPr lang="en-US" b="0" dirty="0">
                <a:latin typeface="Courier New" panose="02070309020205020404" pitchFamily="49" charset="0"/>
              </a:rPr>
              <a:t>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 (void) {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float </a:t>
            </a:r>
            <a:r>
              <a:rPr lang="en-US" b="0" dirty="0" smtClean="0">
                <a:latin typeface="Courier New" panose="02070309020205020404" pitchFamily="49" charset="0"/>
              </a:rPr>
              <a:t>x, x2</a:t>
            </a:r>
            <a:r>
              <a:rPr lang="en-US" b="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char operator;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("Type in your expression.\n");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scanf</a:t>
            </a:r>
            <a:r>
              <a:rPr lang="en-US" b="0" dirty="0">
                <a:latin typeface="Courier New" panose="02070309020205020404" pitchFamily="49" charset="0"/>
              </a:rPr>
              <a:t> ("%f %c %f", </a:t>
            </a:r>
            <a:r>
              <a:rPr lang="en-US" b="0" dirty="0" smtClean="0">
                <a:latin typeface="Courier New" panose="02070309020205020404" pitchFamily="49" charset="0"/>
              </a:rPr>
              <a:t>&amp;x1</a:t>
            </a:r>
            <a:r>
              <a:rPr lang="en-US" b="0" dirty="0">
                <a:latin typeface="Courier New" panose="02070309020205020404" pitchFamily="49" charset="0"/>
              </a:rPr>
              <a:t>, &amp;operator, </a:t>
            </a:r>
            <a:r>
              <a:rPr lang="en-US" b="0" dirty="0" smtClean="0">
                <a:latin typeface="Courier New" panose="02070309020205020404" pitchFamily="49" charset="0"/>
              </a:rPr>
              <a:t>&amp;x2</a:t>
            </a:r>
            <a:r>
              <a:rPr lang="en-US" b="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if ( operator == '+' )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+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else if ( operator == '-' )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-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else if ( operator == '*' )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*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else if ( operator == '/' )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/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else 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("Unknown operator.\n");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0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- </a:t>
            </a:r>
            <a:r>
              <a:rPr lang="en-US" sz="3200" dirty="0">
                <a:latin typeface="Courier New" panose="02070309020205020404" pitchFamily="49" charset="0"/>
              </a:rPr>
              <a:t>switch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" y="990600"/>
            <a:ext cx="8991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</a:rPr>
              <a:t>#</a:t>
            </a:r>
            <a:r>
              <a:rPr lang="en-US" b="0" dirty="0">
                <a:latin typeface="Courier New" panose="02070309020205020404" pitchFamily="49" charset="0"/>
              </a:rPr>
              <a:t>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 (void) {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float </a:t>
            </a:r>
            <a:r>
              <a:rPr lang="en-US" b="0" dirty="0" smtClean="0">
                <a:latin typeface="Courier New" panose="02070309020205020404" pitchFamily="49" charset="0"/>
              </a:rPr>
              <a:t>x1</a:t>
            </a:r>
            <a:r>
              <a:rPr lang="en-US" b="0" dirty="0">
                <a:latin typeface="Courier New" panose="02070309020205020404" pitchFamily="49" charset="0"/>
              </a:rPr>
              <a:t>,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char operator;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("Type in your expression.\n");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scanf</a:t>
            </a:r>
            <a:r>
              <a:rPr lang="en-US" b="0" dirty="0">
                <a:latin typeface="Courier New" panose="02070309020205020404" pitchFamily="49" charset="0"/>
              </a:rPr>
              <a:t> ("%f %c %f", </a:t>
            </a:r>
            <a:r>
              <a:rPr lang="en-US" b="0" dirty="0" smtClean="0">
                <a:latin typeface="Courier New" panose="02070309020205020404" pitchFamily="49" charset="0"/>
              </a:rPr>
              <a:t>&amp;x1</a:t>
            </a:r>
            <a:r>
              <a:rPr lang="en-US" b="0" dirty="0">
                <a:latin typeface="Courier New" panose="02070309020205020404" pitchFamily="49" charset="0"/>
              </a:rPr>
              <a:t>, &amp;operator, </a:t>
            </a:r>
            <a:r>
              <a:rPr lang="en-US" b="0" dirty="0" smtClean="0">
                <a:latin typeface="Courier New" panose="02070309020205020404" pitchFamily="49" charset="0"/>
              </a:rPr>
              <a:t>&amp;x2</a:t>
            </a:r>
            <a:r>
              <a:rPr lang="en-US" b="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switch (operator)  {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case '+':  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+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 break;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case '-': 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-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 break;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case '*': 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*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 break;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case '/':  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if ( </a:t>
            </a:r>
            <a:r>
              <a:rPr lang="en-US" b="0" dirty="0" smtClean="0">
                <a:latin typeface="Courier New" panose="02070309020205020404" pitchFamily="49" charset="0"/>
              </a:rPr>
              <a:t>x2 </a:t>
            </a:r>
            <a:r>
              <a:rPr lang="en-US" b="0" dirty="0">
                <a:latin typeface="Courier New" panose="02070309020205020404" pitchFamily="49" charset="0"/>
              </a:rPr>
              <a:t>== 0 ) 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("Division by zero.\n");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else  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</a:t>
            </a:r>
            <a:r>
              <a:rPr lang="en-US" b="0" dirty="0" smtClean="0">
                <a:latin typeface="Courier New" panose="02070309020205020404" pitchFamily="49" charset="0"/>
              </a:rPr>
              <a:t>x1 </a:t>
            </a:r>
            <a:r>
              <a:rPr lang="en-US" b="0" dirty="0">
                <a:latin typeface="Courier New" panose="02070309020205020404" pitchFamily="49" charset="0"/>
              </a:rPr>
              <a:t>/ </a:t>
            </a:r>
            <a:r>
              <a:rPr lang="en-US" b="0" dirty="0" smtClean="0">
                <a:latin typeface="Courier New" panose="02070309020205020404" pitchFamily="49" charset="0"/>
              </a:rPr>
              <a:t>x2</a:t>
            </a:r>
            <a:r>
              <a:rPr lang="en-US" b="0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	break;</a:t>
            </a:r>
          </a:p>
          <a:p>
            <a:pPr lvl="2"/>
            <a:r>
              <a:rPr lang="en-US" b="0" dirty="0">
                <a:latin typeface="Courier New" panose="02070309020205020404" pitchFamily="49" charset="0"/>
              </a:rPr>
              <a:t>default:  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("Unknown operator.\n");  break;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6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switch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6200" y="851766"/>
            <a:ext cx="7026275" cy="608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switch ( </a:t>
            </a:r>
            <a:r>
              <a:rPr lang="en-US" b="0" i="1" dirty="0">
                <a:latin typeface="Courier New" panose="02070309020205020404" pitchFamily="49" charset="0"/>
              </a:rPr>
              <a:t>expression </a:t>
            </a:r>
            <a:r>
              <a:rPr lang="en-US" b="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case </a:t>
            </a:r>
            <a:r>
              <a:rPr lang="en-US" b="0" i="1" dirty="0">
                <a:latin typeface="Courier New" panose="02070309020205020404" pitchFamily="49" charset="0"/>
              </a:rPr>
              <a:t>value1</a:t>
            </a:r>
            <a:r>
              <a:rPr lang="en-US" b="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...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break;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case </a:t>
            </a:r>
            <a:r>
              <a:rPr lang="en-US" b="0" i="1" dirty="0">
                <a:latin typeface="Courier New" panose="02070309020205020404" pitchFamily="49" charset="0"/>
              </a:rPr>
              <a:t>value2</a:t>
            </a:r>
            <a:r>
              <a:rPr lang="en-US" b="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...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break;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...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case </a:t>
            </a:r>
            <a:r>
              <a:rPr lang="en-US" b="0" i="1" dirty="0" err="1">
                <a:latin typeface="Courier New" panose="02070309020205020404" pitchFamily="49" charset="0"/>
              </a:rPr>
              <a:t>valuen</a:t>
            </a:r>
            <a:r>
              <a:rPr lang="en-US" b="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...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break;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default: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i="1" dirty="0">
                <a:latin typeface="Courier New" panose="02070309020205020404" pitchFamily="49" charset="0"/>
              </a:rPr>
              <a:t>	program statement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...</a:t>
            </a:r>
          </a:p>
          <a:p>
            <a:pPr lvl="1"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	break;</a:t>
            </a:r>
          </a:p>
          <a:p>
            <a:pPr>
              <a:lnSpc>
                <a:spcPct val="90000"/>
              </a:lnSpc>
            </a:pPr>
            <a:r>
              <a:rPr lang="en-US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12954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 smtClean="0"/>
              <a:t>Rules: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/>
              <a:t>expression  </a:t>
            </a:r>
            <a:r>
              <a:rPr lang="en-US" dirty="0"/>
              <a:t>is successively compared against the values  </a:t>
            </a:r>
            <a:r>
              <a:rPr lang="en-US" i="1" dirty="0"/>
              <a:t>value1</a:t>
            </a:r>
            <a:r>
              <a:rPr lang="en-US" dirty="0"/>
              <a:t>, </a:t>
            </a:r>
            <a:r>
              <a:rPr lang="en-US" i="1" dirty="0"/>
              <a:t>value2, ..., </a:t>
            </a:r>
            <a:r>
              <a:rPr lang="en-US" i="1" dirty="0" err="1"/>
              <a:t>valuen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case is found whose value is equal to the value of  </a:t>
            </a:r>
            <a:r>
              <a:rPr lang="en-US" i="1" dirty="0"/>
              <a:t>expression</a:t>
            </a:r>
            <a:r>
              <a:rPr lang="en-US" dirty="0"/>
              <a:t>, the program statements that follow the case are executed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switch test expression must be one with an integer value  (including type char</a:t>
            </a:r>
            <a:r>
              <a:rPr lang="en-US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case values must be integer-type  constants   or integer constant expressions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latin typeface="Courier New" panose="02070309020205020404" pitchFamily="49" charset="0"/>
              </a:rPr>
              <a:t>switch</a:t>
            </a:r>
            <a:r>
              <a:rPr lang="en-US" sz="3200" dirty="0"/>
              <a:t> statement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447800"/>
            <a:ext cx="58769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switch (operator)</a:t>
            </a:r>
          </a:p>
          <a:p>
            <a:r>
              <a:rPr lang="en-US" b="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...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case '*':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case 'x':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printf</a:t>
            </a:r>
            <a:r>
              <a:rPr lang="en-US" b="0" dirty="0">
                <a:latin typeface="Courier New" panose="02070309020205020404" pitchFamily="49" charset="0"/>
              </a:rPr>
              <a:t> ("%.2f\n", value1 * value2);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break;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...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7407" y="5486400"/>
            <a:ext cx="334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Explain this situation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conditional operator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33600" y="4114800"/>
            <a:ext cx="4143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Courier New" panose="02070309020205020404" pitchFamily="49" charset="0"/>
              </a:rPr>
              <a:t>maxValue = ( a &gt; b ) ? a : b;</a:t>
            </a:r>
          </a:p>
          <a:p>
            <a:endParaRPr lang="en-US" b="0">
              <a:latin typeface="Courier New" panose="02070309020205020404" pitchFamily="49" charset="0"/>
            </a:endParaRPr>
          </a:p>
          <a:p>
            <a:r>
              <a:rPr lang="en-US" b="0"/>
              <a:t>Equivalent to:</a:t>
            </a:r>
          </a:p>
          <a:p>
            <a:endParaRPr lang="en-US" b="0"/>
          </a:p>
          <a:p>
            <a:r>
              <a:rPr lang="en-US" b="0">
                <a:latin typeface="Courier New" panose="02070309020205020404" pitchFamily="49" charset="0"/>
              </a:rPr>
              <a:t>if ( a &gt; b ) </a:t>
            </a:r>
          </a:p>
          <a:p>
            <a:r>
              <a:rPr lang="en-US" b="0">
                <a:latin typeface="Courier New" panose="02070309020205020404" pitchFamily="49" charset="0"/>
              </a:rPr>
              <a:t>	maxValue = a;</a:t>
            </a:r>
          </a:p>
          <a:p>
            <a:r>
              <a:rPr lang="en-US" b="0">
                <a:latin typeface="Courier New" panose="02070309020205020404" pitchFamily="49" charset="0"/>
              </a:rPr>
              <a:t>else</a:t>
            </a:r>
          </a:p>
          <a:p>
            <a:r>
              <a:rPr lang="en-US" b="0">
                <a:latin typeface="Courier New" panose="02070309020205020404" pitchFamily="49" charset="0"/>
              </a:rPr>
              <a:t>	maxValue = b;</a:t>
            </a:r>
          </a:p>
          <a:p>
            <a:endParaRPr lang="en-US" b="0">
              <a:latin typeface="Courier New" panose="02070309020205020404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1047750"/>
            <a:ext cx="4892675" cy="83099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 i="1"/>
              <a:t>condition </a:t>
            </a:r>
            <a:r>
              <a:rPr lang="en-US" sz="2400" b="0"/>
              <a:t>? </a:t>
            </a:r>
            <a:r>
              <a:rPr lang="en-US" sz="2400" b="0" i="1"/>
              <a:t>expression1 </a:t>
            </a:r>
            <a:r>
              <a:rPr lang="en-US" sz="2400" b="0"/>
              <a:t>: </a:t>
            </a:r>
            <a:r>
              <a:rPr lang="en-US" sz="2400" b="0" i="1"/>
              <a:t>expression2</a:t>
            </a:r>
          </a:p>
          <a:p>
            <a:endParaRPr lang="en-US" sz="2400" b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1" y="2152282"/>
            <a:ext cx="8458200" cy="147732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/>
              <a:t>condition </a:t>
            </a:r>
            <a:r>
              <a:rPr lang="en-US" b="0" dirty="0"/>
              <a:t>is an expression that is evaluated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the result of the evaluation of </a:t>
            </a:r>
            <a:r>
              <a:rPr lang="en-US" b="0" i="1" dirty="0"/>
              <a:t>condition  </a:t>
            </a:r>
            <a:r>
              <a:rPr lang="en-US" b="0" dirty="0"/>
              <a:t>is TRUE (nonzero), then </a:t>
            </a:r>
            <a:r>
              <a:rPr lang="en-US" b="0" i="1" dirty="0" smtClean="0"/>
              <a:t>expression1 </a:t>
            </a:r>
            <a:r>
              <a:rPr lang="en-US" b="0" dirty="0" smtClean="0"/>
              <a:t>is </a:t>
            </a:r>
            <a:r>
              <a:rPr lang="en-US" b="0" dirty="0"/>
              <a:t>evaluated and the result of the evaluation becomes the result of the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If </a:t>
            </a:r>
            <a:r>
              <a:rPr lang="en-US" b="0" i="1" dirty="0"/>
              <a:t>condition </a:t>
            </a:r>
            <a:r>
              <a:rPr lang="en-US" b="0" dirty="0"/>
              <a:t>is FALSE (zero), then </a:t>
            </a:r>
            <a:r>
              <a:rPr lang="en-US" b="0" i="1" dirty="0"/>
              <a:t>expression2 </a:t>
            </a:r>
            <a:r>
              <a:rPr lang="en-US" b="0" dirty="0"/>
              <a:t>is evaluated and its result </a:t>
            </a:r>
            <a:r>
              <a:rPr lang="en-US" b="0" dirty="0" smtClean="0"/>
              <a:t>becomes  </a:t>
            </a:r>
            <a:r>
              <a:rPr lang="en-US" b="0" dirty="0"/>
              <a:t>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394338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Standard input/output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4582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The C language itself does not have any special </a:t>
            </a:r>
            <a:r>
              <a:rPr lang="en-US" sz="2800" i="1" dirty="0" smtClean="0"/>
              <a:t>statements</a:t>
            </a:r>
            <a:r>
              <a:rPr lang="en-US" sz="2800" dirty="0" smtClean="0"/>
              <a:t> for performing input/output  (I/O) operations; all I/O operations in C must be carried out through </a:t>
            </a:r>
            <a:r>
              <a:rPr lang="en-US" sz="2800" i="1" dirty="0" smtClean="0"/>
              <a:t>function calls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These functions are contained in the standard C library.</a:t>
            </a:r>
          </a:p>
          <a:p>
            <a:pPr algn="just"/>
            <a:r>
              <a:rPr lang="en-US" sz="2800" b="1" dirty="0" smtClean="0"/>
              <a:t>#include &lt;</a:t>
            </a:r>
            <a:r>
              <a:rPr lang="en-US" sz="2800" b="1" dirty="0" err="1" smtClean="0"/>
              <a:t>stdio.h</a:t>
            </a:r>
            <a:r>
              <a:rPr lang="en-US" sz="2800" b="1" dirty="0" smtClean="0"/>
              <a:t>&gt;</a:t>
            </a:r>
          </a:p>
          <a:p>
            <a:pPr algn="just"/>
            <a:r>
              <a:rPr lang="en-US" sz="2800" dirty="0" smtClean="0"/>
              <a:t>Formatted I/O: </a:t>
            </a:r>
            <a:r>
              <a:rPr lang="en-US" sz="2800" b="1" dirty="0" err="1" smtClean="0"/>
              <a:t>scanf</a:t>
            </a:r>
            <a:r>
              <a:rPr lang="en-US" sz="2800" b="1" dirty="0" smtClean="0"/>
              <a:t>(), </a:t>
            </a:r>
            <a:r>
              <a:rPr lang="en-US" sz="2800" b="1" dirty="0" err="1" smtClean="0"/>
              <a:t>printf</a:t>
            </a:r>
            <a:r>
              <a:rPr lang="en-US" sz="2800" b="1" dirty="0" smtClean="0"/>
              <a:t>()</a:t>
            </a:r>
          </a:p>
          <a:p>
            <a:pPr algn="just"/>
            <a:r>
              <a:rPr lang="en-US" sz="2800" dirty="0" smtClean="0"/>
              <a:t>Character I/O: </a:t>
            </a:r>
            <a:r>
              <a:rPr lang="en-US" sz="2800" b="1" dirty="0" err="1" smtClean="0"/>
              <a:t>getchar</a:t>
            </a:r>
            <a:r>
              <a:rPr lang="en-US" sz="2800" b="1" dirty="0" smtClean="0"/>
              <a:t>(), </a:t>
            </a:r>
            <a:r>
              <a:rPr lang="en-US" sz="2800" b="1" dirty="0" err="1" smtClean="0"/>
              <a:t>putchar</a:t>
            </a:r>
            <a:r>
              <a:rPr lang="en-US" sz="2800" b="1" dirty="0" smtClean="0"/>
              <a:t>()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5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>
                <a:latin typeface="Courier New" panose="02070309020205020404" pitchFamily="49" charset="0"/>
              </a:rPr>
              <a:t>scanf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400" b="1" dirty="0" smtClean="0">
                <a:latin typeface="Courier New" panose="02070309020205020404" pitchFamily="49" charset="0"/>
              </a:rPr>
              <a:t>(control string, list of arguments)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Control string: contains format characters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Arguments: variable names prefixed with the address operator (&amp;)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Example:  </a:t>
            </a:r>
            <a:r>
              <a:rPr lang="en-US" sz="2400" dirty="0" err="1" smtClean="0">
                <a:latin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</a:rPr>
              <a:t> %</a:t>
            </a:r>
            <a:r>
              <a:rPr 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</a:rPr>
              <a:t>”,&amp;</a:t>
            </a:r>
            <a:r>
              <a:rPr lang="en-US" sz="2400" dirty="0" err="1" smtClean="0">
                <a:latin typeface="Courier New" panose="02070309020205020404" pitchFamily="49" charset="0"/>
              </a:rPr>
              <a:t>x,&amp;y</a:t>
            </a:r>
            <a:r>
              <a:rPr 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6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How </a:t>
            </a:r>
            <a:r>
              <a:rPr lang="en-US" sz="3200" dirty="0" err="1">
                <a:latin typeface="Courier New" panose="02070309020205020404" pitchFamily="49" charset="0"/>
              </a:rPr>
              <a:t>scanf</a:t>
            </a:r>
            <a:r>
              <a:rPr lang="en-US" sz="3200" dirty="0"/>
              <a:t> works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066800"/>
            <a:ext cx="838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err="1" smtClean="0"/>
              <a:t>Scanf</a:t>
            </a:r>
            <a:r>
              <a:rPr lang="en-US" sz="2000" dirty="0" smtClean="0"/>
              <a:t>: searches the input stream for a value to be read, bypasses any leading </a:t>
            </a:r>
            <a:r>
              <a:rPr lang="en-US" sz="2000" i="1" dirty="0" smtClean="0"/>
              <a:t>whitespace </a:t>
            </a:r>
            <a:r>
              <a:rPr lang="en-US" sz="2000" dirty="0" smtClean="0"/>
              <a:t>characters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scanf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("%f    %f", &amp;value1, &amp;value2);</a:t>
            </a:r>
          </a:p>
          <a:p>
            <a:pPr>
              <a:lnSpc>
                <a:spcPct val="80000"/>
              </a:lnSpc>
            </a:pP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scanf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("%</a:t>
            </a:r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f%f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", &amp;value1, &amp;value2);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In both cases, user can type: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 &lt;space&gt; 5 &lt;enter&gt;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&lt;space&gt; 3 &lt;space&gt; &lt;space&gt; 5 &lt;space&gt; &lt;enter&gt;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 &lt;enter&gt; 5 &lt;enter&gt; 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 exceptions:  in the case of the %c format characters— the next character from the input, no matter what it is, is  read</a:t>
            </a:r>
          </a:p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("%f %c %f", &amp;value1, &amp;op, &amp;value2);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 &lt;space&gt; + &lt;space&gt; 5 &lt;enter&gt;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 &lt;space&gt; + &lt;space&gt; &lt;space&gt; &lt;enter&gt; 5 &lt;enter&gt;</a:t>
            </a:r>
          </a:p>
          <a:p>
            <a:pPr>
              <a:lnSpc>
                <a:spcPct val="80000"/>
              </a:lnSpc>
            </a:pP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("%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f%c%f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", &amp;value1, &amp;op, &amp;value2);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3+5&lt;enter&gt;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/>
              <a:t>Not OK:</a:t>
            </a:r>
            <a:r>
              <a:rPr lang="en-US" sz="1800" dirty="0" smtClean="0"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 &lt;space&gt; +5&lt;enter&gt; </a:t>
            </a:r>
            <a:r>
              <a:rPr lang="en-US" sz="1800" dirty="0" smtClean="0"/>
              <a:t>=&gt; op would take the value &lt;space&gt;, character + would remain as input for value2 !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46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How </a:t>
            </a:r>
            <a:r>
              <a:rPr lang="en-US" sz="3200" dirty="0" err="1">
                <a:latin typeface="Courier New" panose="02070309020205020404" pitchFamily="49" charset="0"/>
              </a:rPr>
              <a:t>scanf</a:t>
            </a:r>
            <a:r>
              <a:rPr lang="en-US" sz="3200" dirty="0"/>
              <a:t> works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836613"/>
            <a:ext cx="8534400" cy="571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When </a:t>
            </a:r>
            <a:r>
              <a:rPr lang="en-US" sz="2000" dirty="0" err="1" smtClean="0">
                <a:solidFill>
                  <a:srgbClr val="FF0000"/>
                </a:solidFill>
              </a:rPr>
              <a:t>scanf</a:t>
            </a:r>
            <a:r>
              <a:rPr lang="en-US" sz="2000" dirty="0" smtClean="0">
                <a:solidFill>
                  <a:srgbClr val="FF0000"/>
                </a:solidFill>
              </a:rPr>
              <a:t> reads in a particular value: reading of the value terminates when a character that is not valid for the value type being read is encountered.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</a:t>
            </a:r>
            <a:r>
              <a:rPr lang="en-US" sz="20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000" b="1" dirty="0" smtClean="0">
                <a:latin typeface="Courier New" panose="02070309020205020404" pitchFamily="49" charset="0"/>
              </a:rPr>
              <a:t> ("%</a:t>
            </a:r>
            <a:r>
              <a:rPr lang="en-US" sz="2000" b="1" dirty="0" err="1" smtClean="0">
                <a:latin typeface="Courier New" panose="02070309020205020404" pitchFamily="49" charset="0"/>
              </a:rPr>
              <a:t>f%c%f</a:t>
            </a:r>
            <a:r>
              <a:rPr lang="en-US" sz="2000" b="1" dirty="0" smtClean="0">
                <a:latin typeface="Courier New" panose="02070309020205020404" pitchFamily="49" charset="0"/>
              </a:rPr>
              <a:t>", &amp;value1, &amp;op, &amp;value2);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 3+5&lt;enter&gt;</a:t>
            </a:r>
            <a:endParaRPr lang="en-US" sz="1800" b="1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Any </a:t>
            </a:r>
            <a:r>
              <a:rPr lang="en-US" sz="2000" dirty="0" err="1" smtClean="0">
                <a:solidFill>
                  <a:srgbClr val="FF0000"/>
                </a:solidFill>
              </a:rPr>
              <a:t>nonformat</a:t>
            </a:r>
            <a:r>
              <a:rPr lang="en-US" sz="2000" dirty="0" smtClean="0">
                <a:solidFill>
                  <a:srgbClr val="FF0000"/>
                </a:solidFill>
              </a:rPr>
              <a:t> characters that are specified in the format string of the </a:t>
            </a:r>
            <a:r>
              <a:rPr lang="en-US" sz="2000" dirty="0" err="1" smtClean="0">
                <a:solidFill>
                  <a:srgbClr val="FF0000"/>
                </a:solidFill>
              </a:rPr>
              <a:t>scanf</a:t>
            </a:r>
            <a:r>
              <a:rPr lang="en-US" sz="2000" dirty="0" smtClean="0">
                <a:solidFill>
                  <a:srgbClr val="FF0000"/>
                </a:solidFill>
              </a:rPr>
              <a:t> call are expected on the input.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000" b="1" dirty="0" smtClean="0">
                <a:latin typeface="Courier New" panose="02070309020205020404" pitchFamily="49" charset="0"/>
              </a:rPr>
              <a:t> ("%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:%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:%</a:t>
            </a:r>
            <a:r>
              <a:rPr lang="en-US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</a:rPr>
              <a:t>", &amp;hour, &amp;minutes, &amp;seconds);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anose="02070309020205020404" pitchFamily="49" charset="0"/>
              </a:rPr>
              <a:t>3:6:21&lt;enter&gt;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3&lt;space&gt;:&lt;space&gt;6&lt;space&gt;:&lt;space&gt;21&lt;enter&gt;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dirty="0" smtClean="0">
                <a:latin typeface="Courier New" panose="02070309020205020404" pitchFamily="49" charset="0"/>
              </a:rPr>
              <a:t>3&lt;space&gt;6&lt;space&gt;21&lt;space&gt; =&gt; NOT OK !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The next call to </a:t>
            </a:r>
            <a:r>
              <a:rPr lang="en-US" sz="2000" dirty="0" err="1" smtClean="0">
                <a:solidFill>
                  <a:srgbClr val="FF0000"/>
                </a:solidFill>
              </a:rPr>
              <a:t>scanf</a:t>
            </a:r>
            <a:r>
              <a:rPr lang="en-US" sz="2000" dirty="0" smtClean="0">
                <a:solidFill>
                  <a:srgbClr val="FF0000"/>
                </a:solidFill>
              </a:rPr>
              <a:t> picks up where the last one left off.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</a:rPr>
              <a:t>scanf</a:t>
            </a:r>
            <a:r>
              <a:rPr lang="en-US" sz="2000" b="1" dirty="0" smtClean="0">
                <a:latin typeface="Courier New" panose="02070309020205020404" pitchFamily="49" charset="0"/>
              </a:rPr>
              <a:t> ("%f", &amp;value1);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User types: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7 &lt;space&gt; 8 &lt;space&gt; 9 &lt;enter&gt;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7 is stored in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value1</a:t>
            </a:r>
            <a:r>
              <a:rPr lang="en-US" sz="2000" dirty="0" smtClean="0">
                <a:solidFill>
                  <a:srgbClr val="FF0000"/>
                </a:solidFill>
              </a:rPr>
              <a:t>, rest of the input chars remain waiting in buffer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</a:rPr>
              <a:t> ("%f", &amp;value2);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8 from buffer is stored in </a:t>
            </a:r>
            <a:r>
              <a:rPr lang="en-US" sz="2000" dirty="0" smtClean="0">
                <a:latin typeface="Courier New" panose="02070309020205020404" pitchFamily="49" charset="0"/>
              </a:rPr>
              <a:t>value2</a:t>
            </a:r>
            <a:r>
              <a:rPr lang="en-US" sz="2000" dirty="0" smtClean="0"/>
              <a:t>, rest of the input remains waiting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080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– 200</a:t>
            </a:r>
            <a:r>
              <a:rPr lang="en-US" sz="3200" baseline="30000" dirty="0"/>
              <a:t>th</a:t>
            </a:r>
            <a:r>
              <a:rPr lang="en-US" sz="3200" dirty="0"/>
              <a:t> triangular number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276600" y="22860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/>
              <a:t>n=1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352800" y="44196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dirty="0" err="1"/>
              <a:t>tNumber</a:t>
            </a:r>
            <a:r>
              <a:rPr lang="en-US" sz="1600" dirty="0"/>
              <a:t> </a:t>
            </a:r>
            <a:r>
              <a:rPr lang="en-US" sz="1600" dirty="0" smtClean="0"/>
              <a:t>=</a:t>
            </a:r>
            <a:endParaRPr lang="en-US" sz="1600" dirty="0"/>
          </a:p>
          <a:p>
            <a:pPr algn="ctr" eaLnBrk="1" hangingPunct="1"/>
            <a:r>
              <a:rPr lang="en-US" sz="1600" dirty="0"/>
              <a:t> </a:t>
            </a:r>
            <a:r>
              <a:rPr lang="en-US" sz="1600" dirty="0" err="1"/>
              <a:t>tNumber</a:t>
            </a:r>
            <a:r>
              <a:rPr lang="en-US" sz="1600" dirty="0"/>
              <a:t> </a:t>
            </a:r>
            <a:r>
              <a:rPr lang="en-US" sz="1600" dirty="0" smtClean="0"/>
              <a:t>+ </a:t>
            </a:r>
            <a:r>
              <a:rPr lang="en-US" sz="1600" dirty="0"/>
              <a:t>n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276600" y="29718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/>
              <a:t>n&lt;=200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51054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/>
              <a:t>n=n+1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4196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419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794125" y="392271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yes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4196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4196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1905000" y="57912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1905000" y="2819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56388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7010400" y="3505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196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7086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no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3276600" y="15240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dirty="0" err="1" smtClean="0"/>
              <a:t>tNumber</a:t>
            </a:r>
            <a:r>
              <a:rPr lang="en-US" sz="1600" dirty="0" smtClean="0"/>
              <a:t> </a:t>
            </a:r>
            <a:r>
              <a:rPr lang="en-US" sz="1600" dirty="0"/>
              <a:t>= 0</a:t>
            </a: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5867400" y="60960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dirty="0"/>
              <a:t>Print </a:t>
            </a:r>
            <a:r>
              <a:rPr lang="en-US" sz="1600" dirty="0" err="1" smtClean="0"/>
              <a:t>tNumber</a:t>
            </a:r>
            <a:endParaRPr lang="en-US" sz="1600" dirty="0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V="1">
            <a:off x="1905000" y="28194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762000" y="1538288"/>
            <a:ext cx="248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Statement </a:t>
            </a:r>
            <a:r>
              <a:rPr lang="en-US" b="1"/>
              <a:t>before</a:t>
            </a:r>
            <a:r>
              <a:rPr lang="en-US"/>
              <a:t> loop</a:t>
            </a:r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1416050" y="2300288"/>
            <a:ext cx="170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init_expression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447800" y="3290888"/>
            <a:ext cx="165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loop_condition</a:t>
            </a: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905000" y="443388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statement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1543050" y="5181600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loop_expression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3505200" y="6186488"/>
            <a:ext cx="227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Statement </a:t>
            </a:r>
            <a:r>
              <a:rPr lang="en-US" b="1"/>
              <a:t>after</a:t>
            </a:r>
            <a:r>
              <a:rPr lang="en-US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13604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>
                <a:latin typeface="Courier New" panose="02070309020205020404" pitchFamily="49" charset="0"/>
              </a:rPr>
              <a:t>getchar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r>
              <a:rPr lang="en-US" sz="3200" dirty="0"/>
              <a:t> and </a:t>
            </a:r>
            <a:r>
              <a:rPr lang="en-US" sz="3200" dirty="0" err="1">
                <a:latin typeface="Courier New" panose="02070309020205020404" pitchFamily="49" charset="0"/>
              </a:rPr>
              <a:t>putchar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533400" y="1371600"/>
            <a:ext cx="8153400" cy="4754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The simplest input mechanism is to read one character at a time from the </a:t>
            </a:r>
            <a:r>
              <a:rPr lang="en-US" sz="2800" i="1" smtClean="0"/>
              <a:t>standard input</a:t>
            </a:r>
            <a:r>
              <a:rPr lang="en-US" sz="2800" smtClean="0"/>
              <a:t>, with </a:t>
            </a:r>
            <a:r>
              <a:rPr lang="en-US" sz="2800" smtClean="0">
                <a:latin typeface="Courier New" panose="02070309020205020404" pitchFamily="49" charset="0"/>
              </a:rPr>
              <a:t>getchar</a:t>
            </a:r>
          </a:p>
          <a:p>
            <a:r>
              <a:rPr lang="en-US" sz="2800" smtClean="0"/>
              <a:t>To display a character: </a:t>
            </a:r>
            <a:r>
              <a:rPr lang="en-US" sz="2800" smtClean="0">
                <a:latin typeface="Courier New" panose="02070309020205020404" pitchFamily="49" charset="0"/>
              </a:rPr>
              <a:t>putchar</a:t>
            </a:r>
          </a:p>
          <a:p>
            <a:endParaRPr lang="en-US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3929063"/>
            <a:ext cx="50101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 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main(void) {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char 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while ((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</a:rPr>
              <a:t>getchar</a:t>
            </a:r>
            <a:r>
              <a:rPr lang="en-US" b="0" dirty="0">
                <a:latin typeface="Courier New" panose="02070309020205020404" pitchFamily="49" charset="0"/>
              </a:rPr>
              <a:t>()) != '#') </a:t>
            </a:r>
          </a:p>
          <a:p>
            <a:pPr lvl="1"/>
            <a:r>
              <a:rPr lang="en-US" b="0" dirty="0" smtClean="0">
                <a:latin typeface="Courier New" panose="02070309020205020404" pitchFamily="49" charset="0"/>
              </a:rPr>
              <a:t>  </a:t>
            </a:r>
            <a:r>
              <a:rPr lang="en-US" b="0" dirty="0" err="1" smtClean="0">
                <a:latin typeface="Courier New" panose="02070309020205020404" pitchFamily="49" charset="0"/>
              </a:rPr>
              <a:t>putchar</a:t>
            </a:r>
            <a:r>
              <a:rPr lang="en-US" b="0" dirty="0" smtClean="0">
                <a:latin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35240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Buffered input:  the characters you type are collected and stored in a buffer. Pressing Enter causes the block of characters you typed to be made available to your program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62550" y="5715000"/>
            <a:ext cx="2914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Hello ! I am&lt;enter&gt;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FF0000"/>
                </a:solidFill>
                <a:latin typeface="Courier New" panose="02070309020205020404" pitchFamily="49" charset="0"/>
              </a:rPr>
              <a:t>Hello ! I am </a:t>
            </a:r>
          </a:p>
          <a:p>
            <a:r>
              <a:rPr lang="en-US" dirty="0">
                <a:latin typeface="Courier New" panose="02070309020205020404" pitchFamily="49" charset="0"/>
              </a:rPr>
              <a:t>Joe from #3.&lt;enter&gt;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FF0000"/>
                </a:solidFill>
                <a:latin typeface="Courier New" panose="02070309020205020404" pitchFamily="49" charset="0"/>
              </a:rPr>
              <a:t>Joe from</a:t>
            </a:r>
          </a:p>
        </p:txBody>
      </p:sp>
    </p:spTree>
    <p:extLst>
      <p:ext uri="{BB962C8B-B14F-4D97-AF65-F5344CB8AC3E}">
        <p14:creationId xmlns:p14="http://schemas.microsoft.com/office/powerpoint/2010/main" val="31825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Terminating keyboard input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838200"/>
            <a:ext cx="50101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</a:rPr>
              <a:t>stdio.h</a:t>
            </a:r>
            <a:r>
              <a:rPr lang="en-US" b="0" dirty="0">
                <a:latin typeface="Courier New" panose="02070309020205020404" pitchFamily="49" charset="0"/>
              </a:rPr>
              <a:t>&gt; </a:t>
            </a:r>
          </a:p>
          <a:p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main(void) { </a:t>
            </a:r>
          </a:p>
          <a:p>
            <a:pPr lvl="1"/>
            <a:r>
              <a:rPr lang="en-US" b="0" dirty="0" err="1">
                <a:latin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while ((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 = </a:t>
            </a:r>
            <a:r>
              <a:rPr lang="en-US" b="0" dirty="0" err="1">
                <a:latin typeface="Courier New" panose="02070309020205020404" pitchFamily="49" charset="0"/>
              </a:rPr>
              <a:t>getchar</a:t>
            </a:r>
            <a:r>
              <a:rPr lang="en-US" b="0" dirty="0">
                <a:latin typeface="Courier New" panose="02070309020205020404" pitchFamily="49" charset="0"/>
              </a:rPr>
              <a:t>()) != EOF)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	</a:t>
            </a:r>
            <a:r>
              <a:rPr lang="en-US" b="0" dirty="0" err="1">
                <a:latin typeface="Courier New" panose="02070309020205020404" pitchFamily="49" charset="0"/>
              </a:rPr>
              <a:t>putchar</a:t>
            </a:r>
            <a:r>
              <a:rPr lang="en-US" b="0" dirty="0">
                <a:latin typeface="Courier New" panose="02070309020205020404" pitchFamily="49" charset="0"/>
              </a:rPr>
              <a:t>(</a:t>
            </a:r>
            <a:r>
              <a:rPr lang="en-US" b="0" dirty="0" err="1">
                <a:latin typeface="Courier New" panose="02070309020205020404" pitchFamily="49" charset="0"/>
              </a:rPr>
              <a:t>ch</a:t>
            </a:r>
            <a:r>
              <a:rPr lang="en-US" b="0" dirty="0"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</a:rPr>
              <a:t>return 0; </a:t>
            </a:r>
          </a:p>
          <a:p>
            <a:r>
              <a:rPr lang="en-US" b="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2550" y="1066800"/>
            <a:ext cx="3981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character as sign of end of input ? </a:t>
            </a:r>
          </a:p>
          <a:p>
            <a:r>
              <a:rPr lang="en-US" dirty="0" smtClean="0"/>
              <a:t>We </a:t>
            </a:r>
            <a:r>
              <a:rPr lang="en-US" dirty="0"/>
              <a:t>need  a terminating character that normally does not show up in text.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4114800"/>
            <a:ext cx="8991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FF0000"/>
                </a:solidFill>
              </a:rPr>
              <a:t>getchar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/>
              <a:t>returns the next input character each time it is called, </a:t>
            </a:r>
            <a:r>
              <a:rPr lang="en-US" b="0" dirty="0" smtClean="0"/>
              <a:t>or </a:t>
            </a:r>
            <a:r>
              <a:rPr lang="en-US" b="0" dirty="0"/>
              <a:t>EOF  when it encounters end of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EOF is a symbolic constant defined in &lt;</a:t>
            </a:r>
            <a:r>
              <a:rPr lang="en-US" b="0" dirty="0" err="1"/>
              <a:t>stdio.h</a:t>
            </a:r>
            <a:r>
              <a:rPr lang="en-US" b="0" dirty="0"/>
              <a:t>&gt;. (The value is typically 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EOF from the keyboard:  </a:t>
            </a:r>
            <a:r>
              <a:rPr lang="en-US" b="0" dirty="0" err="1"/>
              <a:t>Ctrl+Z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517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Exercise: </a:t>
            </a:r>
            <a:r>
              <a:rPr lang="en-US" sz="3200" dirty="0" err="1">
                <a:latin typeface="Courier New" panose="02070309020205020404" pitchFamily="49" charset="0"/>
              </a:rPr>
              <a:t>getchar</a:t>
            </a:r>
            <a:r>
              <a:rPr lang="en-US" sz="3200" dirty="0">
                <a:latin typeface="Courier New" panose="02070309020205020404" pitchFamily="49" charset="0"/>
              </a:rPr>
              <a:t>()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836614"/>
            <a:ext cx="86963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</a:rPr>
              <a:t> </a:t>
            </a:r>
            <a:endParaRPr lang="en-US" b="0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main(void) {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</a:rPr>
              <a:t>  c,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while  ((c  =  </a:t>
            </a:r>
            <a:r>
              <a:rPr lang="en-US" b="1" dirty="0" err="1">
                <a:latin typeface="Courier New" panose="02070309020205020404" pitchFamily="49" charset="0"/>
              </a:rPr>
              <a:t>getchar</a:t>
            </a:r>
            <a:r>
              <a:rPr lang="en-US" b="1" dirty="0">
                <a:latin typeface="Courier New" panose="02070309020205020404" pitchFamily="49" charset="0"/>
              </a:rPr>
              <a:t>())  !=  EOF) {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if  (c  ==  '\n')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         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++;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("Number of lines in input: %d\n",  </a:t>
            </a:r>
            <a:r>
              <a:rPr lang="en-US" b="1" dirty="0" err="1">
                <a:latin typeface="Courier New" panose="02070309020205020404" pitchFamily="49" charset="0"/>
              </a:rPr>
              <a:t>nl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</a:rPr>
              <a:t>("Number of characters in input: %d\n",  </a:t>
            </a:r>
            <a:r>
              <a:rPr lang="en-US" b="1" dirty="0" err="1">
                <a:latin typeface="Courier New" panose="02070309020205020404" pitchFamily="49" charset="0"/>
              </a:rPr>
              <a:t>nc</a:t>
            </a:r>
            <a:r>
              <a:rPr lang="en-US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  return 1;</a:t>
            </a:r>
          </a:p>
          <a:p>
            <a:r>
              <a:rPr 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322078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Read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characters from input over several lines until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EOF. Count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lines and characters in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input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4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 </a:t>
            </a:r>
            <a:r>
              <a:rPr lang="en-US" sz="3200" dirty="0" smtClean="0"/>
              <a:t>– </a:t>
            </a:r>
            <a:r>
              <a:rPr lang="en-US" sz="3200" dirty="0" smtClean="0">
                <a:latin typeface="Courier New" panose="02070309020205020404" pitchFamily="49" charset="0"/>
              </a:rPr>
              <a:t>for loop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836614"/>
            <a:ext cx="8509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/* Program to calculate the 200th triangular </a:t>
            </a:r>
            <a:r>
              <a:rPr lang="en-US" sz="2400" dirty="0" smtClean="0">
                <a:latin typeface="Courier New" panose="02070309020205020404" pitchFamily="49" charset="0"/>
              </a:rPr>
              <a:t>number */</a:t>
            </a:r>
            <a:endParaRPr lang="en-US" sz="2400" dirty="0">
              <a:latin typeface="Courier New" panose="02070309020205020404" pitchFamily="49" charset="0"/>
            </a:endParaRPr>
          </a:p>
          <a:p>
            <a:pPr eaLnBrk="1" hangingPunct="1"/>
            <a:endParaRPr lang="en-US" sz="2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#include &lt;</a:t>
            </a:r>
            <a:r>
              <a:rPr lang="en-US" sz="2400" dirty="0" err="1">
                <a:latin typeface="Courier New" panose="02070309020205020404" pitchFamily="49" charset="0"/>
              </a:rPr>
              <a:t>stdio.h</a:t>
            </a:r>
            <a:r>
              <a:rPr lang="en-US" sz="2400" dirty="0"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/>
            <a:r>
              <a:rPr lang="en-US" sz="2400" dirty="0" err="1">
                <a:latin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</a:rPr>
              <a:t> n, </a:t>
            </a:r>
            <a:r>
              <a:rPr lang="en-US" sz="2400" dirty="0" err="1" smtClean="0">
                <a:latin typeface="Courier New" panose="02070309020205020404" pitchFamily="49" charset="0"/>
              </a:rPr>
              <a:t>tNumber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sz="2400" dirty="0" err="1">
                <a:latin typeface="Courier New" panose="02070309020205020404" pitchFamily="49" charset="0"/>
              </a:rPr>
              <a:t>tNumber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= </a:t>
            </a:r>
            <a:r>
              <a:rPr lang="en-US" sz="2400" dirty="0">
                <a:latin typeface="Courier New" panose="02070309020205020404" pitchFamily="49" charset="0"/>
              </a:rPr>
              <a:t>0;</a:t>
            </a:r>
            <a:endParaRPr lang="en-US" sz="24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2400" dirty="0">
                <a:latin typeface="Courier New" panose="02070309020205020404" pitchFamily="49" charset="0"/>
              </a:rPr>
              <a:t>for ( n = 1; n &lt;= 200; n = n + 1 )</a:t>
            </a:r>
          </a:p>
          <a:p>
            <a:pPr lvl="1" eaLnBrk="1" hangingPunct="1"/>
            <a:r>
              <a:rPr lang="en-US" sz="2400" dirty="0">
                <a:latin typeface="Courier New" panose="02070309020205020404" pitchFamily="49" charset="0"/>
              </a:rPr>
              <a:t>	 </a:t>
            </a:r>
            <a:r>
              <a:rPr lang="en-US" sz="2400" dirty="0" err="1">
                <a:latin typeface="Courier New" panose="02070309020205020404" pitchFamily="49" charset="0"/>
              </a:rPr>
              <a:t>tNumber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</a:rPr>
              <a:t>tNumber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+ </a:t>
            </a:r>
            <a:r>
              <a:rPr lang="en-US" sz="2400" dirty="0">
                <a:latin typeface="Courier New" panose="02070309020205020404" pitchFamily="49" charset="0"/>
              </a:rPr>
              <a:t>n;</a:t>
            </a:r>
          </a:p>
          <a:p>
            <a:pPr lvl="1" eaLnBrk="1" hangingPunct="1"/>
            <a:r>
              <a:rPr lang="en-US" sz="2400" dirty="0" err="1" smtClean="0">
                <a:latin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</a:rPr>
              <a:t> ("200th </a:t>
            </a:r>
            <a:r>
              <a:rPr lang="en-US" sz="2400" dirty="0">
                <a:latin typeface="Courier New" panose="02070309020205020404" pitchFamily="49" charset="0"/>
              </a:rPr>
              <a:t>triangular number is %</a:t>
            </a:r>
            <a:r>
              <a:rPr lang="en-US" sz="2400" dirty="0" err="1">
                <a:latin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</a:rPr>
              <a:t>\n", </a:t>
            </a:r>
            <a:r>
              <a:rPr lang="en-US" sz="2400" dirty="0" smtClean="0">
                <a:latin typeface="Courier New" panose="02070309020205020404" pitchFamily="49" charset="0"/>
              </a:rPr>
              <a:t>    </a:t>
            </a:r>
          </a:p>
          <a:p>
            <a:pPr lvl="1" eaLnBrk="1" hangingPunct="1"/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</a:rPr>
              <a:t>tNumber</a:t>
            </a:r>
            <a:r>
              <a:rPr lang="en-US" sz="2400" dirty="0" smtClean="0">
                <a:latin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sz="24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66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How </a:t>
            </a:r>
            <a:r>
              <a:rPr lang="en-US" sz="3200" dirty="0">
                <a:latin typeface="Courier New" panose="02070309020205020404" pitchFamily="49" charset="0"/>
              </a:rPr>
              <a:t>for</a:t>
            </a:r>
            <a:r>
              <a:rPr lang="en-US" sz="3200" dirty="0"/>
              <a:t> works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836614"/>
            <a:ext cx="8915400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dirty="0" smtClean="0"/>
              <a:t>The execution of a for statement proceeds as follows: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1. The initial expression is evaluated first. This expression usually sets a variable that will be used inside the loop, generally referred to as an </a:t>
            </a:r>
            <a:r>
              <a:rPr lang="en-US" sz="2400" i="1" dirty="0" smtClean="0"/>
              <a:t>index </a:t>
            </a:r>
            <a:r>
              <a:rPr lang="en-US" sz="2400" dirty="0" smtClean="0"/>
              <a:t>variable, to some initial value.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2. 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3. The program statement that constitutes the body of the loop is executed.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4. The looping expression is evaluated. This expression is generally used to change  the value of the index variable 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sz="2400" dirty="0" smtClean="0"/>
              <a:t>5. 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37316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Infinite loops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It’s the task of the programmer to design correctly the algorithms so that loops end at some moment !</a:t>
            </a:r>
          </a:p>
          <a:p>
            <a:pPr>
              <a:buFontTx/>
              <a:buNone/>
            </a:pPr>
            <a:endParaRPr lang="en-US" sz="200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2000" smtClean="0">
                <a:latin typeface="Courier New" panose="02070309020205020404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sz="2000" smtClean="0">
                <a:latin typeface="Courier New" panose="02070309020205020404" pitchFamily="49" charset="0"/>
              </a:rPr>
              <a:t>#include &lt;stdio.h&gt;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anose="02070309020205020404" pitchFamily="49" charset="0"/>
              </a:rPr>
              <a:t>int main (void)</a:t>
            </a:r>
          </a:p>
          <a:p>
            <a:pPr>
              <a:buFontTx/>
              <a:buNone/>
            </a:pPr>
            <a:r>
              <a:rPr lang="en-US" sz="2000" smtClean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int  i, n = 5, sum =0;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for ( i = 1; i &lt;= n; n = n + 1 ){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	sum = sum + i;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  printf (“%i  %i  %i\n", i , sum, n); 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anose="02070309020205020404" pitchFamily="49" charset="0"/>
              </a:rPr>
              <a:t>}</a:t>
            </a:r>
            <a:endParaRPr lang="en-US" sz="1400" dirty="0" smtClean="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029200" y="2667000"/>
            <a:ext cx="3810000" cy="1143000"/>
          </a:xfrm>
          <a:prstGeom prst="cloudCallout">
            <a:avLst>
              <a:gd name="adj1" fmla="val -62167"/>
              <a:gd name="adj2" fmla="val 78056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/>
            <a:r>
              <a:rPr lang="en-US" b="1">
                <a:solidFill>
                  <a:srgbClr val="002060"/>
                </a:solidFill>
              </a:rPr>
              <a:t>Does the loop end?</a:t>
            </a:r>
          </a:p>
        </p:txBody>
      </p:sp>
    </p:spTree>
    <p:extLst>
      <p:ext uri="{BB962C8B-B14F-4D97-AF65-F5344CB8AC3E}">
        <p14:creationId xmlns:p14="http://schemas.microsoft.com/office/powerpoint/2010/main" val="23588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Relational operators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graphicFrame>
        <p:nvGraphicFramePr>
          <p:cNvPr id="4" name="Group 53"/>
          <p:cNvGraphicFramePr>
            <a:graphicFrameLocks/>
          </p:cNvGraphicFramePr>
          <p:nvPr/>
        </p:nvGraphicFramePr>
        <p:xfrm>
          <a:off x="2362200" y="1435100"/>
          <a:ext cx="4572000" cy="2378078"/>
        </p:xfrm>
        <a:graphic>
          <a:graphicData uri="http://schemas.openxmlformats.org/drawingml/2006/table">
            <a:tbl>
              <a:tblPr/>
              <a:tblGrid>
                <a:gridCol w="1333500"/>
                <a:gridCol w="3238500"/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5"/>
          <p:cNvSpPr txBox="1">
            <a:spLocks noChangeArrowheads="1"/>
          </p:cNvSpPr>
          <p:nvPr/>
        </p:nvSpPr>
        <p:spPr bwMode="auto">
          <a:xfrm>
            <a:off x="898525" y="4038600"/>
            <a:ext cx="80327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The relational operators have lower precedence than all arithmetic operators: </a:t>
            </a:r>
          </a:p>
          <a:p>
            <a:pPr eaLnBrk="1" hangingPunct="1"/>
            <a:r>
              <a:rPr lang="en-US">
                <a:latin typeface="Courier New" panose="02070309020205020404" pitchFamily="49" charset="0"/>
              </a:rPr>
              <a:t>a &lt; b + c</a:t>
            </a:r>
            <a:r>
              <a:rPr lang="en-US"/>
              <a:t>  is evaluated as  </a:t>
            </a:r>
            <a:r>
              <a:rPr lang="en-US">
                <a:latin typeface="Courier New" panose="02070309020205020404" pitchFamily="49" charset="0"/>
              </a:rPr>
              <a:t>a &lt; (b + c)</a:t>
            </a:r>
          </a:p>
        </p:txBody>
      </p:sp>
    </p:spTree>
    <p:extLst>
      <p:ext uri="{BB962C8B-B14F-4D97-AF65-F5344CB8AC3E}">
        <p14:creationId xmlns:p14="http://schemas.microsoft.com/office/powerpoint/2010/main" val="39840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3377</Words>
  <Application>Microsoft Office PowerPoint</Application>
  <PresentationFormat>On-screen Show (4:3)</PresentationFormat>
  <Paragraphs>684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Comic Sans MS</vt:lpstr>
      <vt:lpstr>Courier New</vt:lpstr>
      <vt:lpstr>Times New Roman</vt:lpstr>
      <vt:lpstr>Office Theme</vt:lpstr>
      <vt:lpstr>PowerPoint Presentation</vt:lpstr>
      <vt:lpstr>Structure of a C program</vt:lpstr>
      <vt:lpstr>Program Looping</vt:lpstr>
      <vt:lpstr>Triangular number</vt:lpstr>
      <vt:lpstr>Example – 200th triangular number</vt:lpstr>
      <vt:lpstr>Example – for loop</vt:lpstr>
      <vt:lpstr>How for works</vt:lpstr>
      <vt:lpstr>Infinite loops</vt:lpstr>
      <vt:lpstr>Relational operators</vt:lpstr>
      <vt:lpstr>Example – for with a body of 2 statements</vt:lpstr>
      <vt:lpstr>Increment operator</vt:lpstr>
      <vt:lpstr>Program input</vt:lpstr>
      <vt:lpstr>Nested loops</vt:lpstr>
      <vt:lpstr>for loop variants</vt:lpstr>
      <vt:lpstr>while loop</vt:lpstr>
      <vt:lpstr>Example - while</vt:lpstr>
      <vt:lpstr>Example - while</vt:lpstr>
      <vt:lpstr>Example - while</vt:lpstr>
      <vt:lpstr>Example - while</vt:lpstr>
      <vt:lpstr>Example - do statement</vt:lpstr>
      <vt:lpstr>Which loop to choose ?</vt:lpstr>
      <vt:lpstr>Example: while vs for</vt:lpstr>
      <vt:lpstr>break Statement</vt:lpstr>
      <vt:lpstr>break statement</vt:lpstr>
      <vt:lpstr>continue statement</vt:lpstr>
      <vt:lpstr>continue statement</vt:lpstr>
      <vt:lpstr>if statement</vt:lpstr>
      <vt:lpstr>if-else statement</vt:lpstr>
      <vt:lpstr>Example: if-else</vt:lpstr>
      <vt:lpstr>Example: compound relational test</vt:lpstr>
      <vt:lpstr>Logical operators</vt:lpstr>
      <vt:lpstr>Example</vt:lpstr>
      <vt:lpstr>Boolean variables</vt:lpstr>
      <vt:lpstr>Boolean variables</vt:lpstr>
      <vt:lpstr>Precedence of operators</vt:lpstr>
      <vt:lpstr>Testing for ranges</vt:lpstr>
      <vt:lpstr>Testing for character ranges</vt:lpstr>
      <vt:lpstr>Nested if statements</vt:lpstr>
      <vt:lpstr>Example: else-if </vt:lpstr>
      <vt:lpstr>Example: else-if</vt:lpstr>
      <vt:lpstr>Example – multiple choices</vt:lpstr>
      <vt:lpstr>Example - switch</vt:lpstr>
      <vt:lpstr>switch statement</vt:lpstr>
      <vt:lpstr>switch statement</vt:lpstr>
      <vt:lpstr>conditional operator</vt:lpstr>
      <vt:lpstr>Standard input/output</vt:lpstr>
      <vt:lpstr>scanf()</vt:lpstr>
      <vt:lpstr>How scanf works</vt:lpstr>
      <vt:lpstr>How scanf works</vt:lpstr>
      <vt:lpstr>getchar() and putchar()</vt:lpstr>
      <vt:lpstr>Terminating keyboard input</vt:lpstr>
      <vt:lpstr>Exercise: getchar()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</dc:creator>
  <cp:lastModifiedBy>Sizdatul Karim Evan</cp:lastModifiedBy>
  <cp:revision>37</cp:revision>
  <dcterms:created xsi:type="dcterms:W3CDTF">2017-11-03T00:42:36Z</dcterms:created>
  <dcterms:modified xsi:type="dcterms:W3CDTF">2019-04-27T19:31:11Z</dcterms:modified>
</cp:coreProperties>
</file>