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81" r:id="rId5"/>
    <p:sldId id="280" r:id="rId6"/>
    <p:sldId id="282" r:id="rId7"/>
    <p:sldId id="283" r:id="rId8"/>
    <p:sldId id="284" r:id="rId9"/>
    <p:sldId id="285" r:id="rId10"/>
    <p:sldId id="278" r:id="rId11"/>
    <p:sldId id="286" r:id="rId12"/>
    <p:sldId id="260" r:id="rId13"/>
    <p:sldId id="277" r:id="rId14"/>
    <p:sldId id="269" r:id="rId15"/>
    <p:sldId id="265" r:id="rId16"/>
    <p:sldId id="267" r:id="rId17"/>
    <p:sldId id="264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3" autoAdjust="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E0F4-8A54-4D07-A83E-514017E2ECD7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0C990-4C1F-41CE-8D8A-27DD7C7BB55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built-in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b="1" u="sng" dirty="0" smtClean="0"/>
              <a:t>void </a:t>
            </a:r>
            <a:r>
              <a:rPr lang="en-GB" b="1" u="sng" dirty="0"/>
              <a:t>- data type</a:t>
            </a:r>
          </a:p>
          <a:p>
            <a:pPr>
              <a:buNone/>
            </a:pPr>
            <a:r>
              <a:rPr lang="en-GB" dirty="0"/>
              <a:t>The void data type is usually used with function to specify its type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When we declare a function type as void it </a:t>
            </a:r>
            <a:r>
              <a:rPr lang="en-GB" dirty="0"/>
              <a:t>does not return </a:t>
            </a:r>
            <a:r>
              <a:rPr lang="en-GB" dirty="0" smtClean="0"/>
              <a:t>any </a:t>
            </a:r>
            <a:r>
              <a:rPr lang="en-GB" dirty="0"/>
              <a:t>value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 sum(){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----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}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Type: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3885"/>
              </p:ext>
            </p:extLst>
          </p:nvPr>
        </p:nvGraphicFramePr>
        <p:xfrm>
          <a:off x="107504" y="1372835"/>
          <a:ext cx="9036495" cy="5042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/>
                <a:gridCol w="8316415"/>
              </a:tblGrid>
              <a:tr h="2716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</a:rPr>
                        <a:t>Sr.No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74" marR="63974" marT="63974" marB="6397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Types &amp; 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74" marR="63974" marT="63974" marB="63974"/>
                </a:tc>
              </a:tr>
              <a:tr h="1546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74" marR="63974" marT="63974" marB="63974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Function returns as void</a:t>
                      </a: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Functions </a:t>
                      </a:r>
                      <a:r>
                        <a:rPr lang="en-US" sz="2400" dirty="0">
                          <a:effectLst/>
                        </a:rPr>
                        <a:t>in C which do not return any value </a:t>
                      </a:r>
                      <a:r>
                        <a:rPr lang="en-US" sz="2400" dirty="0" smtClean="0">
                          <a:effectLst/>
                        </a:rPr>
                        <a:t>i.e.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return </a:t>
                      </a:r>
                      <a:r>
                        <a:rPr lang="en-US" sz="2400" dirty="0">
                          <a:effectLst/>
                        </a:rPr>
                        <a:t>void. A function with no return value has the return type as void. </a:t>
                      </a: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For </a:t>
                      </a:r>
                      <a:r>
                        <a:rPr lang="en-US" sz="2400" dirty="0">
                          <a:effectLst/>
                        </a:rPr>
                        <a:t>example, 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void exit (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 status);</a:t>
                      </a:r>
                      <a:endParaRPr lang="en-US" sz="24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74" marR="63974" marT="63974" marB="63974"/>
                </a:tc>
              </a:tr>
              <a:tr h="1162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74" marR="63974" marT="63974" marB="63974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Function arguments as void</a:t>
                      </a: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Functions </a:t>
                      </a:r>
                      <a:r>
                        <a:rPr lang="en-US" sz="2400" dirty="0">
                          <a:effectLst/>
                        </a:rPr>
                        <a:t>in C which do not accept any </a:t>
                      </a:r>
                      <a:r>
                        <a:rPr lang="en-US" sz="2400" dirty="0" smtClean="0">
                          <a:effectLst/>
                        </a:rPr>
                        <a:t>parameter.</a:t>
                      </a:r>
                      <a:r>
                        <a:rPr lang="en-US" sz="2400" baseline="0" dirty="0" smtClean="0">
                          <a:effectLst/>
                        </a:rPr>
                        <a:t> That is, </a:t>
                      </a:r>
                      <a:r>
                        <a:rPr lang="en-US" sz="2400" dirty="0" smtClean="0">
                          <a:effectLst/>
                        </a:rPr>
                        <a:t>can </a:t>
                      </a:r>
                      <a:r>
                        <a:rPr lang="en-US" sz="2400" dirty="0">
                          <a:effectLst/>
                        </a:rPr>
                        <a:t>accept a void. </a:t>
                      </a: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For </a:t>
                      </a:r>
                      <a:r>
                        <a:rPr lang="en-US" sz="2400" dirty="0">
                          <a:effectLst/>
                        </a:rPr>
                        <a:t>example,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 rand(void);</a:t>
                      </a:r>
                      <a:endParaRPr lang="en-US" sz="24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74" marR="63974" marT="63974" marB="63974"/>
                </a:tc>
              </a:tr>
              <a:tr h="1546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74" marR="63974" marT="63974" marB="63974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Pointers to void</a:t>
                      </a: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>
                          <a:effectLst/>
                        </a:rPr>
                        <a:t>A pointer of type void * represents the address of an object, but not its type. </a:t>
                      </a: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For </a:t>
                      </a:r>
                      <a:r>
                        <a:rPr lang="en-US" sz="2400" dirty="0">
                          <a:effectLst/>
                        </a:rPr>
                        <a:t>example, a memory allocation function </a:t>
                      </a: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  <a:effectLst/>
                        </a:rPr>
                        <a:t>void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*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effectLst/>
                        </a:rPr>
                        <a:t>malloc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(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effectLst/>
                        </a:rPr>
                        <a:t>size_t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 size ); </a:t>
                      </a:r>
                      <a:endParaRPr lang="en-US" sz="2400" dirty="0" smtClean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returns </a:t>
                      </a:r>
                      <a:r>
                        <a:rPr lang="en-US" sz="2400" dirty="0">
                          <a:effectLst/>
                        </a:rPr>
                        <a:t>a pointer to void which can be casted to any data type.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74" marR="63974" marT="63974" marB="639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Declaration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	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j, k;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 char </a:t>
            </a:r>
            <a:r>
              <a:rPr lang="en-US" dirty="0">
                <a:solidFill>
                  <a:srgbClr val="FF0000"/>
                </a:solidFill>
              </a:rPr>
              <a:t>c, 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 float </a:t>
            </a:r>
            <a:r>
              <a:rPr lang="en-US" dirty="0">
                <a:solidFill>
                  <a:srgbClr val="FF0000"/>
                </a:solidFill>
              </a:rPr>
              <a:t>f, salary;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 double </a:t>
            </a:r>
            <a:r>
              <a:rPr lang="en-US" dirty="0">
                <a:solidFill>
                  <a:srgbClr val="FF0000"/>
                </a:solidFill>
              </a:rPr>
              <a:t>d; 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            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Count; 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		  Count = 5;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smtClean="0">
                <a:solidFill>
                  <a:srgbClr val="FF0000"/>
                </a:solidFill>
              </a:rPr>
              <a:t>	 </a:t>
            </a:r>
            <a:r>
              <a:rPr lang="en-GB" dirty="0">
                <a:solidFill>
                  <a:srgbClr val="FF0000"/>
                </a:solidFill>
              </a:rPr>
              <a:t>} 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mtClean="0"/>
              <a:t>	</a:t>
            </a:r>
            <a:r>
              <a:rPr lang="en-GB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GB" smtClean="0">
                <a:solidFill>
                  <a:srgbClr val="FF0000"/>
                </a:solidFill>
              </a:rPr>
              <a:t>	   char Letter; </a:t>
            </a:r>
          </a:p>
          <a:p>
            <a:pPr>
              <a:buNone/>
            </a:pPr>
            <a:r>
              <a:rPr lang="en-GB" smtClean="0">
                <a:solidFill>
                  <a:srgbClr val="FF0000"/>
                </a:solidFill>
              </a:rPr>
              <a:t>	  Letter = 'x';</a:t>
            </a:r>
          </a:p>
          <a:p>
            <a:pPr>
              <a:buNone/>
            </a:pPr>
            <a:r>
              <a:rPr lang="en-GB" smtClean="0">
                <a:solidFill>
                  <a:srgbClr val="FF0000"/>
                </a:solidFill>
              </a:rPr>
              <a:t>	 }</a:t>
            </a:r>
          </a:p>
          <a:p>
            <a:pPr>
              <a:buNone/>
            </a:pPr>
            <a:endParaRPr lang="en-GB" b="1" smtClean="0"/>
          </a:p>
          <a:p>
            <a:pPr>
              <a:buNone/>
            </a:pPr>
            <a:r>
              <a:rPr lang="en-GB" smtClean="0"/>
              <a:t>	char ch = ‘a’;</a:t>
            </a:r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1179863"/>
            <a:ext cx="5580112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/>
              <a:t>main()</a:t>
            </a:r>
          </a:p>
          <a:p>
            <a:pPr>
              <a:buNone/>
            </a:pPr>
            <a:r>
              <a:rPr lang="en-GB" sz="2000" dirty="0"/>
              <a:t> {</a:t>
            </a:r>
          </a:p>
          <a:p>
            <a:pPr>
              <a:buNone/>
            </a:pPr>
            <a:r>
              <a:rPr lang="en-GB" sz="2000" dirty="0"/>
              <a:t>	</a:t>
            </a:r>
            <a:r>
              <a:rPr lang="en-GB" sz="2000" dirty="0" err="1"/>
              <a:t>printf</a:t>
            </a:r>
            <a:r>
              <a:rPr lang="en-GB" sz="2000" dirty="0"/>
              <a:t>("</a:t>
            </a:r>
            <a:r>
              <a:rPr lang="en-GB" sz="2000" dirty="0" err="1"/>
              <a:t>sizeof</a:t>
            </a:r>
            <a:r>
              <a:rPr lang="en-GB" sz="2000" dirty="0"/>
              <a:t>(char) == %d\n", </a:t>
            </a:r>
            <a:r>
              <a:rPr lang="en-GB" sz="2000" dirty="0" err="1"/>
              <a:t>sizeof</a:t>
            </a:r>
            <a:r>
              <a:rPr lang="en-GB" sz="2000" dirty="0"/>
              <a:t>(char)); </a:t>
            </a:r>
          </a:p>
          <a:p>
            <a:pPr>
              <a:buNone/>
            </a:pPr>
            <a:r>
              <a:rPr lang="en-GB" sz="2000" dirty="0"/>
              <a:t>	return 0; </a:t>
            </a:r>
          </a:p>
          <a:p>
            <a:pPr>
              <a:buNone/>
            </a:pPr>
            <a:r>
              <a:rPr lang="en-GB" sz="2000" dirty="0"/>
              <a:t>}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main() {</a:t>
            </a:r>
          </a:p>
          <a:p>
            <a:pPr>
              <a:buNone/>
            </a:pPr>
            <a:r>
              <a:rPr lang="en-GB" sz="2800" dirty="0"/>
              <a:t>	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</a:t>
            </a:r>
            <a:r>
              <a:rPr lang="en-GB" sz="2800" dirty="0" err="1" smtClean="0"/>
              <a:t>sizeof</a:t>
            </a:r>
            <a:r>
              <a:rPr lang="en-GB" sz="2800" dirty="0" smtClean="0"/>
              <a:t>(char) == %d\n", </a:t>
            </a:r>
            <a:r>
              <a:rPr lang="en-GB" sz="2800" dirty="0" err="1" smtClean="0"/>
              <a:t>sizeof</a:t>
            </a:r>
            <a:r>
              <a:rPr lang="en-GB" sz="2800" dirty="0" smtClean="0"/>
              <a:t>(char)); 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</a:t>
            </a:r>
            <a:r>
              <a:rPr lang="en-GB" sz="2800" dirty="0" err="1" smtClean="0"/>
              <a:t>sizeof</a:t>
            </a:r>
            <a:r>
              <a:rPr lang="en-GB" sz="2800" dirty="0" smtClean="0"/>
              <a:t>(short) == %d\n", </a:t>
            </a:r>
            <a:r>
              <a:rPr lang="en-GB" sz="2800" dirty="0" err="1" smtClean="0"/>
              <a:t>sizeof</a:t>
            </a:r>
            <a:r>
              <a:rPr lang="en-GB" sz="2800" dirty="0" smtClean="0"/>
              <a:t>(short)); 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</a:t>
            </a:r>
            <a:r>
              <a:rPr lang="en-GB" sz="2800" dirty="0" err="1" smtClean="0"/>
              <a:t>sizeof</a:t>
            </a:r>
            <a:r>
              <a:rPr lang="en-GB" sz="2800" dirty="0" smtClean="0"/>
              <a:t>(</a:t>
            </a:r>
            <a:r>
              <a:rPr lang="en-GB" sz="2800" dirty="0" err="1" smtClean="0"/>
              <a:t>int</a:t>
            </a:r>
            <a:r>
              <a:rPr lang="en-GB" sz="2800" dirty="0" smtClean="0"/>
              <a:t>) == %d\n", </a:t>
            </a:r>
            <a:r>
              <a:rPr lang="en-GB" sz="2800" dirty="0" err="1" smtClean="0"/>
              <a:t>sizeof</a:t>
            </a:r>
            <a:r>
              <a:rPr lang="en-GB" sz="2800" dirty="0" smtClean="0"/>
              <a:t>(</a:t>
            </a:r>
            <a:r>
              <a:rPr lang="en-GB" sz="2800" dirty="0" err="1" smtClean="0"/>
              <a:t>int</a:t>
            </a:r>
            <a:r>
              <a:rPr lang="en-GB" sz="2800" dirty="0" smtClean="0"/>
              <a:t>)); </a:t>
            </a:r>
          </a:p>
          <a:p>
            <a:pPr>
              <a:buNone/>
            </a:pPr>
            <a:r>
              <a:rPr lang="en-GB" sz="2800" dirty="0"/>
              <a:t>	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</a:t>
            </a:r>
            <a:r>
              <a:rPr lang="en-GB" sz="2800" dirty="0" err="1" smtClean="0"/>
              <a:t>sizeof</a:t>
            </a:r>
            <a:r>
              <a:rPr lang="en-GB" sz="2800" dirty="0" smtClean="0"/>
              <a:t>(long) == %d\n", </a:t>
            </a:r>
            <a:r>
              <a:rPr lang="en-GB" sz="2800" dirty="0" err="1" smtClean="0"/>
              <a:t>sizeof</a:t>
            </a:r>
            <a:r>
              <a:rPr lang="en-GB" sz="2800" dirty="0" smtClean="0"/>
              <a:t>(long)); 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</a:t>
            </a:r>
            <a:r>
              <a:rPr lang="en-GB" sz="2800" dirty="0" err="1" smtClean="0"/>
              <a:t>sizeof</a:t>
            </a:r>
            <a:r>
              <a:rPr lang="en-GB" sz="2800" dirty="0" smtClean="0"/>
              <a:t>(float) == %d\n", </a:t>
            </a:r>
            <a:r>
              <a:rPr lang="en-GB" sz="2800" dirty="0" err="1" smtClean="0"/>
              <a:t>sizeof</a:t>
            </a:r>
            <a:r>
              <a:rPr lang="en-GB" sz="2800" dirty="0" smtClean="0"/>
              <a:t>(float)); 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</a:t>
            </a:r>
            <a:r>
              <a:rPr lang="en-GB" sz="2800" dirty="0" err="1" smtClean="0"/>
              <a:t>sizeof</a:t>
            </a:r>
            <a:r>
              <a:rPr lang="en-GB" sz="2800" dirty="0" smtClean="0"/>
              <a:t>(double) == %d\n", </a:t>
            </a:r>
            <a:r>
              <a:rPr lang="en-GB" sz="2800" dirty="0" err="1" smtClean="0"/>
              <a:t>sizeof</a:t>
            </a:r>
            <a:r>
              <a:rPr lang="en-GB" sz="2800" dirty="0" smtClean="0"/>
              <a:t>(double)); 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</a:t>
            </a:r>
            <a:r>
              <a:rPr lang="en-GB" sz="2800" dirty="0" err="1" smtClean="0"/>
              <a:t>sizeof</a:t>
            </a:r>
            <a:r>
              <a:rPr lang="en-GB" sz="2800" dirty="0" smtClean="0"/>
              <a:t>(long double) == %d\n", </a:t>
            </a:r>
            <a:r>
              <a:rPr lang="en-GB" sz="2800" dirty="0" err="1" smtClean="0"/>
              <a:t>sizeof</a:t>
            </a:r>
            <a:r>
              <a:rPr lang="en-GB" sz="2800" dirty="0" smtClean="0"/>
              <a:t>(long double)); </a:t>
            </a:r>
          </a:p>
          <a:p>
            <a:pPr>
              <a:buNone/>
            </a:pPr>
            <a:r>
              <a:rPr lang="en-GB" sz="2800" dirty="0"/>
              <a:t>	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</a:t>
            </a:r>
            <a:r>
              <a:rPr lang="en-GB" sz="2800" dirty="0" err="1" smtClean="0"/>
              <a:t>sizeof</a:t>
            </a:r>
            <a:r>
              <a:rPr lang="en-GB" sz="2800" dirty="0" smtClean="0"/>
              <a:t>(long </a:t>
            </a:r>
            <a:r>
              <a:rPr lang="en-GB" sz="2800" dirty="0" err="1" smtClean="0"/>
              <a:t>long</a:t>
            </a:r>
            <a:r>
              <a:rPr lang="en-GB" sz="2800" dirty="0" smtClean="0"/>
              <a:t>) == %d\n", </a:t>
            </a:r>
            <a:r>
              <a:rPr lang="en-GB" sz="2800" dirty="0" err="1" smtClean="0"/>
              <a:t>sizeof</a:t>
            </a:r>
            <a:r>
              <a:rPr lang="en-GB" sz="2800" dirty="0" smtClean="0"/>
              <a:t>(long </a:t>
            </a:r>
            <a:r>
              <a:rPr lang="en-GB" sz="2800" dirty="0" err="1" smtClean="0"/>
              <a:t>long</a:t>
            </a:r>
            <a:r>
              <a:rPr lang="en-GB" sz="2800" dirty="0" smtClean="0"/>
              <a:t>)); </a:t>
            </a:r>
          </a:p>
          <a:p>
            <a:pPr>
              <a:buNone/>
            </a:pPr>
            <a:r>
              <a:rPr lang="en-GB" sz="2800" dirty="0"/>
              <a:t>	</a:t>
            </a:r>
            <a:r>
              <a:rPr lang="en-GB" sz="2800" dirty="0" smtClean="0"/>
              <a:t>return 0; </a:t>
            </a:r>
          </a:p>
          <a:p>
            <a:pPr>
              <a:buNone/>
            </a:pPr>
            <a:r>
              <a:rPr lang="en-GB" sz="2800" dirty="0" smtClean="0"/>
              <a:t>} </a:t>
            </a:r>
            <a:endParaRPr lang="en-US" sz="28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 smtClean="0"/>
              <a:t>Derived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b="1" dirty="0" smtClean="0"/>
              <a:t>Array</a:t>
            </a:r>
            <a:r>
              <a:rPr lang="en-US" dirty="0" smtClean="0"/>
              <a:t> – a finite sequence  of variables of the </a:t>
            </a:r>
            <a:r>
              <a:rPr lang="en-US" u="sng" dirty="0" smtClean="0"/>
              <a:t>same</a:t>
            </a:r>
            <a:r>
              <a:rPr lang="en-US" dirty="0" smtClean="0"/>
              <a:t> basic data type.</a:t>
            </a:r>
          </a:p>
          <a:p>
            <a:pPr algn="just"/>
            <a:r>
              <a:rPr lang="en-GB" dirty="0" smtClean="0"/>
              <a:t>To create an </a:t>
            </a:r>
            <a:r>
              <a:rPr lang="en-GB" dirty="0"/>
              <a:t>array of 10 integers with </a:t>
            </a:r>
            <a:r>
              <a:rPr lang="en-GB" dirty="0" smtClean="0"/>
              <a:t>the declaration</a:t>
            </a:r>
            <a:r>
              <a:rPr lang="en-GB" dirty="0"/>
              <a:t>.</a:t>
            </a:r>
          </a:p>
          <a:p>
            <a:pPr>
              <a:buNone/>
            </a:pPr>
            <a:r>
              <a:rPr lang="en-GB" dirty="0" smtClean="0"/>
              <a:t>		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x[10</a:t>
            </a:r>
            <a:r>
              <a:rPr lang="en-GB" dirty="0" smtClean="0"/>
              <a:t>];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/>
              <a:t>Arrays occupy consecutive memory slots in the computer's memory.</a:t>
            </a:r>
          </a:p>
          <a:p>
            <a:pPr>
              <a:buNone/>
            </a:pPr>
            <a:r>
              <a:rPr lang="en-GB" dirty="0" smtClean="0"/>
              <a:t>				x[0</a:t>
            </a:r>
            <a:r>
              <a:rPr lang="en-GB" dirty="0"/>
              <a:t>], x[1], x[2], ..., x[9</a:t>
            </a:r>
            <a:r>
              <a:rPr lang="en-GB" dirty="0" smtClean="0"/>
              <a:t>]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GB" dirty="0" smtClean="0"/>
              <a:t> 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 smtClean="0"/>
              <a:t>Derived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String</a:t>
            </a:r>
            <a:r>
              <a:rPr lang="en-US" dirty="0" smtClean="0"/>
              <a:t> – an array of character variables</a:t>
            </a:r>
          </a:p>
          <a:p>
            <a:r>
              <a:rPr lang="en-US" b="1" dirty="0" smtClean="0"/>
              <a:t>Structure</a:t>
            </a:r>
            <a:r>
              <a:rPr lang="en-US" dirty="0" smtClean="0"/>
              <a:t> – a collection of related variables of the same and/or different data types.  The structure is called a </a:t>
            </a:r>
            <a:r>
              <a:rPr lang="en-US" u="sng" dirty="0" smtClean="0"/>
              <a:t>record</a:t>
            </a:r>
            <a:r>
              <a:rPr lang="en-US" dirty="0" smtClean="0"/>
              <a:t> and the variables in the record are called members or </a:t>
            </a:r>
            <a:r>
              <a:rPr lang="en-US" u="sng" dirty="0" smtClean="0"/>
              <a:t>fields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GB" dirty="0" smtClean="0"/>
              <a:t> 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built-in </a:t>
            </a:r>
            <a:r>
              <a:rPr lang="en-GB" dirty="0" err="1" smtClean="0"/>
              <a:t>datatypes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000" b="1" u="sng" dirty="0"/>
              <a:t>Pointer data Type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*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urier New" pitchFamily="49" charset="0"/>
              </a:rPr>
              <a:t> float *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urier New" pitchFamily="49" charset="0"/>
              </a:rPr>
              <a:t> char</a:t>
            </a:r>
            <a:r>
              <a:rPr lang="en-US" sz="2800" dirty="0" smtClean="0"/>
              <a:t> *</a:t>
            </a:r>
            <a:r>
              <a:rPr lang="en-US" dirty="0" smtClean="0"/>
              <a:t> – used to denote a pointer type, which is a memory address type</a:t>
            </a:r>
          </a:p>
          <a:p>
            <a:pPr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Qualifiers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type qualifier is used to refine the declaration of a variable, a function, and parameters, by specifying whether:</a:t>
            </a:r>
          </a:p>
          <a:p>
            <a:pPr lvl="1"/>
            <a:r>
              <a:rPr lang="en-GB" dirty="0"/>
              <a:t>The value of a variable can be changed.</a:t>
            </a:r>
          </a:p>
          <a:p>
            <a:pPr lvl="1"/>
            <a:r>
              <a:rPr lang="en-GB" dirty="0"/>
              <a:t>The value of a variable must always be read from memory rather than from a register</a:t>
            </a:r>
          </a:p>
          <a:p>
            <a:endParaRPr lang="en-GB" dirty="0" smtClean="0"/>
          </a:p>
          <a:p>
            <a:r>
              <a:rPr lang="en-GB" dirty="0" smtClean="0"/>
              <a:t>C </a:t>
            </a:r>
            <a:r>
              <a:rPr lang="en-GB" dirty="0"/>
              <a:t>language recognizes the following two qualifiers:</a:t>
            </a:r>
          </a:p>
          <a:p>
            <a:pPr lvl="1"/>
            <a:r>
              <a:rPr lang="en-GB" dirty="0"/>
              <a:t>const</a:t>
            </a:r>
          </a:p>
          <a:p>
            <a:pPr lvl="1"/>
            <a:r>
              <a:rPr lang="en-GB" dirty="0"/>
              <a:t>volatile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19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Qualifiers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GB" dirty="0" smtClean="0"/>
              <a:t>The</a:t>
            </a:r>
            <a:r>
              <a:rPr lang="en-GB" dirty="0"/>
              <a:t> </a:t>
            </a:r>
            <a:r>
              <a:rPr lang="en-GB" i="1" dirty="0"/>
              <a:t>const</a:t>
            </a:r>
            <a:r>
              <a:rPr lang="en-GB" dirty="0"/>
              <a:t> qualifier is used to tell C that the variable value can not change after initialisation.</a:t>
            </a:r>
          </a:p>
          <a:p>
            <a:pPr algn="just">
              <a:buNone/>
            </a:pPr>
            <a:r>
              <a:rPr lang="en-GB" dirty="0" smtClean="0"/>
              <a:t>			const </a:t>
            </a:r>
            <a:r>
              <a:rPr lang="en-GB" dirty="0"/>
              <a:t>float pi=3.14159</a:t>
            </a:r>
            <a:r>
              <a:rPr lang="en-GB" dirty="0" smtClean="0"/>
              <a:t>;</a:t>
            </a:r>
          </a:p>
          <a:p>
            <a:pPr algn="just">
              <a:buNone/>
            </a:pPr>
            <a:r>
              <a:rPr lang="en-GB" dirty="0" smtClean="0"/>
              <a:t>		</a:t>
            </a:r>
            <a:r>
              <a:rPr lang="en-GB" i="1" dirty="0" smtClean="0"/>
              <a:t>pi</a:t>
            </a:r>
            <a:r>
              <a:rPr lang="en-GB" dirty="0"/>
              <a:t> cannot be changed at a later time within the program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Another way to define constants is with the </a:t>
            </a:r>
            <a:r>
              <a:rPr lang="en-GB" i="1" dirty="0" smtClean="0"/>
              <a:t>#define</a:t>
            </a:r>
            <a:r>
              <a:rPr lang="en-GB" dirty="0" smtClean="0"/>
              <a:t> </a:t>
            </a:r>
            <a:r>
              <a:rPr lang="en-GB" dirty="0" err="1" smtClean="0"/>
              <a:t>preprocessor</a:t>
            </a:r>
            <a:r>
              <a:rPr lang="en-GB" dirty="0" smtClean="0"/>
              <a:t> which has the advantage that it does not use any storage.</a:t>
            </a:r>
          </a:p>
        </p:txBody>
      </p:sp>
    </p:spTree>
    <p:extLst>
      <p:ext uri="{BB962C8B-B14F-4D97-AF65-F5344CB8AC3E}">
        <p14:creationId xmlns:p14="http://schemas.microsoft.com/office/powerpoint/2010/main" val="31940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Reserved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t"/>
            <a:r>
              <a:rPr lang="en-GB" dirty="0" smtClean="0"/>
              <a:t>Reserved </a:t>
            </a:r>
            <a:r>
              <a:rPr lang="en-GB" dirty="0"/>
              <a:t>by the C language</a:t>
            </a:r>
            <a:r>
              <a:rPr lang="en-GB" dirty="0" smtClean="0"/>
              <a:t>.</a:t>
            </a:r>
          </a:p>
          <a:p>
            <a:pPr fontAlgn="t"/>
            <a:r>
              <a:rPr lang="en-GB" dirty="0" smtClean="0"/>
              <a:t> </a:t>
            </a:r>
            <a:r>
              <a:rPr lang="en-GB" dirty="0"/>
              <a:t>Their meaning is already defined, and they cannot be re-defined to mean anything else.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Auto	else		long		switch	break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dirty="0" err="1" smtClean="0">
                <a:solidFill>
                  <a:srgbClr val="FF0000"/>
                </a:solidFill>
              </a:rPr>
              <a:t>enum</a:t>
            </a:r>
            <a:r>
              <a:rPr lang="en-GB" dirty="0" smtClean="0">
                <a:solidFill>
                  <a:srgbClr val="FF0000"/>
                </a:solidFill>
              </a:rPr>
              <a:t> 	register	</a:t>
            </a:r>
            <a:r>
              <a:rPr lang="en-GB" dirty="0" err="1" smtClean="0">
                <a:solidFill>
                  <a:srgbClr val="FF0000"/>
                </a:solidFill>
              </a:rPr>
              <a:t>typedef</a:t>
            </a:r>
            <a:r>
              <a:rPr lang="en-GB" dirty="0" smtClean="0">
                <a:solidFill>
                  <a:srgbClr val="FF0000"/>
                </a:solidFill>
              </a:rPr>
              <a:t>	case		extern</a:t>
            </a:r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return 	union	char		float		short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sz="2800" dirty="0" smtClean="0">
                <a:solidFill>
                  <a:srgbClr val="FF0000"/>
                </a:solidFill>
              </a:rPr>
              <a:t>unsigned</a:t>
            </a:r>
            <a:r>
              <a:rPr lang="en-GB" dirty="0" smtClean="0">
                <a:solidFill>
                  <a:srgbClr val="FF0000"/>
                </a:solidFill>
              </a:rPr>
              <a:t>	const		for		</a:t>
            </a:r>
            <a:r>
              <a:rPr lang="en-GB" dirty="0" err="1" smtClean="0">
                <a:solidFill>
                  <a:srgbClr val="FF0000"/>
                </a:solidFill>
              </a:rPr>
              <a:t>signe</a:t>
            </a:r>
            <a:r>
              <a:rPr lang="en-GB" dirty="0" smtClean="0">
                <a:solidFill>
                  <a:srgbClr val="FF0000"/>
                </a:solidFill>
              </a:rPr>
              <a:t>	d	void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sz="2800" dirty="0" smtClean="0">
                <a:solidFill>
                  <a:srgbClr val="FF0000"/>
                </a:solidFill>
              </a:rPr>
              <a:t>continue</a:t>
            </a: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dirty="0" err="1" smtClean="0">
                <a:solidFill>
                  <a:srgbClr val="FF0000"/>
                </a:solidFill>
              </a:rPr>
              <a:t>goto</a:t>
            </a:r>
            <a:r>
              <a:rPr lang="en-GB" dirty="0" smtClean="0">
                <a:solidFill>
                  <a:srgbClr val="FF0000"/>
                </a:solidFill>
              </a:rPr>
              <a:t>		</a:t>
            </a:r>
            <a:r>
              <a:rPr lang="en-GB" dirty="0" err="1" smtClean="0">
                <a:solidFill>
                  <a:srgbClr val="FF0000"/>
                </a:solidFill>
              </a:rPr>
              <a:t>sizeof</a:t>
            </a:r>
            <a:r>
              <a:rPr lang="en-GB" dirty="0" smtClean="0">
                <a:solidFill>
                  <a:srgbClr val="FF0000"/>
                </a:solidFill>
              </a:rPr>
              <a:t>	volatile	default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if		static		while		do		</a:t>
            </a:r>
            <a:r>
              <a:rPr lang="en-GB" dirty="0" err="1" smtClean="0">
                <a:solidFill>
                  <a:srgbClr val="FF0000"/>
                </a:solidFill>
              </a:rPr>
              <a:t>int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en-GB" dirty="0" err="1" smtClean="0">
                <a:solidFill>
                  <a:srgbClr val="FF0000"/>
                </a:solidFill>
              </a:rPr>
              <a:t>struct</a:t>
            </a:r>
            <a:r>
              <a:rPr lang="en-GB" dirty="0" smtClean="0">
                <a:solidFill>
                  <a:srgbClr val="FF0000"/>
                </a:solidFill>
              </a:rPr>
              <a:t>	_Packed	double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Qualifiers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520" y="764704"/>
            <a:ext cx="84969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main() {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 LENGTH = 10;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 WIDTH = 5;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const</a:t>
            </a:r>
            <a:r>
              <a:rPr lang="en-US" sz="2800" dirty="0"/>
              <a:t> char NEWLINE = '\n';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area;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/>
              <a:t>area = LENGTH * WIDTH;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printf</a:t>
            </a:r>
            <a:r>
              <a:rPr lang="en-US" sz="2800" dirty="0"/>
              <a:t>("value of area : %d", area);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printf</a:t>
            </a:r>
            <a:r>
              <a:rPr lang="en-US" sz="2800" dirty="0"/>
              <a:t>("%c", NEWLINE);</a:t>
            </a:r>
          </a:p>
          <a:p>
            <a:endParaRPr lang="en-US" sz="2800" dirty="0"/>
          </a:p>
          <a:p>
            <a:r>
              <a:rPr lang="en-US" sz="2800" dirty="0"/>
              <a:t>   return 0;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5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Qualifiers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520" y="764704"/>
            <a:ext cx="84969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#define LENGTH 10   </a:t>
            </a:r>
          </a:p>
          <a:p>
            <a:r>
              <a:rPr lang="en-US" sz="2800" dirty="0"/>
              <a:t>#define WIDTH  5</a:t>
            </a:r>
          </a:p>
          <a:p>
            <a:r>
              <a:rPr lang="en-US" sz="2800" dirty="0"/>
              <a:t>#define NEWLINE '\n'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main() {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area;  </a:t>
            </a:r>
          </a:p>
          <a:p>
            <a:r>
              <a:rPr lang="en-US" sz="2800" dirty="0"/>
              <a:t>  </a:t>
            </a:r>
          </a:p>
          <a:p>
            <a:r>
              <a:rPr lang="en-US" sz="2800" dirty="0"/>
              <a:t>   area = LENGTH * WIDTH;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printf</a:t>
            </a:r>
            <a:r>
              <a:rPr lang="en-US" sz="2800" dirty="0"/>
              <a:t>("value of area : %d", area);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printf</a:t>
            </a:r>
            <a:r>
              <a:rPr lang="en-US" sz="2800" dirty="0"/>
              <a:t>("%c", NEWLINE);</a:t>
            </a:r>
          </a:p>
          <a:p>
            <a:endParaRPr lang="en-US" sz="2800" dirty="0"/>
          </a:p>
          <a:p>
            <a:r>
              <a:rPr lang="en-US" sz="2800" dirty="0"/>
              <a:t>   return 0;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2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Qualifiers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volatile qualifier declares a data type that can have its value changed in ways outside the control or detection of </a:t>
            </a:r>
            <a:r>
              <a:rPr lang="en-GB" dirty="0" smtClean="0"/>
              <a:t>the. </a:t>
            </a:r>
          </a:p>
        </p:txBody>
      </p:sp>
    </p:spTree>
    <p:extLst>
      <p:ext uri="{BB962C8B-B14F-4D97-AF65-F5344CB8AC3E}">
        <p14:creationId xmlns:p14="http://schemas.microsoft.com/office/powerpoint/2010/main" val="2688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Storage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 storage class defines the scope (visibility) </a:t>
            </a:r>
            <a:r>
              <a:rPr lang="en-US" dirty="0" smtClean="0"/>
              <a:t>and </a:t>
            </a:r>
            <a:r>
              <a:rPr lang="en-US" dirty="0"/>
              <a:t>life-time of variables </a:t>
            </a:r>
            <a:r>
              <a:rPr lang="en-US" dirty="0" smtClean="0"/>
              <a:t>or </a:t>
            </a:r>
            <a:r>
              <a:rPr lang="en-US" dirty="0"/>
              <a:t>functions within a C Program. </a:t>
            </a:r>
          </a:p>
          <a:p>
            <a:r>
              <a:rPr lang="en-US" dirty="0"/>
              <a:t>They precede the type that they modify. </a:t>
            </a:r>
          </a:p>
          <a:p>
            <a:r>
              <a:rPr lang="en-US" dirty="0" smtClean="0"/>
              <a:t>There are </a:t>
            </a:r>
            <a:r>
              <a:rPr lang="en-US" dirty="0"/>
              <a:t>four different storage classes in a C program −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extern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973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Storage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auto Storage </a:t>
            </a:r>
            <a:r>
              <a:rPr lang="en-US" dirty="0" smtClean="0"/>
              <a:t>Class: </a:t>
            </a:r>
            <a:r>
              <a:rPr lang="en-US" b="1" dirty="0"/>
              <a:t>auto</a:t>
            </a:r>
            <a:r>
              <a:rPr lang="en-US" dirty="0"/>
              <a:t> storage class is the default storage class for all local </a:t>
            </a:r>
            <a:r>
              <a:rPr lang="en-US" dirty="0" smtClean="0"/>
              <a:t>variables.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auto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8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Storage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egister </a:t>
            </a:r>
            <a:r>
              <a:rPr lang="en-US" dirty="0">
                <a:solidFill>
                  <a:srgbClr val="FF0000"/>
                </a:solidFill>
              </a:rPr>
              <a:t>Storage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/>
              <a:t>Register </a:t>
            </a:r>
            <a:r>
              <a:rPr lang="en-US" dirty="0"/>
              <a:t>storage class is used to define local variables that should be stored in a register instead of RAM. </a:t>
            </a:r>
            <a:endParaRPr lang="en-US" dirty="0" smtClean="0"/>
          </a:p>
          <a:p>
            <a:r>
              <a:rPr lang="en-US" dirty="0" smtClean="0"/>
              <a:t>Such variable </a:t>
            </a:r>
            <a:r>
              <a:rPr lang="en-US" dirty="0"/>
              <a:t>has a maximum size equal to the register size (usually one word</a:t>
            </a:r>
            <a:r>
              <a:rPr lang="en-US" dirty="0" smtClean="0"/>
              <a:t>).</a:t>
            </a:r>
          </a:p>
          <a:p>
            <a:r>
              <a:rPr lang="en-US" dirty="0"/>
              <a:t>V</a:t>
            </a:r>
            <a:r>
              <a:rPr lang="en-US" dirty="0" smtClean="0"/>
              <a:t>ariables </a:t>
            </a:r>
            <a:r>
              <a:rPr lang="en-US" dirty="0"/>
              <a:t>that require quick access such as counters.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{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register </a:t>
            </a:r>
            <a:r>
              <a:rPr lang="en-GB" dirty="0" err="1"/>
              <a:t>int</a:t>
            </a:r>
            <a:r>
              <a:rPr lang="en-GB" dirty="0"/>
              <a:t>  </a:t>
            </a:r>
            <a:r>
              <a:rPr lang="en-GB" dirty="0" smtClean="0"/>
              <a:t>counter;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676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Storage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Static Storage Class: </a:t>
            </a:r>
            <a:r>
              <a:rPr lang="en-US" dirty="0"/>
              <a:t>It instructs the compiler to keep a local variable in existence during the life-time of the program instead of creating and destroying it each time it comes into and goes out of scope.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C programming, when static is used on a global variable, it causes only one copy of that member to be shared by all the objects of its class.</a:t>
            </a:r>
          </a:p>
        </p:txBody>
      </p:sp>
    </p:spTree>
    <p:extLst>
      <p:ext uri="{BB962C8B-B14F-4D97-AF65-F5344CB8AC3E}">
        <p14:creationId xmlns:p14="http://schemas.microsoft.com/office/powerpoint/2010/main" val="13294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Storage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400" dirty="0"/>
              <a:t>#include &lt;</a:t>
            </a:r>
            <a:r>
              <a:rPr lang="en-GB" sz="3400" dirty="0" err="1"/>
              <a:t>stdio.h</a:t>
            </a:r>
            <a:r>
              <a:rPr lang="en-GB" sz="3400" dirty="0"/>
              <a:t>&gt;</a:t>
            </a:r>
          </a:p>
          <a:p>
            <a:pPr marL="0" indent="0">
              <a:buNone/>
            </a:pPr>
            <a:endParaRPr lang="en-GB" sz="3400" dirty="0" smtClean="0"/>
          </a:p>
          <a:p>
            <a:pPr marL="0" indent="0">
              <a:buNone/>
            </a:pPr>
            <a:r>
              <a:rPr lang="en-GB" sz="3400" dirty="0" smtClean="0"/>
              <a:t>void </a:t>
            </a:r>
            <a:r>
              <a:rPr lang="en-GB" sz="3400" dirty="0" err="1"/>
              <a:t>func</a:t>
            </a:r>
            <a:r>
              <a:rPr lang="en-GB" sz="3400" dirty="0"/>
              <a:t>(void);</a:t>
            </a:r>
          </a:p>
          <a:p>
            <a:pPr marL="0" indent="0">
              <a:buNone/>
            </a:pPr>
            <a:r>
              <a:rPr lang="en-GB" sz="3400" dirty="0" smtClean="0"/>
              <a:t>static </a:t>
            </a:r>
            <a:r>
              <a:rPr lang="en-GB" sz="3400" dirty="0" err="1"/>
              <a:t>int</a:t>
            </a:r>
            <a:r>
              <a:rPr lang="en-GB" sz="3400" dirty="0"/>
              <a:t> count = 5</a:t>
            </a:r>
            <a:r>
              <a:rPr lang="en-GB" sz="3400" dirty="0" smtClean="0"/>
              <a:t>;   </a:t>
            </a:r>
            <a:r>
              <a:rPr lang="en-GB" sz="3400" dirty="0"/>
              <a:t>/* global variable */</a:t>
            </a:r>
          </a:p>
          <a:p>
            <a:pPr marL="0" indent="0">
              <a:buNone/>
            </a:pPr>
            <a:r>
              <a:rPr lang="en-GB" sz="3400" dirty="0"/>
              <a:t> </a:t>
            </a:r>
            <a:r>
              <a:rPr lang="en-GB" sz="3400" dirty="0" smtClean="0"/>
              <a:t>main</a:t>
            </a:r>
            <a:r>
              <a:rPr lang="en-GB" sz="3400" dirty="0"/>
              <a:t>() {</a:t>
            </a:r>
          </a:p>
          <a:p>
            <a:pPr marL="0" indent="0">
              <a:buNone/>
            </a:pPr>
            <a:r>
              <a:rPr lang="en-GB" sz="3400" dirty="0" smtClean="0"/>
              <a:t>   </a:t>
            </a:r>
            <a:r>
              <a:rPr lang="en-GB" sz="3400" dirty="0"/>
              <a:t>while(count--) {</a:t>
            </a:r>
          </a:p>
          <a:p>
            <a:pPr marL="0" indent="0">
              <a:buNone/>
            </a:pPr>
            <a:r>
              <a:rPr lang="en-GB" sz="3400" dirty="0"/>
              <a:t>      </a:t>
            </a:r>
            <a:r>
              <a:rPr lang="en-GB" sz="3400" dirty="0" err="1"/>
              <a:t>func</a:t>
            </a:r>
            <a:r>
              <a:rPr lang="en-GB" sz="3400" dirty="0"/>
              <a:t>();</a:t>
            </a:r>
          </a:p>
          <a:p>
            <a:pPr marL="0" indent="0">
              <a:buNone/>
            </a:pPr>
            <a:r>
              <a:rPr lang="en-GB" sz="3400" dirty="0"/>
              <a:t>   }</a:t>
            </a:r>
          </a:p>
          <a:p>
            <a:pPr marL="0" indent="0">
              <a:buNone/>
            </a:pPr>
            <a:r>
              <a:rPr lang="en-GB" sz="3400" dirty="0" smtClean="0"/>
              <a:t>   </a:t>
            </a:r>
            <a:r>
              <a:rPr lang="en-GB" sz="3400" dirty="0"/>
              <a:t>return 0;</a:t>
            </a:r>
          </a:p>
          <a:p>
            <a:pPr marL="0" indent="0">
              <a:buNone/>
            </a:pPr>
            <a:r>
              <a:rPr lang="en-GB" sz="3400" dirty="0"/>
              <a:t>}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400" i="1" dirty="0"/>
              <a:t>/* function definition */</a:t>
            </a:r>
          </a:p>
          <a:p>
            <a:pPr marL="0" indent="0">
              <a:buNone/>
            </a:pPr>
            <a:r>
              <a:rPr lang="en-GB" sz="3400" i="1" dirty="0"/>
              <a:t>void </a:t>
            </a:r>
            <a:r>
              <a:rPr lang="en-GB" sz="3400" i="1" dirty="0" err="1"/>
              <a:t>func</a:t>
            </a:r>
            <a:r>
              <a:rPr lang="en-GB" sz="3400" i="1" dirty="0"/>
              <a:t>( void ) {</a:t>
            </a:r>
          </a:p>
          <a:p>
            <a:pPr marL="0" indent="0">
              <a:buNone/>
            </a:pPr>
            <a:r>
              <a:rPr lang="en-GB" sz="3400" i="1" dirty="0" smtClean="0"/>
              <a:t>   </a:t>
            </a:r>
            <a:r>
              <a:rPr lang="en-GB" sz="3400" i="1" dirty="0"/>
              <a:t>static </a:t>
            </a:r>
            <a:r>
              <a:rPr lang="en-GB" sz="3400" i="1" dirty="0" err="1"/>
              <a:t>int</a:t>
            </a:r>
            <a:r>
              <a:rPr lang="en-GB" sz="3400" i="1" dirty="0"/>
              <a:t> </a:t>
            </a:r>
            <a:r>
              <a:rPr lang="en-GB" sz="3400" i="1" dirty="0" err="1"/>
              <a:t>i</a:t>
            </a:r>
            <a:r>
              <a:rPr lang="en-GB" sz="3400" i="1" dirty="0"/>
              <a:t> = 5; /* local static variable */</a:t>
            </a:r>
          </a:p>
          <a:p>
            <a:pPr marL="0" indent="0">
              <a:buNone/>
            </a:pPr>
            <a:r>
              <a:rPr lang="en-GB" sz="3400" i="1" dirty="0"/>
              <a:t>   </a:t>
            </a:r>
            <a:r>
              <a:rPr lang="en-GB" sz="3400" i="1" dirty="0" err="1"/>
              <a:t>i</a:t>
            </a:r>
            <a:r>
              <a:rPr lang="en-GB" sz="3400" i="1" dirty="0"/>
              <a:t>++;</a:t>
            </a:r>
          </a:p>
          <a:p>
            <a:pPr marL="0" indent="0">
              <a:buNone/>
            </a:pPr>
            <a:r>
              <a:rPr lang="en-GB" sz="3400" i="1" dirty="0" smtClean="0"/>
              <a:t>   </a:t>
            </a:r>
            <a:r>
              <a:rPr lang="en-GB" sz="3400" i="1" dirty="0" err="1"/>
              <a:t>printf</a:t>
            </a:r>
            <a:r>
              <a:rPr lang="en-GB" sz="3400" i="1" dirty="0"/>
              <a:t>("</a:t>
            </a:r>
            <a:r>
              <a:rPr lang="en-GB" sz="3400" i="1" dirty="0" err="1"/>
              <a:t>i</a:t>
            </a:r>
            <a:r>
              <a:rPr lang="en-GB" sz="3400" i="1" dirty="0"/>
              <a:t> is %d and count is %d\n", </a:t>
            </a:r>
            <a:r>
              <a:rPr lang="en-GB" sz="3400" i="1" dirty="0" err="1"/>
              <a:t>i</a:t>
            </a:r>
            <a:r>
              <a:rPr lang="en-GB" sz="3400" i="1" dirty="0"/>
              <a:t>, count);</a:t>
            </a:r>
          </a:p>
          <a:p>
            <a:pPr marL="0" indent="0">
              <a:buNone/>
            </a:pPr>
            <a:r>
              <a:rPr lang="en-GB" sz="3400" i="1" dirty="0"/>
              <a:t>}</a:t>
            </a:r>
            <a:endParaRPr lang="en-GB" sz="3400" i="1" dirty="0" smtClean="0"/>
          </a:p>
        </p:txBody>
      </p:sp>
    </p:spTree>
    <p:extLst>
      <p:ext uri="{BB962C8B-B14F-4D97-AF65-F5344CB8AC3E}">
        <p14:creationId xmlns:p14="http://schemas.microsoft.com/office/powerpoint/2010/main" val="16304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Storage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36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Extern </a:t>
            </a:r>
            <a:r>
              <a:rPr lang="en-US" dirty="0">
                <a:solidFill>
                  <a:srgbClr val="FF0000"/>
                </a:solidFill>
              </a:rPr>
              <a:t>Storage </a:t>
            </a:r>
            <a:r>
              <a:rPr lang="en-US" dirty="0" smtClean="0">
                <a:solidFill>
                  <a:srgbClr val="FF0000"/>
                </a:solidFill>
              </a:rPr>
              <a:t>Class: </a:t>
            </a:r>
            <a:r>
              <a:rPr lang="en-US" dirty="0" smtClean="0"/>
              <a:t>extern </a:t>
            </a:r>
            <a:r>
              <a:rPr lang="en-US" dirty="0"/>
              <a:t>modifier is most commonly used when there are two or more files sharing </a:t>
            </a:r>
            <a:r>
              <a:rPr lang="en-US" dirty="0" smtClean="0"/>
              <a:t>the </a:t>
            </a:r>
            <a:r>
              <a:rPr lang="en-US" dirty="0"/>
              <a:t>same global variables or </a:t>
            </a:r>
            <a:r>
              <a:rPr lang="en-US" dirty="0" smtClean="0"/>
              <a:t>functions.</a:t>
            </a:r>
          </a:p>
          <a:p>
            <a:pPr algn="just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9552" y="2924944"/>
            <a:ext cx="3816424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count ;</a:t>
            </a:r>
          </a:p>
          <a:p>
            <a:r>
              <a:rPr lang="en-US" sz="2400" dirty="0"/>
              <a:t>extern void </a:t>
            </a:r>
            <a:r>
              <a:rPr lang="en-US" sz="2400" dirty="0" err="1"/>
              <a:t>write_extern</a:t>
            </a:r>
            <a:r>
              <a:rPr lang="en-US" sz="2400" dirty="0"/>
              <a:t>();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main() {</a:t>
            </a:r>
          </a:p>
          <a:p>
            <a:r>
              <a:rPr lang="en-US" sz="2400" dirty="0"/>
              <a:t>   count = 5;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write_extern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4048" y="3068960"/>
            <a:ext cx="374441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extern </a:t>
            </a:r>
            <a:r>
              <a:rPr lang="en-US" sz="2400" dirty="0" err="1"/>
              <a:t>int</a:t>
            </a:r>
            <a:r>
              <a:rPr lang="en-US" sz="2400" dirty="0"/>
              <a:t> count;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void </a:t>
            </a:r>
            <a:r>
              <a:rPr lang="en-US" sz="2400" dirty="0" err="1"/>
              <a:t>write_extern</a:t>
            </a:r>
            <a:r>
              <a:rPr lang="en-US" sz="2400" dirty="0"/>
              <a:t>(void) 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("count is %d\n", count);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2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GB" sz="3600" dirty="0" smtClean="0"/>
              <a:t>The concept ‘data types‘ in C used </a:t>
            </a:r>
            <a:r>
              <a:rPr lang="en-GB" sz="3600" dirty="0"/>
              <a:t>to define a variable before its use</a:t>
            </a:r>
            <a:r>
              <a:rPr lang="en-GB" sz="3600" dirty="0" smtClean="0"/>
              <a:t>.</a:t>
            </a:r>
          </a:p>
          <a:p>
            <a:pPr algn="just"/>
            <a:r>
              <a:rPr lang="en-GB" sz="3600" dirty="0" smtClean="0"/>
              <a:t>Declaring the data type of a variable before use is must.</a:t>
            </a:r>
          </a:p>
          <a:p>
            <a:pPr algn="just"/>
            <a:r>
              <a:rPr lang="en-GB" sz="3600" dirty="0" smtClean="0"/>
              <a:t>The </a:t>
            </a:r>
            <a:r>
              <a:rPr lang="en-GB" sz="3600" dirty="0"/>
              <a:t>value of a variable can be changed any time.</a:t>
            </a:r>
          </a:p>
          <a:p>
            <a:pPr algn="just"/>
            <a:r>
              <a:rPr lang="en-US" sz="3600" dirty="0" smtClean="0"/>
              <a:t>When the compiler encounters a declaration for a variable, it sets up a </a:t>
            </a:r>
            <a:r>
              <a:rPr lang="en-US" sz="3600" u="sng" dirty="0" smtClean="0"/>
              <a:t>memory location</a:t>
            </a:r>
            <a:r>
              <a:rPr lang="en-US" sz="3600" dirty="0" smtClean="0"/>
              <a:t> for it.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2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5496"/>
            <a:ext cx="9144000" cy="717262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Primary data </a:t>
            </a:r>
            <a:r>
              <a:rPr lang="en-US" b="1" dirty="0" smtClean="0"/>
              <a:t>types</a:t>
            </a:r>
            <a:r>
              <a:rPr lang="en-US" dirty="0" smtClean="0"/>
              <a:t>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in C namely integer(</a:t>
            </a:r>
            <a:r>
              <a:rPr lang="en-US" dirty="0" err="1">
                <a:solidFill>
                  <a:srgbClr val="C7254E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floating point(</a:t>
            </a:r>
            <a:r>
              <a:rPr lang="en-US" dirty="0">
                <a:solidFill>
                  <a:srgbClr val="C7254E"/>
                </a:solidFill>
                <a:latin typeface="Monaco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character(</a:t>
            </a:r>
            <a:r>
              <a:rPr lang="en-US" dirty="0">
                <a:solidFill>
                  <a:srgbClr val="C7254E"/>
                </a:solidFill>
                <a:latin typeface="Monaco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 </a:t>
            </a:r>
            <a:r>
              <a:rPr lang="en-US" dirty="0" smtClean="0">
                <a:solidFill>
                  <a:srgbClr val="C7254E"/>
                </a:solidFill>
                <a:latin typeface="Monaco"/>
              </a:rPr>
              <a:t>void.</a:t>
            </a:r>
          </a:p>
          <a:p>
            <a:endParaRPr lang="en-US" dirty="0">
              <a:solidFill>
                <a:srgbClr val="C7254E"/>
              </a:solidFill>
              <a:latin typeface="Monaco"/>
            </a:endParaRPr>
          </a:p>
          <a:p>
            <a:pPr algn="just"/>
            <a:r>
              <a:rPr lang="en-US" b="1" dirty="0"/>
              <a:t>Derived data </a:t>
            </a:r>
            <a:r>
              <a:rPr lang="en-US" b="1" dirty="0" smtClean="0"/>
              <a:t>types: </a:t>
            </a:r>
            <a:r>
              <a:rPr lang="en-US" dirty="0"/>
              <a:t>Derived data types are nothing but primary </a:t>
            </a:r>
            <a:r>
              <a:rPr lang="en-US" dirty="0" err="1"/>
              <a:t>datatypes</a:t>
            </a:r>
            <a:r>
              <a:rPr lang="en-US" dirty="0"/>
              <a:t> but a little twisted </a:t>
            </a:r>
            <a:r>
              <a:rPr lang="en-US" dirty="0" smtClean="0"/>
              <a:t>or grouped together like</a:t>
            </a:r>
            <a:r>
              <a:rPr lang="en-US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stucture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union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pointer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30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GB" dirty="0" smtClean="0"/>
          </a:p>
        </p:txBody>
      </p:sp>
      <p:pic>
        <p:nvPicPr>
          <p:cNvPr id="5" name="Picture 2" descr="Image result for data type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0" y="836712"/>
            <a:ext cx="8875276" cy="58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Integer </a:t>
            </a:r>
            <a:r>
              <a:rPr lang="en-US" dirty="0" smtClean="0"/>
              <a:t>Types:</a:t>
            </a:r>
            <a:endParaRPr lang="en-US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3000"/>
              </p:ext>
            </p:extLst>
          </p:nvPr>
        </p:nvGraphicFramePr>
        <p:xfrm>
          <a:off x="161764" y="1286157"/>
          <a:ext cx="8820471" cy="4133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5273"/>
                <a:gridCol w="1752411"/>
                <a:gridCol w="505278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Storage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Value range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1 byte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-128 to 127 or 0 to 255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unsigned 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1 byte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0 to 255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signed char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1 byte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-128 to 127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2 or 4 bytes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-32,768 to 32,767 or -2,147,483,648 to 2,147,483,647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unsigned 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2 or 4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0 to 65,535 or 0 to 4,294,967,295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short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2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-32,768 to 32,767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unsigned short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2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0 to 65,535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4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-2,147,483,648 to 2,147,483,647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unsigned long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4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0 to 4,294,967,295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2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Integer </a:t>
            </a:r>
            <a:r>
              <a:rPr lang="en-US" dirty="0" smtClean="0"/>
              <a:t>Types:</a:t>
            </a:r>
            <a:endParaRPr lang="en-US" dirty="0"/>
          </a:p>
          <a:p>
            <a:endParaRPr lang="en-GB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4438" y="1772816"/>
            <a:ext cx="8853386" cy="317900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#include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stdio.h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#include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limits.h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main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"Storage size for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: %d \n"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sizeof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));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return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Floating-Point </a:t>
            </a:r>
            <a:r>
              <a:rPr lang="en-US" dirty="0" smtClean="0"/>
              <a:t>Types:</a:t>
            </a:r>
            <a:endParaRPr lang="en-US" dirty="0"/>
          </a:p>
          <a:p>
            <a:endParaRPr lang="en-GB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79455"/>
              </p:ext>
            </p:extLst>
          </p:nvPr>
        </p:nvGraphicFramePr>
        <p:xfrm>
          <a:off x="179510" y="2204865"/>
          <a:ext cx="8640964" cy="2189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41"/>
                <a:gridCol w="1656185"/>
                <a:gridCol w="2664297"/>
                <a:gridCol w="2160241"/>
              </a:tblGrid>
              <a:tr h="482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Storage size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Value range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82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4 byte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1.2E-38 to 3.4E+38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6 decimal places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82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double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8 byte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2.3E-308 to 1.7E+308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15 decimal places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43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long double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10 byte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3.4E-4932 to 1.1E+4932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19 decimal places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Float Types:</a:t>
            </a:r>
            <a:endParaRPr lang="en-US" dirty="0"/>
          </a:p>
          <a:p>
            <a:endParaRPr lang="en-GB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1" y="1905218"/>
            <a:ext cx="8280920" cy="317900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#include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stdio.h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#include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float.h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"Storage size for float : %d \n"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sizeof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float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"Minimum float positive value: %E\n"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FLT_MIN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"Maximum float positive value: %E\n"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FLT_MAX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"Precision value: %d\n"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FLT_DIG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1141</Words>
  <Application>Microsoft Office PowerPoint</Application>
  <PresentationFormat>On-screen Show (4:3)</PresentationFormat>
  <Paragraphs>270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Menlo</vt:lpstr>
      <vt:lpstr>Monaco</vt:lpstr>
      <vt:lpstr>Times New Roman</vt:lpstr>
      <vt:lpstr>Office Theme</vt:lpstr>
      <vt:lpstr>Data Types in C</vt:lpstr>
      <vt:lpstr>Reserved words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built-in data types</vt:lpstr>
      <vt:lpstr>Data Types</vt:lpstr>
      <vt:lpstr>Declaration</vt:lpstr>
      <vt:lpstr>Declaration</vt:lpstr>
      <vt:lpstr>Data Types</vt:lpstr>
      <vt:lpstr>Derived Data Types</vt:lpstr>
      <vt:lpstr>Derived Data Types</vt:lpstr>
      <vt:lpstr>built-in datatypes</vt:lpstr>
      <vt:lpstr>Qualifiers</vt:lpstr>
      <vt:lpstr>Qualifiers</vt:lpstr>
      <vt:lpstr>Qualifiers</vt:lpstr>
      <vt:lpstr>Qualifiers</vt:lpstr>
      <vt:lpstr>Qualifiers</vt:lpstr>
      <vt:lpstr>Storage Class</vt:lpstr>
      <vt:lpstr>Storage Class</vt:lpstr>
      <vt:lpstr>Storage Class</vt:lpstr>
      <vt:lpstr>Storage Class</vt:lpstr>
      <vt:lpstr>Storage Class</vt:lpstr>
      <vt:lpstr>Storage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C</dc:title>
  <dc:creator>patwary</dc:creator>
  <cp:lastModifiedBy>JU</cp:lastModifiedBy>
  <cp:revision>31</cp:revision>
  <dcterms:created xsi:type="dcterms:W3CDTF">2013-03-01T19:24:26Z</dcterms:created>
  <dcterms:modified xsi:type="dcterms:W3CDTF">2019-03-24T06:57:25Z</dcterms:modified>
</cp:coreProperties>
</file>