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401"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9" r:id="rId28"/>
    <p:sldId id="450" r:id="rId29"/>
    <p:sldId id="451" r:id="rId30"/>
    <p:sldId id="452" r:id="rId31"/>
    <p:sldId id="453" r:id="rId32"/>
    <p:sldId id="454" r:id="rId33"/>
    <p:sldId id="45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6AAC5-312D-4A1D-A004-6F1AB17A45DD}"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F7F35-1E78-45DF-B9D6-A983D3FB9EEE}" type="slidenum">
              <a:rPr lang="en-US" smtClean="0"/>
              <a:t>‹#›</a:t>
            </a:fld>
            <a:endParaRPr lang="en-US"/>
          </a:p>
        </p:txBody>
      </p:sp>
    </p:spTree>
    <p:extLst>
      <p:ext uri="{BB962C8B-B14F-4D97-AF65-F5344CB8AC3E}">
        <p14:creationId xmlns:p14="http://schemas.microsoft.com/office/powerpoint/2010/main" val="199501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C47279-899A-4091-8662-A71D650D18C5}"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352657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47279-899A-4091-8662-A71D650D18C5}"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140089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47279-899A-4091-8662-A71D650D18C5}"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120790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47279-899A-4091-8662-A71D650D18C5}"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324485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47279-899A-4091-8662-A71D650D18C5}"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377255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C47279-899A-4091-8662-A71D650D18C5}"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170711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C47279-899A-4091-8662-A71D650D18C5}"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14442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47279-899A-4091-8662-A71D650D18C5}"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141188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47279-899A-4091-8662-A71D650D18C5}"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28599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47279-899A-4091-8662-A71D650D18C5}"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26052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47279-899A-4091-8662-A71D650D18C5}"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5639-2988-4526-8773-13E5F8386E38}" type="slidenum">
              <a:rPr lang="en-US" smtClean="0"/>
              <a:t>‹#›</a:t>
            </a:fld>
            <a:endParaRPr lang="en-US"/>
          </a:p>
        </p:txBody>
      </p:sp>
    </p:spTree>
    <p:extLst>
      <p:ext uri="{BB962C8B-B14F-4D97-AF65-F5344CB8AC3E}">
        <p14:creationId xmlns:p14="http://schemas.microsoft.com/office/powerpoint/2010/main" val="200925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47279-899A-4091-8662-A71D650D18C5}" type="datetimeFigureOut">
              <a:rPr lang="en-US" smtClean="0"/>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5639-2988-4526-8773-13E5F8386E38}" type="slidenum">
              <a:rPr lang="en-US" smtClean="0"/>
              <a:t>‹#›</a:t>
            </a:fld>
            <a:endParaRPr lang="en-US"/>
          </a:p>
        </p:txBody>
      </p:sp>
    </p:spTree>
    <p:extLst>
      <p:ext uri="{BB962C8B-B14F-4D97-AF65-F5344CB8AC3E}">
        <p14:creationId xmlns:p14="http://schemas.microsoft.com/office/powerpoint/2010/main" val="312771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4000" spc="-5" smtClean="0">
                <a:solidFill>
                  <a:schemeClr val="tx1"/>
                </a:solidFill>
                <a:latin typeface="Garamond"/>
                <a:cs typeface="Garamond"/>
              </a:rPr>
              <a:t>Lecture-1</a:t>
            </a:r>
            <a:endParaRPr lang="en-US" sz="4000" dirty="0">
              <a:solidFill>
                <a:schemeClr val="tx1"/>
              </a:solidFill>
              <a:latin typeface="Garamond"/>
              <a:cs typeface="Garamond"/>
            </a:endParaRPr>
          </a:p>
        </p:txBody>
      </p:sp>
      <p:sp>
        <p:nvSpPr>
          <p:cNvPr id="10" name="Title 1"/>
          <p:cNvSpPr txBox="1">
            <a:spLocks/>
          </p:cNvSpPr>
          <p:nvPr/>
        </p:nvSpPr>
        <p:spPr>
          <a:xfrm>
            <a:off x="672029" y="2130426"/>
            <a:ext cx="11138053" cy="1470025"/>
          </a:xfrm>
          <a:prstGeom prst="rect">
            <a:avLst/>
          </a:prstGeom>
        </p:spPr>
        <p:txBody>
          <a:bodyPr vert="horz" lIns="91440" tIns="45720" rIns="91440" bIns="45720" rtlCol="0" anchor="ctr">
            <a:normAutofit/>
          </a:bodyPr>
          <a:lstStyle/>
          <a:p>
            <a:pPr marL="844550" algn="just">
              <a:lnSpc>
                <a:spcPct val="100000"/>
              </a:lnSpc>
              <a:spcBef>
                <a:spcPts val="100"/>
              </a:spcBef>
            </a:pPr>
            <a:r>
              <a:rPr lang="en-US" sz="3200" b="1" dirty="0" smtClean="0">
                <a:latin typeface="Times New Roman" pitchFamily="18" charset="0"/>
                <a:cs typeface="Times New Roman" pitchFamily="18" charset="0"/>
              </a:rPr>
              <a:t>Structured C</a:t>
            </a:r>
            <a:endParaRPr lang="en-US" sz="3200" b="1" dirty="0">
              <a:latin typeface="Times New Roman" pitchFamily="18" charset="0"/>
              <a:cs typeface="Times New Roman" pitchFamily="18" charset="0"/>
            </a:endParaRPr>
          </a:p>
        </p:txBody>
      </p:sp>
      <p:sp>
        <p:nvSpPr>
          <p:cNvPr id="11" name="Subtitle 2"/>
          <p:cNvSpPr txBox="1">
            <a:spLocks/>
          </p:cNvSpPr>
          <p:nvPr/>
        </p:nvSpPr>
        <p:spPr>
          <a:xfrm>
            <a:off x="2895600" y="3886200"/>
            <a:ext cx="6400800" cy="2063080"/>
          </a:xfrm>
          <a:prstGeom prst="rect">
            <a:avLst/>
          </a:prstGeom>
        </p:spPr>
        <p:txBody>
          <a:bodyPr vert="horz" lIns="91440" tIns="45720" rIns="91440" bIns="45720" rtlCol="0">
            <a:normAutofit lnSpcReduction="10000"/>
          </a:bodyPr>
          <a:lstStyle/>
          <a:p>
            <a:pPr algn="ctr">
              <a:spcBef>
                <a:spcPct val="20000"/>
              </a:spcBef>
              <a:defRPr/>
            </a:pPr>
            <a:r>
              <a:rPr lang="en-US" sz="3200" b="1" dirty="0">
                <a:latin typeface="Times New Roman" pitchFamily="18" charset="0"/>
                <a:cs typeface="Times New Roman" pitchFamily="18" charset="0"/>
              </a:rPr>
              <a:t>Md. </a:t>
            </a:r>
            <a:r>
              <a:rPr lang="en-US" sz="3200" b="1" dirty="0" err="1">
                <a:latin typeface="Times New Roman" pitchFamily="18" charset="0"/>
                <a:cs typeface="Times New Roman" pitchFamily="18" charset="0"/>
              </a:rPr>
              <a:t>Fazlul</a:t>
            </a:r>
            <a:r>
              <a:rPr lang="en-US" sz="3200" b="1" dirty="0">
                <a:latin typeface="Times New Roman" pitchFamily="18" charset="0"/>
                <a:cs typeface="Times New Roman" pitchFamily="18" charset="0"/>
              </a:rPr>
              <a:t> Karim </a:t>
            </a:r>
            <a:r>
              <a:rPr lang="en-US" sz="3200" b="1" dirty="0" err="1">
                <a:latin typeface="Times New Roman" pitchFamily="18" charset="0"/>
                <a:cs typeface="Times New Roman" pitchFamily="18" charset="0"/>
              </a:rPr>
              <a:t>Patwary</a:t>
            </a:r>
            <a:endParaRPr lang="en-US" sz="3200" b="1" dirty="0">
              <a:latin typeface="Times New Roman" pitchFamily="18" charset="0"/>
              <a:cs typeface="Times New Roman" pitchFamily="18" charset="0"/>
            </a:endParaRPr>
          </a:p>
          <a:p>
            <a:pPr algn="ctr">
              <a:spcBef>
                <a:spcPct val="20000"/>
              </a:spcBef>
              <a:defRPr/>
            </a:pPr>
            <a:r>
              <a:rPr lang="en-US" sz="3200" dirty="0" smtClean="0"/>
              <a:t>Professor </a:t>
            </a:r>
          </a:p>
          <a:p>
            <a:pPr algn="ctr">
              <a:spcBef>
                <a:spcPct val="20000"/>
              </a:spcBef>
              <a:defRPr/>
            </a:pPr>
            <a:r>
              <a:rPr lang="en-US" sz="3200" dirty="0" smtClean="0"/>
              <a:t>Institute of Information Technology </a:t>
            </a:r>
            <a:r>
              <a:rPr lang="en-US" sz="3200" dirty="0" err="1" smtClean="0"/>
              <a:t>Jahangirnagar</a:t>
            </a:r>
            <a:r>
              <a:rPr lang="en-US" sz="3200" dirty="0" smtClean="0"/>
              <a:t> University</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a:p>
            <a:pPr marL="342900" indent="-342900">
              <a:spcBef>
                <a:spcPct val="20000"/>
              </a:spcBef>
              <a:buFont typeface="Arial" pitchFamily="34" charset="0"/>
              <a:buChar char="•"/>
              <a:defRPr/>
            </a:pPr>
            <a:endParaRPr lang="en-GB" sz="3200" dirty="0"/>
          </a:p>
        </p:txBody>
      </p:sp>
    </p:spTree>
    <p:extLst>
      <p:ext uri="{BB962C8B-B14F-4D97-AF65-F5344CB8AC3E}">
        <p14:creationId xmlns:p14="http://schemas.microsoft.com/office/powerpoint/2010/main" val="2893754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Compiler</a:t>
            </a:r>
            <a:endParaRPr lang="en-US" sz="3200" dirty="0">
              <a:latin typeface="Garamond"/>
              <a:cs typeface="Garamond"/>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969" y="836712"/>
            <a:ext cx="6833499" cy="5624473"/>
          </a:xfrm>
        </p:spPr>
      </p:pic>
    </p:spTree>
    <p:extLst>
      <p:ext uri="{BB962C8B-B14F-4D97-AF65-F5344CB8AC3E}">
        <p14:creationId xmlns:p14="http://schemas.microsoft.com/office/powerpoint/2010/main" val="227518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Interpreter</a:t>
            </a:r>
            <a:endParaRPr lang="en-US" sz="3200" dirty="0">
              <a:latin typeface="Garamond"/>
              <a:cs typeface="Garamond"/>
            </a:endParaRPr>
          </a:p>
        </p:txBody>
      </p:sp>
      <p:sp>
        <p:nvSpPr>
          <p:cNvPr id="3" name="Content Placeholder 2"/>
          <p:cNvSpPr>
            <a:spLocks noGrp="1"/>
          </p:cNvSpPr>
          <p:nvPr>
            <p:ph idx="1"/>
          </p:nvPr>
        </p:nvSpPr>
        <p:spPr>
          <a:xfrm>
            <a:off x="101599" y="836712"/>
            <a:ext cx="11796889" cy="5340251"/>
          </a:xfrm>
        </p:spPr>
        <p:txBody>
          <a:bodyPr/>
          <a:lstStyle/>
          <a:p>
            <a:pPr marL="0" indent="0">
              <a:buNone/>
            </a:pPr>
            <a:r>
              <a:rPr lang="en-US" dirty="0"/>
              <a:t>We just discussed about compilers and the compilation process. Compilers are required in case you are going to write your program in a programming language that needs to be compiled into binary format before its execution</a:t>
            </a:r>
            <a:r>
              <a:rPr lang="en-US" dirty="0" smtClean="0"/>
              <a:t>.</a:t>
            </a:r>
          </a:p>
          <a:p>
            <a:pPr marL="0" indent="0">
              <a:buNone/>
            </a:pPr>
            <a:endParaRPr lang="en-US" dirty="0"/>
          </a:p>
          <a:p>
            <a:pPr marL="0" indent="0">
              <a:buNone/>
            </a:pPr>
            <a:r>
              <a:rPr lang="en-US" dirty="0"/>
              <a:t>There are other programming languages such as Python, PHP, and Perl, which do not need any compilation into binary format, rather an interpreter can be used to read such programs line by line and execute them directly without any further conversion.</a:t>
            </a:r>
          </a:p>
          <a:p>
            <a:pPr marL="0" indent="0">
              <a:buNone/>
            </a:pPr>
            <a:endParaRPr lang="en-US" dirty="0"/>
          </a:p>
        </p:txBody>
      </p:sp>
    </p:spTree>
    <p:extLst>
      <p:ext uri="{BB962C8B-B14F-4D97-AF65-F5344CB8AC3E}">
        <p14:creationId xmlns:p14="http://schemas.microsoft.com/office/powerpoint/2010/main" val="292936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Interpreter</a:t>
            </a:r>
            <a:endParaRPr lang="en-US" sz="3200" dirty="0">
              <a:latin typeface="Garamond"/>
              <a:cs typeface="Garamond"/>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379" y="1080935"/>
            <a:ext cx="6925451" cy="5718366"/>
          </a:xfrm>
        </p:spPr>
      </p:pic>
    </p:spTree>
    <p:extLst>
      <p:ext uri="{BB962C8B-B14F-4D97-AF65-F5344CB8AC3E}">
        <p14:creationId xmlns:p14="http://schemas.microsoft.com/office/powerpoint/2010/main" val="968467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Difference Between Compiler and Interpreter</a:t>
            </a:r>
            <a:endParaRPr lang="en-US" sz="3200" dirty="0">
              <a:latin typeface="Garamond"/>
              <a:cs typeface="Garamond"/>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091" y="836712"/>
            <a:ext cx="9194671" cy="5303833"/>
          </a:xfrm>
        </p:spPr>
      </p:pic>
    </p:spTree>
    <p:extLst>
      <p:ext uri="{BB962C8B-B14F-4D97-AF65-F5344CB8AC3E}">
        <p14:creationId xmlns:p14="http://schemas.microsoft.com/office/powerpoint/2010/main" val="2575777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Structural Programming</a:t>
            </a:r>
            <a:endParaRPr lang="en-US" sz="3200" dirty="0">
              <a:latin typeface="Garamond"/>
              <a:cs typeface="Garamond"/>
            </a:endParaRPr>
          </a:p>
        </p:txBody>
      </p:sp>
      <p:sp>
        <p:nvSpPr>
          <p:cNvPr id="3" name="Content Placeholder 2"/>
          <p:cNvSpPr>
            <a:spLocks noGrp="1"/>
          </p:cNvSpPr>
          <p:nvPr>
            <p:ph idx="1"/>
          </p:nvPr>
        </p:nvSpPr>
        <p:spPr>
          <a:xfrm>
            <a:off x="154235" y="958466"/>
            <a:ext cx="11821099" cy="5596569"/>
          </a:xfrm>
        </p:spPr>
        <p:txBody>
          <a:bodyPr/>
          <a:lstStyle/>
          <a:p>
            <a:pPr marL="0" indent="0" algn="just">
              <a:buNone/>
            </a:pPr>
            <a:r>
              <a:rPr lang="en-US" dirty="0" smtClean="0"/>
              <a:t>Structural Programming is a technique </a:t>
            </a:r>
            <a:r>
              <a:rPr lang="en-US" dirty="0"/>
              <a:t>for organizing and coding computer programs in which a hierarchy of modules is used, each having a single entry and a single exit point, and in which control is passed downward through the structure without unconditional branches to higher levels of the </a:t>
            </a:r>
            <a:r>
              <a:rPr lang="en-US" dirty="0" smtClean="0"/>
              <a:t>structure. </a:t>
            </a:r>
          </a:p>
          <a:p>
            <a:pPr marL="0" indent="0" algn="just">
              <a:buNone/>
            </a:pPr>
            <a:r>
              <a:rPr lang="en-US" dirty="0" smtClean="0"/>
              <a:t>In structural Programming a program is broken into different sub-programs which is also called functions, subroutines, modules or procedures.</a:t>
            </a:r>
          </a:p>
          <a:p>
            <a:pPr marL="0" indent="0" algn="just">
              <a:buNone/>
            </a:pPr>
            <a:r>
              <a:rPr lang="en-US" dirty="0"/>
              <a:t>Structured programming minimized the chances of the function affecting another. It supported to write clearer programs.</a:t>
            </a:r>
          </a:p>
        </p:txBody>
      </p:sp>
    </p:spTree>
    <p:extLst>
      <p:ext uri="{BB962C8B-B14F-4D97-AF65-F5344CB8AC3E}">
        <p14:creationId xmlns:p14="http://schemas.microsoft.com/office/powerpoint/2010/main" val="2029769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Advantage of Structural Programming</a:t>
            </a:r>
            <a:endParaRPr lang="en-US" sz="3200" dirty="0">
              <a:latin typeface="Garamond"/>
              <a:cs typeface="Garamond"/>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 y="870780"/>
            <a:ext cx="11954934" cy="5349398"/>
          </a:xfrm>
        </p:spPr>
      </p:pic>
    </p:spTree>
    <p:extLst>
      <p:ext uri="{BB962C8B-B14F-4D97-AF65-F5344CB8AC3E}">
        <p14:creationId xmlns:p14="http://schemas.microsoft.com/office/powerpoint/2010/main" val="2826837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Disadvantage of Structural Programming</a:t>
            </a:r>
            <a:endParaRPr lang="en-US" sz="3200" dirty="0">
              <a:latin typeface="Garamond"/>
              <a:cs typeface="Garamond"/>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90" y="967151"/>
            <a:ext cx="11861972" cy="5298182"/>
          </a:xfrm>
        </p:spPr>
      </p:pic>
    </p:spTree>
    <p:extLst>
      <p:ext uri="{BB962C8B-B14F-4D97-AF65-F5344CB8AC3E}">
        <p14:creationId xmlns:p14="http://schemas.microsoft.com/office/powerpoint/2010/main" val="140589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C programming Fundamentals</a:t>
            </a:r>
            <a:endParaRPr lang="en-US" sz="3200" dirty="0">
              <a:latin typeface="Garamond"/>
              <a:cs typeface="Garamond"/>
            </a:endParaRPr>
          </a:p>
        </p:txBody>
      </p:sp>
      <p:sp>
        <p:nvSpPr>
          <p:cNvPr id="3" name="Content Placeholder 2"/>
          <p:cNvSpPr>
            <a:spLocks noGrp="1"/>
          </p:cNvSpPr>
          <p:nvPr>
            <p:ph idx="1"/>
          </p:nvPr>
        </p:nvSpPr>
        <p:spPr>
          <a:xfrm>
            <a:off x="124177" y="836712"/>
            <a:ext cx="11954933" cy="5340251"/>
          </a:xfrm>
        </p:spPr>
        <p:txBody>
          <a:bodyPr>
            <a:normAutofit/>
          </a:bodyPr>
          <a:lstStyle/>
          <a:p>
            <a:pPr marL="0" indent="0">
              <a:buNone/>
            </a:pPr>
            <a:r>
              <a:rPr lang="en-US" dirty="0" smtClean="0"/>
              <a:t>C programming language is a </a:t>
            </a:r>
            <a:r>
              <a:rPr lang="en-US" dirty="0"/>
              <a:t>S</a:t>
            </a:r>
            <a:r>
              <a:rPr lang="en-US" dirty="0" smtClean="0"/>
              <a:t>tructural Programming Language. We will use C programming language to see how Structural Programming language works.</a:t>
            </a:r>
          </a:p>
          <a:p>
            <a:pPr marL="0" indent="0">
              <a:buNone/>
            </a:pPr>
            <a:endParaRPr lang="en-US" dirty="0"/>
          </a:p>
          <a:p>
            <a:pPr marL="0" indent="0">
              <a:buNone/>
            </a:pPr>
            <a:r>
              <a:rPr lang="en-US" dirty="0"/>
              <a:t>A C program basically consists of the following parts −</a:t>
            </a:r>
          </a:p>
          <a:p>
            <a:r>
              <a:rPr lang="en-US" dirty="0"/>
              <a:t>Preprocessor Commands</a:t>
            </a:r>
          </a:p>
          <a:p>
            <a:r>
              <a:rPr lang="en-US" dirty="0"/>
              <a:t>Functions</a:t>
            </a:r>
          </a:p>
          <a:p>
            <a:r>
              <a:rPr lang="en-US" dirty="0"/>
              <a:t>Variables</a:t>
            </a:r>
          </a:p>
          <a:p>
            <a:r>
              <a:rPr lang="en-US" dirty="0"/>
              <a:t>Statements &amp; Expressions</a:t>
            </a:r>
          </a:p>
          <a:p>
            <a:r>
              <a:rPr lang="en-US" dirty="0"/>
              <a:t>Comments</a:t>
            </a:r>
          </a:p>
          <a:p>
            <a:pPr marL="0" indent="0">
              <a:buNone/>
            </a:pPr>
            <a:r>
              <a:rPr lang="en-US" dirty="0" smtClean="0"/>
              <a:t>  </a:t>
            </a:r>
            <a:endParaRPr lang="en-US" dirty="0"/>
          </a:p>
        </p:txBody>
      </p:sp>
    </p:spTree>
    <p:extLst>
      <p:ext uri="{BB962C8B-B14F-4D97-AF65-F5344CB8AC3E}">
        <p14:creationId xmlns:p14="http://schemas.microsoft.com/office/powerpoint/2010/main" val="159786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Tokens</a:t>
            </a:r>
            <a:endParaRPr lang="en-US" sz="3200" dirty="0">
              <a:latin typeface="Garamond"/>
              <a:cs typeface="Garamond"/>
            </a:endParaRPr>
          </a:p>
        </p:txBody>
      </p:sp>
      <p:sp>
        <p:nvSpPr>
          <p:cNvPr id="5" name="Content Placeholder 2"/>
          <p:cNvSpPr>
            <a:spLocks noGrp="1"/>
          </p:cNvSpPr>
          <p:nvPr>
            <p:ph idx="1"/>
          </p:nvPr>
        </p:nvSpPr>
        <p:spPr>
          <a:xfrm>
            <a:off x="132201" y="958467"/>
            <a:ext cx="11743981" cy="5218496"/>
          </a:xfrm>
        </p:spPr>
        <p:txBody>
          <a:bodyPr/>
          <a:lstStyle/>
          <a:p>
            <a:pPr marL="0" indent="0">
              <a:buNone/>
            </a:pPr>
            <a:r>
              <a:rPr lang="en-US" dirty="0"/>
              <a:t>A C program consists of various tokens and a token is either a keyword, an identifier, a constant, a string literal, or a symbol</a:t>
            </a:r>
            <a:r>
              <a:rPr lang="en-US" dirty="0" smtClean="0"/>
              <a:t>.</a:t>
            </a:r>
          </a:p>
          <a:p>
            <a:pPr marL="0" indent="0">
              <a:buNone/>
            </a:pPr>
            <a:endParaRPr lang="en-US" dirty="0" smtClean="0"/>
          </a:p>
          <a:p>
            <a:pPr marL="0" indent="0">
              <a:buNone/>
            </a:pPr>
            <a:r>
              <a:rPr lang="en-US" dirty="0" smtClean="0"/>
              <a:t>Example:</a:t>
            </a:r>
          </a:p>
          <a:p>
            <a:pPr marL="0" indent="0">
              <a:buNone/>
            </a:pPr>
            <a:endParaRPr lang="en-US" dirty="0"/>
          </a:p>
          <a:p>
            <a:pPr marL="0" indent="0">
              <a:buNone/>
            </a:pPr>
            <a:r>
              <a:rPr lang="en-US" dirty="0" err="1" smtClean="0"/>
              <a:t>printf</a:t>
            </a:r>
            <a:r>
              <a:rPr lang="en-US" dirty="0" smtClean="0"/>
              <a:t>(“Hello world\n”);</a:t>
            </a:r>
          </a:p>
          <a:p>
            <a:pPr marL="0" indent="0">
              <a:buNone/>
            </a:pPr>
            <a:endParaRPr lang="en-US" dirty="0" smtClean="0"/>
          </a:p>
          <a:p>
            <a:pPr marL="0" indent="0">
              <a:buNone/>
            </a:pPr>
            <a:r>
              <a:rPr lang="en-US" dirty="0" smtClean="0"/>
              <a:t>Here tokens are:	</a:t>
            </a:r>
            <a:r>
              <a:rPr lang="en-US" dirty="0" err="1" smtClean="0"/>
              <a:t>printf</a:t>
            </a:r>
            <a:r>
              <a:rPr lang="en-US" dirty="0" smtClean="0"/>
              <a:t> , ( , “Hello world\n” , ) and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0747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err="1"/>
              <a:t>Semiclone</a:t>
            </a:r>
            <a:endParaRPr lang="en-US" sz="3200" dirty="0">
              <a:latin typeface="Garamond"/>
              <a:cs typeface="Garamond"/>
            </a:endParaRPr>
          </a:p>
        </p:txBody>
      </p:sp>
      <p:sp>
        <p:nvSpPr>
          <p:cNvPr id="5" name="Content Placeholder 2"/>
          <p:cNvSpPr>
            <a:spLocks noGrp="1"/>
          </p:cNvSpPr>
          <p:nvPr>
            <p:ph idx="1"/>
          </p:nvPr>
        </p:nvSpPr>
        <p:spPr>
          <a:xfrm>
            <a:off x="176269" y="947451"/>
            <a:ext cx="11854149" cy="5229512"/>
          </a:xfrm>
        </p:spPr>
        <p:txBody>
          <a:bodyPr/>
          <a:lstStyle/>
          <a:p>
            <a:pPr marL="0" indent="0">
              <a:buNone/>
            </a:pPr>
            <a:r>
              <a:rPr lang="en-US" dirty="0"/>
              <a:t>In a C program, the semicolon is a statement terminator. That is, each individual statement must be ended with a semicolon. It indicates the end of one logical entity</a:t>
            </a:r>
            <a:r>
              <a:rPr lang="en-US" dirty="0" smtClean="0"/>
              <a:t>.</a:t>
            </a:r>
          </a:p>
          <a:p>
            <a:pPr marL="0" indent="0">
              <a:buNone/>
            </a:pPr>
            <a:endParaRPr lang="en-US" dirty="0"/>
          </a:p>
          <a:p>
            <a:pPr marL="0" indent="0">
              <a:buNone/>
            </a:pPr>
            <a:r>
              <a:rPr lang="en-US" dirty="0" smtClean="0"/>
              <a:t>Example:</a:t>
            </a:r>
          </a:p>
          <a:p>
            <a:pPr marL="0" indent="0">
              <a:buNone/>
            </a:pPr>
            <a:endParaRPr lang="en-US" dirty="0"/>
          </a:p>
          <a:p>
            <a:pPr marL="0" indent="0">
              <a:buNone/>
            </a:pPr>
            <a:r>
              <a:rPr lang="en-US" dirty="0" err="1" smtClean="0"/>
              <a:t>printf</a:t>
            </a:r>
            <a:r>
              <a:rPr lang="en-US" dirty="0" smtClean="0"/>
              <a:t>(“Welcome to IIT”);</a:t>
            </a:r>
          </a:p>
          <a:p>
            <a:pPr marL="0" indent="0">
              <a:buNone/>
            </a:pPr>
            <a:endParaRPr lang="en-US" dirty="0"/>
          </a:p>
        </p:txBody>
      </p:sp>
    </p:spTree>
    <p:extLst>
      <p:ext uri="{BB962C8B-B14F-4D97-AF65-F5344CB8AC3E}">
        <p14:creationId xmlns:p14="http://schemas.microsoft.com/office/powerpoint/2010/main" val="2235942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History of Programming Language</a:t>
            </a:r>
            <a:endParaRPr lang="en-US" sz="3200" dirty="0">
              <a:latin typeface="Garamond"/>
              <a:cs typeface="Garamond"/>
            </a:endParaRPr>
          </a:p>
        </p:txBody>
      </p:sp>
      <p:sp>
        <p:nvSpPr>
          <p:cNvPr id="4" name="Subtitle 2"/>
          <p:cNvSpPr txBox="1">
            <a:spLocks/>
          </p:cNvSpPr>
          <p:nvPr/>
        </p:nvSpPr>
        <p:spPr>
          <a:xfrm>
            <a:off x="121186" y="836713"/>
            <a:ext cx="11964317" cy="5132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mtClean="0"/>
              <a:t>In the 1940s the first recognizably modern, electrically powered computers were created. The limited speed and memory capacity forced programmers to write hand tuned assembly language programs. It was soon discovered that programming in assembly language required a great deal of intellectual effort and was error-prone.</a:t>
            </a:r>
          </a:p>
          <a:p>
            <a:pPr algn="just"/>
            <a:endParaRPr lang="en-US" smtClean="0"/>
          </a:p>
          <a:p>
            <a:pPr algn="just"/>
            <a:r>
              <a:rPr lang="en-US" smtClean="0"/>
              <a:t>Some important languages that were developed in this time period include:</a:t>
            </a:r>
          </a:p>
          <a:p>
            <a:pPr marL="342900" indent="-342900" algn="just"/>
            <a:r>
              <a:rPr lang="en-US" smtClean="0"/>
              <a:t>1943 - Plankalkül (Konrad Zuse)</a:t>
            </a:r>
          </a:p>
          <a:p>
            <a:pPr marL="342900" indent="-342900" algn="just"/>
            <a:r>
              <a:rPr lang="en-US" smtClean="0"/>
              <a:t>1943 - ENIAC coding system</a:t>
            </a:r>
          </a:p>
          <a:p>
            <a:pPr marL="342900" indent="-342900" algn="just"/>
            <a:r>
              <a:rPr lang="en-US" smtClean="0"/>
              <a:t>1949 - C-10</a:t>
            </a:r>
            <a:endParaRPr lang="en-US" dirty="0" smtClean="0"/>
          </a:p>
        </p:txBody>
      </p:sp>
    </p:spTree>
    <p:extLst>
      <p:ext uri="{BB962C8B-B14F-4D97-AF65-F5344CB8AC3E}">
        <p14:creationId xmlns:p14="http://schemas.microsoft.com/office/powerpoint/2010/main" val="1331735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Comments</a:t>
            </a:r>
            <a:endParaRPr lang="en-US" sz="3200" dirty="0">
              <a:latin typeface="Garamond"/>
              <a:cs typeface="Garamond"/>
            </a:endParaRPr>
          </a:p>
        </p:txBody>
      </p:sp>
      <p:sp>
        <p:nvSpPr>
          <p:cNvPr id="3" name="Content Placeholder 2"/>
          <p:cNvSpPr>
            <a:spLocks noGrp="1"/>
          </p:cNvSpPr>
          <p:nvPr>
            <p:ph idx="1"/>
          </p:nvPr>
        </p:nvSpPr>
        <p:spPr>
          <a:xfrm>
            <a:off x="0" y="836712"/>
            <a:ext cx="11964318" cy="5340251"/>
          </a:xfrm>
        </p:spPr>
        <p:txBody>
          <a:bodyPr/>
          <a:lstStyle/>
          <a:p>
            <a:pPr marL="0" indent="0">
              <a:buNone/>
            </a:pPr>
            <a:r>
              <a:rPr lang="en-US" dirty="0"/>
              <a:t>Comments are like helping text in your C program and they are ignored by the compiler. They start with /* and terminate with the characters */ as shown below </a:t>
            </a:r>
            <a:r>
              <a:rPr lang="en-US" dirty="0" smtClean="0"/>
              <a:t>−</a:t>
            </a:r>
          </a:p>
          <a:p>
            <a:pPr marL="0" indent="0">
              <a:buNone/>
            </a:pPr>
            <a:r>
              <a:rPr lang="en-US" dirty="0" smtClean="0"/>
              <a:t>*/ This is my first comment.</a:t>
            </a:r>
          </a:p>
          <a:p>
            <a:pPr marL="0" indent="0">
              <a:buNone/>
            </a:pPr>
            <a:r>
              <a:rPr lang="en-US" dirty="0" smtClean="0"/>
              <a:t>This is a multi line comment*/</a:t>
            </a:r>
          </a:p>
          <a:p>
            <a:pPr marL="0" indent="0">
              <a:buNone/>
            </a:pPr>
            <a:endParaRPr lang="en-US" dirty="0"/>
          </a:p>
          <a:p>
            <a:pPr marL="0" indent="0">
              <a:buNone/>
            </a:pPr>
            <a:r>
              <a:rPr lang="en-US" dirty="0" smtClean="0"/>
              <a:t>We can also write one line comment as shown below:</a:t>
            </a:r>
          </a:p>
          <a:p>
            <a:pPr marL="0" indent="0">
              <a:buNone/>
            </a:pPr>
            <a:r>
              <a:rPr lang="en-US" dirty="0" smtClean="0"/>
              <a:t>// This is a single line comment </a:t>
            </a:r>
            <a:endParaRPr lang="en-US" dirty="0"/>
          </a:p>
        </p:txBody>
      </p:sp>
    </p:spTree>
    <p:extLst>
      <p:ext uri="{BB962C8B-B14F-4D97-AF65-F5344CB8AC3E}">
        <p14:creationId xmlns:p14="http://schemas.microsoft.com/office/powerpoint/2010/main" val="4008483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Identifiers</a:t>
            </a:r>
            <a:endParaRPr lang="en-US" sz="3200" dirty="0">
              <a:latin typeface="Garamond"/>
              <a:cs typeface="Garamond"/>
            </a:endParaRPr>
          </a:p>
        </p:txBody>
      </p:sp>
      <p:sp>
        <p:nvSpPr>
          <p:cNvPr id="3" name="Content Placeholder 2"/>
          <p:cNvSpPr>
            <a:spLocks noGrp="1"/>
          </p:cNvSpPr>
          <p:nvPr>
            <p:ph idx="1"/>
          </p:nvPr>
        </p:nvSpPr>
        <p:spPr>
          <a:xfrm>
            <a:off x="143219" y="936434"/>
            <a:ext cx="11876183" cy="5240529"/>
          </a:xfrm>
        </p:spPr>
        <p:txBody>
          <a:bodyPr>
            <a:normAutofit/>
          </a:bodyPr>
          <a:lstStyle/>
          <a:p>
            <a:pPr marL="0" indent="0" algn="just">
              <a:buNone/>
            </a:pPr>
            <a:r>
              <a:rPr lang="en-US" sz="3200" dirty="0"/>
              <a:t>A C identifier is a name used to identify a variable, function, or any other user-defined item. An identifier starts with a letter A to Z, a to z, or an underscore '_' followed by zero or more letters, underscores, and digits (0 to 9).</a:t>
            </a:r>
          </a:p>
          <a:p>
            <a:pPr marL="0" indent="0" algn="just">
              <a:buNone/>
            </a:pPr>
            <a:r>
              <a:rPr lang="en-US" sz="3200" dirty="0"/>
              <a:t>C does not allow punctuation characters such as @, $, and % within identifiers. C is a </a:t>
            </a:r>
            <a:r>
              <a:rPr lang="en-US" sz="3200" b="1" dirty="0"/>
              <a:t>case-sensitive</a:t>
            </a:r>
            <a:r>
              <a:rPr lang="en-US" sz="3200" dirty="0"/>
              <a:t> programming language. Thus, </a:t>
            </a:r>
            <a:r>
              <a:rPr lang="en-US" sz="3200" dirty="0" err="1" smtClean="0"/>
              <a:t>MyIdentifier</a:t>
            </a:r>
            <a:r>
              <a:rPr lang="en-US" sz="3200" dirty="0" smtClean="0"/>
              <a:t> and</a:t>
            </a:r>
            <a:r>
              <a:rPr lang="en-US" sz="3200" dirty="0"/>
              <a:t>  </a:t>
            </a:r>
            <a:r>
              <a:rPr lang="en-US" sz="3200" dirty="0" err="1"/>
              <a:t>m</a:t>
            </a:r>
            <a:r>
              <a:rPr lang="en-US" sz="3200" dirty="0" err="1" smtClean="0"/>
              <a:t>yidentifier</a:t>
            </a:r>
            <a:r>
              <a:rPr lang="en-US" sz="3200" dirty="0"/>
              <a:t> are two different identifiers in C.</a:t>
            </a:r>
          </a:p>
          <a:p>
            <a:pPr marL="0" indent="0" algn="just">
              <a:buNone/>
            </a:pPr>
            <a:endParaRPr lang="en-US" sz="3200" dirty="0"/>
          </a:p>
        </p:txBody>
      </p:sp>
    </p:spTree>
    <p:extLst>
      <p:ext uri="{BB962C8B-B14F-4D97-AF65-F5344CB8AC3E}">
        <p14:creationId xmlns:p14="http://schemas.microsoft.com/office/powerpoint/2010/main" val="962868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t>Keywords</a:t>
            </a:r>
            <a:endParaRPr lang="en-US" sz="3200" dirty="0">
              <a:latin typeface="Garamond"/>
              <a:cs typeface="Garamond"/>
            </a:endParaRPr>
          </a:p>
        </p:txBody>
      </p:sp>
      <p:sp>
        <p:nvSpPr>
          <p:cNvPr id="3" name="Content Placeholder 2"/>
          <p:cNvSpPr>
            <a:spLocks noGrp="1"/>
          </p:cNvSpPr>
          <p:nvPr>
            <p:ph idx="1"/>
          </p:nvPr>
        </p:nvSpPr>
        <p:spPr>
          <a:xfrm>
            <a:off x="121185" y="836712"/>
            <a:ext cx="11931267" cy="5340251"/>
          </a:xfrm>
        </p:spPr>
        <p:txBody>
          <a:bodyPr/>
          <a:lstStyle/>
          <a:p>
            <a:pPr marL="0" indent="0">
              <a:buNone/>
            </a:pPr>
            <a:r>
              <a:rPr lang="en-US" dirty="0"/>
              <a:t>The following list shows the reserved words in C. These reserved words may not be used as constants or variables or any other identifier names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91" y="1994054"/>
            <a:ext cx="7620586" cy="3338153"/>
          </a:xfrm>
          <a:prstGeom prst="rect">
            <a:avLst/>
          </a:prstGeom>
        </p:spPr>
      </p:pic>
    </p:spTree>
    <p:extLst>
      <p:ext uri="{BB962C8B-B14F-4D97-AF65-F5344CB8AC3E}">
        <p14:creationId xmlns:p14="http://schemas.microsoft.com/office/powerpoint/2010/main" val="1110001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C program structure</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5" name="Text Box 4"/>
          <p:cNvSpPr txBox="1">
            <a:spLocks noChangeArrowheads="1"/>
          </p:cNvSpPr>
          <p:nvPr/>
        </p:nvSpPr>
        <p:spPr bwMode="auto">
          <a:xfrm>
            <a:off x="4749801" y="2090738"/>
            <a:ext cx="5381601"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latin typeface="Courier New" panose="02070309020205020404" pitchFamily="49" charset="0"/>
            </a:endParaRPr>
          </a:p>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endParaRPr lang="en-US" dirty="0">
              <a:latin typeface="Courier New" panose="02070309020205020404" pitchFamily="49" charset="0"/>
            </a:endParaRP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eaLnBrk="1" hangingPunct="1"/>
            <a:r>
              <a:rPr lang="en-US" dirty="0">
                <a:latin typeface="Courier New" panose="02070309020205020404" pitchFamily="49" charset="0"/>
              </a:rPr>
              <a:t>	</a:t>
            </a:r>
            <a:r>
              <a:rPr lang="en-US" dirty="0" err="1">
                <a:latin typeface="Courier New" panose="02070309020205020404" pitchFamily="49" charset="0"/>
              </a:rPr>
              <a:t>printf</a:t>
            </a:r>
            <a:r>
              <a:rPr lang="en-US" dirty="0">
                <a:latin typeface="Courier New" panose="02070309020205020404" pitchFamily="49" charset="0"/>
              </a:rPr>
              <a:t> ("Programming in C.\n");</a:t>
            </a:r>
          </a:p>
          <a:p>
            <a:pPr eaLnBrk="1" hangingPunct="1"/>
            <a:r>
              <a:rPr lang="en-US" dirty="0">
                <a:latin typeface="Courier New" panose="02070309020205020404" pitchFamily="49" charset="0"/>
              </a:rPr>
              <a:t>	return 0;</a:t>
            </a:r>
          </a:p>
          <a:p>
            <a:pPr eaLnBrk="1" hangingPunct="1"/>
            <a:r>
              <a:rPr lang="en-US" dirty="0">
                <a:latin typeface="Courier New" panose="02070309020205020404" pitchFamily="49" charset="0"/>
              </a:rPr>
              <a:t>}</a:t>
            </a:r>
          </a:p>
        </p:txBody>
      </p:sp>
      <p:sp>
        <p:nvSpPr>
          <p:cNvPr id="6" name="Line 5"/>
          <p:cNvSpPr>
            <a:spLocks noChangeShapeType="1"/>
          </p:cNvSpPr>
          <p:nvPr/>
        </p:nvSpPr>
        <p:spPr bwMode="auto">
          <a:xfrm>
            <a:off x="4191000" y="2057400"/>
            <a:ext cx="6096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6"/>
          <p:cNvSpPr txBox="1">
            <a:spLocks noChangeArrowheads="1"/>
          </p:cNvSpPr>
          <p:nvPr/>
        </p:nvSpPr>
        <p:spPr bwMode="auto">
          <a:xfrm>
            <a:off x="1670050" y="1447800"/>
            <a:ext cx="286385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dirty="0"/>
              <a:t>uses standard library </a:t>
            </a:r>
          </a:p>
          <a:p>
            <a:pPr eaLnBrk="1" hangingPunct="1">
              <a:spcBef>
                <a:spcPct val="20000"/>
              </a:spcBef>
            </a:pPr>
            <a:r>
              <a:rPr lang="en-US" dirty="0"/>
              <a:t>input and output functions </a:t>
            </a:r>
          </a:p>
          <a:p>
            <a:pPr eaLnBrk="1" hangingPunct="1">
              <a:spcBef>
                <a:spcPct val="20000"/>
              </a:spcBef>
            </a:pPr>
            <a:r>
              <a:rPr lang="en-US" dirty="0"/>
              <a:t>(</a:t>
            </a:r>
            <a:r>
              <a:rPr lang="en-US" dirty="0" err="1"/>
              <a:t>printf</a:t>
            </a:r>
            <a:r>
              <a:rPr lang="en-US" dirty="0"/>
              <a:t>) </a:t>
            </a:r>
          </a:p>
          <a:p>
            <a:pPr eaLnBrk="1" hangingPunct="1"/>
            <a:endParaRPr lang="en-US" dirty="0"/>
          </a:p>
        </p:txBody>
      </p:sp>
      <p:sp>
        <p:nvSpPr>
          <p:cNvPr id="8" name="Text Box 8"/>
          <p:cNvSpPr txBox="1">
            <a:spLocks noChangeArrowheads="1"/>
          </p:cNvSpPr>
          <p:nvPr/>
        </p:nvSpPr>
        <p:spPr bwMode="auto">
          <a:xfrm>
            <a:off x="2041525" y="3138488"/>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begin of program</a:t>
            </a:r>
          </a:p>
        </p:txBody>
      </p:sp>
      <p:sp>
        <p:nvSpPr>
          <p:cNvPr id="9" name="Text Box 9"/>
          <p:cNvSpPr txBox="1">
            <a:spLocks noChangeArrowheads="1"/>
          </p:cNvSpPr>
          <p:nvPr/>
        </p:nvSpPr>
        <p:spPr bwMode="auto">
          <a:xfrm>
            <a:off x="2057400" y="405288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end of program</a:t>
            </a:r>
          </a:p>
        </p:txBody>
      </p:sp>
      <p:sp>
        <p:nvSpPr>
          <p:cNvPr id="10" name="Line 10"/>
          <p:cNvSpPr>
            <a:spLocks noChangeShapeType="1"/>
          </p:cNvSpPr>
          <p:nvPr/>
        </p:nvSpPr>
        <p:spPr bwMode="auto">
          <a:xfrm>
            <a:off x="3810000" y="2743200"/>
            <a:ext cx="1066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3962400" y="33528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3962400" y="41910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p:cNvSpPr txBox="1">
            <a:spLocks noChangeArrowheads="1"/>
          </p:cNvSpPr>
          <p:nvPr/>
        </p:nvSpPr>
        <p:spPr bwMode="auto">
          <a:xfrm>
            <a:off x="2584450" y="3595688"/>
            <a:ext cx="130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statements</a:t>
            </a:r>
          </a:p>
        </p:txBody>
      </p:sp>
      <p:sp>
        <p:nvSpPr>
          <p:cNvPr id="14" name="Line 14"/>
          <p:cNvSpPr>
            <a:spLocks noChangeShapeType="1"/>
          </p:cNvSpPr>
          <p:nvPr/>
        </p:nvSpPr>
        <p:spPr bwMode="auto">
          <a:xfrm flipV="1">
            <a:off x="3962400" y="3657600"/>
            <a:ext cx="17526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5"/>
          <p:cNvSpPr>
            <a:spLocks noChangeShapeType="1"/>
          </p:cNvSpPr>
          <p:nvPr/>
        </p:nvSpPr>
        <p:spPr bwMode="auto">
          <a:xfrm>
            <a:off x="3962400" y="3810000"/>
            <a:ext cx="1752600" cy="76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6"/>
          <p:cNvSpPr txBox="1">
            <a:spLocks noChangeArrowheads="1"/>
          </p:cNvSpPr>
          <p:nvPr/>
        </p:nvSpPr>
        <p:spPr bwMode="auto">
          <a:xfrm>
            <a:off x="1828801" y="4767263"/>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30000"/>
              </a:spcAft>
            </a:pPr>
            <a:r>
              <a:rPr lang="en-US" dirty="0">
                <a:solidFill>
                  <a:srgbClr val="FF0000"/>
                </a:solidFill>
              </a:rPr>
              <a:t>main: </a:t>
            </a:r>
            <a:r>
              <a:rPr lang="en-US" dirty="0"/>
              <a:t>a special name that indicates where the program must begin execution. It is a special </a:t>
            </a:r>
            <a:r>
              <a:rPr lang="en-US" i="1" dirty="0"/>
              <a:t>function</a:t>
            </a:r>
            <a:r>
              <a:rPr lang="en-US" dirty="0"/>
              <a:t>.</a:t>
            </a:r>
          </a:p>
          <a:p>
            <a:pPr eaLnBrk="1" hangingPunct="1">
              <a:spcAft>
                <a:spcPct val="30000"/>
              </a:spcAft>
            </a:pPr>
            <a:r>
              <a:rPr lang="en-US" dirty="0">
                <a:solidFill>
                  <a:srgbClr val="FF0000"/>
                </a:solidFill>
              </a:rPr>
              <a:t>first statement: </a:t>
            </a:r>
            <a:r>
              <a:rPr lang="en-US" dirty="0"/>
              <a:t>calls a routine named </a:t>
            </a:r>
            <a:r>
              <a:rPr lang="en-US" dirty="0" err="1"/>
              <a:t>printf</a:t>
            </a:r>
            <a:r>
              <a:rPr lang="en-US" dirty="0"/>
              <a:t>, with argument the string of characters “Programming is fun \n” </a:t>
            </a:r>
          </a:p>
          <a:p>
            <a:pPr eaLnBrk="1" hangingPunct="1">
              <a:spcAft>
                <a:spcPct val="30000"/>
              </a:spcAft>
            </a:pPr>
            <a:r>
              <a:rPr lang="en-US" dirty="0">
                <a:solidFill>
                  <a:srgbClr val="FF0000"/>
                </a:solidFill>
              </a:rPr>
              <a:t>last statement</a:t>
            </a:r>
            <a:r>
              <a:rPr lang="en-US" dirty="0"/>
              <a:t>: finishes execution of main and returns to the system a status value of 0</a:t>
            </a:r>
          </a:p>
        </p:txBody>
      </p:sp>
    </p:spTree>
    <p:extLst>
      <p:ext uri="{BB962C8B-B14F-4D97-AF65-F5344CB8AC3E}">
        <p14:creationId xmlns:p14="http://schemas.microsoft.com/office/powerpoint/2010/main" val="20256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Compiling and running C programs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Rectangle 4"/>
          <p:cNvSpPr>
            <a:spLocks noChangeArrowheads="1"/>
          </p:cNvSpPr>
          <p:nvPr/>
        </p:nvSpPr>
        <p:spPr bwMode="auto">
          <a:xfrm>
            <a:off x="4419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Editor</a:t>
            </a:r>
          </a:p>
        </p:txBody>
      </p:sp>
      <p:sp>
        <p:nvSpPr>
          <p:cNvPr id="5" name="Rectangle 7"/>
          <p:cNvSpPr>
            <a:spLocks noChangeArrowheads="1"/>
          </p:cNvSpPr>
          <p:nvPr/>
        </p:nvSpPr>
        <p:spPr bwMode="auto">
          <a:xfrm>
            <a:off x="4419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Linker</a:t>
            </a:r>
          </a:p>
        </p:txBody>
      </p:sp>
      <p:sp>
        <p:nvSpPr>
          <p:cNvPr id="6" name="Oval 8"/>
          <p:cNvSpPr>
            <a:spLocks noChangeArrowheads="1"/>
          </p:cNvSpPr>
          <p:nvPr/>
        </p:nvSpPr>
        <p:spPr bwMode="auto">
          <a:xfrm>
            <a:off x="7239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Source code</a:t>
            </a:r>
          </a:p>
          <a:p>
            <a:pPr algn="ctr" eaLnBrk="1" hangingPunct="1"/>
            <a:r>
              <a:rPr lang="en-US"/>
              <a:t>file.c</a:t>
            </a:r>
          </a:p>
        </p:txBody>
      </p:sp>
      <p:sp>
        <p:nvSpPr>
          <p:cNvPr id="7" name="Oval 10"/>
          <p:cNvSpPr>
            <a:spLocks noChangeArrowheads="1"/>
          </p:cNvSpPr>
          <p:nvPr/>
        </p:nvSpPr>
        <p:spPr bwMode="auto">
          <a:xfrm>
            <a:off x="7315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Object code</a:t>
            </a:r>
          </a:p>
          <a:p>
            <a:pPr algn="ctr" eaLnBrk="1" hangingPunct="1"/>
            <a:r>
              <a:rPr lang="en-US"/>
              <a:t>file.obj</a:t>
            </a:r>
          </a:p>
        </p:txBody>
      </p:sp>
      <p:sp>
        <p:nvSpPr>
          <p:cNvPr id="8" name="Oval 11"/>
          <p:cNvSpPr>
            <a:spLocks noChangeArrowheads="1"/>
          </p:cNvSpPr>
          <p:nvPr/>
        </p:nvSpPr>
        <p:spPr bwMode="auto">
          <a:xfrm>
            <a:off x="7315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Executable code</a:t>
            </a:r>
          </a:p>
          <a:p>
            <a:pPr algn="ctr" eaLnBrk="1" hangingPunct="1"/>
            <a:r>
              <a:rPr lang="en-US"/>
              <a:t>file.exe</a:t>
            </a:r>
          </a:p>
        </p:txBody>
      </p:sp>
      <p:sp>
        <p:nvSpPr>
          <p:cNvPr id="9" name="Line 12"/>
          <p:cNvSpPr>
            <a:spLocks noChangeShapeType="1"/>
          </p:cNvSpPr>
          <p:nvPr/>
        </p:nvSpPr>
        <p:spPr bwMode="auto">
          <a:xfrm>
            <a:off x="5638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
          <p:cNvSpPr>
            <a:spLocks noChangeShapeType="1"/>
          </p:cNvSpPr>
          <p:nvPr/>
        </p:nvSpPr>
        <p:spPr bwMode="auto">
          <a:xfrm>
            <a:off x="5638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p:nvSpPr>
        <p:spPr bwMode="auto">
          <a:xfrm>
            <a:off x="5638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5"/>
          <p:cNvSpPr>
            <a:spLocks noChangeShapeType="1"/>
          </p:cNvSpPr>
          <p:nvPr/>
        </p:nvSpPr>
        <p:spPr bwMode="auto">
          <a:xfrm flipH="1">
            <a:off x="5638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6"/>
          <p:cNvSpPr>
            <a:spLocks noChangeShapeType="1"/>
          </p:cNvSpPr>
          <p:nvPr/>
        </p:nvSpPr>
        <p:spPr bwMode="auto">
          <a:xfrm flipH="1">
            <a:off x="5638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17"/>
          <p:cNvSpPr>
            <a:spLocks noChangeArrowheads="1"/>
          </p:cNvSpPr>
          <p:nvPr/>
        </p:nvSpPr>
        <p:spPr bwMode="auto">
          <a:xfrm>
            <a:off x="1828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Libraries </a:t>
            </a:r>
          </a:p>
        </p:txBody>
      </p:sp>
      <p:sp>
        <p:nvSpPr>
          <p:cNvPr id="15" name="Line 18"/>
          <p:cNvSpPr>
            <a:spLocks noChangeShapeType="1"/>
          </p:cNvSpPr>
          <p:nvPr/>
        </p:nvSpPr>
        <p:spPr bwMode="auto">
          <a:xfrm>
            <a:off x="3733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9"/>
          <p:cNvSpPr>
            <a:spLocks noChangeArrowheads="1"/>
          </p:cNvSpPr>
          <p:nvPr/>
        </p:nvSpPr>
        <p:spPr bwMode="auto">
          <a:xfrm>
            <a:off x="3962400" y="1447800"/>
            <a:ext cx="2286000" cy="5029200"/>
          </a:xfrm>
          <a:prstGeom prst="rect">
            <a:avLst/>
          </a:prstGeom>
          <a:noFill/>
          <a:ln w="762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 name="Text Box 20"/>
          <p:cNvSpPr txBox="1">
            <a:spLocks noChangeArrowheads="1"/>
          </p:cNvSpPr>
          <p:nvPr/>
        </p:nvSpPr>
        <p:spPr bwMode="auto">
          <a:xfrm>
            <a:off x="4327526" y="5486400"/>
            <a:ext cx="20732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IDE (Integrated Development Environment)</a:t>
            </a:r>
          </a:p>
        </p:txBody>
      </p:sp>
      <p:sp>
        <p:nvSpPr>
          <p:cNvPr id="18" name="Rectangle 6"/>
          <p:cNvSpPr>
            <a:spLocks noChangeArrowheads="1"/>
          </p:cNvSpPr>
          <p:nvPr/>
        </p:nvSpPr>
        <p:spPr bwMode="auto">
          <a:xfrm>
            <a:off x="4419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Compiler</a:t>
            </a:r>
          </a:p>
        </p:txBody>
      </p:sp>
    </p:spTree>
    <p:extLst>
      <p:ext uri="{BB962C8B-B14F-4D97-AF65-F5344CB8AC3E}">
        <p14:creationId xmlns:p14="http://schemas.microsoft.com/office/powerpoint/2010/main" val="282304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Debugging program errors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Rectangle 4"/>
          <p:cNvSpPr>
            <a:spLocks noChangeArrowheads="1"/>
          </p:cNvSpPr>
          <p:nvPr/>
        </p:nvSpPr>
        <p:spPr bwMode="auto">
          <a:xfrm>
            <a:off x="4419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Editor</a:t>
            </a:r>
          </a:p>
        </p:txBody>
      </p:sp>
      <p:sp>
        <p:nvSpPr>
          <p:cNvPr id="5" name="Rectangle 5"/>
          <p:cNvSpPr>
            <a:spLocks noChangeArrowheads="1"/>
          </p:cNvSpPr>
          <p:nvPr/>
        </p:nvSpPr>
        <p:spPr bwMode="auto">
          <a:xfrm>
            <a:off x="4419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Compiler</a:t>
            </a:r>
          </a:p>
        </p:txBody>
      </p:sp>
      <p:sp>
        <p:nvSpPr>
          <p:cNvPr id="6" name="Rectangle 6"/>
          <p:cNvSpPr>
            <a:spLocks noChangeArrowheads="1"/>
          </p:cNvSpPr>
          <p:nvPr/>
        </p:nvSpPr>
        <p:spPr bwMode="auto">
          <a:xfrm>
            <a:off x="4419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Linker</a:t>
            </a:r>
          </a:p>
        </p:txBody>
      </p:sp>
      <p:sp>
        <p:nvSpPr>
          <p:cNvPr id="7" name="Oval 7"/>
          <p:cNvSpPr>
            <a:spLocks noChangeArrowheads="1"/>
          </p:cNvSpPr>
          <p:nvPr/>
        </p:nvSpPr>
        <p:spPr bwMode="auto">
          <a:xfrm>
            <a:off x="7239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Source code</a:t>
            </a:r>
          </a:p>
          <a:p>
            <a:pPr algn="ctr" eaLnBrk="1" hangingPunct="1"/>
            <a:r>
              <a:rPr lang="en-US"/>
              <a:t>file.c</a:t>
            </a:r>
          </a:p>
        </p:txBody>
      </p:sp>
      <p:sp>
        <p:nvSpPr>
          <p:cNvPr id="8" name="Oval 8"/>
          <p:cNvSpPr>
            <a:spLocks noChangeArrowheads="1"/>
          </p:cNvSpPr>
          <p:nvPr/>
        </p:nvSpPr>
        <p:spPr bwMode="auto">
          <a:xfrm>
            <a:off x="7315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Object code</a:t>
            </a:r>
          </a:p>
          <a:p>
            <a:pPr algn="ctr" eaLnBrk="1" hangingPunct="1"/>
            <a:r>
              <a:rPr lang="en-US"/>
              <a:t>file.obj</a:t>
            </a:r>
          </a:p>
        </p:txBody>
      </p:sp>
      <p:sp>
        <p:nvSpPr>
          <p:cNvPr id="9" name="Oval 9"/>
          <p:cNvSpPr>
            <a:spLocks noChangeArrowheads="1"/>
          </p:cNvSpPr>
          <p:nvPr/>
        </p:nvSpPr>
        <p:spPr bwMode="auto">
          <a:xfrm>
            <a:off x="7315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Executable code</a:t>
            </a:r>
          </a:p>
          <a:p>
            <a:pPr algn="ctr" eaLnBrk="1" hangingPunct="1"/>
            <a:r>
              <a:rPr lang="en-US"/>
              <a:t>file.exe</a:t>
            </a:r>
          </a:p>
        </p:txBody>
      </p:sp>
      <p:sp>
        <p:nvSpPr>
          <p:cNvPr id="10" name="Line 10"/>
          <p:cNvSpPr>
            <a:spLocks noChangeShapeType="1"/>
          </p:cNvSpPr>
          <p:nvPr/>
        </p:nvSpPr>
        <p:spPr bwMode="auto">
          <a:xfrm>
            <a:off x="5638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5638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5638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flipH="1">
            <a:off x="5638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p:cNvSpPr>
            <a:spLocks noChangeShapeType="1"/>
          </p:cNvSpPr>
          <p:nvPr/>
        </p:nvSpPr>
        <p:spPr bwMode="auto">
          <a:xfrm flipH="1">
            <a:off x="5638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Oval 15"/>
          <p:cNvSpPr>
            <a:spLocks noChangeArrowheads="1"/>
          </p:cNvSpPr>
          <p:nvPr/>
        </p:nvSpPr>
        <p:spPr bwMode="auto">
          <a:xfrm>
            <a:off x="1828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Libraries </a:t>
            </a:r>
          </a:p>
        </p:txBody>
      </p:sp>
      <p:sp>
        <p:nvSpPr>
          <p:cNvPr id="16" name="Line 16"/>
          <p:cNvSpPr>
            <a:spLocks noChangeShapeType="1"/>
          </p:cNvSpPr>
          <p:nvPr/>
        </p:nvSpPr>
        <p:spPr bwMode="auto">
          <a:xfrm>
            <a:off x="3733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p:cNvSpPr>
            <a:spLocks/>
          </p:cNvSpPr>
          <p:nvPr/>
        </p:nvSpPr>
        <p:spPr bwMode="auto">
          <a:xfrm>
            <a:off x="3568700" y="2057400"/>
            <a:ext cx="774700" cy="1371600"/>
          </a:xfrm>
          <a:custGeom>
            <a:avLst/>
            <a:gdLst>
              <a:gd name="T0" fmla="*/ 774700 w 488"/>
              <a:gd name="T1" fmla="*/ 1371600 h 1008"/>
              <a:gd name="T2" fmla="*/ 241300 w 488"/>
              <a:gd name="T3" fmla="*/ 1175657 h 1008"/>
              <a:gd name="T4" fmla="*/ 88900 w 488"/>
              <a:gd name="T5" fmla="*/ 261257 h 1008"/>
              <a:gd name="T6" fmla="*/ 774700 w 488"/>
              <a:gd name="T7" fmla="*/ 0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8" h="1008">
                <a:moveTo>
                  <a:pt x="488" y="1008"/>
                </a:moveTo>
                <a:cubicBezTo>
                  <a:pt x="356" y="1004"/>
                  <a:pt x="224" y="1000"/>
                  <a:pt x="152" y="864"/>
                </a:cubicBezTo>
                <a:cubicBezTo>
                  <a:pt x="80" y="728"/>
                  <a:pt x="0" y="336"/>
                  <a:pt x="56" y="192"/>
                </a:cubicBezTo>
                <a:cubicBezTo>
                  <a:pt x="112" y="48"/>
                  <a:pt x="300" y="24"/>
                  <a:pt x="488" y="0"/>
                </a:cubicBezTo>
              </a:path>
            </a:pathLst>
          </a:custGeom>
          <a:noFill/>
          <a:ln w="50800">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20"/>
          <p:cNvSpPr txBox="1">
            <a:spLocks noChangeArrowheads="1"/>
          </p:cNvSpPr>
          <p:nvPr/>
        </p:nvSpPr>
        <p:spPr bwMode="auto">
          <a:xfrm>
            <a:off x="2193925" y="2017713"/>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solidFill>
                  <a:srgbClr val="FF0000"/>
                </a:solidFill>
              </a:rPr>
              <a:t>Syntactic</a:t>
            </a:r>
          </a:p>
          <a:p>
            <a:pPr eaLnBrk="1" hangingPunct="1"/>
            <a:r>
              <a:rPr lang="en-US" b="1" dirty="0">
                <a:solidFill>
                  <a:srgbClr val="FF0000"/>
                </a:solidFill>
              </a:rPr>
              <a:t>Errors</a:t>
            </a:r>
          </a:p>
        </p:txBody>
      </p:sp>
      <p:sp>
        <p:nvSpPr>
          <p:cNvPr id="19" name="Freeform 22"/>
          <p:cNvSpPr>
            <a:spLocks/>
          </p:cNvSpPr>
          <p:nvPr/>
        </p:nvSpPr>
        <p:spPr bwMode="auto">
          <a:xfrm>
            <a:off x="5715000" y="1346200"/>
            <a:ext cx="4648200" cy="4508500"/>
          </a:xfrm>
          <a:custGeom>
            <a:avLst/>
            <a:gdLst>
              <a:gd name="T0" fmla="*/ 3581400 w 2928"/>
              <a:gd name="T1" fmla="*/ 4140200 h 2840"/>
              <a:gd name="T2" fmla="*/ 4114800 w 2928"/>
              <a:gd name="T3" fmla="*/ 3911600 h 2840"/>
              <a:gd name="T4" fmla="*/ 3962400 w 2928"/>
              <a:gd name="T5" fmla="*/ 558800 h 2840"/>
              <a:gd name="T6" fmla="*/ 0 w 2928"/>
              <a:gd name="T7" fmla="*/ 558800 h 28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2840">
                <a:moveTo>
                  <a:pt x="2256" y="2608"/>
                </a:moveTo>
                <a:cubicBezTo>
                  <a:pt x="2404" y="2724"/>
                  <a:pt x="2552" y="2840"/>
                  <a:pt x="2592" y="2464"/>
                </a:cubicBezTo>
                <a:cubicBezTo>
                  <a:pt x="2632" y="2088"/>
                  <a:pt x="2928" y="704"/>
                  <a:pt x="2496" y="352"/>
                </a:cubicBezTo>
                <a:cubicBezTo>
                  <a:pt x="2064" y="0"/>
                  <a:pt x="1032" y="176"/>
                  <a:pt x="0" y="352"/>
                </a:cubicBezTo>
              </a:path>
            </a:pathLst>
          </a:custGeom>
          <a:noFill/>
          <a:ln w="539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23"/>
          <p:cNvSpPr txBox="1">
            <a:spLocks noChangeArrowheads="1"/>
          </p:cNvSpPr>
          <p:nvPr/>
        </p:nvSpPr>
        <p:spPr bwMode="auto">
          <a:xfrm>
            <a:off x="9086850" y="583565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FF0000"/>
                </a:solidFill>
              </a:rPr>
              <a:t>Semantic</a:t>
            </a:r>
          </a:p>
          <a:p>
            <a:pPr eaLnBrk="1" hangingPunct="1"/>
            <a:r>
              <a:rPr lang="en-US" b="1">
                <a:solidFill>
                  <a:srgbClr val="FF0000"/>
                </a:solidFill>
              </a:rPr>
              <a:t>Errors</a:t>
            </a:r>
          </a:p>
        </p:txBody>
      </p:sp>
    </p:spTree>
    <p:extLst>
      <p:ext uri="{BB962C8B-B14F-4D97-AF65-F5344CB8AC3E}">
        <p14:creationId xmlns:p14="http://schemas.microsoft.com/office/powerpoint/2010/main" val="35375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Syntax and Semantics error</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Rectangle 3"/>
          <p:cNvSpPr txBox="1">
            <a:spLocks noChangeArrowheads="1"/>
          </p:cNvSpPr>
          <p:nvPr/>
        </p:nvSpPr>
        <p:spPr>
          <a:xfrm>
            <a:off x="1676400" y="914400"/>
            <a:ext cx="87630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C0099"/>
                </a:solidFill>
              </a:rPr>
              <a:t>Syntax</a:t>
            </a:r>
            <a:r>
              <a:rPr lang="en-US" dirty="0"/>
              <a:t> errors: violation of programming language rules (grammar)</a:t>
            </a:r>
          </a:p>
          <a:p>
            <a:pPr lvl="1"/>
            <a:r>
              <a:rPr lang="en-US" dirty="0"/>
              <a:t>"</a:t>
            </a:r>
            <a:r>
              <a:rPr lang="en-US" i="1" dirty="0"/>
              <a:t>Me speak English good</a:t>
            </a:r>
            <a:r>
              <a:rPr lang="en-US" dirty="0"/>
              <a:t>." </a:t>
            </a:r>
          </a:p>
          <a:p>
            <a:pPr lvl="1"/>
            <a:r>
              <a:rPr lang="en-US" dirty="0"/>
              <a:t>Use valid C symbols in wrong places</a:t>
            </a:r>
          </a:p>
          <a:p>
            <a:pPr lvl="1"/>
            <a:r>
              <a:rPr lang="en-US" dirty="0"/>
              <a:t>Detected by the compiler</a:t>
            </a:r>
          </a:p>
          <a:p>
            <a:r>
              <a:rPr lang="en-US" dirty="0">
                <a:solidFill>
                  <a:srgbClr val="CC0099"/>
                </a:solidFill>
              </a:rPr>
              <a:t>Semantics</a:t>
            </a:r>
            <a:r>
              <a:rPr lang="en-US" dirty="0"/>
              <a:t> errors: errors in meaning: </a:t>
            </a:r>
          </a:p>
          <a:p>
            <a:pPr lvl="1"/>
            <a:r>
              <a:rPr lang="en-US" dirty="0"/>
              <a:t>"</a:t>
            </a:r>
            <a:r>
              <a:rPr lang="en-US" i="1" dirty="0"/>
              <a:t>This sentence is excellent Italian</a:t>
            </a:r>
            <a:r>
              <a:rPr lang="en-US" dirty="0"/>
              <a:t>." </a:t>
            </a:r>
          </a:p>
          <a:p>
            <a:pPr lvl="1"/>
            <a:r>
              <a:rPr lang="en-US" dirty="0"/>
              <a:t>Programs are syntactically correct but don’t produce the expected output</a:t>
            </a:r>
          </a:p>
          <a:p>
            <a:pPr lvl="1"/>
            <a:r>
              <a:rPr lang="en-US" dirty="0"/>
              <a:t>User observes output of running program</a:t>
            </a:r>
          </a:p>
          <a:p>
            <a:endParaRPr lang="en-US" sz="2800" dirty="0"/>
          </a:p>
        </p:txBody>
      </p:sp>
    </p:spTree>
    <p:extLst>
      <p:ext uri="{BB962C8B-B14F-4D97-AF65-F5344CB8AC3E}">
        <p14:creationId xmlns:p14="http://schemas.microsoft.com/office/powerpoint/2010/main" val="24106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Variables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Rectangle 3"/>
          <p:cNvSpPr txBox="1">
            <a:spLocks noChangeArrowheads="1"/>
          </p:cNvSpPr>
          <p:nvPr/>
        </p:nvSpPr>
        <p:spPr>
          <a:xfrm>
            <a:off x="1676400" y="836614"/>
            <a:ext cx="8763000" cy="58689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dirty="0"/>
              <a:t>Programs can use symbolic names for storing computation data and results</a:t>
            </a:r>
          </a:p>
          <a:p>
            <a:pPr>
              <a:lnSpc>
                <a:spcPct val="90000"/>
              </a:lnSpc>
            </a:pPr>
            <a:r>
              <a:rPr lang="en-US" dirty="0">
                <a:solidFill>
                  <a:srgbClr val="FF0000"/>
                </a:solidFill>
              </a:rPr>
              <a:t>Variable</a:t>
            </a:r>
            <a:r>
              <a:rPr lang="en-US" dirty="0"/>
              <a:t>: a symbolic name for a memory location</a:t>
            </a:r>
          </a:p>
          <a:p>
            <a:pPr lvl="1">
              <a:lnSpc>
                <a:spcPct val="90000"/>
              </a:lnSpc>
            </a:pPr>
            <a:r>
              <a:rPr lang="en-US" dirty="0"/>
              <a:t>programmer doesn’t has to worry about specifying (or even knowing) the value of the location’s address</a:t>
            </a:r>
          </a:p>
          <a:p>
            <a:pPr>
              <a:lnSpc>
                <a:spcPct val="90000"/>
              </a:lnSpc>
            </a:pPr>
            <a:r>
              <a:rPr lang="en-US" dirty="0"/>
              <a:t>In C, variables have to be </a:t>
            </a:r>
            <a:r>
              <a:rPr lang="en-US" b="1" i="1" dirty="0">
                <a:solidFill>
                  <a:srgbClr val="0070C0"/>
                </a:solidFill>
              </a:rPr>
              <a:t>declared</a:t>
            </a:r>
            <a:r>
              <a:rPr lang="en-US" dirty="0">
                <a:solidFill>
                  <a:srgbClr val="0070C0"/>
                </a:solidFill>
              </a:rPr>
              <a:t> </a:t>
            </a:r>
            <a:r>
              <a:rPr lang="en-US" dirty="0"/>
              <a:t>before they are used</a:t>
            </a:r>
          </a:p>
          <a:p>
            <a:pPr lvl="1">
              <a:lnSpc>
                <a:spcPct val="90000"/>
              </a:lnSpc>
            </a:pPr>
            <a:endParaRPr lang="en-US" dirty="0"/>
          </a:p>
        </p:txBody>
      </p:sp>
    </p:spTree>
    <p:extLst>
      <p:ext uri="{BB962C8B-B14F-4D97-AF65-F5344CB8AC3E}">
        <p14:creationId xmlns:p14="http://schemas.microsoft.com/office/powerpoint/2010/main" val="34180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Variables - Examples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5" name="Text Box 4"/>
          <p:cNvSpPr txBox="1">
            <a:spLocks noChangeArrowheads="1"/>
          </p:cNvSpPr>
          <p:nvPr/>
        </p:nvSpPr>
        <p:spPr bwMode="auto">
          <a:xfrm>
            <a:off x="2438400" y="1717676"/>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a:latin typeface="Courier New" panose="02070309020205020404" pitchFamily="49" charset="0"/>
              </a:rPr>
              <a:t>int</a:t>
            </a:r>
            <a:r>
              <a:rPr lang="en-US" dirty="0">
                <a:latin typeface="Courier New" panose="02070309020205020404" pitchFamily="49" charset="0"/>
              </a:rPr>
              <a:t> a;         // declaring a variable of type </a:t>
            </a:r>
            <a:r>
              <a:rPr lang="en-US" dirty="0" err="1">
                <a:latin typeface="Courier New" panose="02070309020205020404" pitchFamily="49" charset="0"/>
              </a:rPr>
              <a:t>int</a:t>
            </a:r>
            <a:endParaRPr lang="en-US" dirty="0">
              <a:latin typeface="Courier New" panose="02070309020205020404" pitchFamily="49" charset="0"/>
            </a:endParaRPr>
          </a:p>
          <a:p>
            <a:endParaRPr lang="en-US"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sum, a1,a2; // declaring 3 variables</a:t>
            </a:r>
          </a:p>
          <a:p>
            <a:endParaRPr lang="en-US"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x=7; // declaring and initializing a variable </a:t>
            </a:r>
          </a:p>
          <a:p>
            <a:endParaRPr lang="en-US" dirty="0">
              <a:latin typeface="Courier New" panose="02070309020205020404" pitchFamily="49" charset="0"/>
            </a:endParaRPr>
          </a:p>
          <a:p>
            <a:endParaRPr lang="en-US" dirty="0">
              <a:latin typeface="Courier New" panose="02070309020205020404" pitchFamily="49" charset="0"/>
            </a:endParaRPr>
          </a:p>
          <a:p>
            <a:r>
              <a:rPr lang="en-US" dirty="0">
                <a:latin typeface="Courier New" panose="02070309020205020404" pitchFamily="49" charset="0"/>
              </a:rPr>
              <a:t>a=5;  // assigning to variable a the value 5</a:t>
            </a:r>
          </a:p>
          <a:p>
            <a:endParaRPr lang="en-US" dirty="0">
              <a:latin typeface="Courier New" panose="02070309020205020404" pitchFamily="49" charset="0"/>
            </a:endParaRPr>
          </a:p>
          <a:p>
            <a:r>
              <a:rPr lang="en-US" dirty="0">
                <a:latin typeface="Courier New" panose="02070309020205020404" pitchFamily="49" charset="0"/>
              </a:rPr>
              <a:t>a1=a; // assigning to variable a1 the value of a</a:t>
            </a:r>
          </a:p>
          <a:p>
            <a:endParaRPr lang="en-US" dirty="0">
              <a:latin typeface="Courier New" panose="02070309020205020404" pitchFamily="49" charset="0"/>
            </a:endParaRPr>
          </a:p>
          <a:p>
            <a:endParaRPr lang="en-US" dirty="0">
              <a:latin typeface="Courier New" panose="02070309020205020404" pitchFamily="49" charset="0"/>
            </a:endParaRPr>
          </a:p>
        </p:txBody>
      </p:sp>
      <p:sp>
        <p:nvSpPr>
          <p:cNvPr id="6" name="Freeform 6"/>
          <p:cNvSpPr>
            <a:spLocks/>
          </p:cNvSpPr>
          <p:nvPr/>
        </p:nvSpPr>
        <p:spPr bwMode="auto">
          <a:xfrm>
            <a:off x="2298700" y="4114801"/>
            <a:ext cx="503238" cy="544513"/>
          </a:xfrm>
          <a:custGeom>
            <a:avLst/>
            <a:gdLst>
              <a:gd name="T0" fmla="*/ 198 w 317"/>
              <a:gd name="T1" fmla="*/ 22 h 343"/>
              <a:gd name="T2" fmla="*/ 66 w 317"/>
              <a:gd name="T3" fmla="*/ 70 h 343"/>
              <a:gd name="T4" fmla="*/ 42 w 317"/>
              <a:gd name="T5" fmla="*/ 286 h 343"/>
              <a:gd name="T6" fmla="*/ 186 w 317"/>
              <a:gd name="T7" fmla="*/ 322 h 343"/>
              <a:gd name="T8" fmla="*/ 222 w 317"/>
              <a:gd name="T9" fmla="*/ 334 h 343"/>
              <a:gd name="T10" fmla="*/ 294 w 317"/>
              <a:gd name="T11" fmla="*/ 322 h 343"/>
              <a:gd name="T12" fmla="*/ 294 w 317"/>
              <a:gd name="T13" fmla="*/ 46 h 343"/>
              <a:gd name="T14" fmla="*/ 198 w 317"/>
              <a:gd name="T15" fmla="*/ 22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7"/>
          <p:cNvSpPr>
            <a:spLocks/>
          </p:cNvSpPr>
          <p:nvPr/>
        </p:nvSpPr>
        <p:spPr bwMode="auto">
          <a:xfrm>
            <a:off x="2814639" y="4130676"/>
            <a:ext cx="503237" cy="544513"/>
          </a:xfrm>
          <a:custGeom>
            <a:avLst/>
            <a:gdLst>
              <a:gd name="T0" fmla="*/ 198 w 317"/>
              <a:gd name="T1" fmla="*/ 22 h 343"/>
              <a:gd name="T2" fmla="*/ 66 w 317"/>
              <a:gd name="T3" fmla="*/ 70 h 343"/>
              <a:gd name="T4" fmla="*/ 42 w 317"/>
              <a:gd name="T5" fmla="*/ 286 h 343"/>
              <a:gd name="T6" fmla="*/ 186 w 317"/>
              <a:gd name="T7" fmla="*/ 322 h 343"/>
              <a:gd name="T8" fmla="*/ 222 w 317"/>
              <a:gd name="T9" fmla="*/ 334 h 343"/>
              <a:gd name="T10" fmla="*/ 294 w 317"/>
              <a:gd name="T11" fmla="*/ 322 h 343"/>
              <a:gd name="T12" fmla="*/ 294 w 317"/>
              <a:gd name="T13" fmla="*/ 46 h 343"/>
              <a:gd name="T14" fmla="*/ 198 w 317"/>
              <a:gd name="T15" fmla="*/ 22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8"/>
          <p:cNvSpPr txBox="1">
            <a:spLocks noChangeArrowheads="1"/>
          </p:cNvSpPr>
          <p:nvPr/>
        </p:nvSpPr>
        <p:spPr bwMode="auto">
          <a:xfrm>
            <a:off x="1641476" y="4816475"/>
            <a:ext cx="9509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FF0000"/>
                </a:solidFill>
              </a:rPr>
              <a:t>L-value</a:t>
            </a:r>
          </a:p>
        </p:txBody>
      </p:sp>
      <p:sp>
        <p:nvSpPr>
          <p:cNvPr id="9" name="Text Box 9"/>
          <p:cNvSpPr txBox="1">
            <a:spLocks noChangeArrowheads="1"/>
          </p:cNvSpPr>
          <p:nvPr/>
        </p:nvSpPr>
        <p:spPr bwMode="auto">
          <a:xfrm>
            <a:off x="2784476" y="4816475"/>
            <a:ext cx="986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6600"/>
                </a:solidFill>
              </a:rPr>
              <a:t>R-value</a:t>
            </a:r>
          </a:p>
        </p:txBody>
      </p:sp>
      <p:sp>
        <p:nvSpPr>
          <p:cNvPr id="10" name="Text Box 10"/>
          <p:cNvSpPr txBox="1">
            <a:spLocks noChangeArrowheads="1"/>
          </p:cNvSpPr>
          <p:nvPr/>
        </p:nvSpPr>
        <p:spPr bwMode="auto">
          <a:xfrm>
            <a:off x="2422526" y="5105401"/>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a:p>
            <a:endParaRPr lang="en-US"/>
          </a:p>
          <a:p>
            <a:r>
              <a:rPr lang="en-US">
                <a:latin typeface="Courier New" panose="02070309020205020404" pitchFamily="49" charset="0"/>
              </a:rPr>
              <a:t>a1=a1+1;  // assigning to variable a1 the value of a1+1</a:t>
            </a:r>
          </a:p>
          <a:p>
            <a:r>
              <a:rPr lang="en-US">
                <a:latin typeface="Courier New" panose="02070309020205020404" pitchFamily="49" charset="0"/>
              </a:rPr>
              <a:t>	   // (increasing value of a1 with 1)</a:t>
            </a:r>
          </a:p>
          <a:p>
            <a:endParaRPr lang="en-US">
              <a:latin typeface="Courier New" panose="02070309020205020404" pitchFamily="49" charset="0"/>
            </a:endParaRPr>
          </a:p>
        </p:txBody>
      </p:sp>
    </p:spTree>
    <p:extLst>
      <p:ext uri="{BB962C8B-B14F-4D97-AF65-F5344CB8AC3E}">
        <p14:creationId xmlns:p14="http://schemas.microsoft.com/office/powerpoint/2010/main" val="371187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Variable names: rules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Rectangle 3"/>
          <p:cNvSpPr txBox="1">
            <a:spLocks noChangeArrowheads="1"/>
          </p:cNvSpPr>
          <p:nvPr/>
        </p:nvSpPr>
        <p:spPr>
          <a:xfrm>
            <a:off x="1752600" y="836614"/>
            <a:ext cx="8686800" cy="58689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buFontTx/>
              <a:buNone/>
            </a:pPr>
            <a:r>
              <a:rPr lang="en-US" sz="2400" dirty="0">
                <a:latin typeface="+mj-lt"/>
              </a:rPr>
              <a:t>Rules for valid variable names (</a:t>
            </a:r>
            <a:r>
              <a:rPr lang="en-US" sz="2400" i="1" dirty="0">
                <a:latin typeface="+mj-lt"/>
              </a:rPr>
              <a:t>identifiers</a:t>
            </a:r>
            <a:r>
              <a:rPr lang="en-US" sz="2400" dirty="0">
                <a:latin typeface="+mj-lt"/>
              </a:rPr>
              <a:t>) in C :</a:t>
            </a:r>
          </a:p>
          <a:p>
            <a:pPr>
              <a:lnSpc>
                <a:spcPct val="95000"/>
              </a:lnSpc>
            </a:pPr>
            <a:r>
              <a:rPr lang="en-US" sz="2400" dirty="0">
                <a:latin typeface="+mj-lt"/>
              </a:rPr>
              <a:t>Name must begin with a letter or underscore ( _ ) and can be followed by any combination of letters, underscores, or digits.</a:t>
            </a:r>
          </a:p>
          <a:p>
            <a:pPr>
              <a:lnSpc>
                <a:spcPct val="95000"/>
              </a:lnSpc>
            </a:pPr>
            <a:r>
              <a:rPr lang="en-US" sz="2400" dirty="0">
                <a:latin typeface="+mj-lt"/>
              </a:rPr>
              <a:t>Any name that has special significance to the C compiler (</a:t>
            </a:r>
            <a:r>
              <a:rPr lang="en-US" sz="2400" i="1" dirty="0">
                <a:latin typeface="+mj-lt"/>
              </a:rPr>
              <a:t>reserved words</a:t>
            </a:r>
            <a:r>
              <a:rPr lang="en-US" sz="2400" dirty="0">
                <a:latin typeface="+mj-lt"/>
              </a:rPr>
              <a:t>) cannot be used as a variable name.</a:t>
            </a:r>
          </a:p>
          <a:p>
            <a:pPr>
              <a:lnSpc>
                <a:spcPct val="95000"/>
              </a:lnSpc>
            </a:pPr>
            <a:r>
              <a:rPr lang="en-US" sz="2400" dirty="0">
                <a:solidFill>
                  <a:srgbClr val="FF0000"/>
                </a:solidFill>
                <a:latin typeface="+mj-lt"/>
              </a:rPr>
              <a:t>Examples of </a:t>
            </a:r>
            <a:r>
              <a:rPr lang="en-US" sz="2400" b="1" i="1" dirty="0">
                <a:solidFill>
                  <a:srgbClr val="FF0000"/>
                </a:solidFill>
                <a:latin typeface="+mj-lt"/>
              </a:rPr>
              <a:t>valid</a:t>
            </a:r>
            <a:r>
              <a:rPr lang="en-US" sz="2400" dirty="0">
                <a:solidFill>
                  <a:srgbClr val="FF0000"/>
                </a:solidFill>
                <a:latin typeface="+mj-lt"/>
              </a:rPr>
              <a:t> variable names: </a:t>
            </a:r>
            <a:r>
              <a:rPr lang="en-US" sz="2400" dirty="0">
                <a:latin typeface="+mj-lt"/>
              </a:rPr>
              <a:t>Sum, </a:t>
            </a:r>
            <a:r>
              <a:rPr lang="en-US" sz="2400" dirty="0" err="1">
                <a:latin typeface="+mj-lt"/>
              </a:rPr>
              <a:t>pieceFlag</a:t>
            </a:r>
            <a:r>
              <a:rPr lang="en-US" sz="2400" dirty="0">
                <a:latin typeface="+mj-lt"/>
              </a:rPr>
              <a:t>, I, J5x7, </a:t>
            </a:r>
            <a:r>
              <a:rPr lang="en-US" sz="2400" dirty="0" err="1">
                <a:latin typeface="+mj-lt"/>
              </a:rPr>
              <a:t>Number_of_moves</a:t>
            </a:r>
            <a:r>
              <a:rPr lang="en-US" sz="2400" dirty="0">
                <a:latin typeface="+mj-lt"/>
              </a:rPr>
              <a:t>, _</a:t>
            </a:r>
            <a:r>
              <a:rPr lang="en-US" sz="2400" dirty="0" err="1">
                <a:latin typeface="+mj-lt"/>
              </a:rPr>
              <a:t>sysflag</a:t>
            </a:r>
            <a:endParaRPr lang="en-US" sz="2400" dirty="0">
              <a:latin typeface="+mj-lt"/>
            </a:endParaRPr>
          </a:p>
          <a:p>
            <a:pPr>
              <a:lnSpc>
                <a:spcPct val="95000"/>
              </a:lnSpc>
            </a:pPr>
            <a:r>
              <a:rPr lang="en-US" sz="2400" dirty="0">
                <a:solidFill>
                  <a:srgbClr val="FF0000"/>
                </a:solidFill>
                <a:latin typeface="+mj-lt"/>
              </a:rPr>
              <a:t>Examples of </a:t>
            </a:r>
            <a:r>
              <a:rPr lang="en-US" sz="2400" b="1" i="1" dirty="0">
                <a:solidFill>
                  <a:srgbClr val="FF0000"/>
                </a:solidFill>
                <a:latin typeface="+mj-lt"/>
              </a:rPr>
              <a:t>invalid</a:t>
            </a:r>
            <a:r>
              <a:rPr lang="en-US" sz="2400" dirty="0">
                <a:solidFill>
                  <a:srgbClr val="FF0000"/>
                </a:solidFill>
                <a:latin typeface="+mj-lt"/>
              </a:rPr>
              <a:t> variable names</a:t>
            </a:r>
            <a:r>
              <a:rPr lang="en-US" sz="2400" dirty="0">
                <a:latin typeface="+mj-lt"/>
              </a:rPr>
              <a:t>: </a:t>
            </a:r>
            <a:r>
              <a:rPr lang="en-US" sz="2400" dirty="0" err="1">
                <a:latin typeface="+mj-lt"/>
              </a:rPr>
              <a:t>sum$value</a:t>
            </a:r>
            <a:r>
              <a:rPr lang="en-US" sz="2400" dirty="0">
                <a:latin typeface="+mj-lt"/>
              </a:rPr>
              <a:t>, 3Spencer, int.  </a:t>
            </a:r>
          </a:p>
          <a:p>
            <a:pPr>
              <a:lnSpc>
                <a:spcPct val="95000"/>
              </a:lnSpc>
            </a:pPr>
            <a:r>
              <a:rPr lang="en-US" sz="2400" dirty="0">
                <a:solidFill>
                  <a:srgbClr val="FF0000"/>
                </a:solidFill>
                <a:latin typeface="+mj-lt"/>
              </a:rPr>
              <a:t>C is case-sensitive: </a:t>
            </a:r>
            <a:r>
              <a:rPr lang="en-US" sz="2400" dirty="0">
                <a:latin typeface="+mj-lt"/>
              </a:rPr>
              <a:t>sum, Sum, and SUM each refer to a different variable !</a:t>
            </a:r>
          </a:p>
          <a:p>
            <a:pPr>
              <a:lnSpc>
                <a:spcPct val="95000"/>
              </a:lnSpc>
            </a:pPr>
            <a:r>
              <a:rPr lang="en-US" sz="2400" dirty="0">
                <a:solidFill>
                  <a:srgbClr val="FF0000"/>
                </a:solidFill>
                <a:latin typeface="+mj-lt"/>
              </a:rPr>
              <a:t>Variable names can be as long as you want</a:t>
            </a:r>
            <a:r>
              <a:rPr lang="en-US" sz="2400" dirty="0">
                <a:latin typeface="+mj-lt"/>
              </a:rPr>
              <a:t>, although only the first 63 characters might be significant. But it’s  not practical to use variable names that are too long.</a:t>
            </a:r>
          </a:p>
          <a:p>
            <a:pPr>
              <a:lnSpc>
                <a:spcPct val="95000"/>
              </a:lnSpc>
            </a:pPr>
            <a:r>
              <a:rPr lang="en-US" sz="2400" dirty="0">
                <a:solidFill>
                  <a:srgbClr val="FF0000"/>
                </a:solidFill>
                <a:latin typeface="+mj-lt"/>
              </a:rPr>
              <a:t>Choice of meaningful variable names </a:t>
            </a:r>
            <a:r>
              <a:rPr lang="en-US" sz="2400" dirty="0">
                <a:latin typeface="+mj-lt"/>
              </a:rPr>
              <a:t>can increase the readability of a program</a:t>
            </a:r>
          </a:p>
          <a:p>
            <a:pPr>
              <a:lnSpc>
                <a:spcPct val="80000"/>
              </a:lnSpc>
            </a:pPr>
            <a:endParaRPr lang="en-US" sz="2400" dirty="0">
              <a:latin typeface="+mj-lt"/>
            </a:endParaRPr>
          </a:p>
        </p:txBody>
      </p:sp>
    </p:spTree>
    <p:extLst>
      <p:ext uri="{BB962C8B-B14F-4D97-AF65-F5344CB8AC3E}">
        <p14:creationId xmlns:p14="http://schemas.microsoft.com/office/powerpoint/2010/main" val="426277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History of Programming Language</a:t>
            </a:r>
            <a:endParaRPr lang="en-US" sz="3200" dirty="0">
              <a:latin typeface="Garamond"/>
              <a:cs typeface="Garamond"/>
            </a:endParaRPr>
          </a:p>
        </p:txBody>
      </p:sp>
      <p:sp>
        <p:nvSpPr>
          <p:cNvPr id="3" name="Content Placeholder 2"/>
          <p:cNvSpPr>
            <a:spLocks noGrp="1"/>
          </p:cNvSpPr>
          <p:nvPr>
            <p:ph idx="1"/>
          </p:nvPr>
        </p:nvSpPr>
        <p:spPr>
          <a:xfrm>
            <a:off x="0" y="836712"/>
            <a:ext cx="12019402" cy="5663240"/>
          </a:xfrm>
        </p:spPr>
        <p:txBody>
          <a:bodyPr>
            <a:normAutofit/>
          </a:bodyPr>
          <a:lstStyle/>
          <a:p>
            <a:pPr marL="0" indent="0" algn="just">
              <a:buNone/>
            </a:pPr>
            <a:r>
              <a:rPr lang="en-US" sz="3200" dirty="0"/>
              <a:t>In the 1950s the first three modern programming languages whose descendants are still in widespread use today were designed</a:t>
            </a:r>
            <a:r>
              <a:rPr lang="en-US" sz="3200" dirty="0" smtClean="0"/>
              <a:t>:</a:t>
            </a:r>
          </a:p>
          <a:p>
            <a:pPr algn="just"/>
            <a:r>
              <a:rPr lang="en-US" sz="3200" dirty="0"/>
              <a:t>FORTRAN, the "</a:t>
            </a:r>
            <a:r>
              <a:rPr lang="en-US" sz="3200" dirty="0" err="1"/>
              <a:t>FORmula</a:t>
            </a:r>
            <a:r>
              <a:rPr lang="en-US" sz="3200" dirty="0"/>
              <a:t> </a:t>
            </a:r>
            <a:r>
              <a:rPr lang="en-US" sz="3200" dirty="0" err="1"/>
              <a:t>TRANslator</a:t>
            </a:r>
            <a:r>
              <a:rPr lang="en-US" sz="3200" dirty="0"/>
              <a:t>", invented by John W. Backus et </a:t>
            </a:r>
            <a:r>
              <a:rPr lang="en-US" sz="3200" dirty="0" smtClean="0"/>
              <a:t>al</a:t>
            </a:r>
            <a:endParaRPr lang="en-US" sz="3200" dirty="0"/>
          </a:p>
          <a:p>
            <a:pPr algn="just"/>
            <a:r>
              <a:rPr lang="en-US" sz="3200" dirty="0"/>
              <a:t>LISP, the "</a:t>
            </a:r>
            <a:r>
              <a:rPr lang="en-US" sz="3200" dirty="0" err="1"/>
              <a:t>LISt</a:t>
            </a:r>
            <a:r>
              <a:rPr lang="en-US" sz="3200" dirty="0"/>
              <a:t> Processor", invented by John McCarthy et al</a:t>
            </a:r>
            <a:r>
              <a:rPr lang="en-US" sz="3200" dirty="0" smtClean="0"/>
              <a:t>.</a:t>
            </a:r>
            <a:endParaRPr lang="en-US" sz="3200" dirty="0"/>
          </a:p>
          <a:p>
            <a:pPr algn="just"/>
            <a:r>
              <a:rPr lang="en-US" sz="3200" dirty="0"/>
              <a:t>COBOL, the </a:t>
            </a:r>
            <a:r>
              <a:rPr lang="en-US" sz="3200" dirty="0" err="1"/>
              <a:t>COmmon</a:t>
            </a:r>
            <a:r>
              <a:rPr lang="en-US" sz="3200" dirty="0"/>
              <a:t> Business Oriented Language, created by the Short Range Committee, heavily influenced by Grace Hopper</a:t>
            </a:r>
            <a:r>
              <a:rPr lang="en-US" sz="3200" dirty="0" smtClean="0"/>
              <a:t>.</a:t>
            </a:r>
          </a:p>
          <a:p>
            <a:pPr algn="just"/>
            <a:endParaRPr lang="en-US" sz="3200" dirty="0"/>
          </a:p>
        </p:txBody>
      </p:sp>
    </p:spTree>
    <p:extLst>
      <p:ext uri="{BB962C8B-B14F-4D97-AF65-F5344CB8AC3E}">
        <p14:creationId xmlns:p14="http://schemas.microsoft.com/office/powerpoint/2010/main" val="3847677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Using and Displaying Variables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Text Box 4"/>
          <p:cNvSpPr txBox="1">
            <a:spLocks noChangeArrowheads="1"/>
          </p:cNvSpPr>
          <p:nvPr/>
        </p:nvSpPr>
        <p:spPr bwMode="auto">
          <a:xfrm>
            <a:off x="2514600" y="1676400"/>
            <a:ext cx="72517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eaLnBrk="1" hangingPunct="1"/>
            <a:r>
              <a:rPr lang="en-US" dirty="0">
                <a:latin typeface="Courier New" panose="02070309020205020404" pitchFamily="49" charset="0"/>
              </a:rPr>
              <a:t>	</a:t>
            </a:r>
            <a:r>
              <a:rPr lang="en-US" dirty="0" err="1">
                <a:latin typeface="Courier New" panose="02070309020205020404" pitchFamily="49" charset="0"/>
              </a:rPr>
              <a:t>int</a:t>
            </a:r>
            <a:r>
              <a:rPr lang="en-US" dirty="0">
                <a:latin typeface="Courier New" panose="02070309020205020404" pitchFamily="49" charset="0"/>
              </a:rPr>
              <a:t> sum;</a:t>
            </a:r>
          </a:p>
          <a:p>
            <a:pPr eaLnBrk="1" hangingPunct="1"/>
            <a:r>
              <a:rPr lang="en-US" dirty="0">
                <a:latin typeface="Courier New" panose="02070309020205020404" pitchFamily="49" charset="0"/>
              </a:rPr>
              <a:t>	sum = 50 + 25;</a:t>
            </a:r>
          </a:p>
          <a:p>
            <a:pPr eaLnBrk="1" hangingPunct="1"/>
            <a:r>
              <a:rPr lang="en-US" dirty="0">
                <a:latin typeface="Courier New" panose="02070309020205020404" pitchFamily="49" charset="0"/>
              </a:rPr>
              <a:t>	</a:t>
            </a:r>
            <a:r>
              <a:rPr lang="en-US" dirty="0" err="1">
                <a:latin typeface="Courier New" panose="02070309020205020404" pitchFamily="49" charset="0"/>
              </a:rPr>
              <a:t>printf</a:t>
            </a:r>
            <a:r>
              <a:rPr lang="en-US" dirty="0">
                <a:latin typeface="Courier New" panose="02070309020205020404" pitchFamily="49" charset="0"/>
              </a:rPr>
              <a:t> ("The sum of 50 and 25 is %</a:t>
            </a:r>
            <a:r>
              <a:rPr lang="en-US" dirty="0" err="1">
                <a:latin typeface="Courier New" panose="02070309020205020404" pitchFamily="49" charset="0"/>
              </a:rPr>
              <a:t>i</a:t>
            </a:r>
            <a:r>
              <a:rPr lang="en-US" dirty="0">
                <a:latin typeface="Courier New" panose="02070309020205020404" pitchFamily="49" charset="0"/>
              </a:rPr>
              <a:t>\n", sum);</a:t>
            </a:r>
          </a:p>
          <a:p>
            <a:pPr eaLnBrk="1" hangingPunct="1"/>
            <a:r>
              <a:rPr lang="en-US" dirty="0">
                <a:latin typeface="Courier New" panose="02070309020205020404" pitchFamily="49" charset="0"/>
              </a:rPr>
              <a:t>	return 0;</a:t>
            </a:r>
          </a:p>
          <a:p>
            <a:pPr eaLnBrk="1" hangingPunct="1"/>
            <a:r>
              <a:rPr lang="en-US" dirty="0">
                <a:latin typeface="Courier New" panose="02070309020205020404" pitchFamily="49" charset="0"/>
              </a:rPr>
              <a:t>}</a:t>
            </a:r>
          </a:p>
        </p:txBody>
      </p:sp>
      <p:sp>
        <p:nvSpPr>
          <p:cNvPr id="5" name="Text Box 6"/>
          <p:cNvSpPr txBox="1">
            <a:spLocks noChangeArrowheads="1"/>
          </p:cNvSpPr>
          <p:nvPr/>
        </p:nvSpPr>
        <p:spPr bwMode="auto">
          <a:xfrm>
            <a:off x="3124200" y="4724401"/>
            <a:ext cx="450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Variable sum </a:t>
            </a:r>
            <a:r>
              <a:rPr lang="en-US" b="1"/>
              <a:t>assigned</a:t>
            </a:r>
            <a:r>
              <a:rPr lang="en-US"/>
              <a:t>  expression 50+25</a:t>
            </a:r>
          </a:p>
        </p:txBody>
      </p:sp>
      <p:sp>
        <p:nvSpPr>
          <p:cNvPr id="6" name="Text Box 7"/>
          <p:cNvSpPr txBox="1">
            <a:spLocks noChangeArrowheads="1"/>
          </p:cNvSpPr>
          <p:nvPr/>
        </p:nvSpPr>
        <p:spPr bwMode="auto">
          <a:xfrm>
            <a:off x="3124200" y="5410201"/>
            <a:ext cx="493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Value of variable sum is </a:t>
            </a:r>
            <a:r>
              <a:rPr lang="en-US" b="1"/>
              <a:t>printed</a:t>
            </a:r>
            <a:r>
              <a:rPr lang="en-US"/>
              <a:t> in place of %i </a:t>
            </a:r>
          </a:p>
        </p:txBody>
      </p:sp>
      <p:sp>
        <p:nvSpPr>
          <p:cNvPr id="7" name="Freeform 8"/>
          <p:cNvSpPr>
            <a:spLocks/>
          </p:cNvSpPr>
          <p:nvPr/>
        </p:nvSpPr>
        <p:spPr bwMode="auto">
          <a:xfrm>
            <a:off x="3009900" y="2667000"/>
            <a:ext cx="419100" cy="1600200"/>
          </a:xfrm>
          <a:custGeom>
            <a:avLst/>
            <a:gdLst>
              <a:gd name="T0" fmla="*/ 419100 w 264"/>
              <a:gd name="T1" fmla="*/ 0 h 1008"/>
              <a:gd name="T2" fmla="*/ 38100 w 264"/>
              <a:gd name="T3" fmla="*/ 609600 h 1008"/>
              <a:gd name="T4" fmla="*/ 190500 w 264"/>
              <a:gd name="T5" fmla="*/ 16002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9"/>
          <p:cNvSpPr>
            <a:spLocks/>
          </p:cNvSpPr>
          <p:nvPr/>
        </p:nvSpPr>
        <p:spPr bwMode="auto">
          <a:xfrm>
            <a:off x="2819400" y="2971800"/>
            <a:ext cx="647700" cy="1905000"/>
          </a:xfrm>
          <a:custGeom>
            <a:avLst/>
            <a:gdLst>
              <a:gd name="T0" fmla="*/ 647700 w 264"/>
              <a:gd name="T1" fmla="*/ 0 h 1008"/>
              <a:gd name="T2" fmla="*/ 58882 w 264"/>
              <a:gd name="T3" fmla="*/ 725714 h 1008"/>
              <a:gd name="T4" fmla="*/ 294409 w 264"/>
              <a:gd name="T5" fmla="*/ 19050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10"/>
          <p:cNvSpPr>
            <a:spLocks/>
          </p:cNvSpPr>
          <p:nvPr/>
        </p:nvSpPr>
        <p:spPr bwMode="auto">
          <a:xfrm>
            <a:off x="2667000" y="3276600"/>
            <a:ext cx="762000" cy="2286000"/>
          </a:xfrm>
          <a:custGeom>
            <a:avLst/>
            <a:gdLst>
              <a:gd name="T0" fmla="*/ 762000 w 264"/>
              <a:gd name="T1" fmla="*/ 0 h 1008"/>
              <a:gd name="T2" fmla="*/ 69273 w 264"/>
              <a:gd name="T3" fmla="*/ 870857 h 1008"/>
              <a:gd name="T4" fmla="*/ 346364 w 264"/>
              <a:gd name="T5" fmla="*/ 22860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87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Displaying multiple values</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Text Box 4"/>
          <p:cNvSpPr txBox="1">
            <a:spLocks noChangeArrowheads="1"/>
          </p:cNvSpPr>
          <p:nvPr/>
        </p:nvSpPr>
        <p:spPr bwMode="auto">
          <a:xfrm>
            <a:off x="1752601" y="2286001"/>
            <a:ext cx="8658225"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Courier New" panose="02070309020205020404" pitchFamily="49" charset="0"/>
              </a:rPr>
              <a:t>#include &lt;stdio.h&gt;</a:t>
            </a:r>
          </a:p>
          <a:p>
            <a:pPr eaLnBrk="1" hangingPunct="1"/>
            <a:r>
              <a:rPr lang="en-US">
                <a:latin typeface="Courier New" panose="02070309020205020404" pitchFamily="49" charset="0"/>
              </a:rPr>
              <a:t>int main (void)</a:t>
            </a:r>
          </a:p>
          <a:p>
            <a:pPr eaLnBrk="1" hangingPunct="1"/>
            <a:r>
              <a:rPr lang="en-US">
                <a:latin typeface="Courier New" panose="02070309020205020404" pitchFamily="49" charset="0"/>
              </a:rPr>
              <a:t>{</a:t>
            </a:r>
          </a:p>
          <a:p>
            <a:pPr eaLnBrk="1" hangingPunct="1"/>
            <a:r>
              <a:rPr lang="en-US">
                <a:latin typeface="Courier New" panose="02070309020205020404" pitchFamily="49" charset="0"/>
              </a:rPr>
              <a:t>  int value1, value2, sum;</a:t>
            </a:r>
          </a:p>
          <a:p>
            <a:pPr eaLnBrk="1" hangingPunct="1"/>
            <a:r>
              <a:rPr lang="en-US">
                <a:latin typeface="Courier New" panose="02070309020205020404" pitchFamily="49" charset="0"/>
              </a:rPr>
              <a:t>  value1 = 50;</a:t>
            </a:r>
          </a:p>
          <a:p>
            <a:pPr eaLnBrk="1" hangingPunct="1"/>
            <a:r>
              <a:rPr lang="en-US">
                <a:latin typeface="Courier New" panose="02070309020205020404" pitchFamily="49" charset="0"/>
              </a:rPr>
              <a:t>  value2 = 25;</a:t>
            </a:r>
          </a:p>
          <a:p>
            <a:pPr eaLnBrk="1" hangingPunct="1"/>
            <a:r>
              <a:rPr lang="en-US">
                <a:latin typeface="Courier New" panose="02070309020205020404" pitchFamily="49" charset="0"/>
              </a:rPr>
              <a:t>  sum = value1 + value2;</a:t>
            </a:r>
          </a:p>
          <a:p>
            <a:pPr eaLnBrk="1" hangingPunct="1"/>
            <a:r>
              <a:rPr lang="en-US">
                <a:latin typeface="Courier New" panose="02070309020205020404" pitchFamily="49" charset="0"/>
              </a:rPr>
              <a:t>  printf ("The sum of %i and %i is %i\n",value1, value2, sum);</a:t>
            </a:r>
          </a:p>
          <a:p>
            <a:pPr eaLnBrk="1" hangingPunct="1"/>
            <a:r>
              <a:rPr lang="en-US">
                <a:latin typeface="Courier New" panose="02070309020205020404" pitchFamily="49" charset="0"/>
              </a:rPr>
              <a:t>  return 0;</a:t>
            </a:r>
          </a:p>
          <a:p>
            <a:pPr eaLnBrk="1" hangingPunct="1"/>
            <a:r>
              <a:rPr lang="en-US">
                <a:latin typeface="Courier New" panose="02070309020205020404" pitchFamily="49" charset="0"/>
              </a:rPr>
              <a:t>}</a:t>
            </a:r>
          </a:p>
        </p:txBody>
      </p:sp>
      <p:sp>
        <p:nvSpPr>
          <p:cNvPr id="5" name="Text Box 8"/>
          <p:cNvSpPr txBox="1">
            <a:spLocks noChangeArrowheads="1"/>
          </p:cNvSpPr>
          <p:nvPr/>
        </p:nvSpPr>
        <p:spPr bwMode="auto">
          <a:xfrm>
            <a:off x="1752600" y="5638801"/>
            <a:ext cx="847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The format string must contain as many placeholders as expressions to be printed</a:t>
            </a:r>
          </a:p>
        </p:txBody>
      </p:sp>
      <p:sp>
        <p:nvSpPr>
          <p:cNvPr id="6" name="Freeform 5"/>
          <p:cNvSpPr>
            <a:spLocks/>
          </p:cNvSpPr>
          <p:nvPr/>
        </p:nvSpPr>
        <p:spPr bwMode="auto">
          <a:xfrm>
            <a:off x="48641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6"/>
          <p:cNvSpPr>
            <a:spLocks/>
          </p:cNvSpPr>
          <p:nvPr/>
        </p:nvSpPr>
        <p:spPr bwMode="auto">
          <a:xfrm>
            <a:off x="58674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67818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090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Use of comments in a program</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5" name="Rectangle 5"/>
          <p:cNvSpPr>
            <a:spLocks noChangeArrowheads="1"/>
          </p:cNvSpPr>
          <p:nvPr/>
        </p:nvSpPr>
        <p:spPr bwMode="auto">
          <a:xfrm>
            <a:off x="2133600" y="1752601"/>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sz="2400" dirty="0"/>
              <a:t>Comment statements are used in a program to document it and to enhance its readability. </a:t>
            </a:r>
          </a:p>
          <a:p>
            <a:pPr eaLnBrk="1" hangingPunct="1"/>
            <a:r>
              <a:rPr lang="en-US" sz="2400" dirty="0"/>
              <a:t>Useful for human readers of the program – compiler ignores comments</a:t>
            </a:r>
          </a:p>
          <a:p>
            <a:pPr eaLnBrk="1" hangingPunct="1"/>
            <a:r>
              <a:rPr lang="en-US" sz="2400" dirty="0"/>
              <a:t>Ways to insert comments in C:</a:t>
            </a:r>
          </a:p>
          <a:p>
            <a:pPr lvl="1" eaLnBrk="1" hangingPunct="1"/>
            <a:r>
              <a:rPr lang="en-US" sz="2000" dirty="0"/>
              <a:t>When comments span several lines: start marked with /*, end marked with */</a:t>
            </a:r>
          </a:p>
          <a:p>
            <a:pPr lvl="1" eaLnBrk="1" hangingPunct="1"/>
            <a:r>
              <a:rPr lang="en-US" sz="2000" dirty="0"/>
              <a:t>Comments at the end of a line: start marked with //  </a:t>
            </a:r>
          </a:p>
        </p:txBody>
      </p:sp>
    </p:spTree>
    <p:extLst>
      <p:ext uri="{BB962C8B-B14F-4D97-AF65-F5344CB8AC3E}">
        <p14:creationId xmlns:p14="http://schemas.microsoft.com/office/powerpoint/2010/main" val="36282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a:defRPr/>
            </a:pPr>
            <a:r>
              <a:rPr lang="en-US" sz="3200" dirty="0"/>
              <a:t>Use of comments in a program</a:t>
            </a:r>
          </a:p>
        </p:txBody>
      </p:sp>
      <p:sp>
        <p:nvSpPr>
          <p:cNvPr id="3" name="Content Placeholder 2"/>
          <p:cNvSpPr>
            <a:spLocks noGrp="1"/>
          </p:cNvSpPr>
          <p:nvPr>
            <p:ph idx="1"/>
          </p:nvPr>
        </p:nvSpPr>
        <p:spPr>
          <a:xfrm>
            <a:off x="1524000" y="836614"/>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endParaRPr lang="en-US" dirty="0" smtClean="0"/>
          </a:p>
        </p:txBody>
      </p:sp>
      <p:sp>
        <p:nvSpPr>
          <p:cNvPr id="4" name="Text Box 4"/>
          <p:cNvSpPr txBox="1">
            <a:spLocks noChangeArrowheads="1"/>
          </p:cNvSpPr>
          <p:nvPr/>
        </p:nvSpPr>
        <p:spPr bwMode="auto">
          <a:xfrm>
            <a:off x="1676401" y="1447801"/>
            <a:ext cx="8709025" cy="4247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ourier New" panose="02070309020205020404" pitchFamily="49" charset="0"/>
              </a:rPr>
              <a:t>/* This program adds two integer values</a:t>
            </a:r>
          </a:p>
          <a:p>
            <a:pPr eaLnBrk="1" hangingPunct="1"/>
            <a:r>
              <a:rPr lang="en-US" dirty="0">
                <a:latin typeface="Courier New" panose="02070309020205020404" pitchFamily="49" charset="0"/>
              </a:rPr>
              <a:t>and displays the results */</a:t>
            </a:r>
          </a:p>
          <a:p>
            <a:pPr eaLnBrk="1" hangingPunct="1"/>
            <a:endParaRPr lang="en-US" dirty="0">
              <a:latin typeface="Courier New" panose="02070309020205020404" pitchFamily="49" charset="0"/>
            </a:endParaRPr>
          </a:p>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lvl="1" eaLnBrk="1" hangingPunct="1"/>
            <a:r>
              <a:rPr lang="en-US" dirty="0">
                <a:latin typeface="Courier New" panose="02070309020205020404" pitchFamily="49" charset="0"/>
              </a:rPr>
              <a:t>// Declare variables</a:t>
            </a:r>
          </a:p>
          <a:p>
            <a:pPr lvl="1" eaLnBrk="1" hangingPunct="1"/>
            <a:r>
              <a:rPr lang="en-US" dirty="0" err="1">
                <a:latin typeface="Courier New" panose="02070309020205020404" pitchFamily="49" charset="0"/>
              </a:rPr>
              <a:t>int</a:t>
            </a:r>
            <a:r>
              <a:rPr lang="en-US" dirty="0">
                <a:latin typeface="Courier New" panose="02070309020205020404" pitchFamily="49" charset="0"/>
              </a:rPr>
              <a:t> x1, x2, sum;</a:t>
            </a:r>
          </a:p>
          <a:p>
            <a:pPr lvl="1" eaLnBrk="1" hangingPunct="1"/>
            <a:r>
              <a:rPr lang="en-US" dirty="0">
                <a:latin typeface="Courier New" panose="02070309020205020404" pitchFamily="49" charset="0"/>
              </a:rPr>
              <a:t>// Assign values and calculate their sum</a:t>
            </a:r>
          </a:p>
          <a:p>
            <a:pPr lvl="1" eaLnBrk="1" hangingPunct="1"/>
            <a:r>
              <a:rPr lang="en-US" dirty="0">
                <a:latin typeface="Courier New" panose="02070309020205020404" pitchFamily="49" charset="0"/>
              </a:rPr>
              <a:t>x1= 50;</a:t>
            </a:r>
          </a:p>
          <a:p>
            <a:pPr lvl="1" eaLnBrk="1" hangingPunct="1"/>
            <a:r>
              <a:rPr lang="en-US" dirty="0">
                <a:latin typeface="Courier New" panose="02070309020205020404" pitchFamily="49" charset="0"/>
              </a:rPr>
              <a:t>x2= 25;</a:t>
            </a:r>
          </a:p>
          <a:p>
            <a:pPr lvl="1" eaLnBrk="1" hangingPunct="1"/>
            <a:r>
              <a:rPr lang="en-US" dirty="0">
                <a:latin typeface="Courier New" panose="02070309020205020404" pitchFamily="49" charset="0"/>
              </a:rPr>
              <a:t>sum = x1+ x2// Display the result</a:t>
            </a:r>
          </a:p>
          <a:p>
            <a:pPr lvl="1" eaLnBrk="1" hangingPunct="1"/>
            <a:r>
              <a:rPr lang="en-US" dirty="0" err="1">
                <a:latin typeface="Courier New" panose="02070309020205020404" pitchFamily="49" charset="0"/>
              </a:rPr>
              <a:t>printf</a:t>
            </a:r>
            <a:r>
              <a:rPr lang="en-US" dirty="0">
                <a:latin typeface="Courier New" panose="02070309020205020404" pitchFamily="49" charset="0"/>
              </a:rPr>
              <a:t> ("The sum of %</a:t>
            </a:r>
            <a:r>
              <a:rPr lang="en-US" dirty="0" err="1">
                <a:latin typeface="Courier New" panose="02070309020205020404" pitchFamily="49" charset="0"/>
              </a:rPr>
              <a:t>i</a:t>
            </a:r>
            <a:r>
              <a:rPr lang="en-US" dirty="0">
                <a:latin typeface="Courier New" panose="02070309020205020404" pitchFamily="49" charset="0"/>
              </a:rPr>
              <a:t> and %</a:t>
            </a:r>
            <a:r>
              <a:rPr lang="en-US" dirty="0" err="1">
                <a:latin typeface="Courier New" panose="02070309020205020404" pitchFamily="49" charset="0"/>
              </a:rPr>
              <a:t>i</a:t>
            </a:r>
            <a:r>
              <a:rPr lang="en-US" dirty="0">
                <a:latin typeface="Courier New" panose="02070309020205020404" pitchFamily="49" charset="0"/>
              </a:rPr>
              <a:t> is %</a:t>
            </a:r>
            <a:r>
              <a:rPr lang="en-US" dirty="0" err="1">
                <a:latin typeface="Courier New" panose="02070309020205020404" pitchFamily="49" charset="0"/>
              </a:rPr>
              <a:t>i</a:t>
            </a:r>
            <a:r>
              <a:rPr lang="en-US" dirty="0">
                <a:latin typeface="Courier New" panose="02070309020205020404" pitchFamily="49" charset="0"/>
              </a:rPr>
              <a:t>\n",x1, x2, sum);</a:t>
            </a:r>
          </a:p>
          <a:p>
            <a:pPr lvl="1" eaLnBrk="1" hangingPunct="1"/>
            <a:r>
              <a:rPr lang="en-US" dirty="0">
                <a:latin typeface="Courier New" panose="02070309020205020404" pitchFamily="49" charset="0"/>
              </a:rPr>
              <a:t>return 0;</a:t>
            </a:r>
          </a:p>
          <a:p>
            <a:pPr eaLnBrk="1" hangingPunct="1"/>
            <a:r>
              <a:rPr lang="en-US" dirty="0">
                <a:latin typeface="Courier New" panose="02070309020205020404" pitchFamily="49" charset="0"/>
              </a:rPr>
              <a:t>}</a:t>
            </a:r>
          </a:p>
        </p:txBody>
      </p:sp>
    </p:spTree>
    <p:extLst>
      <p:ext uri="{BB962C8B-B14F-4D97-AF65-F5344CB8AC3E}">
        <p14:creationId xmlns:p14="http://schemas.microsoft.com/office/powerpoint/2010/main" val="1624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History of Programming Language</a:t>
            </a:r>
            <a:endParaRPr lang="en-US" sz="3200" dirty="0">
              <a:latin typeface="Garamond"/>
              <a:cs typeface="Garamond"/>
            </a:endParaRPr>
          </a:p>
        </p:txBody>
      </p:sp>
      <p:sp>
        <p:nvSpPr>
          <p:cNvPr id="3" name="Content Placeholder 2"/>
          <p:cNvSpPr>
            <a:spLocks noGrp="1"/>
          </p:cNvSpPr>
          <p:nvPr>
            <p:ph idx="1"/>
          </p:nvPr>
        </p:nvSpPr>
        <p:spPr>
          <a:xfrm>
            <a:off x="88135" y="836712"/>
            <a:ext cx="11865166" cy="5340251"/>
          </a:xfrm>
        </p:spPr>
        <p:txBody>
          <a:bodyPr>
            <a:normAutofit lnSpcReduction="10000"/>
          </a:bodyPr>
          <a:lstStyle/>
          <a:p>
            <a:pPr marL="0" indent="0">
              <a:buNone/>
            </a:pPr>
            <a:r>
              <a:rPr lang="en-US" dirty="0"/>
              <a:t>The period from the late 1960s to the late 1970s brought a major flowering of programming languages. Most of the major language paradigms now in use were invented in this period</a:t>
            </a:r>
            <a:r>
              <a:rPr lang="en-US" dirty="0" smtClean="0"/>
              <a:t>:</a:t>
            </a:r>
          </a:p>
          <a:p>
            <a:r>
              <a:rPr lang="en-US" dirty="0" err="1"/>
              <a:t>Simula</a:t>
            </a:r>
            <a:r>
              <a:rPr lang="en-US" dirty="0"/>
              <a:t>, invented in the late 1960s by </a:t>
            </a:r>
            <a:r>
              <a:rPr lang="en-US" dirty="0" err="1"/>
              <a:t>Nygaard</a:t>
            </a:r>
            <a:r>
              <a:rPr lang="en-US" dirty="0"/>
              <a:t> and Dahl as a superset of Algol 60, was the first language designed to support object-oriented programming. Smalltalk (mid 1970s) provided a complete ground-up design of an object-oriented language.</a:t>
            </a:r>
          </a:p>
          <a:p>
            <a:r>
              <a:rPr lang="en-US" dirty="0"/>
              <a:t>C, an early systems programming language, was developed by Dennis Ritchie and Ken Thompson at Bell Labs between 1969 and 1973.</a:t>
            </a:r>
          </a:p>
          <a:p>
            <a:r>
              <a:rPr lang="en-US" dirty="0"/>
              <a:t>Prolog, designed in 1972 by </a:t>
            </a:r>
            <a:r>
              <a:rPr lang="en-US" dirty="0" err="1"/>
              <a:t>Colmerauer</a:t>
            </a:r>
            <a:r>
              <a:rPr lang="en-US" dirty="0"/>
              <a:t>, </a:t>
            </a:r>
            <a:r>
              <a:rPr lang="en-US" dirty="0" err="1"/>
              <a:t>Roussel</a:t>
            </a:r>
            <a:r>
              <a:rPr lang="en-US" dirty="0"/>
              <a:t>, and Kowalski, was the first logic programming language.</a:t>
            </a:r>
          </a:p>
          <a:p>
            <a:r>
              <a:rPr lang="en-US" dirty="0"/>
              <a:t>ML built a polymorphic type system (invented by Robin Milner in 1978) on top of Lisp, pioneering statically typed functional programming languages.</a:t>
            </a:r>
          </a:p>
          <a:p>
            <a:pPr marL="0" indent="0">
              <a:buNone/>
            </a:pPr>
            <a:endParaRPr lang="en-US" dirty="0"/>
          </a:p>
        </p:txBody>
      </p:sp>
    </p:spTree>
    <p:extLst>
      <p:ext uri="{BB962C8B-B14F-4D97-AF65-F5344CB8AC3E}">
        <p14:creationId xmlns:p14="http://schemas.microsoft.com/office/powerpoint/2010/main" val="148195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History of Programming Language</a:t>
            </a:r>
            <a:endParaRPr lang="en-US" sz="3200" dirty="0">
              <a:latin typeface="Garamond"/>
              <a:cs typeface="Garamond"/>
            </a:endParaRPr>
          </a:p>
        </p:txBody>
      </p:sp>
      <p:sp>
        <p:nvSpPr>
          <p:cNvPr id="3" name="Content Placeholder 2"/>
          <p:cNvSpPr>
            <a:spLocks noGrp="1"/>
          </p:cNvSpPr>
          <p:nvPr>
            <p:ph idx="1"/>
          </p:nvPr>
        </p:nvSpPr>
        <p:spPr>
          <a:xfrm>
            <a:off x="99151" y="836712"/>
            <a:ext cx="11821099" cy="5340251"/>
          </a:xfrm>
        </p:spPr>
        <p:txBody>
          <a:bodyPr>
            <a:normAutofit/>
          </a:bodyPr>
          <a:lstStyle/>
          <a:p>
            <a:pPr marL="0" indent="0" algn="just">
              <a:buNone/>
            </a:pPr>
            <a:r>
              <a:rPr lang="en-US" dirty="0"/>
              <a:t>The 1980s were years of relative consolidation. C++ combined object-oriented and systems programming. The United States government standardized Ada, a systems programming language intended for use by defense contractors. In Japan and elsewhere, vast sums were spent investigating so-called "fifth generation" languages that incorporated logic programming constructs</a:t>
            </a:r>
            <a:r>
              <a:rPr lang="en-US" dirty="0" smtClean="0"/>
              <a:t>.</a:t>
            </a:r>
          </a:p>
          <a:p>
            <a:pPr marL="0" indent="0" algn="just" fontAlgn="base">
              <a:buNone/>
            </a:pPr>
            <a:r>
              <a:rPr lang="en-US" dirty="0"/>
              <a:t>Some important languages that were developed in this time period include:</a:t>
            </a:r>
          </a:p>
          <a:p>
            <a:pPr algn="just"/>
            <a:r>
              <a:rPr lang="en-US" dirty="0"/>
              <a:t>1983 - Ada</a:t>
            </a:r>
          </a:p>
          <a:p>
            <a:pPr algn="just"/>
            <a:r>
              <a:rPr lang="en-US" dirty="0"/>
              <a:t>1983 - C++</a:t>
            </a:r>
          </a:p>
          <a:p>
            <a:pPr algn="just"/>
            <a:r>
              <a:rPr lang="en-US" dirty="0"/>
              <a:t>1985 - Eiffel</a:t>
            </a:r>
          </a:p>
          <a:p>
            <a:pPr algn="just"/>
            <a:r>
              <a:rPr lang="en-US" dirty="0"/>
              <a:t>1987 - Perl</a:t>
            </a:r>
          </a:p>
          <a:p>
            <a:pPr algn="just"/>
            <a:r>
              <a:rPr lang="en-US" dirty="0"/>
              <a:t>1989 - FL (Backus</a:t>
            </a:r>
            <a:r>
              <a:rPr lang="en-US" dirty="0" smtClean="0"/>
              <a:t>)</a:t>
            </a:r>
            <a:endParaRPr lang="en-US" dirty="0"/>
          </a:p>
        </p:txBody>
      </p:sp>
    </p:spTree>
    <p:extLst>
      <p:ext uri="{BB962C8B-B14F-4D97-AF65-F5344CB8AC3E}">
        <p14:creationId xmlns:p14="http://schemas.microsoft.com/office/powerpoint/2010/main" val="167119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History of Programming Language</a:t>
            </a:r>
            <a:endParaRPr lang="en-US" sz="3200" dirty="0">
              <a:latin typeface="Garamond"/>
              <a:cs typeface="Garamond"/>
            </a:endParaRPr>
          </a:p>
        </p:txBody>
      </p:sp>
      <p:sp>
        <p:nvSpPr>
          <p:cNvPr id="3" name="Content Placeholder 2"/>
          <p:cNvSpPr>
            <a:spLocks noGrp="1"/>
          </p:cNvSpPr>
          <p:nvPr>
            <p:ph idx="1"/>
          </p:nvPr>
        </p:nvSpPr>
        <p:spPr>
          <a:xfrm>
            <a:off x="0" y="836712"/>
            <a:ext cx="12041436" cy="5340251"/>
          </a:xfrm>
        </p:spPr>
        <p:txBody>
          <a:bodyPr>
            <a:normAutofit/>
          </a:bodyPr>
          <a:lstStyle/>
          <a:p>
            <a:pPr marL="0" indent="0" algn="just">
              <a:buNone/>
            </a:pPr>
            <a:r>
              <a:rPr lang="en-US" dirty="0"/>
              <a:t>The rapid growth of the Internet in the mid-1990s was the next major historic event in programming languages. By opening up a radically new platform for computer systems, the Internet created an opportunity for new </a:t>
            </a:r>
            <a:r>
              <a:rPr lang="en-US" dirty="0" smtClean="0"/>
              <a:t>languages </a:t>
            </a:r>
            <a:r>
              <a:rPr lang="en-US" dirty="0"/>
              <a:t>to be adopted</a:t>
            </a:r>
            <a:r>
              <a:rPr lang="en-US" dirty="0" smtClean="0"/>
              <a:t>.</a:t>
            </a:r>
          </a:p>
          <a:p>
            <a:pPr marL="0" indent="0" algn="just" fontAlgn="base">
              <a:buNone/>
            </a:pPr>
            <a:r>
              <a:rPr lang="en-US" dirty="0"/>
              <a:t>Some important languages that were developed in this time period include:</a:t>
            </a:r>
          </a:p>
          <a:p>
            <a:pPr algn="just"/>
            <a:r>
              <a:rPr lang="en-US" dirty="0"/>
              <a:t>1990 - Haskell</a:t>
            </a:r>
          </a:p>
          <a:p>
            <a:pPr algn="just"/>
            <a:r>
              <a:rPr lang="en-US" dirty="0"/>
              <a:t>1990 - Python</a:t>
            </a:r>
          </a:p>
          <a:p>
            <a:pPr algn="just"/>
            <a:r>
              <a:rPr lang="en-US" dirty="0"/>
              <a:t>1991 - Java</a:t>
            </a:r>
          </a:p>
          <a:p>
            <a:pPr algn="just"/>
            <a:r>
              <a:rPr lang="en-US" dirty="0"/>
              <a:t>1993 - Ruby</a:t>
            </a:r>
          </a:p>
          <a:p>
            <a:pPr algn="just"/>
            <a:r>
              <a:rPr lang="en-US" dirty="0"/>
              <a:t>1994 - PHP</a:t>
            </a:r>
          </a:p>
          <a:p>
            <a:pPr algn="just"/>
            <a:r>
              <a:rPr lang="en-US" dirty="0"/>
              <a:t>2000 - C#</a:t>
            </a:r>
          </a:p>
          <a:p>
            <a:pPr marL="0" indent="0" algn="just">
              <a:buNone/>
            </a:pPr>
            <a:endParaRPr lang="en-US" dirty="0"/>
          </a:p>
        </p:txBody>
      </p:sp>
    </p:spTree>
    <p:extLst>
      <p:ext uri="{BB962C8B-B14F-4D97-AF65-F5344CB8AC3E}">
        <p14:creationId xmlns:p14="http://schemas.microsoft.com/office/powerpoint/2010/main" val="133246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Programming Environment</a:t>
            </a:r>
            <a:endParaRPr lang="en-US" sz="3200" dirty="0">
              <a:latin typeface="Garamond"/>
              <a:cs typeface="Garamond"/>
            </a:endParaRPr>
          </a:p>
        </p:txBody>
      </p:sp>
      <p:sp>
        <p:nvSpPr>
          <p:cNvPr id="6" name="Content Placeholder 2"/>
          <p:cNvSpPr>
            <a:spLocks noGrp="1"/>
          </p:cNvSpPr>
          <p:nvPr>
            <p:ph idx="1"/>
          </p:nvPr>
        </p:nvSpPr>
        <p:spPr>
          <a:xfrm>
            <a:off x="0" y="836712"/>
            <a:ext cx="12192000" cy="5340251"/>
          </a:xfrm>
        </p:spPr>
        <p:txBody>
          <a:bodyPr>
            <a:normAutofit/>
          </a:bodyPr>
          <a:lstStyle/>
          <a:p>
            <a:pPr marL="0" indent="0" algn="just">
              <a:buNone/>
            </a:pPr>
            <a:r>
              <a:rPr lang="en-US" dirty="0"/>
              <a:t>Though Environment Setup is not an element of any Programming Language, it is the first step to be followed before setting on to write a </a:t>
            </a:r>
            <a:r>
              <a:rPr lang="en-US" dirty="0" smtClean="0"/>
              <a:t>program. When </a:t>
            </a:r>
            <a:r>
              <a:rPr lang="en-US" dirty="0"/>
              <a:t>we say Environment Setup, it simply implies a base on top of which we can do our </a:t>
            </a:r>
            <a:r>
              <a:rPr lang="en-US" dirty="0" smtClean="0"/>
              <a:t>programming. Thus</a:t>
            </a:r>
            <a:r>
              <a:rPr lang="en-US" dirty="0"/>
              <a:t>, we need to have the required software setup, i.e., installation on our PC which will be used to write computer programs, compile, and execute them</a:t>
            </a:r>
            <a:r>
              <a:rPr lang="en-US" dirty="0" smtClean="0"/>
              <a:t>.</a:t>
            </a:r>
          </a:p>
          <a:p>
            <a:pPr marL="0" indent="0" algn="just">
              <a:buNone/>
            </a:pPr>
            <a:r>
              <a:rPr lang="en-US" dirty="0" smtClean="0"/>
              <a:t>We can write code in three ways:</a:t>
            </a:r>
          </a:p>
          <a:p>
            <a:pPr algn="just"/>
            <a:r>
              <a:rPr lang="en-US" dirty="0"/>
              <a:t>A text editor to create computer programs.</a:t>
            </a:r>
          </a:p>
          <a:p>
            <a:pPr algn="just"/>
            <a:r>
              <a:rPr lang="en-US" dirty="0"/>
              <a:t>A compiler to compile the programs into binary format.</a:t>
            </a:r>
          </a:p>
          <a:p>
            <a:pPr algn="just"/>
            <a:r>
              <a:rPr lang="en-US" dirty="0"/>
              <a:t>An interpreter to execute the programs directly</a:t>
            </a:r>
            <a:r>
              <a:rPr lang="en-US" dirty="0" smtClean="0"/>
              <a:t>.</a:t>
            </a:r>
            <a:endParaRPr lang="en-US" dirty="0"/>
          </a:p>
        </p:txBody>
      </p:sp>
    </p:spTree>
    <p:extLst>
      <p:ext uri="{BB962C8B-B14F-4D97-AF65-F5344CB8AC3E}">
        <p14:creationId xmlns:p14="http://schemas.microsoft.com/office/powerpoint/2010/main" val="86318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Text Editor</a:t>
            </a:r>
            <a:endParaRPr lang="en-US" sz="3200" dirty="0">
              <a:latin typeface="Garamond"/>
              <a:cs typeface="Garamond"/>
            </a:endParaRPr>
          </a:p>
        </p:txBody>
      </p:sp>
      <p:sp>
        <p:nvSpPr>
          <p:cNvPr id="3" name="Content Placeholder 2"/>
          <p:cNvSpPr>
            <a:spLocks noGrp="1"/>
          </p:cNvSpPr>
          <p:nvPr>
            <p:ph idx="1"/>
          </p:nvPr>
        </p:nvSpPr>
        <p:spPr>
          <a:xfrm>
            <a:off x="838200" y="947451"/>
            <a:ext cx="10515600" cy="5229512"/>
          </a:xfrm>
        </p:spPr>
        <p:txBody>
          <a:bodyPr/>
          <a:lstStyle/>
          <a:p>
            <a:pPr marL="0" indent="0">
              <a:buNone/>
            </a:pPr>
            <a:r>
              <a:rPr lang="en-US" dirty="0"/>
              <a:t>A text editor is a software that is used to write computer programs</a:t>
            </a:r>
            <a:r>
              <a:rPr lang="en-US" dirty="0" smtClean="0"/>
              <a:t>.</a:t>
            </a:r>
          </a:p>
          <a:p>
            <a:pPr marL="0" indent="0">
              <a:buNone/>
            </a:pPr>
            <a:r>
              <a:rPr lang="en-US" dirty="0" smtClean="0"/>
              <a:t>Some famous text editors are:</a:t>
            </a:r>
          </a:p>
          <a:p>
            <a:r>
              <a:rPr lang="en-US" dirty="0" smtClean="0"/>
              <a:t>Notepad</a:t>
            </a:r>
          </a:p>
          <a:p>
            <a:r>
              <a:rPr lang="en-US" dirty="0" smtClean="0"/>
              <a:t>Notepad++</a:t>
            </a:r>
          </a:p>
          <a:p>
            <a:r>
              <a:rPr lang="en-US" dirty="0" smtClean="0"/>
              <a:t>Vim</a:t>
            </a:r>
          </a:p>
          <a:p>
            <a:r>
              <a:rPr lang="en-US" dirty="0" smtClean="0"/>
              <a:t>Nano </a:t>
            </a:r>
            <a:r>
              <a:rPr lang="en-US" dirty="0" err="1" smtClean="0"/>
              <a:t>etc</a:t>
            </a:r>
            <a:endParaRPr lang="en-US" dirty="0" smtClean="0"/>
          </a:p>
          <a:p>
            <a:pPr marL="0" indent="0">
              <a:buNone/>
            </a:pPr>
            <a:endParaRPr lang="en-US" dirty="0"/>
          </a:p>
        </p:txBody>
      </p:sp>
    </p:spTree>
    <p:extLst>
      <p:ext uri="{BB962C8B-B14F-4D97-AF65-F5344CB8AC3E}">
        <p14:creationId xmlns:p14="http://schemas.microsoft.com/office/powerpoint/2010/main" val="4274359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6712"/>
          </a:xfrm>
        </p:spPr>
        <p:style>
          <a:lnRef idx="1">
            <a:schemeClr val="accent4"/>
          </a:lnRef>
          <a:fillRef idx="2">
            <a:schemeClr val="accent4"/>
          </a:fillRef>
          <a:effectRef idx="1">
            <a:schemeClr val="accent4"/>
          </a:effectRef>
          <a:fontRef idx="minor">
            <a:schemeClr val="dk1"/>
          </a:fontRef>
        </p:style>
        <p:txBody>
          <a:bodyPr>
            <a:noAutofit/>
          </a:bodyPr>
          <a:lstStyle/>
          <a:p>
            <a:pPr marL="12700" algn="ctr">
              <a:lnSpc>
                <a:spcPct val="100000"/>
              </a:lnSpc>
            </a:pPr>
            <a:r>
              <a:rPr lang="en-US" sz="3200" dirty="0">
                <a:solidFill>
                  <a:srgbClr val="00B050"/>
                </a:solidFill>
              </a:rPr>
              <a:t>Compiler</a:t>
            </a:r>
            <a:endParaRPr lang="en-US" sz="3200" dirty="0">
              <a:latin typeface="Garamond"/>
              <a:cs typeface="Garamond"/>
            </a:endParaRPr>
          </a:p>
        </p:txBody>
      </p:sp>
      <p:sp>
        <p:nvSpPr>
          <p:cNvPr id="3" name="Content Placeholder 2"/>
          <p:cNvSpPr>
            <a:spLocks noGrp="1"/>
          </p:cNvSpPr>
          <p:nvPr>
            <p:ph idx="1"/>
          </p:nvPr>
        </p:nvSpPr>
        <p:spPr>
          <a:xfrm>
            <a:off x="77118" y="980501"/>
            <a:ext cx="12114882" cy="5196462"/>
          </a:xfrm>
        </p:spPr>
        <p:txBody>
          <a:bodyPr/>
          <a:lstStyle/>
          <a:p>
            <a:pPr marL="0" indent="0" algn="just">
              <a:buNone/>
            </a:pPr>
            <a:r>
              <a:rPr lang="en-US" dirty="0" smtClean="0"/>
              <a:t>We can </a:t>
            </a:r>
            <a:r>
              <a:rPr lang="en-US" dirty="0"/>
              <a:t>write </a:t>
            </a:r>
            <a:r>
              <a:rPr lang="en-US" dirty="0" smtClean="0"/>
              <a:t>our </a:t>
            </a:r>
            <a:r>
              <a:rPr lang="en-US" dirty="0"/>
              <a:t>computer program using </a:t>
            </a:r>
            <a:r>
              <a:rPr lang="en-US" dirty="0" smtClean="0"/>
              <a:t>our </a:t>
            </a:r>
            <a:r>
              <a:rPr lang="en-US" dirty="0"/>
              <a:t>favorite programming language and save it in a text file called the program </a:t>
            </a:r>
            <a:r>
              <a:rPr lang="en-US" dirty="0" smtClean="0"/>
              <a:t>file. But, the </a:t>
            </a:r>
            <a:r>
              <a:rPr lang="en-US" dirty="0"/>
              <a:t>computer cannot understand </a:t>
            </a:r>
            <a:r>
              <a:rPr lang="en-US" dirty="0" smtClean="0"/>
              <a:t>the </a:t>
            </a:r>
            <a:r>
              <a:rPr lang="en-US" dirty="0"/>
              <a:t>program directly given in the text format, so we need to convert this program in a binary format, which can be understood by the computer</a:t>
            </a:r>
            <a:r>
              <a:rPr lang="en-US" dirty="0" smtClean="0"/>
              <a:t>.</a:t>
            </a:r>
          </a:p>
          <a:p>
            <a:pPr marL="0" indent="0">
              <a:buNone/>
            </a:pPr>
            <a:r>
              <a:rPr lang="en-US" dirty="0"/>
              <a:t>The conversion from text program to binary file is done by another software called Compiler and this process of conversion from text formatted program to binary format file is called program compilation. Finally, </a:t>
            </a:r>
            <a:r>
              <a:rPr lang="en-US" dirty="0" smtClean="0"/>
              <a:t>we </a:t>
            </a:r>
            <a:r>
              <a:rPr lang="en-US" dirty="0"/>
              <a:t>can execute binary file to perform the programmed task</a:t>
            </a:r>
            <a:r>
              <a:rPr lang="en-US" dirty="0" smtClean="0"/>
              <a:t>.</a:t>
            </a:r>
          </a:p>
        </p:txBody>
      </p:sp>
    </p:spTree>
    <p:extLst>
      <p:ext uri="{BB962C8B-B14F-4D97-AF65-F5344CB8AC3E}">
        <p14:creationId xmlns:p14="http://schemas.microsoft.com/office/powerpoint/2010/main" val="218609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8857</TotalTime>
  <Words>1954</Words>
  <Application>Microsoft Office PowerPoint</Application>
  <PresentationFormat>Widescreen</PresentationFormat>
  <Paragraphs>235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Garamond</vt:lpstr>
      <vt:lpstr>Times New Roman</vt:lpstr>
      <vt:lpstr>Office Theme</vt:lpstr>
      <vt:lpstr>Lecture-1</vt:lpstr>
      <vt:lpstr>History of Programming Language</vt:lpstr>
      <vt:lpstr>History of Programming Language</vt:lpstr>
      <vt:lpstr>History of Programming Language</vt:lpstr>
      <vt:lpstr>History of Programming Language</vt:lpstr>
      <vt:lpstr>History of Programming Language</vt:lpstr>
      <vt:lpstr>Programming Environment</vt:lpstr>
      <vt:lpstr>Text Editor</vt:lpstr>
      <vt:lpstr>Compiler</vt:lpstr>
      <vt:lpstr>Compiler</vt:lpstr>
      <vt:lpstr>Interpreter</vt:lpstr>
      <vt:lpstr>Interpreter</vt:lpstr>
      <vt:lpstr>Difference Between Compiler and Interpreter</vt:lpstr>
      <vt:lpstr>Structural Programming</vt:lpstr>
      <vt:lpstr>Advantage of Structural Programming</vt:lpstr>
      <vt:lpstr>Disadvantage of Structural Programming</vt:lpstr>
      <vt:lpstr>C programming Fundamentals</vt:lpstr>
      <vt:lpstr>Tokens</vt:lpstr>
      <vt:lpstr>Semiclone</vt:lpstr>
      <vt:lpstr>Comments</vt:lpstr>
      <vt:lpstr>Identifiers</vt:lpstr>
      <vt:lpstr>Keywords</vt:lpstr>
      <vt:lpstr>C program structure</vt:lpstr>
      <vt:lpstr>Compiling and running C programs</vt:lpstr>
      <vt:lpstr>Debugging program errors</vt:lpstr>
      <vt:lpstr>Syntax and Semantics error</vt:lpstr>
      <vt:lpstr>Variables</vt:lpstr>
      <vt:lpstr>Variables - Examples</vt:lpstr>
      <vt:lpstr>Variable names: rules</vt:lpstr>
      <vt:lpstr>Using and Displaying Variables</vt:lpstr>
      <vt:lpstr>Displaying multiple values</vt:lpstr>
      <vt:lpstr>Use of comments in a program</vt:lpstr>
      <vt:lpstr>Use of comments in a 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Modeling Analysis</dc:title>
  <dc:creator>Sizdatul Karim Evan</dc:creator>
  <cp:lastModifiedBy>Sizdatul Karim Evan</cp:lastModifiedBy>
  <cp:revision>90</cp:revision>
  <dcterms:created xsi:type="dcterms:W3CDTF">2018-09-16T13:08:11Z</dcterms:created>
  <dcterms:modified xsi:type="dcterms:W3CDTF">2019-03-07T04:26:06Z</dcterms:modified>
</cp:coreProperties>
</file>