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299" r:id="rId4"/>
    <p:sldId id="296" r:id="rId5"/>
    <p:sldId id="300" r:id="rId6"/>
    <p:sldId id="301" r:id="rId7"/>
    <p:sldId id="297" r:id="rId8"/>
    <p:sldId id="302" r:id="rId9"/>
    <p:sldId id="303" r:id="rId10"/>
    <p:sldId id="304" r:id="rId11"/>
    <p:sldId id="305" r:id="rId12"/>
    <p:sldId id="306" r:id="rId13"/>
    <p:sldId id="307" r:id="rId14"/>
    <p:sldId id="310" r:id="rId15"/>
    <p:sldId id="309" r:id="rId16"/>
    <p:sldId id="308" r:id="rId17"/>
    <p:sldId id="311" r:id="rId18"/>
    <p:sldId id="312" r:id="rId19"/>
    <p:sldId id="317" r:id="rId20"/>
    <p:sldId id="318" r:id="rId21"/>
    <p:sldId id="319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5179" autoAdjust="0"/>
  </p:normalViewPr>
  <p:slideViewPr>
    <p:cSldViewPr>
      <p:cViewPr varScale="1">
        <p:scale>
          <a:sx n="86" d="100"/>
          <a:sy n="86" d="100"/>
        </p:scale>
        <p:origin x="9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E2D4-013A-4C2C-BDC6-50245692B93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9FDB-BA15-4EB3-AD02-C8B50FF38C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685800" y="1905000"/>
            <a:ext cx="7772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/>
              <a:t>Computer </a:t>
            </a:r>
            <a:r>
              <a:rPr lang="en-US" sz="4400" dirty="0" smtClean="0"/>
              <a:t>Programming</a:t>
            </a:r>
          </a:p>
          <a:p>
            <a:pPr algn="ctr"/>
            <a:r>
              <a:rPr lang="en-GB" sz="4400" dirty="0" smtClean="0">
                <a:latin typeface="Comic Sans MS" pitchFamily="66" charset="0"/>
              </a:rPr>
              <a:t>The </a:t>
            </a:r>
            <a:r>
              <a:rPr lang="en-GB" sz="4400" dirty="0">
                <a:latin typeface="Comic Sans MS" pitchFamily="66" charset="0"/>
              </a:rPr>
              <a:t>computer</a:t>
            </a:r>
          </a:p>
          <a:p>
            <a:pPr algn="ctr"/>
            <a:endParaRPr lang="en-GB" sz="4400" b="1" dirty="0">
              <a:latin typeface="Calibri" pitchFamily="34" charset="0"/>
            </a:endParaRPr>
          </a:p>
        </p:txBody>
      </p:sp>
      <p:sp>
        <p:nvSpPr>
          <p:cNvPr id="6149" name="Subtitle 2"/>
          <p:cNvSpPr txBox="1">
            <a:spLocks/>
          </p:cNvSpPr>
          <p:nvPr/>
        </p:nvSpPr>
        <p:spPr bwMode="auto">
          <a:xfrm>
            <a:off x="1371600" y="3886200"/>
            <a:ext cx="640080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Fazlul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Karim Patwary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3200" dirty="0" smtClean="0">
                <a:latin typeface="Calibri" pitchFamily="34" charset="0"/>
              </a:rPr>
              <a:t>Professor</a:t>
            </a:r>
            <a:r>
              <a:rPr lang="en-US" sz="3200" dirty="0">
                <a:latin typeface="Calibri" pitchFamily="34" charset="0"/>
              </a:rPr>
              <a:t>, IIT, JU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Pointers and Function Arguments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22325" y="3257550"/>
            <a:ext cx="54232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void swap(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*x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</a:rPr>
              <a:t>*y</a:t>
            </a:r>
            <a:r>
              <a:rPr lang="en-US" dirty="0">
                <a:latin typeface="Courier New" panose="02070309020205020404" pitchFamily="49" charset="0"/>
              </a:rPr>
              <a:t>)  /* WRONG */</a:t>
            </a:r>
          </a:p>
          <a:p>
            <a:r>
              <a:rPr lang="en-US" dirty="0">
                <a:latin typeface="Courier New" panose="02070309020205020404" pitchFamily="49" charset="0"/>
              </a:rPr>
              <a:t>  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temp;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temp = x;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x = y;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y = temp;</a:t>
            </a:r>
          </a:p>
          <a:p>
            <a:r>
              <a:rPr lang="en-US" dirty="0">
                <a:latin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swap</a:t>
            </a:r>
            <a:r>
              <a:rPr lang="en-US" dirty="0" smtClean="0">
                <a:latin typeface="Courier New" panose="02070309020205020404" pitchFamily="49" charset="0"/>
              </a:rPr>
              <a:t>(&amp;</a:t>
            </a:r>
            <a:r>
              <a:rPr lang="en-US" dirty="0" err="1" smtClean="0">
                <a:latin typeface="Courier New" panose="02070309020205020404" pitchFamily="49" charset="0"/>
              </a:rPr>
              <a:t>a,&amp;b</a:t>
            </a:r>
            <a:r>
              <a:rPr lang="en-US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Recall that  the C language passes arguments to functions by value (except arrays)</a:t>
            </a:r>
          </a:p>
          <a:p>
            <a:r>
              <a:rPr lang="en-US" sz="1800" smtClean="0"/>
              <a:t>there is no direct way for the called function to alter a variable in the calling function.</a:t>
            </a:r>
          </a:p>
          <a:p>
            <a:endParaRPr lang="en-US" sz="1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4038600"/>
            <a:ext cx="4191000" cy="2590800"/>
          </a:xfrm>
          <a:prstGeom prst="cloudCallout">
            <a:avLst>
              <a:gd name="adj1" fmla="val -79356"/>
              <a:gd name="adj2" fmla="val 1384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Because of call by value, swap can't affect the arguments a and b in the routine that called it.</a:t>
            </a:r>
          </a:p>
          <a:p>
            <a:r>
              <a:rPr lang="en-US"/>
              <a:t>The function above swaps </a:t>
            </a:r>
            <a:r>
              <a:rPr lang="en-US" i="1"/>
              <a:t>copies</a:t>
            </a:r>
            <a:r>
              <a:rPr lang="en-US"/>
              <a:t> of a and b.</a:t>
            </a:r>
          </a:p>
        </p:txBody>
      </p:sp>
    </p:spTree>
    <p:extLst>
      <p:ext uri="{BB962C8B-B14F-4D97-AF65-F5344CB8AC3E}">
        <p14:creationId xmlns:p14="http://schemas.microsoft.com/office/powerpoint/2010/main" val="5903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Pointers and Function Arguments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7000" y="1766620"/>
            <a:ext cx="3403600" cy="4525963"/>
          </a:xfrm>
          <a:prstGeom prst="rect">
            <a:avLst/>
          </a:prstGeom>
          <a:noFill/>
          <a:ln/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85222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800" i="1" dirty="0">
                <a:solidFill>
                  <a:srgbClr val="FF0066"/>
                </a:solidFill>
              </a:rPr>
              <a:t>If it is necessary that a function alters its arguments, the caller can pass pointers to the values to be changed</a:t>
            </a:r>
          </a:p>
          <a:p>
            <a:r>
              <a:rPr lang="en-US" sz="1800" dirty="0"/>
              <a:t>Pointer arguments enable a function to access and </a:t>
            </a:r>
            <a:r>
              <a:rPr lang="en-US" sz="1800" b="1" i="1" dirty="0"/>
              <a:t>change</a:t>
            </a:r>
            <a:r>
              <a:rPr lang="en-US" sz="1800" dirty="0"/>
              <a:t> variables in the function that called it</a:t>
            </a:r>
          </a:p>
        </p:txBody>
      </p:sp>
    </p:spTree>
    <p:extLst>
      <p:ext uri="{BB962C8B-B14F-4D97-AF65-F5344CB8AC3E}">
        <p14:creationId xmlns:p14="http://schemas.microsoft.com/office/powerpoint/2010/main" val="7248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Pointers and arrays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836614"/>
            <a:ext cx="8229600" cy="528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In C, there is a strong relationship between pointers and arrays</a:t>
            </a:r>
          </a:p>
          <a:p>
            <a:r>
              <a:rPr lang="en-US" sz="1800" smtClean="0"/>
              <a:t>Any operation that can be achieved by array subscripting can also be done with pointers</a:t>
            </a:r>
            <a:endParaRPr lang="en-US" smtClean="0">
              <a:latin typeface="Times-Roman" charset="0"/>
            </a:endParaRPr>
          </a:p>
          <a:p>
            <a:endParaRPr lang="en-US" smtClean="0">
              <a:latin typeface="Times-Roman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"/>
          <a:stretch>
            <a:fillRect/>
          </a:stretch>
        </p:blipFill>
        <p:spPr bwMode="auto">
          <a:xfrm>
            <a:off x="2476500" y="2411797"/>
            <a:ext cx="4610100" cy="114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362173"/>
            <a:ext cx="4800600" cy="174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value of a variable of type array is the address of element zero of the array.</a:t>
            </a:r>
          </a:p>
          <a:p>
            <a:r>
              <a:rPr lang="en-US"/>
              <a:t>The name of an array is a synonym for the location of</a:t>
            </a:r>
          </a:p>
          <a:p>
            <a:r>
              <a:rPr lang="en-US"/>
              <a:t>the initial element.</a:t>
            </a:r>
          </a:p>
        </p:txBody>
      </p:sp>
    </p:spTree>
    <p:extLst>
      <p:ext uri="{BB962C8B-B14F-4D97-AF65-F5344CB8AC3E}">
        <p14:creationId xmlns:p14="http://schemas.microsoft.com/office/powerpoint/2010/main" val="122606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Pointers and Arrays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/>
              <a:t>If pa points to a particular element of an array, then by definition pa+1 points to the next element, pa+i points i elements after pa, and pa-i points i elements before. </a:t>
            </a:r>
          </a:p>
          <a:p>
            <a:r>
              <a:rPr lang="en-US" sz="2000" smtClean="0"/>
              <a:t>If pa points to a[0], *(pa+1) refers to the contents of a[1], pa+i is the address of a[i], and *(pa+i) is the contents of a[i].</a:t>
            </a:r>
          </a:p>
          <a:p>
            <a:r>
              <a:rPr lang="en-US" sz="2000" smtClean="0"/>
              <a:t>The value in  a[i] can also be written as *(a+i).  The address &amp;a[i] and a+i are also identical</a:t>
            </a:r>
          </a:p>
          <a:p>
            <a:r>
              <a:rPr lang="en-US" sz="2000" smtClean="0"/>
              <a:t>These remarks are true regardless of the type or size of the variables in the array a !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29823"/>
            <a:ext cx="5257800" cy="237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3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Arrays are </a:t>
            </a:r>
            <a:r>
              <a:rPr lang="en-US" sz="3200" b="1" dirty="0"/>
              <a:t>constant</a:t>
            </a:r>
            <a:r>
              <a:rPr lang="en-US" sz="3200" dirty="0"/>
              <a:t> pointers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06463" y="1976438"/>
            <a:ext cx="1695450" cy="174942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a[10]; 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*pa;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pa=a;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pa++;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52600" y="510540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The name of an array is a CONSTANT having as a value the location of the first element.</a:t>
            </a:r>
          </a:p>
          <a:p>
            <a:r>
              <a:rPr lang="en-US" dirty="0"/>
              <a:t>You cannot change the address where the array is stored !</a:t>
            </a:r>
          </a:p>
          <a:p>
            <a:r>
              <a:rPr lang="en-US" dirty="0"/>
              <a:t>An array's name is equivalent with a </a:t>
            </a:r>
            <a:r>
              <a:rPr lang="en-US" b="1" i="1" dirty="0"/>
              <a:t>constant </a:t>
            </a:r>
            <a:r>
              <a:rPr lang="en-US" dirty="0"/>
              <a:t>pointer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32350" y="1981200"/>
            <a:ext cx="1568450" cy="17589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ourier New" panose="02070309020205020404" pitchFamily="49" charset="0"/>
              </a:rPr>
              <a:t>int a[10];</a:t>
            </a:r>
          </a:p>
          <a:p>
            <a:r>
              <a:rPr lang="en-US">
                <a:latin typeface="Courier New" panose="02070309020205020404" pitchFamily="49" charset="0"/>
              </a:rPr>
              <a:t>int *pa;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a=pa;</a:t>
            </a:r>
          </a:p>
          <a:p>
            <a:endParaRPr lang="en-US">
              <a:latin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</a:rPr>
              <a:t>a++;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28600" y="4038600"/>
            <a:ext cx="343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OK. Pointers are variables that </a:t>
            </a:r>
          </a:p>
          <a:p>
            <a:r>
              <a:rPr lang="en-US">
                <a:solidFill>
                  <a:srgbClr val="008000"/>
                </a:solidFill>
              </a:rPr>
              <a:t>can be assigned or incremented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62000" y="2743200"/>
            <a:ext cx="1524000" cy="457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62000" y="3276600"/>
            <a:ext cx="1524000" cy="4572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648200" y="3276600"/>
            <a:ext cx="1524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Arrays as parameters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228600" y="8724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When an array name is passed to a function, what is passed is the location of the first element. Within the called function, this argument is a local variable, and so an array name  parameter is a pointer, that is, a variable containing an address.</a:t>
            </a:r>
          </a:p>
          <a:p>
            <a:r>
              <a:rPr lang="en-US" sz="2800" smtClean="0">
                <a:solidFill>
                  <a:srgbClr val="FF0066"/>
                </a:solidFill>
              </a:rPr>
              <a:t>As formal parameters in a function definition, T </a:t>
            </a:r>
            <a:r>
              <a:rPr lang="en-US" sz="2800" smtClean="0">
                <a:solidFill>
                  <a:srgbClr val="FF0066"/>
                </a:solidFill>
                <a:latin typeface="Courier New" panose="02070309020205020404" pitchFamily="49" charset="0"/>
              </a:rPr>
              <a:t>s[]</a:t>
            </a:r>
            <a:r>
              <a:rPr lang="en-US" sz="2800" smtClean="0">
                <a:solidFill>
                  <a:srgbClr val="FF0066"/>
                </a:solidFill>
              </a:rPr>
              <a:t> and  T</a:t>
            </a:r>
            <a:r>
              <a:rPr lang="en-US" sz="2800" smtClean="0">
                <a:solidFill>
                  <a:srgbClr val="FF0066"/>
                </a:solidFill>
                <a:latin typeface="Courier New" panose="02070309020205020404" pitchFamily="49" charset="0"/>
              </a:rPr>
              <a:t> *s</a:t>
            </a:r>
            <a:r>
              <a:rPr lang="en-US" sz="2800" smtClean="0">
                <a:solidFill>
                  <a:srgbClr val="FF0066"/>
                </a:solidFill>
              </a:rPr>
              <a:t> are equivalent, for any type T</a:t>
            </a:r>
            <a:r>
              <a:rPr lang="en-US" sz="2800" smtClean="0"/>
              <a:t>;  The latter is preferred because it says more explicitly that the variable is a  pointer.</a:t>
            </a:r>
          </a:p>
          <a:p>
            <a:r>
              <a:rPr lang="en-US" sz="2800" smtClean="0"/>
              <a:t>Examples:</a:t>
            </a:r>
          </a:p>
          <a:p>
            <a:r>
              <a:rPr lang="en-US" sz="2800" smtClean="0"/>
              <a:t>   f(int arr[]) { ... }   is equivalent with    f(int *arr) { ... }</a:t>
            </a:r>
          </a:p>
          <a:p>
            <a:r>
              <a:rPr lang="en-US" sz="2800" smtClean="0"/>
              <a:t>   f(char s[]) { …}  is equivalent with f(char *s) { …}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18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Arrays as parameters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17525" y="1428750"/>
            <a:ext cx="4740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void print1(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tab[], 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N) {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&lt;N;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++)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("%d ",tab[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]);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void print2(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tab[],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N) {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=tab; 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</a:rPr>
              <a:t>tab+N</a:t>
            </a:r>
            <a:r>
              <a:rPr lang="en-US" sz="1600" dirty="0"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++)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("%d ", *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void print3(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</a:rPr>
              <a:t>tab,int</a:t>
            </a:r>
            <a:r>
              <a:rPr lang="en-US" sz="1600" dirty="0">
                <a:latin typeface="Courier New" panose="02070309020205020404" pitchFamily="49" charset="0"/>
              </a:rPr>
              <a:t> N) {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=tab; 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</a:rPr>
              <a:t>tab+N</a:t>
            </a:r>
            <a:r>
              <a:rPr lang="en-US" sz="1600" dirty="0">
                <a:latin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++)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("%d ", *</a:t>
            </a:r>
            <a:r>
              <a:rPr lang="en-US" sz="1600" dirty="0" err="1">
                <a:latin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</a:rPr>
              <a:t>); 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void print4(</a:t>
            </a:r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</a:rPr>
              <a:t>tab,int</a:t>
            </a:r>
            <a:r>
              <a:rPr lang="en-US" sz="1600" dirty="0">
                <a:latin typeface="Courier New" panose="02070309020205020404" pitchFamily="49" charset="0"/>
              </a:rPr>
              <a:t> N) {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&lt;N;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++, tab++)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</a:rPr>
              <a:t>("%d ", *tab);</a:t>
            </a:r>
          </a:p>
          <a:p>
            <a:r>
              <a:rPr 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0" y="4191000"/>
            <a:ext cx="36544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void main(void) {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a[5]={1,2,3,4,5}; 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print1(a,5);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print2(a,5);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print3(a,5);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print4(a,5);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9350" y="1447800"/>
            <a:ext cx="407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formal parameter can be declared</a:t>
            </a:r>
          </a:p>
          <a:p>
            <a:r>
              <a:rPr lang="en-US" i="1" dirty="0">
                <a:solidFill>
                  <a:srgbClr val="FF0000"/>
                </a:solidFill>
              </a:rPr>
              <a:t>as array or pointer !</a:t>
            </a:r>
          </a:p>
          <a:p>
            <a:r>
              <a:rPr lang="en-US" i="1" dirty="0">
                <a:solidFill>
                  <a:srgbClr val="FF0000"/>
                </a:solidFill>
              </a:rPr>
              <a:t>In the body of the function, the array </a:t>
            </a:r>
          </a:p>
          <a:p>
            <a:r>
              <a:rPr lang="en-US" i="1" dirty="0">
                <a:solidFill>
                  <a:srgbClr val="FF0000"/>
                </a:solidFill>
              </a:rPr>
              <a:t>elements can be accessed through </a:t>
            </a:r>
          </a:p>
          <a:p>
            <a:r>
              <a:rPr lang="en-US" i="1" dirty="0">
                <a:solidFill>
                  <a:srgbClr val="FF0000"/>
                </a:solidFill>
              </a:rPr>
              <a:t>indexes or  pointers  !</a:t>
            </a:r>
          </a:p>
          <a:p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6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Arrays as parameters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61863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/* </a:t>
            </a:r>
            <a:r>
              <a:rPr lang="en-US" sz="2000" dirty="0" err="1">
                <a:latin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</a:rPr>
              <a:t>: return length of string s */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</a:rPr>
              <a:t>(char *s)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n;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for (n = 0; *s != '\0‘; s++)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	n++;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return n;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52600" y="3581400"/>
            <a:ext cx="7109639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char array[100]="Hello, world";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char *</a:t>
            </a:r>
            <a:r>
              <a:rPr lang="en-US" sz="2000" dirty="0" err="1">
                <a:latin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</a:rPr>
              <a:t>="Hello, world";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</a:rPr>
              <a:t>(“Hello, world"); /* string constant */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</a:rPr>
              <a:t>(array); /* char array[100]; */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</a:rPr>
              <a:t>);   /* char *</a:t>
            </a:r>
            <a:r>
              <a:rPr lang="en-US" sz="2000" dirty="0" err="1">
                <a:latin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</a:rPr>
              <a:t>; */</a:t>
            </a:r>
          </a:p>
          <a:p>
            <a:endParaRPr lang="en-US" sz="2000" dirty="0">
              <a:latin typeface="Courier New" panose="02070309020205020404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43400" y="2819400"/>
            <a:ext cx="41143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FF0000"/>
                </a:solidFill>
              </a:rPr>
              <a:t>The actual parameter can be declared</a:t>
            </a:r>
          </a:p>
          <a:p>
            <a:r>
              <a:rPr lang="en-US" sz="2000" i="1">
                <a:solidFill>
                  <a:srgbClr val="FF0000"/>
                </a:solidFill>
              </a:rPr>
              <a:t>as array or pointer !</a:t>
            </a:r>
          </a:p>
        </p:txBody>
      </p:sp>
    </p:spTree>
    <p:extLst>
      <p:ext uri="{BB962C8B-B14F-4D97-AF65-F5344CB8AC3E}">
        <p14:creationId xmlns:p14="http://schemas.microsoft.com/office/powerpoint/2010/main" val="19221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Arrays as parameters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7525" y="1885950"/>
            <a:ext cx="44640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</a:rPr>
              <a:t>(char *s)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if (*s=='\0')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   return 0;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else 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     return 1 + </a:t>
            </a:r>
            <a:r>
              <a:rPr lang="en-US" dirty="0" err="1">
                <a:latin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</a:rPr>
              <a:t>(++s);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</a:rPr>
              <a:t>     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937125" y="3236913"/>
            <a:ext cx="387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The recursive call gets as parameter</a:t>
            </a:r>
          </a:p>
          <a:p>
            <a:r>
              <a:rPr lang="en-US" i="1">
                <a:solidFill>
                  <a:srgbClr val="FF0000"/>
                </a:solidFill>
              </a:rPr>
              <a:t>the subarray starting with the </a:t>
            </a:r>
          </a:p>
          <a:p>
            <a:r>
              <a:rPr lang="en-US" i="1">
                <a:solidFill>
                  <a:srgbClr val="FF0000"/>
                </a:solidFill>
              </a:rPr>
              <a:t>second element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" y="4905375"/>
            <a:ext cx="7696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 is possible to pass part of an array to a function, by passing a pointer to the beginning of the subarray. </a:t>
            </a:r>
          </a:p>
          <a:p>
            <a:r>
              <a:rPr lang="en-US"/>
              <a:t>For example, if a is an array,  f(&amp;a[2]) and     f(a+2) both pass to the function f the address of the subarray that starts at a[2].</a:t>
            </a:r>
          </a:p>
        </p:txBody>
      </p:sp>
    </p:spTree>
    <p:extLst>
      <p:ext uri="{BB962C8B-B14F-4D97-AF65-F5344CB8AC3E}">
        <p14:creationId xmlns:p14="http://schemas.microsoft.com/office/powerpoint/2010/main" val="25918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Pointer arithmetic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mtClean="0"/>
              <a:t>All operations on pointers take into account the size of the pointed type (sizeof(T)) !</a:t>
            </a:r>
          </a:p>
          <a:p>
            <a:pPr>
              <a:lnSpc>
                <a:spcPct val="90000"/>
              </a:lnSpc>
            </a:pPr>
            <a:r>
              <a:rPr lang="en-US" i="1" smtClean="0"/>
              <a:t>Valid pointer operations: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Assignement between pointers of the same type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Addition/ subtraction between a pointer and an integer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Comparison between two pointers that point to elements of the same array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Subtraction between two pointers that point to elements of the same array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Assignment or comparison with zero (NULL)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Pointers and addresses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2" y="852487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85248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66"/>
                </a:solidFill>
              </a:rPr>
              <a:t>a</a:t>
            </a:r>
            <a:r>
              <a:rPr lang="en-US" sz="2400" i="1" dirty="0" smtClean="0">
                <a:solidFill>
                  <a:srgbClr val="FF0066"/>
                </a:solidFill>
              </a:rPr>
              <a:t> pointer</a:t>
            </a:r>
            <a:r>
              <a:rPr lang="en-US" sz="2400" dirty="0" smtClean="0">
                <a:solidFill>
                  <a:srgbClr val="FF0066"/>
                </a:solidFill>
              </a:rPr>
              <a:t> is a </a:t>
            </a:r>
            <a:r>
              <a:rPr lang="en-US" sz="2400" i="1" dirty="0" smtClean="0">
                <a:solidFill>
                  <a:srgbClr val="FF0066"/>
                </a:solidFill>
              </a:rPr>
              <a:t>variable</a:t>
            </a:r>
            <a:r>
              <a:rPr lang="en-US" sz="2400" dirty="0" smtClean="0">
                <a:solidFill>
                  <a:srgbClr val="FF0066"/>
                </a:solidFill>
              </a:rPr>
              <a:t> whose </a:t>
            </a:r>
            <a:r>
              <a:rPr lang="en-US" sz="2400" i="1" dirty="0" smtClean="0">
                <a:solidFill>
                  <a:srgbClr val="FF0066"/>
                </a:solidFill>
              </a:rPr>
              <a:t>value</a:t>
            </a:r>
            <a:r>
              <a:rPr lang="en-US" sz="2400" dirty="0" smtClean="0">
                <a:solidFill>
                  <a:srgbClr val="FF0066"/>
                </a:solidFill>
              </a:rPr>
              <a:t> is a </a:t>
            </a:r>
            <a:r>
              <a:rPr lang="en-US" sz="2400" i="1" dirty="0" smtClean="0">
                <a:solidFill>
                  <a:srgbClr val="FF0066"/>
                </a:solidFill>
              </a:rPr>
              <a:t>memory address</a:t>
            </a:r>
            <a:r>
              <a:rPr lang="en-US" sz="2400" dirty="0" smtClean="0">
                <a:solidFill>
                  <a:srgbClr val="FF0066"/>
                </a:solidFill>
              </a:rPr>
              <a:t> </a:t>
            </a:r>
          </a:p>
          <a:p>
            <a:r>
              <a:rPr 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</a:rPr>
              <a:t> count = 10;</a:t>
            </a:r>
          </a:p>
          <a:p>
            <a:r>
              <a:rPr 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</a:rPr>
              <a:t>int_pointer</a:t>
            </a:r>
            <a:r>
              <a:rPr lang="en-US" sz="2000" dirty="0" smtClean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 err="1" smtClean="0">
                <a:latin typeface="Courier New" panose="02070309020205020404" pitchFamily="49" charset="0"/>
              </a:rPr>
              <a:t>int_pointer</a:t>
            </a:r>
            <a:r>
              <a:rPr lang="en-US" sz="2000" dirty="0" smtClean="0">
                <a:latin typeface="Courier New" panose="02070309020205020404" pitchFamily="49" charset="0"/>
              </a:rPr>
              <a:t> = &amp;count;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address operator</a:t>
            </a:r>
            <a:r>
              <a:rPr lang="en-US" sz="2000" dirty="0" smtClean="0"/>
              <a:t> has the effect of assigning to the variable </a:t>
            </a:r>
            <a:r>
              <a:rPr lang="en-US" sz="2000" dirty="0" err="1" smtClean="0">
                <a:latin typeface="Courier New" panose="02070309020205020404" pitchFamily="49" charset="0"/>
              </a:rPr>
              <a:t>int_pointer</a:t>
            </a:r>
            <a:r>
              <a:rPr lang="en-US" sz="2000" dirty="0" smtClean="0"/>
              <a:t>, not the value of </a:t>
            </a:r>
            <a:r>
              <a:rPr lang="en-US" sz="2000" dirty="0" smtClean="0">
                <a:latin typeface="Courier New" panose="02070309020205020404" pitchFamily="49" charset="0"/>
              </a:rPr>
              <a:t>count</a:t>
            </a:r>
            <a:r>
              <a:rPr lang="en-US" sz="2000" dirty="0" smtClean="0"/>
              <a:t>, but a </a:t>
            </a:r>
            <a:r>
              <a:rPr lang="en-US" sz="2000" i="1" dirty="0" smtClean="0"/>
              <a:t>pointer </a:t>
            </a:r>
            <a:r>
              <a:rPr lang="en-US" sz="2000" dirty="0" smtClean="0"/>
              <a:t>to the variable </a:t>
            </a:r>
            <a:r>
              <a:rPr lang="en-US" sz="2000" dirty="0" smtClean="0">
                <a:latin typeface="Courier New" panose="02070309020205020404" pitchFamily="49" charset="0"/>
              </a:rPr>
              <a:t>count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say that </a:t>
            </a:r>
            <a:r>
              <a:rPr lang="en-US" sz="2000" dirty="0" err="1" smtClean="0">
                <a:latin typeface="Courier New" panose="02070309020205020404" pitchFamily="49" charset="0"/>
              </a:rPr>
              <a:t>int_ptr</a:t>
            </a:r>
            <a:r>
              <a:rPr lang="en-US" sz="2000" dirty="0" smtClean="0"/>
              <a:t> "points to" </a:t>
            </a:r>
            <a:r>
              <a:rPr lang="en-US" sz="2000" dirty="0" smtClean="0">
                <a:latin typeface="Courier New" panose="02070309020205020404" pitchFamily="49" charset="0"/>
              </a:rPr>
              <a:t>count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r>
              <a:rPr lang="en-US" sz="2000" dirty="0" smtClean="0"/>
              <a:t>To print addresses: </a:t>
            </a:r>
            <a:r>
              <a:rPr lang="en-US" sz="2000" dirty="0" smtClean="0">
                <a:latin typeface="Courier New" panose="02070309020205020404" pitchFamily="49" charset="0"/>
              </a:rPr>
              <a:t>%p</a:t>
            </a:r>
          </a:p>
          <a:p>
            <a:pPr>
              <a:buFontTx/>
              <a:buNone/>
            </a:pPr>
            <a:endParaRPr lang="en-US" sz="2000" dirty="0"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4419600" y="4953000"/>
            <a:ext cx="3770313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Pointer arithmetic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sz="3600" dirty="0" smtClean="0"/>
          </a:p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sz="3600" dirty="0" smtClean="0"/>
          </a:p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sz="3600" dirty="0" smtClean="0"/>
          </a:p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sz="3600" dirty="0" smtClean="0"/>
          </a:p>
          <a:p>
            <a:pPr fontAlgn="auto">
              <a:spcAft>
                <a:spcPts val="0"/>
              </a:spcAft>
              <a:defRPr/>
            </a:pPr>
            <a:endParaRPr lang="en-US" sz="3600" dirty="0"/>
          </a:p>
          <a:p>
            <a:pPr fontAlgn="auto">
              <a:spcAft>
                <a:spcPts val="0"/>
              </a:spcAft>
              <a:defRPr/>
            </a:pPr>
            <a:endParaRPr lang="en-US" sz="36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06044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Increment/decrement:</a:t>
            </a:r>
            <a:r>
              <a:rPr lang="en-US" sz="2000" dirty="0" smtClean="0"/>
              <a:t> if </a:t>
            </a:r>
            <a:r>
              <a:rPr lang="en-US" sz="2000" i="1" dirty="0" smtClean="0"/>
              <a:t>p is a pointer to type</a:t>
            </a:r>
            <a:r>
              <a:rPr lang="en-US" sz="2000" dirty="0" smtClean="0"/>
              <a:t> </a:t>
            </a:r>
            <a:r>
              <a:rPr lang="en-US" sz="2000" i="1" dirty="0" smtClean="0"/>
              <a:t>T, p++ increases the value of</a:t>
            </a:r>
            <a:r>
              <a:rPr lang="en-US" sz="2000" dirty="0" smtClean="0"/>
              <a:t> </a:t>
            </a:r>
            <a:r>
              <a:rPr lang="en-US" sz="2000" i="1" dirty="0" smtClean="0"/>
              <a:t>p </a:t>
            </a:r>
            <a:r>
              <a:rPr lang="en-US" sz="2000" dirty="0" smtClean="0"/>
              <a:t>by </a:t>
            </a:r>
            <a:r>
              <a:rPr lang="en-US" sz="2000" i="1" dirty="0" err="1" smtClean="0"/>
              <a:t>sizeof</a:t>
            </a:r>
            <a:r>
              <a:rPr lang="en-US" sz="2000" i="1" dirty="0" smtClean="0"/>
              <a:t>(T) (</a:t>
            </a:r>
            <a:r>
              <a:rPr lang="en-US" sz="2000" i="1" dirty="0" err="1" smtClean="0"/>
              <a:t>sizeof</a:t>
            </a:r>
            <a:r>
              <a:rPr lang="en-US" sz="2000" i="1" dirty="0" smtClean="0"/>
              <a:t>(T) is the amount of storage needed for an object of type T). </a:t>
            </a:r>
            <a:r>
              <a:rPr lang="en-US" sz="2000" dirty="0" smtClean="0"/>
              <a:t>Similarly,  </a:t>
            </a:r>
            <a:r>
              <a:rPr lang="en-US" sz="2000" i="1" dirty="0" smtClean="0"/>
              <a:t>p-- </a:t>
            </a:r>
            <a:r>
              <a:rPr lang="en-US" sz="2000" dirty="0" smtClean="0"/>
              <a:t>decreases </a:t>
            </a:r>
            <a:r>
              <a:rPr lang="en-US" sz="2000" i="1" dirty="0" smtClean="0"/>
              <a:t>p </a:t>
            </a:r>
            <a:r>
              <a:rPr lang="en-US" sz="2000" dirty="0" smtClean="0"/>
              <a:t>by </a:t>
            </a:r>
            <a:r>
              <a:rPr lang="en-US" sz="2000" i="1" dirty="0" err="1" smtClean="0"/>
              <a:t>sizeof</a:t>
            </a:r>
            <a:r>
              <a:rPr lang="en-US" sz="2000" i="1" dirty="0" smtClean="0"/>
              <a:t>(T);</a:t>
            </a:r>
            <a:endParaRPr lang="en-US" sz="2000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dirty="0" smtClean="0"/>
          </a:p>
          <a:p>
            <a:r>
              <a:rPr lang="en-US" sz="2000" b="1" dirty="0" smtClean="0"/>
              <a:t>Addition/subtraction with an integer</a:t>
            </a:r>
            <a:r>
              <a:rPr lang="en-US" sz="2000" dirty="0" smtClean="0"/>
              <a:t>:  if </a:t>
            </a:r>
            <a:r>
              <a:rPr lang="en-US" sz="2000" i="1" dirty="0" smtClean="0"/>
              <a:t>p is a pointer to type</a:t>
            </a:r>
            <a:r>
              <a:rPr lang="en-US" sz="2000" dirty="0" smtClean="0"/>
              <a:t> </a:t>
            </a:r>
            <a:r>
              <a:rPr lang="en-US" sz="2000" i="1" dirty="0" smtClean="0"/>
              <a:t>T </a:t>
            </a:r>
            <a:r>
              <a:rPr lang="en-US" sz="2000" dirty="0" smtClean="0"/>
              <a:t>and </a:t>
            </a:r>
            <a:r>
              <a:rPr lang="en-US" sz="2000" i="1" dirty="0" smtClean="0"/>
              <a:t>n </a:t>
            </a:r>
            <a:r>
              <a:rPr lang="en-US" sz="2000" dirty="0" smtClean="0"/>
              <a:t>an integer, </a:t>
            </a:r>
            <a:r>
              <a:rPr lang="en-US" sz="2000" i="1" dirty="0" err="1" smtClean="0"/>
              <a:t>p+n</a:t>
            </a:r>
            <a:r>
              <a:rPr lang="en-US" sz="2000" i="1" dirty="0" smtClean="0"/>
              <a:t> increases the value of</a:t>
            </a:r>
            <a:r>
              <a:rPr lang="en-US" sz="2000" dirty="0" smtClean="0"/>
              <a:t> </a:t>
            </a:r>
            <a:r>
              <a:rPr lang="en-US" sz="2000" i="1" dirty="0" smtClean="0"/>
              <a:t>p </a:t>
            </a:r>
            <a:r>
              <a:rPr lang="en-US" sz="2000" dirty="0" smtClean="0"/>
              <a:t>by </a:t>
            </a:r>
            <a:r>
              <a:rPr lang="en-US" sz="2000" i="1" dirty="0" smtClean="0"/>
              <a:t>n*</a:t>
            </a:r>
            <a:r>
              <a:rPr lang="en-US" sz="2000" i="1" dirty="0" err="1" smtClean="0"/>
              <a:t>sizeof</a:t>
            </a:r>
            <a:r>
              <a:rPr lang="en-US" sz="2000" i="1" dirty="0" smtClean="0"/>
              <a:t>(T). </a:t>
            </a:r>
            <a:r>
              <a:rPr lang="en-US" sz="2000" dirty="0" smtClean="0"/>
              <a:t>Similarly,  </a:t>
            </a:r>
            <a:r>
              <a:rPr lang="en-US" sz="2000" i="1" dirty="0" smtClean="0"/>
              <a:t>p-n </a:t>
            </a:r>
            <a:r>
              <a:rPr lang="en-US" sz="2000" dirty="0" smtClean="0"/>
              <a:t>decreases </a:t>
            </a:r>
            <a:r>
              <a:rPr lang="en-US" sz="2000" i="1" dirty="0" smtClean="0"/>
              <a:t>p </a:t>
            </a:r>
            <a:r>
              <a:rPr lang="en-US" sz="2000" dirty="0" smtClean="0"/>
              <a:t>by </a:t>
            </a:r>
            <a:r>
              <a:rPr lang="en-US" sz="2000" i="1" dirty="0" smtClean="0"/>
              <a:t>n*</a:t>
            </a:r>
            <a:r>
              <a:rPr lang="en-US" sz="2000" i="1" dirty="0" err="1" smtClean="0"/>
              <a:t>sizeof</a:t>
            </a:r>
            <a:r>
              <a:rPr lang="en-US" sz="2000" i="1" dirty="0" smtClean="0"/>
              <a:t>(T);</a:t>
            </a:r>
            <a:endParaRPr lang="en-US" sz="2000" dirty="0" smtClean="0"/>
          </a:p>
          <a:p>
            <a:pPr>
              <a:buFontTx/>
              <a:buNone/>
            </a:pPr>
            <a:endParaRPr lang="en-US" sz="2000" i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45545" y="2057400"/>
            <a:ext cx="710963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T tab[N];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T * p;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p=&amp;tab[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p++;   // p contains the address of tab[i+1];</a:t>
            </a:r>
            <a:endParaRPr 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0757" y="4924692"/>
            <a:ext cx="71096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T tab[N];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T * p;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p=tab;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p=</a:t>
            </a:r>
            <a:r>
              <a:rPr lang="en-US" sz="2000" dirty="0" err="1">
                <a:latin typeface="Courier New" panose="02070309020205020404" pitchFamily="49" charset="0"/>
              </a:rPr>
              <a:t>p+n</a:t>
            </a:r>
            <a:r>
              <a:rPr lang="en-US" sz="2000" dirty="0">
                <a:latin typeface="Courier New" panose="02070309020205020404" pitchFamily="49" charset="0"/>
              </a:rPr>
              <a:t>;   // p contains the address of tab[n].</a:t>
            </a:r>
          </a:p>
        </p:txBody>
      </p:sp>
    </p:spTree>
    <p:extLst>
      <p:ext uri="{BB962C8B-B14F-4D97-AF65-F5344CB8AC3E}">
        <p14:creationId xmlns:p14="http://schemas.microsoft.com/office/powerpoint/2010/main" val="14612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Pointer arithmetic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2487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 smtClean="0"/>
              <a:t>Comparison of two pointers.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/>
              <a:t>If p and q point to members of the same array</a:t>
            </a:r>
            <a:r>
              <a:rPr lang="en-US" sz="2400" dirty="0" smtClean="0"/>
              <a:t>, then relations like ==, !=, &lt;, &gt;=, etc., work properly.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example, p &lt; q is true if p points to an earlier element of the array than q does.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Any pointer can be meaningfully compared for equality or inequality with zero. 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Pointer subtraction</a:t>
            </a:r>
            <a:r>
              <a:rPr lang="en-US" sz="2400" dirty="0" smtClean="0"/>
              <a:t> :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/>
              <a:t>if p and q point to elements of the same array,</a:t>
            </a:r>
            <a:r>
              <a:rPr lang="en-US" sz="2400" dirty="0" smtClean="0"/>
              <a:t> and p&lt;q, then q-p+1 is the number of elements from p to q inclusive.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behavior is undefined for arithmetic or comparisons with pointers that do not point to members of the same array.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8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pointer subtraction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35175" y="2008188"/>
            <a:ext cx="61863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/* </a:t>
            </a:r>
            <a:r>
              <a:rPr lang="en-US" sz="2000" dirty="0" err="1">
                <a:latin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</a:rPr>
              <a:t>: return length of string s */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strlen</a:t>
            </a:r>
            <a:r>
              <a:rPr lang="en-US" sz="2000" dirty="0">
                <a:latin typeface="Courier New" panose="02070309020205020404" pitchFamily="49" charset="0"/>
              </a:rPr>
              <a:t>(char *s)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char *p = s;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while (*p != '\0')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	p++;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return p - s;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261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/>
              <a:t>Lvalues</a:t>
            </a:r>
            <a:r>
              <a:rPr lang="en-US" sz="3200" dirty="0"/>
              <a:t> and </a:t>
            </a:r>
            <a:r>
              <a:rPr lang="en-US" sz="3200" dirty="0" err="1"/>
              <a:t>Rvalues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990600"/>
            <a:ext cx="8534400" cy="513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There are two “values” associated with any variable:</a:t>
            </a:r>
          </a:p>
          <a:p>
            <a:pPr lvl="1"/>
            <a:r>
              <a:rPr lang="en-US" sz="2400" smtClean="0"/>
              <a:t>An "lvalue"  (left value) of a variable is the value of its address,  where it is stored in memory.</a:t>
            </a:r>
          </a:p>
          <a:p>
            <a:pPr lvl="1"/>
            <a:r>
              <a:rPr lang="en-US" sz="2400" smtClean="0"/>
              <a:t>The "rvalue" (right value) of a variable is the value stored in that variable (at that address).</a:t>
            </a:r>
          </a:p>
          <a:p>
            <a:r>
              <a:rPr lang="en-US" sz="2800" smtClean="0"/>
              <a:t>The lvalue is the value permitted on the left side of the assignment operator '=' (the address where the result of evaluation of the right side will be stored). </a:t>
            </a:r>
          </a:p>
          <a:p>
            <a:r>
              <a:rPr lang="en-US" sz="2800" smtClean="0"/>
              <a:t>The rvalue is that which is on the right side of the assignment statement</a:t>
            </a:r>
          </a:p>
          <a:p>
            <a:r>
              <a:rPr lang="en-US" sz="2800" smtClean="0"/>
              <a:t>a=a+1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46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Declaring pointer variables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990600"/>
            <a:ext cx="333375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type *  </a:t>
            </a:r>
            <a:r>
              <a:rPr lang="en-US" dirty="0" err="1">
                <a:latin typeface="Courier New" panose="02070309020205020404" pitchFamily="49" charset="0"/>
              </a:rPr>
              <a:t>variable_name</a:t>
            </a:r>
            <a:r>
              <a:rPr lang="en-US" dirty="0">
                <a:latin typeface="Courier New" panose="02070309020205020404" pitchFamily="49" charset="0"/>
              </a:rPr>
              <a:t>;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it is not enough to say that a variable is a pointer. You also have to specify the </a:t>
            </a:r>
            <a:r>
              <a:rPr lang="en-US" sz="2400" i="1" smtClean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</a:rPr>
              <a:t>int * p1; // p1 points to an integer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</a:rPr>
              <a:t>float *  p2; // p2 points to a float</a:t>
            </a:r>
          </a:p>
          <a:p>
            <a:r>
              <a:rPr lang="en-US" sz="2400" smtClean="0"/>
              <a:t>Exception: generic pointers </a:t>
            </a:r>
            <a:r>
              <a:rPr lang="en-US" sz="2400" smtClean="0">
                <a:latin typeface="Courier New" panose="02070309020205020404" pitchFamily="49" charset="0"/>
              </a:rPr>
              <a:t>(void *)</a:t>
            </a:r>
            <a:r>
              <a:rPr lang="en-US" sz="2400" smtClean="0"/>
              <a:t> indicate that the pointed data type is unknown</a:t>
            </a:r>
          </a:p>
          <a:p>
            <a:pPr lvl="1"/>
            <a:r>
              <a:rPr lang="en-US" sz="2000" smtClean="0"/>
              <a:t>may be used with explicit type cast to any type (type *)</a:t>
            </a:r>
          </a:p>
          <a:p>
            <a:pPr lvl="1"/>
            <a:r>
              <a:rPr lang="en-US" sz="2000" smtClean="0">
                <a:latin typeface="Courier New" panose="02070309020205020404" pitchFamily="49" charset="0"/>
              </a:rPr>
              <a:t>void * p;</a:t>
            </a:r>
          </a:p>
          <a:p>
            <a:endParaRPr 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Indirection (dereferencing) operator *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1312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To reference the contents of count through the pointer variable int_pointer, you use the </a:t>
            </a:r>
            <a:r>
              <a:rPr lang="en-US" sz="2400" b="1" i="1" smtClean="0">
                <a:solidFill>
                  <a:srgbClr val="FF0066"/>
                </a:solidFill>
              </a:rPr>
              <a:t>indirection </a:t>
            </a:r>
            <a:r>
              <a:rPr lang="en-US" sz="2400" b="1" smtClean="0">
                <a:solidFill>
                  <a:srgbClr val="FF0066"/>
                </a:solidFill>
              </a:rPr>
              <a:t>operator</a:t>
            </a:r>
            <a:r>
              <a:rPr lang="en-US" sz="2400" smtClean="0"/>
              <a:t>, which is the asterisk * as an unary prefix operator. </a:t>
            </a:r>
            <a:r>
              <a:rPr lang="en-US" sz="2400" smtClean="0">
                <a:solidFill>
                  <a:srgbClr val="FF0066"/>
                </a:solidFill>
                <a:latin typeface="Courier New" panose="02070309020205020404" pitchFamily="49" charset="0"/>
              </a:rPr>
              <a:t>*int_pointer</a:t>
            </a:r>
            <a:endParaRPr lang="en-US" sz="2400" smtClean="0">
              <a:solidFill>
                <a:srgbClr val="FF0066"/>
              </a:solidFill>
            </a:endParaRPr>
          </a:p>
          <a:p>
            <a:r>
              <a:rPr lang="en-US" sz="2400" smtClean="0"/>
              <a:t>If a pointer variable </a:t>
            </a:r>
            <a:r>
              <a:rPr lang="en-US" sz="2400" smtClean="0">
                <a:latin typeface="Courier New" panose="02070309020205020404" pitchFamily="49" charset="0"/>
              </a:rPr>
              <a:t>p</a:t>
            </a:r>
            <a:r>
              <a:rPr lang="en-US" sz="2400" smtClean="0"/>
              <a:t> has the type </a:t>
            </a:r>
            <a:r>
              <a:rPr lang="en-US" sz="2400" smtClean="0">
                <a:latin typeface="Courier New" panose="02070309020205020404" pitchFamily="49" charset="0"/>
              </a:rPr>
              <a:t>t*,</a:t>
            </a:r>
            <a:r>
              <a:rPr lang="en-US" sz="2400" smtClean="0"/>
              <a:t>  then the expression </a:t>
            </a:r>
            <a:r>
              <a:rPr lang="en-US" sz="2400" smtClean="0">
                <a:latin typeface="Courier New" panose="02070309020205020404" pitchFamily="49" charset="0"/>
              </a:rPr>
              <a:t>*p</a:t>
            </a:r>
            <a:r>
              <a:rPr lang="en-US" sz="2400" smtClean="0"/>
              <a:t> has the type </a:t>
            </a:r>
            <a:r>
              <a:rPr lang="en-US" sz="2400" smtClean="0">
                <a:latin typeface="Courier New" panose="02070309020205020404" pitchFamily="49" charset="0"/>
              </a:rPr>
              <a:t>t</a:t>
            </a:r>
          </a:p>
          <a:p>
            <a:endParaRPr lang="en-US" sz="2400" smtClean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257800" y="3200400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63754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// Program to illustrate pointers</a:t>
            </a:r>
          </a:p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main (void)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count = 10, x;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</a:rPr>
              <a:t>int_pointer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int_pointer</a:t>
            </a:r>
            <a:r>
              <a:rPr lang="en-US" dirty="0">
                <a:latin typeface="Courier New" panose="02070309020205020404" pitchFamily="49" charset="0"/>
              </a:rPr>
              <a:t> = &amp;count;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x = *</a:t>
            </a:r>
            <a:r>
              <a:rPr lang="en-US" dirty="0" err="1">
                <a:latin typeface="Courier New" panose="02070309020205020404" pitchFamily="49" charset="0"/>
              </a:rPr>
              <a:t>int_pointer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 ("count = 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, x = %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\n", count, x);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Example: pointers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1066800"/>
            <a:ext cx="77251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// Program to illustrate pointers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main (void)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count = 10;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</a:rPr>
              <a:t> = &amp;count;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("count =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, *</a:t>
            </a:r>
            <a:r>
              <a:rPr lang="en-US" sz="2000" dirty="0" err="1">
                <a:latin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</a:rPr>
              <a:t> =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\n", count, *</a:t>
            </a:r>
            <a:r>
              <a:rPr lang="en-US" sz="2000" dirty="0" err="1">
                <a:latin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</a:rPr>
              <a:t>=4;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</a:rPr>
              <a:t> ("count =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, *</a:t>
            </a:r>
            <a:r>
              <a:rPr lang="en-US" sz="2000" dirty="0" err="1">
                <a:latin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</a:rPr>
              <a:t> = %</a:t>
            </a:r>
            <a:r>
              <a:rPr lang="en-US" sz="2000" dirty="0" err="1">
                <a:latin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</a:rPr>
              <a:t>\n", count, *</a:t>
            </a:r>
            <a:r>
              <a:rPr lang="en-US" sz="2000" dirty="0" err="1">
                <a:latin typeface="Courier New" panose="02070309020205020404" pitchFamily="49" charset="0"/>
              </a:rPr>
              <a:t>ip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return 0;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Using pointer variables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836614"/>
            <a:ext cx="8229600" cy="5868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The value of a pointer in C is meaningless until it is set pointing to something</a:t>
            </a:r>
            <a:r>
              <a:rPr lang="en-US" sz="1800" smtClean="0">
                <a:latin typeface="Bembo" charset="0"/>
              </a:rPr>
              <a:t> !</a:t>
            </a: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  <a:p>
            <a:r>
              <a:rPr lang="en-US" sz="1800" smtClean="0"/>
              <a:t>How to set pointer values:</a:t>
            </a:r>
          </a:p>
          <a:p>
            <a:pPr lvl="1"/>
            <a:r>
              <a:rPr lang="en-US" sz="1600" smtClean="0"/>
              <a:t>Using the address operator </a:t>
            </a:r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/>
            <a:endParaRPr lang="en-US" sz="1600" smtClean="0"/>
          </a:p>
          <a:p>
            <a:pPr lvl="1">
              <a:buFontTx/>
              <a:buNone/>
            </a:pPr>
            <a:endParaRPr lang="en-US" sz="1600" smtClean="0"/>
          </a:p>
          <a:p>
            <a:pPr lvl="1"/>
            <a:r>
              <a:rPr lang="en-US" sz="1600" smtClean="0"/>
              <a:t>Using directly assignements between pointer variables </a:t>
            </a:r>
          </a:p>
          <a:p>
            <a:endParaRPr lang="en-US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46812" y="1218624"/>
            <a:ext cx="1149350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*p;</a:t>
            </a:r>
          </a:p>
          <a:p>
            <a:r>
              <a:rPr lang="en-US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87169" y="2564306"/>
            <a:ext cx="1149350" cy="1091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*p;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 x;</a:t>
            </a:r>
          </a:p>
          <a:p>
            <a:r>
              <a:rPr lang="en-US" dirty="0">
                <a:latin typeface="Courier New" panose="02070309020205020404" pitchFamily="49" charset="0"/>
              </a:rPr>
              <a:t>p = &amp;x;</a:t>
            </a:r>
          </a:p>
          <a:p>
            <a:r>
              <a:rPr lang="en-US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87169" y="4219559"/>
            <a:ext cx="128587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*p;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*p1;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 x;</a:t>
            </a:r>
          </a:p>
          <a:p>
            <a:r>
              <a:rPr lang="en-US" dirty="0">
                <a:latin typeface="Courier New" panose="02070309020205020404" pitchFamily="49" charset="0"/>
              </a:rPr>
              <a:t>p1 = &amp;x;</a:t>
            </a:r>
          </a:p>
          <a:p>
            <a:r>
              <a:rPr lang="en-US" dirty="0">
                <a:latin typeface="Courier New" panose="02070309020205020404" pitchFamily="49" charset="0"/>
              </a:rPr>
              <a:t>p = p1;</a:t>
            </a:r>
          </a:p>
          <a:p>
            <a:r>
              <a:rPr lang="en-US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078276" y="3130944"/>
            <a:ext cx="1524000" cy="27709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NULL pointers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9144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Values of a pointer variable: </a:t>
            </a:r>
          </a:p>
          <a:p>
            <a:pPr lvl="1"/>
            <a:r>
              <a:rPr lang="en-US" sz="1600" smtClean="0"/>
              <a:t>Usually the value of a pointer variable is a pointer to some other variable</a:t>
            </a:r>
          </a:p>
          <a:p>
            <a:pPr lvl="1"/>
            <a:r>
              <a:rPr lang="en-US" sz="1600" smtClean="0"/>
              <a:t>Another value a pointer may have: it may be set to a </a:t>
            </a:r>
            <a:r>
              <a:rPr lang="en-US" sz="1600" i="1" smtClean="0"/>
              <a:t>null pointer</a:t>
            </a:r>
          </a:p>
          <a:p>
            <a:r>
              <a:rPr lang="en-US" sz="1800" smtClean="0"/>
              <a:t>A </a:t>
            </a:r>
            <a:r>
              <a:rPr lang="en-US" sz="1800" i="1" smtClean="0"/>
              <a:t>null pointer</a:t>
            </a:r>
            <a:r>
              <a:rPr lang="en-US" sz="1800" smtClean="0"/>
              <a:t> is a special pointer value that is known not to point anywhere.  </a:t>
            </a:r>
          </a:p>
          <a:p>
            <a:r>
              <a:rPr lang="en-US" sz="1800" smtClean="0"/>
              <a:t>No other valid pointer, to any other variable, will ever compare equal to a null pointer !</a:t>
            </a:r>
          </a:p>
          <a:p>
            <a:r>
              <a:rPr lang="en-US" sz="1800" smtClean="0"/>
              <a:t>Predefined constant NULL, defined in &lt;stdio.h&gt; </a:t>
            </a:r>
          </a:p>
          <a:p>
            <a:r>
              <a:rPr lang="en-US" sz="1800" smtClean="0"/>
              <a:t>Good practice: test  for a null pointer before inspecting the value pointed ! </a:t>
            </a:r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00200" y="4191000"/>
            <a:ext cx="52355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</a:rPr>
              <a:t> = NULL;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</a:rPr>
              <a:t> != NULL)  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("%d\n", *</a:t>
            </a:r>
            <a:r>
              <a:rPr lang="en-US" dirty="0" err="1">
                <a:latin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</a:rPr>
              <a:t>);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anose="02070309020205020404" pitchFamily="49" charset="0"/>
              </a:rPr>
              <a:t>if(</a:t>
            </a:r>
            <a:r>
              <a:rPr lang="en-US" dirty="0" err="1">
                <a:latin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</a:rPr>
              <a:t> )  </a:t>
            </a:r>
            <a:r>
              <a:rPr lang="en-US" dirty="0" err="1">
                <a:latin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</a:rPr>
              <a:t>("%d\n", *</a:t>
            </a:r>
            <a:r>
              <a:rPr lang="en-US" dirty="0" err="1">
                <a:latin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</a:rPr>
              <a:t>); </a:t>
            </a:r>
          </a:p>
          <a:p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>
                <a:latin typeface="Courier New" panose="02070309020205020404" pitchFamily="49" charset="0"/>
              </a:rPr>
              <a:t>const</a:t>
            </a:r>
            <a:r>
              <a:rPr lang="en-US" sz="3200" dirty="0"/>
              <a:t> and pointers</a:t>
            </a: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85038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400" b="1" smtClean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>
              <a:lnSpc>
                <a:spcPct val="95000"/>
              </a:lnSpc>
            </a:pPr>
            <a:r>
              <a:rPr lang="en-US" sz="2400" b="1" smtClean="0">
                <a:solidFill>
                  <a:srgbClr val="FF0066"/>
                </a:solidFill>
              </a:rPr>
              <a:t>whether the pointer will be changed</a:t>
            </a:r>
          </a:p>
          <a:p>
            <a:pPr lvl="1">
              <a:lnSpc>
                <a:spcPct val="95000"/>
              </a:lnSpc>
            </a:pPr>
            <a:r>
              <a:rPr lang="en-US" sz="2400" b="1" smtClean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>
              <a:lnSpc>
                <a:spcPct val="95000"/>
              </a:lnSpc>
            </a:pPr>
            <a:r>
              <a:rPr lang="en-US" sz="2000" smtClean="0"/>
              <a:t>Assume the following declarations: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char c = 'X';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char *charPtr = &amp;c;</a:t>
            </a:r>
          </a:p>
          <a:p>
            <a:pPr>
              <a:lnSpc>
                <a:spcPct val="95000"/>
              </a:lnSpc>
            </a:pPr>
            <a:r>
              <a:rPr lang="en-US" sz="2000" smtClean="0"/>
              <a:t>If the pointer variable is always set pointing to c, it can be declared as a const pointer as follows: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solidFill>
                  <a:srgbClr val="FF0066"/>
                </a:solidFill>
                <a:latin typeface="Courier New" panose="02070309020205020404" pitchFamily="49" charset="0"/>
              </a:rPr>
              <a:t>char * </a:t>
            </a:r>
            <a:r>
              <a:rPr lang="en-US" sz="1800" smtClean="0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sz="1800" smtClean="0">
                <a:solidFill>
                  <a:srgbClr val="FF0066"/>
                </a:solidFill>
                <a:latin typeface="Courier New" panose="02070309020205020404" pitchFamily="49" charset="0"/>
              </a:rPr>
              <a:t> charPtr = &amp;c;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*charPtr = 'Y'; // this is valid 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charPtr = &amp;d;   // not valid !!!</a:t>
            </a:r>
          </a:p>
          <a:p>
            <a:pPr>
              <a:lnSpc>
                <a:spcPct val="95000"/>
              </a:lnSpc>
            </a:pPr>
            <a:r>
              <a:rPr lang="en-US" sz="2000" smtClean="0"/>
              <a:t>If  the location pointed to by charPtr will not change </a:t>
            </a:r>
            <a:r>
              <a:rPr lang="en-US" sz="2000" i="1" smtClean="0"/>
              <a:t>through the pointer variable charPtr</a:t>
            </a:r>
            <a:r>
              <a:rPr lang="en-US" sz="2000" smtClean="0"/>
              <a:t>, that can be noted with a declaration as follows: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sz="1800" smtClean="0">
                <a:solidFill>
                  <a:srgbClr val="FF0066"/>
                </a:solidFill>
                <a:latin typeface="Courier New" panose="02070309020205020404" pitchFamily="49" charset="0"/>
              </a:rPr>
              <a:t> char *charPtr = &amp;c;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charPtr = &amp;d;   // this is valid </a:t>
            </a:r>
          </a:p>
          <a:p>
            <a:pPr lvl="1">
              <a:lnSpc>
                <a:spcPct val="95000"/>
              </a:lnSpc>
              <a:buFontTx/>
              <a:buNone/>
            </a:pPr>
            <a:r>
              <a:rPr lang="en-US" sz="1800" smtClean="0">
                <a:latin typeface="Courier New" panose="02070309020205020404" pitchFamily="49" charset="0"/>
              </a:rPr>
              <a:t>*charPtr = 'Y'; // not valid !!!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2009</Words>
  <Application>Microsoft Office PowerPoint</Application>
  <PresentationFormat>On-screen Show (4:3)</PresentationFormat>
  <Paragraphs>415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Bembo</vt:lpstr>
      <vt:lpstr>Calibri</vt:lpstr>
      <vt:lpstr>Comic Sans MS</vt:lpstr>
      <vt:lpstr>Courier New</vt:lpstr>
      <vt:lpstr>Times New Roman</vt:lpstr>
      <vt:lpstr>Times-Roman</vt:lpstr>
      <vt:lpstr>Office Theme</vt:lpstr>
      <vt:lpstr>PowerPoint Presentation</vt:lpstr>
      <vt:lpstr>Pointers and addresses</vt:lpstr>
      <vt:lpstr>Lvalues and Rvalues</vt:lpstr>
      <vt:lpstr>Declaring pointer variables</vt:lpstr>
      <vt:lpstr>Indirection (dereferencing) operator *</vt:lpstr>
      <vt:lpstr>Example: pointers</vt:lpstr>
      <vt:lpstr>Using pointer variables</vt:lpstr>
      <vt:lpstr>NULL pointers</vt:lpstr>
      <vt:lpstr>const and pointers</vt:lpstr>
      <vt:lpstr>Pointers and Function Arguments</vt:lpstr>
      <vt:lpstr>Pointers and Function Arguments</vt:lpstr>
      <vt:lpstr>Pointers and arrays</vt:lpstr>
      <vt:lpstr>Pointers and Arrays</vt:lpstr>
      <vt:lpstr>Arrays are constant pointers</vt:lpstr>
      <vt:lpstr>Arrays as parameters</vt:lpstr>
      <vt:lpstr>Example: Arrays as parameters</vt:lpstr>
      <vt:lpstr>Example: Arrays as parameters</vt:lpstr>
      <vt:lpstr>Example: Arrays as parameters</vt:lpstr>
      <vt:lpstr>Pointer arithmetic</vt:lpstr>
      <vt:lpstr>Pointer arithmetic</vt:lpstr>
      <vt:lpstr>Pointer arithmetic</vt:lpstr>
      <vt:lpstr>Example: pointer subtraction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</dc:creator>
  <cp:lastModifiedBy>Sizdatul Karim Evan</cp:lastModifiedBy>
  <cp:revision>55</cp:revision>
  <dcterms:created xsi:type="dcterms:W3CDTF">2017-11-03T00:42:36Z</dcterms:created>
  <dcterms:modified xsi:type="dcterms:W3CDTF">2019-07-04T05:55:58Z</dcterms:modified>
</cp:coreProperties>
</file>