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317" r:id="rId7"/>
    <p:sldId id="318" r:id="rId8"/>
    <p:sldId id="319" r:id="rId9"/>
    <p:sldId id="264" r:id="rId10"/>
    <p:sldId id="265" r:id="rId11"/>
    <p:sldId id="266" r:id="rId12"/>
    <p:sldId id="262" r:id="rId13"/>
    <p:sldId id="268" r:id="rId14"/>
    <p:sldId id="263" r:id="rId15"/>
    <p:sldId id="267" r:id="rId16"/>
    <p:sldId id="279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6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03" autoAdjust="0"/>
    <p:restoredTop sz="95179" autoAdjust="0"/>
  </p:normalViewPr>
  <p:slideViewPr>
    <p:cSldViewPr>
      <p:cViewPr varScale="1">
        <p:scale>
          <a:sx n="86" d="100"/>
          <a:sy n="86" d="100"/>
        </p:scale>
        <p:origin x="98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E2D4-013A-4C2C-BDC6-50245692B930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9FDB-BA15-4EB3-AD02-C8B50FF38C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E2D4-013A-4C2C-BDC6-50245692B930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9FDB-BA15-4EB3-AD02-C8B50FF38C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E2D4-013A-4C2C-BDC6-50245692B930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9FDB-BA15-4EB3-AD02-C8B50FF38C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E2D4-013A-4C2C-BDC6-50245692B930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9FDB-BA15-4EB3-AD02-C8B50FF38C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E2D4-013A-4C2C-BDC6-50245692B930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9FDB-BA15-4EB3-AD02-C8B50FF38C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E2D4-013A-4C2C-BDC6-50245692B930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9FDB-BA15-4EB3-AD02-C8B50FF38C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E2D4-013A-4C2C-BDC6-50245692B930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9FDB-BA15-4EB3-AD02-C8B50FF38C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E2D4-013A-4C2C-BDC6-50245692B930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9FDB-BA15-4EB3-AD02-C8B50FF38C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E2D4-013A-4C2C-BDC6-50245692B930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9FDB-BA15-4EB3-AD02-C8B50FF38C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E2D4-013A-4C2C-BDC6-50245692B930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9FDB-BA15-4EB3-AD02-C8B50FF38C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E2D4-013A-4C2C-BDC6-50245692B930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9FDB-BA15-4EB3-AD02-C8B50FF38C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FE2D4-013A-4C2C-BDC6-50245692B930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A9FDB-BA15-4EB3-AD02-C8B50FF38C6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zentut.com/c-tutorial/c-array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endParaRPr lang="en-GB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6148" name="Title 1"/>
          <p:cNvSpPr txBox="1">
            <a:spLocks/>
          </p:cNvSpPr>
          <p:nvPr/>
        </p:nvSpPr>
        <p:spPr bwMode="auto">
          <a:xfrm>
            <a:off x="685800" y="1905000"/>
            <a:ext cx="777240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dirty="0"/>
              <a:t>Computer </a:t>
            </a:r>
            <a:r>
              <a:rPr lang="en-US" sz="4400" dirty="0" smtClean="0"/>
              <a:t>Programming</a:t>
            </a:r>
          </a:p>
          <a:p>
            <a:pPr algn="ctr"/>
            <a:r>
              <a:rPr lang="en-GB" sz="4400" dirty="0" smtClean="0">
                <a:latin typeface="Comic Sans MS" pitchFamily="66" charset="0"/>
              </a:rPr>
              <a:t>Characters &amp; </a:t>
            </a:r>
            <a:r>
              <a:rPr lang="en-GB" sz="4400" dirty="0" smtClean="0">
                <a:latin typeface="Comic Sans MS" pitchFamily="66" charset="0"/>
              </a:rPr>
              <a:t>String</a:t>
            </a:r>
            <a:endParaRPr lang="en-GB" sz="4400" dirty="0">
              <a:latin typeface="Comic Sans MS" pitchFamily="66" charset="0"/>
            </a:endParaRPr>
          </a:p>
          <a:p>
            <a:pPr algn="ctr"/>
            <a:endParaRPr lang="en-GB" sz="4400" b="1" dirty="0">
              <a:latin typeface="Calibri" pitchFamily="34" charset="0"/>
            </a:endParaRPr>
          </a:p>
        </p:txBody>
      </p:sp>
      <p:sp>
        <p:nvSpPr>
          <p:cNvPr id="6149" name="Subtitle 2"/>
          <p:cNvSpPr txBox="1">
            <a:spLocks/>
          </p:cNvSpPr>
          <p:nvPr/>
        </p:nvSpPr>
        <p:spPr bwMode="auto">
          <a:xfrm>
            <a:off x="1371600" y="3886200"/>
            <a:ext cx="6400800" cy="206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Md.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Fazlul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Karim Patwary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US" sz="3200" dirty="0" smtClean="0">
                <a:latin typeface="Calibri" pitchFamily="34" charset="0"/>
              </a:rPr>
              <a:t>Professor</a:t>
            </a:r>
            <a:r>
              <a:rPr lang="en-US" sz="3200" dirty="0">
                <a:latin typeface="Calibri" pitchFamily="34" charset="0"/>
              </a:rPr>
              <a:t>, IIT, JU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GB" sz="32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/>
              <a:t>Terminating keyboard input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52400" y="838200"/>
            <a:ext cx="5010150" cy="201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dirty="0">
                <a:latin typeface="Courier New" panose="02070309020205020404" pitchFamily="49" charset="0"/>
              </a:rPr>
              <a:t>#include &lt;</a:t>
            </a:r>
            <a:r>
              <a:rPr lang="en-US" b="0" dirty="0" err="1">
                <a:latin typeface="Courier New" panose="02070309020205020404" pitchFamily="49" charset="0"/>
              </a:rPr>
              <a:t>stdio.h</a:t>
            </a:r>
            <a:r>
              <a:rPr lang="en-US" b="0" dirty="0">
                <a:latin typeface="Courier New" panose="02070309020205020404" pitchFamily="49" charset="0"/>
              </a:rPr>
              <a:t>&gt; </a:t>
            </a:r>
          </a:p>
          <a:p>
            <a:r>
              <a:rPr lang="en-US" b="0" dirty="0" err="1">
                <a:latin typeface="Courier New" panose="02070309020205020404" pitchFamily="49" charset="0"/>
              </a:rPr>
              <a:t>int</a:t>
            </a:r>
            <a:r>
              <a:rPr lang="en-US" b="0" dirty="0">
                <a:latin typeface="Courier New" panose="02070309020205020404" pitchFamily="49" charset="0"/>
              </a:rPr>
              <a:t> main(void) { </a:t>
            </a:r>
          </a:p>
          <a:p>
            <a:pPr lvl="1"/>
            <a:r>
              <a:rPr lang="en-US" b="0" dirty="0" err="1">
                <a:latin typeface="Courier New" panose="02070309020205020404" pitchFamily="49" charset="0"/>
              </a:rPr>
              <a:t>int</a:t>
            </a:r>
            <a:r>
              <a:rPr lang="en-US" b="0" dirty="0">
                <a:latin typeface="Courier New" panose="02070309020205020404" pitchFamily="49" charset="0"/>
              </a:rPr>
              <a:t> </a:t>
            </a:r>
            <a:r>
              <a:rPr lang="en-US" b="0" dirty="0" err="1">
                <a:latin typeface="Courier New" panose="02070309020205020404" pitchFamily="49" charset="0"/>
              </a:rPr>
              <a:t>ch</a:t>
            </a:r>
            <a:r>
              <a:rPr lang="en-US" b="0" dirty="0">
                <a:latin typeface="Courier New" panose="02070309020205020404" pitchFamily="49" charset="0"/>
              </a:rPr>
              <a:t>; </a:t>
            </a:r>
          </a:p>
          <a:p>
            <a:pPr lvl="1"/>
            <a:r>
              <a:rPr lang="en-US" b="0" dirty="0">
                <a:latin typeface="Courier New" panose="02070309020205020404" pitchFamily="49" charset="0"/>
              </a:rPr>
              <a:t>while ((</a:t>
            </a:r>
            <a:r>
              <a:rPr lang="en-US" b="0" dirty="0" err="1">
                <a:latin typeface="Courier New" panose="02070309020205020404" pitchFamily="49" charset="0"/>
              </a:rPr>
              <a:t>ch</a:t>
            </a:r>
            <a:r>
              <a:rPr lang="en-US" b="0" dirty="0">
                <a:latin typeface="Courier New" panose="02070309020205020404" pitchFamily="49" charset="0"/>
              </a:rPr>
              <a:t> = </a:t>
            </a:r>
            <a:r>
              <a:rPr lang="en-US" b="0" dirty="0" err="1">
                <a:latin typeface="Courier New" panose="02070309020205020404" pitchFamily="49" charset="0"/>
              </a:rPr>
              <a:t>getchar</a:t>
            </a:r>
            <a:r>
              <a:rPr lang="en-US" b="0" dirty="0">
                <a:latin typeface="Courier New" panose="02070309020205020404" pitchFamily="49" charset="0"/>
              </a:rPr>
              <a:t>()) != EOF) </a:t>
            </a:r>
          </a:p>
          <a:p>
            <a:pPr lvl="1"/>
            <a:r>
              <a:rPr lang="en-US" b="0" dirty="0">
                <a:latin typeface="Courier New" panose="02070309020205020404" pitchFamily="49" charset="0"/>
              </a:rPr>
              <a:t>	</a:t>
            </a:r>
            <a:r>
              <a:rPr lang="en-US" b="0" dirty="0" err="1">
                <a:latin typeface="Courier New" panose="02070309020205020404" pitchFamily="49" charset="0"/>
              </a:rPr>
              <a:t>putchar</a:t>
            </a:r>
            <a:r>
              <a:rPr lang="en-US" b="0" dirty="0">
                <a:latin typeface="Courier New" panose="02070309020205020404" pitchFamily="49" charset="0"/>
              </a:rPr>
              <a:t>(</a:t>
            </a:r>
            <a:r>
              <a:rPr lang="en-US" b="0" dirty="0" err="1">
                <a:latin typeface="Courier New" panose="02070309020205020404" pitchFamily="49" charset="0"/>
              </a:rPr>
              <a:t>ch</a:t>
            </a:r>
            <a:r>
              <a:rPr lang="en-US" b="0" dirty="0">
                <a:latin typeface="Courier New" panose="02070309020205020404" pitchFamily="49" charset="0"/>
              </a:rPr>
              <a:t>); </a:t>
            </a:r>
          </a:p>
          <a:p>
            <a:pPr lvl="1"/>
            <a:r>
              <a:rPr lang="en-US" b="0" dirty="0">
                <a:latin typeface="Courier New" panose="02070309020205020404" pitchFamily="49" charset="0"/>
              </a:rPr>
              <a:t>return 0; </a:t>
            </a:r>
          </a:p>
          <a:p>
            <a:r>
              <a:rPr lang="en-US" b="0" dirty="0">
                <a:latin typeface="Courier New" panose="02070309020205020404" pitchFamily="49" charset="0"/>
              </a:rPr>
              <a:t>} </a:t>
            </a:r>
          </a:p>
        </p:txBody>
      </p:sp>
      <p:sp>
        <p:nvSpPr>
          <p:cNvPr id="5" name="Rectangle 4"/>
          <p:cNvSpPr/>
          <p:nvPr/>
        </p:nvSpPr>
        <p:spPr>
          <a:xfrm>
            <a:off x="5162550" y="1066800"/>
            <a:ext cx="39814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Which character as sign of end of input ? </a:t>
            </a:r>
          </a:p>
          <a:p>
            <a:r>
              <a:rPr lang="en-US" dirty="0" smtClean="0"/>
              <a:t>We </a:t>
            </a:r>
            <a:r>
              <a:rPr lang="en-US" dirty="0"/>
              <a:t>need  a terminating character that normally does not show up in text. 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52400" y="4114800"/>
            <a:ext cx="89916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err="1">
                <a:solidFill>
                  <a:srgbClr val="FF0000"/>
                </a:solidFill>
              </a:rPr>
              <a:t>getchar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/>
              <a:t>returns the next input character each time it is called, </a:t>
            </a:r>
            <a:r>
              <a:rPr lang="en-US" b="0" dirty="0" smtClean="0"/>
              <a:t>or </a:t>
            </a:r>
            <a:r>
              <a:rPr lang="en-US" b="0" dirty="0"/>
              <a:t>EOF  when it encounters end of file.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EOF is a symbolic constant defined in &lt;</a:t>
            </a:r>
            <a:r>
              <a:rPr lang="en-US" b="0" dirty="0" err="1"/>
              <a:t>stdio.h</a:t>
            </a:r>
            <a:r>
              <a:rPr lang="en-US" b="0" dirty="0"/>
              <a:t>&gt;. (The value is typically -1)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EOF from the keyboard:  </a:t>
            </a:r>
            <a:r>
              <a:rPr lang="en-US" b="0" dirty="0" err="1"/>
              <a:t>Ctrl+Z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40233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/>
              <a:t>Exercise: </a:t>
            </a:r>
            <a:r>
              <a:rPr lang="en-US" sz="3200" dirty="0" err="1">
                <a:latin typeface="Courier New" panose="02070309020205020404" pitchFamily="49" charset="0"/>
              </a:rPr>
              <a:t>getchar</a:t>
            </a:r>
            <a:r>
              <a:rPr lang="en-US" sz="3200" dirty="0">
                <a:latin typeface="Courier New" panose="02070309020205020404" pitchFamily="49" charset="0"/>
              </a:rPr>
              <a:t>()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52400" y="836614"/>
            <a:ext cx="8696325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b="0" dirty="0" smtClean="0">
                <a:latin typeface="Courier New" panose="02070309020205020404" pitchFamily="49" charset="0"/>
              </a:rPr>
              <a:t> </a:t>
            </a:r>
            <a:endParaRPr lang="en-US" b="0" dirty="0">
              <a:latin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</a:rPr>
              <a:t>stdio.h</a:t>
            </a:r>
            <a:r>
              <a:rPr lang="en-US" b="1" dirty="0">
                <a:latin typeface="Courier New" panose="02070309020205020404" pitchFamily="49" charset="0"/>
              </a:rPr>
              <a:t>&gt;</a:t>
            </a:r>
          </a:p>
          <a:p>
            <a:r>
              <a:rPr lang="en-US" b="1" dirty="0" err="1">
                <a:latin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</a:rPr>
              <a:t> main(void) {</a:t>
            </a:r>
          </a:p>
          <a:p>
            <a:r>
              <a:rPr lang="en-US" b="1" dirty="0">
                <a:latin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</a:rPr>
              <a:t>  c,  </a:t>
            </a:r>
            <a:r>
              <a:rPr lang="en-US" b="1" dirty="0" err="1">
                <a:latin typeface="Courier New" panose="02070309020205020404" pitchFamily="49" charset="0"/>
              </a:rPr>
              <a:t>nl</a:t>
            </a:r>
            <a:r>
              <a:rPr lang="en-US" b="1" dirty="0">
                <a:latin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</a:rPr>
              <a:t>nc</a:t>
            </a:r>
            <a:r>
              <a:rPr lang="en-US" b="1" dirty="0"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</a:rPr>
              <a:t>nl</a:t>
            </a:r>
            <a:r>
              <a:rPr lang="en-US" b="1" dirty="0">
                <a:latin typeface="Courier New" panose="02070309020205020404" pitchFamily="49" charset="0"/>
              </a:rPr>
              <a:t> = 0;</a:t>
            </a:r>
          </a:p>
          <a:p>
            <a:r>
              <a:rPr lang="en-US" b="1" dirty="0">
                <a:latin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</a:rPr>
              <a:t>nc</a:t>
            </a:r>
            <a:r>
              <a:rPr lang="en-US" b="1" dirty="0">
                <a:latin typeface="Courier New" panose="02070309020205020404" pitchFamily="49" charset="0"/>
              </a:rPr>
              <a:t> = 0;</a:t>
            </a:r>
          </a:p>
          <a:p>
            <a:r>
              <a:rPr lang="en-US" b="1" dirty="0">
                <a:latin typeface="Courier New" panose="02070309020205020404" pitchFamily="49" charset="0"/>
              </a:rPr>
              <a:t>  while  ((c  =  </a:t>
            </a:r>
            <a:r>
              <a:rPr lang="en-US" b="1" dirty="0" err="1">
                <a:latin typeface="Courier New" panose="02070309020205020404" pitchFamily="49" charset="0"/>
              </a:rPr>
              <a:t>getchar</a:t>
            </a:r>
            <a:r>
              <a:rPr lang="en-US" b="1" dirty="0">
                <a:latin typeface="Courier New" panose="02070309020205020404" pitchFamily="49" charset="0"/>
              </a:rPr>
              <a:t>())  !=  EOF) {</a:t>
            </a:r>
          </a:p>
          <a:p>
            <a:r>
              <a:rPr lang="en-US" b="1" dirty="0">
                <a:latin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</a:rPr>
              <a:t>nc</a:t>
            </a:r>
            <a:r>
              <a:rPr lang="en-US" b="1" dirty="0">
                <a:latin typeface="Courier New" panose="02070309020205020404" pitchFamily="49" charset="0"/>
              </a:rPr>
              <a:t>++;</a:t>
            </a:r>
          </a:p>
          <a:p>
            <a:r>
              <a:rPr lang="en-US" b="1" dirty="0">
                <a:latin typeface="Courier New" panose="02070309020205020404" pitchFamily="49" charset="0"/>
              </a:rPr>
              <a:t>        if  (c  ==  '\n')</a:t>
            </a:r>
          </a:p>
          <a:p>
            <a:r>
              <a:rPr lang="en-US" b="1" dirty="0">
                <a:latin typeface="Courier New" panose="02070309020205020404" pitchFamily="49" charset="0"/>
              </a:rPr>
              <a:t>             </a:t>
            </a:r>
            <a:r>
              <a:rPr lang="en-US" b="1" dirty="0" err="1">
                <a:latin typeface="Courier New" panose="02070309020205020404" pitchFamily="49" charset="0"/>
              </a:rPr>
              <a:t>nl</a:t>
            </a:r>
            <a:r>
              <a:rPr lang="en-US" b="1" dirty="0">
                <a:latin typeface="Courier New" panose="02070309020205020404" pitchFamily="49" charset="0"/>
              </a:rPr>
              <a:t>++;</a:t>
            </a:r>
          </a:p>
          <a:p>
            <a:r>
              <a:rPr lang="en-US" b="1" dirty="0">
                <a:latin typeface="Courier New" panose="02070309020205020404" pitchFamily="49" charset="0"/>
              </a:rPr>
              <a:t>  }</a:t>
            </a:r>
          </a:p>
          <a:p>
            <a:r>
              <a:rPr lang="en-US" b="1" dirty="0">
                <a:latin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</a:rPr>
              <a:t>("Number of lines in input: %d\n",  </a:t>
            </a:r>
            <a:r>
              <a:rPr lang="en-US" b="1" dirty="0" err="1">
                <a:latin typeface="Courier New" panose="02070309020205020404" pitchFamily="49" charset="0"/>
              </a:rPr>
              <a:t>nl</a:t>
            </a:r>
            <a:r>
              <a:rPr lang="en-US" b="1" dirty="0">
                <a:latin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</a:rPr>
              <a:t>("Number of characters in input: %d\n",  </a:t>
            </a:r>
            <a:r>
              <a:rPr lang="en-US" b="1" dirty="0" err="1">
                <a:latin typeface="Courier New" panose="02070309020205020404" pitchFamily="49" charset="0"/>
              </a:rPr>
              <a:t>nc</a:t>
            </a:r>
            <a:r>
              <a:rPr lang="en-US" b="1" dirty="0">
                <a:latin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</a:rPr>
              <a:t>  </a:t>
            </a:r>
            <a:r>
              <a:rPr lang="en-US" b="1" dirty="0" smtClean="0">
                <a:latin typeface="Courier New" panose="02070309020205020404" pitchFamily="49" charset="0"/>
              </a:rPr>
              <a:t>return;</a:t>
            </a:r>
            <a:endParaRPr lang="en-US" b="1" dirty="0">
              <a:latin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5322078"/>
            <a:ext cx="7239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Read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characters from input over several lines until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EOF. Count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lines and characters in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input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98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base"/>
            <a:r>
              <a:rPr lang="en-US" sz="3200" dirty="0" smtClean="0"/>
              <a:t>Reading a C String from Keyboard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{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    char name[20];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("Enter name: ");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 err="1">
                <a:solidFill>
                  <a:srgbClr val="FF0000"/>
                </a:solidFill>
              </a:rPr>
              <a:t>scanf</a:t>
            </a:r>
            <a:r>
              <a:rPr lang="en-US" dirty="0">
                <a:solidFill>
                  <a:srgbClr val="FF0000"/>
                </a:solidFill>
              </a:rPr>
              <a:t>("%s", name);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("Your name is %s.", name);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    return 0;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0820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base"/>
            <a:r>
              <a:rPr lang="en-US" sz="3200" dirty="0"/>
              <a:t>Reading a line of </a:t>
            </a:r>
            <a:r>
              <a:rPr lang="en-US" sz="3200" dirty="0" smtClean="0"/>
              <a:t>text and Printing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{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    char name[30];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("Enter name: ");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gets(name)</a:t>
            </a:r>
            <a:r>
              <a:rPr lang="en-US" dirty="0"/>
              <a:t>;    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("Name: ");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puts(name);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smtClean="0"/>
              <a:t>return </a:t>
            </a:r>
            <a:r>
              <a:rPr lang="en-US" dirty="0"/>
              <a:t>0;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784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r>
              <a:rPr lang="en-US" sz="3200" dirty="0" smtClean="0"/>
              <a:t>Some String functions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b="1" dirty="0" err="1" smtClean="0">
                <a:solidFill>
                  <a:srgbClr val="FF0000"/>
                </a:solidFill>
              </a:rPr>
              <a:t>strlen</a:t>
            </a:r>
            <a:r>
              <a:rPr lang="en-US" b="1" dirty="0" smtClean="0">
                <a:solidFill>
                  <a:srgbClr val="FF0000"/>
                </a:solidFill>
              </a:rPr>
              <a:t>()</a:t>
            </a:r>
            <a:r>
              <a:rPr lang="en-US" dirty="0" smtClean="0"/>
              <a:t> -This </a:t>
            </a:r>
            <a:r>
              <a:rPr lang="en-US" dirty="0"/>
              <a:t>function takes a single argument, </a:t>
            </a:r>
            <a:r>
              <a:rPr lang="en-US" dirty="0" err="1"/>
              <a:t>i.e</a:t>
            </a:r>
            <a:r>
              <a:rPr lang="en-US" dirty="0"/>
              <a:t>, the string variable </a:t>
            </a:r>
            <a:r>
              <a:rPr lang="en-US" dirty="0" smtClean="0"/>
              <a:t>and </a:t>
            </a:r>
            <a:r>
              <a:rPr lang="en-US" dirty="0"/>
              <a:t>returns the length of the string passed.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The </a:t>
            </a:r>
            <a:r>
              <a:rPr lang="en-US" dirty="0" err="1"/>
              <a:t>strlen</a:t>
            </a:r>
            <a:r>
              <a:rPr lang="en-US" dirty="0"/>
              <a:t>() function is defined in </a:t>
            </a: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string.h</a:t>
            </a: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/>
              <a:t>header </a:t>
            </a:r>
            <a:r>
              <a:rPr lang="en-US" dirty="0" smtClean="0"/>
              <a:t>file.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939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base"/>
            <a:r>
              <a:rPr lang="en-US" sz="3200" dirty="0" smtClean="0"/>
              <a:t>Example of </a:t>
            </a:r>
            <a:r>
              <a:rPr lang="en-US" sz="3200" b="1" dirty="0" err="1">
                <a:solidFill>
                  <a:srgbClr val="FF0000"/>
                </a:solidFill>
              </a:rPr>
              <a:t>strlen</a:t>
            </a:r>
            <a:r>
              <a:rPr lang="en-US" sz="3200" b="1" dirty="0">
                <a:solidFill>
                  <a:srgbClr val="FF0000"/>
                </a:solidFill>
              </a:rPr>
              <a:t>()</a:t>
            </a:r>
            <a:r>
              <a:rPr lang="en-US" sz="32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 fontScale="62500" lnSpcReduction="20000"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#include &lt;</a:t>
            </a:r>
            <a:r>
              <a:rPr lang="en-US" dirty="0" err="1"/>
              <a:t>string.h</a:t>
            </a:r>
            <a:r>
              <a:rPr lang="en-US" dirty="0"/>
              <a:t>&gt;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{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    char a[20]="Program";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    char b[20]={'</a:t>
            </a:r>
            <a:r>
              <a:rPr lang="en-US" dirty="0" err="1"/>
              <a:t>P','r','o','g','r','a','m</a:t>
            </a:r>
            <a:r>
              <a:rPr lang="en-US" dirty="0"/>
              <a:t>','\0'};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    char c[20];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("Enter string: ");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    gets(c);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("Length of string a = %d \n",</a:t>
            </a:r>
            <a:r>
              <a:rPr lang="en-US" dirty="0" err="1"/>
              <a:t>strlen</a:t>
            </a:r>
            <a:r>
              <a:rPr lang="en-US" dirty="0"/>
              <a:t>(a));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/>
              <a:t>("Length of string b = %d \n",</a:t>
            </a:r>
            <a:r>
              <a:rPr lang="en-US" dirty="0" err="1"/>
              <a:t>strlen</a:t>
            </a:r>
            <a:r>
              <a:rPr lang="en-US" dirty="0"/>
              <a:t>(b));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("Length of string c = %d \n",</a:t>
            </a:r>
            <a:r>
              <a:rPr lang="en-US" dirty="0" err="1"/>
              <a:t>strlen</a:t>
            </a:r>
            <a:r>
              <a:rPr lang="en-US" dirty="0"/>
              <a:t>(c));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    return 0;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252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base"/>
            <a:r>
              <a:rPr lang="en-US" sz="3200" dirty="0"/>
              <a:t>Example: string length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endParaRPr lang="en-US" dirty="0" smtClean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0" y="914400"/>
            <a:ext cx="906780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dirty="0">
                <a:latin typeface="Courier New" panose="02070309020205020404" pitchFamily="49" charset="0"/>
              </a:rPr>
              <a:t>#include &lt;</a:t>
            </a:r>
            <a:r>
              <a:rPr lang="en-US" sz="2000" dirty="0" err="1">
                <a:latin typeface="Courier New" panose="02070309020205020404" pitchFamily="49" charset="0"/>
              </a:rPr>
              <a:t>stdio.h</a:t>
            </a:r>
            <a:r>
              <a:rPr lang="en-US" sz="2000" dirty="0">
                <a:latin typeface="Courier New" panose="02070309020205020404" pitchFamily="49" charset="0"/>
              </a:rPr>
              <a:t>&gt;</a:t>
            </a:r>
          </a:p>
          <a:p>
            <a:pPr eaLnBrk="1" hangingPunct="1"/>
            <a:endParaRPr lang="en-US" sz="2000" b="1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stringLength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(char string[]){</a:t>
            </a:r>
          </a:p>
          <a:p>
            <a:pPr lvl="1" eaLnBrk="1" hangingPunct="1"/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count = 0;</a:t>
            </a:r>
          </a:p>
          <a:p>
            <a:pPr lvl="1" eaLnBrk="1" hangingPunct="1"/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while ( string[count] != '\0' )</a:t>
            </a:r>
          </a:p>
          <a:p>
            <a:pPr lvl="1" eaLnBrk="1" hangingPunct="1"/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	++count;</a:t>
            </a:r>
          </a:p>
          <a:p>
            <a:pPr lvl="1" eaLnBrk="1" hangingPunct="1"/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return count;</a:t>
            </a:r>
          </a:p>
          <a:p>
            <a:pPr eaLnBrk="1" hangingPunct="1"/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/>
            <a:r>
              <a:rPr lang="en-US" sz="2000" dirty="0" err="1">
                <a:latin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</a:rPr>
              <a:t> main (void) {</a:t>
            </a:r>
          </a:p>
          <a:p>
            <a:pPr lvl="1" eaLnBrk="1" hangingPunct="1"/>
            <a:r>
              <a:rPr lang="en-US" sz="2000" dirty="0">
                <a:latin typeface="Courier New" panose="02070309020205020404" pitchFamily="49" charset="0"/>
              </a:rPr>
              <a:t>char word1[] = { 'a', 's', 't', 'e', 'r', '\0' };</a:t>
            </a:r>
          </a:p>
          <a:p>
            <a:pPr lvl="1" eaLnBrk="1" hangingPunct="1"/>
            <a:r>
              <a:rPr lang="en-US" sz="2000" dirty="0">
                <a:latin typeface="Courier New" panose="02070309020205020404" pitchFamily="49" charset="0"/>
              </a:rPr>
              <a:t>char word2[] = { 'a', 't', '\0' };</a:t>
            </a:r>
          </a:p>
          <a:p>
            <a:pPr lvl="1" eaLnBrk="1" hangingPunct="1"/>
            <a:r>
              <a:rPr lang="en-US" sz="2000" dirty="0">
                <a:latin typeface="Courier New" panose="02070309020205020404" pitchFamily="49" charset="0"/>
              </a:rPr>
              <a:t>char word3[] = { 'a', 'w', 'e', '\0' };</a:t>
            </a:r>
          </a:p>
          <a:p>
            <a:pPr lvl="1" eaLnBrk="1" hangingPunct="1"/>
            <a:r>
              <a:rPr lang="en-US" sz="2000" dirty="0" err="1">
                <a:latin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</a:rPr>
              <a:t> ("%</a:t>
            </a:r>
            <a:r>
              <a:rPr lang="en-US" sz="2000" dirty="0" err="1">
                <a:latin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</a:rPr>
              <a:t> %</a:t>
            </a:r>
            <a:r>
              <a:rPr lang="en-US" sz="2000" dirty="0" err="1">
                <a:latin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</a:rPr>
              <a:t> %</a:t>
            </a:r>
            <a:r>
              <a:rPr lang="en-US" sz="2000" dirty="0" err="1">
                <a:latin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</a:rPr>
              <a:t>\n", </a:t>
            </a:r>
            <a:r>
              <a:rPr lang="en-US" sz="2000" dirty="0" err="1">
                <a:latin typeface="Courier New" panose="02070309020205020404" pitchFamily="49" charset="0"/>
              </a:rPr>
              <a:t>stringLength</a:t>
            </a:r>
            <a:r>
              <a:rPr lang="en-US" sz="2000" dirty="0">
                <a:latin typeface="Courier New" panose="02070309020205020404" pitchFamily="49" charset="0"/>
              </a:rPr>
              <a:t> (word1),</a:t>
            </a:r>
          </a:p>
          <a:p>
            <a:pPr lvl="1" eaLnBrk="1" hangingPunct="1"/>
            <a:r>
              <a:rPr lang="en-US" sz="2000" dirty="0">
                <a:latin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</a:rPr>
              <a:t>stringLength</a:t>
            </a:r>
            <a:r>
              <a:rPr lang="en-US" sz="2000" dirty="0">
                <a:latin typeface="Courier New" panose="02070309020205020404" pitchFamily="49" charset="0"/>
              </a:rPr>
              <a:t> (word2), </a:t>
            </a:r>
            <a:r>
              <a:rPr lang="en-US" sz="2000" dirty="0" err="1">
                <a:latin typeface="Courier New" panose="02070309020205020404" pitchFamily="49" charset="0"/>
              </a:rPr>
              <a:t>stringLength</a:t>
            </a:r>
            <a:r>
              <a:rPr lang="en-US" sz="2000" dirty="0">
                <a:latin typeface="Courier New" panose="02070309020205020404" pitchFamily="49" charset="0"/>
              </a:rPr>
              <a:t> (word3));</a:t>
            </a:r>
          </a:p>
          <a:p>
            <a:pPr lvl="1" eaLnBrk="1" hangingPunct="1"/>
            <a:r>
              <a:rPr lang="en-US" sz="2000" dirty="0">
                <a:latin typeface="Courier New" panose="02070309020205020404" pitchFamily="49" charset="0"/>
              </a:rPr>
              <a:t>return 0;</a:t>
            </a:r>
          </a:p>
          <a:p>
            <a:pPr eaLnBrk="1" hangingPunct="1"/>
            <a:r>
              <a:rPr lang="en-US" sz="200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492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base"/>
            <a:r>
              <a:rPr lang="en-US" sz="3200" dirty="0"/>
              <a:t>Example of </a:t>
            </a:r>
            <a:r>
              <a:rPr lang="en-US" sz="3200" b="1" dirty="0" err="1" smtClean="0">
                <a:solidFill>
                  <a:srgbClr val="FF0000"/>
                </a:solidFill>
              </a:rPr>
              <a:t>strcpy</a:t>
            </a:r>
            <a:r>
              <a:rPr lang="en-US" sz="3200" b="1" dirty="0" smtClean="0">
                <a:solidFill>
                  <a:srgbClr val="FF0000"/>
                </a:solidFill>
              </a:rPr>
              <a:t>()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 fontScale="70000" lnSpcReduction="20000"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#include &lt;</a:t>
            </a:r>
            <a:r>
              <a:rPr lang="en-US" dirty="0" err="1"/>
              <a:t>string.h</a:t>
            </a:r>
            <a:r>
              <a:rPr lang="en-US" dirty="0"/>
              <a:t>&gt;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{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    char </a:t>
            </a:r>
            <a:r>
              <a:rPr lang="en-US" dirty="0" smtClean="0"/>
              <a:t>u1[10</a:t>
            </a:r>
            <a:r>
              <a:rPr lang="en-US" dirty="0"/>
              <a:t>]= </a:t>
            </a:r>
            <a:r>
              <a:rPr lang="en-US" dirty="0" smtClean="0"/>
              <a:t>“</a:t>
            </a:r>
            <a:r>
              <a:rPr lang="en-US" dirty="0" err="1" smtClean="0"/>
              <a:t>Jahangirnagar</a:t>
            </a:r>
            <a:r>
              <a:rPr lang="en-US" dirty="0" smtClean="0"/>
              <a:t>";</a:t>
            </a:r>
            <a:endParaRPr lang="en-US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    char </a:t>
            </a:r>
            <a:r>
              <a:rPr lang="en-US" dirty="0" smtClean="0"/>
              <a:t>su2[10</a:t>
            </a:r>
            <a:r>
              <a:rPr lang="en-US" dirty="0"/>
              <a:t>];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    char </a:t>
            </a:r>
            <a:r>
              <a:rPr lang="en-US" dirty="0" smtClean="0"/>
              <a:t>u3[10</a:t>
            </a:r>
            <a:r>
              <a:rPr lang="en-US" dirty="0"/>
              <a:t>];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    </a:t>
            </a:r>
            <a:r>
              <a:rPr lang="en-US" dirty="0" err="1" smtClean="0"/>
              <a:t>strcpy</a:t>
            </a:r>
            <a:r>
              <a:rPr lang="en-US" dirty="0" smtClean="0"/>
              <a:t>(u2, u1);</a:t>
            </a:r>
            <a:endParaRPr lang="en-US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    </a:t>
            </a:r>
            <a:r>
              <a:rPr lang="en-US" dirty="0" err="1" smtClean="0"/>
              <a:t>strcpy</a:t>
            </a:r>
            <a:r>
              <a:rPr lang="en-US" dirty="0" smtClean="0"/>
              <a:t>(u3</a:t>
            </a:r>
            <a:r>
              <a:rPr lang="en-US" dirty="0"/>
              <a:t>, </a:t>
            </a:r>
            <a:r>
              <a:rPr lang="en-US" dirty="0" smtClean="0"/>
              <a:t>“University");</a:t>
            </a:r>
            <a:endParaRPr lang="en-US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    </a:t>
            </a:r>
            <a:r>
              <a:rPr lang="en-US" dirty="0" smtClean="0"/>
              <a:t>puts(u2</a:t>
            </a:r>
            <a:r>
              <a:rPr lang="en-US" dirty="0"/>
              <a:t>);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    </a:t>
            </a:r>
            <a:r>
              <a:rPr lang="en-US" dirty="0" smtClean="0"/>
              <a:t>puts(u3</a:t>
            </a:r>
            <a:r>
              <a:rPr lang="en-US" dirty="0"/>
              <a:t>);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    return 0;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4191000" y="1371600"/>
            <a:ext cx="4800600" cy="120032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52830"/>
                </a:solidFill>
                <a:latin typeface="Open Sans"/>
              </a:rPr>
              <a:t>strcpy</a:t>
            </a:r>
            <a:r>
              <a:rPr lang="en-US" dirty="0">
                <a:solidFill>
                  <a:srgbClr val="252830"/>
                </a:solidFill>
                <a:latin typeface="Open Sans"/>
              </a:rPr>
              <a:t>() function copies the string pointed by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/>
              </a:rPr>
              <a:t>source</a:t>
            </a:r>
            <a:r>
              <a:rPr lang="en-US" dirty="0">
                <a:solidFill>
                  <a:srgbClr val="252830"/>
                </a:solidFill>
                <a:latin typeface="Open Sans"/>
              </a:rPr>
              <a:t> </a:t>
            </a:r>
            <a:r>
              <a:rPr lang="en-US" dirty="0" smtClean="0">
                <a:solidFill>
                  <a:srgbClr val="252830"/>
                </a:solidFill>
                <a:latin typeface="Open Sans"/>
              </a:rPr>
              <a:t>to </a:t>
            </a:r>
            <a:r>
              <a:rPr lang="en-US" dirty="0">
                <a:solidFill>
                  <a:srgbClr val="252830"/>
                </a:solidFill>
                <a:latin typeface="Open Sans"/>
              </a:rPr>
              <a:t>the </a:t>
            </a:r>
            <a:r>
              <a:rPr lang="en-US" dirty="0" smtClean="0">
                <a:solidFill>
                  <a:srgbClr val="252830"/>
                </a:solidFill>
                <a:latin typeface="Open Sans"/>
              </a:rPr>
              <a:t>character array</a:t>
            </a:r>
            <a:r>
              <a:rPr lang="en-US" dirty="0">
                <a:solidFill>
                  <a:srgbClr val="252830"/>
                </a:solidFill>
                <a:latin typeface="Open Sans"/>
              </a:rPr>
              <a:t>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/>
              </a:rPr>
              <a:t>destination</a:t>
            </a:r>
            <a:r>
              <a:rPr lang="en-US" dirty="0" smtClean="0">
                <a:solidFill>
                  <a:srgbClr val="252830"/>
                </a:solidFill>
                <a:latin typeface="Open Sans"/>
              </a:rPr>
              <a:t>.</a:t>
            </a:r>
          </a:p>
          <a:p>
            <a:endParaRPr lang="en-US" dirty="0" smtClean="0"/>
          </a:p>
          <a:p>
            <a:r>
              <a:rPr lang="en-US" dirty="0" smtClean="0"/>
              <a:t>N.B. Destination </a:t>
            </a:r>
            <a:r>
              <a:rPr lang="en-US" dirty="0"/>
              <a:t>array should be large enough</a:t>
            </a:r>
          </a:p>
        </p:txBody>
      </p:sp>
    </p:spTree>
    <p:extLst>
      <p:ext uri="{BB962C8B-B14F-4D97-AF65-F5344CB8AC3E}">
        <p14:creationId xmlns:p14="http://schemas.microsoft.com/office/powerpoint/2010/main" val="186706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base"/>
            <a:r>
              <a:rPr lang="en-US" sz="3200" b="1" dirty="0" err="1" smtClean="0">
                <a:solidFill>
                  <a:srgbClr val="FF0000"/>
                </a:solidFill>
              </a:rPr>
              <a:t>strcmp</a:t>
            </a:r>
            <a:r>
              <a:rPr lang="en-US" sz="3200" b="1" dirty="0" smtClean="0">
                <a:solidFill>
                  <a:srgbClr val="FF0000"/>
                </a:solidFill>
              </a:rPr>
              <a:t>()</a:t>
            </a:r>
            <a:r>
              <a:rPr lang="en-US" sz="3200" dirty="0" smtClean="0"/>
              <a:t> function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algn="just"/>
            <a:r>
              <a:rPr lang="en-US" dirty="0" err="1" smtClean="0"/>
              <a:t>strcmp</a:t>
            </a:r>
            <a:r>
              <a:rPr lang="en-US" dirty="0" smtClean="0"/>
              <a:t>()- </a:t>
            </a:r>
            <a:r>
              <a:rPr lang="en-US" dirty="0"/>
              <a:t>compares two strings character by character. </a:t>
            </a:r>
            <a:endParaRPr lang="en-US" dirty="0" smtClean="0"/>
          </a:p>
          <a:p>
            <a:pPr algn="just"/>
            <a:r>
              <a:rPr lang="en-US" dirty="0" smtClean="0"/>
              <a:t>If </a:t>
            </a:r>
            <a:r>
              <a:rPr lang="en-US" dirty="0"/>
              <a:t>the first character of two strings are equal, next character of two strings are </a:t>
            </a:r>
            <a:r>
              <a:rPr lang="en-US" dirty="0" smtClean="0"/>
              <a:t>compared and continues </a:t>
            </a:r>
            <a:r>
              <a:rPr lang="en-US" dirty="0"/>
              <a:t>until the corresponding characters of two strings are different or a null character '\0' is reached.</a:t>
            </a:r>
          </a:p>
          <a:p>
            <a:pPr algn="just"/>
            <a:r>
              <a:rPr lang="en-US" dirty="0"/>
              <a:t>It is defined in </a:t>
            </a:r>
            <a:r>
              <a:rPr lang="en-US" b="1" dirty="0" err="1">
                <a:solidFill>
                  <a:srgbClr val="FF0000"/>
                </a:solidFill>
              </a:rPr>
              <a:t>string.h</a:t>
            </a:r>
            <a:r>
              <a:rPr lang="en-US" dirty="0"/>
              <a:t> header file.</a:t>
            </a:r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049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/>
              <a:t>Return Value from </a:t>
            </a:r>
            <a:r>
              <a:rPr lang="en-US" sz="3200" dirty="0" err="1">
                <a:solidFill>
                  <a:srgbClr val="FF0000"/>
                </a:solidFill>
              </a:rPr>
              <a:t>strcmp</a:t>
            </a:r>
            <a:r>
              <a:rPr lang="en-US" sz="3200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 smtClean="0"/>
              <a:t>0</a:t>
            </a:r>
            <a:r>
              <a:rPr lang="en-US" sz="2800" dirty="0"/>
              <a:t>	</a:t>
            </a:r>
            <a:r>
              <a:rPr lang="en-US" sz="2800" dirty="0" smtClean="0"/>
              <a:t>		-	if </a:t>
            </a:r>
            <a:r>
              <a:rPr lang="en-US" sz="2800" dirty="0"/>
              <a:t>both strings are identical (equal)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800" dirty="0" smtClean="0"/>
              <a:t>Negative 		-	if </a:t>
            </a:r>
            <a:r>
              <a:rPr lang="en-US" sz="2800" dirty="0"/>
              <a:t>the ASCII value of first unmatched </a:t>
            </a:r>
            <a:r>
              <a:rPr lang="en-US" sz="2800" dirty="0" smtClean="0"/>
              <a:t>				character </a:t>
            </a:r>
            <a:r>
              <a:rPr lang="en-US" sz="2800" dirty="0"/>
              <a:t>is less than second.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800" dirty="0"/>
              <a:t>positive </a:t>
            </a:r>
            <a:r>
              <a:rPr lang="en-US" sz="2800" dirty="0" smtClean="0"/>
              <a:t>integer -</a:t>
            </a:r>
            <a:r>
              <a:rPr lang="en-US" sz="2800" dirty="0"/>
              <a:t>	if the ASCII value of first unmatched </a:t>
            </a:r>
            <a:r>
              <a:rPr lang="en-US" sz="2800" dirty="0" smtClean="0"/>
              <a:t>				character </a:t>
            </a:r>
            <a:r>
              <a:rPr lang="en-US" sz="2800" dirty="0"/>
              <a:t>is greater than second.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29847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/>
              <a:t>C Characters and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ASCII</a:t>
            </a:r>
            <a:r>
              <a:rPr lang="en-US" dirty="0"/>
              <a:t>-</a:t>
            </a:r>
            <a:r>
              <a:rPr lang="en-US" dirty="0" smtClean="0"/>
              <a:t> American </a:t>
            </a:r>
            <a:r>
              <a:rPr lang="en-US" dirty="0"/>
              <a:t>Standard Code for Information Interchange</a:t>
            </a:r>
            <a:endParaRPr lang="en-US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399" y="914976"/>
            <a:ext cx="8534400" cy="12926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1E1E1E"/>
                </a:solidFill>
                <a:effectLst/>
                <a:latin typeface="Helvetica" panose="020B0604020202020204" pitchFamily="34" charset="0"/>
              </a:rPr>
              <a:t>C uses 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Monaco"/>
              </a:rPr>
              <a:t>char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1E1E1E"/>
                </a:solidFill>
                <a:effectLst/>
                <a:latin typeface="Monaco"/>
              </a:rPr>
              <a:t> 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1E1E1E"/>
                </a:solidFill>
                <a:effectLst/>
                <a:latin typeface="Helvetica" panose="020B0604020202020204" pitchFamily="34" charset="0"/>
              </a:rPr>
              <a:t>type to store characters and letters. 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1E1E1E"/>
                </a:solidFill>
                <a:effectLst/>
                <a:latin typeface="Monaco"/>
              </a:rPr>
              <a:t>char </a:t>
            </a:r>
            <a:r>
              <a:rPr lang="en-US" sz="2800" dirty="0">
                <a:solidFill>
                  <a:srgbClr val="1E1E1E"/>
                </a:solidFill>
                <a:latin typeface="Helvetica" panose="020B0604020202020204" pitchFamily="34" charset="0"/>
              </a:rPr>
              <a:t>type is integer type 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1E1E1E"/>
                </a:solidFill>
                <a:effectLst/>
                <a:latin typeface="Helvetica" panose="020B0604020202020204" pitchFamily="34" charset="0"/>
              </a:rPr>
              <a:t>because C stores integer numbers instead of characters.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ASCII code 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35" y="2315309"/>
            <a:ext cx="8087727" cy="286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base"/>
            <a:r>
              <a:rPr lang="en-US" sz="3200" dirty="0" smtClean="0"/>
              <a:t>Example of </a:t>
            </a:r>
            <a:r>
              <a:rPr lang="en-US" sz="3200" dirty="0" err="1" smtClean="0">
                <a:solidFill>
                  <a:srgbClr val="FF0000"/>
                </a:solidFill>
              </a:rPr>
              <a:t>strcmp</a:t>
            </a:r>
            <a:r>
              <a:rPr lang="en-US" sz="3200" dirty="0">
                <a:solidFill>
                  <a:srgbClr val="FF0000"/>
                </a:solidFill>
              </a:rPr>
              <a:t>()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 smtClean="0"/>
              <a:t>Explain the output of this program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751344"/>
            <a:ext cx="8305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string.h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char str1[] = "</a:t>
            </a:r>
            <a:r>
              <a:rPr lang="en-US" dirty="0" err="1"/>
              <a:t>abcd</a:t>
            </a:r>
            <a:r>
              <a:rPr lang="en-US" dirty="0"/>
              <a:t>", str2[] = "</a:t>
            </a:r>
            <a:r>
              <a:rPr lang="en-US" dirty="0" err="1"/>
              <a:t>abCd</a:t>
            </a:r>
            <a:r>
              <a:rPr lang="en-US" dirty="0"/>
              <a:t>", str3[] = "</a:t>
            </a:r>
            <a:r>
              <a:rPr lang="en-US" dirty="0" err="1"/>
              <a:t>abcd</a:t>
            </a:r>
            <a:r>
              <a:rPr lang="en-US" dirty="0"/>
              <a:t>";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result;</a:t>
            </a:r>
          </a:p>
          <a:p>
            <a:endParaRPr lang="en-US" dirty="0"/>
          </a:p>
          <a:p>
            <a:r>
              <a:rPr lang="en-US" dirty="0" smtClean="0"/>
              <a:t>    result </a:t>
            </a:r>
            <a:r>
              <a:rPr lang="en-US" dirty="0"/>
              <a:t>= </a:t>
            </a:r>
            <a:r>
              <a:rPr lang="en-US" dirty="0" err="1"/>
              <a:t>strcmp</a:t>
            </a:r>
            <a:r>
              <a:rPr lang="en-US" dirty="0"/>
              <a:t>(str1, str2);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strcmp</a:t>
            </a:r>
            <a:r>
              <a:rPr lang="en-US" dirty="0"/>
              <a:t>(str1, str2) = %d\n", result);</a:t>
            </a:r>
          </a:p>
          <a:p>
            <a:endParaRPr lang="en-US" dirty="0"/>
          </a:p>
          <a:p>
            <a:r>
              <a:rPr lang="en-US" dirty="0" smtClean="0"/>
              <a:t>    result </a:t>
            </a:r>
            <a:r>
              <a:rPr lang="en-US" dirty="0"/>
              <a:t>= </a:t>
            </a:r>
            <a:r>
              <a:rPr lang="en-US" dirty="0" err="1"/>
              <a:t>strcmp</a:t>
            </a:r>
            <a:r>
              <a:rPr lang="en-US" dirty="0"/>
              <a:t>(str1, str3);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strcmp</a:t>
            </a:r>
            <a:r>
              <a:rPr lang="en-US" dirty="0"/>
              <a:t>(str1, str3) = %d\n", result);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6639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base"/>
            <a:r>
              <a:rPr lang="en-US" sz="3200" b="1" dirty="0" err="1" smtClean="0">
                <a:solidFill>
                  <a:srgbClr val="FF0000"/>
                </a:solidFill>
              </a:rPr>
              <a:t>strcat</a:t>
            </a:r>
            <a:r>
              <a:rPr lang="en-US" sz="3200" b="1" dirty="0" smtClean="0">
                <a:solidFill>
                  <a:srgbClr val="FF0000"/>
                </a:solidFill>
              </a:rPr>
              <a:t>()</a:t>
            </a:r>
            <a:r>
              <a:rPr lang="en-US" sz="3200" dirty="0" smtClean="0"/>
              <a:t> </a:t>
            </a:r>
            <a:r>
              <a:rPr lang="en-US" sz="3200" dirty="0"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defRPr/>
            </a:pPr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Strcat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arguments (strings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character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arrays)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stores the resultant concatenated string in the first string specified in the argument.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2667000"/>
            <a:ext cx="7315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string.h</a:t>
            </a:r>
            <a:r>
              <a:rPr lang="en-US" dirty="0"/>
              <a:t>&gt;</a:t>
            </a:r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char str1[] = </a:t>
            </a:r>
            <a:r>
              <a:rPr lang="en-US" dirty="0" smtClean="0"/>
              <a:t>“</a:t>
            </a:r>
            <a:r>
              <a:rPr lang="en-US" dirty="0" err="1" smtClean="0"/>
              <a:t>Jahangirnagar</a:t>
            </a:r>
            <a:r>
              <a:rPr lang="en-US" dirty="0" smtClean="0"/>
              <a:t>", </a:t>
            </a:r>
            <a:r>
              <a:rPr lang="en-US" dirty="0"/>
              <a:t>str2[] = </a:t>
            </a:r>
            <a:r>
              <a:rPr lang="en-US" dirty="0" smtClean="0"/>
              <a:t>“University";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   </a:t>
            </a:r>
            <a:r>
              <a:rPr lang="en-US" dirty="0" err="1" smtClean="0"/>
              <a:t>strcat</a:t>
            </a:r>
            <a:r>
              <a:rPr lang="en-US" dirty="0" smtClean="0"/>
              <a:t>(str1,str2</a:t>
            </a:r>
            <a:r>
              <a:rPr lang="en-US" dirty="0"/>
              <a:t>);</a:t>
            </a:r>
          </a:p>
          <a:p>
            <a:r>
              <a:rPr lang="en-US" dirty="0" smtClean="0"/>
              <a:t>    </a:t>
            </a:r>
            <a:r>
              <a:rPr lang="en-US" dirty="0"/>
              <a:t>puts(str1);    </a:t>
            </a:r>
          </a:p>
          <a:p>
            <a:r>
              <a:rPr lang="en-US" dirty="0"/>
              <a:t>    puts(str2); </a:t>
            </a:r>
          </a:p>
          <a:p>
            <a:r>
              <a:rPr lang="en-US" dirty="0" smtClean="0"/>
              <a:t>    </a:t>
            </a:r>
            <a:r>
              <a:rPr lang="en-US" dirty="0"/>
              <a:t>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460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base"/>
            <a:r>
              <a:rPr lang="en-US" sz="3200" dirty="0" smtClean="0"/>
              <a:t>Home work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Write on each of the function with example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 err="1"/>
              <a:t>isalnum</a:t>
            </a:r>
            <a:r>
              <a:rPr lang="en-US" dirty="0" smtClean="0"/>
              <a:t>() 		</a:t>
            </a:r>
            <a:r>
              <a:rPr lang="en-US" dirty="0" err="1" smtClean="0"/>
              <a:t>isalpha</a:t>
            </a:r>
            <a:r>
              <a:rPr lang="en-US" dirty="0" smtClean="0"/>
              <a:t>()		</a:t>
            </a:r>
            <a:r>
              <a:rPr lang="en-US" dirty="0" err="1" smtClean="0"/>
              <a:t>iscntrl</a:t>
            </a:r>
            <a:r>
              <a:rPr lang="en-US" dirty="0"/>
              <a:t>()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 err="1"/>
              <a:t>isdigit</a:t>
            </a:r>
            <a:r>
              <a:rPr lang="en-US" dirty="0" smtClean="0"/>
              <a:t>()		</a:t>
            </a:r>
            <a:r>
              <a:rPr lang="en-US" dirty="0" err="1" smtClean="0"/>
              <a:t>isgraph</a:t>
            </a:r>
            <a:r>
              <a:rPr lang="en-US" dirty="0" smtClean="0"/>
              <a:t>()		</a:t>
            </a:r>
            <a:r>
              <a:rPr lang="en-US" dirty="0" err="1" smtClean="0"/>
              <a:t>islower</a:t>
            </a:r>
            <a:r>
              <a:rPr lang="en-US" dirty="0"/>
              <a:t>()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 err="1"/>
              <a:t>isprint</a:t>
            </a:r>
            <a:r>
              <a:rPr lang="en-US" dirty="0" smtClean="0"/>
              <a:t>()		</a:t>
            </a:r>
            <a:r>
              <a:rPr lang="en-US" dirty="0" err="1" smtClean="0"/>
              <a:t>ispunct</a:t>
            </a:r>
            <a:r>
              <a:rPr lang="en-US" dirty="0" smtClean="0"/>
              <a:t>()		</a:t>
            </a:r>
            <a:r>
              <a:rPr lang="en-US" dirty="0" err="1" smtClean="0"/>
              <a:t>isspace</a:t>
            </a:r>
            <a:r>
              <a:rPr lang="en-US" dirty="0"/>
              <a:t>()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 err="1"/>
              <a:t>isupper</a:t>
            </a:r>
            <a:r>
              <a:rPr lang="en-US" dirty="0" smtClean="0"/>
              <a:t>()		</a:t>
            </a:r>
            <a:r>
              <a:rPr lang="en-US" dirty="0" err="1" smtClean="0"/>
              <a:t>isxdigit</a:t>
            </a:r>
            <a:r>
              <a:rPr lang="en-US" dirty="0"/>
              <a:t>()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361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base"/>
            <a:r>
              <a:rPr lang="en-US" sz="3200" dirty="0" smtClean="0"/>
              <a:t>Problem: 1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char </a:t>
            </a:r>
            <a:r>
              <a:rPr lang="en-US" dirty="0" err="1"/>
              <a:t>str</a:t>
            </a:r>
            <a:r>
              <a:rPr lang="en-US" dirty="0"/>
              <a:t>[]="</a:t>
            </a:r>
            <a:r>
              <a:rPr lang="en-US" dirty="0" err="1"/>
              <a:t>Jahanirnagar</a:t>
            </a:r>
            <a:r>
              <a:rPr lang="en-US" dirty="0"/>
              <a:t>\0";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   char </a:t>
            </a:r>
            <a:r>
              <a:rPr lang="en-US" dirty="0" err="1"/>
              <a:t>ch</a:t>
            </a:r>
            <a:r>
              <a:rPr lang="en-US" dirty="0"/>
              <a:t>='a';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, n = 0;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   for(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str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!= '\0'; ++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   {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       if(</a:t>
            </a:r>
            <a:r>
              <a:rPr lang="en-US" dirty="0" err="1"/>
              <a:t>ch</a:t>
            </a:r>
            <a:r>
              <a:rPr lang="en-US" dirty="0"/>
              <a:t> == </a:t>
            </a:r>
            <a:r>
              <a:rPr lang="en-US" dirty="0" err="1"/>
              <a:t>str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           </a:t>
            </a:r>
            <a:r>
              <a:rPr lang="en-US" dirty="0" smtClean="0"/>
              <a:t>n++;</a:t>
            </a:r>
            <a:endParaRPr lang="en-US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   </a:t>
            </a:r>
            <a:r>
              <a:rPr lang="en-US" dirty="0" smtClean="0"/>
              <a:t>}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the 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occurrences of a character in a string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104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base"/>
            <a:r>
              <a:rPr lang="en-US" sz="3200" dirty="0" smtClean="0"/>
              <a:t>Problem: 2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 fontScale="92500" lnSpcReduction="10000"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=0; line[</a:t>
            </a:r>
            <a:r>
              <a:rPr lang="en-US" dirty="0" err="1"/>
              <a:t>i</a:t>
            </a:r>
            <a:r>
              <a:rPr lang="en-US" dirty="0"/>
              <a:t>]!='\0'; ++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    {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        if(line[</a:t>
            </a:r>
            <a:r>
              <a:rPr lang="en-US" dirty="0" err="1"/>
              <a:t>i</a:t>
            </a:r>
            <a:r>
              <a:rPr lang="en-US" dirty="0"/>
              <a:t>]=='a' || line[</a:t>
            </a:r>
            <a:r>
              <a:rPr lang="en-US" dirty="0" err="1"/>
              <a:t>i</a:t>
            </a:r>
            <a:r>
              <a:rPr lang="en-US" dirty="0"/>
              <a:t>]=='e' || line[</a:t>
            </a:r>
            <a:r>
              <a:rPr lang="en-US" dirty="0" err="1"/>
              <a:t>i</a:t>
            </a:r>
            <a:r>
              <a:rPr lang="en-US" dirty="0"/>
              <a:t>]=='</a:t>
            </a:r>
            <a:r>
              <a:rPr lang="en-US" dirty="0" err="1"/>
              <a:t>i</a:t>
            </a:r>
            <a:r>
              <a:rPr lang="en-US" dirty="0"/>
              <a:t>' ||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           line[</a:t>
            </a:r>
            <a:r>
              <a:rPr lang="en-US" dirty="0" err="1"/>
              <a:t>i</a:t>
            </a:r>
            <a:r>
              <a:rPr lang="en-US" dirty="0"/>
              <a:t>]=='o' || line[</a:t>
            </a:r>
            <a:r>
              <a:rPr lang="en-US" dirty="0" err="1"/>
              <a:t>i</a:t>
            </a:r>
            <a:r>
              <a:rPr lang="en-US" dirty="0"/>
              <a:t>]=='u' || line[</a:t>
            </a:r>
            <a:r>
              <a:rPr lang="en-US" dirty="0" err="1"/>
              <a:t>i</a:t>
            </a:r>
            <a:r>
              <a:rPr lang="en-US" dirty="0"/>
              <a:t>]=='A' ||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           line[</a:t>
            </a:r>
            <a:r>
              <a:rPr lang="en-US" dirty="0" err="1"/>
              <a:t>i</a:t>
            </a:r>
            <a:r>
              <a:rPr lang="en-US" dirty="0"/>
              <a:t>]=='E' || line[</a:t>
            </a:r>
            <a:r>
              <a:rPr lang="en-US" dirty="0" err="1"/>
              <a:t>i</a:t>
            </a:r>
            <a:r>
              <a:rPr lang="en-US" dirty="0"/>
              <a:t>]=='I' || line[</a:t>
            </a:r>
            <a:r>
              <a:rPr lang="en-US" dirty="0" err="1"/>
              <a:t>i</a:t>
            </a:r>
            <a:r>
              <a:rPr lang="en-US" dirty="0"/>
              <a:t>]=='O' ||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           line[</a:t>
            </a:r>
            <a:r>
              <a:rPr lang="en-US" dirty="0" err="1"/>
              <a:t>i</a:t>
            </a:r>
            <a:r>
              <a:rPr lang="en-US" dirty="0"/>
              <a:t>]=='U')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        {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            ++vowels;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        }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 smtClean="0"/>
              <a:t>   }</a:t>
            </a:r>
            <a:endParaRPr lang="en-US" dirty="0"/>
          </a:p>
          <a:p>
            <a:pPr marL="0" indent="0">
              <a:buNone/>
              <a:defRPr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the 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vowels, consonant and blanks in a line of  string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907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base"/>
            <a:r>
              <a:rPr lang="en-US" sz="3200" dirty="0" smtClean="0"/>
              <a:t>Problem: 3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 all the </a:t>
            </a:r>
            <a:r>
              <a:rPr 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spaces from a 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string.</a:t>
            </a:r>
          </a:p>
          <a:p>
            <a:pPr marL="0" indent="0">
              <a:buNone/>
              <a:defRPr/>
            </a:pP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a function which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saperate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(cut) a string from m to n position.</a:t>
            </a:r>
          </a:p>
          <a:p>
            <a:pPr marL="0" indent="0">
              <a:buNone/>
              <a:defRPr/>
            </a:pP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a function to find number of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occurances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a string in a large string.</a:t>
            </a:r>
          </a:p>
          <a:p>
            <a:pPr marL="0" indent="0">
              <a:buNone/>
              <a:defRPr/>
            </a:pP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894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base"/>
            <a:r>
              <a:rPr lang="en-US" sz="3200" dirty="0"/>
              <a:t>Example: string processing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0" y="1219200"/>
            <a:ext cx="89916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dirty="0">
                <a:latin typeface="Courier New" panose="02070309020205020404" pitchFamily="49" charset="0"/>
              </a:rPr>
              <a:t>#include &lt;</a:t>
            </a:r>
            <a:r>
              <a:rPr lang="en-US" sz="2000" dirty="0" err="1">
                <a:latin typeface="Courier New" panose="02070309020205020404" pitchFamily="49" charset="0"/>
              </a:rPr>
              <a:t>stdio.h</a:t>
            </a:r>
            <a:r>
              <a:rPr lang="en-US" sz="2000" dirty="0">
                <a:latin typeface="Courier New" panose="02070309020205020404" pitchFamily="49" charset="0"/>
              </a:rPr>
              <a:t>&gt;</a:t>
            </a:r>
          </a:p>
          <a:p>
            <a:pPr eaLnBrk="1" hangingPunct="1"/>
            <a:endParaRPr lang="en-US" sz="2000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sz="2000" dirty="0">
                <a:latin typeface="Courier New" panose="02070309020205020404" pitchFamily="49" charset="0"/>
              </a:rPr>
              <a:t>void </a:t>
            </a:r>
            <a:r>
              <a:rPr lang="en-US" sz="2000" dirty="0" err="1">
                <a:latin typeface="Courier New" panose="02070309020205020404" pitchFamily="49" charset="0"/>
              </a:rPr>
              <a:t>concat</a:t>
            </a:r>
            <a:r>
              <a:rPr lang="en-US" sz="2000" dirty="0">
                <a:latin typeface="Courier New" panose="02070309020205020404" pitchFamily="49" charset="0"/>
              </a:rPr>
              <a:t> (char result[], </a:t>
            </a:r>
          </a:p>
          <a:p>
            <a:pPr eaLnBrk="1" hangingPunct="1"/>
            <a:r>
              <a:rPr lang="en-US" sz="2000" dirty="0">
                <a:latin typeface="Courier New" panose="02070309020205020404" pitchFamily="49" charset="0"/>
              </a:rPr>
              <a:t>			</a:t>
            </a:r>
            <a:r>
              <a:rPr lang="en-US" sz="2000" dirty="0" err="1">
                <a:latin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</a:rPr>
              <a:t> char str1[], </a:t>
            </a:r>
            <a:r>
              <a:rPr lang="en-US" sz="2000" dirty="0" err="1">
                <a:latin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</a:rPr>
              <a:t> char str2[]);</a:t>
            </a:r>
          </a:p>
          <a:p>
            <a:pPr eaLnBrk="1" hangingPunct="1"/>
            <a:endParaRPr lang="en-US" sz="2000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sz="2000" dirty="0" err="1">
                <a:latin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</a:rPr>
              <a:t> main (void)</a:t>
            </a:r>
          </a:p>
          <a:p>
            <a:pPr eaLnBrk="1" hangingPunct="1"/>
            <a:r>
              <a:rPr lang="en-US" sz="2000" dirty="0">
                <a:latin typeface="Courier New" panose="02070309020205020404" pitchFamily="49" charset="0"/>
              </a:rPr>
              <a:t>{</a:t>
            </a:r>
          </a:p>
          <a:p>
            <a:pPr lvl="1" eaLnBrk="1" hangingPunct="1"/>
            <a:r>
              <a:rPr lang="en-US" sz="2000" dirty="0" err="1">
                <a:latin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</a:rPr>
              <a:t> char s1[] = "Test " ;</a:t>
            </a:r>
          </a:p>
          <a:p>
            <a:pPr lvl="1" eaLnBrk="1" hangingPunct="1"/>
            <a:r>
              <a:rPr lang="en-US" sz="2000" dirty="0" err="1">
                <a:latin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</a:rPr>
              <a:t> char s2[] = "works." ;</a:t>
            </a:r>
          </a:p>
          <a:p>
            <a:pPr lvl="1" eaLnBrk="1" hangingPunct="1"/>
            <a:r>
              <a:rPr lang="en-US" sz="2000" dirty="0">
                <a:latin typeface="Courier New" panose="02070309020205020404" pitchFamily="49" charset="0"/>
              </a:rPr>
              <a:t>char s3[20];</a:t>
            </a:r>
          </a:p>
          <a:p>
            <a:pPr lvl="1" eaLnBrk="1" hangingPunct="1"/>
            <a:r>
              <a:rPr lang="en-US" sz="2000" dirty="0" err="1">
                <a:latin typeface="Courier New" panose="02070309020205020404" pitchFamily="49" charset="0"/>
              </a:rPr>
              <a:t>concat</a:t>
            </a:r>
            <a:r>
              <a:rPr lang="en-US" sz="2000" dirty="0">
                <a:latin typeface="Courier New" panose="02070309020205020404" pitchFamily="49" charset="0"/>
              </a:rPr>
              <a:t> (s3, s1, s2);</a:t>
            </a:r>
          </a:p>
          <a:p>
            <a:pPr lvl="1" eaLnBrk="1" hangingPunct="1"/>
            <a:r>
              <a:rPr lang="en-US" sz="2000" dirty="0" err="1">
                <a:latin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</a:rPr>
              <a:t> ("%s\n", s3);</a:t>
            </a:r>
          </a:p>
          <a:p>
            <a:pPr lvl="1" eaLnBrk="1" hangingPunct="1"/>
            <a:r>
              <a:rPr lang="en-US" sz="2000" dirty="0">
                <a:latin typeface="Courier New" panose="02070309020205020404" pitchFamily="49" charset="0"/>
              </a:rPr>
              <a:t>return 0;</a:t>
            </a:r>
          </a:p>
          <a:p>
            <a:pPr eaLnBrk="1" hangingPunct="1"/>
            <a:r>
              <a:rPr lang="en-US" sz="200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749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base"/>
            <a:r>
              <a:rPr lang="en-US" sz="3200" dirty="0"/>
              <a:t>Example: concatenate strings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58750" y="712788"/>
            <a:ext cx="8642350" cy="341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>
                <a:latin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</a:rPr>
              <a:t>concat</a:t>
            </a:r>
            <a:r>
              <a:rPr lang="en-US" dirty="0">
                <a:latin typeface="Courier New" panose="02070309020205020404" pitchFamily="49" charset="0"/>
              </a:rPr>
              <a:t> (char result[], </a:t>
            </a:r>
            <a:r>
              <a:rPr lang="en-US" dirty="0" err="1">
                <a:latin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</a:rPr>
              <a:t> char str1[], </a:t>
            </a:r>
          </a:p>
          <a:p>
            <a:pPr eaLnBrk="1" hangingPunct="1"/>
            <a:r>
              <a:rPr lang="en-US" dirty="0">
                <a:latin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</a:rPr>
              <a:t> char str2[])</a:t>
            </a:r>
          </a:p>
          <a:p>
            <a:pPr eaLnBrk="1" hangingPunct="1"/>
            <a:r>
              <a:rPr lang="en-US" dirty="0">
                <a:latin typeface="Courier New" panose="02070309020205020404" pitchFamily="49" charset="0"/>
              </a:rPr>
              <a:t>{</a:t>
            </a:r>
          </a:p>
          <a:p>
            <a:pPr lvl="1" eaLnBrk="1" hangingPunct="1"/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, j;</a:t>
            </a:r>
          </a:p>
          <a:p>
            <a:pPr lvl="1" eaLnBrk="1" hangingPunct="1"/>
            <a:r>
              <a:rPr lang="en-US" dirty="0">
                <a:latin typeface="Courier New" panose="02070309020205020404" pitchFamily="49" charset="0"/>
              </a:rPr>
              <a:t>for ( 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 = 0; str1[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 != '\0'; ++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 )</a:t>
            </a:r>
          </a:p>
          <a:p>
            <a:pPr lvl="1" eaLnBrk="1" hangingPunct="1"/>
            <a:r>
              <a:rPr lang="en-US" dirty="0">
                <a:latin typeface="Courier New" panose="02070309020205020404" pitchFamily="49" charset="0"/>
              </a:rPr>
              <a:t>	result[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 = str1[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];</a:t>
            </a:r>
          </a:p>
          <a:p>
            <a:pPr lvl="1" eaLnBrk="1" hangingPunct="1"/>
            <a:r>
              <a:rPr lang="en-US" dirty="0">
                <a:latin typeface="Courier New" panose="02070309020205020404" pitchFamily="49" charset="0"/>
              </a:rPr>
              <a:t>for ( j = 0; str2[j] != '\0'; ++j )</a:t>
            </a:r>
          </a:p>
          <a:p>
            <a:pPr lvl="1" eaLnBrk="1" hangingPunct="1"/>
            <a:r>
              <a:rPr lang="en-US" dirty="0">
                <a:latin typeface="Courier New" panose="02070309020205020404" pitchFamily="49" charset="0"/>
              </a:rPr>
              <a:t>	result[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 + j] = str2[j];</a:t>
            </a:r>
          </a:p>
          <a:p>
            <a:pPr lvl="1" eaLnBrk="1" hangingPunct="1"/>
            <a:r>
              <a:rPr lang="en-US" dirty="0">
                <a:latin typeface="Courier New" panose="02070309020205020404" pitchFamily="49" charset="0"/>
              </a:rPr>
              <a:t>// Terminate the concatenated string with a null character</a:t>
            </a:r>
          </a:p>
          <a:p>
            <a:pPr lvl="1" eaLnBrk="1" hangingPunct="1"/>
            <a:r>
              <a:rPr lang="en-US" dirty="0">
                <a:latin typeface="Courier New" panose="02070309020205020404" pitchFamily="49" charset="0"/>
              </a:rPr>
              <a:t>result 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 + j] = '\0';</a:t>
            </a:r>
          </a:p>
          <a:p>
            <a:pPr eaLnBrk="1" hangingPunct="1"/>
            <a:r>
              <a:rPr lang="en-US" dirty="0">
                <a:latin typeface="Courier New" panose="02070309020205020404" pitchFamily="49" charset="0"/>
              </a:rPr>
              <a:t>}</a:t>
            </a:r>
          </a:p>
          <a:p>
            <a:pPr eaLnBrk="1" hangingPunct="1"/>
            <a:endParaRPr lang="en-US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31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base"/>
            <a:r>
              <a:rPr lang="en-US" sz="3200" dirty="0"/>
              <a:t>Testing strings for equality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52400" y="914400"/>
            <a:ext cx="8918575" cy="418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 err="1">
                <a:latin typeface="Courier New" panose="02070309020205020404" pitchFamily="49" charset="0"/>
              </a:rPr>
              <a:t>bool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equalStrings</a:t>
            </a:r>
            <a:r>
              <a:rPr lang="en-US" dirty="0">
                <a:latin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</a:rPr>
              <a:t> char s1[], </a:t>
            </a:r>
            <a:r>
              <a:rPr lang="en-US" dirty="0" err="1">
                <a:latin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</a:rPr>
              <a:t> char s2[])</a:t>
            </a:r>
          </a:p>
          <a:p>
            <a:pPr eaLnBrk="1" hangingPunct="1"/>
            <a:r>
              <a:rPr lang="en-US" dirty="0">
                <a:latin typeface="Courier New" panose="02070309020205020404" pitchFamily="49" charset="0"/>
              </a:rPr>
              <a:t>{</a:t>
            </a:r>
          </a:p>
          <a:p>
            <a:pPr lvl="1" eaLnBrk="1" hangingPunct="1"/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 = 0;</a:t>
            </a:r>
          </a:p>
          <a:p>
            <a:pPr lvl="1" eaLnBrk="1" hangingPunct="1"/>
            <a:r>
              <a:rPr lang="en-US" dirty="0" err="1">
                <a:latin typeface="Courier New" panose="02070309020205020404" pitchFamily="49" charset="0"/>
              </a:rPr>
              <a:t>bool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areEqual</a:t>
            </a:r>
            <a:r>
              <a:rPr lang="en-US" dirty="0">
                <a:latin typeface="Courier New" panose="02070309020205020404" pitchFamily="49" charset="0"/>
              </a:rPr>
              <a:t>;</a:t>
            </a:r>
          </a:p>
          <a:p>
            <a:pPr lvl="1" eaLnBrk="1" hangingPunct="1"/>
            <a:r>
              <a:rPr lang="en-US" dirty="0">
                <a:latin typeface="Courier New" panose="02070309020205020404" pitchFamily="49" charset="0"/>
              </a:rPr>
              <a:t>while ( s1[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 == s2 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 &amp;&amp;  s1[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 != '\0' &amp;&amp; s2[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 != '\0' )</a:t>
            </a:r>
          </a:p>
          <a:p>
            <a:pPr lvl="1" eaLnBrk="1" hangingPunct="1"/>
            <a:r>
              <a:rPr lang="en-US" dirty="0">
                <a:latin typeface="Courier New" panose="02070309020205020404" pitchFamily="49" charset="0"/>
              </a:rPr>
              <a:t>	++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;</a:t>
            </a:r>
          </a:p>
          <a:p>
            <a:pPr lvl="1" eaLnBrk="1" hangingPunct="1"/>
            <a:r>
              <a:rPr lang="en-US" dirty="0">
                <a:latin typeface="Courier New" panose="02070309020205020404" pitchFamily="49" charset="0"/>
              </a:rPr>
              <a:t>if ( s1[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 == '\0' &amp;&amp; s2[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 == '\0' )</a:t>
            </a:r>
          </a:p>
          <a:p>
            <a:pPr lvl="1" eaLnBrk="1" hangingPunct="1"/>
            <a:r>
              <a:rPr lang="en-US" dirty="0">
                <a:latin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</a:rPr>
              <a:t>areEqual</a:t>
            </a:r>
            <a:r>
              <a:rPr lang="en-US" dirty="0">
                <a:latin typeface="Courier New" panose="02070309020205020404" pitchFamily="49" charset="0"/>
              </a:rPr>
              <a:t> = true;</a:t>
            </a:r>
          </a:p>
          <a:p>
            <a:pPr lvl="1" eaLnBrk="1" hangingPunct="1"/>
            <a:r>
              <a:rPr lang="en-US" dirty="0">
                <a:latin typeface="Courier New" panose="02070309020205020404" pitchFamily="49" charset="0"/>
              </a:rPr>
              <a:t>else</a:t>
            </a:r>
          </a:p>
          <a:p>
            <a:pPr lvl="1" eaLnBrk="1" hangingPunct="1"/>
            <a:r>
              <a:rPr lang="en-US" dirty="0">
                <a:latin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</a:rPr>
              <a:t>areEqual</a:t>
            </a:r>
            <a:r>
              <a:rPr lang="en-US" dirty="0">
                <a:latin typeface="Courier New" panose="02070309020205020404" pitchFamily="49" charset="0"/>
              </a:rPr>
              <a:t> = false;</a:t>
            </a:r>
          </a:p>
          <a:p>
            <a:pPr lvl="1" eaLnBrk="1" hangingPunct="1"/>
            <a:r>
              <a:rPr lang="en-US" dirty="0">
                <a:latin typeface="Courier New" panose="02070309020205020404" pitchFamily="49" charset="0"/>
              </a:rPr>
              <a:t>return </a:t>
            </a:r>
            <a:r>
              <a:rPr lang="en-US" dirty="0" err="1">
                <a:latin typeface="Courier New" panose="02070309020205020404" pitchFamily="49" charset="0"/>
              </a:rPr>
              <a:t>areEqual</a:t>
            </a:r>
            <a:r>
              <a:rPr lang="en-US" dirty="0"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dirty="0">
                <a:latin typeface="Courier New" panose="02070309020205020404" pitchFamily="49" charset="0"/>
              </a:rPr>
              <a:t>}</a:t>
            </a:r>
          </a:p>
          <a:p>
            <a:pPr eaLnBrk="1" hangingPunct="1"/>
            <a:endParaRPr lang="en-US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</a:rPr>
              <a:t>Is there any wrong with this code?</a:t>
            </a:r>
          </a:p>
        </p:txBody>
      </p:sp>
    </p:spTree>
    <p:extLst>
      <p:ext uri="{BB962C8B-B14F-4D97-AF65-F5344CB8AC3E}">
        <p14:creationId xmlns:p14="http://schemas.microsoft.com/office/powerpoint/2010/main" val="424630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base"/>
            <a:r>
              <a:rPr lang="en-US" sz="3200" dirty="0"/>
              <a:t>Alphabetically comparing strings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52400" y="914400"/>
            <a:ext cx="8613775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compareStrings</a:t>
            </a:r>
            <a:r>
              <a:rPr lang="en-US" dirty="0">
                <a:latin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</a:rPr>
              <a:t> char s1[], </a:t>
            </a:r>
            <a:r>
              <a:rPr lang="en-US" dirty="0" err="1">
                <a:latin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</a:rPr>
              <a:t> char s2[])</a:t>
            </a:r>
          </a:p>
          <a:p>
            <a:pPr eaLnBrk="1" hangingPunct="1"/>
            <a:r>
              <a:rPr lang="en-US" dirty="0">
                <a:latin typeface="Courier New" panose="02070309020205020404" pitchFamily="49" charset="0"/>
              </a:rPr>
              <a:t>{</a:t>
            </a:r>
          </a:p>
          <a:p>
            <a:pPr lvl="1" eaLnBrk="1" hangingPunct="1"/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 = 0, answer;</a:t>
            </a:r>
          </a:p>
          <a:p>
            <a:pPr lvl="1" eaLnBrk="1" hangingPunct="1"/>
            <a:r>
              <a:rPr lang="en-US" dirty="0">
                <a:latin typeface="Courier New" panose="02070309020205020404" pitchFamily="49" charset="0"/>
              </a:rPr>
              <a:t>while ( s1[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 == s2[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 &amp;&amp; s1[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 != '\0'&amp;&amp; s2[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 != '\0' )</a:t>
            </a:r>
          </a:p>
          <a:p>
            <a:pPr lvl="1" eaLnBrk="1" hangingPunct="1"/>
            <a:r>
              <a:rPr lang="en-US" dirty="0">
                <a:latin typeface="Courier New" panose="02070309020205020404" pitchFamily="49" charset="0"/>
              </a:rPr>
              <a:t>	++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;</a:t>
            </a:r>
          </a:p>
          <a:p>
            <a:pPr lvl="1" eaLnBrk="1" hangingPunct="1"/>
            <a:r>
              <a:rPr lang="en-US" dirty="0">
                <a:latin typeface="Courier New" panose="02070309020205020404" pitchFamily="49" charset="0"/>
              </a:rPr>
              <a:t>if ( s1[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 &lt; s2[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 )</a:t>
            </a:r>
          </a:p>
          <a:p>
            <a:pPr lvl="1" eaLnBrk="1" hangingPunct="1"/>
            <a:r>
              <a:rPr lang="en-US" dirty="0">
                <a:latin typeface="Courier New" panose="02070309020205020404" pitchFamily="49" charset="0"/>
              </a:rPr>
              <a:t>	answer = -1; /* s1 &lt; s2 */</a:t>
            </a:r>
          </a:p>
          <a:p>
            <a:pPr lvl="1" eaLnBrk="1" hangingPunct="1"/>
            <a:r>
              <a:rPr lang="en-US" dirty="0">
                <a:latin typeface="Courier New" panose="02070309020205020404" pitchFamily="49" charset="0"/>
              </a:rPr>
              <a:t>else if ( s1[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 == s2[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 )</a:t>
            </a:r>
          </a:p>
          <a:p>
            <a:pPr lvl="1" eaLnBrk="1" hangingPunct="1"/>
            <a:r>
              <a:rPr lang="en-US" dirty="0">
                <a:latin typeface="Courier New" panose="02070309020205020404" pitchFamily="49" charset="0"/>
              </a:rPr>
              <a:t>	answer = 0; /* s1 == s2 */</a:t>
            </a:r>
          </a:p>
          <a:p>
            <a:pPr lvl="1" eaLnBrk="1" hangingPunct="1"/>
            <a:r>
              <a:rPr lang="en-US" dirty="0">
                <a:latin typeface="Courier New" panose="02070309020205020404" pitchFamily="49" charset="0"/>
              </a:rPr>
              <a:t>else</a:t>
            </a:r>
          </a:p>
          <a:p>
            <a:pPr lvl="1" eaLnBrk="1" hangingPunct="1"/>
            <a:r>
              <a:rPr lang="en-US" dirty="0">
                <a:latin typeface="Courier New" panose="02070309020205020404" pitchFamily="49" charset="0"/>
              </a:rPr>
              <a:t>	answer = 1; /* s1 &gt; s2 */</a:t>
            </a:r>
          </a:p>
          <a:p>
            <a:pPr lvl="1" eaLnBrk="1" hangingPunct="1"/>
            <a:r>
              <a:rPr lang="en-US" dirty="0">
                <a:latin typeface="Courier New" panose="02070309020205020404" pitchFamily="49" charset="0"/>
              </a:rPr>
              <a:t>return answer;</a:t>
            </a:r>
          </a:p>
          <a:p>
            <a:pPr eaLnBrk="1" hangingPunct="1"/>
            <a:r>
              <a:rPr lang="en-US" dirty="0">
                <a:latin typeface="Courier New" panose="02070309020205020404" pitchFamily="49" charset="0"/>
              </a:rPr>
              <a:t>}</a:t>
            </a:r>
          </a:p>
          <a:p>
            <a:pPr eaLnBrk="1" hangingPunct="1"/>
            <a:endParaRPr lang="en-US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</a:rPr>
              <a:t>What is the lesson from this?</a:t>
            </a:r>
          </a:p>
        </p:txBody>
      </p:sp>
    </p:spTree>
    <p:extLst>
      <p:ext uri="{BB962C8B-B14F-4D97-AF65-F5344CB8AC3E}">
        <p14:creationId xmlns:p14="http://schemas.microsoft.com/office/powerpoint/2010/main" val="334162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/>
              <a:t>Characters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" y="1033003"/>
            <a:ext cx="8839200" cy="221599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 dirty="0"/>
              <a:t>char</a:t>
            </a:r>
            <a:r>
              <a:rPr lang="en-US" dirty="0"/>
              <a:t> </a:t>
            </a:r>
            <a:r>
              <a:rPr lang="en-US" dirty="0" smtClean="0"/>
              <a:t>name;</a:t>
            </a:r>
            <a:endParaRPr lang="en-US" dirty="0"/>
          </a:p>
          <a:p>
            <a:r>
              <a:rPr lang="en-US" b="1" dirty="0"/>
              <a:t>char</a:t>
            </a:r>
            <a:r>
              <a:rPr lang="en-US" dirty="0"/>
              <a:t> key, flag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b="1" dirty="0"/>
              <a:t>char</a:t>
            </a:r>
            <a:r>
              <a:rPr lang="en-US" dirty="0"/>
              <a:t> key = 'A</a:t>
            </a:r>
            <a:r>
              <a:rPr lang="en-US" dirty="0" smtClean="0"/>
              <a:t>';</a:t>
            </a:r>
          </a:p>
          <a:p>
            <a:endParaRPr lang="en-US" dirty="0" smtClean="0"/>
          </a:p>
          <a:p>
            <a:r>
              <a:rPr lang="en-US" dirty="0" smtClean="0"/>
              <a:t>name </a:t>
            </a:r>
            <a:r>
              <a:rPr lang="en-US" dirty="0"/>
              <a:t>= 66;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0" y="2362200"/>
            <a:ext cx="65532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#</a:t>
            </a:r>
            <a:r>
              <a:rPr lang="en-US" sz="3200" dirty="0"/>
              <a:t>include &lt;</a:t>
            </a:r>
            <a:r>
              <a:rPr lang="en-US" sz="3200" dirty="0" err="1"/>
              <a:t>stdio.h</a:t>
            </a:r>
            <a:r>
              <a:rPr lang="en-US" sz="3200" dirty="0"/>
              <a:t>&gt;</a:t>
            </a:r>
          </a:p>
          <a:p>
            <a:r>
              <a:rPr lang="en-US" sz="3200" dirty="0" err="1"/>
              <a:t>int</a:t>
            </a:r>
            <a:r>
              <a:rPr lang="en-US" sz="3200" dirty="0"/>
              <a:t> main()</a:t>
            </a:r>
          </a:p>
          <a:p>
            <a:r>
              <a:rPr lang="en-US" sz="3200" dirty="0"/>
              <a:t>{</a:t>
            </a:r>
          </a:p>
          <a:p>
            <a:r>
              <a:rPr lang="en-US" sz="3200" dirty="0"/>
              <a:t>    char name = 'A';</a:t>
            </a:r>
          </a:p>
          <a:p>
            <a:r>
              <a:rPr lang="en-US" sz="3200" dirty="0"/>
              <a:t>    </a:t>
            </a:r>
            <a:r>
              <a:rPr lang="en-US" sz="3200" dirty="0" err="1"/>
              <a:t>printf</a:t>
            </a:r>
            <a:r>
              <a:rPr lang="en-US" sz="3200" dirty="0"/>
              <a:t>("Your name = %c\</a:t>
            </a:r>
            <a:r>
              <a:rPr lang="en-US" sz="3200" dirty="0" err="1"/>
              <a:t>n",name</a:t>
            </a:r>
            <a:r>
              <a:rPr lang="en-US" sz="3200" dirty="0"/>
              <a:t>);</a:t>
            </a:r>
          </a:p>
          <a:p>
            <a:r>
              <a:rPr lang="en-US" sz="3200" dirty="0"/>
              <a:t>    </a:t>
            </a:r>
            <a:r>
              <a:rPr lang="en-US" sz="3200" dirty="0" err="1"/>
              <a:t>printf</a:t>
            </a:r>
            <a:r>
              <a:rPr lang="en-US" sz="3200" dirty="0"/>
              <a:t>("Your Name = %d, \</a:t>
            </a:r>
            <a:r>
              <a:rPr lang="en-US" sz="3200" dirty="0" err="1"/>
              <a:t>n",name</a:t>
            </a:r>
            <a:r>
              <a:rPr lang="en-US" sz="3200" dirty="0"/>
              <a:t>);</a:t>
            </a:r>
          </a:p>
          <a:p>
            <a:endParaRPr lang="en-US" sz="3200" dirty="0"/>
          </a:p>
          <a:p>
            <a:r>
              <a:rPr lang="en-US" sz="3200" dirty="0"/>
              <a:t>    return 0;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base"/>
            <a:r>
              <a:rPr lang="en-US" sz="3200" dirty="0"/>
              <a:t>Copying strings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09600" y="1673226"/>
            <a:ext cx="67564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>
                <a:latin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</a:rPr>
              <a:t>copyString</a:t>
            </a:r>
            <a:r>
              <a:rPr lang="en-US" dirty="0">
                <a:latin typeface="Courier New" panose="02070309020205020404" pitchFamily="49" charset="0"/>
              </a:rPr>
              <a:t>(char </a:t>
            </a:r>
            <a:r>
              <a:rPr lang="en-US" dirty="0" err="1">
                <a:latin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</a:rPr>
              <a:t>[], char </a:t>
            </a:r>
            <a:r>
              <a:rPr lang="en-US" dirty="0" err="1">
                <a:latin typeface="Courier New" panose="02070309020205020404" pitchFamily="49" charset="0"/>
              </a:rPr>
              <a:t>srs</a:t>
            </a:r>
            <a:r>
              <a:rPr lang="en-US" dirty="0">
                <a:latin typeface="Courier New" panose="02070309020205020404" pitchFamily="49" charset="0"/>
              </a:rPr>
              <a:t>[]) {</a:t>
            </a:r>
          </a:p>
          <a:p>
            <a:pPr eaLnBrk="1" hangingPunct="1"/>
            <a:r>
              <a:rPr lang="en-US" dirty="0">
                <a:latin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; </a:t>
            </a:r>
          </a:p>
          <a:p>
            <a:pPr eaLnBrk="1" hangingPunct="1"/>
            <a:r>
              <a:rPr lang="en-US" dirty="0">
                <a:latin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=0;</a:t>
            </a:r>
          </a:p>
          <a:p>
            <a:pPr eaLnBrk="1" hangingPunct="1"/>
            <a:r>
              <a:rPr lang="en-US" dirty="0">
                <a:latin typeface="Courier New" panose="02070309020205020404" pitchFamily="49" charset="0"/>
              </a:rPr>
              <a:t>	while ((</a:t>
            </a:r>
            <a:r>
              <a:rPr lang="en-US" dirty="0" err="1">
                <a:latin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 = </a:t>
            </a:r>
            <a:r>
              <a:rPr lang="en-US" dirty="0" err="1">
                <a:latin typeface="Courier New" panose="02070309020205020404" pitchFamily="49" charset="0"/>
              </a:rPr>
              <a:t>srs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]) != '\0')</a:t>
            </a:r>
          </a:p>
          <a:p>
            <a:pPr eaLnBrk="1" hangingPunct="1"/>
            <a:r>
              <a:rPr lang="en-US" dirty="0">
                <a:latin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++;</a:t>
            </a:r>
          </a:p>
          <a:p>
            <a:pPr eaLnBrk="1" hangingPunct="1"/>
            <a:r>
              <a:rPr lang="en-US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198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base"/>
            <a:r>
              <a:rPr lang="en-US" sz="3200" dirty="0"/>
              <a:t>String functions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0" y="990600"/>
            <a:ext cx="91440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800" smtClean="0"/>
              <a:t>The C library supplies several string-handling functions;  We don’t have to re-write them.</a:t>
            </a:r>
          </a:p>
          <a:p>
            <a:pPr>
              <a:lnSpc>
                <a:spcPct val="80000"/>
              </a:lnSpc>
            </a:pPr>
            <a:r>
              <a:rPr lang="en-US" sz="1800" smtClean="0"/>
              <a:t>&lt;string.h&gt; header file to provide the prototypes. </a:t>
            </a:r>
          </a:p>
          <a:p>
            <a:pPr>
              <a:lnSpc>
                <a:spcPct val="80000"/>
              </a:lnSpc>
            </a:pPr>
            <a:endParaRPr lang="en-US" sz="1800" smtClean="0"/>
          </a:p>
          <a:p>
            <a:pPr>
              <a:lnSpc>
                <a:spcPct val="80000"/>
              </a:lnSpc>
            </a:pPr>
            <a:r>
              <a:rPr lang="en-US" sz="1800" smtClean="0"/>
              <a:t>Most frequently used functions: </a:t>
            </a:r>
            <a:r>
              <a:rPr lang="en-US" sz="2400" smtClean="0">
                <a:solidFill>
                  <a:srgbClr val="FF0000"/>
                </a:solidFill>
              </a:rPr>
              <a:t>strlen(), strcat(), strncat(), strcmp(), strncmp(), strcpy(), and strncpy().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smtClean="0"/>
          </a:p>
          <a:p>
            <a:pPr>
              <a:lnSpc>
                <a:spcPct val="80000"/>
              </a:lnSpc>
            </a:pPr>
            <a:r>
              <a:rPr lang="en-US" sz="1800" smtClean="0"/>
              <a:t>#include &lt;string.h&gt;</a:t>
            </a:r>
          </a:p>
          <a:p>
            <a:pPr>
              <a:lnSpc>
                <a:spcPct val="80000"/>
              </a:lnSpc>
            </a:pPr>
            <a:r>
              <a:rPr lang="en-US" sz="1800" smtClean="0">
                <a:solidFill>
                  <a:srgbClr val="0070C0"/>
                </a:solidFill>
              </a:rPr>
              <a:t>strcat (</a:t>
            </a:r>
            <a:r>
              <a:rPr lang="en-US" sz="1800" i="1" smtClean="0">
                <a:solidFill>
                  <a:srgbClr val="0070C0"/>
                </a:solidFill>
              </a:rPr>
              <a:t>s1, s2</a:t>
            </a:r>
            <a:r>
              <a:rPr lang="en-US" sz="1800" smtClean="0">
                <a:solidFill>
                  <a:srgbClr val="0070C0"/>
                </a:solidFill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1800" smtClean="0"/>
              <a:t>Concatenates the character string </a:t>
            </a:r>
            <a:r>
              <a:rPr lang="en-US" sz="1800" i="1" smtClean="0"/>
              <a:t>s2 </a:t>
            </a:r>
            <a:r>
              <a:rPr lang="en-US" sz="1800" smtClean="0"/>
              <a:t>to the end of </a:t>
            </a:r>
            <a:r>
              <a:rPr lang="en-US" sz="1800" i="1" smtClean="0"/>
              <a:t>s1</a:t>
            </a:r>
            <a:r>
              <a:rPr lang="en-US" sz="1800" smtClean="0"/>
              <a:t>, placing a null character at the end of the final string.The function also returns </a:t>
            </a:r>
            <a:r>
              <a:rPr lang="en-US" sz="1800" i="1" smtClean="0"/>
              <a:t>s1</a:t>
            </a:r>
            <a:r>
              <a:rPr lang="en-US" sz="1800" smtClean="0"/>
              <a:t>.</a:t>
            </a:r>
          </a:p>
          <a:p>
            <a:pPr>
              <a:lnSpc>
                <a:spcPct val="80000"/>
              </a:lnSpc>
            </a:pPr>
            <a:r>
              <a:rPr lang="en-US" sz="1800" smtClean="0">
                <a:solidFill>
                  <a:srgbClr val="0070C0"/>
                </a:solidFill>
              </a:rPr>
              <a:t>strcmp (</a:t>
            </a:r>
            <a:r>
              <a:rPr lang="en-US" sz="1800" i="1" smtClean="0">
                <a:solidFill>
                  <a:srgbClr val="0070C0"/>
                </a:solidFill>
              </a:rPr>
              <a:t>1, s2</a:t>
            </a:r>
            <a:r>
              <a:rPr lang="en-US" sz="1800" smtClean="0">
                <a:solidFill>
                  <a:srgbClr val="0070C0"/>
                </a:solidFill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1800" smtClean="0"/>
              <a:t>Compares strings </a:t>
            </a:r>
            <a:r>
              <a:rPr lang="en-US" sz="1800" i="1" smtClean="0"/>
              <a:t>s1 </a:t>
            </a:r>
            <a:r>
              <a:rPr lang="en-US" sz="1800" smtClean="0"/>
              <a:t>and </a:t>
            </a:r>
            <a:r>
              <a:rPr lang="en-US" sz="1800" i="1" smtClean="0"/>
              <a:t>s2 </a:t>
            </a:r>
            <a:r>
              <a:rPr lang="en-US" sz="1800" smtClean="0"/>
              <a:t>and returns a value less than zero if </a:t>
            </a:r>
            <a:r>
              <a:rPr lang="en-US" sz="1800" i="1" smtClean="0"/>
              <a:t>s1 </a:t>
            </a:r>
            <a:r>
              <a:rPr lang="en-US" sz="1800" smtClean="0"/>
              <a:t>is less than </a:t>
            </a:r>
            <a:r>
              <a:rPr lang="en-US" sz="1800" i="1" smtClean="0"/>
              <a:t>s2</a:t>
            </a:r>
            <a:r>
              <a:rPr lang="en-US" sz="1800" smtClean="0"/>
              <a:t>, equal to zero if </a:t>
            </a:r>
            <a:r>
              <a:rPr lang="en-US" sz="1800" i="1" smtClean="0"/>
              <a:t>s1 </a:t>
            </a:r>
            <a:r>
              <a:rPr lang="en-US" sz="1800" smtClean="0"/>
              <a:t>is equal to </a:t>
            </a:r>
            <a:r>
              <a:rPr lang="en-US" sz="1800" i="1" smtClean="0"/>
              <a:t>s2</a:t>
            </a:r>
            <a:r>
              <a:rPr lang="en-US" sz="1800" smtClean="0"/>
              <a:t>, and greater than zero if </a:t>
            </a:r>
            <a:r>
              <a:rPr lang="en-US" sz="1800" i="1" smtClean="0"/>
              <a:t>s1 </a:t>
            </a:r>
            <a:r>
              <a:rPr lang="en-US" sz="1800" smtClean="0"/>
              <a:t>is greater than </a:t>
            </a:r>
            <a:r>
              <a:rPr lang="en-US" sz="1800" i="1" smtClean="0"/>
              <a:t>s2</a:t>
            </a:r>
            <a:r>
              <a:rPr lang="en-US" sz="1800" smtClean="0"/>
              <a:t>.</a:t>
            </a:r>
          </a:p>
          <a:p>
            <a:pPr>
              <a:lnSpc>
                <a:spcPct val="80000"/>
              </a:lnSpc>
            </a:pPr>
            <a:r>
              <a:rPr lang="en-US" sz="1800" smtClean="0">
                <a:solidFill>
                  <a:srgbClr val="0070C0"/>
                </a:solidFill>
              </a:rPr>
              <a:t>strcpy (</a:t>
            </a:r>
            <a:r>
              <a:rPr lang="en-US" sz="1800" i="1" smtClean="0">
                <a:solidFill>
                  <a:srgbClr val="0070C0"/>
                </a:solidFill>
              </a:rPr>
              <a:t>s1, s2</a:t>
            </a:r>
            <a:r>
              <a:rPr lang="en-US" sz="1800" smtClean="0">
                <a:solidFill>
                  <a:srgbClr val="0070C0"/>
                </a:solidFill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1800" smtClean="0"/>
              <a:t>Copies the string </a:t>
            </a:r>
            <a:r>
              <a:rPr lang="en-US" sz="1800" i="1" smtClean="0"/>
              <a:t>s2 </a:t>
            </a:r>
            <a:r>
              <a:rPr lang="en-US" sz="1800" smtClean="0"/>
              <a:t>to </a:t>
            </a:r>
            <a:r>
              <a:rPr lang="en-US" sz="1800" i="1" smtClean="0"/>
              <a:t>s1</a:t>
            </a:r>
            <a:r>
              <a:rPr lang="en-US" sz="1800" smtClean="0"/>
              <a:t>, also returning </a:t>
            </a:r>
            <a:r>
              <a:rPr lang="en-US" sz="1800" i="1" smtClean="0"/>
              <a:t>s1</a:t>
            </a:r>
            <a:r>
              <a:rPr lang="en-US" sz="1800" smtClean="0"/>
              <a:t>.</a:t>
            </a:r>
          </a:p>
          <a:p>
            <a:pPr>
              <a:lnSpc>
                <a:spcPct val="80000"/>
              </a:lnSpc>
            </a:pPr>
            <a:r>
              <a:rPr lang="en-US" sz="1800" smtClean="0">
                <a:solidFill>
                  <a:srgbClr val="0070C0"/>
                </a:solidFill>
              </a:rPr>
              <a:t>strlen (</a:t>
            </a:r>
            <a:r>
              <a:rPr lang="en-US" sz="1800" i="1" smtClean="0">
                <a:solidFill>
                  <a:srgbClr val="0070C0"/>
                </a:solidFill>
              </a:rPr>
              <a:t>s</a:t>
            </a:r>
            <a:r>
              <a:rPr lang="en-US" sz="1800" smtClean="0">
                <a:solidFill>
                  <a:srgbClr val="0070C0"/>
                </a:solidFill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1800" smtClean="0"/>
              <a:t>Returns the number of characters in </a:t>
            </a:r>
            <a:r>
              <a:rPr lang="en-US" sz="1800" i="1" smtClean="0"/>
              <a:t>s</a:t>
            </a:r>
            <a:r>
              <a:rPr lang="en-US" sz="1800" smtClean="0"/>
              <a:t>, excluding the null character.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00126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base"/>
            <a:r>
              <a:rPr lang="en-US" sz="3200" dirty="0"/>
              <a:t>String functions (cont.)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endParaRPr lang="en-US" dirty="0"/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0" y="715963"/>
            <a:ext cx="9144000" cy="54102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smtClean="0">
                <a:solidFill>
                  <a:srgbClr val="0070C0"/>
                </a:solidFill>
              </a:rPr>
              <a:t>strncat (</a:t>
            </a:r>
            <a:r>
              <a:rPr lang="en-US" sz="2000" i="1" smtClean="0">
                <a:solidFill>
                  <a:srgbClr val="0070C0"/>
                </a:solidFill>
              </a:rPr>
              <a:t>s1, s2, n</a:t>
            </a:r>
            <a:r>
              <a:rPr lang="en-US" sz="2000" smtClean="0">
                <a:solidFill>
                  <a:srgbClr val="0070C0"/>
                </a:solidFill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Copies </a:t>
            </a:r>
            <a:r>
              <a:rPr lang="en-US" sz="2000" i="1" smtClean="0"/>
              <a:t>s2 </a:t>
            </a:r>
            <a:r>
              <a:rPr lang="en-US" sz="2000" smtClean="0"/>
              <a:t>to the </a:t>
            </a:r>
            <a:r>
              <a:rPr lang="en-US" sz="2000" i="1" smtClean="0"/>
              <a:t>end </a:t>
            </a:r>
            <a:r>
              <a:rPr lang="en-US" sz="2000" smtClean="0"/>
              <a:t>of </a:t>
            </a:r>
            <a:r>
              <a:rPr lang="en-US" sz="2000" i="1" smtClean="0"/>
              <a:t>s1 </a:t>
            </a:r>
            <a:r>
              <a:rPr lang="en-US" sz="2000" smtClean="0"/>
              <a:t>until either the null character is reached or </a:t>
            </a:r>
            <a:r>
              <a:rPr lang="en-US" sz="2000" i="1" smtClean="0"/>
              <a:t>n </a:t>
            </a:r>
            <a:r>
              <a:rPr lang="en-US" sz="2000" smtClean="0"/>
              <a:t>characters have been copied, whichever occurs first. Returns </a:t>
            </a:r>
            <a:r>
              <a:rPr lang="en-US" sz="2000" i="1" smtClean="0"/>
              <a:t>s1</a:t>
            </a:r>
            <a:r>
              <a:rPr lang="en-US" sz="2000" smtClean="0"/>
              <a:t>.</a:t>
            </a:r>
          </a:p>
          <a:p>
            <a:pPr>
              <a:lnSpc>
                <a:spcPct val="80000"/>
              </a:lnSpc>
            </a:pPr>
            <a:r>
              <a:rPr lang="en-US" sz="2000" smtClean="0">
                <a:solidFill>
                  <a:srgbClr val="0070C0"/>
                </a:solidFill>
              </a:rPr>
              <a:t>strncmp (</a:t>
            </a:r>
            <a:r>
              <a:rPr lang="en-US" sz="2000" i="1" smtClean="0">
                <a:solidFill>
                  <a:srgbClr val="0070C0"/>
                </a:solidFill>
              </a:rPr>
              <a:t>s1, s2, n</a:t>
            </a:r>
            <a:r>
              <a:rPr lang="en-US" sz="2000" smtClean="0">
                <a:solidFill>
                  <a:srgbClr val="0070C0"/>
                </a:solidFill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Performs the same function as strcmp, except that at most </a:t>
            </a:r>
            <a:r>
              <a:rPr lang="en-US" sz="2000" i="1" smtClean="0"/>
              <a:t>n </a:t>
            </a:r>
            <a:r>
              <a:rPr lang="en-US" sz="2000" smtClean="0"/>
              <a:t>characters from the strings are compared.</a:t>
            </a:r>
          </a:p>
          <a:p>
            <a:pPr>
              <a:lnSpc>
                <a:spcPct val="80000"/>
              </a:lnSpc>
            </a:pPr>
            <a:r>
              <a:rPr lang="en-US" sz="2000" smtClean="0">
                <a:solidFill>
                  <a:srgbClr val="0070C0"/>
                </a:solidFill>
              </a:rPr>
              <a:t>strncpy (</a:t>
            </a:r>
            <a:r>
              <a:rPr lang="en-US" sz="2000" i="1" smtClean="0">
                <a:solidFill>
                  <a:srgbClr val="0070C0"/>
                </a:solidFill>
              </a:rPr>
              <a:t>s1, s2, n</a:t>
            </a:r>
            <a:r>
              <a:rPr lang="en-US" sz="2000" smtClean="0">
                <a:solidFill>
                  <a:srgbClr val="0070C0"/>
                </a:solidFill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Copies </a:t>
            </a:r>
            <a:r>
              <a:rPr lang="en-US" sz="2000" i="1" smtClean="0"/>
              <a:t>s2 </a:t>
            </a:r>
            <a:r>
              <a:rPr lang="en-US" sz="2000" smtClean="0"/>
              <a:t>to </a:t>
            </a:r>
            <a:r>
              <a:rPr lang="en-US" sz="2000" i="1" smtClean="0"/>
              <a:t>s1 </a:t>
            </a:r>
            <a:r>
              <a:rPr lang="en-US" sz="2000" smtClean="0"/>
              <a:t>until either the null character is reached or </a:t>
            </a:r>
            <a:r>
              <a:rPr lang="en-US" sz="2000" i="1" smtClean="0"/>
              <a:t>n </a:t>
            </a:r>
            <a:r>
              <a:rPr lang="en-US" sz="2000" smtClean="0"/>
              <a:t>characters have been copied, whichever occurs first. Returns </a:t>
            </a:r>
            <a:r>
              <a:rPr lang="en-US" sz="2000" i="1" smtClean="0"/>
              <a:t>s1</a:t>
            </a:r>
            <a:r>
              <a:rPr lang="en-US" sz="2000" smtClean="0"/>
              <a:t>.</a:t>
            </a:r>
          </a:p>
          <a:p>
            <a:pPr>
              <a:lnSpc>
                <a:spcPct val="80000"/>
              </a:lnSpc>
            </a:pPr>
            <a:r>
              <a:rPr lang="en-US" sz="2000" smtClean="0">
                <a:solidFill>
                  <a:srgbClr val="0070C0"/>
                </a:solidFill>
              </a:rPr>
              <a:t>strchr (</a:t>
            </a:r>
            <a:r>
              <a:rPr lang="en-US" sz="2000" i="1" smtClean="0">
                <a:solidFill>
                  <a:srgbClr val="0070C0"/>
                </a:solidFill>
              </a:rPr>
              <a:t>s, c</a:t>
            </a:r>
            <a:r>
              <a:rPr lang="en-US" sz="2000" smtClean="0">
                <a:solidFill>
                  <a:srgbClr val="0070C0"/>
                </a:solidFill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Searches the string </a:t>
            </a:r>
            <a:r>
              <a:rPr lang="en-US" sz="2000" i="1" smtClean="0"/>
              <a:t>s </a:t>
            </a:r>
            <a:r>
              <a:rPr lang="en-US" sz="2000" smtClean="0"/>
              <a:t>for the last occurrence of the character </a:t>
            </a:r>
            <a:r>
              <a:rPr lang="en-US" sz="2000" i="1" smtClean="0"/>
              <a:t>c</a:t>
            </a:r>
            <a:r>
              <a:rPr lang="en-US" sz="2000" smtClean="0"/>
              <a:t>. If found, a pointer to the character in </a:t>
            </a:r>
            <a:r>
              <a:rPr lang="en-US" sz="2000" i="1" smtClean="0"/>
              <a:t>s </a:t>
            </a:r>
            <a:r>
              <a:rPr lang="en-US" sz="2000" smtClean="0"/>
              <a:t>is returned; otherwise, the null pointer is returned.</a:t>
            </a:r>
          </a:p>
          <a:p>
            <a:pPr>
              <a:lnSpc>
                <a:spcPct val="80000"/>
              </a:lnSpc>
            </a:pPr>
            <a:r>
              <a:rPr lang="en-US" sz="2000" smtClean="0">
                <a:solidFill>
                  <a:srgbClr val="0070C0"/>
                </a:solidFill>
              </a:rPr>
              <a:t>strstr (</a:t>
            </a:r>
            <a:r>
              <a:rPr lang="en-US" sz="2000" i="1" smtClean="0">
                <a:solidFill>
                  <a:srgbClr val="0070C0"/>
                </a:solidFill>
              </a:rPr>
              <a:t>s1, s2</a:t>
            </a:r>
            <a:r>
              <a:rPr lang="en-US" sz="2000" smtClean="0">
                <a:solidFill>
                  <a:srgbClr val="0070C0"/>
                </a:solidFill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Searches the string </a:t>
            </a:r>
            <a:r>
              <a:rPr lang="en-US" sz="2000" i="1" smtClean="0"/>
              <a:t>s1 </a:t>
            </a:r>
            <a:r>
              <a:rPr lang="en-US" sz="2000" smtClean="0"/>
              <a:t>for the first occurrence of the string </a:t>
            </a:r>
            <a:r>
              <a:rPr lang="en-US" sz="2000" i="1" smtClean="0"/>
              <a:t>s2</a:t>
            </a:r>
            <a:r>
              <a:rPr lang="en-US" sz="2000" smtClean="0"/>
              <a:t>. If found, a pointer to the start of where </a:t>
            </a:r>
            <a:r>
              <a:rPr lang="en-US" sz="2000" i="1" smtClean="0"/>
              <a:t>s2 </a:t>
            </a:r>
            <a:r>
              <a:rPr lang="en-US" sz="2000" smtClean="0"/>
              <a:t>is located inside </a:t>
            </a:r>
            <a:r>
              <a:rPr lang="en-US" sz="2000" i="1" smtClean="0"/>
              <a:t>s1 </a:t>
            </a:r>
            <a:r>
              <a:rPr lang="en-US" sz="2000" smtClean="0"/>
              <a:t>is returned; otherwise, if </a:t>
            </a:r>
            <a:r>
              <a:rPr lang="en-US" sz="2000" i="1" smtClean="0"/>
              <a:t>s2 </a:t>
            </a:r>
            <a:r>
              <a:rPr lang="en-US" sz="2000" smtClean="0"/>
              <a:t>is not located inside </a:t>
            </a:r>
            <a:r>
              <a:rPr lang="en-US" sz="2000" i="1" smtClean="0"/>
              <a:t>s1</a:t>
            </a:r>
            <a:r>
              <a:rPr lang="en-US" sz="2000" smtClean="0"/>
              <a:t>, the null pointer is returned.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01664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base"/>
            <a:r>
              <a:rPr lang="en-US" sz="3200" dirty="0"/>
              <a:t>String to number conversions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0" y="836614"/>
            <a:ext cx="9144000" cy="5289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smtClean="0"/>
              <a:t>Storing a number as a string means storing the digit characters</a:t>
            </a:r>
          </a:p>
          <a:p>
            <a:pPr algn="just"/>
            <a:r>
              <a:rPr lang="en-US" sz="2800" smtClean="0"/>
              <a:t>Example: the number 213 can be stored in a character string array as the digits '2', '1', '3', '\0'. Storing 213 in numeric form means storing it as an int.</a:t>
            </a:r>
          </a:p>
          <a:p>
            <a:pPr algn="just"/>
            <a:r>
              <a:rPr lang="en-US" sz="2800" smtClean="0"/>
              <a:t>C requires numeric forms for numeric operations, such as addition and comparison, but displaying numbers on your screen requires a string form because a screen displays characters. </a:t>
            </a:r>
            <a:r>
              <a:rPr lang="en-US" sz="2800" smtClean="0">
                <a:solidFill>
                  <a:srgbClr val="FF0000"/>
                </a:solidFill>
              </a:rPr>
              <a:t>printf() and scanf() </a:t>
            </a:r>
            <a:r>
              <a:rPr lang="en-US" sz="2800" smtClean="0"/>
              <a:t>functions, through their %d and other specifiers, </a:t>
            </a:r>
            <a:r>
              <a:rPr lang="en-US" sz="2800" smtClean="0">
                <a:solidFill>
                  <a:srgbClr val="0070C0"/>
                </a:solidFill>
              </a:rPr>
              <a:t>convert numeric forms to string </a:t>
            </a:r>
            <a:r>
              <a:rPr lang="en-US" sz="2800" smtClean="0"/>
              <a:t>forms, and vice versa.</a:t>
            </a:r>
          </a:p>
          <a:p>
            <a:pPr algn="just"/>
            <a:r>
              <a:rPr lang="en-US" sz="2800" smtClean="0"/>
              <a:t>C also has functions whose sole purpose is to convert string forms to numeric forms.</a:t>
            </a:r>
          </a:p>
          <a:p>
            <a:pPr algn="just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20046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base"/>
            <a:r>
              <a:rPr lang="en-US" sz="3200" dirty="0"/>
              <a:t>String to number conversion functions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6200" y="1012824"/>
            <a:ext cx="8991600" cy="5668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&lt;</a:t>
            </a:r>
            <a:r>
              <a:rPr lang="en-US" sz="1800" dirty="0" err="1" smtClean="0"/>
              <a:t>stdlib.h</a:t>
            </a:r>
            <a:r>
              <a:rPr lang="en-US" sz="1800" dirty="0" smtClean="0"/>
              <a:t>&gt; </a:t>
            </a:r>
          </a:p>
          <a:p>
            <a:r>
              <a:rPr lang="en-US" sz="1800" dirty="0" err="1" smtClean="0">
                <a:solidFill>
                  <a:srgbClr val="0070C0"/>
                </a:solidFill>
              </a:rPr>
              <a:t>atoi</a:t>
            </a:r>
            <a:r>
              <a:rPr lang="en-US" sz="1800" dirty="0" smtClean="0">
                <a:solidFill>
                  <a:srgbClr val="0070C0"/>
                </a:solidFill>
              </a:rPr>
              <a:t>(s) </a:t>
            </a:r>
            <a:r>
              <a:rPr lang="en-US" sz="1800" dirty="0" smtClean="0"/>
              <a:t>converts string s to a type </a:t>
            </a:r>
            <a:r>
              <a:rPr lang="en-US" sz="1800" dirty="0" err="1" smtClean="0">
                <a:solidFill>
                  <a:srgbClr val="0070C0"/>
                </a:solidFill>
              </a:rPr>
              <a:t>int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1800" dirty="0" smtClean="0"/>
              <a:t>value and returns it. The function converts characters until it encounters something that is not part of an integer.</a:t>
            </a:r>
          </a:p>
          <a:p>
            <a:r>
              <a:rPr lang="en-US" sz="1800" dirty="0" err="1" smtClean="0">
                <a:solidFill>
                  <a:srgbClr val="0070C0"/>
                </a:solidFill>
              </a:rPr>
              <a:t>atof</a:t>
            </a:r>
            <a:r>
              <a:rPr lang="en-US" sz="1800" dirty="0" smtClean="0">
                <a:solidFill>
                  <a:srgbClr val="0070C0"/>
                </a:solidFill>
              </a:rPr>
              <a:t>() </a:t>
            </a:r>
            <a:r>
              <a:rPr lang="en-US" sz="1800" dirty="0" smtClean="0"/>
              <a:t>converts a string to a type </a:t>
            </a:r>
            <a:r>
              <a:rPr lang="en-US" sz="1800" dirty="0" smtClean="0">
                <a:solidFill>
                  <a:srgbClr val="0070C0"/>
                </a:solidFill>
              </a:rPr>
              <a:t>double</a:t>
            </a:r>
            <a:r>
              <a:rPr lang="en-US" sz="1800" dirty="0" smtClean="0"/>
              <a:t> value and returns it</a:t>
            </a:r>
          </a:p>
          <a:p>
            <a:r>
              <a:rPr lang="en-US" sz="1800" dirty="0" err="1" smtClean="0">
                <a:solidFill>
                  <a:srgbClr val="0070C0"/>
                </a:solidFill>
              </a:rPr>
              <a:t>atol</a:t>
            </a:r>
            <a:r>
              <a:rPr lang="en-US" sz="1800" dirty="0" smtClean="0">
                <a:solidFill>
                  <a:srgbClr val="0070C0"/>
                </a:solidFill>
              </a:rPr>
              <a:t>() </a:t>
            </a:r>
            <a:r>
              <a:rPr lang="en-US" sz="1800" dirty="0" smtClean="0"/>
              <a:t>converts a string to a type </a:t>
            </a:r>
            <a:r>
              <a:rPr lang="en-US" sz="1800" dirty="0" smtClean="0">
                <a:solidFill>
                  <a:srgbClr val="0070C0"/>
                </a:solidFill>
              </a:rPr>
              <a:t>long</a:t>
            </a:r>
            <a:r>
              <a:rPr lang="en-US" sz="1800" dirty="0" smtClean="0"/>
              <a:t> value and returns it</a:t>
            </a:r>
            <a:endParaRPr lang="en-US" sz="1800" dirty="0" smtClean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676400" y="2971800"/>
            <a:ext cx="53340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>
                <a:latin typeface="Courier New" panose="02070309020205020404" pitchFamily="49" charset="0"/>
              </a:rPr>
              <a:t>// Using </a:t>
            </a:r>
            <a:r>
              <a:rPr lang="en-US" dirty="0" err="1">
                <a:latin typeface="Courier New" panose="02070309020205020404" pitchFamily="49" charset="0"/>
              </a:rPr>
              <a:t>atoi</a:t>
            </a:r>
            <a:r>
              <a:rPr lang="en-US" dirty="0">
                <a:latin typeface="Courier New" panose="02070309020205020404" pitchFamily="49" charset="0"/>
              </a:rPr>
              <a:t> </a:t>
            </a:r>
          </a:p>
          <a:p>
            <a:pPr eaLnBrk="1" hangingPunct="1"/>
            <a:r>
              <a:rPr lang="en-US" dirty="0">
                <a:latin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</a:rPr>
              <a:t>&gt;</a:t>
            </a:r>
          </a:p>
          <a:p>
            <a:pPr eaLnBrk="1" hangingPunct="1"/>
            <a:r>
              <a:rPr lang="en-US" dirty="0">
                <a:latin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</a:rPr>
              <a:t>&gt;</a:t>
            </a:r>
          </a:p>
          <a:p>
            <a:pPr eaLnBrk="1" hangingPunct="1"/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main (void) {</a:t>
            </a:r>
          </a:p>
          <a:p>
            <a:pPr lvl="1" eaLnBrk="1" hangingPunct="1"/>
            <a:r>
              <a:rPr lang="en-US" dirty="0" err="1">
                <a:latin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</a:rPr>
              <a:t> ("%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\n", </a:t>
            </a:r>
            <a:r>
              <a:rPr lang="en-US" dirty="0" err="1">
                <a:latin typeface="Courier New" panose="02070309020205020404" pitchFamily="49" charset="0"/>
              </a:rPr>
              <a:t>atoi</a:t>
            </a:r>
            <a:r>
              <a:rPr lang="en-US" dirty="0">
                <a:latin typeface="Courier New" panose="02070309020205020404" pitchFamily="49" charset="0"/>
              </a:rPr>
              <a:t>("245"));</a:t>
            </a:r>
          </a:p>
          <a:p>
            <a:pPr lvl="1" eaLnBrk="1" hangingPunct="1"/>
            <a:r>
              <a:rPr lang="en-US" dirty="0" err="1">
                <a:latin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</a:rPr>
              <a:t> ("%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\n", </a:t>
            </a:r>
            <a:r>
              <a:rPr lang="en-US" dirty="0" err="1">
                <a:latin typeface="Courier New" panose="02070309020205020404" pitchFamily="49" charset="0"/>
              </a:rPr>
              <a:t>atoi</a:t>
            </a:r>
            <a:r>
              <a:rPr lang="en-US" dirty="0">
                <a:latin typeface="Courier New" panose="02070309020205020404" pitchFamily="49" charset="0"/>
              </a:rPr>
              <a:t>("100") + 25);</a:t>
            </a:r>
          </a:p>
          <a:p>
            <a:pPr lvl="1" eaLnBrk="1" hangingPunct="1"/>
            <a:r>
              <a:rPr lang="en-US" dirty="0" err="1">
                <a:latin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</a:rPr>
              <a:t> ("%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\n", </a:t>
            </a:r>
            <a:r>
              <a:rPr lang="en-US" dirty="0" err="1">
                <a:latin typeface="Courier New" panose="02070309020205020404" pitchFamily="49" charset="0"/>
              </a:rPr>
              <a:t>atoi</a:t>
            </a:r>
            <a:r>
              <a:rPr lang="en-US" dirty="0">
                <a:latin typeface="Courier New" panose="02070309020205020404" pitchFamily="49" charset="0"/>
              </a:rPr>
              <a:t>("13x5"));</a:t>
            </a:r>
          </a:p>
          <a:p>
            <a:pPr lvl="1" eaLnBrk="1" hangingPunct="1"/>
            <a:r>
              <a:rPr lang="en-US" dirty="0">
                <a:latin typeface="Courier New" panose="02070309020205020404" pitchFamily="49" charset="0"/>
              </a:rPr>
              <a:t>return 0;</a:t>
            </a:r>
          </a:p>
          <a:p>
            <a:pPr eaLnBrk="1" hangingPunct="1"/>
            <a:r>
              <a:rPr lang="en-US" dirty="0">
                <a:latin typeface="Courier New" panose="02070309020205020404" pitchFamily="49" charset="0"/>
              </a:rPr>
              <a:t>}</a:t>
            </a:r>
          </a:p>
          <a:p>
            <a:pPr eaLnBrk="1" hangingPunct="1"/>
            <a:endParaRPr lang="en-US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What is the output of this?</a:t>
            </a:r>
          </a:p>
        </p:txBody>
      </p:sp>
    </p:spTree>
    <p:extLst>
      <p:ext uri="{BB962C8B-B14F-4D97-AF65-F5344CB8AC3E}">
        <p14:creationId xmlns:p14="http://schemas.microsoft.com/office/powerpoint/2010/main" val="201878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base"/>
            <a:r>
              <a:rPr lang="en-US" sz="3200" dirty="0"/>
              <a:t>String to number conversion</a:t>
            </a:r>
            <a:br>
              <a:rPr lang="en-US" sz="3200" dirty="0"/>
            </a:br>
            <a:r>
              <a:rPr lang="en-US" sz="1800" dirty="0"/>
              <a:t>Do-it-yourself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6201" y="836613"/>
            <a:ext cx="873125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>
                <a:latin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</a:rPr>
              <a:t>&gt;</a:t>
            </a:r>
          </a:p>
          <a:p>
            <a:pPr eaLnBrk="1" hangingPunct="1"/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strToInt</a:t>
            </a:r>
            <a:r>
              <a:rPr lang="en-US" dirty="0">
                <a:latin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</a:rPr>
              <a:t> char string[]) {</a:t>
            </a:r>
          </a:p>
          <a:p>
            <a:pPr lvl="1" eaLnBrk="1" hangingPunct="1"/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</a:rPr>
              <a:t>intValue</a:t>
            </a:r>
            <a:r>
              <a:rPr lang="en-US" dirty="0">
                <a:latin typeface="Courier New" panose="02070309020205020404" pitchFamily="49" charset="0"/>
              </a:rPr>
              <a:t>, result = 0;</a:t>
            </a:r>
          </a:p>
          <a:p>
            <a:pPr lvl="1" eaLnBrk="1" hangingPunct="1"/>
            <a:r>
              <a:rPr lang="en-US" dirty="0">
                <a:latin typeface="Courier New" panose="02070309020205020404" pitchFamily="49" charset="0"/>
              </a:rPr>
              <a:t>for ( 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 = 0; string[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 &gt;= '0' &amp;&amp; string[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 &lt;= '9'; ++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 )</a:t>
            </a:r>
          </a:p>
          <a:p>
            <a:pPr lvl="1" eaLnBrk="1" hangingPunct="1"/>
            <a:r>
              <a:rPr lang="en-US" dirty="0">
                <a:latin typeface="Courier New" panose="02070309020205020404" pitchFamily="49" charset="0"/>
              </a:rPr>
              <a:t>{</a:t>
            </a:r>
          </a:p>
          <a:p>
            <a:pPr lvl="2" eaLnBrk="1" hangingPunct="1"/>
            <a:r>
              <a:rPr lang="en-US" dirty="0" err="1">
                <a:latin typeface="Courier New" panose="02070309020205020404" pitchFamily="49" charset="0"/>
              </a:rPr>
              <a:t>intValue</a:t>
            </a:r>
            <a:r>
              <a:rPr lang="en-US" dirty="0">
                <a:latin typeface="Courier New" panose="02070309020205020404" pitchFamily="49" charset="0"/>
              </a:rPr>
              <a:t> = string[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 - '0';</a:t>
            </a:r>
          </a:p>
          <a:p>
            <a:pPr lvl="2" eaLnBrk="1" hangingPunct="1"/>
            <a:r>
              <a:rPr lang="en-US" dirty="0">
                <a:latin typeface="Courier New" panose="02070309020205020404" pitchFamily="49" charset="0"/>
              </a:rPr>
              <a:t>result = result * 10 + </a:t>
            </a:r>
            <a:r>
              <a:rPr lang="en-US" dirty="0" err="1">
                <a:latin typeface="Courier New" panose="02070309020205020404" pitchFamily="49" charset="0"/>
              </a:rPr>
              <a:t>intValue</a:t>
            </a:r>
            <a:r>
              <a:rPr lang="en-US" dirty="0">
                <a:latin typeface="Courier New" panose="02070309020205020404" pitchFamily="49" charset="0"/>
              </a:rPr>
              <a:t>;</a:t>
            </a:r>
          </a:p>
          <a:p>
            <a:pPr lvl="1" eaLnBrk="1" hangingPunct="1"/>
            <a:r>
              <a:rPr lang="en-US" dirty="0">
                <a:latin typeface="Courier New" panose="02070309020205020404" pitchFamily="49" charset="0"/>
              </a:rPr>
              <a:t>}</a:t>
            </a:r>
          </a:p>
          <a:p>
            <a:pPr lvl="1" eaLnBrk="1" hangingPunct="1"/>
            <a:r>
              <a:rPr lang="en-US" dirty="0">
                <a:latin typeface="Courier New" panose="02070309020205020404" pitchFamily="49" charset="0"/>
              </a:rPr>
              <a:t>return result;</a:t>
            </a:r>
          </a:p>
          <a:p>
            <a:pPr eaLnBrk="1" hangingPunct="1"/>
            <a:r>
              <a:rPr lang="en-US" dirty="0">
                <a:latin typeface="Courier New" panose="02070309020205020404" pitchFamily="49" charset="0"/>
              </a:rPr>
              <a:t>}</a:t>
            </a:r>
          </a:p>
          <a:p>
            <a:pPr eaLnBrk="1" hangingPunct="1"/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main (void) {</a:t>
            </a:r>
          </a:p>
          <a:p>
            <a:pPr lvl="1" eaLnBrk="1" hangingPunct="1"/>
            <a:r>
              <a:rPr lang="en-US" dirty="0" err="1">
                <a:latin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</a:rPr>
              <a:t> ("%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\n", </a:t>
            </a:r>
            <a:r>
              <a:rPr lang="en-US" dirty="0" err="1">
                <a:latin typeface="Courier New" panose="02070309020205020404" pitchFamily="49" charset="0"/>
              </a:rPr>
              <a:t>strToInt</a:t>
            </a:r>
            <a:r>
              <a:rPr lang="en-US" dirty="0">
                <a:latin typeface="Courier New" panose="02070309020205020404" pitchFamily="49" charset="0"/>
              </a:rPr>
              <a:t>("245"));</a:t>
            </a:r>
          </a:p>
          <a:p>
            <a:pPr lvl="1" eaLnBrk="1" hangingPunct="1"/>
            <a:r>
              <a:rPr lang="en-US" dirty="0" err="1">
                <a:latin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</a:rPr>
              <a:t> ("%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\n", </a:t>
            </a:r>
            <a:r>
              <a:rPr lang="en-US" dirty="0" err="1">
                <a:latin typeface="Courier New" panose="02070309020205020404" pitchFamily="49" charset="0"/>
              </a:rPr>
              <a:t>strToInt</a:t>
            </a:r>
            <a:r>
              <a:rPr lang="en-US" dirty="0">
                <a:latin typeface="Courier New" panose="02070309020205020404" pitchFamily="49" charset="0"/>
              </a:rPr>
              <a:t>("100") + 25);</a:t>
            </a:r>
          </a:p>
          <a:p>
            <a:pPr lvl="1" eaLnBrk="1" hangingPunct="1"/>
            <a:r>
              <a:rPr lang="en-US" dirty="0" err="1">
                <a:latin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</a:rPr>
              <a:t> ("%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\n", </a:t>
            </a:r>
            <a:r>
              <a:rPr lang="en-US" dirty="0" err="1">
                <a:latin typeface="Courier New" panose="02070309020205020404" pitchFamily="49" charset="0"/>
              </a:rPr>
              <a:t>strToInt</a:t>
            </a:r>
            <a:r>
              <a:rPr lang="en-US" dirty="0">
                <a:latin typeface="Courier New" panose="02070309020205020404" pitchFamily="49" charset="0"/>
              </a:rPr>
              <a:t>("13x5"));</a:t>
            </a:r>
          </a:p>
          <a:p>
            <a:pPr lvl="1" eaLnBrk="1" hangingPunct="1"/>
            <a:r>
              <a:rPr lang="en-US" dirty="0">
                <a:latin typeface="Courier New" panose="02070309020205020404" pitchFamily="49" charset="0"/>
              </a:rPr>
              <a:t>return 0;</a:t>
            </a:r>
          </a:p>
          <a:p>
            <a:pPr eaLnBrk="1" hangingPunct="1"/>
            <a:r>
              <a:rPr lang="en-US" dirty="0">
                <a:latin typeface="Courier New" panose="02070309020205020404" pitchFamily="49" charset="0"/>
              </a:rPr>
              <a:t>}</a:t>
            </a:r>
          </a:p>
          <a:p>
            <a:pPr eaLnBrk="1" hangingPunct="1"/>
            <a:endParaRPr lang="en-US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42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base"/>
            <a:r>
              <a:rPr lang="en-US" sz="3200" dirty="0"/>
              <a:t>C String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base"/>
            <a:r>
              <a:rPr lang="en-US" dirty="0" smtClean="0"/>
              <a:t>A string </a:t>
            </a:r>
            <a:r>
              <a:rPr lang="en-US" dirty="0"/>
              <a:t>is a sequence of characters. C string can be defined as an </a:t>
            </a:r>
            <a:r>
              <a:rPr lang="en-US" dirty="0">
                <a:hlinkClick r:id="rId2" tooltip="C Array"/>
              </a:rPr>
              <a:t>array </a:t>
            </a:r>
            <a:r>
              <a:rPr lang="en-US" dirty="0"/>
              <a:t>of characters.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C </a:t>
            </a:r>
            <a:r>
              <a:rPr lang="en-US" dirty="0"/>
              <a:t>does not provide any special type for storing strings like other programming </a:t>
            </a:r>
            <a:r>
              <a:rPr lang="en-US" dirty="0" smtClean="0"/>
              <a:t>languages.</a:t>
            </a:r>
          </a:p>
          <a:p>
            <a:pPr fontAlgn="base"/>
            <a:r>
              <a:rPr lang="en-US" dirty="0" smtClean="0"/>
              <a:t>A </a:t>
            </a:r>
            <a:r>
              <a:rPr lang="en-US" dirty="0"/>
              <a:t>string is terminated by a special character called null character ( \0). </a:t>
            </a:r>
            <a:endParaRPr lang="en-US" dirty="0" smtClean="0"/>
          </a:p>
          <a:p>
            <a:pPr marL="0" indent="0" algn="just" fontAlgn="base">
              <a:buNone/>
            </a:pPr>
            <a:r>
              <a:rPr lang="en-US" dirty="0" smtClean="0">
                <a:solidFill>
                  <a:srgbClr val="002060"/>
                </a:solidFill>
              </a:rPr>
              <a:t>For </a:t>
            </a:r>
            <a:r>
              <a:rPr lang="en-US" dirty="0">
                <a:solidFill>
                  <a:srgbClr val="002060"/>
                </a:solidFill>
              </a:rPr>
              <a:t>example, to declare a string that holds 5 characters, the size of the array must be at least 6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 marL="0" indent="0" algn="just" fontAlgn="base">
              <a:buNone/>
            </a:pPr>
            <a:r>
              <a:rPr lang="en-US" b="1" dirty="0" smtClean="0"/>
              <a:t>                                   char</a:t>
            </a:r>
            <a:r>
              <a:rPr lang="en-US" dirty="0" smtClean="0"/>
              <a:t> </a:t>
            </a:r>
            <a:r>
              <a:rPr lang="en-US" dirty="0" err="1"/>
              <a:t>str</a:t>
            </a:r>
            <a:r>
              <a:rPr lang="en-US" dirty="0"/>
              <a:t>[6];</a:t>
            </a:r>
            <a:endParaRPr lang="en-US" dirty="0" smtClean="0">
              <a:solidFill>
                <a:srgbClr val="002060"/>
              </a:solidFill>
            </a:endParaRPr>
          </a:p>
          <a:p>
            <a:pPr fontAlgn="base"/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282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base"/>
            <a:r>
              <a:rPr lang="en-US" sz="3200" dirty="0"/>
              <a:t>C String </a:t>
            </a:r>
            <a:r>
              <a:rPr lang="en-US" sz="3200" dirty="0" smtClean="0"/>
              <a:t>declaration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46" y="865921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char c[] = "</a:t>
            </a:r>
            <a:r>
              <a:rPr lang="en-US" dirty="0" err="1"/>
              <a:t>abcd</a:t>
            </a:r>
            <a:r>
              <a:rPr lang="en-US" dirty="0"/>
              <a:t>";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char c[50] = "</a:t>
            </a:r>
            <a:r>
              <a:rPr lang="en-US" dirty="0" err="1"/>
              <a:t>abcd</a:t>
            </a:r>
            <a:r>
              <a:rPr lang="en-US" dirty="0" smtClean="0"/>
              <a:t>";</a:t>
            </a:r>
          </a:p>
          <a:p>
            <a:pPr>
              <a:defRPr/>
            </a:pPr>
            <a:r>
              <a:rPr lang="en-US" b="1" dirty="0"/>
              <a:t>char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en-US" dirty="0"/>
              <a:t>[] = "Hello";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char </a:t>
            </a:r>
            <a:r>
              <a:rPr lang="en-US" dirty="0"/>
              <a:t>c[] = {'a', 'b', 'c', 'd', '\0'};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char c[5] = {'a', 'b', 'c', 'd', '\0</a:t>
            </a:r>
            <a:r>
              <a:rPr lang="en-US" dirty="0" smtClean="0"/>
              <a:t>'};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b="1" dirty="0"/>
              <a:t>char</a:t>
            </a:r>
            <a:r>
              <a:rPr lang="en-US" dirty="0"/>
              <a:t>* s</a:t>
            </a:r>
            <a:r>
              <a:rPr lang="en-US" dirty="0" smtClean="0"/>
              <a:t>;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b="1" dirty="0"/>
              <a:t>char</a:t>
            </a:r>
            <a:r>
              <a:rPr lang="en-US" dirty="0"/>
              <a:t>* s = </a:t>
            </a:r>
            <a:r>
              <a:rPr lang="en-US" dirty="0" smtClean="0"/>
              <a:t>“</a:t>
            </a:r>
            <a:r>
              <a:rPr lang="en-US" dirty="0" err="1" smtClean="0"/>
              <a:t>Jahangirnagar</a:t>
            </a:r>
            <a:r>
              <a:rPr lang="en-US" dirty="0" smtClean="0"/>
              <a:t> University";</a:t>
            </a:r>
          </a:p>
          <a:p>
            <a:pPr marL="0" indent="0" algn="ctr" fontAlgn="auto">
              <a:spcAft>
                <a:spcPts val="0"/>
              </a:spcAft>
              <a:buNone/>
              <a:defRPr/>
            </a:pPr>
            <a:r>
              <a:rPr lang="en-US" sz="2000" dirty="0">
                <a:solidFill>
                  <a:srgbClr val="FF0000"/>
                </a:solidFill>
              </a:rPr>
              <a:t>s pointer points to the first character of this string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  <p:pic>
        <p:nvPicPr>
          <p:cNvPr id="3074" name="Picture 2" descr="Initialization of strings in C 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57400"/>
            <a:ext cx="2286000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3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base"/>
            <a:r>
              <a:rPr lang="en-US" sz="3200" dirty="0"/>
              <a:t>Initializing character strings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0" y="838200"/>
            <a:ext cx="9144000" cy="579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800" dirty="0" smtClean="0"/>
              <a:t>Initializing a string: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char word[] = "Hello!";</a:t>
            </a:r>
          </a:p>
          <a:p>
            <a:pPr>
              <a:lnSpc>
                <a:spcPct val="90000"/>
              </a:lnSpc>
            </a:pPr>
            <a:r>
              <a:rPr lang="en-US" sz="1800" dirty="0" smtClean="0"/>
              <a:t>Is equivalent with: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char word[] = { 'H', 'e', 'l', 'l', 'o', '!', '\0' };</a:t>
            </a:r>
          </a:p>
          <a:p>
            <a:pPr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</a:pPr>
            <a:r>
              <a:rPr lang="en-US" sz="1800" dirty="0" smtClean="0"/>
              <a:t>The null string: A character string that contains no characters other than the null character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char empty[]= "";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char </a:t>
            </a:r>
            <a:r>
              <a:rPr lang="en-US" sz="1800" dirty="0" err="1" smtClean="0">
                <a:latin typeface="Courier New" panose="02070309020205020404" pitchFamily="49" charset="0"/>
              </a:rPr>
              <a:t>buf</a:t>
            </a:r>
            <a:r>
              <a:rPr lang="en-US" sz="1800" dirty="0" smtClean="0">
                <a:latin typeface="Courier New" panose="02070309020205020404" pitchFamily="49" charset="0"/>
              </a:rPr>
              <a:t>[100]= "";</a:t>
            </a:r>
          </a:p>
          <a:p>
            <a:pPr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</a:pPr>
            <a:r>
              <a:rPr lang="en-US" sz="1800" dirty="0" smtClean="0"/>
              <a:t>Initializing a very long string over several lines: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char letters[] ={ "</a:t>
            </a:r>
            <a:r>
              <a:rPr lang="en-US" sz="1800" dirty="0" err="1" smtClean="0">
                <a:latin typeface="Courier New" panose="02070309020205020404" pitchFamily="49" charset="0"/>
              </a:rPr>
              <a:t>abcdefghijklmnopqrstuvwxyz</a:t>
            </a:r>
            <a:r>
              <a:rPr lang="en-US" sz="1800" dirty="0" smtClean="0">
                <a:latin typeface="Courier New" panose="02070309020205020404" pitchFamily="49" charset="0"/>
              </a:rPr>
              <a:t>\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                   ABCDEFGHIJKLMNOPQRSTUVWXYZ" };</a:t>
            </a:r>
          </a:p>
          <a:p>
            <a:pPr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</a:pPr>
            <a:r>
              <a:rPr lang="en-US" sz="1800" dirty="0" smtClean="0"/>
              <a:t>Adjacent strings are concatenated: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char letters[] ={ "</a:t>
            </a:r>
            <a:r>
              <a:rPr lang="en-US" sz="1800" dirty="0" err="1" smtClean="0">
                <a:latin typeface="Courier New" panose="02070309020205020404" pitchFamily="49" charset="0"/>
              </a:rPr>
              <a:t>abcdefghijklmnopqrstuvwxyz</a:t>
            </a:r>
            <a:r>
              <a:rPr lang="en-US" sz="1800" dirty="0" smtClean="0">
                <a:latin typeface="Courier New" panose="02070309020205020404" pitchFamily="49" charset="0"/>
              </a:rPr>
              <a:t>"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                  "ABCDEFGHIJKLMNOPQRSTUVWXYZ" };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dirty="0" smtClean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err="1" smtClean="0">
                <a:latin typeface="Courier New" panose="02070309020205020404" pitchFamily="49" charset="0"/>
              </a:rPr>
              <a:t>printf</a:t>
            </a:r>
            <a:r>
              <a:rPr lang="en-US" sz="1800" dirty="0" smtClean="0">
                <a:latin typeface="Courier New" panose="02070309020205020404" pitchFamily="49" charset="0"/>
              </a:rPr>
              <a:t> ("Programming" " in C is fun\n");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dirty="0" smtClean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04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base"/>
            <a:r>
              <a:rPr lang="en-US" sz="3200" dirty="0"/>
              <a:t>Escape characters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endParaRPr lang="en-US" dirty="0"/>
          </a:p>
        </p:txBody>
      </p:sp>
      <p:sp>
        <p:nvSpPr>
          <p:cNvPr id="4" name="Text Box 1027"/>
          <p:cNvSpPr txBox="1">
            <a:spLocks noChangeArrowheads="1"/>
          </p:cNvSpPr>
          <p:nvPr/>
        </p:nvSpPr>
        <p:spPr>
          <a:xfrm>
            <a:off x="0" y="990600"/>
            <a:ext cx="4953000" cy="5334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" pitchFamily="49" charset="0"/>
              </a:rPr>
              <a:t>\a </a:t>
            </a:r>
            <a:r>
              <a:rPr lang="en-US" sz="1800" dirty="0" smtClean="0">
                <a:latin typeface="Bembo" charset="0"/>
              </a:rPr>
              <a:t>Audible alert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" pitchFamily="49" charset="0"/>
              </a:rPr>
              <a:t>\b </a:t>
            </a:r>
            <a:r>
              <a:rPr lang="en-US" sz="1800" dirty="0" smtClean="0">
                <a:latin typeface="Bembo" charset="0"/>
              </a:rPr>
              <a:t>Backspace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" pitchFamily="49" charset="0"/>
              </a:rPr>
              <a:t>\f </a:t>
            </a:r>
            <a:r>
              <a:rPr lang="en-US" sz="1800" dirty="0" smtClean="0">
                <a:latin typeface="Bembo" charset="0"/>
              </a:rPr>
              <a:t>Form feed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" pitchFamily="49" charset="0"/>
              </a:rPr>
              <a:t>\n </a:t>
            </a:r>
            <a:r>
              <a:rPr lang="en-US" sz="1800" dirty="0" smtClean="0">
                <a:latin typeface="Bembo" charset="0"/>
              </a:rPr>
              <a:t>Newline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" pitchFamily="49" charset="0"/>
              </a:rPr>
              <a:t>\r </a:t>
            </a:r>
            <a:r>
              <a:rPr lang="en-US" sz="1800" dirty="0" smtClean="0">
                <a:latin typeface="Bembo" charset="0"/>
              </a:rPr>
              <a:t>Carriage return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" pitchFamily="49" charset="0"/>
              </a:rPr>
              <a:t>\t </a:t>
            </a:r>
            <a:r>
              <a:rPr lang="en-US" sz="1800" dirty="0" smtClean="0">
                <a:latin typeface="Bembo" charset="0"/>
              </a:rPr>
              <a:t>Horizontal tab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" pitchFamily="49" charset="0"/>
              </a:rPr>
              <a:t>\v </a:t>
            </a:r>
            <a:r>
              <a:rPr lang="en-US" sz="1800" dirty="0" smtClean="0">
                <a:latin typeface="Bembo" charset="0"/>
              </a:rPr>
              <a:t>Vertical tab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" pitchFamily="49" charset="0"/>
              </a:rPr>
              <a:t>\\ </a:t>
            </a:r>
            <a:r>
              <a:rPr lang="en-US" sz="1800" dirty="0" smtClean="0">
                <a:latin typeface="Bembo" charset="0"/>
              </a:rPr>
              <a:t>Backslash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" pitchFamily="49" charset="0"/>
              </a:rPr>
              <a:t>\" </a:t>
            </a:r>
            <a:r>
              <a:rPr lang="en-US" sz="1800" dirty="0" smtClean="0">
                <a:latin typeface="Bembo" charset="0"/>
              </a:rPr>
              <a:t>Double quotation mark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" pitchFamily="49" charset="0"/>
              </a:rPr>
              <a:t>\' </a:t>
            </a:r>
            <a:r>
              <a:rPr lang="en-US" sz="1800" dirty="0" smtClean="0">
                <a:latin typeface="Bembo" charset="0"/>
              </a:rPr>
              <a:t>Single quotation mark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" pitchFamily="49" charset="0"/>
              </a:rPr>
              <a:t>\? </a:t>
            </a:r>
            <a:r>
              <a:rPr lang="en-US" sz="1800" dirty="0" smtClean="0">
                <a:latin typeface="Bembo" charset="0"/>
              </a:rPr>
              <a:t>Question mark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" pitchFamily="49" charset="0"/>
              </a:rPr>
              <a:t>\</a:t>
            </a:r>
            <a:r>
              <a:rPr lang="en-US" sz="1800" dirty="0" err="1" smtClean="0">
                <a:latin typeface="Courier" pitchFamily="49" charset="0"/>
              </a:rPr>
              <a:t>nnn</a:t>
            </a:r>
            <a:r>
              <a:rPr lang="en-US" sz="1800" dirty="0" smtClean="0">
                <a:latin typeface="Courier" pitchFamily="49" charset="0"/>
              </a:rPr>
              <a:t> </a:t>
            </a:r>
            <a:r>
              <a:rPr lang="en-US" sz="1800" dirty="0" smtClean="0">
                <a:latin typeface="Bembo" charset="0"/>
              </a:rPr>
              <a:t>Octal character value </a:t>
            </a:r>
            <a:r>
              <a:rPr lang="en-US" sz="1800" i="1" dirty="0" err="1" smtClean="0">
                <a:latin typeface="Bembo-Italic" charset="0"/>
              </a:rPr>
              <a:t>nnn</a:t>
            </a:r>
            <a:endParaRPr lang="en-US" sz="1800" i="1" dirty="0" smtClean="0">
              <a:latin typeface="Bembo-Italic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" pitchFamily="49" charset="0"/>
              </a:rPr>
              <a:t>\</a:t>
            </a:r>
            <a:r>
              <a:rPr lang="en-US" sz="1800" dirty="0" err="1" smtClean="0">
                <a:latin typeface="Courier" pitchFamily="49" charset="0"/>
              </a:rPr>
              <a:t>unnnn</a:t>
            </a:r>
            <a:r>
              <a:rPr lang="en-US" sz="1800" dirty="0" smtClean="0">
                <a:latin typeface="Courier" pitchFamily="49" charset="0"/>
              </a:rPr>
              <a:t> </a:t>
            </a:r>
            <a:r>
              <a:rPr lang="en-US" sz="1800" dirty="0" smtClean="0">
                <a:latin typeface="Bembo" charset="0"/>
              </a:rPr>
              <a:t>Universal character name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" pitchFamily="49" charset="0"/>
              </a:rPr>
              <a:t>\</a:t>
            </a:r>
            <a:r>
              <a:rPr lang="en-US" sz="1800" dirty="0" err="1" smtClean="0">
                <a:latin typeface="Courier" pitchFamily="49" charset="0"/>
              </a:rPr>
              <a:t>Unnnnnnnn</a:t>
            </a:r>
            <a:r>
              <a:rPr lang="en-US" sz="1800" dirty="0" smtClean="0">
                <a:latin typeface="Courier" pitchFamily="49" charset="0"/>
              </a:rPr>
              <a:t> </a:t>
            </a:r>
            <a:r>
              <a:rPr lang="en-US" sz="1800" dirty="0" smtClean="0">
                <a:latin typeface="Bembo" charset="0"/>
              </a:rPr>
              <a:t>Universal character name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" pitchFamily="49" charset="0"/>
              </a:rPr>
              <a:t>\</a:t>
            </a:r>
            <a:r>
              <a:rPr lang="en-US" sz="1800" dirty="0" err="1" smtClean="0">
                <a:latin typeface="Courier" pitchFamily="49" charset="0"/>
              </a:rPr>
              <a:t>xnn</a:t>
            </a:r>
            <a:r>
              <a:rPr lang="en-US" sz="1800" dirty="0" smtClean="0">
                <a:latin typeface="Courier" pitchFamily="49" charset="0"/>
              </a:rPr>
              <a:t> </a:t>
            </a:r>
            <a:r>
              <a:rPr lang="en-US" sz="1800" dirty="0" smtClean="0">
                <a:latin typeface="Bembo" charset="0"/>
              </a:rPr>
              <a:t>Hexadecimal character value </a:t>
            </a:r>
            <a:r>
              <a:rPr lang="en-US" sz="1800" i="1" dirty="0" err="1" smtClean="0">
                <a:latin typeface="Bembo-Italic" charset="0"/>
              </a:rPr>
              <a:t>nn</a:t>
            </a:r>
            <a:endParaRPr lang="en-US" sz="1800" dirty="0" smtClean="0">
              <a:latin typeface="Bembo-Bold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1800" dirty="0" smtClean="0"/>
          </a:p>
        </p:txBody>
      </p:sp>
      <p:sp>
        <p:nvSpPr>
          <p:cNvPr id="5" name="Rectangle 1028"/>
          <p:cNvSpPr txBox="1">
            <a:spLocks noChangeArrowheads="1"/>
          </p:cNvSpPr>
          <p:nvPr/>
        </p:nvSpPr>
        <p:spPr>
          <a:xfrm>
            <a:off x="4419600" y="836614"/>
            <a:ext cx="4267200" cy="52895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FF0000"/>
                </a:solidFill>
              </a:rPr>
              <a:t>the backslash character has a special significance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other characters can be combined with the backslash character to perform special functions. These are referred to as </a:t>
            </a:r>
            <a:r>
              <a:rPr lang="en-US" sz="2000" i="1" dirty="0" smtClean="0">
                <a:solidFill>
                  <a:srgbClr val="FF0000"/>
                </a:solidFill>
              </a:rPr>
              <a:t>escape characters</a:t>
            </a:r>
            <a:r>
              <a:rPr lang="en-US" sz="2000" dirty="0" smtClean="0">
                <a:solidFill>
                  <a:srgbClr val="FF0000"/>
                </a:solidFill>
              </a:rPr>
              <a:t>.</a:t>
            </a:r>
          </a:p>
          <a:p>
            <a:endParaRPr lang="en-US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5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base"/>
            <a:r>
              <a:rPr lang="en-US" sz="3200" dirty="0"/>
              <a:t>Inputting character strings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endParaRPr lang="en-US" dirty="0"/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>
          <a:xfrm>
            <a:off x="152400" y="858647"/>
            <a:ext cx="8686800" cy="5597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2400" smtClean="0">
                <a:latin typeface="Courier New" panose="02070309020205020404" pitchFamily="49" charset="0"/>
              </a:rPr>
              <a:t>char string[81];</a:t>
            </a:r>
          </a:p>
          <a:p>
            <a:pPr>
              <a:lnSpc>
                <a:spcPct val="95000"/>
              </a:lnSpc>
            </a:pPr>
            <a:r>
              <a:rPr lang="en-US" sz="2400" smtClean="0">
                <a:solidFill>
                  <a:srgbClr val="FF0000"/>
                </a:solidFill>
                <a:latin typeface="Courier New" panose="02070309020205020404" pitchFamily="49" charset="0"/>
              </a:rPr>
              <a:t>scanf ("%s", string);  // NOT recommended !</a:t>
            </a:r>
          </a:p>
          <a:p>
            <a:pPr lvl="1">
              <a:lnSpc>
                <a:spcPct val="95000"/>
              </a:lnSpc>
            </a:pPr>
            <a:r>
              <a:rPr lang="en-US" sz="2000" smtClean="0"/>
              <a:t>The scanf function can be used with the %s format characters to read in a string of characters up to a </a:t>
            </a:r>
            <a:r>
              <a:rPr lang="en-US" sz="2000" smtClean="0">
                <a:solidFill>
                  <a:srgbClr val="0070C0"/>
                </a:solidFill>
              </a:rPr>
              <a:t>blank space, tab character, or the end of the line, whichever occurs first</a:t>
            </a:r>
          </a:p>
          <a:p>
            <a:pPr lvl="1">
              <a:lnSpc>
                <a:spcPct val="95000"/>
              </a:lnSpc>
            </a:pPr>
            <a:r>
              <a:rPr lang="en-US" sz="2000" smtClean="0"/>
              <a:t>The string terminator (null character) is appended to string</a:t>
            </a:r>
          </a:p>
          <a:p>
            <a:pPr lvl="1">
              <a:lnSpc>
                <a:spcPct val="95000"/>
              </a:lnSpc>
            </a:pPr>
            <a:r>
              <a:rPr lang="en-US" sz="2000" smtClean="0">
                <a:solidFill>
                  <a:srgbClr val="0070C0"/>
                </a:solidFill>
              </a:rPr>
              <a:t>Note that unlike previous scanf calls, in the case of reading strings, the &amp; is </a:t>
            </a:r>
            <a:r>
              <a:rPr lang="en-US" sz="2000" i="1" smtClean="0">
                <a:solidFill>
                  <a:srgbClr val="0070C0"/>
                </a:solidFill>
              </a:rPr>
              <a:t>not </a:t>
            </a:r>
            <a:r>
              <a:rPr lang="en-US" sz="2000" smtClean="0">
                <a:solidFill>
                  <a:srgbClr val="0070C0"/>
                </a:solidFill>
              </a:rPr>
              <a:t>placed before the array name .</a:t>
            </a:r>
          </a:p>
          <a:p>
            <a:pPr lvl="1">
              <a:lnSpc>
                <a:spcPct val="95000"/>
              </a:lnSpc>
            </a:pPr>
            <a:r>
              <a:rPr lang="en-US" sz="2000" smtClean="0"/>
              <a:t>If you type in more than 80 consecutive characters to the preceding program without pressing the spacebar, the tab key, or the Enter (or Return) key, scanf overflows the character array .</a:t>
            </a:r>
          </a:p>
          <a:p>
            <a:pPr>
              <a:lnSpc>
                <a:spcPct val="95000"/>
              </a:lnSpc>
            </a:pPr>
            <a:r>
              <a:rPr lang="en-US" sz="2400" smtClean="0"/>
              <a:t>Correct use of scanf for reading strings:</a:t>
            </a:r>
          </a:p>
          <a:p>
            <a:pPr>
              <a:lnSpc>
                <a:spcPct val="95000"/>
              </a:lnSpc>
            </a:pPr>
            <a:r>
              <a:rPr lang="en-US" sz="2400" smtClean="0">
                <a:solidFill>
                  <a:srgbClr val="FF0000"/>
                </a:solidFill>
                <a:latin typeface="Courier New" panose="02070309020205020404" pitchFamily="49" charset="0"/>
              </a:rPr>
              <a:t>scanf ("%80s", string); </a:t>
            </a:r>
          </a:p>
          <a:p>
            <a:pPr>
              <a:lnSpc>
                <a:spcPct val="95000"/>
              </a:lnSpc>
            </a:pPr>
            <a:r>
              <a:rPr lang="en-US" sz="2000" smtClean="0"/>
              <a:t>If we place a number after the % in the scanf format string, this tells scanf the maximum number of characters to read. </a:t>
            </a:r>
          </a:p>
          <a:p>
            <a:pPr lvl="1">
              <a:lnSpc>
                <a:spcPct val="95000"/>
              </a:lnSpc>
              <a:buFontTx/>
              <a:buNone/>
            </a:pPr>
            <a:endParaRPr lang="en-US" sz="2000" dirty="0" smtClean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Freeform 1028"/>
          <p:cNvSpPr>
            <a:spLocks/>
          </p:cNvSpPr>
          <p:nvPr/>
        </p:nvSpPr>
        <p:spPr bwMode="auto">
          <a:xfrm>
            <a:off x="2058988" y="1350772"/>
            <a:ext cx="760412" cy="469900"/>
          </a:xfrm>
          <a:custGeom>
            <a:avLst/>
            <a:gdLst>
              <a:gd name="T0" fmla="*/ 201613 w 479"/>
              <a:gd name="T1" fmla="*/ 0 h 296"/>
              <a:gd name="T2" fmla="*/ 33338 w 479"/>
              <a:gd name="T3" fmla="*/ 26988 h 296"/>
              <a:gd name="T4" fmla="*/ 77788 w 479"/>
              <a:gd name="T5" fmla="*/ 284163 h 296"/>
              <a:gd name="T6" fmla="*/ 166688 w 479"/>
              <a:gd name="T7" fmla="*/ 355600 h 296"/>
              <a:gd name="T8" fmla="*/ 582613 w 479"/>
              <a:gd name="T9" fmla="*/ 231775 h 296"/>
              <a:gd name="T10" fmla="*/ 538163 w 479"/>
              <a:gd name="T11" fmla="*/ 150813 h 296"/>
              <a:gd name="T12" fmla="*/ 458788 w 479"/>
              <a:gd name="T13" fmla="*/ 53975 h 296"/>
              <a:gd name="T14" fmla="*/ 201613 w 479"/>
              <a:gd name="T15" fmla="*/ 0 h 29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79" h="296">
                <a:moveTo>
                  <a:pt x="127" y="0"/>
                </a:moveTo>
                <a:cubicBezTo>
                  <a:pt x="79" y="4"/>
                  <a:pt x="59" y="3"/>
                  <a:pt x="21" y="17"/>
                </a:cubicBezTo>
                <a:cubicBezTo>
                  <a:pt x="24" y="103"/>
                  <a:pt x="0" y="134"/>
                  <a:pt x="49" y="179"/>
                </a:cubicBezTo>
                <a:cubicBezTo>
                  <a:pt x="57" y="207"/>
                  <a:pt x="80" y="215"/>
                  <a:pt x="105" y="224"/>
                </a:cubicBezTo>
                <a:cubicBezTo>
                  <a:pt x="133" y="223"/>
                  <a:pt x="479" y="296"/>
                  <a:pt x="367" y="146"/>
                </a:cubicBezTo>
                <a:cubicBezTo>
                  <a:pt x="360" y="122"/>
                  <a:pt x="357" y="113"/>
                  <a:pt x="339" y="95"/>
                </a:cubicBezTo>
                <a:cubicBezTo>
                  <a:pt x="331" y="69"/>
                  <a:pt x="316" y="42"/>
                  <a:pt x="289" y="34"/>
                </a:cubicBezTo>
                <a:cubicBezTo>
                  <a:pt x="237" y="0"/>
                  <a:pt x="189" y="0"/>
                  <a:pt x="127" y="0"/>
                </a:cubicBezTo>
                <a:close/>
              </a:path>
            </a:pathLst>
          </a:custGeom>
          <a:noFill/>
          <a:ln w="254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1029"/>
          <p:cNvSpPr>
            <a:spLocks/>
          </p:cNvSpPr>
          <p:nvPr/>
        </p:nvSpPr>
        <p:spPr bwMode="auto">
          <a:xfrm>
            <a:off x="2058988" y="5008372"/>
            <a:ext cx="760412" cy="469900"/>
          </a:xfrm>
          <a:custGeom>
            <a:avLst/>
            <a:gdLst>
              <a:gd name="T0" fmla="*/ 201612 w 479"/>
              <a:gd name="T1" fmla="*/ 0 h 296"/>
              <a:gd name="T2" fmla="*/ 33337 w 479"/>
              <a:gd name="T3" fmla="*/ 26988 h 296"/>
              <a:gd name="T4" fmla="*/ 77787 w 479"/>
              <a:gd name="T5" fmla="*/ 284163 h 296"/>
              <a:gd name="T6" fmla="*/ 166687 w 479"/>
              <a:gd name="T7" fmla="*/ 355600 h 296"/>
              <a:gd name="T8" fmla="*/ 582612 w 479"/>
              <a:gd name="T9" fmla="*/ 231775 h 296"/>
              <a:gd name="T10" fmla="*/ 538162 w 479"/>
              <a:gd name="T11" fmla="*/ 150813 h 296"/>
              <a:gd name="T12" fmla="*/ 458787 w 479"/>
              <a:gd name="T13" fmla="*/ 53975 h 296"/>
              <a:gd name="T14" fmla="*/ 201612 w 479"/>
              <a:gd name="T15" fmla="*/ 0 h 29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79" h="296">
                <a:moveTo>
                  <a:pt x="127" y="0"/>
                </a:moveTo>
                <a:cubicBezTo>
                  <a:pt x="79" y="4"/>
                  <a:pt x="59" y="3"/>
                  <a:pt x="21" y="17"/>
                </a:cubicBezTo>
                <a:cubicBezTo>
                  <a:pt x="24" y="103"/>
                  <a:pt x="0" y="134"/>
                  <a:pt x="49" y="179"/>
                </a:cubicBezTo>
                <a:cubicBezTo>
                  <a:pt x="57" y="207"/>
                  <a:pt x="80" y="215"/>
                  <a:pt x="105" y="224"/>
                </a:cubicBezTo>
                <a:cubicBezTo>
                  <a:pt x="133" y="223"/>
                  <a:pt x="479" y="296"/>
                  <a:pt x="367" y="146"/>
                </a:cubicBezTo>
                <a:cubicBezTo>
                  <a:pt x="360" y="122"/>
                  <a:pt x="357" y="113"/>
                  <a:pt x="339" y="95"/>
                </a:cubicBezTo>
                <a:cubicBezTo>
                  <a:pt x="331" y="69"/>
                  <a:pt x="316" y="42"/>
                  <a:pt x="289" y="34"/>
                </a:cubicBezTo>
                <a:cubicBezTo>
                  <a:pt x="237" y="0"/>
                  <a:pt x="189" y="0"/>
                  <a:pt x="127" y="0"/>
                </a:cubicBezTo>
                <a:close/>
              </a:path>
            </a:pathLst>
          </a:custGeom>
          <a:noFill/>
          <a:ln w="254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0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err="1">
                <a:latin typeface="Courier New" panose="02070309020205020404" pitchFamily="49" charset="0"/>
              </a:rPr>
              <a:t>getchar</a:t>
            </a:r>
            <a:r>
              <a:rPr lang="en-US" sz="3200" dirty="0">
                <a:latin typeface="Courier New" panose="02070309020205020404" pitchFamily="49" charset="0"/>
              </a:rPr>
              <a:t>()</a:t>
            </a:r>
            <a:r>
              <a:rPr lang="en-US" sz="3200" dirty="0"/>
              <a:t> and </a:t>
            </a:r>
            <a:r>
              <a:rPr lang="en-US" sz="3200" dirty="0" err="1">
                <a:latin typeface="Courier New" panose="02070309020205020404" pitchFamily="49" charset="0"/>
              </a:rPr>
              <a:t>putchar</a:t>
            </a:r>
            <a:r>
              <a:rPr lang="en-US" sz="3200" dirty="0">
                <a:latin typeface="Courier New" panose="02070309020205020404" pitchFamily="49" charset="0"/>
              </a:rPr>
              <a:t>()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533400" y="1371600"/>
            <a:ext cx="8153400" cy="47545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The simplest input mechanism is to read one character at a time from the </a:t>
            </a:r>
            <a:r>
              <a:rPr lang="en-US" sz="2800" i="1" dirty="0" smtClean="0"/>
              <a:t>standard input</a:t>
            </a:r>
            <a:r>
              <a:rPr lang="en-US" sz="2800" dirty="0" smtClean="0"/>
              <a:t>, with </a:t>
            </a:r>
            <a:r>
              <a:rPr lang="en-US" sz="2800" dirty="0" err="1" smtClean="0">
                <a:latin typeface="Courier New" panose="02070309020205020404" pitchFamily="49" charset="0"/>
              </a:rPr>
              <a:t>getchar</a:t>
            </a:r>
            <a:endParaRPr lang="en-US" sz="2800" dirty="0" smtClean="0">
              <a:latin typeface="Courier New" panose="02070309020205020404" pitchFamily="49" charset="0"/>
            </a:endParaRPr>
          </a:p>
          <a:p>
            <a:r>
              <a:rPr lang="en-US" sz="2800" dirty="0" smtClean="0"/>
              <a:t>To display a character: </a:t>
            </a:r>
            <a:r>
              <a:rPr lang="en-US" sz="2800" dirty="0" err="1" smtClean="0">
                <a:latin typeface="Courier New" panose="02070309020205020404" pitchFamily="49" charset="0"/>
              </a:rPr>
              <a:t>putchar</a:t>
            </a:r>
            <a:endParaRPr lang="en-US" sz="2800" dirty="0" smtClean="0">
              <a:latin typeface="Courier New" panose="02070309020205020404" pitchFamily="49" charset="0"/>
            </a:endParaRPr>
          </a:p>
          <a:p>
            <a:endParaRPr lang="en-US" sz="280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52400" y="3929063"/>
            <a:ext cx="5010150" cy="201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dirty="0">
                <a:latin typeface="Courier New" panose="02070309020205020404" pitchFamily="49" charset="0"/>
              </a:rPr>
              <a:t>#include &lt;</a:t>
            </a:r>
            <a:r>
              <a:rPr lang="en-US" b="0" dirty="0" err="1">
                <a:latin typeface="Courier New" panose="02070309020205020404" pitchFamily="49" charset="0"/>
              </a:rPr>
              <a:t>stdio.h</a:t>
            </a:r>
            <a:r>
              <a:rPr lang="en-US" b="0" dirty="0">
                <a:latin typeface="Courier New" panose="02070309020205020404" pitchFamily="49" charset="0"/>
              </a:rPr>
              <a:t>&gt; </a:t>
            </a:r>
          </a:p>
          <a:p>
            <a:r>
              <a:rPr lang="en-US" b="0" dirty="0" err="1">
                <a:latin typeface="Courier New" panose="02070309020205020404" pitchFamily="49" charset="0"/>
              </a:rPr>
              <a:t>int</a:t>
            </a:r>
            <a:r>
              <a:rPr lang="en-US" b="0" dirty="0">
                <a:latin typeface="Courier New" panose="02070309020205020404" pitchFamily="49" charset="0"/>
              </a:rPr>
              <a:t> main(void) { </a:t>
            </a:r>
          </a:p>
          <a:p>
            <a:pPr lvl="1"/>
            <a:r>
              <a:rPr lang="en-US" b="0" dirty="0">
                <a:latin typeface="Courier New" panose="02070309020205020404" pitchFamily="49" charset="0"/>
              </a:rPr>
              <a:t>char </a:t>
            </a:r>
            <a:r>
              <a:rPr lang="en-US" b="0" dirty="0" err="1">
                <a:latin typeface="Courier New" panose="02070309020205020404" pitchFamily="49" charset="0"/>
              </a:rPr>
              <a:t>ch</a:t>
            </a:r>
            <a:r>
              <a:rPr lang="en-US" b="0" dirty="0">
                <a:latin typeface="Courier New" panose="02070309020205020404" pitchFamily="49" charset="0"/>
              </a:rPr>
              <a:t>; </a:t>
            </a:r>
          </a:p>
          <a:p>
            <a:pPr lvl="1"/>
            <a:r>
              <a:rPr lang="en-US" b="0" dirty="0">
                <a:latin typeface="Courier New" panose="02070309020205020404" pitchFamily="49" charset="0"/>
              </a:rPr>
              <a:t>while ((</a:t>
            </a:r>
            <a:r>
              <a:rPr lang="en-US" b="0" dirty="0" err="1">
                <a:latin typeface="Courier New" panose="02070309020205020404" pitchFamily="49" charset="0"/>
              </a:rPr>
              <a:t>ch</a:t>
            </a:r>
            <a:r>
              <a:rPr lang="en-US" b="0" dirty="0">
                <a:latin typeface="Courier New" panose="02070309020205020404" pitchFamily="49" charset="0"/>
              </a:rPr>
              <a:t> = </a:t>
            </a:r>
            <a:r>
              <a:rPr lang="en-US" b="0" dirty="0" err="1">
                <a:latin typeface="Courier New" panose="02070309020205020404" pitchFamily="49" charset="0"/>
              </a:rPr>
              <a:t>getchar</a:t>
            </a:r>
            <a:r>
              <a:rPr lang="en-US" b="0" dirty="0">
                <a:latin typeface="Courier New" panose="02070309020205020404" pitchFamily="49" charset="0"/>
              </a:rPr>
              <a:t>()) != '#') </a:t>
            </a:r>
          </a:p>
          <a:p>
            <a:pPr lvl="1"/>
            <a:r>
              <a:rPr lang="en-US" b="0" dirty="0" smtClean="0">
                <a:latin typeface="Courier New" panose="02070309020205020404" pitchFamily="49" charset="0"/>
              </a:rPr>
              <a:t>  </a:t>
            </a:r>
            <a:r>
              <a:rPr lang="en-US" b="0" dirty="0" err="1" smtClean="0">
                <a:latin typeface="Courier New" panose="02070309020205020404" pitchFamily="49" charset="0"/>
              </a:rPr>
              <a:t>putchar</a:t>
            </a:r>
            <a:r>
              <a:rPr lang="en-US" b="0" dirty="0" smtClean="0">
                <a:latin typeface="Courier New" panose="02070309020205020404" pitchFamily="49" charset="0"/>
              </a:rPr>
              <a:t>(</a:t>
            </a:r>
            <a:r>
              <a:rPr lang="en-US" b="0" dirty="0" err="1" smtClean="0">
                <a:latin typeface="Courier New" panose="02070309020205020404" pitchFamily="49" charset="0"/>
              </a:rPr>
              <a:t>ch</a:t>
            </a:r>
            <a:r>
              <a:rPr lang="en-US" b="0" dirty="0">
                <a:latin typeface="Courier New" panose="02070309020205020404" pitchFamily="49" charset="0"/>
              </a:rPr>
              <a:t>); </a:t>
            </a:r>
          </a:p>
          <a:p>
            <a:pPr lvl="1"/>
            <a:r>
              <a:rPr lang="en-US" b="0" dirty="0">
                <a:latin typeface="Courier New" panose="02070309020205020404" pitchFamily="49" charset="0"/>
              </a:rPr>
              <a:t>return 0; </a:t>
            </a:r>
          </a:p>
          <a:p>
            <a:r>
              <a:rPr lang="en-US" b="0" dirty="0">
                <a:latin typeface="Courier New" panose="02070309020205020404" pitchFamily="49" charset="0"/>
              </a:rPr>
              <a:t>} </a:t>
            </a:r>
          </a:p>
        </p:txBody>
      </p:sp>
      <p:sp>
        <p:nvSpPr>
          <p:cNvPr id="6" name="Rectangle 5"/>
          <p:cNvSpPr/>
          <p:nvPr/>
        </p:nvSpPr>
        <p:spPr>
          <a:xfrm>
            <a:off x="4495800" y="352407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dirty="0"/>
              <a:t>Buffered input:  the characters you type are collected and stored in a buffer. Pressing Enter causes the block of characters you typed to be made available to your program 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162550" y="5715000"/>
            <a:ext cx="29146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Hello ! I am&lt;enter&gt;</a:t>
            </a:r>
            <a:r>
              <a:rPr lang="en-US" b="0" dirty="0">
                <a:latin typeface="Courier New" panose="02070309020205020404" pitchFamily="49" charset="0"/>
              </a:rPr>
              <a:t> </a:t>
            </a:r>
          </a:p>
          <a:p>
            <a:r>
              <a:rPr lang="en-US" b="0" dirty="0">
                <a:solidFill>
                  <a:srgbClr val="FF0000"/>
                </a:solidFill>
                <a:latin typeface="Courier New" panose="02070309020205020404" pitchFamily="49" charset="0"/>
              </a:rPr>
              <a:t>Hello ! I am </a:t>
            </a:r>
          </a:p>
          <a:p>
            <a:r>
              <a:rPr lang="en-US" dirty="0">
                <a:latin typeface="Courier New" panose="02070309020205020404" pitchFamily="49" charset="0"/>
              </a:rPr>
              <a:t>Joe from #3.&lt;enter&gt;</a:t>
            </a:r>
            <a:r>
              <a:rPr lang="en-US" b="0" dirty="0">
                <a:latin typeface="Courier New" panose="02070309020205020404" pitchFamily="49" charset="0"/>
              </a:rPr>
              <a:t> </a:t>
            </a:r>
          </a:p>
          <a:p>
            <a:r>
              <a:rPr lang="en-US" b="0" dirty="0">
                <a:solidFill>
                  <a:srgbClr val="FF0000"/>
                </a:solidFill>
                <a:latin typeface="Courier New" panose="02070309020205020404" pitchFamily="49" charset="0"/>
              </a:rPr>
              <a:t>Joe from</a:t>
            </a:r>
          </a:p>
        </p:txBody>
      </p:sp>
    </p:spTree>
    <p:extLst>
      <p:ext uri="{BB962C8B-B14F-4D97-AF65-F5344CB8AC3E}">
        <p14:creationId xmlns:p14="http://schemas.microsoft.com/office/powerpoint/2010/main" val="76248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2046</TotalTime>
  <Words>2462</Words>
  <Application>Microsoft Office PowerPoint</Application>
  <PresentationFormat>On-screen Show (4:3)</PresentationFormat>
  <Paragraphs>436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9" baseType="lpstr">
      <vt:lpstr>Arial</vt:lpstr>
      <vt:lpstr>Bembo</vt:lpstr>
      <vt:lpstr>Bembo-Bold</vt:lpstr>
      <vt:lpstr>Bembo-Italic</vt:lpstr>
      <vt:lpstr>Calibri</vt:lpstr>
      <vt:lpstr>Comic Sans MS</vt:lpstr>
      <vt:lpstr>Courier</vt:lpstr>
      <vt:lpstr>Courier New</vt:lpstr>
      <vt:lpstr>Helvetica</vt:lpstr>
      <vt:lpstr>Menlo</vt:lpstr>
      <vt:lpstr>Monaco</vt:lpstr>
      <vt:lpstr>Open Sans</vt:lpstr>
      <vt:lpstr>Times New Roman</vt:lpstr>
      <vt:lpstr>Office Theme</vt:lpstr>
      <vt:lpstr>PowerPoint Presentation</vt:lpstr>
      <vt:lpstr>C Characters and String</vt:lpstr>
      <vt:lpstr>Characters declaration</vt:lpstr>
      <vt:lpstr>C String definition</vt:lpstr>
      <vt:lpstr>C String declaration</vt:lpstr>
      <vt:lpstr>Initializing character strings</vt:lpstr>
      <vt:lpstr>Escape characters</vt:lpstr>
      <vt:lpstr>Inputting character strings</vt:lpstr>
      <vt:lpstr>getchar() and putchar()</vt:lpstr>
      <vt:lpstr>Terminating keyboard input</vt:lpstr>
      <vt:lpstr>Exercise: getchar()</vt:lpstr>
      <vt:lpstr>Reading a C String from Keyboard</vt:lpstr>
      <vt:lpstr>Reading a line of text and Printing</vt:lpstr>
      <vt:lpstr>Some String functions</vt:lpstr>
      <vt:lpstr>Example of strlen() </vt:lpstr>
      <vt:lpstr>Example: string length</vt:lpstr>
      <vt:lpstr>Example of strcpy() </vt:lpstr>
      <vt:lpstr>strcmp() function</vt:lpstr>
      <vt:lpstr>Return Value from strcmp()</vt:lpstr>
      <vt:lpstr>Example of strcmp()</vt:lpstr>
      <vt:lpstr>strcat() function</vt:lpstr>
      <vt:lpstr>Home work</vt:lpstr>
      <vt:lpstr>Problem: 1</vt:lpstr>
      <vt:lpstr>Problem: 2</vt:lpstr>
      <vt:lpstr>Problem: 3</vt:lpstr>
      <vt:lpstr>Example: string processing</vt:lpstr>
      <vt:lpstr>Example: concatenate strings</vt:lpstr>
      <vt:lpstr>Testing strings for equality</vt:lpstr>
      <vt:lpstr>Alphabetically comparing strings</vt:lpstr>
      <vt:lpstr>Copying strings</vt:lpstr>
      <vt:lpstr>String functions</vt:lpstr>
      <vt:lpstr>String functions (cont.)</vt:lpstr>
      <vt:lpstr>String to number conversions</vt:lpstr>
      <vt:lpstr>String to number conversion functions</vt:lpstr>
      <vt:lpstr>String to number conversion Do-it-yourself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</dc:creator>
  <cp:lastModifiedBy>Sizdatul Karim Evan</cp:lastModifiedBy>
  <cp:revision>57</cp:revision>
  <dcterms:created xsi:type="dcterms:W3CDTF">2017-11-03T00:42:36Z</dcterms:created>
  <dcterms:modified xsi:type="dcterms:W3CDTF">2019-07-06T20:23:20Z</dcterms:modified>
</cp:coreProperties>
</file>