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4" r:id="rId6"/>
    <p:sldId id="265" r:id="rId7"/>
    <p:sldId id="266" r:id="rId8"/>
    <p:sldId id="259" r:id="rId9"/>
    <p:sldId id="269" r:id="rId10"/>
    <p:sldId id="261" r:id="rId11"/>
    <p:sldId id="258" r:id="rId12"/>
    <p:sldId id="276" r:id="rId13"/>
    <p:sldId id="270" r:id="rId14"/>
    <p:sldId id="277" r:id="rId15"/>
    <p:sldId id="278" r:id="rId16"/>
    <p:sldId id="279" r:id="rId17"/>
    <p:sldId id="280" r:id="rId18"/>
    <p:sldId id="281" r:id="rId19"/>
    <p:sldId id="271" r:id="rId20"/>
    <p:sldId id="283" r:id="rId21"/>
    <p:sldId id="288" r:id="rId22"/>
    <p:sldId id="289" r:id="rId23"/>
    <p:sldId id="290" r:id="rId24"/>
    <p:sldId id="291" r:id="rId25"/>
    <p:sldId id="292" r:id="rId26"/>
    <p:sldId id="286" r:id="rId27"/>
    <p:sldId id="272" r:id="rId28"/>
    <p:sldId id="293" r:id="rId29"/>
    <p:sldId id="294" r:id="rId30"/>
    <p:sldId id="295" r:id="rId31"/>
    <p:sldId id="296" r:id="rId32"/>
    <p:sldId id="273" r:id="rId33"/>
    <p:sldId id="297" r:id="rId34"/>
    <p:sldId id="298" r:id="rId35"/>
    <p:sldId id="299" r:id="rId36"/>
    <p:sldId id="274" r:id="rId37"/>
    <p:sldId id="27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77C3-79D2-42C3-8FC3-56800B42E5DB}" type="datetimeFigureOut">
              <a:rPr lang="en-GB" smtClean="0"/>
              <a:pPr/>
              <a:t>01/06/2013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873F-198C-4420-B4BD-A36BF4349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276872"/>
            <a:ext cx="6400800" cy="17526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Building a Function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764704"/>
            <a:ext cx="9108504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power(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base, 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) 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n;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for (n = 1;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&gt; 0; --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)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     n = n * base; </a:t>
            </a:r>
          </a:p>
          <a:p>
            <a:pPr algn="just">
              <a:buNone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return n; </a:t>
            </a:r>
          </a:p>
          <a:p>
            <a:pPr algn="just">
              <a:buNone/>
            </a:pP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>
              <a:buNone/>
            </a:pPr>
            <a:r>
              <a:rPr lang="en-GB" sz="3200" dirty="0" smtClean="0"/>
              <a:t>main() { </a:t>
            </a:r>
          </a:p>
          <a:p>
            <a:pPr algn="just">
              <a:buNone/>
            </a:pP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;</a:t>
            </a:r>
          </a:p>
          <a:p>
            <a:pPr algn="just">
              <a:buNone/>
            </a:pPr>
            <a:r>
              <a:rPr lang="en-GB" sz="3200" dirty="0"/>
              <a:t>f</a:t>
            </a:r>
            <a:r>
              <a:rPr lang="en-GB" sz="3200" dirty="0" smtClean="0"/>
              <a:t>or (</a:t>
            </a:r>
            <a:r>
              <a:rPr lang="en-GB" sz="3200" dirty="0" err="1" smtClean="0"/>
              <a:t>i</a:t>
            </a:r>
            <a:r>
              <a:rPr lang="en-GB" sz="3200" dirty="0" smtClean="0"/>
              <a:t> = 0; </a:t>
            </a:r>
            <a:r>
              <a:rPr lang="en-GB" sz="3200" dirty="0" err="1" smtClean="0"/>
              <a:t>i</a:t>
            </a:r>
            <a:r>
              <a:rPr lang="en-GB" sz="3200" dirty="0" smtClean="0"/>
              <a:t> &lt;= 10; ++</a:t>
            </a:r>
            <a:r>
              <a:rPr lang="en-GB" sz="3200" dirty="0" err="1" smtClean="0"/>
              <a:t>i</a:t>
            </a:r>
            <a:r>
              <a:rPr lang="en-GB" sz="3200" dirty="0" smtClean="0"/>
              <a:t>) </a:t>
            </a:r>
          </a:p>
          <a:p>
            <a:pPr algn="just">
              <a:buNone/>
            </a:pPr>
            <a:r>
              <a:rPr lang="en-GB" sz="3200" dirty="0" smtClean="0"/>
              <a:t> 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("2^%d %d\</a:t>
            </a:r>
            <a:r>
              <a:rPr lang="en-GB" sz="3200" dirty="0" err="1" smtClean="0"/>
              <a:t>n",i,</a:t>
            </a:r>
            <a:r>
              <a:rPr lang="en-GB" sz="3200" dirty="0" err="1" smtClean="0">
                <a:solidFill>
                  <a:srgbClr val="FF0000"/>
                </a:solidFill>
              </a:rPr>
              <a:t>power</a:t>
            </a:r>
            <a:r>
              <a:rPr lang="en-GB" sz="3200" dirty="0" smtClean="0">
                <a:solidFill>
                  <a:srgbClr val="FF0000"/>
                </a:solidFill>
              </a:rPr>
              <a:t>(2,i)</a:t>
            </a:r>
            <a:r>
              <a:rPr lang="en-GB" sz="3200" dirty="0" smtClean="0"/>
              <a:t>); </a:t>
            </a:r>
          </a:p>
          <a:p>
            <a:pPr algn="just">
              <a:buNone/>
            </a:pPr>
            <a:r>
              <a:rPr lang="en-GB" sz="3200" dirty="0" smtClean="0"/>
              <a:t>}</a:t>
            </a:r>
            <a:endParaRPr lang="en-GB" sz="36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Return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GB" dirty="0"/>
              <a:t>A function </a:t>
            </a:r>
            <a:r>
              <a:rPr lang="en-GB" dirty="0" smtClean="0"/>
              <a:t>may or may not send back any value to the calling function. </a:t>
            </a:r>
          </a:p>
          <a:p>
            <a:pPr algn="just"/>
            <a:r>
              <a:rPr lang="en-GB" dirty="0" smtClean="0"/>
              <a:t>To return any value to calling function the statement is </a:t>
            </a:r>
            <a:r>
              <a:rPr lang="en-GB" b="1" dirty="0" smtClean="0">
                <a:solidFill>
                  <a:srgbClr val="C00000"/>
                </a:solidFill>
              </a:rPr>
              <a:t>return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Example: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return;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return(0);                          </a:t>
            </a:r>
            <a:r>
              <a:rPr lang="en-US" sz="2000" dirty="0" smtClean="0">
                <a:solidFill>
                  <a:srgbClr val="002060"/>
                </a:solidFill>
              </a:rPr>
              <a:t> //return nothing</a:t>
            </a:r>
            <a:endParaRPr lang="en-US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return (expression);        </a:t>
            </a:r>
            <a:r>
              <a:rPr lang="en-US" sz="2000" dirty="0" smtClean="0">
                <a:solidFill>
                  <a:srgbClr val="002060"/>
                </a:solidFill>
              </a:rPr>
              <a:t> //return expression like </a:t>
            </a:r>
            <a:r>
              <a:rPr lang="en-US" sz="2000" dirty="0" err="1" smtClean="0">
                <a:solidFill>
                  <a:srgbClr val="002060"/>
                </a:solidFill>
              </a:rPr>
              <a:t>a+c</a:t>
            </a:r>
            <a:r>
              <a:rPr lang="en-US" sz="2000" dirty="0" smtClean="0">
                <a:solidFill>
                  <a:srgbClr val="002060"/>
                </a:solidFill>
              </a:rPr>
              <a:t>/2</a:t>
            </a:r>
            <a:endParaRPr lang="en-US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 if (error) return;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Return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4716016" cy="324036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y){</a:t>
            </a:r>
          </a:p>
          <a:p>
            <a:pPr algn="just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p;</a:t>
            </a:r>
          </a:p>
          <a:p>
            <a:pPr algn="just">
              <a:buNone/>
            </a:pPr>
            <a:r>
              <a:rPr lang="en-US" dirty="0" smtClean="0"/>
              <a:t>  p=x*y;</a:t>
            </a:r>
          </a:p>
          <a:p>
            <a:pPr algn="just">
              <a:buNone/>
            </a:pPr>
            <a:r>
              <a:rPr lang="en-US" dirty="0" smtClean="0"/>
              <a:t>  return (p);</a:t>
            </a:r>
          </a:p>
          <a:p>
            <a:pPr algn="just">
              <a:buNone/>
            </a:pPr>
            <a:r>
              <a:rPr lang="en-US" dirty="0" smtClean="0"/>
              <a:t>}</a:t>
            </a:r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764704"/>
            <a:ext cx="446449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 return (x*y);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005064"/>
            <a:ext cx="4464496" cy="285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sign_x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/>
              <a:t>  if(x&lt;=0)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/>
              <a:t>     return (0);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/>
              <a:t>     return(1);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3140" y="4002716"/>
            <a:ext cx="4700860" cy="285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product(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 smtClean="0"/>
              <a:t>  return(2.5*3.0);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GB" dirty="0"/>
              <a:t>A function </a:t>
            </a:r>
            <a:r>
              <a:rPr lang="en-GB" dirty="0" smtClean="0"/>
              <a:t>can be called simply using the function name along with a list of actual parameters enclosed with parentheses.</a:t>
            </a:r>
          </a:p>
          <a:p>
            <a:pPr algn="just"/>
            <a:r>
              <a:rPr lang="en-US" dirty="0" smtClean="0"/>
              <a:t>If there is no parameter (arguments) then only parentheses.</a:t>
            </a:r>
          </a:p>
          <a:p>
            <a:pPr algn="just"/>
            <a:endParaRPr lang="en-US" dirty="0" smtClean="0"/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3617640"/>
            <a:ext cx="471601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y=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(10,5);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(“%d\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n”,y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4048" y="3573016"/>
            <a:ext cx="410445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p=x*y;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 (p);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US" dirty="0" smtClean="0"/>
              <a:t>Function arguments may be variable or any expression.</a:t>
            </a:r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2636912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z=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(“%d\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n”,z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4048" y="3573016"/>
            <a:ext cx="4104456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p=x*y;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 (p);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US" dirty="0" smtClean="0"/>
              <a:t>Function arguments may be another function also.</a:t>
            </a:r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2636912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(2,adi(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(“%d\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n”,z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4048" y="2204864"/>
            <a:ext cx="4104456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p=x*y;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 (p);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adi</a:t>
            </a:r>
            <a:r>
              <a:rPr lang="en-US" sz="3200" dirty="0" smtClean="0">
                <a:solidFill>
                  <a:srgbClr val="002060"/>
                </a:solidFill>
              </a:rPr>
              <a:t> (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x,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y){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p;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p=</a:t>
            </a:r>
            <a:r>
              <a:rPr lang="en-US" sz="3200" dirty="0" err="1" smtClean="0">
                <a:solidFill>
                  <a:srgbClr val="002060"/>
                </a:solidFill>
              </a:rPr>
              <a:t>x+y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return (p);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US" dirty="0" smtClean="0"/>
              <a:t>Function arguments may be another function also.</a:t>
            </a:r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2636912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(2,mul(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(“%d\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n”,z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4048" y="2204864"/>
            <a:ext cx="4104456" cy="4608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p=x*y;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return (p);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adi</a:t>
            </a:r>
            <a:r>
              <a:rPr lang="en-US" sz="3200" dirty="0" smtClean="0">
                <a:solidFill>
                  <a:srgbClr val="002060"/>
                </a:solidFill>
              </a:rPr>
              <a:t>(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x,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y){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p;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p=</a:t>
            </a:r>
            <a:r>
              <a:rPr lang="en-US" sz="3200" dirty="0" err="1" smtClean="0">
                <a:solidFill>
                  <a:srgbClr val="002060"/>
                </a:solidFill>
              </a:rPr>
              <a:t>x+y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return (p);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US" dirty="0" smtClean="0"/>
              <a:t>Function may be called inside the </a:t>
            </a:r>
            <a:r>
              <a:rPr lang="en-US" dirty="0" err="1" smtClean="0"/>
              <a:t>printf</a:t>
            </a:r>
            <a:r>
              <a:rPr lang="en-US" dirty="0" smtClean="0"/>
              <a:t> function.</a:t>
            </a:r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2636912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main(){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x,y,z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z=</a:t>
            </a:r>
            <a:r>
              <a:rPr lang="en-US" sz="3200" dirty="0" err="1" smtClean="0">
                <a:solidFill>
                  <a:srgbClr val="FF0000"/>
                </a:solidFill>
              </a:rPr>
              <a:t>mul</a:t>
            </a:r>
            <a:r>
              <a:rPr lang="en-US" sz="3200" dirty="0" smtClean="0">
                <a:solidFill>
                  <a:srgbClr val="FF0000"/>
                </a:solidFill>
              </a:rPr>
              <a:t>(2,mul(</a:t>
            </a:r>
            <a:r>
              <a:rPr lang="en-US" sz="3200" dirty="0" err="1" smtClean="0">
                <a:solidFill>
                  <a:srgbClr val="FF0000"/>
                </a:solidFill>
              </a:rPr>
              <a:t>x,y</a:t>
            </a:r>
            <a:r>
              <a:rPr lang="en-US" sz="3200" dirty="0" smtClean="0">
                <a:solidFill>
                  <a:srgbClr val="FF0000"/>
                </a:solidFill>
              </a:rPr>
              <a:t>))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printf</a:t>
            </a:r>
            <a:r>
              <a:rPr lang="en-US" sz="3200" dirty="0" smtClean="0">
                <a:solidFill>
                  <a:srgbClr val="002060"/>
                </a:solidFill>
              </a:rPr>
              <a:t>(“%d\</a:t>
            </a:r>
            <a:r>
              <a:rPr lang="en-US" sz="3200" dirty="0" err="1" smtClean="0">
                <a:solidFill>
                  <a:srgbClr val="002060"/>
                </a:solidFill>
              </a:rPr>
              <a:t>n”,z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4496" y="2564904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main(){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x,y,z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2400" dirty="0" err="1" smtClean="0">
                <a:solidFill>
                  <a:srgbClr val="002060"/>
                </a:solidFill>
              </a:rPr>
              <a:t>printf</a:t>
            </a:r>
            <a:r>
              <a:rPr lang="en-US" sz="2400" dirty="0" smtClean="0">
                <a:solidFill>
                  <a:srgbClr val="002060"/>
                </a:solidFill>
              </a:rPr>
              <a:t>(“%d\n”,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mul</a:t>
            </a:r>
            <a:r>
              <a:rPr lang="en-US" sz="2400" dirty="0" smtClean="0">
                <a:solidFill>
                  <a:srgbClr val="FF0000"/>
                </a:solidFill>
              </a:rPr>
              <a:t>(2,mul(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>
                <a:solidFill>
                  <a:srgbClr val="FF0000"/>
                </a:solidFill>
              </a:rPr>
              <a:t>))</a:t>
            </a:r>
            <a:r>
              <a:rPr lang="en-US" sz="24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US" dirty="0" smtClean="0"/>
              <a:t>Function may be used in logical expression of if.</a:t>
            </a:r>
          </a:p>
          <a:p>
            <a:pPr algn="just"/>
            <a:r>
              <a:rPr lang="en-US" dirty="0" smtClean="0"/>
              <a:t>Assigning any value to function is wrong.</a:t>
            </a:r>
          </a:p>
          <a:p>
            <a:pPr algn="just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2636912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main(){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x,y,z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if (</a:t>
            </a:r>
            <a:r>
              <a:rPr lang="en-US" sz="3200" dirty="0" err="1" smtClean="0">
                <a:solidFill>
                  <a:srgbClr val="FF0000"/>
                </a:solidFill>
              </a:rPr>
              <a:t>mul</a:t>
            </a:r>
            <a:r>
              <a:rPr lang="en-US" sz="3200" dirty="0" smtClean="0">
                <a:solidFill>
                  <a:srgbClr val="FF0000"/>
                </a:solidFill>
              </a:rPr>
              <a:t>(2,mul(</a:t>
            </a:r>
            <a:r>
              <a:rPr lang="en-US" sz="3200" dirty="0" err="1" smtClean="0">
                <a:solidFill>
                  <a:srgbClr val="FF0000"/>
                </a:solidFill>
              </a:rPr>
              <a:t>x,y</a:t>
            </a:r>
            <a:r>
              <a:rPr lang="en-US" sz="3200" dirty="0" smtClean="0">
                <a:solidFill>
                  <a:srgbClr val="FF0000"/>
                </a:solidFill>
              </a:rPr>
              <a:t>))&gt;100</a:t>
            </a:r>
            <a:r>
              <a:rPr lang="en-US" sz="3200" dirty="0" smtClean="0">
                <a:solidFill>
                  <a:srgbClr val="002060"/>
                </a:solidFill>
              </a:rPr>
              <a:t>)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r>
              <a:rPr lang="en-US" sz="3200" dirty="0" err="1" smtClean="0">
                <a:solidFill>
                  <a:srgbClr val="002060"/>
                </a:solidFill>
              </a:rPr>
              <a:t>printf</a:t>
            </a:r>
            <a:r>
              <a:rPr lang="en-US" sz="3200" dirty="0" smtClean="0">
                <a:solidFill>
                  <a:srgbClr val="002060"/>
                </a:solidFill>
              </a:rPr>
              <a:t>(“Success\n”);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esle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r>
              <a:rPr lang="en-US" sz="3200" dirty="0" err="1" smtClean="0">
                <a:solidFill>
                  <a:srgbClr val="002060"/>
                </a:solidFill>
              </a:rPr>
              <a:t>printf</a:t>
            </a:r>
            <a:r>
              <a:rPr lang="en-US" sz="3200" dirty="0" smtClean="0">
                <a:solidFill>
                  <a:srgbClr val="002060"/>
                </a:solidFill>
              </a:rPr>
              <a:t>(“Failure\n”);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4496" y="2564904"/>
            <a:ext cx="4716016" cy="4221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main(){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err="1" smtClean="0">
                <a:solidFill>
                  <a:srgbClr val="002060"/>
                </a:solidFill>
              </a:rPr>
              <a:t>int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x,y,z</a:t>
            </a:r>
            <a:r>
              <a:rPr lang="en-US" sz="3200" dirty="0" smtClean="0">
                <a:solidFill>
                  <a:srgbClr val="002060"/>
                </a:solidFill>
              </a:rPr>
              <a:t>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x=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d”,&amp;x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  y=</a:t>
            </a:r>
            <a:r>
              <a:rPr lang="en-US" sz="3200" dirty="0" err="1" smtClean="0">
                <a:solidFill>
                  <a:srgbClr val="002060"/>
                </a:solidFill>
              </a:rPr>
              <a:t>scanf</a:t>
            </a:r>
            <a:r>
              <a:rPr lang="en-US" sz="3200" dirty="0" smtClean="0">
                <a:solidFill>
                  <a:srgbClr val="002060"/>
                </a:solidFill>
              </a:rPr>
              <a:t>(“%</a:t>
            </a:r>
            <a:r>
              <a:rPr lang="en-US" sz="3200" dirty="0" err="1" smtClean="0">
                <a:solidFill>
                  <a:srgbClr val="002060"/>
                </a:solidFill>
              </a:rPr>
              <a:t>d”,&amp;y</a:t>
            </a:r>
            <a:r>
              <a:rPr lang="en-US" sz="3200" dirty="0" smtClean="0">
                <a:solidFill>
                  <a:srgbClr val="002060"/>
                </a:solidFill>
              </a:rPr>
              <a:t>);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mul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>
                <a:solidFill>
                  <a:srgbClr val="FF0000"/>
                </a:solidFill>
              </a:rPr>
              <a:t>)=12;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7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How to declare?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Function have to declare before they are invoked.</a:t>
            </a:r>
          </a:p>
          <a:p>
            <a:pPr algn="just"/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Example: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a,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b);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x=12,y=67,z;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x,y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d”,z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a, 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b){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sum=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a+b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return (sum);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In C we always use function.</a:t>
            </a:r>
          </a:p>
          <a:p>
            <a:pPr algn="just"/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For example: main(), </a:t>
            </a:r>
            <a:r>
              <a:rPr lang="en-US" dirty="0" err="1" smtClean="0">
                <a:latin typeface="Estrangelo Edessa" pitchFamily="66" charset="0"/>
                <a:cs typeface="Estrangelo Edessa" pitchFamily="66" charset="0"/>
              </a:rPr>
              <a:t>printf</a:t>
            </a:r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(), </a:t>
            </a:r>
            <a:r>
              <a:rPr lang="en-US" dirty="0" err="1" smtClean="0">
                <a:latin typeface="Estrangelo Edessa" pitchFamily="66" charset="0"/>
                <a:cs typeface="Estrangelo Edessa" pitchFamily="66" charset="0"/>
              </a:rPr>
              <a:t>scanf</a:t>
            </a:r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(), </a:t>
            </a:r>
            <a:r>
              <a:rPr lang="en-US" dirty="0" err="1" smtClean="0">
                <a:latin typeface="Estrangelo Edessa" pitchFamily="66" charset="0"/>
                <a:cs typeface="Estrangelo Edessa" pitchFamily="66" charset="0"/>
              </a:rPr>
              <a:t>getc</a:t>
            </a:r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() etc.</a:t>
            </a:r>
          </a:p>
          <a:p>
            <a:pPr algn="just"/>
            <a:r>
              <a:rPr lang="en-US" dirty="0"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C function can be classified as </a:t>
            </a:r>
          </a:p>
          <a:p>
            <a:pPr lvl="1" algn="just"/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Library function     	</a:t>
            </a:r>
            <a:r>
              <a:rPr lang="en-US" dirty="0" err="1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sqrt</a:t>
            </a:r>
            <a:r>
              <a:rPr lang="en-US" dirty="0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(), </a:t>
            </a:r>
            <a:r>
              <a:rPr lang="en-US" dirty="0" err="1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cos</a:t>
            </a:r>
            <a:r>
              <a:rPr lang="en-US" dirty="0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() </a:t>
            </a:r>
            <a:r>
              <a:rPr lang="en-US" dirty="0" err="1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(), </a:t>
            </a:r>
            <a:r>
              <a:rPr lang="en-US" dirty="0" err="1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scanf</a:t>
            </a:r>
            <a:r>
              <a:rPr lang="en-US" dirty="0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(), </a:t>
            </a:r>
            <a:r>
              <a:rPr lang="en-US" dirty="0" err="1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getc</a:t>
            </a:r>
            <a:r>
              <a:rPr lang="en-US" dirty="0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()</a:t>
            </a:r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 </a:t>
            </a:r>
          </a:p>
          <a:p>
            <a:pPr lvl="1" algn="just"/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User-defined function  	</a:t>
            </a:r>
            <a:r>
              <a:rPr lang="en-US" dirty="0" smtClean="0">
                <a:solidFill>
                  <a:srgbClr val="002060"/>
                </a:solidFill>
                <a:latin typeface="Estrangelo Edessa" pitchFamily="66" charset="0"/>
                <a:cs typeface="Estrangelo Edessa" pitchFamily="66" charset="0"/>
              </a:rPr>
              <a:t>main()</a:t>
            </a:r>
          </a:p>
          <a:p>
            <a:pPr algn="just"/>
            <a:endParaRPr lang="en-US" dirty="0" smtClean="0">
              <a:latin typeface="Estrangelo Edessa" pitchFamily="66" charset="0"/>
              <a:cs typeface="Estrangelo Edessa" pitchFamily="66" charset="0"/>
            </a:endParaRPr>
          </a:p>
          <a:p>
            <a:pPr algn="just"/>
            <a:r>
              <a:rPr lang="en-US" dirty="0" smtClean="0">
                <a:latin typeface="Estrangelo Edessa" pitchFamily="66" charset="0"/>
                <a:cs typeface="Estrangelo Edessa" pitchFamily="66" charset="0"/>
              </a:rPr>
              <a:t>User defined function has to be developed by the user at the time of writing program.</a:t>
            </a:r>
          </a:p>
          <a:p>
            <a:pPr algn="just"/>
            <a:endParaRPr lang="en-GB" dirty="0"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parameter names do not need to be the same in the prototype declaration and in the function definition.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p,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q);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x=12,y=67,z;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x,y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d”,z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a, 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b){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sum=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a+b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return (sum);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types must match the type of parameters in the function definition, function declaration and in the calling statement , in number and order.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p, float q);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float y=67.9, 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x,y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f”,z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a, float b){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float sum; 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sum=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a+b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return (sum);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Use of parameter names in the declaration is optional.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, float 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float y=67.9, 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x,y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f”,z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a, float b){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float sum; 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sum=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a+b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return (sum);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If the function has no formal parameters, the list is written as void.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printline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(void 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float y=67.9, 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x+y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f”,z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printline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void 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printline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(void){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(“-------------------------------------\n”); 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return (0);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return type is optional, when the function returns </a:t>
            </a:r>
            <a:r>
              <a:rPr lang="en-US" b="1" dirty="0" err="1" smtClean="0"/>
              <a:t>int</a:t>
            </a:r>
            <a:r>
              <a:rPr lang="en-US" dirty="0" smtClean="0"/>
              <a:t> type data.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mul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, float 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x=12, 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float y=7.9;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mul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x,y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f”,z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mul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x, float y){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 return (x*y);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return type must be </a:t>
            </a:r>
            <a:r>
              <a:rPr lang="en-US" b="1" dirty="0" smtClean="0"/>
              <a:t>void</a:t>
            </a:r>
            <a:r>
              <a:rPr lang="en-US" dirty="0" smtClean="0"/>
              <a:t> if no value is returned.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printline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(void );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x=12;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float y=67.9, z;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z=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x+y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(“%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f”,z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printline</a:t>
            </a: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();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void 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printline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(void){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(“-------------------------------------\n”); 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return (0);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Rules in building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Parameter list must be separated by commas.</a:t>
            </a:r>
          </a:p>
          <a:p>
            <a:pPr algn="just"/>
            <a:r>
              <a:rPr lang="en-US" dirty="0" smtClean="0"/>
              <a:t>The parameter names do not need to be the same in the prototype declaration and in the function definition.</a:t>
            </a:r>
          </a:p>
          <a:p>
            <a:pPr algn="just"/>
            <a:r>
              <a:rPr lang="en-US" dirty="0" smtClean="0"/>
              <a:t>The types must match the type of parameters in the function definition, function declaration and in the calling statement , in number and order.</a:t>
            </a:r>
          </a:p>
          <a:p>
            <a:pPr algn="just"/>
            <a:r>
              <a:rPr lang="en-US" dirty="0" smtClean="0"/>
              <a:t>Use of parameter names in the declaration is optional.</a:t>
            </a:r>
          </a:p>
          <a:p>
            <a:pPr algn="just"/>
            <a:r>
              <a:rPr lang="en-US" dirty="0" smtClean="0"/>
              <a:t>If the function has no formal parameters, the list is written as void.</a:t>
            </a:r>
          </a:p>
          <a:p>
            <a:pPr algn="just"/>
            <a:r>
              <a:rPr lang="en-US" dirty="0" smtClean="0"/>
              <a:t>The return type is optional, when the function returns </a:t>
            </a:r>
            <a:r>
              <a:rPr lang="en-US" b="1" dirty="0" err="1" smtClean="0"/>
              <a:t>int</a:t>
            </a:r>
            <a:r>
              <a:rPr lang="en-US" dirty="0" smtClean="0"/>
              <a:t> type data.</a:t>
            </a:r>
          </a:p>
          <a:p>
            <a:pPr algn="just"/>
            <a:r>
              <a:rPr lang="en-US" dirty="0" smtClean="0"/>
              <a:t>The return type must be </a:t>
            </a:r>
            <a:r>
              <a:rPr lang="en-US" b="1" dirty="0" smtClean="0"/>
              <a:t>void</a:t>
            </a:r>
            <a:r>
              <a:rPr lang="en-US" dirty="0" smtClean="0"/>
              <a:t> if no value is returned.</a:t>
            </a:r>
          </a:p>
          <a:p>
            <a:pPr algn="just"/>
            <a:endParaRPr lang="en-US" dirty="0" smtClean="0"/>
          </a:p>
          <a:p>
            <a:pPr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Category of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No arguments and no return values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4"/>
            <a:ext cx="9144000" cy="3323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3200" dirty="0" smtClean="0"/>
              <a:t>void </a:t>
            </a:r>
            <a:r>
              <a:rPr lang="en-US" sz="3200" dirty="0" err="1" smtClean="0"/>
              <a:t>printline</a:t>
            </a:r>
            <a:r>
              <a:rPr lang="en-US" sz="3200" dirty="0" smtClean="0"/>
              <a:t>(void){</a:t>
            </a:r>
          </a:p>
          <a:p>
            <a:pPr algn="just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i</a:t>
            </a:r>
            <a:r>
              <a:rPr lang="en-US" sz="3200" dirty="0" smtClean="0"/>
              <a:t>;</a:t>
            </a:r>
          </a:p>
          <a:p>
            <a:pPr algn="just">
              <a:buNone/>
            </a:pPr>
            <a:r>
              <a:rPr lang="en-US" sz="3200" dirty="0" smtClean="0"/>
              <a:t>   for(</a:t>
            </a:r>
            <a:r>
              <a:rPr lang="en-US" sz="3200" dirty="0" err="1" smtClean="0"/>
              <a:t>i</a:t>
            </a:r>
            <a:r>
              <a:rPr lang="en-US" sz="3200" dirty="0" smtClean="0"/>
              <a:t>=1; </a:t>
            </a:r>
            <a:r>
              <a:rPr lang="en-US" sz="3200" dirty="0" err="1" smtClean="0"/>
              <a:t>i</a:t>
            </a:r>
            <a:r>
              <a:rPr lang="en-US" sz="3200" dirty="0" smtClean="0"/>
              <a:t>&lt;=35; </a:t>
            </a:r>
            <a:r>
              <a:rPr lang="en-US" sz="3200" dirty="0" err="1" smtClean="0"/>
              <a:t>i</a:t>
            </a:r>
            <a:r>
              <a:rPr lang="en-US" sz="3200" dirty="0" smtClean="0"/>
              <a:t>++)</a:t>
            </a:r>
          </a:p>
          <a:p>
            <a:pPr algn="just">
              <a:buNone/>
            </a:pPr>
            <a:r>
              <a:rPr lang="en-US" sz="3200" dirty="0" smtClean="0"/>
              <a:t>    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(“%c”, ’-’);</a:t>
            </a:r>
          </a:p>
          <a:p>
            <a:pPr algn="just">
              <a:buNone/>
            </a:pPr>
            <a:r>
              <a:rPr lang="en-US" sz="3200" dirty="0" smtClean="0"/>
              <a:t> 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(“\n”);</a:t>
            </a:r>
          </a:p>
          <a:p>
            <a:pPr algn="just">
              <a:buNone/>
            </a:pPr>
            <a:r>
              <a:rPr lang="en-US" sz="3200" dirty="0" smtClean="0"/>
              <a:t>}</a:t>
            </a:r>
            <a:endParaRPr lang="en-GB" sz="32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Category of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Function with arguments and no return values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5"/>
            <a:ext cx="9144000" cy="37548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dirty="0" smtClean="0"/>
              <a:t>void value(float p, float r, </a:t>
            </a:r>
            <a:r>
              <a:rPr lang="en-US" sz="2000" dirty="0" err="1" smtClean="0"/>
              <a:t>int</a:t>
            </a:r>
            <a:r>
              <a:rPr lang="en-US" sz="2000" dirty="0" smtClean="0"/>
              <a:t> n){</a:t>
            </a:r>
          </a:p>
          <a:p>
            <a:pPr algn="just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year;</a:t>
            </a:r>
          </a:p>
          <a:p>
            <a:pPr algn="just">
              <a:buNone/>
            </a:pPr>
            <a:r>
              <a:rPr lang="en-US" sz="2000" dirty="0" smtClean="0"/>
              <a:t>   float sum;</a:t>
            </a:r>
          </a:p>
          <a:p>
            <a:pPr algn="just">
              <a:buNone/>
            </a:pPr>
            <a:r>
              <a:rPr lang="en-US" sz="2000" dirty="0" smtClean="0"/>
              <a:t>   sum=p;</a:t>
            </a:r>
          </a:p>
          <a:p>
            <a:pPr algn="just">
              <a:buNone/>
            </a:pPr>
            <a:r>
              <a:rPr lang="en-US" sz="2000" dirty="0" smtClean="0"/>
              <a:t>   year=1;</a:t>
            </a:r>
          </a:p>
          <a:p>
            <a:pPr algn="just">
              <a:buNone/>
            </a:pPr>
            <a:r>
              <a:rPr lang="en-US" sz="2000" dirty="0" smtClean="0"/>
              <a:t>   while(year&lt;=n){</a:t>
            </a:r>
          </a:p>
          <a:p>
            <a:pPr algn="just">
              <a:buNone/>
            </a:pPr>
            <a:r>
              <a:rPr lang="en-US" sz="2000" dirty="0" smtClean="0"/>
              <a:t>     sum+=(1+r);</a:t>
            </a:r>
          </a:p>
          <a:p>
            <a:pPr algn="just">
              <a:buNone/>
            </a:pPr>
            <a:r>
              <a:rPr lang="en-US" sz="2000" dirty="0" smtClean="0"/>
              <a:t>     year++;</a:t>
            </a:r>
          </a:p>
          <a:p>
            <a:pPr algn="just">
              <a:buNone/>
            </a:pPr>
            <a:r>
              <a:rPr lang="en-US" sz="2000" dirty="0" smtClean="0"/>
              <a:t>   } </a:t>
            </a:r>
          </a:p>
          <a:p>
            <a:pPr algn="just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(“%f\</a:t>
            </a:r>
            <a:r>
              <a:rPr lang="en-US" sz="2000" dirty="0" err="1" smtClean="0"/>
              <a:t>t%f</a:t>
            </a:r>
            <a:r>
              <a:rPr lang="en-US" sz="2000" dirty="0" smtClean="0"/>
              <a:t>\</a:t>
            </a:r>
            <a:r>
              <a:rPr lang="en-US" sz="2000" dirty="0" err="1" smtClean="0"/>
              <a:t>t%d</a:t>
            </a:r>
            <a:r>
              <a:rPr lang="en-US" sz="2000" dirty="0" smtClean="0"/>
              <a:t>\</a:t>
            </a:r>
            <a:r>
              <a:rPr lang="en-US" sz="2000" dirty="0" err="1" smtClean="0"/>
              <a:t>t%f</a:t>
            </a:r>
            <a:r>
              <a:rPr lang="en-US" sz="2000" dirty="0" smtClean="0"/>
              <a:t>\n”, p, r, n, sum);</a:t>
            </a:r>
          </a:p>
          <a:p>
            <a:pPr algn="just">
              <a:buNone/>
            </a:pPr>
            <a:r>
              <a:rPr lang="en-US" sz="2000" dirty="0" smtClean="0"/>
              <a:t>}</a:t>
            </a:r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Category of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Function with arguments and with return values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5"/>
            <a:ext cx="9144000" cy="37548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float</a:t>
            </a:r>
            <a:r>
              <a:rPr lang="en-US" sz="2000" dirty="0" smtClean="0"/>
              <a:t> value(float p, float r, </a:t>
            </a:r>
            <a:r>
              <a:rPr lang="en-US" sz="2000" dirty="0" err="1" smtClean="0"/>
              <a:t>int</a:t>
            </a:r>
            <a:r>
              <a:rPr lang="en-US" sz="2000" dirty="0" smtClean="0"/>
              <a:t> n){</a:t>
            </a:r>
          </a:p>
          <a:p>
            <a:pPr algn="just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year;</a:t>
            </a:r>
          </a:p>
          <a:p>
            <a:pPr algn="just">
              <a:buNone/>
            </a:pPr>
            <a:r>
              <a:rPr lang="en-US" sz="2000" dirty="0" smtClean="0"/>
              <a:t>   float sum;</a:t>
            </a:r>
          </a:p>
          <a:p>
            <a:pPr algn="just">
              <a:buNone/>
            </a:pPr>
            <a:r>
              <a:rPr lang="en-US" sz="2000" dirty="0" smtClean="0"/>
              <a:t>   sum=p;</a:t>
            </a:r>
          </a:p>
          <a:p>
            <a:pPr algn="just">
              <a:buNone/>
            </a:pPr>
            <a:r>
              <a:rPr lang="en-US" sz="2000" dirty="0" smtClean="0"/>
              <a:t>   year=1;</a:t>
            </a:r>
          </a:p>
          <a:p>
            <a:pPr algn="just">
              <a:buNone/>
            </a:pPr>
            <a:r>
              <a:rPr lang="en-US" sz="2000" dirty="0" smtClean="0"/>
              <a:t>   while(year&lt;=n){</a:t>
            </a:r>
          </a:p>
          <a:p>
            <a:pPr algn="just">
              <a:buNone/>
            </a:pPr>
            <a:r>
              <a:rPr lang="en-US" sz="2000" dirty="0" smtClean="0"/>
              <a:t>     sum+=(1+r);</a:t>
            </a:r>
          </a:p>
          <a:p>
            <a:pPr algn="just">
              <a:buNone/>
            </a:pPr>
            <a:r>
              <a:rPr lang="en-US" sz="2000" dirty="0" smtClean="0"/>
              <a:t>     year++;</a:t>
            </a:r>
          </a:p>
          <a:p>
            <a:pPr algn="just">
              <a:buNone/>
            </a:pPr>
            <a:r>
              <a:rPr lang="en-US" sz="2000" dirty="0" smtClean="0"/>
              <a:t>   } </a:t>
            </a:r>
          </a:p>
          <a:p>
            <a:pPr algn="just">
              <a:buNone/>
            </a:pPr>
            <a:r>
              <a:rPr lang="en-US" sz="2000" dirty="0" smtClean="0"/>
              <a:t>  return (sum);</a:t>
            </a:r>
          </a:p>
          <a:p>
            <a:pPr algn="just">
              <a:buNone/>
            </a:pPr>
            <a:r>
              <a:rPr lang="en-US" sz="2000" dirty="0" smtClean="0"/>
              <a:t>}</a:t>
            </a:r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Definition : user defined function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FF0000"/>
                </a:solidFill>
              </a:rPr>
              <a:t>Function:</a:t>
            </a:r>
            <a:r>
              <a:rPr lang="en-GB" dirty="0" smtClean="0"/>
              <a:t> A </a:t>
            </a:r>
            <a:r>
              <a:rPr lang="en-GB" dirty="0"/>
              <a:t>function is a subroutine or a procedure </a:t>
            </a:r>
            <a:r>
              <a:rPr lang="en-GB" dirty="0" smtClean="0"/>
              <a:t>which is a </a:t>
            </a:r>
            <a:r>
              <a:rPr lang="en-GB" dirty="0"/>
              <a:t>self-contained program that can be </a:t>
            </a:r>
            <a:r>
              <a:rPr lang="en-GB" dirty="0" smtClean="0"/>
              <a:t>referenced (called</a:t>
            </a:r>
            <a:r>
              <a:rPr lang="en-GB" dirty="0"/>
              <a:t>) by other programs and </a:t>
            </a:r>
            <a:r>
              <a:rPr lang="en-GB" dirty="0" smtClean="0"/>
              <a:t>functions.</a:t>
            </a:r>
          </a:p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m</a:t>
            </a: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ain(){</a:t>
            </a:r>
          </a:p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 ----------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  call of user-defined function</a:t>
            </a:r>
            <a:endParaRPr lang="en-US" sz="28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  ----------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}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GB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5380037"/>
            <a:ext cx="7010400" cy="14779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return-type function-name(parameter-list)</a:t>
            </a:r>
            <a:b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{</a:t>
            </a:r>
            <a:b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</a:rPr>
              <a:t>-------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return (value);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Category of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No arguments and with return values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5"/>
            <a:ext cx="9144000" cy="1908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get_number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void</a:t>
            </a:r>
            <a:r>
              <a:rPr lang="en-US" sz="2000" dirty="0" smtClean="0"/>
              <a:t>){</a:t>
            </a:r>
          </a:p>
          <a:p>
            <a:pPr algn="just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number;</a:t>
            </a:r>
          </a:p>
          <a:p>
            <a:pPr algn="just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(“%d”, &amp;number);</a:t>
            </a:r>
          </a:p>
          <a:p>
            <a:pPr algn="just">
              <a:buNone/>
            </a:pPr>
            <a:r>
              <a:rPr lang="en-US" sz="2000" dirty="0" smtClean="0"/>
              <a:t>   return (number);</a:t>
            </a:r>
          </a:p>
          <a:p>
            <a:pPr algn="just">
              <a:buNone/>
            </a:pPr>
            <a:r>
              <a:rPr lang="en-US" sz="2000" dirty="0" smtClean="0"/>
              <a:t>}</a:t>
            </a:r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Category of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Function that returns multiple values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64705"/>
            <a:ext cx="9144000" cy="42473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main(){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x=20, y=10, </a:t>
            </a:r>
            <a:r>
              <a:rPr lang="en-US" sz="2800" dirty="0" err="1" smtClean="0">
                <a:solidFill>
                  <a:srgbClr val="FF0000"/>
                </a:solidFill>
              </a:rPr>
              <a:t>s,d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err="1" smtClean="0">
                <a:solidFill>
                  <a:srgbClr val="FF0000"/>
                </a:solidFill>
              </a:rPr>
              <a:t>mathoperation</a:t>
            </a:r>
            <a:r>
              <a:rPr lang="en-US" sz="2800" dirty="0" smtClean="0">
                <a:solidFill>
                  <a:srgbClr val="FF0000"/>
                </a:solidFill>
              </a:rPr>
              <a:t>(x, y, &amp;s, &amp;d);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rgbClr val="FF0000"/>
                </a:solidFill>
              </a:rPr>
              <a:t>(“s=%d\n d=%d\</a:t>
            </a:r>
            <a:r>
              <a:rPr lang="en-US" sz="2800" dirty="0" err="1" smtClean="0">
                <a:solidFill>
                  <a:srgbClr val="FF0000"/>
                </a:solidFill>
              </a:rPr>
              <a:t>n”,s,d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void </a:t>
            </a:r>
            <a:r>
              <a:rPr lang="en-US" sz="2800" dirty="0" err="1" smtClean="0">
                <a:solidFill>
                  <a:srgbClr val="002060"/>
                </a:solidFill>
              </a:rPr>
              <a:t>mathoperation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</a:rPr>
              <a:t>int</a:t>
            </a:r>
            <a:r>
              <a:rPr lang="en-US" sz="2800" dirty="0" smtClean="0">
                <a:solidFill>
                  <a:srgbClr val="002060"/>
                </a:solidFill>
              </a:rPr>
              <a:t> a, </a:t>
            </a:r>
            <a:r>
              <a:rPr lang="en-US" sz="2800" dirty="0" err="1" smtClean="0">
                <a:solidFill>
                  <a:srgbClr val="002060"/>
                </a:solidFill>
              </a:rPr>
              <a:t>int</a:t>
            </a:r>
            <a:r>
              <a:rPr lang="en-US" sz="2800" dirty="0" smtClean="0">
                <a:solidFill>
                  <a:srgbClr val="002060"/>
                </a:solidFill>
              </a:rPr>
              <a:t> b, </a:t>
            </a:r>
            <a:r>
              <a:rPr lang="en-US" sz="2800" dirty="0" err="1" smtClean="0">
                <a:solidFill>
                  <a:srgbClr val="002060"/>
                </a:solidFill>
              </a:rPr>
              <a:t>int</a:t>
            </a:r>
            <a:r>
              <a:rPr lang="en-US" sz="2800" dirty="0" smtClean="0">
                <a:solidFill>
                  <a:srgbClr val="002060"/>
                </a:solidFill>
              </a:rPr>
              <a:t> *sum, </a:t>
            </a:r>
            <a:r>
              <a:rPr lang="en-US" sz="2800" dirty="0" err="1" smtClean="0">
                <a:solidFill>
                  <a:srgbClr val="002060"/>
                </a:solidFill>
              </a:rPr>
              <a:t>int</a:t>
            </a:r>
            <a:r>
              <a:rPr lang="en-US" sz="2800" dirty="0" smtClean="0">
                <a:solidFill>
                  <a:srgbClr val="002060"/>
                </a:solidFill>
              </a:rPr>
              <a:t> *diff){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 *sum=</a:t>
            </a:r>
            <a:r>
              <a:rPr lang="en-US" sz="2800" dirty="0" err="1" smtClean="0">
                <a:solidFill>
                  <a:srgbClr val="002060"/>
                </a:solidFill>
              </a:rPr>
              <a:t>a+b</a:t>
            </a:r>
            <a:r>
              <a:rPr lang="en-US" sz="2800" dirty="0" smtClean="0">
                <a:solidFill>
                  <a:srgbClr val="002060"/>
                </a:solidFill>
              </a:rPr>
              <a:t>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 *diff=a-b;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}</a:t>
            </a:r>
            <a:endParaRPr lang="en-GB" sz="2800" dirty="0" smtClean="0">
              <a:solidFill>
                <a:srgbClr val="00206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GB" dirty="0" smtClean="0"/>
              <a:t>In a nested function, a function calls another function or function. Control returns from the calling function to the caller function. But if a  function </a:t>
            </a:r>
            <a:r>
              <a:rPr lang="en-GB" dirty="0" smtClean="0"/>
              <a:t>calls itself then this process is called recursion and the function is called recursive function.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47664" y="3717032"/>
            <a:ext cx="60486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main(){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</a:rPr>
              <a:t>printf</a:t>
            </a:r>
            <a:r>
              <a:rPr lang="en-US" sz="3200" dirty="0" smtClean="0">
                <a:solidFill>
                  <a:srgbClr val="FF0000"/>
                </a:solidFill>
              </a:rPr>
              <a:t>(“Example of recursion\n”);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main();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GB" dirty="0" smtClean="0"/>
              <a:t>Main function calls a function called </a:t>
            </a:r>
            <a:r>
              <a:rPr lang="en-GB" dirty="0" smtClean="0">
                <a:solidFill>
                  <a:srgbClr val="FF0000"/>
                </a:solidFill>
              </a:rPr>
              <a:t>fact()</a:t>
            </a:r>
            <a:r>
              <a:rPr lang="en-GB" dirty="0" smtClean="0"/>
              <a:t> which is a nested function. But it calls itself.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772816"/>
            <a:ext cx="3563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main</a:t>
            </a:r>
            <a:r>
              <a:rPr lang="en-US" sz="3200" dirty="0" smtClean="0">
                <a:solidFill>
                  <a:srgbClr val="FF0000"/>
                </a:solidFill>
              </a:rPr>
              <a:t>(){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n;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</a:rPr>
              <a:t>printf</a:t>
            </a:r>
            <a:r>
              <a:rPr lang="en-US" sz="3200" dirty="0" smtClean="0">
                <a:solidFill>
                  <a:srgbClr val="FF0000"/>
                </a:solidFill>
              </a:rPr>
              <a:t>(“Enter n= ”);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scanf</a:t>
            </a:r>
            <a:r>
              <a:rPr lang="en-US" sz="3200" dirty="0" smtClean="0">
                <a:solidFill>
                  <a:srgbClr val="FF0000"/>
                </a:solidFill>
              </a:rPr>
              <a:t>(“%</a:t>
            </a:r>
            <a:r>
              <a:rPr lang="en-US" sz="3200" dirty="0" err="1" smtClean="0">
                <a:solidFill>
                  <a:srgbClr val="FF0000"/>
                </a:solidFill>
              </a:rPr>
              <a:t>d”,n</a:t>
            </a:r>
            <a:r>
              <a:rPr lang="en-US" sz="3200" dirty="0" smtClean="0">
                <a:solidFill>
                  <a:srgbClr val="FF0000"/>
                </a:solidFill>
              </a:rPr>
              <a:t>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fact(n);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1844824"/>
            <a:ext cx="51125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fact(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x){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f;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if(x==1)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 return(1);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else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f=x*</a:t>
            </a:r>
            <a:r>
              <a:rPr lang="en-US" sz="3200" dirty="0" err="1" smtClean="0">
                <a:solidFill>
                  <a:srgbClr val="FF0000"/>
                </a:solidFill>
              </a:rPr>
              <a:t>fac</a:t>
            </a:r>
            <a:r>
              <a:rPr lang="en-US" sz="3200" dirty="0" smtClean="0">
                <a:solidFill>
                  <a:srgbClr val="FF0000"/>
                </a:solidFill>
              </a:rPr>
              <a:t>(x-1);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return (f);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For example n=4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>
              <a:buNone/>
            </a:pPr>
            <a:r>
              <a:rPr lang="en-GB" dirty="0" smtClean="0"/>
              <a:t>F = 4*fact(3) = 4*3*</a:t>
            </a:r>
            <a:r>
              <a:rPr lang="en-GB" dirty="0" err="1" smtClean="0"/>
              <a:t>fac</a:t>
            </a:r>
            <a:r>
              <a:rPr lang="en-GB" dirty="0" smtClean="0"/>
              <a:t>(2) = 4*3*2*</a:t>
            </a:r>
            <a:r>
              <a:rPr lang="en-GB" dirty="0" err="1" smtClean="0"/>
              <a:t>fac</a:t>
            </a:r>
            <a:r>
              <a:rPr lang="en-GB" dirty="0" smtClean="0"/>
              <a:t>(1)=</a:t>
            </a:r>
            <a:r>
              <a:rPr lang="en-GB" dirty="0" smtClean="0"/>
              <a:t> </a:t>
            </a:r>
            <a:r>
              <a:rPr lang="en-GB" dirty="0" smtClean="0"/>
              <a:t>4*3*2*1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772816"/>
            <a:ext cx="3563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main</a:t>
            </a:r>
            <a:r>
              <a:rPr lang="en-US" sz="3200" dirty="0" smtClean="0">
                <a:solidFill>
                  <a:srgbClr val="FF0000"/>
                </a:solidFill>
              </a:rPr>
              <a:t>(){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n;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</a:rPr>
              <a:t>printf</a:t>
            </a:r>
            <a:r>
              <a:rPr lang="en-US" sz="3200" dirty="0" smtClean="0">
                <a:solidFill>
                  <a:srgbClr val="FF0000"/>
                </a:solidFill>
              </a:rPr>
              <a:t>(“Enter n= ”);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scanf</a:t>
            </a:r>
            <a:r>
              <a:rPr lang="en-US" sz="3200" dirty="0" smtClean="0">
                <a:solidFill>
                  <a:srgbClr val="FF0000"/>
                </a:solidFill>
              </a:rPr>
              <a:t>(“%</a:t>
            </a:r>
            <a:r>
              <a:rPr lang="en-US" sz="3200" dirty="0" err="1" smtClean="0">
                <a:solidFill>
                  <a:srgbClr val="FF0000"/>
                </a:solidFill>
              </a:rPr>
              <a:t>d”,n</a:t>
            </a:r>
            <a:r>
              <a:rPr lang="en-US" sz="3200" dirty="0" smtClean="0">
                <a:solidFill>
                  <a:srgbClr val="FF0000"/>
                </a:solidFill>
              </a:rPr>
              <a:t>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fact(n);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764704"/>
            <a:ext cx="51125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fact(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x){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f;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if(x==1)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 return(1);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else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f=x*</a:t>
            </a:r>
            <a:r>
              <a:rPr lang="en-US" sz="3200" dirty="0" err="1" smtClean="0">
                <a:solidFill>
                  <a:srgbClr val="FF0000"/>
                </a:solidFill>
              </a:rPr>
              <a:t>fac</a:t>
            </a:r>
            <a:r>
              <a:rPr lang="en-US" sz="3200" dirty="0" smtClean="0">
                <a:solidFill>
                  <a:srgbClr val="FF0000"/>
                </a:solidFill>
              </a:rPr>
              <a:t>(x-1);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return (f);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Array passing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772816"/>
            <a:ext cx="3563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main</a:t>
            </a:r>
            <a:r>
              <a:rPr lang="en-US" sz="3200" dirty="0" smtClean="0">
                <a:solidFill>
                  <a:srgbClr val="FF0000"/>
                </a:solidFill>
              </a:rPr>
              <a:t>(){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x[10],res;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for(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=0;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&lt;10;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++){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r>
              <a:rPr lang="en-US" sz="3200" dirty="0" err="1" smtClean="0">
                <a:solidFill>
                  <a:srgbClr val="FF0000"/>
                </a:solidFill>
              </a:rPr>
              <a:t>scanf</a:t>
            </a:r>
            <a:r>
              <a:rPr lang="en-US" sz="3200" dirty="0" smtClean="0">
                <a:solidFill>
                  <a:srgbClr val="FF0000"/>
                </a:solidFill>
              </a:rPr>
              <a:t>(“%</a:t>
            </a:r>
            <a:r>
              <a:rPr lang="en-US" sz="3200" dirty="0" err="1" smtClean="0">
                <a:solidFill>
                  <a:srgbClr val="FF0000"/>
                </a:solidFill>
              </a:rPr>
              <a:t>d”,x</a:t>
            </a:r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r>
              <a:rPr lang="en-US" sz="3200" dirty="0" smtClean="0">
                <a:solidFill>
                  <a:srgbClr val="FF0000"/>
                </a:solidFill>
              </a:rPr>
              <a:t>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res=</a:t>
            </a:r>
            <a:r>
              <a:rPr lang="en-US" sz="3200" dirty="0" err="1" smtClean="0">
                <a:solidFill>
                  <a:srgbClr val="FF0000"/>
                </a:solidFill>
              </a:rPr>
              <a:t>sumsq</a:t>
            </a:r>
            <a:r>
              <a:rPr lang="en-US" sz="3200" dirty="0" smtClean="0">
                <a:solidFill>
                  <a:srgbClr val="FF0000"/>
                </a:solidFill>
              </a:rPr>
              <a:t>(x[],10);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print(“%</a:t>
            </a:r>
            <a:r>
              <a:rPr lang="en-US" sz="3200" dirty="0" err="1" smtClean="0">
                <a:solidFill>
                  <a:srgbClr val="FF0000"/>
                </a:solidFill>
              </a:rPr>
              <a:t>d”,res</a:t>
            </a:r>
            <a:r>
              <a:rPr lang="en-US" sz="3200" dirty="0" smtClean="0">
                <a:solidFill>
                  <a:srgbClr val="FF0000"/>
                </a:solidFill>
              </a:rPr>
              <a:t>);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1920" y="1556792"/>
            <a:ext cx="51125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sumsq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a[],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n){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</a:rPr>
              <a:t>int</a:t>
            </a:r>
            <a:r>
              <a:rPr lang="en-US" sz="3200" dirty="0" smtClean="0">
                <a:solidFill>
                  <a:srgbClr val="FF0000"/>
                </a:solidFill>
              </a:rPr>
              <a:t> s=0;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for(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=0</a:t>
            </a:r>
            <a:r>
              <a:rPr lang="en-US" sz="3200" dirty="0" smtClean="0">
                <a:solidFill>
                  <a:srgbClr val="FF0000"/>
                </a:solidFill>
              </a:rPr>
              <a:t>;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&lt;n;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++)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s+=a[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]**2;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return (s);</a:t>
            </a:r>
            <a:endParaRPr lang="en-US" sz="32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Scope of a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764704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include &lt;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stdio.h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void swap(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void main(void)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b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x = 1;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y = 2;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swap(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("x =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, y =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\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n",x,y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/* prints x = 1 , y = 2 */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0" hangingPunct="0"/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void swap(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x 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y) 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temp = x;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x = y;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y = temp;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return;</a:t>
            </a: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0" hangingPunct="0"/>
            <a:endParaRPr lang="en-US" sz="18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Return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en-GB" dirty="0"/>
              <a:t>A function is a subroutine or a procedure </a:t>
            </a:r>
            <a:r>
              <a:rPr lang="en-GB" dirty="0" smtClean="0"/>
              <a:t>which is a </a:t>
            </a:r>
            <a:r>
              <a:rPr lang="en-GB" dirty="0"/>
              <a:t>self-contained program that can be </a:t>
            </a:r>
            <a:r>
              <a:rPr lang="en-GB" dirty="0" smtClean="0"/>
              <a:t>referenced (called</a:t>
            </a:r>
            <a:r>
              <a:rPr lang="en-GB" dirty="0"/>
              <a:t>) by other programs and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000" dirty="0" smtClean="0"/>
              <a:t>Advantages of 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dirty="0" smtClean="0"/>
              <a:t>User defined functions helps to decompose the large program into small segments which makes programmer easy to understand, maintain and debug.</a:t>
            </a:r>
          </a:p>
          <a:p>
            <a:r>
              <a:rPr lang="en-GB" dirty="0" smtClean="0"/>
              <a:t>If repeated code occurs in a program. Function can be used to include those codes and execute when needed by calling that function.</a:t>
            </a:r>
          </a:p>
          <a:p>
            <a:r>
              <a:rPr lang="en-GB" dirty="0" smtClean="0"/>
              <a:t>Programmer working on large project can divide the workload by making different functions.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Function name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Function type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List of parameters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Local variable </a:t>
            </a:r>
            <a:r>
              <a:rPr lang="en-US" sz="28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declerations</a:t>
            </a:r>
            <a:endParaRPr lang="en-US" sz="28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Function statements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A return statement</a:t>
            </a:r>
            <a:endParaRPr lang="en-GB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4005064"/>
            <a:ext cx="7010400" cy="147796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return-type function-name(parameter-list)</a:t>
            </a:r>
            <a:b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{</a:t>
            </a:r>
            <a:b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/* function code */</a:t>
            </a:r>
            <a:b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return (value);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  <a:t>/* parenthesis optional */</a:t>
            </a:r>
            <a:br>
              <a:rPr lang="en-US" sz="1800" b="1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return-type function-name(parameter-list)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Function name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Function type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List of parameters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Example:</a:t>
            </a:r>
          </a:p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float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</a:rPr>
              <a:t>my_power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(float a, float b){</a:t>
            </a:r>
          </a:p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…….</a:t>
            </a:r>
          </a:p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} </a:t>
            </a:r>
          </a:p>
          <a:p>
            <a:pPr marL="514350" indent="-514350" algn="just">
              <a:buNone/>
            </a:pP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int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 sum (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int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 x1,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int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 x2){….}</a:t>
            </a:r>
          </a:p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void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print_page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(void){  ….}</a:t>
            </a:r>
          </a:p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Estrangelo Edessa" pitchFamily="66" charset="0"/>
              </a:rPr>
              <a:t> </a:t>
            </a:r>
            <a:endParaRPr lang="en-US" sz="28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Function body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514350" indent="-514350" algn="just">
              <a:buNone/>
            </a:pP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</a:rPr>
              <a:t>return-type function-name(parameter-list) 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Local variable </a:t>
            </a:r>
            <a:r>
              <a:rPr lang="en-US" sz="28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declerations</a:t>
            </a:r>
            <a:endParaRPr lang="en-US" sz="28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Function statements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A return statement</a:t>
            </a:r>
            <a:endParaRPr lang="en-GB" sz="2800" dirty="0" smtClean="0"/>
          </a:p>
          <a:p>
            <a:pPr marL="514350" indent="-514350" algn="just">
              <a:buAutoNum type="arabicPeriod"/>
            </a:pPr>
            <a:endParaRPr lang="en-US" sz="28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Example: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#include&lt;</a:t>
            </a:r>
            <a:r>
              <a:rPr lang="en-US" sz="2800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stdio.h</a:t>
            </a: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&gt;</a:t>
            </a:r>
          </a:p>
          <a:p>
            <a:pPr marL="514350" indent="-514350" algn="just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sz="2800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a, </a:t>
            </a:r>
            <a:r>
              <a:rPr lang="en-US" sz="2800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b)</a:t>
            </a:r>
          </a:p>
          <a:p>
            <a:pPr marL="514350" indent="-514350" algn="just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main{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------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 sum=</a:t>
            </a: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add(num1,num2)</a:t>
            </a: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;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 ------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sz="2800" dirty="0" smtClean="0">
              <a:solidFill>
                <a:srgbClr val="FF0000"/>
              </a:solidFill>
              <a:latin typeface="Franklin Gothic Medium" pitchFamily="34" charset="0"/>
              <a:cs typeface="Estrangelo Edessa" pitchFamily="66" charset="0"/>
            </a:endParaRPr>
          </a:p>
          <a:p>
            <a:pPr marL="514350" indent="-514350" algn="just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add(</a:t>
            </a:r>
            <a:r>
              <a:rPr lang="en-US" sz="2800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a, </a:t>
            </a:r>
            <a:r>
              <a:rPr lang="en-US" sz="2800" dirty="0" err="1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int</a:t>
            </a: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b){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------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   ------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0070C0"/>
                </a:solidFill>
                <a:latin typeface="Franklin Gothic Medium" pitchFamily="34" charset="0"/>
                <a:cs typeface="Estrangelo Edessa" pitchFamily="66" charset="0"/>
              </a:rPr>
              <a:t>}</a:t>
            </a:r>
          </a:p>
          <a:p>
            <a:pPr marL="514350" indent="-514350" algn="just">
              <a:buNone/>
            </a:pPr>
            <a:endParaRPr lang="en-US" sz="28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Building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4427984" cy="25202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 err="1" smtClean="0"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dirty="0" smtClean="0">
                <a:latin typeface="Estrangelo Edessa" pitchFamily="66" charset="0"/>
                <a:cs typeface="Estrangelo Edessa" pitchFamily="66" charset="0"/>
              </a:rPr>
              <a:t> n;  </a:t>
            </a:r>
          </a:p>
          <a:p>
            <a:pPr algn="just">
              <a:buNone/>
            </a:pPr>
            <a:r>
              <a:rPr lang="en-GB" dirty="0" smtClean="0">
                <a:latin typeface="Estrangelo Edessa" pitchFamily="66" charset="0"/>
                <a:cs typeface="Estrangelo Edessa" pitchFamily="66" charset="0"/>
              </a:rPr>
              <a:t>   for (n = 1; </a:t>
            </a:r>
            <a:r>
              <a:rPr lang="en-GB" dirty="0" err="1" smtClean="0">
                <a:latin typeface="Estrangelo Edessa" pitchFamily="66" charset="0"/>
                <a:cs typeface="Estrangelo Edessa" pitchFamily="66" charset="0"/>
              </a:rPr>
              <a:t>i</a:t>
            </a:r>
            <a:r>
              <a:rPr lang="en-GB" dirty="0" smtClean="0">
                <a:latin typeface="Estrangelo Edessa" pitchFamily="66" charset="0"/>
                <a:cs typeface="Estrangelo Edessa" pitchFamily="66" charset="0"/>
              </a:rPr>
              <a:t> &gt; 0; --</a:t>
            </a:r>
            <a:r>
              <a:rPr lang="en-GB" dirty="0" err="1" smtClean="0">
                <a:latin typeface="Estrangelo Edessa" pitchFamily="66" charset="0"/>
                <a:cs typeface="Estrangelo Edessa" pitchFamily="66" charset="0"/>
              </a:rPr>
              <a:t>i</a:t>
            </a:r>
            <a:r>
              <a:rPr lang="en-GB" dirty="0" smtClean="0">
                <a:latin typeface="Estrangelo Edessa" pitchFamily="66" charset="0"/>
                <a:cs typeface="Estrangelo Edessa" pitchFamily="66" charset="0"/>
              </a:rPr>
              <a:t>) </a:t>
            </a:r>
          </a:p>
          <a:p>
            <a:pPr algn="just">
              <a:buNone/>
            </a:pPr>
            <a:r>
              <a:rPr lang="en-GB" dirty="0" smtClean="0">
                <a:latin typeface="Estrangelo Edessa" pitchFamily="66" charset="0"/>
                <a:cs typeface="Estrangelo Edessa" pitchFamily="66" charset="0"/>
              </a:rPr>
              <a:t>        n = n * base;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2488" y="764704"/>
            <a:ext cx="4716016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power(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base, 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) 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n;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for (n = 1;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&gt; 0; --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)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     n = n * base; </a:t>
            </a:r>
          </a:p>
          <a:p>
            <a:pPr algn="just">
              <a:buNone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return n; </a:t>
            </a:r>
          </a:p>
          <a:p>
            <a:pPr algn="just">
              <a:buNone/>
            </a:pP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284984"/>
            <a:ext cx="3779912" cy="357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>
              <a:buNone/>
            </a:pPr>
            <a:r>
              <a:rPr lang="en-GB" sz="3200" dirty="0" smtClean="0"/>
              <a:t>main() { </a:t>
            </a:r>
          </a:p>
          <a:p>
            <a:pPr algn="just">
              <a:buNone/>
            </a:pP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;</a:t>
            </a:r>
          </a:p>
          <a:p>
            <a:pPr algn="just">
              <a:buNone/>
            </a:pPr>
            <a:r>
              <a:rPr lang="en-GB" sz="3200" dirty="0"/>
              <a:t>f</a:t>
            </a:r>
            <a:r>
              <a:rPr lang="en-GB" sz="3200" dirty="0" smtClean="0"/>
              <a:t>or (</a:t>
            </a:r>
            <a:r>
              <a:rPr lang="en-GB" sz="3200" dirty="0" err="1" smtClean="0"/>
              <a:t>i</a:t>
            </a:r>
            <a:r>
              <a:rPr lang="en-GB" sz="3200" dirty="0" smtClean="0"/>
              <a:t> = 0; </a:t>
            </a:r>
            <a:r>
              <a:rPr lang="en-GB" sz="3200" dirty="0" err="1" smtClean="0"/>
              <a:t>i</a:t>
            </a:r>
            <a:r>
              <a:rPr lang="en-GB" sz="3200" dirty="0" smtClean="0"/>
              <a:t> &lt;= 10; ++</a:t>
            </a:r>
            <a:r>
              <a:rPr lang="en-GB" sz="3200" dirty="0" err="1" smtClean="0"/>
              <a:t>i</a:t>
            </a:r>
            <a:r>
              <a:rPr lang="en-GB" sz="3200" dirty="0" smtClean="0"/>
              <a:t>) </a:t>
            </a:r>
          </a:p>
          <a:p>
            <a:pPr algn="just">
              <a:buNone/>
            </a:pPr>
            <a:r>
              <a:rPr lang="en-GB" sz="3200" dirty="0" smtClean="0"/>
              <a:t> 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("2^%d ",</a:t>
            </a:r>
            <a:r>
              <a:rPr lang="en-GB" sz="3200" dirty="0" err="1" smtClean="0"/>
              <a:t>i</a:t>
            </a:r>
            <a:r>
              <a:rPr lang="en-GB" sz="3200" dirty="0" smtClean="0"/>
              <a:t>); </a:t>
            </a:r>
          </a:p>
          <a:p>
            <a:pPr algn="just">
              <a:buNone/>
            </a:pPr>
            <a:r>
              <a:rPr lang="en-GB" sz="3200" dirty="0" smtClean="0"/>
              <a:t>}</a:t>
            </a:r>
            <a:endParaRPr lang="en-GB" sz="36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79912" y="3284984"/>
            <a:ext cx="5364088" cy="357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>
              <a:buNone/>
            </a:pPr>
            <a:r>
              <a:rPr lang="en-GB" sz="3200" dirty="0" smtClean="0"/>
              <a:t>main() { </a:t>
            </a:r>
          </a:p>
          <a:p>
            <a:pPr algn="just">
              <a:buNone/>
            </a:pP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;</a:t>
            </a:r>
          </a:p>
          <a:p>
            <a:pPr algn="just">
              <a:buNone/>
            </a:pPr>
            <a:r>
              <a:rPr lang="en-GB" sz="3200" dirty="0"/>
              <a:t>f</a:t>
            </a:r>
            <a:r>
              <a:rPr lang="en-GB" sz="3200" dirty="0" smtClean="0"/>
              <a:t>or (</a:t>
            </a:r>
            <a:r>
              <a:rPr lang="en-GB" sz="3200" dirty="0" err="1" smtClean="0"/>
              <a:t>i</a:t>
            </a:r>
            <a:r>
              <a:rPr lang="en-GB" sz="3200" dirty="0" smtClean="0"/>
              <a:t> = 0; </a:t>
            </a:r>
            <a:r>
              <a:rPr lang="en-GB" sz="3200" dirty="0" err="1" smtClean="0"/>
              <a:t>i</a:t>
            </a:r>
            <a:r>
              <a:rPr lang="en-GB" sz="3200" dirty="0" smtClean="0"/>
              <a:t> &lt;= 10; ++</a:t>
            </a:r>
            <a:r>
              <a:rPr lang="en-GB" sz="3200" dirty="0" err="1" smtClean="0"/>
              <a:t>i</a:t>
            </a:r>
            <a:r>
              <a:rPr lang="en-GB" sz="3200" dirty="0" smtClean="0"/>
              <a:t>) </a:t>
            </a:r>
          </a:p>
          <a:p>
            <a:pPr algn="just">
              <a:buNone/>
            </a:pPr>
            <a:r>
              <a:rPr lang="en-GB" sz="3200" dirty="0" smtClean="0"/>
              <a:t> 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("2^%d ",</a:t>
            </a:r>
            <a:r>
              <a:rPr lang="en-GB" sz="3200" dirty="0" smtClean="0">
                <a:solidFill>
                  <a:srgbClr val="FF0000"/>
                </a:solidFill>
              </a:rPr>
              <a:t>power(2,i)</a:t>
            </a:r>
            <a:r>
              <a:rPr lang="en-GB" sz="3200" dirty="0" smtClean="0"/>
              <a:t>); </a:t>
            </a:r>
          </a:p>
          <a:p>
            <a:pPr algn="just">
              <a:buNone/>
            </a:pPr>
            <a:r>
              <a:rPr lang="en-GB" sz="3200" dirty="0" smtClean="0"/>
              <a:t>}</a:t>
            </a:r>
            <a:endParaRPr lang="en-GB" sz="36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Building a Function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764704"/>
            <a:ext cx="9108504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power(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base, 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int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i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) {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n;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for (n = 1; 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&gt; 0; --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i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)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       n = n * base; </a:t>
            </a:r>
          </a:p>
          <a:p>
            <a:pPr algn="just">
              <a:buNone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Estrangelo Edessa" pitchFamily="66" charset="0"/>
                <a:ea typeface="+mn-ea"/>
                <a:cs typeface="Estrangelo Edessa" pitchFamily="66" charset="0"/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 return n; </a:t>
            </a:r>
          </a:p>
          <a:p>
            <a:pPr algn="just">
              <a:buNone/>
            </a:pPr>
            <a:r>
              <a:rPr lang="en-GB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>
              <a:buNone/>
            </a:pPr>
            <a:r>
              <a:rPr lang="en-GB" sz="3200" dirty="0" smtClean="0"/>
              <a:t>main() { </a:t>
            </a:r>
          </a:p>
          <a:p>
            <a:pPr algn="just">
              <a:buNone/>
            </a:pP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</a:t>
            </a:r>
            <a:r>
              <a:rPr lang="en-GB" sz="3200" dirty="0" smtClean="0"/>
              <a:t>;</a:t>
            </a:r>
          </a:p>
          <a:p>
            <a:pPr algn="just">
              <a:buNone/>
            </a:pPr>
            <a:r>
              <a:rPr lang="en-GB" sz="3200" dirty="0"/>
              <a:t>f</a:t>
            </a:r>
            <a:r>
              <a:rPr lang="en-GB" sz="3200" dirty="0" smtClean="0"/>
              <a:t>or (</a:t>
            </a:r>
            <a:r>
              <a:rPr lang="en-GB" sz="3200" dirty="0" err="1" smtClean="0"/>
              <a:t>i</a:t>
            </a:r>
            <a:r>
              <a:rPr lang="en-GB" sz="3200" dirty="0" smtClean="0"/>
              <a:t> = 0; </a:t>
            </a:r>
            <a:r>
              <a:rPr lang="en-GB" sz="3200" dirty="0" err="1" smtClean="0"/>
              <a:t>i</a:t>
            </a:r>
            <a:r>
              <a:rPr lang="en-GB" sz="3200" dirty="0" smtClean="0"/>
              <a:t> &lt;= 10; ++</a:t>
            </a:r>
            <a:r>
              <a:rPr lang="en-GB" sz="3200" dirty="0" err="1" smtClean="0"/>
              <a:t>i</a:t>
            </a:r>
            <a:r>
              <a:rPr lang="en-GB" sz="3200" dirty="0" smtClean="0"/>
              <a:t>) </a:t>
            </a:r>
          </a:p>
          <a:p>
            <a:pPr algn="just">
              <a:buNone/>
            </a:pPr>
            <a:r>
              <a:rPr lang="en-GB" sz="3200" dirty="0" smtClean="0"/>
              <a:t> 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("2^%d ",</a:t>
            </a:r>
            <a:r>
              <a:rPr lang="en-GB" sz="3200" dirty="0" smtClean="0">
                <a:solidFill>
                  <a:srgbClr val="FF0000"/>
                </a:solidFill>
              </a:rPr>
              <a:t>power(2,i)</a:t>
            </a:r>
            <a:r>
              <a:rPr lang="en-GB" sz="3200" dirty="0" smtClean="0"/>
              <a:t>); </a:t>
            </a:r>
          </a:p>
          <a:p>
            <a:pPr algn="just">
              <a:buNone/>
            </a:pPr>
            <a:r>
              <a:rPr lang="en-GB" sz="3200" dirty="0" smtClean="0"/>
              <a:t>}</a:t>
            </a:r>
            <a:endParaRPr lang="en-GB" sz="3600" dirty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2166</Words>
  <Application>Microsoft Office PowerPoint</Application>
  <PresentationFormat>On-screen Show (4:3)</PresentationFormat>
  <Paragraphs>522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Function</vt:lpstr>
      <vt:lpstr>Definition</vt:lpstr>
      <vt:lpstr>Definition : user defined function</vt:lpstr>
      <vt:lpstr>Advantages of user defined functions</vt:lpstr>
      <vt:lpstr>Definition</vt:lpstr>
      <vt:lpstr>Function Header</vt:lpstr>
      <vt:lpstr>Function body</vt:lpstr>
      <vt:lpstr>Building a Function</vt:lpstr>
      <vt:lpstr>Building a Function</vt:lpstr>
      <vt:lpstr>Building a Function</vt:lpstr>
      <vt:lpstr>Return value</vt:lpstr>
      <vt:lpstr>Return value</vt:lpstr>
      <vt:lpstr>Function Call</vt:lpstr>
      <vt:lpstr>Function Call</vt:lpstr>
      <vt:lpstr>Function Call</vt:lpstr>
      <vt:lpstr>Function Call</vt:lpstr>
      <vt:lpstr>Function Call</vt:lpstr>
      <vt:lpstr>Function Call</vt:lpstr>
      <vt:lpstr>How to declare?</vt:lpstr>
      <vt:lpstr>Rules</vt:lpstr>
      <vt:lpstr>Rules</vt:lpstr>
      <vt:lpstr>Rules</vt:lpstr>
      <vt:lpstr>Rules</vt:lpstr>
      <vt:lpstr>Rules</vt:lpstr>
      <vt:lpstr>Rules</vt:lpstr>
      <vt:lpstr>Rules in building a function</vt:lpstr>
      <vt:lpstr>Category of function</vt:lpstr>
      <vt:lpstr>Category of function</vt:lpstr>
      <vt:lpstr>Category of function</vt:lpstr>
      <vt:lpstr>Category of function</vt:lpstr>
      <vt:lpstr>Category of function</vt:lpstr>
      <vt:lpstr>Recursion</vt:lpstr>
      <vt:lpstr>Recursion</vt:lpstr>
      <vt:lpstr>Recursion</vt:lpstr>
      <vt:lpstr>Array passing</vt:lpstr>
      <vt:lpstr>Scope of a variable</vt:lpstr>
      <vt:lpstr>Return value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patwary</dc:creator>
  <cp:lastModifiedBy>patwary</cp:lastModifiedBy>
  <cp:revision>80</cp:revision>
  <dcterms:created xsi:type="dcterms:W3CDTF">2013-04-21T20:26:37Z</dcterms:created>
  <dcterms:modified xsi:type="dcterms:W3CDTF">2013-06-01T19:04:09Z</dcterms:modified>
</cp:coreProperties>
</file>