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316" r:id="rId14"/>
    <p:sldId id="317" r:id="rId15"/>
    <p:sldId id="270" r:id="rId16"/>
    <p:sldId id="271" r:id="rId17"/>
    <p:sldId id="272" r:id="rId18"/>
    <p:sldId id="273" r:id="rId19"/>
    <p:sldId id="277" r:id="rId20"/>
    <p:sldId id="278" r:id="rId21"/>
    <p:sldId id="279" r:id="rId22"/>
    <p:sldId id="298" r:id="rId23"/>
    <p:sldId id="280" r:id="rId24"/>
    <p:sldId id="281" r:id="rId25"/>
    <p:sldId id="299" r:id="rId26"/>
    <p:sldId id="282" r:id="rId27"/>
    <p:sldId id="283" r:id="rId28"/>
    <p:sldId id="300" r:id="rId29"/>
    <p:sldId id="301" r:id="rId30"/>
    <p:sldId id="303" r:id="rId31"/>
    <p:sldId id="284" r:id="rId32"/>
    <p:sldId id="304" r:id="rId33"/>
    <p:sldId id="285" r:id="rId34"/>
    <p:sldId id="286" r:id="rId35"/>
    <p:sldId id="287" r:id="rId36"/>
    <p:sldId id="305" r:id="rId37"/>
    <p:sldId id="288" r:id="rId38"/>
    <p:sldId id="306" r:id="rId39"/>
    <p:sldId id="311" r:id="rId40"/>
    <p:sldId id="307" r:id="rId41"/>
    <p:sldId id="289" r:id="rId42"/>
    <p:sldId id="312" r:id="rId43"/>
    <p:sldId id="318" r:id="rId44"/>
    <p:sldId id="313" r:id="rId45"/>
    <p:sldId id="319" r:id="rId46"/>
    <p:sldId id="314" r:id="rId47"/>
    <p:sldId id="315" r:id="rId48"/>
    <p:sldId id="292" r:id="rId49"/>
    <p:sldId id="293" r:id="rId50"/>
    <p:sldId id="295" r:id="rId51"/>
    <p:sldId id="296" r:id="rId52"/>
    <p:sldId id="29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660"/>
  </p:normalViewPr>
  <p:slideViewPr>
    <p:cSldViewPr>
      <p:cViewPr varScale="1">
        <p:scale>
          <a:sx n="70" d="100"/>
          <a:sy n="70"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FE2D4-013A-4C2C-BDC6-50245692B930}"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FE2D4-013A-4C2C-BDC6-50245692B930}"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FE2D4-013A-4C2C-BDC6-50245692B930}"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FE2D4-013A-4C2C-BDC6-50245692B930}"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FE2D4-013A-4C2C-BDC6-50245692B930}" type="datetimeFigureOut">
              <a:rPr lang="en-US" smtClean="0"/>
              <a:t>5/6/2018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FE2D4-013A-4C2C-BDC6-50245692B930}"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FE2D4-013A-4C2C-BDC6-50245692B930}" type="datetimeFigureOut">
              <a:rPr lang="en-US" smtClean="0"/>
              <a:t>5/6/2018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FE2D4-013A-4C2C-BDC6-50245692B930}" type="datetimeFigureOut">
              <a:rPr lang="en-US" smtClean="0"/>
              <a:t>5/6/2018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FE2D4-013A-4C2C-BDC6-50245692B930}" type="datetimeFigureOut">
              <a:rPr lang="en-US" smtClean="0"/>
              <a:t>5/6/2018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FE2D4-013A-4C2C-BDC6-50245692B930}"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FE2D4-013A-4C2C-BDC6-50245692B930}" type="datetimeFigureOut">
              <a:rPr lang="en-US" smtClean="0"/>
              <a:t>5/6/2018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A9FDB-BA15-4EB3-AD02-C8B50FF38C6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FE2D4-013A-4C2C-BDC6-50245692B930}" type="datetimeFigureOut">
              <a:rPr lang="en-US" smtClean="0"/>
              <a:t>5/6/2018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A9FDB-BA15-4EB3-AD02-C8B50FF38C6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endParaRPr lang="en-GB" sz="3200" b="1" dirty="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6148" name="Title 1"/>
          <p:cNvSpPr txBox="1">
            <a:spLocks/>
          </p:cNvSpPr>
          <p:nvPr/>
        </p:nvSpPr>
        <p:spPr bwMode="auto">
          <a:xfrm>
            <a:off x="685800" y="1905000"/>
            <a:ext cx="7772400" cy="1695450"/>
          </a:xfrm>
          <a:prstGeom prst="rect">
            <a:avLst/>
          </a:prstGeom>
          <a:noFill/>
          <a:ln w="9525">
            <a:noFill/>
            <a:miter lim="800000"/>
            <a:headEnd/>
            <a:tailEnd/>
          </a:ln>
        </p:spPr>
        <p:txBody>
          <a:bodyPr anchor="ctr"/>
          <a:lstStyle/>
          <a:p>
            <a:pPr algn="ctr"/>
            <a:r>
              <a:rPr lang="en-US" sz="4400" dirty="0"/>
              <a:t>Computer </a:t>
            </a:r>
            <a:r>
              <a:rPr lang="en-US" sz="4400" dirty="0" smtClean="0"/>
              <a:t>Programming</a:t>
            </a:r>
          </a:p>
          <a:p>
            <a:pPr algn="ctr"/>
            <a:r>
              <a:rPr lang="en-GB" sz="4400" dirty="0" smtClean="0">
                <a:latin typeface="Comic Sans MS" pitchFamily="66" charset="0"/>
              </a:rPr>
              <a:t>The </a:t>
            </a:r>
            <a:r>
              <a:rPr lang="en-GB" sz="4400" dirty="0">
                <a:latin typeface="Comic Sans MS" pitchFamily="66" charset="0"/>
              </a:rPr>
              <a:t>computer</a:t>
            </a:r>
          </a:p>
          <a:p>
            <a:pPr algn="ctr"/>
            <a:endParaRPr lang="en-GB" sz="4400" b="1" dirty="0">
              <a:latin typeface="Calibri" pitchFamily="34" charset="0"/>
            </a:endParaRPr>
          </a:p>
        </p:txBody>
      </p:sp>
      <p:sp>
        <p:nvSpPr>
          <p:cNvPr id="6149" name="Subtitle 2"/>
          <p:cNvSpPr txBox="1">
            <a:spLocks/>
          </p:cNvSpPr>
          <p:nvPr/>
        </p:nvSpPr>
        <p:spPr bwMode="auto">
          <a:xfrm>
            <a:off x="1371600" y="3886200"/>
            <a:ext cx="6400800" cy="2063750"/>
          </a:xfrm>
          <a:prstGeom prst="rect">
            <a:avLst/>
          </a:prstGeom>
          <a:noFill/>
          <a:ln w="9525">
            <a:noFill/>
            <a:miter lim="800000"/>
            <a:headEnd/>
            <a:tailEnd/>
          </a:ln>
        </p:spPr>
        <p:txBody>
          <a:bodyPr/>
          <a:lstStyle/>
          <a:p>
            <a:pPr marL="342900" indent="-342900" algn="ctr">
              <a:spcBef>
                <a:spcPct val="20000"/>
              </a:spcBef>
            </a:pPr>
            <a:r>
              <a:rPr lang="en-US" sz="3200" b="1">
                <a:latin typeface="Times New Roman" pitchFamily="18" charset="0"/>
                <a:cs typeface="Times New Roman" pitchFamily="18" charset="0"/>
              </a:rPr>
              <a:t>Md. Fazlul Karim Patwary</a:t>
            </a:r>
          </a:p>
          <a:p>
            <a:pPr marL="342900" indent="-342900" algn="ctr">
              <a:spcBef>
                <a:spcPct val="20000"/>
              </a:spcBef>
            </a:pPr>
            <a:r>
              <a:rPr lang="en-US" sz="3200">
                <a:latin typeface="Calibri" pitchFamily="34" charset="0"/>
              </a:rPr>
              <a:t>Associate Professor, IIT, JU</a:t>
            </a:r>
            <a:r>
              <a:rPr lang="en-US" sz="3200">
                <a:latin typeface="Times New Roman" pitchFamily="18" charset="0"/>
                <a:cs typeface="Times New Roman" pitchFamily="18" charset="0"/>
              </a:rPr>
              <a:t> </a:t>
            </a:r>
          </a:p>
          <a:p>
            <a:pPr marL="342900" indent="-342900">
              <a:spcBef>
                <a:spcPct val="20000"/>
              </a:spcBef>
              <a:buFont typeface="Arial" pitchFamily="34" charset="0"/>
              <a:buChar char="•"/>
            </a:pPr>
            <a:endParaRPr lang="en-GB" sz="32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Debugging program errors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4" name="Rectangle 4"/>
          <p:cNvSpPr>
            <a:spLocks noChangeArrowheads="1"/>
          </p:cNvSpPr>
          <p:nvPr/>
        </p:nvSpPr>
        <p:spPr bwMode="auto">
          <a:xfrm>
            <a:off x="2895600" y="18288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Editor</a:t>
            </a:r>
          </a:p>
        </p:txBody>
      </p:sp>
      <p:sp>
        <p:nvSpPr>
          <p:cNvPr id="5" name="Rectangle 5"/>
          <p:cNvSpPr>
            <a:spLocks noChangeArrowheads="1"/>
          </p:cNvSpPr>
          <p:nvPr/>
        </p:nvSpPr>
        <p:spPr bwMode="auto">
          <a:xfrm>
            <a:off x="2895600" y="31242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Compiler</a:t>
            </a:r>
          </a:p>
        </p:txBody>
      </p:sp>
      <p:sp>
        <p:nvSpPr>
          <p:cNvPr id="6" name="Rectangle 6"/>
          <p:cNvSpPr>
            <a:spLocks noChangeArrowheads="1"/>
          </p:cNvSpPr>
          <p:nvPr/>
        </p:nvSpPr>
        <p:spPr bwMode="auto">
          <a:xfrm>
            <a:off x="2895600" y="45720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Linker</a:t>
            </a:r>
          </a:p>
        </p:txBody>
      </p:sp>
      <p:sp>
        <p:nvSpPr>
          <p:cNvPr id="7" name="Oval 7"/>
          <p:cNvSpPr>
            <a:spLocks noChangeArrowheads="1"/>
          </p:cNvSpPr>
          <p:nvPr/>
        </p:nvSpPr>
        <p:spPr bwMode="auto">
          <a:xfrm>
            <a:off x="5715000" y="19812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Source code</a:t>
            </a:r>
          </a:p>
          <a:p>
            <a:pPr algn="ctr" eaLnBrk="1" hangingPunct="1"/>
            <a:r>
              <a:rPr lang="en-US"/>
              <a:t>file.c</a:t>
            </a:r>
          </a:p>
        </p:txBody>
      </p:sp>
      <p:sp>
        <p:nvSpPr>
          <p:cNvPr id="8" name="Oval 8"/>
          <p:cNvSpPr>
            <a:spLocks noChangeArrowheads="1"/>
          </p:cNvSpPr>
          <p:nvPr/>
        </p:nvSpPr>
        <p:spPr bwMode="auto">
          <a:xfrm>
            <a:off x="5791200" y="34290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Object code</a:t>
            </a:r>
          </a:p>
          <a:p>
            <a:pPr algn="ctr" eaLnBrk="1" hangingPunct="1"/>
            <a:r>
              <a:rPr lang="en-US"/>
              <a:t>file.obj</a:t>
            </a:r>
          </a:p>
        </p:txBody>
      </p:sp>
      <p:sp>
        <p:nvSpPr>
          <p:cNvPr id="9" name="Oval 9"/>
          <p:cNvSpPr>
            <a:spLocks noChangeArrowheads="1"/>
          </p:cNvSpPr>
          <p:nvPr/>
        </p:nvSpPr>
        <p:spPr bwMode="auto">
          <a:xfrm>
            <a:off x="5791200" y="48768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Executable code</a:t>
            </a:r>
          </a:p>
          <a:p>
            <a:pPr algn="ctr" eaLnBrk="1" hangingPunct="1"/>
            <a:r>
              <a:rPr lang="en-US"/>
              <a:t>file.exe</a:t>
            </a:r>
          </a:p>
        </p:txBody>
      </p:sp>
      <p:sp>
        <p:nvSpPr>
          <p:cNvPr id="10" name="Line 10"/>
          <p:cNvSpPr>
            <a:spLocks noChangeShapeType="1"/>
          </p:cNvSpPr>
          <p:nvPr/>
        </p:nvSpPr>
        <p:spPr bwMode="auto">
          <a:xfrm>
            <a:off x="4114800" y="1981200"/>
            <a:ext cx="1524000"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a:off x="4114800" y="3429000"/>
            <a:ext cx="160020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4114800" y="4800600"/>
            <a:ext cx="167640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3"/>
          <p:cNvSpPr>
            <a:spLocks noChangeShapeType="1"/>
          </p:cNvSpPr>
          <p:nvPr/>
        </p:nvSpPr>
        <p:spPr bwMode="auto">
          <a:xfrm flipH="1">
            <a:off x="4114800" y="2895600"/>
            <a:ext cx="22098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4"/>
          <p:cNvSpPr>
            <a:spLocks noChangeShapeType="1"/>
          </p:cNvSpPr>
          <p:nvPr/>
        </p:nvSpPr>
        <p:spPr bwMode="auto">
          <a:xfrm flipH="1">
            <a:off x="4114800" y="4343400"/>
            <a:ext cx="2286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Oval 15"/>
          <p:cNvSpPr>
            <a:spLocks noChangeArrowheads="1"/>
          </p:cNvSpPr>
          <p:nvPr/>
        </p:nvSpPr>
        <p:spPr bwMode="auto">
          <a:xfrm>
            <a:off x="304800" y="43434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Libraries </a:t>
            </a:r>
          </a:p>
        </p:txBody>
      </p:sp>
      <p:sp>
        <p:nvSpPr>
          <p:cNvPr id="16" name="Line 16"/>
          <p:cNvSpPr>
            <a:spLocks noChangeShapeType="1"/>
          </p:cNvSpPr>
          <p:nvPr/>
        </p:nvSpPr>
        <p:spPr bwMode="auto">
          <a:xfrm>
            <a:off x="2209800" y="4800600"/>
            <a:ext cx="6096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9"/>
          <p:cNvSpPr>
            <a:spLocks/>
          </p:cNvSpPr>
          <p:nvPr/>
        </p:nvSpPr>
        <p:spPr bwMode="auto">
          <a:xfrm>
            <a:off x="2044700" y="2057400"/>
            <a:ext cx="774700" cy="1371600"/>
          </a:xfrm>
          <a:custGeom>
            <a:avLst/>
            <a:gdLst>
              <a:gd name="T0" fmla="*/ 774700 w 488"/>
              <a:gd name="T1" fmla="*/ 1371600 h 1008"/>
              <a:gd name="T2" fmla="*/ 241300 w 488"/>
              <a:gd name="T3" fmla="*/ 1175657 h 1008"/>
              <a:gd name="T4" fmla="*/ 88900 w 488"/>
              <a:gd name="T5" fmla="*/ 261257 h 1008"/>
              <a:gd name="T6" fmla="*/ 774700 w 488"/>
              <a:gd name="T7" fmla="*/ 0 h 1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8" h="1008">
                <a:moveTo>
                  <a:pt x="488" y="1008"/>
                </a:moveTo>
                <a:cubicBezTo>
                  <a:pt x="356" y="1004"/>
                  <a:pt x="224" y="1000"/>
                  <a:pt x="152" y="864"/>
                </a:cubicBezTo>
                <a:cubicBezTo>
                  <a:pt x="80" y="728"/>
                  <a:pt x="0" y="336"/>
                  <a:pt x="56" y="192"/>
                </a:cubicBezTo>
                <a:cubicBezTo>
                  <a:pt x="112" y="48"/>
                  <a:pt x="300" y="24"/>
                  <a:pt x="488" y="0"/>
                </a:cubicBezTo>
              </a:path>
            </a:pathLst>
          </a:custGeom>
          <a:noFill/>
          <a:ln w="50800">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20"/>
          <p:cNvSpPr txBox="1">
            <a:spLocks noChangeArrowheads="1"/>
          </p:cNvSpPr>
          <p:nvPr/>
        </p:nvSpPr>
        <p:spPr bwMode="auto">
          <a:xfrm>
            <a:off x="669925" y="2017713"/>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dirty="0">
                <a:solidFill>
                  <a:srgbClr val="FF0000"/>
                </a:solidFill>
              </a:rPr>
              <a:t>Syntactic</a:t>
            </a:r>
          </a:p>
          <a:p>
            <a:pPr eaLnBrk="1" hangingPunct="1"/>
            <a:r>
              <a:rPr lang="en-US" b="1" dirty="0">
                <a:solidFill>
                  <a:srgbClr val="FF0000"/>
                </a:solidFill>
              </a:rPr>
              <a:t>Errors</a:t>
            </a:r>
          </a:p>
        </p:txBody>
      </p:sp>
      <p:sp>
        <p:nvSpPr>
          <p:cNvPr id="19" name="Freeform 22"/>
          <p:cNvSpPr>
            <a:spLocks/>
          </p:cNvSpPr>
          <p:nvPr/>
        </p:nvSpPr>
        <p:spPr bwMode="auto">
          <a:xfrm>
            <a:off x="4191000" y="1346200"/>
            <a:ext cx="4648200" cy="4508500"/>
          </a:xfrm>
          <a:custGeom>
            <a:avLst/>
            <a:gdLst>
              <a:gd name="T0" fmla="*/ 3581400 w 2928"/>
              <a:gd name="T1" fmla="*/ 4140200 h 2840"/>
              <a:gd name="T2" fmla="*/ 4114800 w 2928"/>
              <a:gd name="T3" fmla="*/ 3911600 h 2840"/>
              <a:gd name="T4" fmla="*/ 3962400 w 2928"/>
              <a:gd name="T5" fmla="*/ 558800 h 2840"/>
              <a:gd name="T6" fmla="*/ 0 w 2928"/>
              <a:gd name="T7" fmla="*/ 558800 h 28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2840">
                <a:moveTo>
                  <a:pt x="2256" y="2608"/>
                </a:moveTo>
                <a:cubicBezTo>
                  <a:pt x="2404" y="2724"/>
                  <a:pt x="2552" y="2840"/>
                  <a:pt x="2592" y="2464"/>
                </a:cubicBezTo>
                <a:cubicBezTo>
                  <a:pt x="2632" y="2088"/>
                  <a:pt x="2928" y="704"/>
                  <a:pt x="2496" y="352"/>
                </a:cubicBezTo>
                <a:cubicBezTo>
                  <a:pt x="2064" y="0"/>
                  <a:pt x="1032" y="176"/>
                  <a:pt x="0" y="352"/>
                </a:cubicBezTo>
              </a:path>
            </a:pathLst>
          </a:custGeom>
          <a:noFill/>
          <a:ln w="53975">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Text Box 23"/>
          <p:cNvSpPr txBox="1">
            <a:spLocks noChangeArrowheads="1"/>
          </p:cNvSpPr>
          <p:nvPr/>
        </p:nvSpPr>
        <p:spPr bwMode="auto">
          <a:xfrm>
            <a:off x="7562850" y="5835650"/>
            <a:ext cx="120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a:solidFill>
                  <a:srgbClr val="FF0000"/>
                </a:solidFill>
              </a:rPr>
              <a:t>Semantic</a:t>
            </a:r>
          </a:p>
          <a:p>
            <a:pPr eaLnBrk="1" hangingPunct="1"/>
            <a:r>
              <a:rPr lang="en-US" b="1">
                <a:solidFill>
                  <a:srgbClr val="FF0000"/>
                </a:solidFill>
              </a:rPr>
              <a:t>Errors</a:t>
            </a:r>
          </a:p>
        </p:txBody>
      </p:sp>
    </p:spTree>
    <p:extLst>
      <p:ext uri="{BB962C8B-B14F-4D97-AF65-F5344CB8AC3E}">
        <p14:creationId xmlns:p14="http://schemas.microsoft.com/office/powerpoint/2010/main" val="154694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Syntax and </a:t>
            </a:r>
            <a:r>
              <a:rPr lang="en-US" sz="3200" dirty="0" smtClean="0"/>
              <a:t>Semantics error</a:t>
            </a:r>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4" name="Rectangle 3"/>
          <p:cNvSpPr txBox="1">
            <a:spLocks noChangeArrowheads="1"/>
          </p:cNvSpPr>
          <p:nvPr/>
        </p:nvSpPr>
        <p:spPr>
          <a:xfrm>
            <a:off x="152400" y="914400"/>
            <a:ext cx="876300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CC0099"/>
                </a:solidFill>
              </a:rPr>
              <a:t>Syntax</a:t>
            </a:r>
            <a:r>
              <a:rPr lang="en-US" dirty="0" smtClean="0"/>
              <a:t> errors: violation of programming language rules (grammar)</a:t>
            </a:r>
          </a:p>
          <a:p>
            <a:pPr lvl="1"/>
            <a:r>
              <a:rPr lang="en-US" dirty="0" smtClean="0"/>
              <a:t>"</a:t>
            </a:r>
            <a:r>
              <a:rPr lang="en-US" i="1" dirty="0" smtClean="0"/>
              <a:t>Me speak English good</a:t>
            </a:r>
            <a:r>
              <a:rPr lang="en-US" dirty="0" smtClean="0"/>
              <a:t>." </a:t>
            </a:r>
          </a:p>
          <a:p>
            <a:pPr lvl="1"/>
            <a:r>
              <a:rPr lang="en-US" dirty="0" smtClean="0"/>
              <a:t>Use valid C symbols in wrong places</a:t>
            </a:r>
          </a:p>
          <a:p>
            <a:pPr lvl="1"/>
            <a:r>
              <a:rPr lang="en-US" dirty="0" smtClean="0"/>
              <a:t>Detected by the compiler</a:t>
            </a:r>
          </a:p>
          <a:p>
            <a:r>
              <a:rPr lang="en-US" dirty="0" smtClean="0">
                <a:solidFill>
                  <a:srgbClr val="CC0099"/>
                </a:solidFill>
              </a:rPr>
              <a:t>Semantics</a:t>
            </a:r>
            <a:r>
              <a:rPr lang="en-US" dirty="0" smtClean="0"/>
              <a:t> errors: errors in meaning: </a:t>
            </a:r>
          </a:p>
          <a:p>
            <a:pPr lvl="1"/>
            <a:r>
              <a:rPr lang="en-US" dirty="0" smtClean="0"/>
              <a:t>"</a:t>
            </a:r>
            <a:r>
              <a:rPr lang="en-US" i="1" dirty="0" smtClean="0"/>
              <a:t>This sentence is excellent Italian</a:t>
            </a:r>
            <a:r>
              <a:rPr lang="en-US" dirty="0" smtClean="0"/>
              <a:t>." </a:t>
            </a:r>
          </a:p>
          <a:p>
            <a:pPr lvl="1"/>
            <a:r>
              <a:rPr lang="en-US" dirty="0" smtClean="0"/>
              <a:t>Programs are syntactically correct but don’t produce the expected output</a:t>
            </a:r>
          </a:p>
          <a:p>
            <a:pPr lvl="1"/>
            <a:r>
              <a:rPr lang="en-US" dirty="0" smtClean="0"/>
              <a:t>User observes output of running program</a:t>
            </a:r>
          </a:p>
          <a:p>
            <a:endParaRPr lang="en-US" sz="2800" dirty="0" smtClean="0"/>
          </a:p>
        </p:txBody>
      </p:sp>
    </p:spTree>
    <p:extLst>
      <p:ext uri="{BB962C8B-B14F-4D97-AF65-F5344CB8AC3E}">
        <p14:creationId xmlns:p14="http://schemas.microsoft.com/office/powerpoint/2010/main" val="115002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Variables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4" name="Rectangle 3"/>
          <p:cNvSpPr txBox="1">
            <a:spLocks noChangeArrowheads="1"/>
          </p:cNvSpPr>
          <p:nvPr/>
        </p:nvSpPr>
        <p:spPr>
          <a:xfrm>
            <a:off x="152400" y="836614"/>
            <a:ext cx="8763000" cy="58689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dirty="0" smtClean="0"/>
              <a:t>Programs can use symbolic names for storing computation data and results</a:t>
            </a:r>
          </a:p>
          <a:p>
            <a:pPr>
              <a:lnSpc>
                <a:spcPct val="90000"/>
              </a:lnSpc>
            </a:pPr>
            <a:r>
              <a:rPr lang="en-US" dirty="0" smtClean="0">
                <a:solidFill>
                  <a:srgbClr val="FF0000"/>
                </a:solidFill>
              </a:rPr>
              <a:t>Variable</a:t>
            </a:r>
            <a:r>
              <a:rPr lang="en-US" dirty="0" smtClean="0"/>
              <a:t>: a symbolic name for a memory location</a:t>
            </a:r>
          </a:p>
          <a:p>
            <a:pPr lvl="1">
              <a:lnSpc>
                <a:spcPct val="90000"/>
              </a:lnSpc>
            </a:pPr>
            <a:r>
              <a:rPr lang="en-US" dirty="0" smtClean="0"/>
              <a:t>programmer doesn’t has to worry about specifying (or even knowing) the value of the location’s address</a:t>
            </a:r>
          </a:p>
          <a:p>
            <a:pPr>
              <a:lnSpc>
                <a:spcPct val="90000"/>
              </a:lnSpc>
            </a:pPr>
            <a:r>
              <a:rPr lang="en-US" dirty="0" smtClean="0"/>
              <a:t>In C, variables have to be </a:t>
            </a:r>
            <a:r>
              <a:rPr lang="en-US" b="1" i="1" dirty="0" smtClean="0">
                <a:solidFill>
                  <a:srgbClr val="0070C0"/>
                </a:solidFill>
              </a:rPr>
              <a:t>declared</a:t>
            </a:r>
            <a:r>
              <a:rPr lang="en-US" dirty="0" smtClean="0">
                <a:solidFill>
                  <a:srgbClr val="0070C0"/>
                </a:solidFill>
              </a:rPr>
              <a:t> </a:t>
            </a:r>
            <a:r>
              <a:rPr lang="en-US" dirty="0" smtClean="0"/>
              <a:t>before they are used</a:t>
            </a:r>
          </a:p>
          <a:p>
            <a:pPr lvl="1">
              <a:lnSpc>
                <a:spcPct val="90000"/>
              </a:lnSpc>
            </a:pPr>
            <a:endParaRPr lang="en-US" dirty="0" smtClean="0"/>
          </a:p>
        </p:txBody>
      </p:sp>
    </p:spTree>
    <p:extLst>
      <p:ext uri="{BB962C8B-B14F-4D97-AF65-F5344CB8AC3E}">
        <p14:creationId xmlns:p14="http://schemas.microsoft.com/office/powerpoint/2010/main" val="223920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Variables - Examples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5" name="Text Box 4"/>
          <p:cNvSpPr txBox="1">
            <a:spLocks noChangeArrowheads="1"/>
          </p:cNvSpPr>
          <p:nvPr/>
        </p:nvSpPr>
        <p:spPr bwMode="auto">
          <a:xfrm>
            <a:off x="914400" y="1717675"/>
            <a:ext cx="83058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err="1">
                <a:latin typeface="Courier New" panose="02070309020205020404" pitchFamily="49" charset="0"/>
              </a:rPr>
              <a:t>int</a:t>
            </a:r>
            <a:r>
              <a:rPr lang="en-US" dirty="0">
                <a:latin typeface="Courier New" panose="02070309020205020404" pitchFamily="49" charset="0"/>
              </a:rPr>
              <a:t> a;         // declaring a variable of type </a:t>
            </a:r>
            <a:r>
              <a:rPr lang="en-US" dirty="0" err="1">
                <a:latin typeface="Courier New" panose="02070309020205020404" pitchFamily="49" charset="0"/>
              </a:rPr>
              <a:t>int</a:t>
            </a:r>
            <a:endParaRPr lang="en-US" dirty="0">
              <a:latin typeface="Courier New" panose="02070309020205020404" pitchFamily="49" charset="0"/>
            </a:endParaRPr>
          </a:p>
          <a:p>
            <a:endParaRPr lang="en-US" dirty="0">
              <a:latin typeface="Courier New" panose="02070309020205020404" pitchFamily="49" charset="0"/>
            </a:endParaRPr>
          </a:p>
          <a:p>
            <a:r>
              <a:rPr lang="en-US" dirty="0" err="1">
                <a:latin typeface="Courier New" panose="02070309020205020404" pitchFamily="49" charset="0"/>
              </a:rPr>
              <a:t>int</a:t>
            </a:r>
            <a:r>
              <a:rPr lang="en-US" dirty="0">
                <a:latin typeface="Courier New" panose="02070309020205020404" pitchFamily="49" charset="0"/>
              </a:rPr>
              <a:t> sum, a1,a2; // declaring 3 variables</a:t>
            </a:r>
          </a:p>
          <a:p>
            <a:endParaRPr lang="en-US" dirty="0">
              <a:latin typeface="Courier New" panose="02070309020205020404" pitchFamily="49" charset="0"/>
            </a:endParaRPr>
          </a:p>
          <a:p>
            <a:r>
              <a:rPr lang="en-US" dirty="0" err="1">
                <a:latin typeface="Courier New" panose="02070309020205020404" pitchFamily="49" charset="0"/>
              </a:rPr>
              <a:t>int</a:t>
            </a:r>
            <a:r>
              <a:rPr lang="en-US" dirty="0">
                <a:latin typeface="Courier New" panose="02070309020205020404" pitchFamily="49" charset="0"/>
              </a:rPr>
              <a:t> x=7; // declaring and initializing a variable </a:t>
            </a:r>
          </a:p>
          <a:p>
            <a:endParaRPr lang="en-US" dirty="0">
              <a:latin typeface="Courier New" panose="02070309020205020404" pitchFamily="49" charset="0"/>
            </a:endParaRPr>
          </a:p>
          <a:p>
            <a:endParaRPr lang="en-US" dirty="0">
              <a:latin typeface="Courier New" panose="02070309020205020404" pitchFamily="49" charset="0"/>
            </a:endParaRPr>
          </a:p>
          <a:p>
            <a:r>
              <a:rPr lang="en-US" dirty="0">
                <a:latin typeface="Courier New" panose="02070309020205020404" pitchFamily="49" charset="0"/>
              </a:rPr>
              <a:t>a=5;  // assigning to variable a the value 5</a:t>
            </a:r>
          </a:p>
          <a:p>
            <a:endParaRPr lang="en-US" dirty="0">
              <a:latin typeface="Courier New" panose="02070309020205020404" pitchFamily="49" charset="0"/>
            </a:endParaRPr>
          </a:p>
          <a:p>
            <a:r>
              <a:rPr lang="en-US" dirty="0">
                <a:latin typeface="Courier New" panose="02070309020205020404" pitchFamily="49" charset="0"/>
              </a:rPr>
              <a:t>a1=a; // assigning to variable a1 the value of a</a:t>
            </a:r>
          </a:p>
          <a:p>
            <a:endParaRPr lang="en-US" dirty="0">
              <a:latin typeface="Courier New" panose="02070309020205020404" pitchFamily="49" charset="0"/>
            </a:endParaRPr>
          </a:p>
          <a:p>
            <a:endParaRPr lang="en-US" dirty="0">
              <a:latin typeface="Courier New" panose="02070309020205020404" pitchFamily="49" charset="0"/>
            </a:endParaRPr>
          </a:p>
        </p:txBody>
      </p:sp>
      <p:sp>
        <p:nvSpPr>
          <p:cNvPr id="6" name="Freeform 6"/>
          <p:cNvSpPr>
            <a:spLocks/>
          </p:cNvSpPr>
          <p:nvPr/>
        </p:nvSpPr>
        <p:spPr bwMode="auto">
          <a:xfrm>
            <a:off x="774700" y="4114800"/>
            <a:ext cx="503238" cy="544513"/>
          </a:xfrm>
          <a:custGeom>
            <a:avLst/>
            <a:gdLst>
              <a:gd name="T0" fmla="*/ 198 w 317"/>
              <a:gd name="T1" fmla="*/ 22 h 343"/>
              <a:gd name="T2" fmla="*/ 66 w 317"/>
              <a:gd name="T3" fmla="*/ 70 h 343"/>
              <a:gd name="T4" fmla="*/ 42 w 317"/>
              <a:gd name="T5" fmla="*/ 286 h 343"/>
              <a:gd name="T6" fmla="*/ 186 w 317"/>
              <a:gd name="T7" fmla="*/ 322 h 343"/>
              <a:gd name="T8" fmla="*/ 222 w 317"/>
              <a:gd name="T9" fmla="*/ 334 h 343"/>
              <a:gd name="T10" fmla="*/ 294 w 317"/>
              <a:gd name="T11" fmla="*/ 322 h 343"/>
              <a:gd name="T12" fmla="*/ 294 w 317"/>
              <a:gd name="T13" fmla="*/ 46 h 343"/>
              <a:gd name="T14" fmla="*/ 198 w 317"/>
              <a:gd name="T15" fmla="*/ 22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Freeform 7"/>
          <p:cNvSpPr>
            <a:spLocks/>
          </p:cNvSpPr>
          <p:nvPr/>
        </p:nvSpPr>
        <p:spPr bwMode="auto">
          <a:xfrm>
            <a:off x="1290638" y="4130675"/>
            <a:ext cx="503237" cy="544513"/>
          </a:xfrm>
          <a:custGeom>
            <a:avLst/>
            <a:gdLst>
              <a:gd name="T0" fmla="*/ 198 w 317"/>
              <a:gd name="T1" fmla="*/ 22 h 343"/>
              <a:gd name="T2" fmla="*/ 66 w 317"/>
              <a:gd name="T3" fmla="*/ 70 h 343"/>
              <a:gd name="T4" fmla="*/ 42 w 317"/>
              <a:gd name="T5" fmla="*/ 286 h 343"/>
              <a:gd name="T6" fmla="*/ 186 w 317"/>
              <a:gd name="T7" fmla="*/ 322 h 343"/>
              <a:gd name="T8" fmla="*/ 222 w 317"/>
              <a:gd name="T9" fmla="*/ 334 h 343"/>
              <a:gd name="T10" fmla="*/ 294 w 317"/>
              <a:gd name="T11" fmla="*/ 322 h 343"/>
              <a:gd name="T12" fmla="*/ 294 w 317"/>
              <a:gd name="T13" fmla="*/ 46 h 343"/>
              <a:gd name="T14" fmla="*/ 198 w 317"/>
              <a:gd name="T15" fmla="*/ 22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8"/>
          <p:cNvSpPr txBox="1">
            <a:spLocks noChangeArrowheads="1"/>
          </p:cNvSpPr>
          <p:nvPr/>
        </p:nvSpPr>
        <p:spPr bwMode="auto">
          <a:xfrm>
            <a:off x="117475" y="4816475"/>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FF0000"/>
                </a:solidFill>
              </a:rPr>
              <a:t>L-value</a:t>
            </a:r>
          </a:p>
        </p:txBody>
      </p:sp>
      <p:sp>
        <p:nvSpPr>
          <p:cNvPr id="9" name="Text Box 9"/>
          <p:cNvSpPr txBox="1">
            <a:spLocks noChangeArrowheads="1"/>
          </p:cNvSpPr>
          <p:nvPr/>
        </p:nvSpPr>
        <p:spPr bwMode="auto">
          <a:xfrm>
            <a:off x="1260475" y="4816475"/>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solidFill>
                  <a:srgbClr val="006600"/>
                </a:solidFill>
              </a:rPr>
              <a:t>R-value</a:t>
            </a:r>
          </a:p>
        </p:txBody>
      </p:sp>
      <p:sp>
        <p:nvSpPr>
          <p:cNvPr id="10" name="Text Box 10"/>
          <p:cNvSpPr txBox="1">
            <a:spLocks noChangeArrowheads="1"/>
          </p:cNvSpPr>
          <p:nvPr/>
        </p:nvSpPr>
        <p:spPr bwMode="auto">
          <a:xfrm>
            <a:off x="898525" y="5105400"/>
            <a:ext cx="76930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a:p>
            <a:endParaRPr lang="en-US"/>
          </a:p>
          <a:p>
            <a:r>
              <a:rPr lang="en-US">
                <a:latin typeface="Courier New" panose="02070309020205020404" pitchFamily="49" charset="0"/>
              </a:rPr>
              <a:t>a1=a1+1;  // assigning to variable a1 the value of a1+1</a:t>
            </a:r>
          </a:p>
          <a:p>
            <a:r>
              <a:rPr lang="en-US">
                <a:latin typeface="Courier New" panose="02070309020205020404" pitchFamily="49" charset="0"/>
              </a:rPr>
              <a:t>	   // (increasing value of a1 with 1)</a:t>
            </a:r>
          </a:p>
          <a:p>
            <a:endParaRPr lang="en-US">
              <a:latin typeface="Courier New" panose="02070309020205020404" pitchFamily="49" charset="0"/>
            </a:endParaRPr>
          </a:p>
        </p:txBody>
      </p:sp>
    </p:spTree>
    <p:extLst>
      <p:ext uri="{BB962C8B-B14F-4D97-AF65-F5344CB8AC3E}">
        <p14:creationId xmlns:p14="http://schemas.microsoft.com/office/powerpoint/2010/main" val="356844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Variable </a:t>
            </a:r>
            <a:r>
              <a:rPr lang="en-US" sz="3200" dirty="0" smtClean="0"/>
              <a:t>names: rules</a:t>
            </a:r>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4" name="Rectangle 3"/>
          <p:cNvSpPr txBox="1">
            <a:spLocks noChangeArrowheads="1"/>
          </p:cNvSpPr>
          <p:nvPr/>
        </p:nvSpPr>
        <p:spPr>
          <a:xfrm>
            <a:off x="228600" y="836613"/>
            <a:ext cx="8686800" cy="58689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5000"/>
              </a:lnSpc>
              <a:buFontTx/>
              <a:buNone/>
            </a:pPr>
            <a:r>
              <a:rPr lang="en-US" sz="2400" dirty="0" smtClean="0">
                <a:latin typeface="+mj-lt"/>
              </a:rPr>
              <a:t>Rules for valid variable names (</a:t>
            </a:r>
            <a:r>
              <a:rPr lang="en-US" sz="2400" i="1" dirty="0" smtClean="0">
                <a:latin typeface="+mj-lt"/>
              </a:rPr>
              <a:t>identifiers</a:t>
            </a:r>
            <a:r>
              <a:rPr lang="en-US" sz="2400" dirty="0" smtClean="0">
                <a:latin typeface="+mj-lt"/>
              </a:rPr>
              <a:t>) in C :</a:t>
            </a:r>
          </a:p>
          <a:p>
            <a:pPr>
              <a:lnSpc>
                <a:spcPct val="95000"/>
              </a:lnSpc>
            </a:pPr>
            <a:r>
              <a:rPr lang="en-US" sz="2400" dirty="0" smtClean="0">
                <a:latin typeface="+mj-lt"/>
              </a:rPr>
              <a:t>Name must begin with a letter or underscore ( _ ) and can be followed by any combination of letters, underscores, or digits.</a:t>
            </a:r>
          </a:p>
          <a:p>
            <a:pPr>
              <a:lnSpc>
                <a:spcPct val="95000"/>
              </a:lnSpc>
            </a:pPr>
            <a:r>
              <a:rPr lang="en-US" sz="2400" dirty="0" smtClean="0">
                <a:latin typeface="+mj-lt"/>
              </a:rPr>
              <a:t>Any name that has special significance to the C compiler (</a:t>
            </a:r>
            <a:r>
              <a:rPr lang="en-US" sz="2400" i="1" dirty="0" smtClean="0">
                <a:latin typeface="+mj-lt"/>
              </a:rPr>
              <a:t>reserved words</a:t>
            </a:r>
            <a:r>
              <a:rPr lang="en-US" sz="2400" dirty="0" smtClean="0">
                <a:latin typeface="+mj-lt"/>
              </a:rPr>
              <a:t>) cannot be used as a variable name.</a:t>
            </a:r>
          </a:p>
          <a:p>
            <a:pPr>
              <a:lnSpc>
                <a:spcPct val="95000"/>
              </a:lnSpc>
            </a:pPr>
            <a:r>
              <a:rPr lang="en-US" sz="2400" dirty="0" smtClean="0">
                <a:solidFill>
                  <a:srgbClr val="FF0000"/>
                </a:solidFill>
                <a:latin typeface="+mj-lt"/>
              </a:rPr>
              <a:t>Examples of </a:t>
            </a:r>
            <a:r>
              <a:rPr lang="en-US" sz="2400" b="1" i="1" dirty="0" smtClean="0">
                <a:solidFill>
                  <a:srgbClr val="FF0000"/>
                </a:solidFill>
                <a:latin typeface="+mj-lt"/>
              </a:rPr>
              <a:t>valid</a:t>
            </a:r>
            <a:r>
              <a:rPr lang="en-US" sz="2400" dirty="0" smtClean="0">
                <a:solidFill>
                  <a:srgbClr val="FF0000"/>
                </a:solidFill>
                <a:latin typeface="+mj-lt"/>
              </a:rPr>
              <a:t> variable names: </a:t>
            </a:r>
            <a:r>
              <a:rPr lang="en-US" sz="2400" dirty="0" smtClean="0">
                <a:latin typeface="+mj-lt"/>
              </a:rPr>
              <a:t>Sum, </a:t>
            </a:r>
            <a:r>
              <a:rPr lang="en-US" sz="2400" dirty="0" err="1" smtClean="0">
                <a:latin typeface="+mj-lt"/>
              </a:rPr>
              <a:t>pieceFlag</a:t>
            </a:r>
            <a:r>
              <a:rPr lang="en-US" sz="2400" dirty="0" smtClean="0">
                <a:latin typeface="+mj-lt"/>
              </a:rPr>
              <a:t>, I, J5x7, </a:t>
            </a:r>
            <a:r>
              <a:rPr lang="en-US" sz="2400" dirty="0" err="1" smtClean="0">
                <a:latin typeface="+mj-lt"/>
              </a:rPr>
              <a:t>Number_of_moves</a:t>
            </a:r>
            <a:r>
              <a:rPr lang="en-US" sz="2400" dirty="0" smtClean="0">
                <a:latin typeface="+mj-lt"/>
              </a:rPr>
              <a:t>, _</a:t>
            </a:r>
            <a:r>
              <a:rPr lang="en-US" sz="2400" dirty="0" err="1" smtClean="0">
                <a:latin typeface="+mj-lt"/>
              </a:rPr>
              <a:t>sysflag</a:t>
            </a:r>
            <a:endParaRPr lang="en-US" sz="2400" dirty="0" smtClean="0">
              <a:latin typeface="+mj-lt"/>
            </a:endParaRPr>
          </a:p>
          <a:p>
            <a:pPr>
              <a:lnSpc>
                <a:spcPct val="95000"/>
              </a:lnSpc>
            </a:pPr>
            <a:r>
              <a:rPr lang="en-US" sz="2400" dirty="0" smtClean="0">
                <a:solidFill>
                  <a:srgbClr val="FF0000"/>
                </a:solidFill>
                <a:latin typeface="+mj-lt"/>
              </a:rPr>
              <a:t>Examples of </a:t>
            </a:r>
            <a:r>
              <a:rPr lang="en-US" sz="2400" b="1" i="1" dirty="0" smtClean="0">
                <a:solidFill>
                  <a:srgbClr val="FF0000"/>
                </a:solidFill>
                <a:latin typeface="+mj-lt"/>
              </a:rPr>
              <a:t>invalid</a:t>
            </a:r>
            <a:r>
              <a:rPr lang="en-US" sz="2400" dirty="0" smtClean="0">
                <a:solidFill>
                  <a:srgbClr val="FF0000"/>
                </a:solidFill>
                <a:latin typeface="+mj-lt"/>
              </a:rPr>
              <a:t> variable names</a:t>
            </a:r>
            <a:r>
              <a:rPr lang="en-US" sz="2400" dirty="0" smtClean="0">
                <a:latin typeface="+mj-lt"/>
              </a:rPr>
              <a:t>: </a:t>
            </a:r>
            <a:r>
              <a:rPr lang="en-US" sz="2400" dirty="0" err="1" smtClean="0">
                <a:latin typeface="+mj-lt"/>
              </a:rPr>
              <a:t>sum$value</a:t>
            </a:r>
            <a:r>
              <a:rPr lang="en-US" sz="2400" dirty="0" smtClean="0">
                <a:latin typeface="+mj-lt"/>
              </a:rPr>
              <a:t>, 3Spencer, int.  </a:t>
            </a:r>
          </a:p>
          <a:p>
            <a:pPr>
              <a:lnSpc>
                <a:spcPct val="95000"/>
              </a:lnSpc>
            </a:pPr>
            <a:r>
              <a:rPr lang="en-US" sz="2400" dirty="0" smtClean="0">
                <a:solidFill>
                  <a:srgbClr val="FF0000"/>
                </a:solidFill>
                <a:latin typeface="+mj-lt"/>
              </a:rPr>
              <a:t>C is case-sensitive: </a:t>
            </a:r>
            <a:r>
              <a:rPr lang="en-US" sz="2400" dirty="0" smtClean="0">
                <a:latin typeface="+mj-lt"/>
              </a:rPr>
              <a:t>sum, Sum, and SUM each refer to a different variable !</a:t>
            </a:r>
          </a:p>
          <a:p>
            <a:pPr>
              <a:lnSpc>
                <a:spcPct val="95000"/>
              </a:lnSpc>
            </a:pPr>
            <a:r>
              <a:rPr lang="en-US" sz="2400" dirty="0" smtClean="0">
                <a:solidFill>
                  <a:srgbClr val="FF0000"/>
                </a:solidFill>
                <a:latin typeface="+mj-lt"/>
              </a:rPr>
              <a:t>Variable names can be as long as you want</a:t>
            </a:r>
            <a:r>
              <a:rPr lang="en-US" sz="2400" dirty="0" smtClean="0">
                <a:latin typeface="+mj-lt"/>
              </a:rPr>
              <a:t>, although only the first 63 characters might be significant. But it’s  not practical to use variable names that are too long.</a:t>
            </a:r>
          </a:p>
          <a:p>
            <a:pPr>
              <a:lnSpc>
                <a:spcPct val="95000"/>
              </a:lnSpc>
            </a:pPr>
            <a:r>
              <a:rPr lang="en-US" sz="2400" dirty="0" smtClean="0">
                <a:solidFill>
                  <a:srgbClr val="FF0000"/>
                </a:solidFill>
                <a:latin typeface="+mj-lt"/>
              </a:rPr>
              <a:t>Choice of meaningful variable names </a:t>
            </a:r>
            <a:r>
              <a:rPr lang="en-US" sz="2400" dirty="0" smtClean="0">
                <a:latin typeface="+mj-lt"/>
              </a:rPr>
              <a:t>can increase the readability of a program</a:t>
            </a:r>
          </a:p>
          <a:p>
            <a:pPr>
              <a:lnSpc>
                <a:spcPct val="80000"/>
              </a:lnSpc>
            </a:pPr>
            <a:endParaRPr lang="en-US" sz="2400" dirty="0">
              <a:latin typeface="+mj-lt"/>
            </a:endParaRPr>
          </a:p>
        </p:txBody>
      </p:sp>
    </p:spTree>
    <p:extLst>
      <p:ext uri="{BB962C8B-B14F-4D97-AF65-F5344CB8AC3E}">
        <p14:creationId xmlns:p14="http://schemas.microsoft.com/office/powerpoint/2010/main" val="296432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Using and Displaying Variables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4" name="Text Box 4"/>
          <p:cNvSpPr txBox="1">
            <a:spLocks noChangeArrowheads="1"/>
          </p:cNvSpPr>
          <p:nvPr/>
        </p:nvSpPr>
        <p:spPr bwMode="auto">
          <a:xfrm>
            <a:off x="990600" y="1676400"/>
            <a:ext cx="72517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ourier New" panose="02070309020205020404" pitchFamily="49" charset="0"/>
              </a:rPr>
              <a:t>#include &lt;</a:t>
            </a:r>
            <a:r>
              <a:rPr lang="en-US" dirty="0" err="1">
                <a:latin typeface="Courier New" panose="02070309020205020404" pitchFamily="49" charset="0"/>
              </a:rPr>
              <a:t>stdio.h</a:t>
            </a:r>
            <a:r>
              <a:rPr lang="en-US" dirty="0">
                <a:latin typeface="Courier New" panose="02070309020205020404" pitchFamily="49" charset="0"/>
              </a:rPr>
              <a:t>&gt;</a:t>
            </a:r>
          </a:p>
          <a:p>
            <a:pPr eaLnBrk="1" hangingPunct="1"/>
            <a:r>
              <a:rPr lang="en-US" dirty="0" err="1">
                <a:latin typeface="Courier New" panose="02070309020205020404" pitchFamily="49" charset="0"/>
              </a:rPr>
              <a:t>int</a:t>
            </a:r>
            <a:r>
              <a:rPr lang="en-US" dirty="0">
                <a:latin typeface="Courier New" panose="02070309020205020404" pitchFamily="49" charset="0"/>
              </a:rPr>
              <a:t> main (void)</a:t>
            </a:r>
          </a:p>
          <a:p>
            <a:pPr eaLnBrk="1" hangingPunct="1"/>
            <a:r>
              <a:rPr lang="en-US" dirty="0">
                <a:latin typeface="Courier New" panose="02070309020205020404" pitchFamily="49" charset="0"/>
              </a:rPr>
              <a:t>{</a:t>
            </a:r>
          </a:p>
          <a:p>
            <a:pPr eaLnBrk="1" hangingPunct="1"/>
            <a:r>
              <a:rPr lang="en-US" dirty="0">
                <a:latin typeface="Courier New" panose="02070309020205020404" pitchFamily="49" charset="0"/>
              </a:rPr>
              <a:t>	</a:t>
            </a:r>
            <a:r>
              <a:rPr lang="en-US" dirty="0" err="1">
                <a:latin typeface="Courier New" panose="02070309020205020404" pitchFamily="49" charset="0"/>
              </a:rPr>
              <a:t>int</a:t>
            </a:r>
            <a:r>
              <a:rPr lang="en-US" dirty="0">
                <a:latin typeface="Courier New" panose="02070309020205020404" pitchFamily="49" charset="0"/>
              </a:rPr>
              <a:t> sum;</a:t>
            </a:r>
          </a:p>
          <a:p>
            <a:pPr eaLnBrk="1" hangingPunct="1"/>
            <a:r>
              <a:rPr lang="en-US" dirty="0">
                <a:latin typeface="Courier New" panose="02070309020205020404" pitchFamily="49" charset="0"/>
              </a:rPr>
              <a:t>	sum = 50 + 25;</a:t>
            </a:r>
          </a:p>
          <a:p>
            <a:pPr eaLnBrk="1" hangingPunct="1"/>
            <a:r>
              <a:rPr lang="en-US" dirty="0">
                <a:latin typeface="Courier New" panose="02070309020205020404" pitchFamily="49" charset="0"/>
              </a:rPr>
              <a:t>	</a:t>
            </a:r>
            <a:r>
              <a:rPr lang="en-US" dirty="0" err="1">
                <a:latin typeface="Courier New" panose="02070309020205020404" pitchFamily="49" charset="0"/>
              </a:rPr>
              <a:t>printf</a:t>
            </a:r>
            <a:r>
              <a:rPr lang="en-US" dirty="0">
                <a:latin typeface="Courier New" panose="02070309020205020404" pitchFamily="49" charset="0"/>
              </a:rPr>
              <a:t> ("The sum of 50 and 25 is %</a:t>
            </a:r>
            <a:r>
              <a:rPr lang="en-US" dirty="0" err="1">
                <a:latin typeface="Courier New" panose="02070309020205020404" pitchFamily="49" charset="0"/>
              </a:rPr>
              <a:t>i</a:t>
            </a:r>
            <a:r>
              <a:rPr lang="en-US" dirty="0">
                <a:latin typeface="Courier New" panose="02070309020205020404" pitchFamily="49" charset="0"/>
              </a:rPr>
              <a:t>\n", sum);</a:t>
            </a:r>
          </a:p>
          <a:p>
            <a:pPr eaLnBrk="1" hangingPunct="1"/>
            <a:r>
              <a:rPr lang="en-US" dirty="0">
                <a:latin typeface="Courier New" panose="02070309020205020404" pitchFamily="49" charset="0"/>
              </a:rPr>
              <a:t>	return 0;</a:t>
            </a:r>
          </a:p>
          <a:p>
            <a:pPr eaLnBrk="1" hangingPunct="1"/>
            <a:r>
              <a:rPr lang="en-US" dirty="0">
                <a:latin typeface="Courier New" panose="02070309020205020404" pitchFamily="49" charset="0"/>
              </a:rPr>
              <a:t>}</a:t>
            </a:r>
          </a:p>
        </p:txBody>
      </p:sp>
      <p:sp>
        <p:nvSpPr>
          <p:cNvPr id="5" name="Text Box 6"/>
          <p:cNvSpPr txBox="1">
            <a:spLocks noChangeArrowheads="1"/>
          </p:cNvSpPr>
          <p:nvPr/>
        </p:nvSpPr>
        <p:spPr bwMode="auto">
          <a:xfrm>
            <a:off x="1600200" y="4724400"/>
            <a:ext cx="4508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Variable sum </a:t>
            </a:r>
            <a:r>
              <a:rPr lang="en-US" b="1"/>
              <a:t>assigned</a:t>
            </a:r>
            <a:r>
              <a:rPr lang="en-US"/>
              <a:t>  expression 50+25</a:t>
            </a:r>
          </a:p>
        </p:txBody>
      </p:sp>
      <p:sp>
        <p:nvSpPr>
          <p:cNvPr id="6" name="Text Box 7"/>
          <p:cNvSpPr txBox="1">
            <a:spLocks noChangeArrowheads="1"/>
          </p:cNvSpPr>
          <p:nvPr/>
        </p:nvSpPr>
        <p:spPr bwMode="auto">
          <a:xfrm>
            <a:off x="1600200" y="5410200"/>
            <a:ext cx="493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Value of variable sum is </a:t>
            </a:r>
            <a:r>
              <a:rPr lang="en-US" b="1"/>
              <a:t>printed</a:t>
            </a:r>
            <a:r>
              <a:rPr lang="en-US"/>
              <a:t> in place of %i </a:t>
            </a:r>
          </a:p>
        </p:txBody>
      </p:sp>
      <p:sp>
        <p:nvSpPr>
          <p:cNvPr id="7" name="Freeform 8"/>
          <p:cNvSpPr>
            <a:spLocks/>
          </p:cNvSpPr>
          <p:nvPr/>
        </p:nvSpPr>
        <p:spPr bwMode="auto">
          <a:xfrm>
            <a:off x="1485900" y="2667000"/>
            <a:ext cx="419100" cy="1600200"/>
          </a:xfrm>
          <a:custGeom>
            <a:avLst/>
            <a:gdLst>
              <a:gd name="T0" fmla="*/ 419100 w 264"/>
              <a:gd name="T1" fmla="*/ 0 h 1008"/>
              <a:gd name="T2" fmla="*/ 38100 w 264"/>
              <a:gd name="T3" fmla="*/ 609600 h 1008"/>
              <a:gd name="T4" fmla="*/ 190500 w 264"/>
              <a:gd name="T5" fmla="*/ 1600200 h 1008"/>
              <a:gd name="T6" fmla="*/ 0 60000 65536"/>
              <a:gd name="T7" fmla="*/ 0 60000 65536"/>
              <a:gd name="T8" fmla="*/ 0 60000 65536"/>
            </a:gdLst>
            <a:ahLst/>
            <a:cxnLst>
              <a:cxn ang="T6">
                <a:pos x="T0" y="T1"/>
              </a:cxn>
              <a:cxn ang="T7">
                <a:pos x="T2" y="T3"/>
              </a:cxn>
              <a:cxn ang="T8">
                <a:pos x="T4" y="T5"/>
              </a:cxn>
            </a:cxnLst>
            <a:rect l="0" t="0" r="r" b="b"/>
            <a:pathLst>
              <a:path w="264" h="1008">
                <a:moveTo>
                  <a:pt x="264" y="0"/>
                </a:moveTo>
                <a:cubicBezTo>
                  <a:pt x="156" y="108"/>
                  <a:pt x="48" y="216"/>
                  <a:pt x="24" y="384"/>
                </a:cubicBezTo>
                <a:cubicBezTo>
                  <a:pt x="0" y="552"/>
                  <a:pt x="60" y="780"/>
                  <a:pt x="120" y="100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9"/>
          <p:cNvSpPr>
            <a:spLocks/>
          </p:cNvSpPr>
          <p:nvPr/>
        </p:nvSpPr>
        <p:spPr bwMode="auto">
          <a:xfrm>
            <a:off x="1295400" y="2971800"/>
            <a:ext cx="647700" cy="1905000"/>
          </a:xfrm>
          <a:custGeom>
            <a:avLst/>
            <a:gdLst>
              <a:gd name="T0" fmla="*/ 647700 w 264"/>
              <a:gd name="T1" fmla="*/ 0 h 1008"/>
              <a:gd name="T2" fmla="*/ 58882 w 264"/>
              <a:gd name="T3" fmla="*/ 725714 h 1008"/>
              <a:gd name="T4" fmla="*/ 294409 w 264"/>
              <a:gd name="T5" fmla="*/ 1905000 h 1008"/>
              <a:gd name="T6" fmla="*/ 0 60000 65536"/>
              <a:gd name="T7" fmla="*/ 0 60000 65536"/>
              <a:gd name="T8" fmla="*/ 0 60000 65536"/>
            </a:gdLst>
            <a:ahLst/>
            <a:cxnLst>
              <a:cxn ang="T6">
                <a:pos x="T0" y="T1"/>
              </a:cxn>
              <a:cxn ang="T7">
                <a:pos x="T2" y="T3"/>
              </a:cxn>
              <a:cxn ang="T8">
                <a:pos x="T4" y="T5"/>
              </a:cxn>
            </a:cxnLst>
            <a:rect l="0" t="0" r="r" b="b"/>
            <a:pathLst>
              <a:path w="264" h="1008">
                <a:moveTo>
                  <a:pt x="264" y="0"/>
                </a:moveTo>
                <a:cubicBezTo>
                  <a:pt x="156" y="108"/>
                  <a:pt x="48" y="216"/>
                  <a:pt x="24" y="384"/>
                </a:cubicBezTo>
                <a:cubicBezTo>
                  <a:pt x="0" y="552"/>
                  <a:pt x="60" y="780"/>
                  <a:pt x="120" y="100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10"/>
          <p:cNvSpPr>
            <a:spLocks/>
          </p:cNvSpPr>
          <p:nvPr/>
        </p:nvSpPr>
        <p:spPr bwMode="auto">
          <a:xfrm>
            <a:off x="1143000" y="3276600"/>
            <a:ext cx="762000" cy="2286000"/>
          </a:xfrm>
          <a:custGeom>
            <a:avLst/>
            <a:gdLst>
              <a:gd name="T0" fmla="*/ 762000 w 264"/>
              <a:gd name="T1" fmla="*/ 0 h 1008"/>
              <a:gd name="T2" fmla="*/ 69273 w 264"/>
              <a:gd name="T3" fmla="*/ 870857 h 1008"/>
              <a:gd name="T4" fmla="*/ 346364 w 264"/>
              <a:gd name="T5" fmla="*/ 2286000 h 1008"/>
              <a:gd name="T6" fmla="*/ 0 60000 65536"/>
              <a:gd name="T7" fmla="*/ 0 60000 65536"/>
              <a:gd name="T8" fmla="*/ 0 60000 65536"/>
            </a:gdLst>
            <a:ahLst/>
            <a:cxnLst>
              <a:cxn ang="T6">
                <a:pos x="T0" y="T1"/>
              </a:cxn>
              <a:cxn ang="T7">
                <a:pos x="T2" y="T3"/>
              </a:cxn>
              <a:cxn ang="T8">
                <a:pos x="T4" y="T5"/>
              </a:cxn>
            </a:cxnLst>
            <a:rect l="0" t="0" r="r" b="b"/>
            <a:pathLst>
              <a:path w="264" h="1008">
                <a:moveTo>
                  <a:pt x="264" y="0"/>
                </a:moveTo>
                <a:cubicBezTo>
                  <a:pt x="156" y="108"/>
                  <a:pt x="48" y="216"/>
                  <a:pt x="24" y="384"/>
                </a:cubicBezTo>
                <a:cubicBezTo>
                  <a:pt x="0" y="552"/>
                  <a:pt x="60" y="780"/>
                  <a:pt x="120" y="100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7782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Displaying multiple values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4" name="Text Box 4"/>
          <p:cNvSpPr txBox="1">
            <a:spLocks noChangeArrowheads="1"/>
          </p:cNvSpPr>
          <p:nvPr/>
        </p:nvSpPr>
        <p:spPr bwMode="auto">
          <a:xfrm>
            <a:off x="228600" y="2286000"/>
            <a:ext cx="8658225" cy="2847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Courier New" panose="02070309020205020404" pitchFamily="49" charset="0"/>
              </a:rPr>
              <a:t>#include &lt;stdio.h&gt;</a:t>
            </a:r>
          </a:p>
          <a:p>
            <a:pPr eaLnBrk="1" hangingPunct="1"/>
            <a:r>
              <a:rPr lang="en-US">
                <a:latin typeface="Courier New" panose="02070309020205020404" pitchFamily="49" charset="0"/>
              </a:rPr>
              <a:t>int main (void)</a:t>
            </a:r>
          </a:p>
          <a:p>
            <a:pPr eaLnBrk="1" hangingPunct="1"/>
            <a:r>
              <a:rPr lang="en-US">
                <a:latin typeface="Courier New" panose="02070309020205020404" pitchFamily="49" charset="0"/>
              </a:rPr>
              <a:t>{</a:t>
            </a:r>
          </a:p>
          <a:p>
            <a:pPr eaLnBrk="1" hangingPunct="1"/>
            <a:r>
              <a:rPr lang="en-US">
                <a:latin typeface="Courier New" panose="02070309020205020404" pitchFamily="49" charset="0"/>
              </a:rPr>
              <a:t>  int value1, value2, sum;</a:t>
            </a:r>
          </a:p>
          <a:p>
            <a:pPr eaLnBrk="1" hangingPunct="1"/>
            <a:r>
              <a:rPr lang="en-US">
                <a:latin typeface="Courier New" panose="02070309020205020404" pitchFamily="49" charset="0"/>
              </a:rPr>
              <a:t>  value1 = 50;</a:t>
            </a:r>
          </a:p>
          <a:p>
            <a:pPr eaLnBrk="1" hangingPunct="1"/>
            <a:r>
              <a:rPr lang="en-US">
                <a:latin typeface="Courier New" panose="02070309020205020404" pitchFamily="49" charset="0"/>
              </a:rPr>
              <a:t>  value2 = 25;</a:t>
            </a:r>
          </a:p>
          <a:p>
            <a:pPr eaLnBrk="1" hangingPunct="1"/>
            <a:r>
              <a:rPr lang="en-US">
                <a:latin typeface="Courier New" panose="02070309020205020404" pitchFamily="49" charset="0"/>
              </a:rPr>
              <a:t>  sum = value1 + value2;</a:t>
            </a:r>
          </a:p>
          <a:p>
            <a:pPr eaLnBrk="1" hangingPunct="1"/>
            <a:r>
              <a:rPr lang="en-US">
                <a:latin typeface="Courier New" panose="02070309020205020404" pitchFamily="49" charset="0"/>
              </a:rPr>
              <a:t>  printf ("The sum of %i and %i is %i\n",value1, value2, sum);</a:t>
            </a:r>
          </a:p>
          <a:p>
            <a:pPr eaLnBrk="1" hangingPunct="1"/>
            <a:r>
              <a:rPr lang="en-US">
                <a:latin typeface="Courier New" panose="02070309020205020404" pitchFamily="49" charset="0"/>
              </a:rPr>
              <a:t>  return 0;</a:t>
            </a:r>
          </a:p>
          <a:p>
            <a:pPr eaLnBrk="1" hangingPunct="1"/>
            <a:r>
              <a:rPr lang="en-US">
                <a:latin typeface="Courier New" panose="02070309020205020404" pitchFamily="49" charset="0"/>
              </a:rPr>
              <a:t>}</a:t>
            </a:r>
          </a:p>
        </p:txBody>
      </p:sp>
      <p:sp>
        <p:nvSpPr>
          <p:cNvPr id="5" name="Text Box 8"/>
          <p:cNvSpPr txBox="1">
            <a:spLocks noChangeArrowheads="1"/>
          </p:cNvSpPr>
          <p:nvPr/>
        </p:nvSpPr>
        <p:spPr bwMode="auto">
          <a:xfrm>
            <a:off x="228600" y="5638800"/>
            <a:ext cx="847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The format string must contain as many placeholders as expressions to be printed</a:t>
            </a:r>
          </a:p>
        </p:txBody>
      </p:sp>
      <p:sp>
        <p:nvSpPr>
          <p:cNvPr id="6" name="Freeform 5"/>
          <p:cNvSpPr>
            <a:spLocks/>
          </p:cNvSpPr>
          <p:nvPr/>
        </p:nvSpPr>
        <p:spPr bwMode="auto">
          <a:xfrm>
            <a:off x="3340100" y="4495800"/>
            <a:ext cx="2984500" cy="609600"/>
          </a:xfrm>
          <a:custGeom>
            <a:avLst/>
            <a:gdLst>
              <a:gd name="T0" fmla="*/ 2984500 w 1880"/>
              <a:gd name="T1" fmla="*/ 0 h 384"/>
              <a:gd name="T2" fmla="*/ 2451100 w 1880"/>
              <a:gd name="T3" fmla="*/ 457200 h 384"/>
              <a:gd name="T4" fmla="*/ 393700 w 1880"/>
              <a:gd name="T5" fmla="*/ 533400 h 384"/>
              <a:gd name="T6" fmla="*/ 88900 w 18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0" h="384">
                <a:moveTo>
                  <a:pt x="1880" y="0"/>
                </a:moveTo>
                <a:cubicBezTo>
                  <a:pt x="1848" y="116"/>
                  <a:pt x="1816" y="232"/>
                  <a:pt x="1544" y="288"/>
                </a:cubicBezTo>
                <a:cubicBezTo>
                  <a:pt x="1272" y="344"/>
                  <a:pt x="496" y="384"/>
                  <a:pt x="248" y="336"/>
                </a:cubicBezTo>
                <a:cubicBezTo>
                  <a:pt x="0" y="288"/>
                  <a:pt x="28" y="144"/>
                  <a:pt x="56" y="0"/>
                </a:cubicBezTo>
              </a:path>
            </a:pathLst>
          </a:custGeom>
          <a:noFill/>
          <a:ln w="1587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Freeform 6"/>
          <p:cNvSpPr>
            <a:spLocks/>
          </p:cNvSpPr>
          <p:nvPr/>
        </p:nvSpPr>
        <p:spPr bwMode="auto">
          <a:xfrm>
            <a:off x="4343400" y="4495800"/>
            <a:ext cx="2984500" cy="609600"/>
          </a:xfrm>
          <a:custGeom>
            <a:avLst/>
            <a:gdLst>
              <a:gd name="T0" fmla="*/ 2984500 w 1880"/>
              <a:gd name="T1" fmla="*/ 0 h 384"/>
              <a:gd name="T2" fmla="*/ 2451100 w 1880"/>
              <a:gd name="T3" fmla="*/ 457200 h 384"/>
              <a:gd name="T4" fmla="*/ 393700 w 1880"/>
              <a:gd name="T5" fmla="*/ 533400 h 384"/>
              <a:gd name="T6" fmla="*/ 88900 w 18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0" h="384">
                <a:moveTo>
                  <a:pt x="1880" y="0"/>
                </a:moveTo>
                <a:cubicBezTo>
                  <a:pt x="1848" y="116"/>
                  <a:pt x="1816" y="232"/>
                  <a:pt x="1544" y="288"/>
                </a:cubicBezTo>
                <a:cubicBezTo>
                  <a:pt x="1272" y="344"/>
                  <a:pt x="496" y="384"/>
                  <a:pt x="248" y="336"/>
                </a:cubicBezTo>
                <a:cubicBezTo>
                  <a:pt x="0" y="288"/>
                  <a:pt x="28" y="144"/>
                  <a:pt x="56" y="0"/>
                </a:cubicBezTo>
              </a:path>
            </a:pathLst>
          </a:custGeom>
          <a:noFill/>
          <a:ln w="1587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7"/>
          <p:cNvSpPr>
            <a:spLocks/>
          </p:cNvSpPr>
          <p:nvPr/>
        </p:nvSpPr>
        <p:spPr bwMode="auto">
          <a:xfrm>
            <a:off x="5257800" y="4495800"/>
            <a:ext cx="2984500" cy="609600"/>
          </a:xfrm>
          <a:custGeom>
            <a:avLst/>
            <a:gdLst>
              <a:gd name="T0" fmla="*/ 2984500 w 1880"/>
              <a:gd name="T1" fmla="*/ 0 h 384"/>
              <a:gd name="T2" fmla="*/ 2451100 w 1880"/>
              <a:gd name="T3" fmla="*/ 457200 h 384"/>
              <a:gd name="T4" fmla="*/ 393700 w 1880"/>
              <a:gd name="T5" fmla="*/ 533400 h 384"/>
              <a:gd name="T6" fmla="*/ 88900 w 188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0" h="384">
                <a:moveTo>
                  <a:pt x="1880" y="0"/>
                </a:moveTo>
                <a:cubicBezTo>
                  <a:pt x="1848" y="116"/>
                  <a:pt x="1816" y="232"/>
                  <a:pt x="1544" y="288"/>
                </a:cubicBezTo>
                <a:cubicBezTo>
                  <a:pt x="1272" y="344"/>
                  <a:pt x="496" y="384"/>
                  <a:pt x="248" y="336"/>
                </a:cubicBezTo>
                <a:cubicBezTo>
                  <a:pt x="0" y="288"/>
                  <a:pt x="28" y="144"/>
                  <a:pt x="56" y="0"/>
                </a:cubicBezTo>
              </a:path>
            </a:pathLst>
          </a:custGeom>
          <a:noFill/>
          <a:ln w="1587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833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smtClean="0"/>
              <a:t>Use of </a:t>
            </a:r>
            <a:r>
              <a:rPr lang="en-US" sz="3200" dirty="0"/>
              <a:t>comments in a program</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5" name="Rectangle 5"/>
          <p:cNvSpPr>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sz="2400" dirty="0"/>
              <a:t>Comment statements are used in a program to document it and to enhance its readability. </a:t>
            </a:r>
          </a:p>
          <a:p>
            <a:pPr eaLnBrk="1" hangingPunct="1"/>
            <a:r>
              <a:rPr lang="en-US" sz="2400" dirty="0"/>
              <a:t>Useful for human readers of the program – compiler ignores comments</a:t>
            </a:r>
          </a:p>
          <a:p>
            <a:pPr eaLnBrk="1" hangingPunct="1"/>
            <a:r>
              <a:rPr lang="en-US" sz="2400" dirty="0"/>
              <a:t>Ways to insert comments in C:</a:t>
            </a:r>
          </a:p>
          <a:p>
            <a:pPr lvl="1" eaLnBrk="1" hangingPunct="1"/>
            <a:r>
              <a:rPr lang="en-US" sz="2000" dirty="0"/>
              <a:t>When comments span several lines: start marked with /*, end marked with */</a:t>
            </a:r>
          </a:p>
          <a:p>
            <a:pPr lvl="1" eaLnBrk="1" hangingPunct="1"/>
            <a:r>
              <a:rPr lang="en-US" sz="2000" dirty="0"/>
              <a:t>Comments at the end of a line: start marked with //  </a:t>
            </a:r>
          </a:p>
        </p:txBody>
      </p:sp>
    </p:spTree>
    <p:extLst>
      <p:ext uri="{BB962C8B-B14F-4D97-AF65-F5344CB8AC3E}">
        <p14:creationId xmlns:p14="http://schemas.microsoft.com/office/powerpoint/2010/main" val="143403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smtClean="0"/>
              <a:t>Use of comments </a:t>
            </a:r>
            <a:r>
              <a:rPr lang="en-US" sz="3200" dirty="0"/>
              <a:t>in a program</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4" name="Text Box 4"/>
          <p:cNvSpPr txBox="1">
            <a:spLocks noChangeArrowheads="1"/>
          </p:cNvSpPr>
          <p:nvPr/>
        </p:nvSpPr>
        <p:spPr bwMode="auto">
          <a:xfrm>
            <a:off x="152400" y="1447800"/>
            <a:ext cx="8709025" cy="4247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latin typeface="Courier New" panose="02070309020205020404" pitchFamily="49" charset="0"/>
              </a:rPr>
              <a:t>/* This program adds two integer values</a:t>
            </a:r>
          </a:p>
          <a:p>
            <a:pPr eaLnBrk="1" hangingPunct="1"/>
            <a:r>
              <a:rPr lang="en-US" dirty="0">
                <a:latin typeface="Courier New" panose="02070309020205020404" pitchFamily="49" charset="0"/>
              </a:rPr>
              <a:t>and displays the results */</a:t>
            </a:r>
          </a:p>
          <a:p>
            <a:pPr eaLnBrk="1" hangingPunct="1"/>
            <a:endParaRPr lang="en-US" dirty="0">
              <a:latin typeface="Courier New" panose="02070309020205020404" pitchFamily="49" charset="0"/>
            </a:endParaRPr>
          </a:p>
          <a:p>
            <a:pPr eaLnBrk="1" hangingPunct="1"/>
            <a:r>
              <a:rPr lang="en-US" dirty="0">
                <a:latin typeface="Courier New" panose="02070309020205020404" pitchFamily="49" charset="0"/>
              </a:rPr>
              <a:t>#include &lt;</a:t>
            </a:r>
            <a:r>
              <a:rPr lang="en-US" dirty="0" err="1">
                <a:latin typeface="Courier New" panose="02070309020205020404" pitchFamily="49" charset="0"/>
              </a:rPr>
              <a:t>stdio.h</a:t>
            </a:r>
            <a:r>
              <a:rPr lang="en-US" dirty="0">
                <a:latin typeface="Courier New" panose="02070309020205020404" pitchFamily="49" charset="0"/>
              </a:rPr>
              <a:t>&gt;</a:t>
            </a:r>
          </a:p>
          <a:p>
            <a:pPr eaLnBrk="1" hangingPunct="1"/>
            <a:r>
              <a:rPr lang="en-US" dirty="0" err="1">
                <a:latin typeface="Courier New" panose="02070309020205020404" pitchFamily="49" charset="0"/>
              </a:rPr>
              <a:t>int</a:t>
            </a:r>
            <a:r>
              <a:rPr lang="en-US" dirty="0">
                <a:latin typeface="Courier New" panose="02070309020205020404" pitchFamily="49" charset="0"/>
              </a:rPr>
              <a:t> main (void)</a:t>
            </a:r>
          </a:p>
          <a:p>
            <a:pPr eaLnBrk="1" hangingPunct="1"/>
            <a:r>
              <a:rPr lang="en-US" dirty="0">
                <a:latin typeface="Courier New" panose="02070309020205020404" pitchFamily="49" charset="0"/>
              </a:rPr>
              <a:t>{</a:t>
            </a:r>
          </a:p>
          <a:p>
            <a:pPr lvl="1" eaLnBrk="1" hangingPunct="1"/>
            <a:r>
              <a:rPr lang="en-US" dirty="0">
                <a:latin typeface="Courier New" panose="02070309020205020404" pitchFamily="49" charset="0"/>
              </a:rPr>
              <a:t>// Declare variables</a:t>
            </a:r>
          </a:p>
          <a:p>
            <a:pPr lvl="1" eaLnBrk="1" hangingPunct="1"/>
            <a:r>
              <a:rPr lang="en-US" dirty="0" err="1">
                <a:latin typeface="Courier New" panose="02070309020205020404" pitchFamily="49" charset="0"/>
              </a:rPr>
              <a:t>int</a:t>
            </a:r>
            <a:r>
              <a:rPr lang="en-US" dirty="0">
                <a:latin typeface="Courier New" panose="02070309020205020404" pitchFamily="49" charset="0"/>
              </a:rPr>
              <a:t> </a:t>
            </a:r>
            <a:r>
              <a:rPr lang="en-US" dirty="0" smtClean="0">
                <a:latin typeface="Courier New" panose="02070309020205020404" pitchFamily="49" charset="0"/>
              </a:rPr>
              <a:t>x1, x2, </a:t>
            </a:r>
            <a:r>
              <a:rPr lang="en-US" dirty="0">
                <a:latin typeface="Courier New" panose="02070309020205020404" pitchFamily="49" charset="0"/>
              </a:rPr>
              <a:t>sum;</a:t>
            </a:r>
          </a:p>
          <a:p>
            <a:pPr lvl="1" eaLnBrk="1" hangingPunct="1"/>
            <a:r>
              <a:rPr lang="en-US" dirty="0">
                <a:latin typeface="Courier New" panose="02070309020205020404" pitchFamily="49" charset="0"/>
              </a:rPr>
              <a:t>// Assign values and calculate their sum</a:t>
            </a:r>
          </a:p>
          <a:p>
            <a:pPr lvl="1" eaLnBrk="1" hangingPunct="1"/>
            <a:r>
              <a:rPr lang="en-US" dirty="0" smtClean="0">
                <a:latin typeface="Courier New" panose="02070309020205020404" pitchFamily="49" charset="0"/>
              </a:rPr>
              <a:t>x1= </a:t>
            </a:r>
            <a:r>
              <a:rPr lang="en-US" dirty="0">
                <a:latin typeface="Courier New" panose="02070309020205020404" pitchFamily="49" charset="0"/>
              </a:rPr>
              <a:t>50;</a:t>
            </a:r>
          </a:p>
          <a:p>
            <a:pPr lvl="1" eaLnBrk="1" hangingPunct="1"/>
            <a:r>
              <a:rPr lang="en-US" dirty="0" smtClean="0">
                <a:latin typeface="Courier New" panose="02070309020205020404" pitchFamily="49" charset="0"/>
              </a:rPr>
              <a:t>x2= </a:t>
            </a:r>
            <a:r>
              <a:rPr lang="en-US" dirty="0">
                <a:latin typeface="Courier New" panose="02070309020205020404" pitchFamily="49" charset="0"/>
              </a:rPr>
              <a:t>25;</a:t>
            </a:r>
          </a:p>
          <a:p>
            <a:pPr lvl="1" eaLnBrk="1" hangingPunct="1"/>
            <a:r>
              <a:rPr lang="en-US" dirty="0">
                <a:latin typeface="Courier New" panose="02070309020205020404" pitchFamily="49" charset="0"/>
              </a:rPr>
              <a:t>sum = </a:t>
            </a:r>
            <a:r>
              <a:rPr lang="en-US" dirty="0" smtClean="0">
                <a:latin typeface="Courier New" panose="02070309020205020404" pitchFamily="49" charset="0"/>
              </a:rPr>
              <a:t>x1+ x2// </a:t>
            </a:r>
            <a:r>
              <a:rPr lang="en-US" dirty="0">
                <a:latin typeface="Courier New" panose="02070309020205020404" pitchFamily="49" charset="0"/>
              </a:rPr>
              <a:t>Display the result</a:t>
            </a:r>
          </a:p>
          <a:p>
            <a:pPr lvl="1" eaLnBrk="1" hangingPunct="1"/>
            <a:r>
              <a:rPr lang="en-US" dirty="0" err="1">
                <a:latin typeface="Courier New" panose="02070309020205020404" pitchFamily="49" charset="0"/>
              </a:rPr>
              <a:t>printf</a:t>
            </a:r>
            <a:r>
              <a:rPr lang="en-US" dirty="0">
                <a:latin typeface="Courier New" panose="02070309020205020404" pitchFamily="49" charset="0"/>
              </a:rPr>
              <a:t> ("The sum of %</a:t>
            </a:r>
            <a:r>
              <a:rPr lang="en-US" dirty="0" err="1">
                <a:latin typeface="Courier New" panose="02070309020205020404" pitchFamily="49" charset="0"/>
              </a:rPr>
              <a:t>i</a:t>
            </a:r>
            <a:r>
              <a:rPr lang="en-US" dirty="0">
                <a:latin typeface="Courier New" panose="02070309020205020404" pitchFamily="49" charset="0"/>
              </a:rPr>
              <a:t> and %</a:t>
            </a:r>
            <a:r>
              <a:rPr lang="en-US" dirty="0" err="1">
                <a:latin typeface="Courier New" panose="02070309020205020404" pitchFamily="49" charset="0"/>
              </a:rPr>
              <a:t>i</a:t>
            </a:r>
            <a:r>
              <a:rPr lang="en-US" dirty="0">
                <a:latin typeface="Courier New" panose="02070309020205020404" pitchFamily="49" charset="0"/>
              </a:rPr>
              <a:t> is %</a:t>
            </a:r>
            <a:r>
              <a:rPr lang="en-US" dirty="0" err="1">
                <a:latin typeface="Courier New" panose="02070309020205020404" pitchFamily="49" charset="0"/>
              </a:rPr>
              <a:t>i</a:t>
            </a:r>
            <a:r>
              <a:rPr lang="en-US" dirty="0">
                <a:latin typeface="Courier New" panose="02070309020205020404" pitchFamily="49" charset="0"/>
              </a:rPr>
              <a:t>\n</a:t>
            </a:r>
            <a:r>
              <a:rPr lang="en-US" dirty="0" smtClean="0">
                <a:latin typeface="Courier New" panose="02070309020205020404" pitchFamily="49" charset="0"/>
              </a:rPr>
              <a:t>",x1, x2, </a:t>
            </a:r>
            <a:r>
              <a:rPr lang="en-US" dirty="0">
                <a:latin typeface="Courier New" panose="02070309020205020404" pitchFamily="49" charset="0"/>
              </a:rPr>
              <a:t>sum);</a:t>
            </a:r>
          </a:p>
          <a:p>
            <a:pPr lvl="1" eaLnBrk="1" hangingPunct="1"/>
            <a:r>
              <a:rPr lang="en-US" dirty="0">
                <a:latin typeface="Courier New" panose="02070309020205020404" pitchFamily="49" charset="0"/>
              </a:rPr>
              <a:t>return 0;</a:t>
            </a:r>
          </a:p>
          <a:p>
            <a:pPr eaLnBrk="1" hangingPunct="1"/>
            <a:r>
              <a:rPr lang="en-US" dirty="0">
                <a:latin typeface="Courier New" panose="02070309020205020404" pitchFamily="49" charset="0"/>
              </a:rPr>
              <a:t>}</a:t>
            </a:r>
          </a:p>
        </p:txBody>
      </p:sp>
    </p:spTree>
    <p:extLst>
      <p:ext uri="{BB962C8B-B14F-4D97-AF65-F5344CB8AC3E}">
        <p14:creationId xmlns:p14="http://schemas.microsoft.com/office/powerpoint/2010/main" val="258455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Types in C</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5298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smtClean="0"/>
              <a:t>Books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7172" name="Rectangle 3"/>
          <p:cNvSpPr txBox="1">
            <a:spLocks noChangeArrowheads="1"/>
          </p:cNvSpPr>
          <p:nvPr/>
        </p:nvSpPr>
        <p:spPr bwMode="auto">
          <a:xfrm>
            <a:off x="152400" y="1600200"/>
            <a:ext cx="8534400" cy="4525963"/>
          </a:xfrm>
          <a:prstGeom prst="rect">
            <a:avLst/>
          </a:prstGeom>
          <a:noFill/>
          <a:ln w="9525">
            <a:noFill/>
            <a:miter lim="800000"/>
            <a:headEnd/>
            <a:tailEnd/>
          </a:ln>
        </p:spPr>
        <p:txBody>
          <a:bodyPr/>
          <a:lstStyle/>
          <a:p>
            <a:pPr>
              <a:lnSpc>
                <a:spcPct val="90000"/>
              </a:lnSpc>
            </a:pPr>
            <a:endParaRPr lang="en-US" sz="4400" i="1" dirty="0"/>
          </a:p>
          <a:p>
            <a:pPr>
              <a:lnSpc>
                <a:spcPct val="90000"/>
              </a:lnSpc>
            </a:pPr>
            <a:r>
              <a:rPr lang="en-US" sz="5400" i="1" dirty="0" smtClean="0"/>
              <a:t>Programming </a:t>
            </a:r>
            <a:r>
              <a:rPr lang="en-US" sz="5400" i="1" dirty="0"/>
              <a:t>in C</a:t>
            </a:r>
            <a:r>
              <a:rPr lang="en-US" sz="5400" dirty="0"/>
              <a:t>, 3</a:t>
            </a:r>
            <a:r>
              <a:rPr lang="en-US" sz="5400" baseline="30000" dirty="0"/>
              <a:t>rd</a:t>
            </a:r>
            <a:r>
              <a:rPr lang="en-US" sz="5400" dirty="0"/>
              <a:t> </a:t>
            </a:r>
            <a:r>
              <a:rPr lang="en-US" sz="5400" dirty="0" smtClean="0"/>
              <a:t>Edition </a:t>
            </a:r>
          </a:p>
          <a:p>
            <a:pPr>
              <a:lnSpc>
                <a:spcPct val="90000"/>
              </a:lnSpc>
            </a:pPr>
            <a:endParaRPr lang="en-US" sz="4400" dirty="0" smtClean="0"/>
          </a:p>
          <a:p>
            <a:pPr>
              <a:lnSpc>
                <a:spcPct val="90000"/>
              </a:lnSpc>
            </a:pPr>
            <a:r>
              <a:rPr lang="en-US" sz="4400" dirty="0"/>
              <a:t>Stephen </a:t>
            </a:r>
            <a:r>
              <a:rPr lang="en-US" sz="4400" dirty="0" err="1"/>
              <a:t>Kochan</a:t>
            </a:r>
            <a:r>
              <a:rPr lang="en-US" sz="4400" dirty="0"/>
              <a:t> </a:t>
            </a:r>
          </a:p>
          <a:p>
            <a:pPr>
              <a:lnSpc>
                <a:spcPct val="90000"/>
              </a:lnSpc>
            </a:pPr>
            <a:r>
              <a:rPr lang="en-US" sz="4400" dirty="0" err="1" smtClean="0"/>
              <a:t>Sams</a:t>
            </a:r>
            <a:r>
              <a:rPr lang="en-US" sz="4400" dirty="0" smtClean="0"/>
              <a:t> </a:t>
            </a:r>
            <a:r>
              <a:rPr lang="en-US" sz="4400" dirty="0"/>
              <a:t>Publishing, 2005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Reserved words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fontAlgn="t"/>
            <a:r>
              <a:rPr lang="en-GB" dirty="0" smtClean="0"/>
              <a:t>Reserved </a:t>
            </a:r>
            <a:r>
              <a:rPr lang="en-GB" dirty="0"/>
              <a:t>by the C language</a:t>
            </a:r>
            <a:r>
              <a:rPr lang="en-GB" dirty="0" smtClean="0"/>
              <a:t>.</a:t>
            </a:r>
          </a:p>
          <a:p>
            <a:pPr fontAlgn="t"/>
            <a:r>
              <a:rPr lang="en-GB" dirty="0" smtClean="0"/>
              <a:t> </a:t>
            </a:r>
            <a:r>
              <a:rPr lang="en-GB" dirty="0"/>
              <a:t>Their meaning is already defined, and they cannot be re-defined to mean anything else.</a:t>
            </a:r>
          </a:p>
          <a:p>
            <a:pPr>
              <a:buNone/>
            </a:pPr>
            <a:r>
              <a:rPr lang="en-GB" dirty="0" smtClean="0"/>
              <a:t>	</a:t>
            </a:r>
            <a:r>
              <a:rPr lang="en-GB" dirty="0" smtClean="0">
                <a:solidFill>
                  <a:srgbClr val="FF0000"/>
                </a:solidFill>
              </a:rPr>
              <a:t>Auto	else		long		switch	break</a:t>
            </a:r>
          </a:p>
          <a:p>
            <a:pPr>
              <a:buNone/>
            </a:pPr>
            <a:r>
              <a:rPr lang="en-GB" dirty="0" smtClean="0">
                <a:solidFill>
                  <a:srgbClr val="FF0000"/>
                </a:solidFill>
              </a:rPr>
              <a:t>	</a:t>
            </a:r>
            <a:r>
              <a:rPr lang="en-GB" dirty="0" err="1" smtClean="0">
                <a:solidFill>
                  <a:srgbClr val="FF0000"/>
                </a:solidFill>
              </a:rPr>
              <a:t>enum</a:t>
            </a:r>
            <a:r>
              <a:rPr lang="en-GB" dirty="0" smtClean="0">
                <a:solidFill>
                  <a:srgbClr val="FF0000"/>
                </a:solidFill>
              </a:rPr>
              <a:t> 	register	</a:t>
            </a:r>
            <a:r>
              <a:rPr lang="en-GB" dirty="0" err="1" smtClean="0">
                <a:solidFill>
                  <a:srgbClr val="FF0000"/>
                </a:solidFill>
              </a:rPr>
              <a:t>typedef</a:t>
            </a:r>
            <a:r>
              <a:rPr lang="en-GB" dirty="0" smtClean="0">
                <a:solidFill>
                  <a:srgbClr val="FF0000"/>
                </a:solidFill>
              </a:rPr>
              <a:t>	case		extern</a:t>
            </a:r>
            <a:endParaRPr lang="en-GB" dirty="0">
              <a:solidFill>
                <a:srgbClr val="FF0000"/>
              </a:solidFill>
            </a:endParaRPr>
          </a:p>
          <a:p>
            <a:pPr>
              <a:buNone/>
            </a:pPr>
            <a:r>
              <a:rPr lang="en-GB" dirty="0" smtClean="0">
                <a:solidFill>
                  <a:srgbClr val="FF0000"/>
                </a:solidFill>
              </a:rPr>
              <a:t>	return 	union	char		float		short</a:t>
            </a:r>
          </a:p>
          <a:p>
            <a:pPr>
              <a:buNone/>
            </a:pPr>
            <a:r>
              <a:rPr lang="en-GB" dirty="0" smtClean="0">
                <a:solidFill>
                  <a:srgbClr val="FF0000"/>
                </a:solidFill>
              </a:rPr>
              <a:t>	</a:t>
            </a:r>
            <a:r>
              <a:rPr lang="en-GB" sz="2800" dirty="0" smtClean="0">
                <a:solidFill>
                  <a:srgbClr val="FF0000"/>
                </a:solidFill>
              </a:rPr>
              <a:t>unsigned</a:t>
            </a:r>
            <a:r>
              <a:rPr lang="en-GB" dirty="0" smtClean="0">
                <a:solidFill>
                  <a:srgbClr val="FF0000"/>
                </a:solidFill>
              </a:rPr>
              <a:t>	const		for		</a:t>
            </a:r>
            <a:r>
              <a:rPr lang="en-GB" dirty="0" err="1" smtClean="0">
                <a:solidFill>
                  <a:srgbClr val="FF0000"/>
                </a:solidFill>
              </a:rPr>
              <a:t>signe</a:t>
            </a:r>
            <a:r>
              <a:rPr lang="en-GB" dirty="0" smtClean="0">
                <a:solidFill>
                  <a:srgbClr val="FF0000"/>
                </a:solidFill>
              </a:rPr>
              <a:t>	d	void</a:t>
            </a:r>
          </a:p>
          <a:p>
            <a:pPr>
              <a:buNone/>
            </a:pPr>
            <a:r>
              <a:rPr lang="en-GB" dirty="0" smtClean="0">
                <a:solidFill>
                  <a:srgbClr val="FF0000"/>
                </a:solidFill>
              </a:rPr>
              <a:t>	</a:t>
            </a:r>
            <a:r>
              <a:rPr lang="en-GB" sz="2800" dirty="0" smtClean="0">
                <a:solidFill>
                  <a:srgbClr val="FF0000"/>
                </a:solidFill>
              </a:rPr>
              <a:t>continue</a:t>
            </a:r>
            <a:r>
              <a:rPr lang="en-GB" dirty="0" smtClean="0">
                <a:solidFill>
                  <a:srgbClr val="FF0000"/>
                </a:solidFill>
              </a:rPr>
              <a:t>	</a:t>
            </a:r>
            <a:r>
              <a:rPr lang="en-GB" dirty="0" err="1" smtClean="0">
                <a:solidFill>
                  <a:srgbClr val="FF0000"/>
                </a:solidFill>
              </a:rPr>
              <a:t>goto</a:t>
            </a:r>
            <a:r>
              <a:rPr lang="en-GB" dirty="0" smtClean="0">
                <a:solidFill>
                  <a:srgbClr val="FF0000"/>
                </a:solidFill>
              </a:rPr>
              <a:t>		</a:t>
            </a:r>
            <a:r>
              <a:rPr lang="en-GB" dirty="0" err="1" smtClean="0">
                <a:solidFill>
                  <a:srgbClr val="FF0000"/>
                </a:solidFill>
              </a:rPr>
              <a:t>sizeof</a:t>
            </a:r>
            <a:r>
              <a:rPr lang="en-GB" dirty="0" smtClean="0">
                <a:solidFill>
                  <a:srgbClr val="FF0000"/>
                </a:solidFill>
              </a:rPr>
              <a:t>	volatile	default</a:t>
            </a:r>
          </a:p>
          <a:p>
            <a:pPr>
              <a:buNone/>
            </a:pPr>
            <a:r>
              <a:rPr lang="en-GB" dirty="0" smtClean="0">
                <a:solidFill>
                  <a:srgbClr val="FF0000"/>
                </a:solidFill>
              </a:rPr>
              <a:t>	if		static		while		do		</a:t>
            </a:r>
            <a:r>
              <a:rPr lang="en-GB" dirty="0" err="1" smtClean="0">
                <a:solidFill>
                  <a:srgbClr val="FF0000"/>
                </a:solidFill>
              </a:rPr>
              <a:t>int</a:t>
            </a:r>
            <a:endParaRPr lang="en-GB" dirty="0" smtClean="0">
              <a:solidFill>
                <a:srgbClr val="FF0000"/>
              </a:solidFill>
            </a:endParaRPr>
          </a:p>
          <a:p>
            <a:pPr>
              <a:buNone/>
            </a:pPr>
            <a:r>
              <a:rPr lang="en-GB" dirty="0" smtClean="0">
                <a:solidFill>
                  <a:srgbClr val="FF0000"/>
                </a:solidFill>
              </a:rPr>
              <a:t>	</a:t>
            </a:r>
            <a:r>
              <a:rPr lang="en-GB" dirty="0" err="1" smtClean="0">
                <a:solidFill>
                  <a:srgbClr val="FF0000"/>
                </a:solidFill>
              </a:rPr>
              <a:t>struct</a:t>
            </a:r>
            <a:r>
              <a:rPr lang="en-GB" dirty="0" smtClean="0">
                <a:solidFill>
                  <a:srgbClr val="FF0000"/>
                </a:solidFill>
              </a:rPr>
              <a:t>	_Packed	double</a:t>
            </a:r>
            <a:endParaRPr lang="en-GB" dirty="0">
              <a:solidFill>
                <a:srgbClr val="FF0000"/>
              </a:solidFill>
            </a:endParaRPr>
          </a:p>
        </p:txBody>
      </p:sp>
    </p:spTree>
    <p:extLst>
      <p:ext uri="{BB962C8B-B14F-4D97-AF65-F5344CB8AC3E}">
        <p14:creationId xmlns:p14="http://schemas.microsoft.com/office/powerpoint/2010/main" val="172251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smtClean="0"/>
              <a:t>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GB" sz="3600" dirty="0" smtClean="0"/>
              <a:t>The concept ‘data types‘ in C used </a:t>
            </a:r>
            <a:r>
              <a:rPr lang="en-GB" sz="3600" dirty="0"/>
              <a:t>to define a variable before its use</a:t>
            </a:r>
            <a:r>
              <a:rPr lang="en-GB" sz="3600" dirty="0" smtClean="0"/>
              <a:t>.</a:t>
            </a:r>
          </a:p>
          <a:p>
            <a:pPr algn="just"/>
            <a:r>
              <a:rPr lang="en-GB" sz="3600" dirty="0" smtClean="0"/>
              <a:t>Declaring the data type of a variable before use is must.</a:t>
            </a:r>
          </a:p>
          <a:p>
            <a:pPr algn="just"/>
            <a:r>
              <a:rPr lang="en-GB" sz="3600" dirty="0" smtClean="0"/>
              <a:t>The </a:t>
            </a:r>
            <a:r>
              <a:rPr lang="en-GB" sz="3600" dirty="0"/>
              <a:t>value of a variable can be changed any time.</a:t>
            </a:r>
          </a:p>
          <a:p>
            <a:pPr algn="just"/>
            <a:r>
              <a:rPr lang="en-US" sz="3600" dirty="0" smtClean="0"/>
              <a:t>When the compiler encounters a declaration for a variable, it sets up a </a:t>
            </a:r>
            <a:r>
              <a:rPr lang="en-US" sz="3600" u="sng" dirty="0" smtClean="0"/>
              <a:t>memory location</a:t>
            </a:r>
            <a:r>
              <a:rPr lang="en-US" sz="3600" dirty="0" smtClean="0"/>
              <a:t> for it.</a:t>
            </a:r>
          </a:p>
          <a:p>
            <a:endParaRPr lang="en-GB" dirty="0" smtClean="0"/>
          </a:p>
        </p:txBody>
      </p:sp>
    </p:spTree>
    <p:extLst>
      <p:ext uri="{BB962C8B-B14F-4D97-AF65-F5344CB8AC3E}">
        <p14:creationId xmlns:p14="http://schemas.microsoft.com/office/powerpoint/2010/main" val="74981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smtClean="0"/>
              <a:t>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lgn="just"/>
            <a:r>
              <a:rPr lang="en-US" sz="4000" b="1" dirty="0"/>
              <a:t>Basic data types in C: </a:t>
            </a:r>
            <a:r>
              <a:rPr lang="en-US" sz="4000" b="1" dirty="0" err="1"/>
              <a:t>int</a:t>
            </a:r>
            <a:r>
              <a:rPr lang="en-US" sz="4000" b="1" dirty="0"/>
              <a:t>, float, double, char, and _</a:t>
            </a:r>
            <a:r>
              <a:rPr lang="en-US" sz="4000" b="1" dirty="0" err="1"/>
              <a:t>Bool</a:t>
            </a:r>
            <a:r>
              <a:rPr lang="en-US" sz="4000" b="1" dirty="0"/>
              <a:t>.</a:t>
            </a:r>
          </a:p>
          <a:p>
            <a:pPr algn="just"/>
            <a:r>
              <a:rPr lang="en-US" sz="3600" dirty="0">
                <a:solidFill>
                  <a:srgbClr val="FF0000"/>
                </a:solidFill>
              </a:rPr>
              <a:t>Data type </a:t>
            </a:r>
            <a:r>
              <a:rPr lang="en-US" sz="3600" dirty="0" err="1">
                <a:solidFill>
                  <a:srgbClr val="FF0000"/>
                </a:solidFill>
              </a:rPr>
              <a:t>int</a:t>
            </a:r>
            <a:r>
              <a:rPr lang="en-US" sz="3600" dirty="0">
                <a:solidFill>
                  <a:srgbClr val="FF0000"/>
                </a:solidFill>
              </a:rPr>
              <a:t>:  </a:t>
            </a:r>
            <a:r>
              <a:rPr lang="en-US" sz="3600" dirty="0"/>
              <a:t>can be used to store integer numbers (values with no decimal places)</a:t>
            </a:r>
          </a:p>
          <a:p>
            <a:pPr algn="just"/>
            <a:r>
              <a:rPr lang="en-US" sz="3600" dirty="0">
                <a:solidFill>
                  <a:srgbClr val="FF0000"/>
                </a:solidFill>
              </a:rPr>
              <a:t>Data type </a:t>
            </a:r>
            <a:r>
              <a:rPr lang="en-US" sz="3600" dirty="0" err="1">
                <a:solidFill>
                  <a:srgbClr val="FF0000"/>
                </a:solidFill>
              </a:rPr>
              <a:t>type</a:t>
            </a:r>
            <a:r>
              <a:rPr lang="en-US" sz="3600" dirty="0">
                <a:solidFill>
                  <a:srgbClr val="FF0000"/>
                </a:solidFill>
              </a:rPr>
              <a:t> float</a:t>
            </a:r>
            <a:r>
              <a:rPr lang="en-US" sz="3600" dirty="0"/>
              <a:t>:  can be used for storing floating-point numbers (values containing decimal places).</a:t>
            </a:r>
          </a:p>
          <a:p>
            <a:pPr algn="just"/>
            <a:r>
              <a:rPr lang="en-US" sz="3600" dirty="0">
                <a:solidFill>
                  <a:srgbClr val="FF0000"/>
                </a:solidFill>
              </a:rPr>
              <a:t>Data type double: </a:t>
            </a:r>
            <a:r>
              <a:rPr lang="en-US" sz="3600" dirty="0"/>
              <a:t>the same as type float, only with roughly twice the precision.</a:t>
            </a:r>
          </a:p>
          <a:p>
            <a:pPr algn="just"/>
            <a:r>
              <a:rPr lang="en-US" sz="3600" dirty="0">
                <a:solidFill>
                  <a:srgbClr val="FF0000"/>
                </a:solidFill>
              </a:rPr>
              <a:t>Data type char: </a:t>
            </a:r>
            <a:r>
              <a:rPr lang="en-US" sz="3600" dirty="0"/>
              <a:t>can be used to store a single character, such as the letter </a:t>
            </a:r>
            <a:r>
              <a:rPr lang="en-US" sz="3600" i="1" dirty="0"/>
              <a:t>a</a:t>
            </a:r>
            <a:r>
              <a:rPr lang="en-US" sz="3600" dirty="0"/>
              <a:t>, the digit character </a:t>
            </a:r>
            <a:r>
              <a:rPr lang="en-US" sz="3600" i="1" dirty="0"/>
              <a:t>6</a:t>
            </a:r>
            <a:r>
              <a:rPr lang="en-US" sz="3600" dirty="0"/>
              <a:t>, or a semicolon. </a:t>
            </a:r>
          </a:p>
          <a:p>
            <a:pPr algn="just"/>
            <a:r>
              <a:rPr lang="en-US" sz="3600" dirty="0">
                <a:solidFill>
                  <a:srgbClr val="FF0000"/>
                </a:solidFill>
              </a:rPr>
              <a:t>Data type _</a:t>
            </a:r>
            <a:r>
              <a:rPr lang="en-US" sz="3600" dirty="0" err="1">
                <a:solidFill>
                  <a:srgbClr val="FF0000"/>
                </a:solidFill>
              </a:rPr>
              <a:t>Bool</a:t>
            </a:r>
            <a:r>
              <a:rPr lang="en-US" sz="3600" dirty="0">
                <a:solidFill>
                  <a:srgbClr val="FF0000"/>
                </a:solidFill>
              </a:rPr>
              <a:t>: </a:t>
            </a:r>
            <a:r>
              <a:rPr lang="en-US" sz="3600" dirty="0"/>
              <a:t>can be used to store </a:t>
            </a:r>
            <a:r>
              <a:rPr lang="en-US" sz="3600" dirty="0" smtClean="0"/>
              <a:t>just the values 0 or 1 (used for indicating a true/false situation). </a:t>
            </a:r>
            <a:endParaRPr lang="en-GB" dirty="0" smtClean="0"/>
          </a:p>
        </p:txBody>
      </p:sp>
    </p:spTree>
    <p:extLst>
      <p:ext uri="{BB962C8B-B14F-4D97-AF65-F5344CB8AC3E}">
        <p14:creationId xmlns:p14="http://schemas.microsoft.com/office/powerpoint/2010/main" val="4186154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smtClean="0"/>
              <a:t>Two Classifications of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smtClean="0"/>
              <a:t>Built-in data types</a:t>
            </a:r>
          </a:p>
          <a:p>
            <a:pPr lvl="1"/>
            <a:r>
              <a:rPr lang="en-US" dirty="0" smtClean="0"/>
              <a:t>Fundamental data types (</a:t>
            </a:r>
            <a:r>
              <a:rPr lang="en-US" sz="2400" dirty="0" err="1" smtClean="0">
                <a:latin typeface="Courier New" pitchFamily="49" charset="0"/>
              </a:rPr>
              <a:t>int</a:t>
            </a:r>
            <a:r>
              <a:rPr lang="en-US" sz="2400" dirty="0" smtClean="0">
                <a:latin typeface="Courier New" pitchFamily="49" charset="0"/>
              </a:rPr>
              <a:t>, char, double, float, void, </a:t>
            </a:r>
            <a:r>
              <a:rPr lang="en-US" sz="2400" dirty="0" smtClean="0"/>
              <a:t>pointer</a:t>
            </a:r>
            <a:r>
              <a:rPr lang="en-US" dirty="0" smtClean="0"/>
              <a:t>)</a:t>
            </a:r>
          </a:p>
          <a:p>
            <a:pPr lvl="1"/>
            <a:r>
              <a:rPr lang="en-US" dirty="0" smtClean="0"/>
              <a:t>Derived data types (array, string, structure)</a:t>
            </a:r>
            <a:br>
              <a:rPr lang="en-US" dirty="0" smtClean="0"/>
            </a:br>
            <a:endParaRPr lang="en-US" dirty="0" smtClean="0"/>
          </a:p>
          <a:p>
            <a:r>
              <a:rPr lang="en-US" dirty="0" smtClean="0"/>
              <a:t>Programmer-defined data types</a:t>
            </a:r>
          </a:p>
          <a:p>
            <a:pPr lvl="1"/>
            <a:r>
              <a:rPr lang="en-US" dirty="0" smtClean="0"/>
              <a:t>Structure</a:t>
            </a:r>
          </a:p>
          <a:p>
            <a:pPr lvl="1"/>
            <a:r>
              <a:rPr lang="en-US" dirty="0" smtClean="0"/>
              <a:t>Union</a:t>
            </a:r>
          </a:p>
          <a:p>
            <a:pPr lvl="1"/>
            <a:r>
              <a:rPr lang="en-US" dirty="0" smtClean="0"/>
              <a:t>Enumeration</a:t>
            </a:r>
            <a:endParaRPr lang="en-GB" sz="3200" dirty="0"/>
          </a:p>
        </p:txBody>
      </p:sp>
    </p:spTree>
    <p:extLst>
      <p:ext uri="{BB962C8B-B14F-4D97-AF65-F5344CB8AC3E}">
        <p14:creationId xmlns:p14="http://schemas.microsoft.com/office/powerpoint/2010/main" val="2125459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GB" b="1" u="sng" dirty="0" err="1"/>
              <a:t>int</a:t>
            </a:r>
            <a:r>
              <a:rPr lang="en-GB" b="1" u="sng" dirty="0"/>
              <a:t> - data type</a:t>
            </a:r>
          </a:p>
          <a:p>
            <a:pPr>
              <a:buNone/>
            </a:pPr>
            <a:r>
              <a:rPr lang="en-GB" b="1" dirty="0" smtClean="0"/>
              <a:t>	</a:t>
            </a:r>
            <a:r>
              <a:rPr lang="en-GB" b="1" dirty="0" err="1" smtClean="0"/>
              <a:t>int</a:t>
            </a:r>
            <a:r>
              <a:rPr lang="en-GB" dirty="0"/>
              <a:t> is used to define integer numbers.</a:t>
            </a:r>
          </a:p>
          <a:p>
            <a:pPr>
              <a:buNone/>
            </a:pPr>
            <a:r>
              <a:rPr lang="en-GB" dirty="0" smtClean="0"/>
              <a:t>		</a:t>
            </a:r>
            <a:r>
              <a:rPr lang="en-GB" dirty="0" smtClean="0">
                <a:solidFill>
                  <a:srgbClr val="FF0000"/>
                </a:solidFill>
              </a:rPr>
              <a:t>{</a:t>
            </a:r>
          </a:p>
          <a:p>
            <a:pPr>
              <a:buNone/>
            </a:pPr>
            <a:r>
              <a:rPr lang="en-GB" dirty="0">
                <a:solidFill>
                  <a:srgbClr val="FF0000"/>
                </a:solidFill>
              </a:rPr>
              <a:t>	</a:t>
            </a:r>
            <a:r>
              <a:rPr lang="en-GB" dirty="0" smtClean="0">
                <a:solidFill>
                  <a:srgbClr val="FF0000"/>
                </a:solidFill>
              </a:rPr>
              <a:t> 	   </a:t>
            </a:r>
            <a:r>
              <a:rPr lang="en-GB" dirty="0" err="1" smtClean="0">
                <a:solidFill>
                  <a:srgbClr val="FF0000"/>
                </a:solidFill>
              </a:rPr>
              <a:t>int</a:t>
            </a:r>
            <a:r>
              <a:rPr lang="en-GB" dirty="0" smtClean="0">
                <a:solidFill>
                  <a:srgbClr val="FF0000"/>
                </a:solidFill>
              </a:rPr>
              <a:t> </a:t>
            </a:r>
            <a:r>
              <a:rPr lang="en-GB" dirty="0">
                <a:solidFill>
                  <a:srgbClr val="FF0000"/>
                </a:solidFill>
              </a:rPr>
              <a:t>Count; </a:t>
            </a:r>
            <a:endParaRPr lang="en-GB" dirty="0" smtClean="0">
              <a:solidFill>
                <a:srgbClr val="FF0000"/>
              </a:solidFill>
            </a:endParaRPr>
          </a:p>
          <a:p>
            <a:pPr>
              <a:buNone/>
            </a:pPr>
            <a:r>
              <a:rPr lang="en-GB" dirty="0">
                <a:solidFill>
                  <a:srgbClr val="FF0000"/>
                </a:solidFill>
              </a:rPr>
              <a:t>	</a:t>
            </a:r>
            <a:r>
              <a:rPr lang="en-GB" dirty="0" smtClean="0">
                <a:solidFill>
                  <a:srgbClr val="FF0000"/>
                </a:solidFill>
              </a:rPr>
              <a:t>	  Count </a:t>
            </a:r>
            <a:r>
              <a:rPr lang="en-GB" dirty="0">
                <a:solidFill>
                  <a:srgbClr val="FF0000"/>
                </a:solidFill>
              </a:rPr>
              <a:t>= 5</a:t>
            </a:r>
            <a:r>
              <a:rPr lang="en-GB" dirty="0" smtClean="0">
                <a:solidFill>
                  <a:srgbClr val="FF0000"/>
                </a:solidFill>
              </a:rPr>
              <a:t>;</a:t>
            </a:r>
          </a:p>
          <a:p>
            <a:pPr>
              <a:buNone/>
            </a:pPr>
            <a:r>
              <a:rPr lang="en-GB" dirty="0">
                <a:solidFill>
                  <a:srgbClr val="FF0000"/>
                </a:solidFill>
              </a:rPr>
              <a:t>	</a:t>
            </a:r>
            <a:r>
              <a:rPr lang="en-GB" dirty="0" smtClean="0">
                <a:solidFill>
                  <a:srgbClr val="FF0000"/>
                </a:solidFill>
              </a:rPr>
              <a:t>	 </a:t>
            </a:r>
            <a:r>
              <a:rPr lang="en-GB" dirty="0">
                <a:solidFill>
                  <a:srgbClr val="FF0000"/>
                </a:solidFill>
              </a:rPr>
              <a:t>} </a:t>
            </a:r>
            <a:endParaRPr lang="en-GB" dirty="0" smtClean="0">
              <a:solidFill>
                <a:srgbClr val="FF0000"/>
              </a:solidFill>
            </a:endParaRPr>
          </a:p>
        </p:txBody>
      </p:sp>
    </p:spTree>
    <p:extLst>
      <p:ext uri="{BB962C8B-B14F-4D97-AF65-F5344CB8AC3E}">
        <p14:creationId xmlns:p14="http://schemas.microsoft.com/office/powerpoint/2010/main" val="2455132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Example: Using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dirty="0" smtClean="0">
              <a:solidFill>
                <a:srgbClr val="FF0000"/>
              </a:solidFill>
            </a:endParaRPr>
          </a:p>
        </p:txBody>
      </p:sp>
      <p:sp>
        <p:nvSpPr>
          <p:cNvPr id="4" name="Text Box 4"/>
          <p:cNvSpPr txBox="1">
            <a:spLocks noChangeArrowheads="1"/>
          </p:cNvSpPr>
          <p:nvPr/>
        </p:nvSpPr>
        <p:spPr bwMode="auto">
          <a:xfrm>
            <a:off x="228600" y="764704"/>
            <a:ext cx="861059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latin typeface="Courier New" panose="02070309020205020404" pitchFamily="49" charset="0"/>
              </a:rPr>
              <a:t>#include &lt;</a:t>
            </a:r>
            <a:r>
              <a:rPr lang="en-US" sz="2400" dirty="0" err="1">
                <a:latin typeface="Courier New" panose="02070309020205020404" pitchFamily="49" charset="0"/>
              </a:rPr>
              <a:t>stdio.h</a:t>
            </a:r>
            <a:r>
              <a:rPr lang="en-US" sz="2400" dirty="0">
                <a:latin typeface="Courier New" panose="02070309020205020404" pitchFamily="49" charset="0"/>
              </a:rPr>
              <a:t>&gt;</a:t>
            </a:r>
          </a:p>
          <a:p>
            <a:r>
              <a:rPr lang="en-US" sz="2400" dirty="0" err="1">
                <a:latin typeface="Courier New" panose="02070309020205020404" pitchFamily="49" charset="0"/>
              </a:rPr>
              <a:t>int</a:t>
            </a:r>
            <a:r>
              <a:rPr lang="en-US" sz="2400" dirty="0">
                <a:latin typeface="Courier New" panose="02070309020205020404" pitchFamily="49" charset="0"/>
              </a:rPr>
              <a:t> main (void)</a:t>
            </a:r>
          </a:p>
          <a:p>
            <a:r>
              <a:rPr lang="en-US" sz="2400" dirty="0">
                <a:latin typeface="Courier New" panose="02070309020205020404" pitchFamily="49" charset="0"/>
              </a:rPr>
              <a:t>{</a:t>
            </a:r>
          </a:p>
          <a:p>
            <a:pPr lvl="1"/>
            <a:r>
              <a:rPr lang="en-US" sz="2400" dirty="0" err="1">
                <a:latin typeface="Courier New" panose="02070309020205020404" pitchFamily="49" charset="0"/>
              </a:rPr>
              <a:t>int</a:t>
            </a:r>
            <a:r>
              <a:rPr lang="en-US" sz="2400" dirty="0">
                <a:latin typeface="Courier New" panose="02070309020205020404" pitchFamily="49" charset="0"/>
              </a:rPr>
              <a:t> </a:t>
            </a:r>
            <a:r>
              <a:rPr lang="en-US" sz="2400" dirty="0" err="1">
                <a:latin typeface="Courier New" panose="02070309020205020404" pitchFamily="49" charset="0"/>
              </a:rPr>
              <a:t>integerVar</a:t>
            </a:r>
            <a:r>
              <a:rPr lang="en-US" sz="2400" dirty="0">
                <a:latin typeface="Courier New" panose="02070309020205020404" pitchFamily="49" charset="0"/>
              </a:rPr>
              <a:t> = 100;</a:t>
            </a:r>
          </a:p>
          <a:p>
            <a:pPr lvl="1"/>
            <a:r>
              <a:rPr lang="en-US" sz="2400" dirty="0">
                <a:latin typeface="Courier New" panose="02070309020205020404" pitchFamily="49" charset="0"/>
              </a:rPr>
              <a:t>float </a:t>
            </a:r>
            <a:r>
              <a:rPr lang="en-US" sz="2400" dirty="0" err="1">
                <a:latin typeface="Courier New" panose="02070309020205020404" pitchFamily="49" charset="0"/>
              </a:rPr>
              <a:t>floatingVar</a:t>
            </a:r>
            <a:r>
              <a:rPr lang="en-US" sz="2400" dirty="0">
                <a:latin typeface="Courier New" panose="02070309020205020404" pitchFamily="49" charset="0"/>
              </a:rPr>
              <a:t> = 331.79;</a:t>
            </a:r>
          </a:p>
          <a:p>
            <a:pPr lvl="1"/>
            <a:r>
              <a:rPr lang="en-US" sz="2400" dirty="0">
                <a:latin typeface="Courier New" panose="02070309020205020404" pitchFamily="49" charset="0"/>
              </a:rPr>
              <a:t>double </a:t>
            </a:r>
            <a:r>
              <a:rPr lang="en-US" sz="2400" dirty="0" err="1">
                <a:latin typeface="Courier New" panose="02070309020205020404" pitchFamily="49" charset="0"/>
              </a:rPr>
              <a:t>doubleVar</a:t>
            </a:r>
            <a:r>
              <a:rPr lang="en-US" sz="2400" dirty="0">
                <a:latin typeface="Courier New" panose="02070309020205020404" pitchFamily="49" charset="0"/>
              </a:rPr>
              <a:t> = 8.44e+11;</a:t>
            </a:r>
          </a:p>
          <a:p>
            <a:pPr lvl="1"/>
            <a:r>
              <a:rPr lang="en-US" sz="2400" dirty="0">
                <a:latin typeface="Courier New" panose="02070309020205020404" pitchFamily="49" charset="0"/>
              </a:rPr>
              <a:t>char </a:t>
            </a:r>
            <a:r>
              <a:rPr lang="en-US" sz="2400" dirty="0" err="1">
                <a:latin typeface="Courier New" panose="02070309020205020404" pitchFamily="49" charset="0"/>
              </a:rPr>
              <a:t>charVar</a:t>
            </a:r>
            <a:r>
              <a:rPr lang="en-US" sz="2400" dirty="0">
                <a:latin typeface="Courier New" panose="02070309020205020404" pitchFamily="49" charset="0"/>
              </a:rPr>
              <a:t> = 'W';</a:t>
            </a:r>
          </a:p>
          <a:p>
            <a:pPr lvl="1"/>
            <a:r>
              <a:rPr lang="en-US" sz="2400" dirty="0">
                <a:latin typeface="Courier New" panose="02070309020205020404" pitchFamily="49" charset="0"/>
              </a:rPr>
              <a:t>_</a:t>
            </a:r>
            <a:r>
              <a:rPr lang="en-US" sz="2400" dirty="0" err="1">
                <a:latin typeface="Courier New" panose="02070309020205020404" pitchFamily="49" charset="0"/>
              </a:rPr>
              <a:t>Bool</a:t>
            </a:r>
            <a:r>
              <a:rPr lang="en-US" sz="2400" dirty="0">
                <a:latin typeface="Courier New" panose="02070309020205020404" pitchFamily="49" charset="0"/>
              </a:rPr>
              <a:t> </a:t>
            </a:r>
            <a:r>
              <a:rPr lang="en-US" sz="2400" dirty="0" err="1">
                <a:latin typeface="Courier New" panose="02070309020205020404" pitchFamily="49" charset="0"/>
              </a:rPr>
              <a:t>boolVar</a:t>
            </a:r>
            <a:r>
              <a:rPr lang="en-US" sz="2400" dirty="0">
                <a:latin typeface="Courier New" panose="02070309020205020404" pitchFamily="49" charset="0"/>
              </a:rPr>
              <a:t> = 0;</a:t>
            </a:r>
          </a:p>
          <a:p>
            <a:pPr lvl="1"/>
            <a:r>
              <a:rPr lang="en-US" sz="2400" dirty="0" err="1">
                <a:latin typeface="Courier New" panose="02070309020205020404" pitchFamily="49" charset="0"/>
              </a:rPr>
              <a:t>printf</a:t>
            </a:r>
            <a:r>
              <a:rPr lang="en-US" sz="2400" dirty="0">
                <a:latin typeface="Courier New" panose="02070309020205020404" pitchFamily="49" charset="0"/>
              </a:rPr>
              <a:t> ("</a:t>
            </a:r>
            <a:r>
              <a:rPr lang="en-US" sz="2400" dirty="0" err="1">
                <a:latin typeface="Courier New" panose="02070309020205020404" pitchFamily="49" charset="0"/>
              </a:rPr>
              <a:t>integerVar</a:t>
            </a:r>
            <a:r>
              <a:rPr lang="en-US" sz="2400" dirty="0">
                <a:latin typeface="Courier New" panose="02070309020205020404" pitchFamily="49" charset="0"/>
              </a:rPr>
              <a:t> = %</a:t>
            </a:r>
            <a:r>
              <a:rPr lang="en-US" sz="2400" dirty="0" err="1">
                <a:latin typeface="Courier New" panose="02070309020205020404" pitchFamily="49" charset="0"/>
              </a:rPr>
              <a:t>i</a:t>
            </a:r>
            <a:r>
              <a:rPr lang="en-US" sz="2400" dirty="0">
                <a:latin typeface="Courier New" panose="02070309020205020404" pitchFamily="49" charset="0"/>
              </a:rPr>
              <a:t>\n", </a:t>
            </a:r>
            <a:r>
              <a:rPr lang="en-US" sz="2400" dirty="0" err="1">
                <a:latin typeface="Courier New" panose="02070309020205020404" pitchFamily="49" charset="0"/>
              </a:rPr>
              <a:t>integerVar</a:t>
            </a:r>
            <a:r>
              <a:rPr lang="en-US" sz="2400" dirty="0">
                <a:latin typeface="Courier New" panose="02070309020205020404" pitchFamily="49" charset="0"/>
              </a:rPr>
              <a:t>);</a:t>
            </a:r>
          </a:p>
          <a:p>
            <a:pPr lvl="1"/>
            <a:r>
              <a:rPr lang="en-US" sz="2400" dirty="0" err="1">
                <a:latin typeface="Courier New" panose="02070309020205020404" pitchFamily="49" charset="0"/>
              </a:rPr>
              <a:t>printf</a:t>
            </a:r>
            <a:r>
              <a:rPr lang="en-US" sz="2400" dirty="0">
                <a:latin typeface="Courier New" panose="02070309020205020404" pitchFamily="49" charset="0"/>
              </a:rPr>
              <a:t> ("</a:t>
            </a:r>
            <a:r>
              <a:rPr lang="en-US" sz="2400" dirty="0" err="1">
                <a:latin typeface="Courier New" panose="02070309020205020404" pitchFamily="49" charset="0"/>
              </a:rPr>
              <a:t>floatingVar</a:t>
            </a:r>
            <a:r>
              <a:rPr lang="en-US" sz="2400" dirty="0">
                <a:latin typeface="Courier New" panose="02070309020205020404" pitchFamily="49" charset="0"/>
              </a:rPr>
              <a:t> = %f\n", </a:t>
            </a:r>
            <a:r>
              <a:rPr lang="en-US" sz="2400" dirty="0" err="1">
                <a:latin typeface="Courier New" panose="02070309020205020404" pitchFamily="49" charset="0"/>
              </a:rPr>
              <a:t>floatingVar</a:t>
            </a:r>
            <a:r>
              <a:rPr lang="en-US" sz="2400" dirty="0">
                <a:latin typeface="Courier New" panose="02070309020205020404" pitchFamily="49" charset="0"/>
              </a:rPr>
              <a:t>);</a:t>
            </a:r>
          </a:p>
          <a:p>
            <a:pPr lvl="1"/>
            <a:r>
              <a:rPr lang="en-US" sz="2400" dirty="0" err="1">
                <a:latin typeface="Courier New" panose="02070309020205020404" pitchFamily="49" charset="0"/>
              </a:rPr>
              <a:t>printf</a:t>
            </a:r>
            <a:r>
              <a:rPr lang="en-US" sz="2400" dirty="0">
                <a:latin typeface="Courier New" panose="02070309020205020404" pitchFamily="49" charset="0"/>
              </a:rPr>
              <a:t> ("</a:t>
            </a:r>
            <a:r>
              <a:rPr lang="en-US" sz="2400" dirty="0" err="1">
                <a:latin typeface="Courier New" panose="02070309020205020404" pitchFamily="49" charset="0"/>
              </a:rPr>
              <a:t>doubleVar</a:t>
            </a:r>
            <a:r>
              <a:rPr lang="en-US" sz="2400" dirty="0">
                <a:latin typeface="Courier New" panose="02070309020205020404" pitchFamily="49" charset="0"/>
              </a:rPr>
              <a:t> = %e\n", </a:t>
            </a:r>
            <a:r>
              <a:rPr lang="en-US" sz="2400" dirty="0" err="1">
                <a:latin typeface="Courier New" panose="02070309020205020404" pitchFamily="49" charset="0"/>
              </a:rPr>
              <a:t>doubleVar</a:t>
            </a:r>
            <a:r>
              <a:rPr lang="en-US" sz="2400" dirty="0">
                <a:latin typeface="Courier New" panose="02070309020205020404" pitchFamily="49" charset="0"/>
              </a:rPr>
              <a:t>);</a:t>
            </a:r>
          </a:p>
          <a:p>
            <a:pPr lvl="1"/>
            <a:r>
              <a:rPr lang="en-US" sz="2400" dirty="0" err="1">
                <a:latin typeface="Courier New" panose="02070309020205020404" pitchFamily="49" charset="0"/>
              </a:rPr>
              <a:t>printf</a:t>
            </a:r>
            <a:r>
              <a:rPr lang="en-US" sz="2400" dirty="0">
                <a:latin typeface="Courier New" panose="02070309020205020404" pitchFamily="49" charset="0"/>
              </a:rPr>
              <a:t> ("</a:t>
            </a:r>
            <a:r>
              <a:rPr lang="en-US" sz="2400" dirty="0" err="1">
                <a:latin typeface="Courier New" panose="02070309020205020404" pitchFamily="49" charset="0"/>
              </a:rPr>
              <a:t>doubleVar</a:t>
            </a:r>
            <a:r>
              <a:rPr lang="en-US" sz="2400" dirty="0">
                <a:latin typeface="Courier New" panose="02070309020205020404" pitchFamily="49" charset="0"/>
              </a:rPr>
              <a:t> = %g\n", </a:t>
            </a:r>
            <a:r>
              <a:rPr lang="en-US" sz="2400" dirty="0" err="1">
                <a:latin typeface="Courier New" panose="02070309020205020404" pitchFamily="49" charset="0"/>
              </a:rPr>
              <a:t>doubleVar</a:t>
            </a:r>
            <a:r>
              <a:rPr lang="en-US" sz="2400" dirty="0">
                <a:latin typeface="Courier New" panose="02070309020205020404" pitchFamily="49" charset="0"/>
              </a:rPr>
              <a:t>);</a:t>
            </a:r>
          </a:p>
          <a:p>
            <a:pPr lvl="1"/>
            <a:r>
              <a:rPr lang="en-US" sz="2400" dirty="0" err="1">
                <a:latin typeface="Courier New" panose="02070309020205020404" pitchFamily="49" charset="0"/>
              </a:rPr>
              <a:t>printf</a:t>
            </a:r>
            <a:r>
              <a:rPr lang="en-US" sz="2400" dirty="0">
                <a:latin typeface="Courier New" panose="02070309020205020404" pitchFamily="49" charset="0"/>
              </a:rPr>
              <a:t> ("</a:t>
            </a:r>
            <a:r>
              <a:rPr lang="en-US" sz="2400" dirty="0" err="1">
                <a:latin typeface="Courier New" panose="02070309020205020404" pitchFamily="49" charset="0"/>
              </a:rPr>
              <a:t>charVar</a:t>
            </a:r>
            <a:r>
              <a:rPr lang="en-US" sz="2400" dirty="0">
                <a:latin typeface="Courier New" panose="02070309020205020404" pitchFamily="49" charset="0"/>
              </a:rPr>
              <a:t> = %c\n", </a:t>
            </a:r>
            <a:r>
              <a:rPr lang="en-US" sz="2400" dirty="0" err="1">
                <a:latin typeface="Courier New" panose="02070309020205020404" pitchFamily="49" charset="0"/>
              </a:rPr>
              <a:t>charVar</a:t>
            </a:r>
            <a:r>
              <a:rPr lang="en-US" sz="2400" dirty="0">
                <a:latin typeface="Courier New" panose="02070309020205020404" pitchFamily="49" charset="0"/>
              </a:rPr>
              <a:t>);</a:t>
            </a:r>
          </a:p>
          <a:p>
            <a:pPr lvl="1"/>
            <a:r>
              <a:rPr lang="en-US" sz="2400" dirty="0" err="1">
                <a:latin typeface="Courier New" panose="02070309020205020404" pitchFamily="49" charset="0"/>
              </a:rPr>
              <a:t>printf</a:t>
            </a:r>
            <a:r>
              <a:rPr lang="en-US" sz="2400" dirty="0">
                <a:latin typeface="Courier New" panose="02070309020205020404" pitchFamily="49" charset="0"/>
              </a:rPr>
              <a:t> ("</a:t>
            </a:r>
            <a:r>
              <a:rPr lang="en-US" sz="2400" dirty="0" err="1">
                <a:latin typeface="Courier New" panose="02070309020205020404" pitchFamily="49" charset="0"/>
              </a:rPr>
              <a:t>boolVar</a:t>
            </a:r>
            <a:r>
              <a:rPr lang="en-US" sz="2400" dirty="0">
                <a:latin typeface="Courier New" panose="02070309020205020404" pitchFamily="49" charset="0"/>
              </a:rPr>
              <a:t> = %</a:t>
            </a:r>
            <a:r>
              <a:rPr lang="en-US" sz="2400" dirty="0" err="1">
                <a:latin typeface="Courier New" panose="02070309020205020404" pitchFamily="49" charset="0"/>
              </a:rPr>
              <a:t>i</a:t>
            </a:r>
            <a:r>
              <a:rPr lang="en-US" sz="2400" dirty="0">
                <a:latin typeface="Courier New" panose="02070309020205020404" pitchFamily="49" charset="0"/>
              </a:rPr>
              <a:t>\n", </a:t>
            </a:r>
            <a:r>
              <a:rPr lang="en-US" sz="2400" dirty="0" err="1">
                <a:latin typeface="Courier New" panose="02070309020205020404" pitchFamily="49" charset="0"/>
              </a:rPr>
              <a:t>boolVar</a:t>
            </a:r>
            <a:r>
              <a:rPr lang="en-US" sz="2400" dirty="0">
                <a:latin typeface="Courier New" panose="02070309020205020404" pitchFamily="49" charset="0"/>
              </a:rPr>
              <a:t>);</a:t>
            </a:r>
          </a:p>
          <a:p>
            <a:pPr lvl="1"/>
            <a:r>
              <a:rPr lang="en-US" sz="2400" dirty="0">
                <a:latin typeface="Courier New" panose="02070309020205020404" pitchFamily="49" charset="0"/>
              </a:rPr>
              <a:t>return 0;</a:t>
            </a:r>
          </a:p>
          <a:p>
            <a:r>
              <a:rPr lang="en-US" sz="2400" dirty="0">
                <a:latin typeface="Courier New" panose="02070309020205020404" pitchFamily="49" charset="0"/>
              </a:rPr>
              <a:t>}</a:t>
            </a:r>
          </a:p>
        </p:txBody>
      </p:sp>
    </p:spTree>
    <p:extLst>
      <p:ext uri="{BB962C8B-B14F-4D97-AF65-F5344CB8AC3E}">
        <p14:creationId xmlns:p14="http://schemas.microsoft.com/office/powerpoint/2010/main" val="108350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GB" b="1" u="sng" dirty="0" err="1"/>
              <a:t>int</a:t>
            </a:r>
            <a:r>
              <a:rPr lang="en-GB" b="1" u="sng" dirty="0"/>
              <a:t> - data type</a:t>
            </a:r>
          </a:p>
          <a:p>
            <a:r>
              <a:rPr lang="en-GB" dirty="0" smtClean="0"/>
              <a:t>Integers </a:t>
            </a:r>
            <a:r>
              <a:rPr lang="en-GB" dirty="0"/>
              <a:t>are whole numbers with a range of values, range of values are machine dependent. </a:t>
            </a:r>
            <a:endParaRPr lang="en-GB" dirty="0" smtClean="0"/>
          </a:p>
          <a:p>
            <a:r>
              <a:rPr lang="en-GB" dirty="0" smtClean="0"/>
              <a:t>Generally </a:t>
            </a:r>
            <a:r>
              <a:rPr lang="en-GB" dirty="0"/>
              <a:t>an integer occupies 2 bytes memory space and its value range limited to -32768 to +32767 (that is, -2</a:t>
            </a:r>
            <a:r>
              <a:rPr lang="en-GB" baseline="30000" dirty="0"/>
              <a:t>15</a:t>
            </a:r>
            <a:r>
              <a:rPr lang="en-GB" dirty="0"/>
              <a:t> to +2</a:t>
            </a:r>
            <a:r>
              <a:rPr lang="en-GB" baseline="30000" dirty="0"/>
              <a:t>15</a:t>
            </a:r>
            <a:r>
              <a:rPr lang="en-GB" dirty="0"/>
              <a:t>-1). </a:t>
            </a:r>
            <a:endParaRPr lang="en-GB" dirty="0" smtClean="0"/>
          </a:p>
          <a:p>
            <a:r>
              <a:rPr lang="en-GB" dirty="0" smtClean="0"/>
              <a:t>A </a:t>
            </a:r>
            <a:r>
              <a:rPr lang="en-GB" dirty="0"/>
              <a:t>signed integer use one bit for storing sign and rest 15 bits for number</a:t>
            </a:r>
            <a:r>
              <a:rPr lang="en-GB" dirty="0" smtClean="0"/>
              <a:t>.</a:t>
            </a:r>
          </a:p>
          <a:p>
            <a:pPr>
              <a:buNone/>
            </a:pPr>
            <a:endParaRPr lang="en-GB" dirty="0" smtClean="0">
              <a:solidFill>
                <a:srgbClr val="FF0000"/>
              </a:solidFill>
            </a:endParaRPr>
          </a:p>
        </p:txBody>
      </p:sp>
    </p:spTree>
    <p:extLst>
      <p:ext uri="{BB962C8B-B14F-4D97-AF65-F5344CB8AC3E}">
        <p14:creationId xmlns:p14="http://schemas.microsoft.com/office/powerpoint/2010/main" val="1284596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GB" b="1" u="sng" dirty="0" err="1"/>
              <a:t>int</a:t>
            </a:r>
            <a:r>
              <a:rPr lang="en-GB" b="1" u="sng" dirty="0"/>
              <a:t> - data type</a:t>
            </a:r>
          </a:p>
          <a:p>
            <a:r>
              <a:rPr lang="en-GB" sz="2800" dirty="0" smtClean="0"/>
              <a:t>C </a:t>
            </a:r>
            <a:r>
              <a:rPr lang="en-GB" sz="2800" dirty="0"/>
              <a:t>has three classes of integer storage namely </a:t>
            </a:r>
            <a:r>
              <a:rPr lang="en-GB" sz="2800" dirty="0" smtClean="0"/>
              <a:t> short </a:t>
            </a:r>
            <a:r>
              <a:rPr lang="en-GB" sz="2800" dirty="0" err="1"/>
              <a:t>int</a:t>
            </a:r>
            <a:r>
              <a:rPr lang="en-GB" sz="2800" dirty="0"/>
              <a:t>, </a:t>
            </a:r>
            <a:r>
              <a:rPr lang="en-GB" sz="2800" dirty="0" err="1"/>
              <a:t>int</a:t>
            </a:r>
            <a:r>
              <a:rPr lang="en-GB" sz="2800" dirty="0"/>
              <a:t> and long int</a:t>
            </a:r>
            <a:r>
              <a:rPr lang="en-GB" sz="2800" dirty="0" smtClean="0"/>
              <a:t>.</a:t>
            </a:r>
          </a:p>
          <a:p>
            <a:r>
              <a:rPr lang="en-GB" sz="2800" dirty="0" smtClean="0"/>
              <a:t>The </a:t>
            </a:r>
            <a:r>
              <a:rPr lang="en-GB" sz="2800" dirty="0"/>
              <a:t>range of an unsigned integer will be from 0 to 65535. </a:t>
            </a:r>
            <a:endParaRPr lang="en-GB" sz="2800" dirty="0" smtClean="0"/>
          </a:p>
          <a:p>
            <a:r>
              <a:rPr lang="en-GB" sz="2800" dirty="0" smtClean="0"/>
              <a:t>The </a:t>
            </a:r>
            <a:r>
              <a:rPr lang="en-GB" sz="2800" dirty="0"/>
              <a:t>long integers are used to declare a longer range of values and it occupies 4 bytes of storage space.</a:t>
            </a:r>
            <a:br>
              <a:rPr lang="en-GB" sz="2800" dirty="0"/>
            </a:br>
            <a:r>
              <a:rPr lang="en-GB" sz="2800" dirty="0"/>
              <a:t/>
            </a:r>
            <a:br>
              <a:rPr lang="en-GB" sz="2800" dirty="0"/>
            </a:br>
            <a:r>
              <a:rPr lang="en-GB" sz="2800" dirty="0" err="1" smtClean="0"/>
              <a:t>int</a:t>
            </a:r>
            <a:r>
              <a:rPr lang="en-GB" sz="2800" dirty="0" smtClean="0"/>
              <a:t> income;</a:t>
            </a:r>
            <a:r>
              <a:rPr lang="en-GB" sz="2800" dirty="0"/>
              <a:t/>
            </a:r>
            <a:br>
              <a:rPr lang="en-GB" sz="2800" dirty="0"/>
            </a:br>
            <a:r>
              <a:rPr lang="en-GB" sz="2800" dirty="0"/>
              <a:t>short </a:t>
            </a:r>
            <a:r>
              <a:rPr lang="en-GB" sz="2800" dirty="0" err="1"/>
              <a:t>int</a:t>
            </a:r>
            <a:r>
              <a:rPr lang="en-GB" sz="2800" dirty="0"/>
              <a:t> </a:t>
            </a:r>
            <a:r>
              <a:rPr lang="en-GB" sz="2800" dirty="0" smtClean="0"/>
              <a:t>expend;</a:t>
            </a:r>
            <a:r>
              <a:rPr lang="en-GB" sz="2800" dirty="0"/>
              <a:t/>
            </a:r>
            <a:br>
              <a:rPr lang="en-GB" sz="2800" dirty="0"/>
            </a:br>
            <a:r>
              <a:rPr lang="en-GB" sz="2800" dirty="0"/>
              <a:t>long </a:t>
            </a:r>
            <a:r>
              <a:rPr lang="en-GB" sz="2800" dirty="0" err="1"/>
              <a:t>int</a:t>
            </a:r>
            <a:r>
              <a:rPr lang="en-GB" sz="2800" dirty="0"/>
              <a:t> </a:t>
            </a:r>
            <a:r>
              <a:rPr lang="en-GB" sz="2800" dirty="0" smtClean="0"/>
              <a:t>deposit;</a:t>
            </a:r>
          </a:p>
        </p:txBody>
      </p:sp>
      <p:pic>
        <p:nvPicPr>
          <p:cNvPr id="1026" name="Picture 2" descr="http://s2.hubimg.com/u/977729_f496.jpg"/>
          <p:cNvPicPr>
            <a:picLocks noChangeAspect="1" noChangeArrowheads="1"/>
          </p:cNvPicPr>
          <p:nvPr/>
        </p:nvPicPr>
        <p:blipFill>
          <a:blip r:embed="rId2" cstate="print"/>
          <a:srcRect/>
          <a:stretch>
            <a:fillRect/>
          </a:stretch>
        </p:blipFill>
        <p:spPr bwMode="auto">
          <a:xfrm>
            <a:off x="1475656" y="5589240"/>
            <a:ext cx="5747390" cy="1008112"/>
          </a:xfrm>
          <a:prstGeom prst="rect">
            <a:avLst/>
          </a:prstGeom>
          <a:noFill/>
        </p:spPr>
      </p:pic>
    </p:spTree>
    <p:extLst>
      <p:ext uri="{BB962C8B-B14F-4D97-AF65-F5344CB8AC3E}">
        <p14:creationId xmlns:p14="http://schemas.microsoft.com/office/powerpoint/2010/main" val="3918748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Octal notation for integers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sz="2800" dirty="0" smtClean="0"/>
          </a:p>
        </p:txBody>
      </p:sp>
      <p:sp>
        <p:nvSpPr>
          <p:cNvPr id="6" name="Rectangle 3"/>
          <p:cNvSpPr txBox="1">
            <a:spLocks noChangeArrowheads="1"/>
          </p:cNvSpPr>
          <p:nvPr/>
        </p:nvSpPr>
        <p:spPr>
          <a:xfrm>
            <a:off x="304800" y="990600"/>
            <a:ext cx="8534400" cy="5867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b="1" dirty="0" smtClean="0"/>
              <a:t>Octal notation</a:t>
            </a:r>
            <a:r>
              <a:rPr lang="en-US" sz="2800" dirty="0" smtClean="0"/>
              <a:t> (base 8):  If the first digit of the integer value is 0, the integer is taken as expressed in </a:t>
            </a:r>
            <a:r>
              <a:rPr lang="en-US" sz="2800" i="1" dirty="0" smtClean="0"/>
              <a:t>octal </a:t>
            </a:r>
            <a:r>
              <a:rPr lang="en-US" sz="2800" dirty="0" smtClean="0"/>
              <a:t>notation. In that case, the remaining digits of the  value must be valid base-8 digits and, therefore, must be 0–7. </a:t>
            </a:r>
          </a:p>
          <a:p>
            <a:pPr algn="just"/>
            <a:r>
              <a:rPr lang="en-US" sz="2800" dirty="0" smtClean="0"/>
              <a:t>Example: Octal value 0177 represents the decimal value 127 (1 × 8</a:t>
            </a:r>
            <a:r>
              <a:rPr lang="en-US" sz="2800" baseline="42000" dirty="0" smtClean="0"/>
              <a:t>2</a:t>
            </a:r>
            <a:r>
              <a:rPr lang="en-US" sz="2800" dirty="0" smtClean="0"/>
              <a:t> + 7 × 8 + 7).</a:t>
            </a:r>
          </a:p>
          <a:p>
            <a:pPr algn="just"/>
            <a:r>
              <a:rPr lang="en-US" sz="2800" dirty="0" smtClean="0"/>
              <a:t>An integer value can be displayed in octal notation by using the format characters %o or %#o in the format  string of a </a:t>
            </a:r>
            <a:r>
              <a:rPr lang="en-US" sz="2800" dirty="0" err="1" smtClean="0"/>
              <a:t>printf</a:t>
            </a:r>
            <a:r>
              <a:rPr lang="en-US" sz="2800" dirty="0" smtClean="0"/>
              <a:t> statement.</a:t>
            </a:r>
          </a:p>
          <a:p>
            <a:pPr>
              <a:buFontTx/>
              <a:buNone/>
            </a:pPr>
            <a:endParaRPr lang="en-US" sz="2400" dirty="0" smtClean="0"/>
          </a:p>
          <a:p>
            <a:endParaRPr lang="en-US" sz="2400" dirty="0"/>
          </a:p>
        </p:txBody>
      </p:sp>
    </p:spTree>
    <p:extLst>
      <p:ext uri="{BB962C8B-B14F-4D97-AF65-F5344CB8AC3E}">
        <p14:creationId xmlns:p14="http://schemas.microsoft.com/office/powerpoint/2010/main" val="2622529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Hexadecimal notation for integers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sz="2800" dirty="0" smtClean="0"/>
          </a:p>
        </p:txBody>
      </p:sp>
      <p:sp>
        <p:nvSpPr>
          <p:cNvPr id="5" name="Rectangle 3"/>
          <p:cNvSpPr txBox="1">
            <a:spLocks noChangeArrowheads="1"/>
          </p:cNvSpPr>
          <p:nvPr/>
        </p:nvSpPr>
        <p:spPr>
          <a:xfrm>
            <a:off x="228600" y="914400"/>
            <a:ext cx="876300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smtClean="0"/>
              <a:t>Hexadecimal notation</a:t>
            </a:r>
            <a:r>
              <a:rPr lang="en-US" sz="2400" smtClean="0"/>
              <a:t> (base 16): If an integer constant is preceded by a zero and the letter </a:t>
            </a:r>
            <a:r>
              <a:rPr lang="en-US" sz="2400" i="1" smtClean="0"/>
              <a:t>x </a:t>
            </a:r>
            <a:r>
              <a:rPr lang="en-US" sz="2400" smtClean="0"/>
              <a:t>(either lowercase or  uppercase), the value is taken as being expressed in hexadecimal. Immediately following the letter </a:t>
            </a:r>
            <a:r>
              <a:rPr lang="en-US" sz="2400" i="1" smtClean="0"/>
              <a:t>x </a:t>
            </a:r>
            <a:r>
              <a:rPr lang="en-US" sz="2400" smtClean="0"/>
              <a:t>are the digits of the hexadecimal value, which can be composed of the digits 0–9 and the letters a–f (or A–F). The letters represent the values  10–15, respectively. </a:t>
            </a:r>
          </a:p>
          <a:p>
            <a:pPr algn="just"/>
            <a:r>
              <a:rPr lang="en-US" sz="2400" smtClean="0"/>
              <a:t>Example: hexadecimal value </a:t>
            </a:r>
            <a:r>
              <a:rPr lang="en-US" sz="2400" smtClean="0">
                <a:latin typeface="Courier New" panose="02070309020205020404" pitchFamily="49" charset="0"/>
              </a:rPr>
              <a:t>0xA3F</a:t>
            </a:r>
            <a:r>
              <a:rPr lang="en-US" sz="2400" smtClean="0"/>
              <a:t> represents the decimal value </a:t>
            </a:r>
            <a:r>
              <a:rPr lang="en-US" sz="2400" smtClean="0">
                <a:latin typeface="Courier New" panose="02070309020205020404" pitchFamily="49" charset="0"/>
              </a:rPr>
              <a:t>2623</a:t>
            </a:r>
            <a:r>
              <a:rPr lang="en-US" sz="2400" smtClean="0"/>
              <a:t>  (10 × 16</a:t>
            </a:r>
            <a:r>
              <a:rPr lang="en-US" sz="2400" baseline="42000" smtClean="0"/>
              <a:t>2</a:t>
            </a:r>
            <a:r>
              <a:rPr lang="en-US" sz="2400" smtClean="0"/>
              <a:t> + 3 × 16 + 15).</a:t>
            </a:r>
          </a:p>
          <a:p>
            <a:pPr algn="just"/>
            <a:r>
              <a:rPr lang="en-US" sz="2400" smtClean="0"/>
              <a:t>The format characters </a:t>
            </a:r>
            <a:r>
              <a:rPr lang="en-US" sz="2400" smtClean="0">
                <a:latin typeface="Courier New" panose="02070309020205020404" pitchFamily="49" charset="0"/>
              </a:rPr>
              <a:t>%x</a:t>
            </a:r>
            <a:r>
              <a:rPr lang="en-US" sz="2400" smtClean="0"/>
              <a:t>, </a:t>
            </a:r>
            <a:r>
              <a:rPr lang="en-US" sz="2400" smtClean="0">
                <a:latin typeface="Courier New" panose="02070309020205020404" pitchFamily="49" charset="0"/>
              </a:rPr>
              <a:t>%X</a:t>
            </a:r>
            <a:r>
              <a:rPr lang="en-US" sz="2400" smtClean="0"/>
              <a:t> , </a:t>
            </a:r>
            <a:r>
              <a:rPr lang="en-US" sz="2400" smtClean="0">
                <a:latin typeface="Courier New" panose="02070309020205020404" pitchFamily="49" charset="0"/>
              </a:rPr>
              <a:t>%#x</a:t>
            </a:r>
            <a:r>
              <a:rPr lang="en-US" sz="2400" smtClean="0"/>
              <a:t>, or </a:t>
            </a:r>
            <a:r>
              <a:rPr lang="en-US" sz="2400" smtClean="0">
                <a:latin typeface="Courier New" panose="02070309020205020404" pitchFamily="49" charset="0"/>
              </a:rPr>
              <a:t>%#X</a:t>
            </a:r>
            <a:r>
              <a:rPr lang="en-US" sz="2400" smtClean="0"/>
              <a:t>  display a value in hexadecimal format</a:t>
            </a:r>
          </a:p>
          <a:p>
            <a:pPr algn="just">
              <a:buFontTx/>
              <a:buNone/>
            </a:pPr>
            <a:endParaRPr lang="en-US" sz="2400" dirty="0"/>
          </a:p>
        </p:txBody>
      </p:sp>
    </p:spTree>
    <p:extLst>
      <p:ext uri="{BB962C8B-B14F-4D97-AF65-F5344CB8AC3E}">
        <p14:creationId xmlns:p14="http://schemas.microsoft.com/office/powerpoint/2010/main" val="268212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smtClean="0"/>
              <a:t>Books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7172" name="Rectangle 3"/>
          <p:cNvSpPr txBox="1">
            <a:spLocks noChangeArrowheads="1"/>
          </p:cNvSpPr>
          <p:nvPr/>
        </p:nvSpPr>
        <p:spPr bwMode="auto">
          <a:xfrm>
            <a:off x="152400" y="1600200"/>
            <a:ext cx="8534400" cy="4525963"/>
          </a:xfrm>
          <a:prstGeom prst="rect">
            <a:avLst/>
          </a:prstGeom>
          <a:noFill/>
          <a:ln w="9525">
            <a:noFill/>
            <a:miter lim="800000"/>
            <a:headEnd/>
            <a:tailEnd/>
          </a:ln>
        </p:spPr>
        <p:txBody>
          <a:bodyPr/>
          <a:lstStyle/>
          <a:p>
            <a:pPr>
              <a:lnSpc>
                <a:spcPct val="90000"/>
              </a:lnSpc>
            </a:pPr>
            <a:endParaRPr lang="en-US" sz="4400" i="1" dirty="0"/>
          </a:p>
          <a:p>
            <a:pPr>
              <a:lnSpc>
                <a:spcPct val="90000"/>
              </a:lnSpc>
            </a:pPr>
            <a:r>
              <a:rPr lang="en-US" sz="5400" i="1" dirty="0" smtClean="0"/>
              <a:t>Programming </a:t>
            </a:r>
            <a:r>
              <a:rPr lang="en-US" sz="5400" i="1" dirty="0"/>
              <a:t>in C</a:t>
            </a:r>
            <a:r>
              <a:rPr lang="en-US" sz="5400" dirty="0"/>
              <a:t>, 3</a:t>
            </a:r>
            <a:r>
              <a:rPr lang="en-US" sz="5400" baseline="30000" dirty="0"/>
              <a:t>rd</a:t>
            </a:r>
            <a:r>
              <a:rPr lang="en-US" sz="5400" dirty="0"/>
              <a:t> </a:t>
            </a:r>
            <a:r>
              <a:rPr lang="en-US" sz="5400" dirty="0" smtClean="0"/>
              <a:t>Edition </a:t>
            </a:r>
          </a:p>
          <a:p>
            <a:pPr>
              <a:lnSpc>
                <a:spcPct val="90000"/>
              </a:lnSpc>
            </a:pPr>
            <a:endParaRPr lang="en-US" sz="4400" dirty="0" smtClean="0"/>
          </a:p>
          <a:p>
            <a:pPr>
              <a:lnSpc>
                <a:spcPct val="90000"/>
              </a:lnSpc>
            </a:pPr>
            <a:r>
              <a:rPr lang="en-US" sz="4400" dirty="0"/>
              <a:t>Stephen </a:t>
            </a:r>
            <a:r>
              <a:rPr lang="en-US" sz="4400" dirty="0" err="1"/>
              <a:t>Kochan</a:t>
            </a:r>
            <a:r>
              <a:rPr lang="en-US" sz="4400" dirty="0"/>
              <a:t> </a:t>
            </a:r>
          </a:p>
          <a:p>
            <a:pPr>
              <a:lnSpc>
                <a:spcPct val="90000"/>
              </a:lnSpc>
            </a:pPr>
            <a:r>
              <a:rPr lang="en-US" sz="4400" dirty="0" err="1" smtClean="0"/>
              <a:t>Sams</a:t>
            </a:r>
            <a:r>
              <a:rPr lang="en-US" sz="4400" dirty="0" smtClean="0"/>
              <a:t> </a:t>
            </a:r>
            <a:r>
              <a:rPr lang="en-US" sz="4400" dirty="0"/>
              <a:t>Publishing, 2005</a:t>
            </a:r>
          </a:p>
        </p:txBody>
      </p:sp>
    </p:spTree>
    <p:extLst>
      <p:ext uri="{BB962C8B-B14F-4D97-AF65-F5344CB8AC3E}">
        <p14:creationId xmlns:p14="http://schemas.microsoft.com/office/powerpoint/2010/main" val="127413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Hexadecimal notation for integers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sz="2800" dirty="0" smtClean="0"/>
          </a:p>
        </p:txBody>
      </p:sp>
      <p:sp>
        <p:nvSpPr>
          <p:cNvPr id="6" name="Rectangle 3"/>
          <p:cNvSpPr txBox="1">
            <a:spLocks noChangeArrowheads="1"/>
          </p:cNvSpPr>
          <p:nvPr/>
        </p:nvSpPr>
        <p:spPr>
          <a:xfrm>
            <a:off x="457200" y="1066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The option to use decimal, octal or hexadecimal  notation doesn't affect how the number is actually stored internally !</a:t>
            </a:r>
            <a:r>
              <a:rPr lang="en-US" sz="2400" dirty="0" smtClean="0"/>
              <a:t> </a:t>
            </a:r>
          </a:p>
          <a:p>
            <a:r>
              <a:rPr lang="en-US" sz="2400" dirty="0" smtClean="0"/>
              <a:t>When/where to use octal and </a:t>
            </a:r>
            <a:r>
              <a:rPr lang="en-US" sz="2400" dirty="0" err="1" smtClean="0"/>
              <a:t>hexa</a:t>
            </a:r>
            <a:r>
              <a:rPr lang="en-US" sz="2400" dirty="0" smtClean="0"/>
              <a:t>: to express computer-related values in a more convenient way</a:t>
            </a:r>
          </a:p>
          <a:p>
            <a:endParaRPr lang="en-US" sz="2000" dirty="0"/>
          </a:p>
        </p:txBody>
      </p:sp>
      <p:sp>
        <p:nvSpPr>
          <p:cNvPr id="7" name="Text Box 4"/>
          <p:cNvSpPr txBox="1">
            <a:spLocks noChangeArrowheads="1"/>
          </p:cNvSpPr>
          <p:nvPr/>
        </p:nvSpPr>
        <p:spPr bwMode="auto">
          <a:xfrm>
            <a:off x="2133600" y="3124200"/>
            <a:ext cx="483552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anose="02070309020205020404" pitchFamily="49" charset="0"/>
              </a:rPr>
              <a:t>    int x =16;</a:t>
            </a:r>
          </a:p>
          <a:p>
            <a:r>
              <a:rPr lang="en-US">
                <a:latin typeface="Courier New" panose="02070309020205020404" pitchFamily="49" charset="0"/>
              </a:rPr>
              <a:t>    printf("%i %#X %#o\n", x,x,x);</a:t>
            </a:r>
          </a:p>
        </p:txBody>
      </p:sp>
      <p:sp>
        <p:nvSpPr>
          <p:cNvPr id="8" name="Rectangle 5"/>
          <p:cNvSpPr>
            <a:spLocks noChangeArrowheads="1"/>
          </p:cNvSpPr>
          <p:nvPr/>
        </p:nvSpPr>
        <p:spPr bwMode="auto">
          <a:xfrm>
            <a:off x="1371600" y="4191000"/>
            <a:ext cx="4800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Courier New" panose="02070309020205020404" pitchFamily="49" charset="0"/>
              </a:rPr>
              <a:t>0 0 0 0 0 0 0 0 0 0 0 1 0 0 0 0</a:t>
            </a:r>
          </a:p>
        </p:txBody>
      </p:sp>
      <p:sp>
        <p:nvSpPr>
          <p:cNvPr id="9" name="Text Box 6"/>
          <p:cNvSpPr txBox="1">
            <a:spLocks noChangeArrowheads="1"/>
          </p:cNvSpPr>
          <p:nvPr/>
        </p:nvSpPr>
        <p:spPr bwMode="auto">
          <a:xfrm>
            <a:off x="6369050" y="4267200"/>
            <a:ext cx="178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storage (binary)</a:t>
            </a:r>
          </a:p>
        </p:txBody>
      </p:sp>
      <p:sp>
        <p:nvSpPr>
          <p:cNvPr id="10" name="Text Box 7"/>
          <p:cNvSpPr txBox="1">
            <a:spLocks noChangeArrowheads="1"/>
          </p:cNvSpPr>
          <p:nvPr/>
        </p:nvSpPr>
        <p:spPr bwMode="auto">
          <a:xfrm>
            <a:off x="6584950" y="5424488"/>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program</a:t>
            </a:r>
          </a:p>
        </p:txBody>
      </p:sp>
      <p:sp>
        <p:nvSpPr>
          <p:cNvPr id="11" name="Text Box 8"/>
          <p:cNvSpPr txBox="1">
            <a:spLocks noChangeArrowheads="1"/>
          </p:cNvSpPr>
          <p:nvPr/>
        </p:nvSpPr>
        <p:spPr bwMode="auto">
          <a:xfrm>
            <a:off x="6572250" y="617220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display</a:t>
            </a:r>
          </a:p>
        </p:txBody>
      </p:sp>
      <p:sp>
        <p:nvSpPr>
          <p:cNvPr id="12" name="AutoShape 9"/>
          <p:cNvSpPr>
            <a:spLocks/>
          </p:cNvSpPr>
          <p:nvPr/>
        </p:nvSpPr>
        <p:spPr bwMode="auto">
          <a:xfrm rot="5400000">
            <a:off x="3771900" y="3390900"/>
            <a:ext cx="228600" cy="3048000"/>
          </a:xfrm>
          <a:prstGeom prst="rightBrace">
            <a:avLst>
              <a:gd name="adj1" fmla="val 1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Text Box 10"/>
          <p:cNvSpPr txBox="1">
            <a:spLocks noChangeArrowheads="1"/>
          </p:cNvSpPr>
          <p:nvPr/>
        </p:nvSpPr>
        <p:spPr bwMode="auto">
          <a:xfrm>
            <a:off x="1784350" y="5348288"/>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anose="02070309020205020404" pitchFamily="49" charset="0"/>
              </a:rPr>
              <a:t>“%i”</a:t>
            </a:r>
          </a:p>
        </p:txBody>
      </p:sp>
      <p:sp>
        <p:nvSpPr>
          <p:cNvPr id="14" name="Text Box 11"/>
          <p:cNvSpPr txBox="1">
            <a:spLocks noChangeArrowheads="1"/>
          </p:cNvSpPr>
          <p:nvPr/>
        </p:nvSpPr>
        <p:spPr bwMode="auto">
          <a:xfrm>
            <a:off x="3429000" y="5410200"/>
            <a:ext cx="866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anose="02070309020205020404" pitchFamily="49" charset="0"/>
              </a:rPr>
              <a:t>“%#X”</a:t>
            </a:r>
          </a:p>
        </p:txBody>
      </p:sp>
      <p:sp>
        <p:nvSpPr>
          <p:cNvPr id="15" name="Line 13"/>
          <p:cNvSpPr>
            <a:spLocks noChangeShapeType="1"/>
          </p:cNvSpPr>
          <p:nvPr/>
        </p:nvSpPr>
        <p:spPr bwMode="auto">
          <a:xfrm>
            <a:off x="2057400" y="5715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p:cNvSpPr>
            <a:spLocks noChangeShapeType="1"/>
          </p:cNvSpPr>
          <p:nvPr/>
        </p:nvSpPr>
        <p:spPr bwMode="auto">
          <a:xfrm>
            <a:off x="3886200" y="5029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Text Box 15"/>
          <p:cNvSpPr txBox="1">
            <a:spLocks noChangeArrowheads="1"/>
          </p:cNvSpPr>
          <p:nvPr/>
        </p:nvSpPr>
        <p:spPr bwMode="auto">
          <a:xfrm>
            <a:off x="1847850" y="6096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16</a:t>
            </a:r>
          </a:p>
        </p:txBody>
      </p:sp>
      <p:sp>
        <p:nvSpPr>
          <p:cNvPr id="18" name="Text Box 16"/>
          <p:cNvSpPr txBox="1">
            <a:spLocks noChangeArrowheads="1"/>
          </p:cNvSpPr>
          <p:nvPr/>
        </p:nvSpPr>
        <p:spPr bwMode="auto">
          <a:xfrm>
            <a:off x="3549650" y="60960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0X10</a:t>
            </a:r>
          </a:p>
        </p:txBody>
      </p:sp>
      <p:sp>
        <p:nvSpPr>
          <p:cNvPr id="19" name="Line 18"/>
          <p:cNvSpPr>
            <a:spLocks noChangeShapeType="1"/>
          </p:cNvSpPr>
          <p:nvPr/>
        </p:nvSpPr>
        <p:spPr bwMode="auto">
          <a:xfrm flipH="1">
            <a:off x="2438400" y="5029200"/>
            <a:ext cx="1447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0"/>
          <p:cNvSpPr>
            <a:spLocks noChangeShapeType="1"/>
          </p:cNvSpPr>
          <p:nvPr/>
        </p:nvSpPr>
        <p:spPr bwMode="auto">
          <a:xfrm>
            <a:off x="3886200" y="5029200"/>
            <a:ext cx="1447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1"/>
          <p:cNvSpPr>
            <a:spLocks noChangeShapeType="1"/>
          </p:cNvSpPr>
          <p:nvPr/>
        </p:nvSpPr>
        <p:spPr bwMode="auto">
          <a:xfrm>
            <a:off x="3886200" y="5715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2"/>
          <p:cNvSpPr txBox="1">
            <a:spLocks noChangeArrowheads="1"/>
          </p:cNvSpPr>
          <p:nvPr/>
        </p:nvSpPr>
        <p:spPr bwMode="auto">
          <a:xfrm>
            <a:off x="4953000" y="5486400"/>
            <a:ext cx="866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anose="02070309020205020404" pitchFamily="49" charset="0"/>
              </a:rPr>
              <a:t>“%#o”</a:t>
            </a:r>
          </a:p>
        </p:txBody>
      </p:sp>
      <p:sp>
        <p:nvSpPr>
          <p:cNvPr id="23" name="Line 23"/>
          <p:cNvSpPr>
            <a:spLocks noChangeShapeType="1"/>
          </p:cNvSpPr>
          <p:nvPr/>
        </p:nvSpPr>
        <p:spPr bwMode="auto">
          <a:xfrm>
            <a:off x="5334000" y="5715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4"/>
          <p:cNvSpPr txBox="1">
            <a:spLocks noChangeArrowheads="1"/>
          </p:cNvSpPr>
          <p:nvPr/>
        </p:nvSpPr>
        <p:spPr bwMode="auto">
          <a:xfrm>
            <a:off x="4953000" y="6096000"/>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020</a:t>
            </a:r>
          </a:p>
        </p:txBody>
      </p:sp>
    </p:spTree>
    <p:extLst>
      <p:ext uri="{BB962C8B-B14F-4D97-AF65-F5344CB8AC3E}">
        <p14:creationId xmlns:p14="http://schemas.microsoft.com/office/powerpoint/2010/main" val="570070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a:t>
            </a:r>
            <a:r>
              <a:rPr lang="en-GB" dirty="0" err="1" smtClean="0"/>
              <a:t>datatypes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GB" b="1" u="sng" dirty="0" smtClean="0"/>
              <a:t>float </a:t>
            </a:r>
            <a:r>
              <a:rPr lang="en-GB" b="1" u="sng" dirty="0"/>
              <a:t>- data type</a:t>
            </a:r>
          </a:p>
          <a:p>
            <a:pPr>
              <a:buNone/>
            </a:pPr>
            <a:r>
              <a:rPr lang="en-GB" b="1" dirty="0" smtClean="0"/>
              <a:t>	float</a:t>
            </a:r>
            <a:r>
              <a:rPr lang="en-GB" dirty="0"/>
              <a:t> is used to define floating point numbers.</a:t>
            </a:r>
          </a:p>
          <a:p>
            <a:pPr>
              <a:buNone/>
            </a:pPr>
            <a:r>
              <a:rPr lang="en-GB" dirty="0" smtClean="0"/>
              <a:t>		</a:t>
            </a:r>
            <a:r>
              <a:rPr lang="en-GB" dirty="0" smtClean="0">
                <a:solidFill>
                  <a:srgbClr val="FF0000"/>
                </a:solidFill>
              </a:rPr>
              <a:t>{</a:t>
            </a:r>
          </a:p>
          <a:p>
            <a:pPr>
              <a:buNone/>
            </a:pPr>
            <a:r>
              <a:rPr lang="en-GB" dirty="0">
                <a:solidFill>
                  <a:srgbClr val="FF0000"/>
                </a:solidFill>
              </a:rPr>
              <a:t>	</a:t>
            </a:r>
            <a:r>
              <a:rPr lang="en-GB" dirty="0" smtClean="0">
                <a:solidFill>
                  <a:srgbClr val="FF0000"/>
                </a:solidFill>
              </a:rPr>
              <a:t>	  </a:t>
            </a:r>
            <a:r>
              <a:rPr lang="en-GB" dirty="0">
                <a:solidFill>
                  <a:srgbClr val="FF0000"/>
                </a:solidFill>
              </a:rPr>
              <a:t>float Miles; </a:t>
            </a:r>
            <a:endParaRPr lang="en-GB" dirty="0" smtClean="0">
              <a:solidFill>
                <a:srgbClr val="FF0000"/>
              </a:solidFill>
            </a:endParaRPr>
          </a:p>
          <a:p>
            <a:pPr>
              <a:buNone/>
            </a:pPr>
            <a:r>
              <a:rPr lang="en-GB" dirty="0">
                <a:solidFill>
                  <a:srgbClr val="FF0000"/>
                </a:solidFill>
              </a:rPr>
              <a:t> </a:t>
            </a:r>
            <a:r>
              <a:rPr lang="en-GB" dirty="0" smtClean="0">
                <a:solidFill>
                  <a:srgbClr val="FF0000"/>
                </a:solidFill>
              </a:rPr>
              <a:t> 		  Miles </a:t>
            </a:r>
            <a:r>
              <a:rPr lang="en-GB" dirty="0">
                <a:solidFill>
                  <a:srgbClr val="FF0000"/>
                </a:solidFill>
              </a:rPr>
              <a:t>= 5.6</a:t>
            </a:r>
            <a:r>
              <a:rPr lang="en-GB" dirty="0" smtClean="0">
                <a:solidFill>
                  <a:srgbClr val="FF0000"/>
                </a:solidFill>
              </a:rPr>
              <a:t>;</a:t>
            </a:r>
          </a:p>
          <a:p>
            <a:pPr>
              <a:buNone/>
            </a:pPr>
            <a:r>
              <a:rPr lang="en-GB" dirty="0">
                <a:solidFill>
                  <a:srgbClr val="FF0000"/>
                </a:solidFill>
              </a:rPr>
              <a:t>	</a:t>
            </a:r>
            <a:r>
              <a:rPr lang="en-GB" dirty="0" smtClean="0">
                <a:solidFill>
                  <a:srgbClr val="FF0000"/>
                </a:solidFill>
              </a:rPr>
              <a:t>	 }</a:t>
            </a:r>
          </a:p>
        </p:txBody>
      </p:sp>
    </p:spTree>
    <p:extLst>
      <p:ext uri="{BB962C8B-B14F-4D97-AF65-F5344CB8AC3E}">
        <p14:creationId xmlns:p14="http://schemas.microsoft.com/office/powerpoint/2010/main" val="56659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a:t>
            </a:r>
            <a:r>
              <a:rPr lang="en-GB" dirty="0" err="1" smtClean="0"/>
              <a:t>datatypes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dirty="0" smtClean="0">
              <a:solidFill>
                <a:srgbClr val="FF0000"/>
              </a:solidFill>
            </a:endParaRPr>
          </a:p>
        </p:txBody>
      </p:sp>
      <p:sp>
        <p:nvSpPr>
          <p:cNvPr id="4" name="Rectangle 3"/>
          <p:cNvSpPr txBox="1">
            <a:spLocks noChangeArrowheads="1"/>
          </p:cNvSpPr>
          <p:nvPr/>
        </p:nvSpPr>
        <p:spPr>
          <a:xfrm>
            <a:off x="228600" y="914400"/>
            <a:ext cx="891540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pPr>
            <a:r>
              <a:rPr lang="en-US" sz="2000" dirty="0" smtClean="0"/>
              <a:t>Examples of floating-point constants : 3., 125.8,  –.0001</a:t>
            </a:r>
          </a:p>
          <a:p>
            <a:pPr algn="just">
              <a:lnSpc>
                <a:spcPct val="90000"/>
              </a:lnSpc>
            </a:pPr>
            <a:r>
              <a:rPr lang="en-US" sz="2000" dirty="0" smtClean="0"/>
              <a:t>To display a floating-point value at the terminal, the </a:t>
            </a:r>
            <a:r>
              <a:rPr lang="en-US" sz="2000" dirty="0" err="1" smtClean="0"/>
              <a:t>printf</a:t>
            </a:r>
            <a:r>
              <a:rPr lang="en-US" sz="2000" dirty="0" smtClean="0"/>
              <a:t> conversion characters %f are used.</a:t>
            </a:r>
          </a:p>
          <a:p>
            <a:pPr algn="just">
              <a:lnSpc>
                <a:spcPct val="90000"/>
              </a:lnSpc>
            </a:pPr>
            <a:r>
              <a:rPr lang="en-US" sz="2000" dirty="0" smtClean="0"/>
              <a:t>Floating-point constants can also be expressed in </a:t>
            </a:r>
            <a:r>
              <a:rPr lang="en-US" sz="2000" i="1" dirty="0" smtClean="0"/>
              <a:t>scientific </a:t>
            </a:r>
            <a:r>
              <a:rPr lang="en-US" sz="2000" i="1" dirty="0" err="1" smtClean="0"/>
              <a:t>notation</a:t>
            </a:r>
            <a:r>
              <a:rPr lang="en-US" sz="2000" dirty="0" err="1" smtClean="0"/>
              <a:t>.The</a:t>
            </a:r>
            <a:r>
              <a:rPr lang="en-US" sz="2000" dirty="0" smtClean="0"/>
              <a:t> value 1.7e4 represents the value 1.7 × 10</a:t>
            </a:r>
            <a:r>
              <a:rPr lang="en-US" sz="2000" baseline="30000" dirty="0" smtClean="0"/>
              <a:t>4</a:t>
            </a:r>
            <a:r>
              <a:rPr lang="en-US" sz="2000" dirty="0" smtClean="0"/>
              <a:t>.</a:t>
            </a:r>
          </a:p>
          <a:p>
            <a:pPr algn="just">
              <a:lnSpc>
                <a:spcPct val="90000"/>
              </a:lnSpc>
            </a:pPr>
            <a:r>
              <a:rPr lang="en-US" sz="2000" dirty="0" smtClean="0"/>
              <a:t>The value before the letter e is known as the </a:t>
            </a:r>
            <a:r>
              <a:rPr lang="en-US" sz="2000" i="1" dirty="0" smtClean="0">
                <a:solidFill>
                  <a:srgbClr val="FF0000"/>
                </a:solidFill>
              </a:rPr>
              <a:t>mantissa</a:t>
            </a:r>
            <a:r>
              <a:rPr lang="en-US" sz="2000" dirty="0" smtClean="0"/>
              <a:t>, whereas the value that follows is  called the </a:t>
            </a:r>
            <a:r>
              <a:rPr lang="en-US" sz="2000" i="1" dirty="0" smtClean="0">
                <a:solidFill>
                  <a:srgbClr val="FF0000"/>
                </a:solidFill>
              </a:rPr>
              <a:t>exponent</a:t>
            </a:r>
            <a:r>
              <a:rPr lang="en-US" sz="2000" dirty="0" smtClean="0"/>
              <a:t>. This exponent, which can be preceded by an optional plus or minus sign, represents the power of 10 by which the mantissa is to be multiplied. </a:t>
            </a:r>
          </a:p>
          <a:p>
            <a:pPr algn="just">
              <a:lnSpc>
                <a:spcPct val="90000"/>
              </a:lnSpc>
            </a:pPr>
            <a:r>
              <a:rPr lang="en-US" sz="2000" dirty="0" smtClean="0"/>
              <a:t>To display a value in scientific notation, the format characters %e should be specified in the </a:t>
            </a:r>
            <a:r>
              <a:rPr lang="en-US" sz="2000" dirty="0" err="1" smtClean="0">
                <a:solidFill>
                  <a:srgbClr val="FF0000"/>
                </a:solidFill>
              </a:rPr>
              <a:t>printf</a:t>
            </a:r>
            <a:r>
              <a:rPr lang="en-US" sz="2000" dirty="0" smtClean="0"/>
              <a:t> format string.</a:t>
            </a:r>
          </a:p>
          <a:p>
            <a:pPr algn="just">
              <a:lnSpc>
                <a:spcPct val="90000"/>
              </a:lnSpc>
            </a:pPr>
            <a:r>
              <a:rPr lang="en-US" sz="2000" dirty="0" smtClean="0"/>
              <a:t>The </a:t>
            </a:r>
            <a:r>
              <a:rPr lang="en-US" sz="2000" dirty="0" err="1" smtClean="0">
                <a:solidFill>
                  <a:srgbClr val="FF0000"/>
                </a:solidFill>
              </a:rPr>
              <a:t>printf</a:t>
            </a:r>
            <a:r>
              <a:rPr lang="en-US" sz="2000" dirty="0" smtClean="0">
                <a:solidFill>
                  <a:srgbClr val="FF0000"/>
                </a:solidFill>
              </a:rPr>
              <a:t> </a:t>
            </a:r>
            <a:r>
              <a:rPr lang="en-US" sz="2000" dirty="0" smtClean="0"/>
              <a:t>format characters %g can be used to let </a:t>
            </a:r>
            <a:r>
              <a:rPr lang="en-US" sz="2000" dirty="0" err="1" smtClean="0"/>
              <a:t>printf</a:t>
            </a:r>
            <a:r>
              <a:rPr lang="en-US" sz="2000" dirty="0" smtClean="0"/>
              <a:t> decide whether to display the floating-point value in normal floating-point notation or in scientific </a:t>
            </a:r>
            <a:r>
              <a:rPr lang="en-US" sz="2000" dirty="0" err="1" smtClean="0"/>
              <a:t>notation.This</a:t>
            </a:r>
            <a:r>
              <a:rPr lang="en-US" sz="2000" dirty="0" smtClean="0"/>
              <a:t> decision is based on the value of the exponent: If it’s less than –4 or greater than 5, %e (scientific notation) format is used; otherwise, %f format is used.</a:t>
            </a:r>
            <a:endParaRPr lang="en-US" sz="2000" dirty="0"/>
          </a:p>
        </p:txBody>
      </p:sp>
    </p:spTree>
    <p:extLst>
      <p:ext uri="{BB962C8B-B14F-4D97-AF65-F5344CB8AC3E}">
        <p14:creationId xmlns:p14="http://schemas.microsoft.com/office/powerpoint/2010/main" val="483209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a:t>
            </a:r>
            <a:r>
              <a:rPr lang="en-GB" dirty="0" err="1" smtClean="0"/>
              <a:t>datatypes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r>
              <a:rPr lang="en-GB" b="1" u="sng" dirty="0" smtClean="0"/>
              <a:t>float </a:t>
            </a:r>
            <a:r>
              <a:rPr lang="en-GB" b="1" u="sng" dirty="0"/>
              <a:t>- data type</a:t>
            </a:r>
          </a:p>
          <a:p>
            <a:pPr algn="just">
              <a:buNone/>
            </a:pPr>
            <a:r>
              <a:rPr lang="en-GB" dirty="0" smtClean="0"/>
              <a:t>	The </a:t>
            </a:r>
            <a:r>
              <a:rPr lang="en-GB" dirty="0"/>
              <a:t>float data type is used to store fractional numbers </a:t>
            </a:r>
            <a:r>
              <a:rPr lang="en-GB" dirty="0" smtClean="0"/>
              <a:t>with </a:t>
            </a:r>
            <a:r>
              <a:rPr lang="en-GB" dirty="0"/>
              <a:t>6 digits of precision</a:t>
            </a:r>
            <a:r>
              <a:rPr lang="en-GB" dirty="0" smtClean="0"/>
              <a:t>.</a:t>
            </a:r>
            <a:endParaRPr lang="en-GB" dirty="0"/>
          </a:p>
          <a:p>
            <a:pPr>
              <a:buNone/>
            </a:pPr>
            <a:r>
              <a:rPr lang="en-GB" dirty="0" smtClean="0"/>
              <a:t/>
            </a:r>
            <a:br>
              <a:rPr lang="en-GB" dirty="0" smtClean="0"/>
            </a:br>
            <a:r>
              <a:rPr lang="en-GB" dirty="0">
                <a:solidFill>
                  <a:srgbClr val="FF0000"/>
                </a:solidFill>
              </a:rPr>
              <a:t>float num1;</a:t>
            </a:r>
            <a:r>
              <a:rPr lang="en-GB" dirty="0" smtClean="0">
                <a:solidFill>
                  <a:srgbClr val="FF0000"/>
                </a:solidFill>
              </a:rPr>
              <a:t/>
            </a:r>
            <a:br>
              <a:rPr lang="en-GB" dirty="0" smtClean="0">
                <a:solidFill>
                  <a:srgbClr val="FF0000"/>
                </a:solidFill>
              </a:rPr>
            </a:br>
            <a:r>
              <a:rPr lang="en-GB" dirty="0">
                <a:solidFill>
                  <a:srgbClr val="FF0000"/>
                </a:solidFill>
              </a:rPr>
              <a:t>double num2;</a:t>
            </a:r>
            <a:r>
              <a:rPr lang="en-GB" dirty="0" smtClean="0">
                <a:solidFill>
                  <a:srgbClr val="FF0000"/>
                </a:solidFill>
              </a:rPr>
              <a:t/>
            </a:r>
            <a:br>
              <a:rPr lang="en-GB" dirty="0" smtClean="0">
                <a:solidFill>
                  <a:srgbClr val="FF0000"/>
                </a:solidFill>
              </a:rPr>
            </a:br>
            <a:r>
              <a:rPr lang="en-GB" dirty="0">
                <a:solidFill>
                  <a:srgbClr val="FF0000"/>
                </a:solidFill>
              </a:rPr>
              <a:t>long double num3;</a:t>
            </a:r>
            <a:endParaRPr lang="en-GB" dirty="0" smtClean="0">
              <a:solidFill>
                <a:srgbClr val="FF0000"/>
              </a:solidFill>
            </a:endParaRPr>
          </a:p>
        </p:txBody>
      </p:sp>
      <p:pic>
        <p:nvPicPr>
          <p:cNvPr id="33794" name="Picture 2" descr="http://s4.hubimg.com/u/977747_f496.jpg"/>
          <p:cNvPicPr>
            <a:picLocks noChangeAspect="1" noChangeArrowheads="1"/>
          </p:cNvPicPr>
          <p:nvPr/>
        </p:nvPicPr>
        <p:blipFill>
          <a:blip r:embed="rId2" cstate="print"/>
          <a:srcRect/>
          <a:stretch>
            <a:fillRect/>
          </a:stretch>
        </p:blipFill>
        <p:spPr bwMode="auto">
          <a:xfrm>
            <a:off x="539551" y="4941168"/>
            <a:ext cx="8210557" cy="1440160"/>
          </a:xfrm>
          <a:prstGeom prst="rect">
            <a:avLst/>
          </a:prstGeom>
          <a:noFill/>
        </p:spPr>
      </p:pic>
    </p:spTree>
    <p:extLst>
      <p:ext uri="{BB962C8B-B14F-4D97-AF65-F5344CB8AC3E}">
        <p14:creationId xmlns:p14="http://schemas.microsoft.com/office/powerpoint/2010/main" val="1324631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a:buNone/>
            </a:pPr>
            <a:r>
              <a:rPr lang="en-GB" b="1" u="sng" dirty="0" smtClean="0"/>
              <a:t>double </a:t>
            </a:r>
            <a:r>
              <a:rPr lang="en-GB" b="1" u="sng" dirty="0"/>
              <a:t>- data type</a:t>
            </a:r>
          </a:p>
          <a:p>
            <a:pPr algn="just">
              <a:buNone/>
            </a:pPr>
            <a:r>
              <a:rPr lang="en-GB" b="1" dirty="0" smtClean="0"/>
              <a:t>	double</a:t>
            </a:r>
            <a:r>
              <a:rPr lang="en-GB" dirty="0"/>
              <a:t> is used to define </a:t>
            </a:r>
            <a:r>
              <a:rPr lang="en-GB" dirty="0" smtClean="0"/>
              <a:t>big </a:t>
            </a:r>
            <a:r>
              <a:rPr lang="en-GB" dirty="0"/>
              <a:t>floating point </a:t>
            </a:r>
            <a:r>
              <a:rPr lang="en-GB" dirty="0" smtClean="0"/>
              <a:t>numbers. When the accuracy of the floating point number is insufficient, we can use the double (8 bytes) to define the number. </a:t>
            </a:r>
          </a:p>
          <a:p>
            <a:pPr algn="just">
              <a:buNone/>
            </a:pPr>
            <a:r>
              <a:rPr lang="en-GB" dirty="0" smtClean="0"/>
              <a:t>	</a:t>
            </a:r>
            <a:r>
              <a:rPr lang="en-GB" dirty="0" smtClean="0">
                <a:solidFill>
                  <a:srgbClr val="FF0000"/>
                </a:solidFill>
              </a:rPr>
              <a:t>{</a:t>
            </a:r>
          </a:p>
          <a:p>
            <a:pPr algn="just">
              <a:buNone/>
            </a:pPr>
            <a:r>
              <a:rPr lang="en-GB" dirty="0">
                <a:solidFill>
                  <a:srgbClr val="FF0000"/>
                </a:solidFill>
              </a:rPr>
              <a:t>	</a:t>
            </a:r>
            <a:r>
              <a:rPr lang="en-GB" dirty="0" smtClean="0">
                <a:solidFill>
                  <a:srgbClr val="FF0000"/>
                </a:solidFill>
              </a:rPr>
              <a:t>  </a:t>
            </a:r>
            <a:r>
              <a:rPr lang="en-GB" dirty="0">
                <a:solidFill>
                  <a:srgbClr val="FF0000"/>
                </a:solidFill>
              </a:rPr>
              <a:t>double Atoms; </a:t>
            </a:r>
            <a:endParaRPr lang="en-GB" dirty="0" smtClean="0">
              <a:solidFill>
                <a:srgbClr val="FF0000"/>
              </a:solidFill>
            </a:endParaRPr>
          </a:p>
          <a:p>
            <a:pPr algn="just">
              <a:buNone/>
            </a:pPr>
            <a:r>
              <a:rPr lang="en-GB" dirty="0">
                <a:solidFill>
                  <a:srgbClr val="FF0000"/>
                </a:solidFill>
              </a:rPr>
              <a:t>	</a:t>
            </a:r>
            <a:r>
              <a:rPr lang="en-GB" dirty="0" smtClean="0">
                <a:solidFill>
                  <a:srgbClr val="FF0000"/>
                </a:solidFill>
              </a:rPr>
              <a:t>  Atoms </a:t>
            </a:r>
            <a:r>
              <a:rPr lang="en-GB" dirty="0">
                <a:solidFill>
                  <a:srgbClr val="FF0000"/>
                </a:solidFill>
              </a:rPr>
              <a:t>= 2500000; </a:t>
            </a:r>
            <a:endParaRPr lang="en-GB" dirty="0" smtClean="0">
              <a:solidFill>
                <a:srgbClr val="FF0000"/>
              </a:solidFill>
            </a:endParaRPr>
          </a:p>
          <a:p>
            <a:pPr algn="just">
              <a:buNone/>
            </a:pPr>
            <a:r>
              <a:rPr lang="en-GB" dirty="0">
                <a:solidFill>
                  <a:srgbClr val="FF0000"/>
                </a:solidFill>
              </a:rPr>
              <a:t>	</a:t>
            </a:r>
            <a:r>
              <a:rPr lang="en-GB" dirty="0" smtClean="0">
                <a:solidFill>
                  <a:srgbClr val="FF0000"/>
                </a:solidFill>
              </a:rPr>
              <a:t>} </a:t>
            </a:r>
          </a:p>
          <a:p>
            <a:pPr algn="just">
              <a:buNone/>
            </a:pPr>
            <a:r>
              <a:rPr lang="en-GB" dirty="0" smtClean="0"/>
              <a:t>To extend the precision long double is used which occupies 10 bytes of memory space. </a:t>
            </a:r>
          </a:p>
          <a:p>
            <a:pPr algn="just">
              <a:buNone/>
            </a:pPr>
            <a:r>
              <a:rPr lang="en-US" dirty="0"/>
              <a:t>To display a </a:t>
            </a:r>
            <a:r>
              <a:rPr lang="en-US" dirty="0">
                <a:latin typeface="Courier New" panose="02070309020205020404" pitchFamily="49" charset="0"/>
              </a:rPr>
              <a:t>double</a:t>
            </a:r>
            <a:r>
              <a:rPr lang="en-US" dirty="0"/>
              <a:t> value, the format characters </a:t>
            </a:r>
            <a:r>
              <a:rPr lang="en-US" dirty="0">
                <a:latin typeface="Courier New" panose="02070309020205020404" pitchFamily="49" charset="0"/>
              </a:rPr>
              <a:t>%f</a:t>
            </a:r>
            <a:r>
              <a:rPr lang="en-US" dirty="0"/>
              <a:t>, </a:t>
            </a:r>
            <a:r>
              <a:rPr lang="en-US" dirty="0">
                <a:latin typeface="Courier New" panose="02070309020205020404" pitchFamily="49" charset="0"/>
              </a:rPr>
              <a:t>%e</a:t>
            </a:r>
            <a:r>
              <a:rPr lang="en-US" dirty="0"/>
              <a:t>, or </a:t>
            </a:r>
            <a:r>
              <a:rPr lang="en-US" dirty="0">
                <a:latin typeface="Courier New" panose="02070309020205020404" pitchFamily="49" charset="0"/>
              </a:rPr>
              <a:t>%g</a:t>
            </a:r>
            <a:r>
              <a:rPr lang="en-US" dirty="0"/>
              <a:t>, which are the same format characters used to display a </a:t>
            </a:r>
            <a:r>
              <a:rPr lang="en-US" dirty="0">
                <a:latin typeface="Courier New" panose="02070309020205020404" pitchFamily="49" charset="0"/>
              </a:rPr>
              <a:t>float</a:t>
            </a:r>
            <a:r>
              <a:rPr lang="en-US" dirty="0"/>
              <a:t> value, can be used.</a:t>
            </a:r>
          </a:p>
          <a:p>
            <a:pPr>
              <a:buNone/>
            </a:pPr>
            <a:endParaRPr lang="en-GB" dirty="0" smtClean="0">
              <a:solidFill>
                <a:srgbClr val="FF0000"/>
              </a:solidFill>
            </a:endParaRPr>
          </a:p>
          <a:p>
            <a:pPr>
              <a:buNone/>
            </a:pPr>
            <a:endParaRPr lang="en-GB" dirty="0">
              <a:solidFill>
                <a:srgbClr val="FF0000"/>
              </a:solidFill>
            </a:endParaRPr>
          </a:p>
        </p:txBody>
      </p:sp>
    </p:spTree>
    <p:extLst>
      <p:ext uri="{BB962C8B-B14F-4D97-AF65-F5344CB8AC3E}">
        <p14:creationId xmlns:p14="http://schemas.microsoft.com/office/powerpoint/2010/main" val="759929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a:buNone/>
            </a:pPr>
            <a:r>
              <a:rPr lang="en-GB" b="1" u="sng" dirty="0" smtClean="0"/>
              <a:t>char </a:t>
            </a:r>
            <a:r>
              <a:rPr lang="en-GB" b="1" u="sng" dirty="0"/>
              <a:t>- data type</a:t>
            </a:r>
          </a:p>
          <a:p>
            <a:pPr algn="just"/>
            <a:r>
              <a:rPr lang="en-GB" b="1" dirty="0" smtClean="0"/>
              <a:t>char</a:t>
            </a:r>
            <a:r>
              <a:rPr lang="en-GB" dirty="0"/>
              <a:t> defines characters</a:t>
            </a:r>
            <a:r>
              <a:rPr lang="en-GB" dirty="0" smtClean="0"/>
              <a:t>. Character type variable can hold a single character. </a:t>
            </a:r>
          </a:p>
          <a:p>
            <a:pPr algn="just"/>
            <a:r>
              <a:rPr lang="en-GB" dirty="0" smtClean="0"/>
              <a:t>It may be signed or unsigned. </a:t>
            </a:r>
          </a:p>
          <a:p>
            <a:pPr algn="just"/>
            <a:r>
              <a:rPr lang="en-GB" dirty="0" smtClean="0"/>
              <a:t>Unsigned characters have values between 0 and 255, signed characters have values from –128 to 127.</a:t>
            </a:r>
            <a:endParaRPr lang="en-GB" dirty="0"/>
          </a:p>
          <a:p>
            <a:pPr>
              <a:buNone/>
            </a:pPr>
            <a:r>
              <a:rPr lang="en-GB" dirty="0" smtClean="0"/>
              <a:t>	</a:t>
            </a:r>
            <a:r>
              <a:rPr lang="en-GB" dirty="0" smtClean="0">
                <a:solidFill>
                  <a:srgbClr val="FF0000"/>
                </a:solidFill>
              </a:rPr>
              <a:t>{</a:t>
            </a:r>
          </a:p>
          <a:p>
            <a:pPr>
              <a:buNone/>
            </a:pPr>
            <a:r>
              <a:rPr lang="en-GB" dirty="0">
                <a:solidFill>
                  <a:srgbClr val="FF0000"/>
                </a:solidFill>
              </a:rPr>
              <a:t>	</a:t>
            </a:r>
            <a:r>
              <a:rPr lang="en-GB" dirty="0" smtClean="0">
                <a:solidFill>
                  <a:srgbClr val="FF0000"/>
                </a:solidFill>
              </a:rPr>
              <a:t>   </a:t>
            </a:r>
            <a:r>
              <a:rPr lang="en-GB" dirty="0">
                <a:solidFill>
                  <a:srgbClr val="FF0000"/>
                </a:solidFill>
              </a:rPr>
              <a:t>char Letter; </a:t>
            </a:r>
            <a:endParaRPr lang="en-GB" dirty="0" smtClean="0">
              <a:solidFill>
                <a:srgbClr val="FF0000"/>
              </a:solidFill>
            </a:endParaRPr>
          </a:p>
          <a:p>
            <a:pPr>
              <a:buNone/>
            </a:pPr>
            <a:r>
              <a:rPr lang="en-GB" dirty="0" smtClean="0">
                <a:solidFill>
                  <a:srgbClr val="FF0000"/>
                </a:solidFill>
              </a:rPr>
              <a:t>	  Letter </a:t>
            </a:r>
            <a:r>
              <a:rPr lang="en-GB" dirty="0">
                <a:solidFill>
                  <a:srgbClr val="FF0000"/>
                </a:solidFill>
              </a:rPr>
              <a:t>= 'x</a:t>
            </a:r>
            <a:r>
              <a:rPr lang="en-GB" dirty="0" smtClean="0">
                <a:solidFill>
                  <a:srgbClr val="FF0000"/>
                </a:solidFill>
              </a:rPr>
              <a:t>';</a:t>
            </a:r>
          </a:p>
          <a:p>
            <a:pPr>
              <a:buNone/>
            </a:pPr>
            <a:r>
              <a:rPr lang="en-GB" dirty="0" smtClean="0">
                <a:solidFill>
                  <a:srgbClr val="FF0000"/>
                </a:solidFill>
              </a:rPr>
              <a:t>	 }</a:t>
            </a:r>
          </a:p>
          <a:p>
            <a:pPr>
              <a:buNone/>
            </a:pPr>
            <a:endParaRPr lang="en-GB" b="1" dirty="0"/>
          </a:p>
          <a:p>
            <a:pPr>
              <a:buNone/>
            </a:pPr>
            <a:r>
              <a:rPr lang="en-GB" dirty="0" smtClean="0"/>
              <a:t>	char </a:t>
            </a:r>
            <a:r>
              <a:rPr lang="en-GB" dirty="0" err="1"/>
              <a:t>ch</a:t>
            </a:r>
            <a:r>
              <a:rPr lang="en-GB" dirty="0"/>
              <a:t> = ‘a’;</a:t>
            </a:r>
          </a:p>
          <a:p>
            <a:pPr>
              <a:buNone/>
            </a:pPr>
            <a:endParaRPr lang="en-GB" dirty="0">
              <a:solidFill>
                <a:srgbClr val="FF0000"/>
              </a:solidFill>
            </a:endParaRPr>
          </a:p>
        </p:txBody>
      </p:sp>
    </p:spTree>
    <p:extLst>
      <p:ext uri="{BB962C8B-B14F-4D97-AF65-F5344CB8AC3E}">
        <p14:creationId xmlns:p14="http://schemas.microsoft.com/office/powerpoint/2010/main" val="462288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a:lnSpc>
                <a:spcPct val="95000"/>
              </a:lnSpc>
            </a:pPr>
            <a:r>
              <a:rPr lang="en-US" dirty="0"/>
              <a:t>A </a:t>
            </a:r>
            <a:r>
              <a:rPr lang="en-US" dirty="0">
                <a:latin typeface="Courier New" panose="02070309020205020404" pitchFamily="49" charset="0"/>
              </a:rPr>
              <a:t>char</a:t>
            </a:r>
            <a:r>
              <a:rPr lang="en-US" dirty="0"/>
              <a:t> variable can be used to store a single character. </a:t>
            </a:r>
          </a:p>
          <a:p>
            <a:pPr>
              <a:lnSpc>
                <a:spcPct val="95000"/>
              </a:lnSpc>
            </a:pPr>
            <a:r>
              <a:rPr lang="en-US" dirty="0"/>
              <a:t>A character constant is formed by enclosing the character within a pair of single quotation marks. </a:t>
            </a:r>
            <a:endParaRPr lang="en-US" dirty="0" smtClean="0"/>
          </a:p>
          <a:p>
            <a:pPr>
              <a:lnSpc>
                <a:spcPct val="95000"/>
              </a:lnSpc>
            </a:pPr>
            <a:r>
              <a:rPr lang="en-US" dirty="0" smtClean="0"/>
              <a:t>Character </a:t>
            </a:r>
            <a:r>
              <a:rPr lang="en-US" dirty="0"/>
              <a:t>zero ( </a:t>
            </a:r>
            <a:r>
              <a:rPr lang="en-US" dirty="0">
                <a:latin typeface="Courier New" panose="02070309020205020404" pitchFamily="49" charset="0"/>
              </a:rPr>
              <a:t>‘0’</a:t>
            </a:r>
            <a:r>
              <a:rPr lang="en-US" dirty="0"/>
              <a:t> ) is not the same as the number (integer constant) </a:t>
            </a:r>
            <a:r>
              <a:rPr lang="en-US" dirty="0">
                <a:latin typeface="Courier New" panose="02070309020205020404" pitchFamily="49" charset="0"/>
              </a:rPr>
              <a:t>0</a:t>
            </a:r>
            <a:r>
              <a:rPr lang="en-US" dirty="0"/>
              <a:t>. </a:t>
            </a:r>
          </a:p>
          <a:p>
            <a:pPr algn="just">
              <a:lnSpc>
                <a:spcPct val="95000"/>
              </a:lnSpc>
            </a:pPr>
            <a:r>
              <a:rPr lang="en-US" dirty="0" smtClean="0"/>
              <a:t>The </a:t>
            </a:r>
            <a:r>
              <a:rPr lang="en-US" dirty="0"/>
              <a:t>character constant ‘</a:t>
            </a:r>
            <a:r>
              <a:rPr lang="en-US" dirty="0">
                <a:latin typeface="Courier New" panose="02070309020205020404" pitchFamily="49" charset="0"/>
              </a:rPr>
              <a:t>\n’</a:t>
            </a:r>
            <a:r>
              <a:rPr lang="en-US" dirty="0"/>
              <a:t>—the newline character—is a valid character constant : the backslash character is a special character in the C system and does not actually count as a character. </a:t>
            </a:r>
          </a:p>
          <a:p>
            <a:pPr>
              <a:lnSpc>
                <a:spcPct val="95000"/>
              </a:lnSpc>
            </a:pPr>
            <a:r>
              <a:rPr lang="en-US" dirty="0"/>
              <a:t>There are other special characters </a:t>
            </a:r>
            <a:r>
              <a:rPr lang="en-US" i="1" dirty="0">
                <a:solidFill>
                  <a:srgbClr val="D60093"/>
                </a:solidFill>
              </a:rPr>
              <a:t>(escape sequences</a:t>
            </a:r>
            <a:r>
              <a:rPr lang="en-US" dirty="0"/>
              <a:t>) that are initiated with the backslash character: \\, \”, \t</a:t>
            </a:r>
          </a:p>
          <a:p>
            <a:pPr>
              <a:lnSpc>
                <a:spcPct val="95000"/>
              </a:lnSpc>
            </a:pPr>
            <a:r>
              <a:rPr lang="en-US" dirty="0"/>
              <a:t>The format characters </a:t>
            </a:r>
            <a:r>
              <a:rPr lang="en-US" dirty="0">
                <a:latin typeface="Courier New" panose="02070309020205020404" pitchFamily="49" charset="0"/>
              </a:rPr>
              <a:t>%c</a:t>
            </a:r>
            <a:r>
              <a:rPr lang="en-US" dirty="0"/>
              <a:t> can be used in a </a:t>
            </a:r>
            <a:r>
              <a:rPr lang="en-US" dirty="0" err="1">
                <a:latin typeface="Courier New" panose="02070309020205020404" pitchFamily="49" charset="0"/>
              </a:rPr>
              <a:t>printf</a:t>
            </a:r>
            <a:r>
              <a:rPr lang="en-US" dirty="0"/>
              <a:t> call to display the value of a </a:t>
            </a:r>
            <a:r>
              <a:rPr lang="en-US" dirty="0">
                <a:latin typeface="Courier New" panose="02070309020205020404" pitchFamily="49" charset="0"/>
              </a:rPr>
              <a:t>char</a:t>
            </a:r>
            <a:r>
              <a:rPr lang="en-US" dirty="0"/>
              <a:t> variable</a:t>
            </a:r>
          </a:p>
          <a:p>
            <a:pPr algn="just">
              <a:lnSpc>
                <a:spcPct val="95000"/>
              </a:lnSpc>
            </a:pPr>
            <a:r>
              <a:rPr lang="en-US" dirty="0"/>
              <a:t>To handle characters internally, the computer uses a numerical code in which certain integers represent certain characters. The most commonly used code is the ASCII code </a:t>
            </a:r>
          </a:p>
          <a:p>
            <a:pPr>
              <a:buNone/>
            </a:pPr>
            <a:endParaRPr lang="en-GB" dirty="0">
              <a:solidFill>
                <a:srgbClr val="FF0000"/>
              </a:solidFill>
            </a:endParaRPr>
          </a:p>
        </p:txBody>
      </p:sp>
    </p:spTree>
    <p:extLst>
      <p:ext uri="{BB962C8B-B14F-4D97-AF65-F5344CB8AC3E}">
        <p14:creationId xmlns:p14="http://schemas.microsoft.com/office/powerpoint/2010/main" val="1145945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Data display </a:t>
            </a:r>
            <a:r>
              <a:rPr lang="en-US" dirty="0" err="1"/>
              <a:t>vs</a:t>
            </a:r>
            <a:r>
              <a:rPr lang="en-US" dirty="0"/>
              <a:t> data storage</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dirty="0" smtClean="0">
              <a:solidFill>
                <a:srgbClr val="FF0000"/>
              </a:solidFill>
            </a:endParaRPr>
          </a:p>
        </p:txBody>
      </p:sp>
      <p:sp>
        <p:nvSpPr>
          <p:cNvPr id="4" name="Text Box 12"/>
          <p:cNvSpPr txBox="1">
            <a:spLocks noChangeArrowheads="1"/>
          </p:cNvSpPr>
          <p:nvPr/>
        </p:nvSpPr>
        <p:spPr bwMode="auto">
          <a:xfrm>
            <a:off x="1143000" y="1600200"/>
            <a:ext cx="6610350" cy="2847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Courier New" panose="02070309020205020404" pitchFamily="49" charset="0"/>
              </a:rPr>
              <a:t>/* displays ASCII code for a character */ </a:t>
            </a:r>
          </a:p>
          <a:p>
            <a:endParaRPr lang="en-US" dirty="0">
              <a:latin typeface="Courier New" panose="02070309020205020404" pitchFamily="49" charset="0"/>
            </a:endParaRPr>
          </a:p>
          <a:p>
            <a:r>
              <a:rPr lang="en-US" dirty="0">
                <a:latin typeface="Courier New" panose="02070309020205020404" pitchFamily="49" charset="0"/>
              </a:rPr>
              <a:t>#include &lt;</a:t>
            </a:r>
            <a:r>
              <a:rPr lang="en-US" dirty="0" err="1">
                <a:latin typeface="Courier New" panose="02070309020205020404" pitchFamily="49" charset="0"/>
              </a:rPr>
              <a:t>stdio.h</a:t>
            </a:r>
            <a:r>
              <a:rPr lang="en-US" dirty="0">
                <a:latin typeface="Courier New" panose="02070309020205020404" pitchFamily="49" charset="0"/>
              </a:rPr>
              <a:t>&gt;</a:t>
            </a:r>
          </a:p>
          <a:p>
            <a:r>
              <a:rPr lang="en-US" dirty="0" err="1">
                <a:latin typeface="Courier New" panose="02070309020205020404" pitchFamily="49" charset="0"/>
              </a:rPr>
              <a:t>int</a:t>
            </a:r>
            <a:r>
              <a:rPr lang="en-US" dirty="0">
                <a:latin typeface="Courier New" panose="02070309020205020404" pitchFamily="49" charset="0"/>
              </a:rPr>
              <a:t> main(void)</a:t>
            </a:r>
          </a:p>
          <a:p>
            <a:r>
              <a:rPr lang="en-US" dirty="0">
                <a:latin typeface="Courier New" panose="02070309020205020404" pitchFamily="49" charset="0"/>
              </a:rPr>
              <a:t>{</a:t>
            </a:r>
          </a:p>
          <a:p>
            <a:r>
              <a:rPr lang="en-US" dirty="0">
                <a:latin typeface="Courier New" panose="02070309020205020404" pitchFamily="49" charset="0"/>
              </a:rPr>
              <a:t>    char </a:t>
            </a:r>
            <a:r>
              <a:rPr lang="en-US" dirty="0" err="1">
                <a:latin typeface="Courier New" panose="02070309020205020404" pitchFamily="49" charset="0"/>
              </a:rPr>
              <a:t>ch</a:t>
            </a:r>
            <a:r>
              <a:rPr lang="en-US" dirty="0">
                <a:latin typeface="Courier New" panose="02070309020205020404" pitchFamily="49" charset="0"/>
              </a:rPr>
              <a:t>;</a:t>
            </a:r>
          </a:p>
          <a:p>
            <a:r>
              <a:rPr lang="en-US" dirty="0">
                <a:latin typeface="Courier New" panose="02070309020205020404" pitchFamily="49" charset="0"/>
              </a:rPr>
              <a:t>    </a:t>
            </a:r>
            <a:r>
              <a:rPr lang="en-US" dirty="0" err="1">
                <a:latin typeface="Courier New" panose="02070309020205020404" pitchFamily="49" charset="0"/>
              </a:rPr>
              <a:t>ch</a:t>
            </a:r>
            <a:r>
              <a:rPr lang="en-US" dirty="0">
                <a:latin typeface="Courier New" panose="02070309020205020404" pitchFamily="49" charset="0"/>
              </a:rPr>
              <a:t>='A';</a:t>
            </a:r>
          </a:p>
          <a:p>
            <a:r>
              <a:rPr lang="en-US" dirty="0">
                <a:latin typeface="Courier New" panose="02070309020205020404" pitchFamily="49" charset="0"/>
              </a:rPr>
              <a:t>    </a:t>
            </a:r>
            <a:r>
              <a:rPr lang="en-US" dirty="0" err="1">
                <a:latin typeface="Courier New" panose="02070309020205020404" pitchFamily="49" charset="0"/>
              </a:rPr>
              <a:t>printf</a:t>
            </a:r>
            <a:r>
              <a:rPr lang="en-US" dirty="0">
                <a:latin typeface="Courier New" panose="02070309020205020404" pitchFamily="49" charset="0"/>
              </a:rPr>
              <a:t>("The code for %c is %</a:t>
            </a:r>
            <a:r>
              <a:rPr lang="en-US" dirty="0" err="1">
                <a:latin typeface="Courier New" panose="02070309020205020404" pitchFamily="49" charset="0"/>
              </a:rPr>
              <a:t>i</a:t>
            </a:r>
            <a:r>
              <a:rPr lang="en-US" dirty="0">
                <a:latin typeface="Courier New" panose="02070309020205020404" pitchFamily="49" charset="0"/>
              </a:rPr>
              <a:t>.\n", </a:t>
            </a:r>
            <a:r>
              <a:rPr lang="en-US" dirty="0" err="1">
                <a:latin typeface="Courier New" panose="02070309020205020404" pitchFamily="49" charset="0"/>
              </a:rPr>
              <a:t>ch</a:t>
            </a:r>
            <a:r>
              <a:rPr lang="en-US" dirty="0">
                <a:latin typeface="Courier New" panose="02070309020205020404" pitchFamily="49" charset="0"/>
              </a:rPr>
              <a:t>, </a:t>
            </a:r>
            <a:r>
              <a:rPr lang="en-US" dirty="0" err="1">
                <a:latin typeface="Courier New" panose="02070309020205020404" pitchFamily="49" charset="0"/>
              </a:rPr>
              <a:t>ch</a:t>
            </a:r>
            <a:r>
              <a:rPr lang="en-US" dirty="0">
                <a:latin typeface="Courier New" panose="02070309020205020404" pitchFamily="49" charset="0"/>
              </a:rPr>
              <a:t>);</a:t>
            </a:r>
          </a:p>
          <a:p>
            <a:r>
              <a:rPr lang="en-US" dirty="0">
                <a:latin typeface="Courier New" panose="02070309020205020404" pitchFamily="49" charset="0"/>
              </a:rPr>
              <a:t>    return 0;</a:t>
            </a:r>
          </a:p>
          <a:p>
            <a:r>
              <a:rPr lang="en-US" dirty="0">
                <a:latin typeface="Courier New" panose="02070309020205020404" pitchFamily="49" charset="0"/>
              </a:rPr>
              <a:t>}</a:t>
            </a:r>
          </a:p>
        </p:txBody>
      </p:sp>
      <p:sp>
        <p:nvSpPr>
          <p:cNvPr id="5" name="Rectangle 13"/>
          <p:cNvSpPr>
            <a:spLocks noChangeArrowheads="1"/>
          </p:cNvSpPr>
          <p:nvPr/>
        </p:nvSpPr>
        <p:spPr bwMode="auto">
          <a:xfrm>
            <a:off x="2193925" y="4572000"/>
            <a:ext cx="3200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latin typeface="Courier New" panose="02070309020205020404" pitchFamily="49" charset="0"/>
              </a:rPr>
              <a:t>0  1  0  0  0  0  0  1</a:t>
            </a:r>
          </a:p>
        </p:txBody>
      </p:sp>
      <p:sp>
        <p:nvSpPr>
          <p:cNvPr id="6" name="Text Box 15"/>
          <p:cNvSpPr txBox="1">
            <a:spLocks noChangeArrowheads="1"/>
          </p:cNvSpPr>
          <p:nvPr/>
        </p:nvSpPr>
        <p:spPr bwMode="auto">
          <a:xfrm>
            <a:off x="5607050" y="4608513"/>
            <a:ext cx="231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storage (ASCII code)</a:t>
            </a:r>
          </a:p>
        </p:txBody>
      </p:sp>
      <p:sp>
        <p:nvSpPr>
          <p:cNvPr id="7" name="Text Box 16"/>
          <p:cNvSpPr txBox="1">
            <a:spLocks noChangeArrowheads="1"/>
          </p:cNvSpPr>
          <p:nvPr/>
        </p:nvSpPr>
        <p:spPr bwMode="auto">
          <a:xfrm>
            <a:off x="5622925" y="5500688"/>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program</a:t>
            </a:r>
          </a:p>
        </p:txBody>
      </p:sp>
      <p:sp>
        <p:nvSpPr>
          <p:cNvPr id="8" name="Text Box 17"/>
          <p:cNvSpPr txBox="1">
            <a:spLocks noChangeArrowheads="1"/>
          </p:cNvSpPr>
          <p:nvPr/>
        </p:nvSpPr>
        <p:spPr bwMode="auto">
          <a:xfrm>
            <a:off x="5641975" y="61864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display</a:t>
            </a:r>
          </a:p>
        </p:txBody>
      </p:sp>
      <p:sp>
        <p:nvSpPr>
          <p:cNvPr id="9" name="AutoShape 18"/>
          <p:cNvSpPr>
            <a:spLocks/>
          </p:cNvSpPr>
          <p:nvPr/>
        </p:nvSpPr>
        <p:spPr bwMode="auto">
          <a:xfrm rot="5400000">
            <a:off x="3679825" y="3619500"/>
            <a:ext cx="228600" cy="3048000"/>
          </a:xfrm>
          <a:prstGeom prst="rightBrace">
            <a:avLst>
              <a:gd name="adj1" fmla="val 1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20"/>
          <p:cNvSpPr txBox="1">
            <a:spLocks noChangeArrowheads="1"/>
          </p:cNvSpPr>
          <p:nvPr/>
        </p:nvSpPr>
        <p:spPr bwMode="auto">
          <a:xfrm>
            <a:off x="4343400" y="5500688"/>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anose="02070309020205020404" pitchFamily="49" charset="0"/>
              </a:rPr>
              <a:t>“%d”</a:t>
            </a:r>
          </a:p>
        </p:txBody>
      </p:sp>
      <p:sp>
        <p:nvSpPr>
          <p:cNvPr id="11" name="Line 21"/>
          <p:cNvSpPr>
            <a:spLocks noChangeShapeType="1"/>
          </p:cNvSpPr>
          <p:nvPr/>
        </p:nvSpPr>
        <p:spPr bwMode="auto">
          <a:xfrm flipH="1">
            <a:off x="3032125" y="5257800"/>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3"/>
          <p:cNvSpPr>
            <a:spLocks noChangeShapeType="1"/>
          </p:cNvSpPr>
          <p:nvPr/>
        </p:nvSpPr>
        <p:spPr bwMode="auto">
          <a:xfrm>
            <a:off x="3032125" y="5791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4"/>
          <p:cNvSpPr>
            <a:spLocks noChangeShapeType="1"/>
          </p:cNvSpPr>
          <p:nvPr/>
        </p:nvSpPr>
        <p:spPr bwMode="auto">
          <a:xfrm>
            <a:off x="4648200" y="5791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25"/>
          <p:cNvSpPr txBox="1">
            <a:spLocks noChangeArrowheads="1"/>
          </p:cNvSpPr>
          <p:nvPr/>
        </p:nvSpPr>
        <p:spPr bwMode="auto">
          <a:xfrm>
            <a:off x="2863850" y="61325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5" name="Text Box 26"/>
          <p:cNvSpPr txBox="1">
            <a:spLocks noChangeArrowheads="1"/>
          </p:cNvSpPr>
          <p:nvPr/>
        </p:nvSpPr>
        <p:spPr bwMode="auto">
          <a:xfrm>
            <a:off x="4479925" y="613251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65</a:t>
            </a:r>
          </a:p>
        </p:txBody>
      </p:sp>
      <p:sp>
        <p:nvSpPr>
          <p:cNvPr id="16" name="Line 27"/>
          <p:cNvSpPr>
            <a:spLocks noChangeShapeType="1"/>
          </p:cNvSpPr>
          <p:nvPr/>
        </p:nvSpPr>
        <p:spPr bwMode="auto">
          <a:xfrm>
            <a:off x="3810000" y="5257800"/>
            <a:ext cx="762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33833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Boolean Data Type </a:t>
            </a:r>
            <a:r>
              <a:rPr lang="en-US" sz="4000" dirty="0">
                <a:latin typeface="Courier New" panose="02070309020205020404" pitchFamily="49" charset="0"/>
              </a:rPr>
              <a:t>_</a:t>
            </a:r>
            <a:r>
              <a:rPr lang="en-US" sz="4000" dirty="0" err="1">
                <a:latin typeface="Courier New" panose="02070309020205020404" pitchFamily="49" charset="0"/>
              </a:rPr>
              <a:t>Bool</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dirty="0" smtClean="0">
              <a:solidFill>
                <a:srgbClr val="FF0000"/>
              </a:solidFill>
            </a:endParaRPr>
          </a:p>
        </p:txBody>
      </p:sp>
      <p:sp>
        <p:nvSpPr>
          <p:cNvPr id="4" name="Rectangle 3"/>
          <p:cNvSpPr txBox="1">
            <a:spLocks noChangeArrowheads="1"/>
          </p:cNvSpPr>
          <p:nvPr/>
        </p:nvSpPr>
        <p:spPr>
          <a:xfrm>
            <a:off x="152400" y="914400"/>
            <a:ext cx="8991600" cy="594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US" sz="2400" dirty="0" smtClean="0"/>
              <a:t>A _</a:t>
            </a:r>
            <a:r>
              <a:rPr lang="en-US" sz="2400" dirty="0" err="1" smtClean="0"/>
              <a:t>Bool</a:t>
            </a:r>
            <a:r>
              <a:rPr lang="en-US" sz="2400" dirty="0" smtClean="0"/>
              <a:t> variable is defined in the language to be large enough to store just the values 0 and 1.The precise amount of memory that is used is unspecified. </a:t>
            </a:r>
          </a:p>
          <a:p>
            <a:pPr algn="just">
              <a:lnSpc>
                <a:spcPct val="80000"/>
              </a:lnSpc>
            </a:pPr>
            <a:r>
              <a:rPr lang="en-US" sz="2400" dirty="0" err="1" smtClean="0"/>
              <a:t>Bool</a:t>
            </a:r>
            <a:r>
              <a:rPr lang="en-US" sz="2400" dirty="0" smtClean="0"/>
              <a:t> variables are used in programs that need to indicate a Boolean condition. For example, a variable of this type might be used to indicate whether all data has been read from a file.</a:t>
            </a:r>
          </a:p>
          <a:p>
            <a:pPr algn="just">
              <a:lnSpc>
                <a:spcPct val="80000"/>
              </a:lnSpc>
            </a:pPr>
            <a:r>
              <a:rPr lang="en-US" sz="2400" dirty="0" smtClean="0"/>
              <a:t>By convention, 0 is used to indicate a false value, and 1 indicates a true value. When assigning a value to a _</a:t>
            </a:r>
            <a:r>
              <a:rPr lang="en-US" sz="2400" dirty="0" err="1" smtClean="0"/>
              <a:t>Bool</a:t>
            </a:r>
            <a:r>
              <a:rPr lang="en-US" sz="2400" dirty="0" smtClean="0"/>
              <a:t> variable, a value of 0 is stored as 0 inside the variable,  whereas any nonzero value is stored as 1.</a:t>
            </a:r>
          </a:p>
          <a:p>
            <a:pPr algn="just">
              <a:lnSpc>
                <a:spcPct val="80000"/>
              </a:lnSpc>
            </a:pPr>
            <a:r>
              <a:rPr lang="en-US" sz="2400" dirty="0" smtClean="0"/>
              <a:t>To make it easier to work with _</a:t>
            </a:r>
            <a:r>
              <a:rPr lang="en-US" sz="2400" dirty="0" err="1" smtClean="0"/>
              <a:t>Bool</a:t>
            </a:r>
            <a:r>
              <a:rPr lang="en-US" sz="2400" dirty="0" smtClean="0"/>
              <a:t> variables in your program, the standard header  file &lt;</a:t>
            </a:r>
            <a:r>
              <a:rPr lang="en-US" sz="2400" dirty="0" err="1" smtClean="0"/>
              <a:t>stdbool.h</a:t>
            </a:r>
            <a:r>
              <a:rPr lang="en-US" sz="2400" dirty="0" smtClean="0"/>
              <a:t>&gt; defines the values </a:t>
            </a:r>
            <a:r>
              <a:rPr lang="en-US" sz="2400" dirty="0" err="1" smtClean="0"/>
              <a:t>bool</a:t>
            </a:r>
            <a:r>
              <a:rPr lang="en-US" sz="2400" dirty="0" smtClean="0"/>
              <a:t>, true, and false:</a:t>
            </a:r>
          </a:p>
          <a:p>
            <a:pPr algn="just">
              <a:lnSpc>
                <a:spcPct val="80000"/>
              </a:lnSpc>
              <a:buFontTx/>
              <a:buNone/>
            </a:pPr>
            <a:r>
              <a:rPr lang="en-US" sz="2400" dirty="0" smtClean="0"/>
              <a:t>		</a:t>
            </a:r>
            <a:r>
              <a:rPr lang="en-US" sz="2400" dirty="0" err="1" smtClean="0"/>
              <a:t>bool</a:t>
            </a:r>
            <a:r>
              <a:rPr lang="en-US" sz="2400" dirty="0" smtClean="0"/>
              <a:t> </a:t>
            </a:r>
            <a:r>
              <a:rPr lang="en-US" sz="2400" dirty="0" err="1" smtClean="0"/>
              <a:t>endOfData</a:t>
            </a:r>
            <a:r>
              <a:rPr lang="en-US" sz="2400" dirty="0" smtClean="0"/>
              <a:t> = false;</a:t>
            </a:r>
          </a:p>
          <a:p>
            <a:pPr algn="just">
              <a:lnSpc>
                <a:spcPct val="80000"/>
              </a:lnSpc>
            </a:pPr>
            <a:r>
              <a:rPr lang="en-US" sz="2400" dirty="0" smtClean="0"/>
              <a:t>Some compilers (Borland C, Turbo C, Visual C) don’t support it</a:t>
            </a:r>
          </a:p>
          <a:p>
            <a:pPr>
              <a:lnSpc>
                <a:spcPct val="80000"/>
              </a:lnSpc>
              <a:buFontTx/>
              <a:buNone/>
            </a:pPr>
            <a:endParaRPr lang="en-US" sz="2000" dirty="0"/>
          </a:p>
        </p:txBody>
      </p:sp>
    </p:spTree>
    <p:extLst>
      <p:ext uri="{BB962C8B-B14F-4D97-AF65-F5344CB8AC3E}">
        <p14:creationId xmlns:p14="http://schemas.microsoft.com/office/powerpoint/2010/main" val="3572315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noAutofit/>
          </a:bodyPr>
          <a:lstStyle/>
          <a:p>
            <a:r>
              <a:rPr lang="en-US" sz="2400" dirty="0" smtClean="0">
                <a:latin typeface="Courier New" panose="02070309020205020404" pitchFamily="49" charset="0"/>
              </a:rPr>
              <a:t>long</a:t>
            </a:r>
            <a:r>
              <a:rPr lang="en-US" sz="2800" dirty="0"/>
              <a:t>, </a:t>
            </a:r>
            <a:r>
              <a:rPr lang="en-US" sz="2400" dirty="0">
                <a:latin typeface="Courier New" panose="02070309020205020404" pitchFamily="49" charset="0"/>
              </a:rPr>
              <a:t>long </a:t>
            </a:r>
            <a:r>
              <a:rPr lang="en-US" sz="2400" dirty="0" err="1">
                <a:latin typeface="Courier New" panose="02070309020205020404" pitchFamily="49" charset="0"/>
              </a:rPr>
              <a:t>long</a:t>
            </a:r>
            <a:r>
              <a:rPr lang="en-US" sz="2800" dirty="0"/>
              <a:t>, </a:t>
            </a:r>
            <a:r>
              <a:rPr lang="en-US" sz="2400" dirty="0">
                <a:latin typeface="Courier New" panose="02070309020205020404" pitchFamily="49" charset="0"/>
              </a:rPr>
              <a:t>short</a:t>
            </a:r>
            <a:r>
              <a:rPr lang="en-US" sz="2800" dirty="0"/>
              <a:t>, </a:t>
            </a:r>
            <a:r>
              <a:rPr lang="en-US" sz="2400" dirty="0">
                <a:latin typeface="Courier New" panose="02070309020205020404" pitchFamily="49" charset="0"/>
              </a:rPr>
              <a:t>unsigned</a:t>
            </a:r>
            <a:r>
              <a:rPr lang="en-US" sz="2800" dirty="0"/>
              <a:t>, </a:t>
            </a:r>
            <a:r>
              <a:rPr lang="en-US" sz="2400" dirty="0">
                <a:latin typeface="Courier New" panose="02070309020205020404" pitchFamily="49" charset="0"/>
              </a:rPr>
              <a:t>signed</a:t>
            </a:r>
            <a:endParaRPr lang="en-GB" sz="2400"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dirty="0" smtClean="0">
              <a:solidFill>
                <a:srgbClr val="FF0000"/>
              </a:solidFill>
            </a:endParaRPr>
          </a:p>
        </p:txBody>
      </p:sp>
      <p:sp>
        <p:nvSpPr>
          <p:cNvPr id="4" name="Rectangle 3"/>
          <p:cNvSpPr txBox="1">
            <a:spLocks noChangeArrowheads="1"/>
          </p:cNvSpPr>
          <p:nvPr/>
        </p:nvSpPr>
        <p:spPr>
          <a:xfrm>
            <a:off x="304800" y="786313"/>
            <a:ext cx="8686800" cy="563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5000"/>
              </a:lnSpc>
            </a:pPr>
            <a:r>
              <a:rPr lang="en-US" sz="2400" dirty="0" smtClean="0"/>
              <a:t>Type </a:t>
            </a:r>
            <a:r>
              <a:rPr lang="en-US" sz="2400" dirty="0" err="1" smtClean="0"/>
              <a:t>specifiers</a:t>
            </a:r>
            <a:r>
              <a:rPr lang="en-US" sz="2400" dirty="0" smtClean="0"/>
              <a:t>: extend or limit the range of certain basic types on certain computer systems</a:t>
            </a:r>
          </a:p>
          <a:p>
            <a:pPr>
              <a:lnSpc>
                <a:spcPct val="95000"/>
              </a:lnSpc>
            </a:pPr>
            <a:r>
              <a:rPr lang="en-US" sz="2400" dirty="0" smtClean="0"/>
              <a:t>If the </a:t>
            </a:r>
            <a:r>
              <a:rPr lang="en-US" sz="2400" dirty="0" err="1" smtClean="0"/>
              <a:t>specifier</a:t>
            </a:r>
            <a:r>
              <a:rPr lang="en-US" sz="2400" dirty="0" smtClean="0"/>
              <a:t> long is placed directly before the </a:t>
            </a:r>
            <a:r>
              <a:rPr lang="en-US" sz="2400" dirty="0" err="1" smtClean="0"/>
              <a:t>int</a:t>
            </a:r>
            <a:r>
              <a:rPr lang="en-US" sz="2400" dirty="0" smtClean="0"/>
              <a:t> declaration, the declared integer variable is of extended range on some computer systems. </a:t>
            </a:r>
          </a:p>
          <a:p>
            <a:pPr>
              <a:lnSpc>
                <a:spcPct val="95000"/>
              </a:lnSpc>
            </a:pPr>
            <a:r>
              <a:rPr lang="en-US" sz="2400" dirty="0" smtClean="0"/>
              <a:t>Example of a long </a:t>
            </a:r>
            <a:r>
              <a:rPr lang="en-US" sz="2400" dirty="0" err="1" smtClean="0"/>
              <a:t>int</a:t>
            </a:r>
            <a:r>
              <a:rPr lang="en-US" sz="2400" dirty="0" smtClean="0"/>
              <a:t> declaration: long </a:t>
            </a:r>
            <a:r>
              <a:rPr lang="en-US" sz="2400" dirty="0" err="1" smtClean="0"/>
              <a:t>int</a:t>
            </a:r>
            <a:r>
              <a:rPr lang="en-US" sz="2400" dirty="0" smtClean="0"/>
              <a:t> factorial;</a:t>
            </a:r>
          </a:p>
          <a:p>
            <a:pPr>
              <a:lnSpc>
                <a:spcPct val="95000"/>
              </a:lnSpc>
            </a:pPr>
            <a:r>
              <a:rPr lang="en-US" sz="2400" dirty="0" smtClean="0"/>
              <a:t>On many systems, an </a:t>
            </a:r>
            <a:r>
              <a:rPr lang="en-US" sz="2400" dirty="0" err="1" smtClean="0"/>
              <a:t>int</a:t>
            </a:r>
            <a:r>
              <a:rPr lang="en-US" sz="2400" dirty="0" smtClean="0"/>
              <a:t> and a long </a:t>
            </a:r>
            <a:r>
              <a:rPr lang="en-US" sz="2400" dirty="0" err="1" smtClean="0"/>
              <a:t>int</a:t>
            </a:r>
            <a:r>
              <a:rPr lang="en-US" sz="2400" dirty="0" smtClean="0"/>
              <a:t> both have the same range and either can be used to store integer values up to 32-bits wide (2</a:t>
            </a:r>
            <a:r>
              <a:rPr lang="en-US" sz="2400" baseline="30000" dirty="0" smtClean="0"/>
              <a:t>31</a:t>
            </a:r>
            <a:r>
              <a:rPr lang="en-US" sz="2400" dirty="0" smtClean="0"/>
              <a:t>–1, or 2,147,483,647). </a:t>
            </a:r>
          </a:p>
          <a:p>
            <a:pPr>
              <a:lnSpc>
                <a:spcPct val="95000"/>
              </a:lnSpc>
            </a:pPr>
            <a:r>
              <a:rPr lang="en-US" sz="2400" dirty="0" smtClean="0"/>
              <a:t>A constant value of type long </a:t>
            </a:r>
            <a:r>
              <a:rPr lang="en-US" sz="2400" dirty="0" err="1" smtClean="0"/>
              <a:t>int</a:t>
            </a:r>
            <a:r>
              <a:rPr lang="en-US" sz="2400" dirty="0" smtClean="0"/>
              <a:t> is formed by optionally appending the letter L (upper- or lowercase) at the end of an integer constant. </a:t>
            </a:r>
          </a:p>
          <a:p>
            <a:pPr>
              <a:lnSpc>
                <a:spcPct val="95000"/>
              </a:lnSpc>
            </a:pPr>
            <a:r>
              <a:rPr lang="en-US" sz="2400" dirty="0" smtClean="0"/>
              <a:t>Example: long </a:t>
            </a:r>
            <a:r>
              <a:rPr lang="en-US" sz="2400" dirty="0" err="1" smtClean="0"/>
              <a:t>int</a:t>
            </a:r>
            <a:r>
              <a:rPr lang="en-US" sz="2400" dirty="0" smtClean="0"/>
              <a:t> </a:t>
            </a:r>
            <a:r>
              <a:rPr lang="en-US" sz="2400" dirty="0" err="1" smtClean="0"/>
              <a:t>numberOfPoints</a:t>
            </a:r>
            <a:r>
              <a:rPr lang="en-US" sz="2400" dirty="0" smtClean="0"/>
              <a:t> = 131071100L;</a:t>
            </a:r>
          </a:p>
          <a:p>
            <a:pPr>
              <a:lnSpc>
                <a:spcPct val="95000"/>
              </a:lnSpc>
            </a:pPr>
            <a:r>
              <a:rPr lang="en-US" sz="2400" dirty="0" smtClean="0"/>
              <a:t>To display the value of a long </a:t>
            </a:r>
            <a:r>
              <a:rPr lang="en-US" sz="2400" dirty="0" err="1" smtClean="0"/>
              <a:t>int</a:t>
            </a:r>
            <a:r>
              <a:rPr lang="en-US" sz="2400" dirty="0" smtClean="0"/>
              <a:t> using </a:t>
            </a:r>
            <a:r>
              <a:rPr lang="en-US" sz="2400" dirty="0" err="1" smtClean="0"/>
              <a:t>printf</a:t>
            </a:r>
            <a:r>
              <a:rPr lang="en-US" sz="2400" dirty="0" smtClean="0"/>
              <a:t>, the letter l is used as a modifier before the integer format characters </a:t>
            </a:r>
            <a:r>
              <a:rPr lang="en-US" sz="2400" dirty="0" err="1" smtClean="0"/>
              <a:t>i</a:t>
            </a:r>
            <a:r>
              <a:rPr lang="en-US" sz="2400" dirty="0" smtClean="0"/>
              <a:t>, o, and x</a:t>
            </a:r>
            <a:endParaRPr lang="en-US" sz="2400" dirty="0"/>
          </a:p>
        </p:txBody>
      </p:sp>
    </p:spTree>
    <p:extLst>
      <p:ext uri="{BB962C8B-B14F-4D97-AF65-F5344CB8AC3E}">
        <p14:creationId xmlns:p14="http://schemas.microsoft.com/office/powerpoint/2010/main" val="132039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GB" sz="3200" dirty="0" smtClean="0"/>
              <a:t>Books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7172" name="Rectangle 3"/>
          <p:cNvSpPr txBox="1">
            <a:spLocks noChangeArrowheads="1"/>
          </p:cNvSpPr>
          <p:nvPr/>
        </p:nvSpPr>
        <p:spPr bwMode="auto">
          <a:xfrm>
            <a:off x="152400" y="1600200"/>
            <a:ext cx="8534400" cy="4525963"/>
          </a:xfrm>
          <a:prstGeom prst="rect">
            <a:avLst/>
          </a:prstGeom>
          <a:noFill/>
          <a:ln w="9525">
            <a:noFill/>
            <a:miter lim="800000"/>
            <a:headEnd/>
            <a:tailEnd/>
          </a:ln>
        </p:spPr>
        <p:txBody>
          <a:bodyPr/>
          <a:lstStyle/>
          <a:p>
            <a:pPr>
              <a:lnSpc>
                <a:spcPct val="90000"/>
              </a:lnSpc>
            </a:pPr>
            <a:endParaRPr lang="en-US" sz="4400" i="1" dirty="0"/>
          </a:p>
          <a:p>
            <a:pPr>
              <a:lnSpc>
                <a:spcPct val="90000"/>
              </a:lnSpc>
            </a:pPr>
            <a:r>
              <a:rPr lang="en-US" sz="5400" i="1" dirty="0" smtClean="0"/>
              <a:t>Programming </a:t>
            </a:r>
            <a:r>
              <a:rPr lang="en-US" sz="5400" i="1" dirty="0"/>
              <a:t>in C</a:t>
            </a:r>
            <a:r>
              <a:rPr lang="en-US" sz="5400" dirty="0"/>
              <a:t>, 3</a:t>
            </a:r>
            <a:r>
              <a:rPr lang="en-US" sz="5400" baseline="30000" dirty="0"/>
              <a:t>rd</a:t>
            </a:r>
            <a:r>
              <a:rPr lang="en-US" sz="5400" dirty="0"/>
              <a:t> </a:t>
            </a:r>
            <a:r>
              <a:rPr lang="en-US" sz="5400" dirty="0" smtClean="0"/>
              <a:t>Edition </a:t>
            </a:r>
          </a:p>
          <a:p>
            <a:pPr>
              <a:lnSpc>
                <a:spcPct val="90000"/>
              </a:lnSpc>
            </a:pPr>
            <a:endParaRPr lang="en-US" sz="4400" dirty="0" smtClean="0"/>
          </a:p>
          <a:p>
            <a:pPr>
              <a:lnSpc>
                <a:spcPct val="90000"/>
              </a:lnSpc>
            </a:pPr>
            <a:r>
              <a:rPr lang="en-US" sz="4400" dirty="0"/>
              <a:t>Stephen </a:t>
            </a:r>
            <a:r>
              <a:rPr lang="en-US" sz="4400" dirty="0" err="1"/>
              <a:t>Kochan</a:t>
            </a:r>
            <a:r>
              <a:rPr lang="en-US" sz="4400" dirty="0"/>
              <a:t> </a:t>
            </a:r>
          </a:p>
          <a:p>
            <a:pPr>
              <a:lnSpc>
                <a:spcPct val="90000"/>
              </a:lnSpc>
            </a:pPr>
            <a:r>
              <a:rPr lang="en-US" sz="4400" dirty="0" err="1" smtClean="0"/>
              <a:t>Sams</a:t>
            </a:r>
            <a:r>
              <a:rPr lang="en-US" sz="4400" dirty="0" smtClean="0"/>
              <a:t> </a:t>
            </a:r>
            <a:r>
              <a:rPr lang="en-US" sz="4400" dirty="0"/>
              <a:t>Publishing, 2005</a:t>
            </a:r>
          </a:p>
        </p:txBody>
      </p:sp>
    </p:spTree>
    <p:extLst>
      <p:ext uri="{BB962C8B-B14F-4D97-AF65-F5344CB8AC3E}">
        <p14:creationId xmlns:p14="http://schemas.microsoft.com/office/powerpoint/2010/main" val="118437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buNone/>
            </a:pPr>
            <a:r>
              <a:rPr lang="en-GB" b="1" u="sng" dirty="0" smtClean="0"/>
              <a:t>void </a:t>
            </a:r>
            <a:r>
              <a:rPr lang="en-GB" b="1" u="sng" dirty="0"/>
              <a:t>- data type</a:t>
            </a:r>
          </a:p>
          <a:p>
            <a:pPr>
              <a:buNone/>
            </a:pPr>
            <a:r>
              <a:rPr lang="en-GB" dirty="0"/>
              <a:t>The void data type is usually used with function to specify its type</a:t>
            </a:r>
            <a:r>
              <a:rPr lang="en-GB" dirty="0" smtClean="0"/>
              <a:t>.</a:t>
            </a:r>
          </a:p>
          <a:p>
            <a:pPr>
              <a:buNone/>
            </a:pPr>
            <a:endParaRPr lang="en-GB" dirty="0" smtClean="0"/>
          </a:p>
          <a:p>
            <a:pPr>
              <a:buNone/>
            </a:pPr>
            <a:r>
              <a:rPr lang="en-GB" dirty="0" smtClean="0"/>
              <a:t>When we declare a function type as void it </a:t>
            </a:r>
            <a:r>
              <a:rPr lang="en-GB" dirty="0"/>
              <a:t>does not return </a:t>
            </a:r>
            <a:r>
              <a:rPr lang="en-GB" dirty="0" smtClean="0"/>
              <a:t>any </a:t>
            </a:r>
            <a:r>
              <a:rPr lang="en-GB" dirty="0"/>
              <a:t>value</a:t>
            </a:r>
            <a:r>
              <a:rPr lang="en-GB" dirty="0" smtClean="0"/>
              <a:t>.</a:t>
            </a:r>
          </a:p>
          <a:p>
            <a:pPr>
              <a:buNone/>
            </a:pPr>
            <a:endParaRPr lang="en-US" dirty="0"/>
          </a:p>
          <a:p>
            <a:pPr>
              <a:buNone/>
            </a:pPr>
            <a:r>
              <a:rPr lang="en-US" dirty="0">
                <a:solidFill>
                  <a:srgbClr val="FF0000"/>
                </a:solidFill>
              </a:rPr>
              <a:t>v</a:t>
            </a:r>
            <a:r>
              <a:rPr lang="en-US" dirty="0" smtClean="0">
                <a:solidFill>
                  <a:srgbClr val="FF0000"/>
                </a:solidFill>
              </a:rPr>
              <a:t>oid main(){</a:t>
            </a:r>
          </a:p>
          <a:p>
            <a:pPr>
              <a:buNone/>
            </a:pPr>
            <a:r>
              <a:rPr lang="en-US" dirty="0" smtClean="0">
                <a:solidFill>
                  <a:srgbClr val="FF0000"/>
                </a:solidFill>
              </a:rPr>
              <a:t>  ----</a:t>
            </a:r>
          </a:p>
          <a:p>
            <a:pPr>
              <a:buNone/>
            </a:pPr>
            <a:r>
              <a:rPr lang="en-US" dirty="0">
                <a:solidFill>
                  <a:srgbClr val="FF0000"/>
                </a:solidFill>
              </a:rPr>
              <a:t> </a:t>
            </a:r>
            <a:r>
              <a:rPr lang="en-US" dirty="0" smtClean="0">
                <a:solidFill>
                  <a:srgbClr val="FF0000"/>
                </a:solidFill>
              </a:rPr>
              <a:t>return(0);</a:t>
            </a:r>
            <a:endParaRPr lang="en-US" dirty="0">
              <a:solidFill>
                <a:srgbClr val="FF0000"/>
              </a:solidFill>
            </a:endParaRPr>
          </a:p>
          <a:p>
            <a:pPr>
              <a:buNone/>
            </a:pPr>
            <a:r>
              <a:rPr lang="en-US" dirty="0" smtClean="0">
                <a:solidFill>
                  <a:srgbClr val="FF0000"/>
                </a:solidFill>
              </a:rPr>
              <a:t>}</a:t>
            </a:r>
            <a:endParaRPr lang="en-GB" dirty="0" smtClean="0">
              <a:solidFill>
                <a:srgbClr val="FF0000"/>
              </a:solidFill>
            </a:endParaRPr>
          </a:p>
        </p:txBody>
      </p:sp>
    </p:spTree>
    <p:extLst>
      <p:ext uri="{BB962C8B-B14F-4D97-AF65-F5344CB8AC3E}">
        <p14:creationId xmlns:p14="http://schemas.microsoft.com/office/powerpoint/2010/main" val="2836535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built-in </a:t>
            </a:r>
            <a:r>
              <a:rPr lang="en-GB" dirty="0" err="1" smtClean="0"/>
              <a:t>datatypes</a:t>
            </a:r>
            <a:r>
              <a:rPr lang="en-GB" dirty="0" smtClean="0"/>
              <a:t>: modifiers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lgn="just">
              <a:buNone/>
            </a:pPr>
            <a:r>
              <a:rPr lang="en-GB" dirty="0" smtClean="0"/>
              <a:t>The </a:t>
            </a:r>
            <a:r>
              <a:rPr lang="en-GB" dirty="0"/>
              <a:t>data types explained </a:t>
            </a:r>
            <a:r>
              <a:rPr lang="en-GB" dirty="0" smtClean="0"/>
              <a:t>have </a:t>
            </a:r>
            <a:r>
              <a:rPr lang="en-GB" dirty="0"/>
              <a:t>the </a:t>
            </a:r>
            <a:r>
              <a:rPr lang="en-GB" dirty="0" smtClean="0"/>
              <a:t>following modifiers</a:t>
            </a:r>
            <a:r>
              <a:rPr lang="en-GB" dirty="0"/>
              <a:t>.</a:t>
            </a:r>
          </a:p>
          <a:p>
            <a:pPr lvl="1"/>
            <a:r>
              <a:rPr lang="en-GB" dirty="0"/>
              <a:t>short</a:t>
            </a:r>
          </a:p>
          <a:p>
            <a:pPr lvl="1"/>
            <a:r>
              <a:rPr lang="en-GB" dirty="0"/>
              <a:t>long</a:t>
            </a:r>
          </a:p>
          <a:p>
            <a:pPr lvl="1"/>
            <a:r>
              <a:rPr lang="en-GB" dirty="0"/>
              <a:t>signed</a:t>
            </a:r>
          </a:p>
          <a:p>
            <a:pPr lvl="1"/>
            <a:r>
              <a:rPr lang="en-GB" dirty="0"/>
              <a:t>unsigned</a:t>
            </a:r>
          </a:p>
          <a:p>
            <a:pPr algn="just">
              <a:buNone/>
            </a:pPr>
            <a:r>
              <a:rPr lang="en-GB" dirty="0"/>
              <a:t>The modifiers define the amount of storage allocated to the variable. </a:t>
            </a:r>
            <a:r>
              <a:rPr lang="en-GB" dirty="0" smtClean="0"/>
              <a:t> </a:t>
            </a:r>
            <a:endParaRPr lang="en-US" dirty="0" smtClean="0"/>
          </a:p>
          <a:p>
            <a:endParaRPr lang="en-GB" dirty="0"/>
          </a:p>
        </p:txBody>
      </p:sp>
    </p:spTree>
    <p:extLst>
      <p:ext uri="{BB962C8B-B14F-4D97-AF65-F5344CB8AC3E}">
        <p14:creationId xmlns:p14="http://schemas.microsoft.com/office/powerpoint/2010/main" val="816272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Basic Data Types  - Summary</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endParaRPr lang="en-GB" dirty="0"/>
          </a:p>
        </p:txBody>
      </p:sp>
      <p:graphicFrame>
        <p:nvGraphicFramePr>
          <p:cNvPr id="4" name="Group 125"/>
          <p:cNvGraphicFramePr>
            <a:graphicFrameLocks/>
          </p:cNvGraphicFramePr>
          <p:nvPr>
            <p:extLst>
              <p:ext uri="{D42A27DB-BD31-4B8C-83A1-F6EECF244321}">
                <p14:modId xmlns:p14="http://schemas.microsoft.com/office/powerpoint/2010/main" val="4169328638"/>
              </p:ext>
            </p:extLst>
          </p:nvPr>
        </p:nvGraphicFramePr>
        <p:xfrm>
          <a:off x="152400" y="990600"/>
          <a:ext cx="8382000" cy="5434584"/>
        </p:xfrm>
        <a:graphic>
          <a:graphicData uri="http://schemas.openxmlformats.org/drawingml/2006/table">
            <a:tbl>
              <a:tblPr/>
              <a:tblGrid>
                <a:gridCol w="1066800"/>
                <a:gridCol w="4343400"/>
                <a:gridCol w="1676400"/>
                <a:gridCol w="1295400"/>
              </a:tblGrid>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Constants 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printf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int</a:t>
                      </a: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Integer value; guaranteed to contain </a:t>
                      </a:r>
                      <a:r>
                        <a:rPr kumimoji="0" lang="en-US" sz="1400" b="1" i="0" u="none" strike="noStrike" cap="none" normalizeH="0" baseline="0" smtClean="0">
                          <a:ln>
                            <a:noFill/>
                          </a:ln>
                          <a:solidFill>
                            <a:schemeClr val="tx1"/>
                          </a:solidFill>
                          <a:effectLst/>
                          <a:latin typeface="Arial" panose="020B0604020202020204" pitchFamily="34" charset="0"/>
                        </a:rPr>
                        <a:t>at least 16 bits</a:t>
                      </a:r>
                      <a:r>
                        <a:rPr kumimoji="0" lang="en-US" sz="1400" b="0" i="0" u="none" strike="noStrike" cap="none" normalizeH="0" baseline="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12, -7, 0xFFE0, 0177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%i,%d, %x, %o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short 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Integer value of reduced precision; guaranteed to contain </a:t>
                      </a:r>
                      <a:r>
                        <a:rPr kumimoji="0" lang="en-US" sz="1400" b="1" i="0" u="none" strike="noStrike" cap="none" normalizeH="0" baseline="0" smtClean="0">
                          <a:ln>
                            <a:noFill/>
                          </a:ln>
                          <a:solidFill>
                            <a:schemeClr val="tx1"/>
                          </a:solidFill>
                          <a:effectLst/>
                          <a:latin typeface="Arial" panose="020B0604020202020204" pitchFamily="34" charset="0"/>
                        </a:rPr>
                        <a:t>at least 16 bits</a:t>
                      </a:r>
                      <a:r>
                        <a:rPr kumimoji="0" lang="en-US" sz="1400" b="0" i="0" u="none" strike="noStrike" cap="none" normalizeH="0" baseline="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%hi, %hx, %ho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long 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Integer value of extended precision; guaranteed to contain </a:t>
                      </a:r>
                      <a:r>
                        <a:rPr kumimoji="0" lang="en-US" sz="1400" b="1" i="0" u="none" strike="noStrike" cap="none" normalizeH="0" baseline="0" smtClean="0">
                          <a:ln>
                            <a:noFill/>
                          </a:ln>
                          <a:solidFill>
                            <a:schemeClr val="tx1"/>
                          </a:solidFill>
                          <a:effectLst/>
                          <a:latin typeface="Arial" panose="020B0604020202020204" pitchFamily="34" charset="0"/>
                        </a:rPr>
                        <a:t>at least 32 bits</a:t>
                      </a:r>
                      <a:r>
                        <a:rPr kumimoji="0" lang="en-US" sz="1400" b="0" i="0" u="none" strike="noStrike" cap="none" normalizeH="0" baseline="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12L, 23l, 0xffffL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%li, %lx, %lo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long long 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Integer value of extraextended precision; guaranteed to contain </a:t>
                      </a:r>
                      <a:r>
                        <a:rPr kumimoji="0" lang="en-US" sz="1400" b="1" i="0" u="none" strike="noStrike" cap="none" normalizeH="0" baseline="0" smtClean="0">
                          <a:ln>
                            <a:noFill/>
                          </a:ln>
                          <a:solidFill>
                            <a:schemeClr val="tx1"/>
                          </a:solidFill>
                          <a:effectLst/>
                          <a:latin typeface="Arial" panose="020B0604020202020204" pitchFamily="34" charset="0"/>
                        </a:rPr>
                        <a:t>at least 64 bits</a:t>
                      </a:r>
                      <a:r>
                        <a:rPr kumimoji="0" lang="en-US" sz="1400" b="0" i="0" u="none" strike="noStrike" cap="none" normalizeH="0" baseline="0" smtClean="0">
                          <a:ln>
                            <a:noFill/>
                          </a:ln>
                          <a:solidFill>
                            <a:schemeClr val="tx1"/>
                          </a:solidFill>
                          <a:effectLst/>
                          <a:latin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12LL, 23ll, 0xffffLL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%lli, %llx, %llo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unsigned int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Positive integer value; can store positive values up to twice as large as an int; guaranteed to contain at least 16 bits (all bits represent the value, no sign 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12u, 0XFFu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%u, %x, %o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unsigned short 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%hu, %hx, %ho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unsigned long int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12UL, 100ul, 0xffeeUL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%lu, %lx, %lo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unsigned long long 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12ull, 0xffeeULL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rPr>
                        <a:t>llu</a:t>
                      </a:r>
                      <a:r>
                        <a:rPr kumimoji="0" lang="en-US" sz="1400" b="0" i="0" u="none" strike="noStrike" cap="none" normalizeH="0" baseline="0" dirty="0" smtClean="0">
                          <a:ln>
                            <a:noFill/>
                          </a:ln>
                          <a:solidFill>
                            <a:schemeClr val="tx1"/>
                          </a:solidFill>
                          <a:effectLst/>
                          <a:latin typeface="Courier New" panose="02070309020205020404" pitchFamily="49" charset="0"/>
                        </a:rPr>
                        <a:t>, %</a:t>
                      </a:r>
                      <a:r>
                        <a:rPr kumimoji="0" lang="en-US" sz="1400" b="0" i="0" u="none" strike="noStrike" cap="none" normalizeH="0" baseline="0" dirty="0" err="1" smtClean="0">
                          <a:ln>
                            <a:noFill/>
                          </a:ln>
                          <a:solidFill>
                            <a:schemeClr val="tx1"/>
                          </a:solidFill>
                          <a:effectLst/>
                          <a:latin typeface="Courier New" panose="02070309020205020404" pitchFamily="49" charset="0"/>
                        </a:rPr>
                        <a:t>llx</a:t>
                      </a:r>
                      <a:r>
                        <a:rPr kumimoji="0" lang="en-US" sz="1400" b="0" i="0" u="none" strike="noStrike" cap="none" normalizeH="0" baseline="0" dirty="0" smtClean="0">
                          <a:ln>
                            <a:noFill/>
                          </a:ln>
                          <a:solidFill>
                            <a:schemeClr val="tx1"/>
                          </a:solidFill>
                          <a:effectLst/>
                          <a:latin typeface="Courier New" panose="02070309020205020404" pitchFamily="49" charset="0"/>
                        </a:rPr>
                        <a:t>, %</a:t>
                      </a:r>
                      <a:r>
                        <a:rPr kumimoji="0" lang="en-US" sz="1400" b="0" i="0" u="none" strike="noStrike" cap="none" normalizeH="0" baseline="0" dirty="0" err="1" smtClean="0">
                          <a:ln>
                            <a:noFill/>
                          </a:ln>
                          <a:solidFill>
                            <a:schemeClr val="tx1"/>
                          </a:solidFill>
                          <a:effectLst/>
                          <a:latin typeface="Courier New" panose="02070309020205020404" pitchFamily="49" charset="0"/>
                        </a:rPr>
                        <a:t>llo</a:t>
                      </a:r>
                      <a:endParaRPr kumimoji="0" lang="en-US" sz="1400" b="0" i="0" u="none" strike="noStrike" cap="none" normalizeH="0" baseline="0" dirty="0" smtClean="0">
                        <a:ln>
                          <a:noFill/>
                        </a:ln>
                        <a:solidFill>
                          <a:schemeClr val="tx1"/>
                        </a:solidFill>
                        <a:effectLst/>
                        <a:latin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53407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Basic Data Types  - Summary</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endParaRPr lang="en-GB" dirty="0"/>
          </a:p>
        </p:txBody>
      </p:sp>
      <p:graphicFrame>
        <p:nvGraphicFramePr>
          <p:cNvPr id="5" name="Group 94"/>
          <p:cNvGraphicFramePr>
            <a:graphicFrameLocks/>
          </p:cNvGraphicFramePr>
          <p:nvPr>
            <p:extLst>
              <p:ext uri="{D42A27DB-BD31-4B8C-83A1-F6EECF244321}">
                <p14:modId xmlns:p14="http://schemas.microsoft.com/office/powerpoint/2010/main" val="3502510921"/>
              </p:ext>
            </p:extLst>
          </p:nvPr>
        </p:nvGraphicFramePr>
        <p:xfrm>
          <a:off x="152400" y="914399"/>
          <a:ext cx="8534400" cy="5578604"/>
        </p:xfrm>
        <a:graphic>
          <a:graphicData uri="http://schemas.openxmlformats.org/drawingml/2006/table">
            <a:tbl>
              <a:tblPr/>
              <a:tblGrid>
                <a:gridCol w="1106311"/>
                <a:gridCol w="4583289"/>
                <a:gridCol w="1738489"/>
                <a:gridCol w="1106311"/>
              </a:tblGrid>
              <a:tr h="4170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Constants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printf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70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Floating-point value; a value that can contain decimal places; guaranteed to contain at </a:t>
                      </a:r>
                      <a:r>
                        <a:rPr kumimoji="0" lang="en-US" sz="1400" b="1" i="0" u="none" strike="noStrike" cap="none" normalizeH="0" baseline="0" smtClean="0">
                          <a:ln>
                            <a:noFill/>
                          </a:ln>
                          <a:solidFill>
                            <a:schemeClr val="tx1"/>
                          </a:solidFill>
                          <a:effectLst/>
                          <a:latin typeface="Arial" panose="020B0604020202020204" pitchFamily="34" charset="0"/>
                        </a:rPr>
                        <a:t>least six digits of precision</a:t>
                      </a:r>
                      <a:r>
                        <a:rPr kumimoji="0" lang="en-US" sz="14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12.34f, 3.1e-5f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%f, %e, %g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270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Extended accuracy floating-point value; guaranteed to contain </a:t>
                      </a:r>
                      <a:r>
                        <a:rPr kumimoji="0" lang="en-US" sz="1400" b="1" i="0" u="none" strike="noStrike" cap="none" normalizeH="0" baseline="0" smtClean="0">
                          <a:ln>
                            <a:noFill/>
                          </a:ln>
                          <a:solidFill>
                            <a:schemeClr val="tx1"/>
                          </a:solidFill>
                          <a:effectLst/>
                          <a:latin typeface="Arial" panose="020B0604020202020204" pitchFamily="34" charset="0"/>
                        </a:rPr>
                        <a:t>at least 10 digits of precision</a:t>
                      </a:r>
                      <a:r>
                        <a:rPr kumimoji="0" lang="en-US" sz="1400" b="0" i="0" u="none" strike="noStrike" cap="none" normalizeH="0" baseline="0" smtClean="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12.34, 3.1e-5,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%f, %e, %g</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51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long 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Extraextended accuracy floating-point value; guaranteed to contain </a:t>
                      </a:r>
                      <a:r>
                        <a:rPr kumimoji="0" lang="en-US" sz="1400" b="1" i="0" u="none" strike="noStrike" cap="none" normalizeH="0" baseline="0" smtClean="0">
                          <a:ln>
                            <a:noFill/>
                          </a:ln>
                          <a:solidFill>
                            <a:schemeClr val="tx1"/>
                          </a:solidFill>
                          <a:effectLst/>
                          <a:latin typeface="Arial" panose="020B0604020202020204" pitchFamily="34" charset="0"/>
                        </a:rPr>
                        <a:t>at least 10 digits of precision.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12.341, 3.1e-5l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%Lf, %Le, %Lg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51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Single character value; on some systems, sign extension might occur when used in an expression.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'a',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15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unsigned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Same as char, except ensures that sign extension does not occur as a result of integral promotion.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15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signed 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rPr>
                        <a:t>Same as char, except ensures that sign extension does occur as a result of integral promotion.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78982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Storage sizes and ranges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just">
              <a:lnSpc>
                <a:spcPct val="95000"/>
              </a:lnSpc>
            </a:pPr>
            <a:r>
              <a:rPr lang="en-US" sz="2800" b="1" dirty="0">
                <a:solidFill>
                  <a:srgbClr val="D60093"/>
                </a:solidFill>
              </a:rPr>
              <a:t>Every type has a </a:t>
            </a:r>
            <a:r>
              <a:rPr lang="en-US" sz="2800" b="1" i="1" dirty="0">
                <a:solidFill>
                  <a:srgbClr val="D60093"/>
                </a:solidFill>
              </a:rPr>
              <a:t>range </a:t>
            </a:r>
            <a:r>
              <a:rPr lang="en-US" sz="2800" b="1" dirty="0">
                <a:solidFill>
                  <a:srgbClr val="D60093"/>
                </a:solidFill>
              </a:rPr>
              <a:t>of values associated with it</a:t>
            </a:r>
            <a:r>
              <a:rPr lang="en-US" sz="2800" dirty="0"/>
              <a:t>. </a:t>
            </a:r>
          </a:p>
          <a:p>
            <a:pPr algn="just">
              <a:lnSpc>
                <a:spcPct val="95000"/>
              </a:lnSpc>
            </a:pPr>
            <a:r>
              <a:rPr lang="en-US" sz="2800" dirty="0"/>
              <a:t>This range is determined by the amount of storage that is allocated to store a value belonging to that type of data. </a:t>
            </a:r>
          </a:p>
          <a:p>
            <a:pPr algn="just">
              <a:lnSpc>
                <a:spcPct val="95000"/>
              </a:lnSpc>
            </a:pPr>
            <a:r>
              <a:rPr lang="en-US" sz="2800" dirty="0"/>
              <a:t>In general, that </a:t>
            </a:r>
            <a:r>
              <a:rPr lang="en-US" sz="2800" b="1" dirty="0"/>
              <a:t>amount of storage is not defined in the language</a:t>
            </a:r>
            <a:r>
              <a:rPr lang="en-US" sz="2800" dirty="0"/>
              <a:t>. It typically </a:t>
            </a:r>
            <a:r>
              <a:rPr lang="en-US" sz="2800" dirty="0">
                <a:solidFill>
                  <a:srgbClr val="FF0000"/>
                </a:solidFill>
              </a:rPr>
              <a:t>depends on the computer </a:t>
            </a:r>
            <a:r>
              <a:rPr lang="en-US" sz="2800" dirty="0"/>
              <a:t>you’re running, and is, therefore, called </a:t>
            </a:r>
            <a:r>
              <a:rPr lang="en-US" sz="2800" i="1" dirty="0"/>
              <a:t>implementation- </a:t>
            </a:r>
            <a:r>
              <a:rPr lang="en-US" sz="2800" dirty="0"/>
              <a:t>or </a:t>
            </a:r>
            <a:r>
              <a:rPr lang="en-US" sz="2800" i="1" dirty="0"/>
              <a:t>machine</a:t>
            </a:r>
            <a:r>
              <a:rPr lang="en-US" sz="2800" dirty="0"/>
              <a:t>-dependent. </a:t>
            </a:r>
          </a:p>
          <a:p>
            <a:pPr lvl="1" algn="just">
              <a:lnSpc>
                <a:spcPct val="95000"/>
              </a:lnSpc>
            </a:pPr>
            <a:r>
              <a:rPr lang="en-US" sz="2400" dirty="0"/>
              <a:t>For example, an integer might take up 32 bits on your computer, or it might be stored in 64.You should never write programs that make any assumptions about the size of your data types !</a:t>
            </a:r>
          </a:p>
          <a:p>
            <a:pPr algn="just">
              <a:lnSpc>
                <a:spcPct val="95000"/>
              </a:lnSpc>
            </a:pPr>
            <a:r>
              <a:rPr lang="en-US" sz="2800" dirty="0"/>
              <a:t>The language standards only guarantees that a </a:t>
            </a:r>
            <a:r>
              <a:rPr lang="en-US" sz="2800" u="sng" dirty="0"/>
              <a:t>minimum</a:t>
            </a:r>
            <a:r>
              <a:rPr lang="en-US" sz="2800" dirty="0"/>
              <a:t> amount of storage will be set aside for each basic data type. </a:t>
            </a:r>
          </a:p>
          <a:p>
            <a:pPr lvl="1" algn="just">
              <a:lnSpc>
                <a:spcPct val="95000"/>
              </a:lnSpc>
            </a:pPr>
            <a:r>
              <a:rPr lang="en-US" sz="2400" dirty="0"/>
              <a:t>For  example, it’s guaranteed that an integer value will be stored in a minimum of 32 bits of storage, which is the size of a “word” on many computers. </a:t>
            </a:r>
          </a:p>
          <a:p>
            <a:pPr>
              <a:buNone/>
            </a:pPr>
            <a:endParaRPr lang="en-GB" dirty="0" smtClean="0">
              <a:solidFill>
                <a:srgbClr val="FF0000"/>
              </a:solidFill>
            </a:endParaRPr>
          </a:p>
        </p:txBody>
      </p:sp>
    </p:spTree>
    <p:extLst>
      <p:ext uri="{BB962C8B-B14F-4D97-AF65-F5344CB8AC3E}">
        <p14:creationId xmlns:p14="http://schemas.microsoft.com/office/powerpoint/2010/main" val="2175827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Knowing actual ranges for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r>
              <a:rPr lang="en-US" sz="2800" dirty="0"/>
              <a:t>Defined in the system include files </a:t>
            </a:r>
            <a:r>
              <a:rPr lang="en-US" sz="2800" dirty="0">
                <a:latin typeface="Courier New" panose="02070309020205020404" pitchFamily="49" charset="0"/>
              </a:rPr>
              <a:t>&lt;</a:t>
            </a:r>
            <a:r>
              <a:rPr lang="en-US" sz="2800" dirty="0" err="1">
                <a:latin typeface="Courier New" panose="02070309020205020404" pitchFamily="49" charset="0"/>
              </a:rPr>
              <a:t>limits.h</a:t>
            </a:r>
            <a:r>
              <a:rPr lang="en-US" sz="2800" dirty="0">
                <a:latin typeface="Courier New" panose="02070309020205020404" pitchFamily="49" charset="0"/>
              </a:rPr>
              <a:t>&gt;</a:t>
            </a:r>
            <a:r>
              <a:rPr lang="en-US" sz="2800" dirty="0"/>
              <a:t> and </a:t>
            </a:r>
            <a:r>
              <a:rPr lang="en-US" sz="2800" dirty="0">
                <a:latin typeface="Courier New" panose="02070309020205020404" pitchFamily="49" charset="0"/>
              </a:rPr>
              <a:t>&lt;</a:t>
            </a:r>
            <a:r>
              <a:rPr lang="en-US" sz="2800" dirty="0" err="1">
                <a:latin typeface="Courier New" panose="02070309020205020404" pitchFamily="49" charset="0"/>
              </a:rPr>
              <a:t>float.h</a:t>
            </a:r>
            <a:r>
              <a:rPr lang="en-US" sz="2800" dirty="0">
                <a:latin typeface="Courier New" panose="02070309020205020404" pitchFamily="49" charset="0"/>
              </a:rPr>
              <a:t>&gt;</a:t>
            </a:r>
          </a:p>
          <a:p>
            <a:r>
              <a:rPr lang="en-US" sz="2800" dirty="0">
                <a:latin typeface="Courier New" panose="02070309020205020404" pitchFamily="49" charset="0"/>
              </a:rPr>
              <a:t>&lt;</a:t>
            </a:r>
            <a:r>
              <a:rPr lang="en-US" sz="2800" dirty="0" err="1">
                <a:latin typeface="Courier New" panose="02070309020205020404" pitchFamily="49" charset="0"/>
              </a:rPr>
              <a:t>limits.h</a:t>
            </a:r>
            <a:r>
              <a:rPr lang="en-US" sz="2800" dirty="0">
                <a:latin typeface="Courier New" panose="02070309020205020404" pitchFamily="49" charset="0"/>
              </a:rPr>
              <a:t>&gt;</a:t>
            </a:r>
            <a:r>
              <a:rPr lang="en-US" sz="2800" dirty="0"/>
              <a:t>  contains system-dependent values that specify the sizes of various character and integer data types: </a:t>
            </a:r>
          </a:p>
          <a:p>
            <a:pPr lvl="1"/>
            <a:r>
              <a:rPr lang="en-US" sz="2400" dirty="0"/>
              <a:t>the maximum size of an </a:t>
            </a:r>
            <a:r>
              <a:rPr lang="en-US" sz="2400" dirty="0" err="1">
                <a:latin typeface="Courier New" panose="02070309020205020404" pitchFamily="49" charset="0"/>
              </a:rPr>
              <a:t>int</a:t>
            </a:r>
            <a:r>
              <a:rPr lang="en-US" sz="2400" dirty="0"/>
              <a:t> is defined by the name </a:t>
            </a:r>
            <a:r>
              <a:rPr lang="en-US" sz="2400" dirty="0">
                <a:latin typeface="Courier New" panose="02070309020205020404" pitchFamily="49" charset="0"/>
              </a:rPr>
              <a:t>INT_MAX</a:t>
            </a:r>
          </a:p>
          <a:p>
            <a:pPr lvl="1"/>
            <a:r>
              <a:rPr lang="en-US" sz="2400" dirty="0"/>
              <a:t>the maximum size of an </a:t>
            </a:r>
            <a:r>
              <a:rPr lang="en-US" sz="2400" dirty="0">
                <a:latin typeface="Courier New" panose="02070309020205020404" pitchFamily="49" charset="0"/>
              </a:rPr>
              <a:t>unsigned long </a:t>
            </a:r>
            <a:r>
              <a:rPr lang="en-US" sz="2400" dirty="0" err="1">
                <a:latin typeface="Courier New" panose="02070309020205020404" pitchFamily="49" charset="0"/>
              </a:rPr>
              <a:t>int</a:t>
            </a:r>
            <a:r>
              <a:rPr lang="en-US" sz="2400" dirty="0"/>
              <a:t> is defined by </a:t>
            </a:r>
            <a:r>
              <a:rPr lang="en-US" sz="2400" dirty="0">
                <a:latin typeface="Courier New" panose="02070309020205020404" pitchFamily="49" charset="0"/>
              </a:rPr>
              <a:t>ULONG_MAX</a:t>
            </a:r>
          </a:p>
          <a:p>
            <a:r>
              <a:rPr lang="en-US" sz="2800" dirty="0">
                <a:latin typeface="Courier New" panose="02070309020205020404" pitchFamily="49" charset="0"/>
              </a:rPr>
              <a:t>&lt;</a:t>
            </a:r>
            <a:r>
              <a:rPr lang="en-US" sz="2800" dirty="0" err="1">
                <a:latin typeface="Courier New" panose="02070309020205020404" pitchFamily="49" charset="0"/>
              </a:rPr>
              <a:t>float.h</a:t>
            </a:r>
            <a:r>
              <a:rPr lang="en-US" sz="2800" dirty="0">
                <a:latin typeface="Courier New" panose="02070309020205020404" pitchFamily="49" charset="0"/>
              </a:rPr>
              <a:t>&gt;</a:t>
            </a:r>
            <a:r>
              <a:rPr lang="en-US" sz="2800" dirty="0"/>
              <a:t> gives information about floating-point data types. </a:t>
            </a:r>
          </a:p>
          <a:p>
            <a:pPr lvl="1"/>
            <a:r>
              <a:rPr lang="en-US" sz="2400" dirty="0">
                <a:latin typeface="Courier New" panose="02070309020205020404" pitchFamily="49" charset="0"/>
              </a:rPr>
              <a:t>FLT_MAX</a:t>
            </a:r>
            <a:r>
              <a:rPr lang="en-US" sz="2400" dirty="0"/>
              <a:t> specifies the maximum floating-point number,</a:t>
            </a:r>
          </a:p>
          <a:p>
            <a:pPr lvl="1"/>
            <a:r>
              <a:rPr lang="en-US" sz="2400" dirty="0">
                <a:latin typeface="Courier New" panose="02070309020205020404" pitchFamily="49" charset="0"/>
              </a:rPr>
              <a:t>FLT_DIG</a:t>
            </a:r>
            <a:r>
              <a:rPr lang="en-US" sz="2400" dirty="0"/>
              <a:t> specifies the number of decimal digits of precision for a float type.</a:t>
            </a:r>
          </a:p>
          <a:p>
            <a:pPr>
              <a:buNone/>
            </a:pPr>
            <a:endParaRPr lang="en-GB" sz="4000" dirty="0" smtClean="0">
              <a:solidFill>
                <a:srgbClr val="FF0000"/>
              </a:solidFill>
            </a:endParaRPr>
          </a:p>
        </p:txBody>
      </p:sp>
    </p:spTree>
    <p:extLst>
      <p:ext uri="{BB962C8B-B14F-4D97-AF65-F5344CB8AC3E}">
        <p14:creationId xmlns:p14="http://schemas.microsoft.com/office/powerpoint/2010/main" val="3090402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Integer overflow</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dirty="0" smtClean="0">
              <a:solidFill>
                <a:srgbClr val="FF0000"/>
              </a:solidFill>
            </a:endParaRPr>
          </a:p>
        </p:txBody>
      </p:sp>
      <p:sp>
        <p:nvSpPr>
          <p:cNvPr id="4" name="Rectangle 3"/>
          <p:cNvSpPr txBox="1">
            <a:spLocks noChangeArrowheads="1"/>
          </p:cNvSpPr>
          <p:nvPr/>
        </p:nvSpPr>
        <p:spPr>
          <a:xfrm>
            <a:off x="228600" y="990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What happens if an integer tries to get a value too big for its type (out of range)? </a:t>
            </a:r>
            <a:endParaRPr lang="en-US" sz="2000" dirty="0"/>
          </a:p>
        </p:txBody>
      </p:sp>
      <p:sp>
        <p:nvSpPr>
          <p:cNvPr id="5" name="Text Box 4"/>
          <p:cNvSpPr txBox="1">
            <a:spLocks noChangeArrowheads="1"/>
          </p:cNvSpPr>
          <p:nvPr/>
        </p:nvSpPr>
        <p:spPr bwMode="auto">
          <a:xfrm>
            <a:off x="1371600" y="1752600"/>
            <a:ext cx="542925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anose="02070309020205020404" pitchFamily="49" charset="0"/>
              </a:rPr>
              <a:t>#include &lt;stdio.h&gt; </a:t>
            </a:r>
          </a:p>
          <a:p>
            <a:r>
              <a:rPr lang="en-US">
                <a:latin typeface="Courier New" panose="02070309020205020404" pitchFamily="49" charset="0"/>
              </a:rPr>
              <a:t>int main(void) {</a:t>
            </a:r>
          </a:p>
          <a:p>
            <a:pPr lvl="1"/>
            <a:r>
              <a:rPr lang="en-US">
                <a:latin typeface="Courier New" panose="02070309020205020404" pitchFamily="49" charset="0"/>
              </a:rPr>
              <a:t>int i = 2147483647; </a:t>
            </a:r>
          </a:p>
          <a:p>
            <a:pPr lvl="1"/>
            <a:r>
              <a:rPr lang="en-US">
                <a:latin typeface="Courier New" panose="02070309020205020404" pitchFamily="49" charset="0"/>
              </a:rPr>
              <a:t>printf("%i %i %i\n", i, i+1, i+2); </a:t>
            </a:r>
          </a:p>
          <a:p>
            <a:pPr lvl="1"/>
            <a:r>
              <a:rPr lang="en-US">
                <a:latin typeface="Courier New" panose="02070309020205020404" pitchFamily="49" charset="0"/>
              </a:rPr>
              <a:t>return 0; </a:t>
            </a:r>
          </a:p>
          <a:p>
            <a:r>
              <a:rPr lang="en-US">
                <a:latin typeface="Courier New" panose="02070309020205020404" pitchFamily="49" charset="0"/>
              </a:rPr>
              <a:t>} </a:t>
            </a:r>
          </a:p>
        </p:txBody>
      </p:sp>
      <p:sp>
        <p:nvSpPr>
          <p:cNvPr id="6" name="Text Box 5"/>
          <p:cNvSpPr txBox="1">
            <a:spLocks noChangeArrowheads="1"/>
          </p:cNvSpPr>
          <p:nvPr/>
        </p:nvSpPr>
        <p:spPr bwMode="auto">
          <a:xfrm>
            <a:off x="1577975" y="3722688"/>
            <a:ext cx="4899025"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Program output:  </a:t>
            </a:r>
          </a:p>
          <a:p>
            <a:r>
              <a:rPr lang="en-US">
                <a:latin typeface="Courier New" panose="02070309020205020404" pitchFamily="49" charset="0"/>
              </a:rPr>
              <a:t>2147483647 -2147483648 -2147483647</a:t>
            </a:r>
            <a:r>
              <a:rPr lang="en-US"/>
              <a:t> </a:t>
            </a:r>
          </a:p>
          <a:p>
            <a:endParaRPr lang="en-US"/>
          </a:p>
        </p:txBody>
      </p:sp>
      <p:sp>
        <p:nvSpPr>
          <p:cNvPr id="7" name="AutoShape 7"/>
          <p:cNvSpPr>
            <a:spLocks noChangeArrowheads="1"/>
          </p:cNvSpPr>
          <p:nvPr/>
        </p:nvSpPr>
        <p:spPr bwMode="auto">
          <a:xfrm>
            <a:off x="762000" y="4876800"/>
            <a:ext cx="6934200" cy="11430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Explanation:</a:t>
            </a:r>
          </a:p>
          <a:p>
            <a:r>
              <a:rPr lang="en-US" dirty="0"/>
              <a:t>On this computer, </a:t>
            </a:r>
            <a:r>
              <a:rPr lang="en-US" dirty="0" err="1"/>
              <a:t>int</a:t>
            </a:r>
            <a:r>
              <a:rPr lang="en-US" dirty="0"/>
              <a:t> is stored on 32 bits:  the first bit represents </a:t>
            </a:r>
          </a:p>
          <a:p>
            <a:r>
              <a:rPr lang="en-US" dirty="0"/>
              <a:t>the sign, the rest of 31 bits represent the value.</a:t>
            </a:r>
          </a:p>
          <a:p>
            <a:r>
              <a:rPr lang="en-US" dirty="0"/>
              <a:t>Biggest positive </a:t>
            </a:r>
            <a:r>
              <a:rPr lang="en-US" dirty="0" err="1"/>
              <a:t>int</a:t>
            </a:r>
            <a:r>
              <a:rPr lang="en-US" dirty="0"/>
              <a:t> value here:  2</a:t>
            </a:r>
            <a:r>
              <a:rPr lang="en-US" baseline="30000" dirty="0"/>
              <a:t>31</a:t>
            </a:r>
            <a:r>
              <a:rPr lang="en-US" dirty="0"/>
              <a:t>-1 = 2147483647</a:t>
            </a:r>
          </a:p>
        </p:txBody>
      </p:sp>
    </p:spTree>
    <p:extLst>
      <p:ext uri="{BB962C8B-B14F-4D97-AF65-F5344CB8AC3E}">
        <p14:creationId xmlns:p14="http://schemas.microsoft.com/office/powerpoint/2010/main" val="251890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dirty="0"/>
              <a:t>Floating point round-off error</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buNone/>
            </a:pPr>
            <a:endParaRPr lang="en-GB" dirty="0" smtClean="0">
              <a:solidFill>
                <a:srgbClr val="FF0000"/>
              </a:solidFill>
            </a:endParaRPr>
          </a:p>
        </p:txBody>
      </p:sp>
      <p:sp>
        <p:nvSpPr>
          <p:cNvPr id="4" name="Text Box 4"/>
          <p:cNvSpPr txBox="1">
            <a:spLocks noChangeArrowheads="1"/>
          </p:cNvSpPr>
          <p:nvPr/>
        </p:nvSpPr>
        <p:spPr bwMode="auto">
          <a:xfrm>
            <a:off x="2667000" y="1371600"/>
            <a:ext cx="3333750" cy="2573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Courier New" panose="02070309020205020404" pitchFamily="49" charset="0"/>
              </a:rPr>
              <a:t>#include &lt;stdio.h&gt;</a:t>
            </a:r>
          </a:p>
          <a:p>
            <a:r>
              <a:rPr lang="en-US">
                <a:latin typeface="Courier New" panose="02070309020205020404" pitchFamily="49" charset="0"/>
              </a:rPr>
              <a:t>int main(void)</a:t>
            </a:r>
          </a:p>
          <a:p>
            <a:r>
              <a:rPr lang="en-US">
                <a:latin typeface="Courier New" panose="02070309020205020404" pitchFamily="49" charset="0"/>
              </a:rPr>
              <a:t>{</a:t>
            </a:r>
          </a:p>
          <a:p>
            <a:r>
              <a:rPr lang="en-US">
                <a:latin typeface="Courier New" panose="02070309020205020404" pitchFamily="49" charset="0"/>
              </a:rPr>
              <a:t>    float a,b;</a:t>
            </a:r>
          </a:p>
          <a:p>
            <a:r>
              <a:rPr lang="en-US">
                <a:latin typeface="Courier New" panose="02070309020205020404" pitchFamily="49" charset="0"/>
              </a:rPr>
              <a:t>    b = 2.0e20 + 1.0;</a:t>
            </a:r>
          </a:p>
          <a:p>
            <a:r>
              <a:rPr lang="en-US">
                <a:latin typeface="Courier New" panose="02070309020205020404" pitchFamily="49" charset="0"/>
              </a:rPr>
              <a:t>    a = b - 2.0e20;</a:t>
            </a:r>
          </a:p>
          <a:p>
            <a:r>
              <a:rPr lang="en-US">
                <a:latin typeface="Courier New" panose="02070309020205020404" pitchFamily="49" charset="0"/>
              </a:rPr>
              <a:t>    printf("%f \n", a);</a:t>
            </a:r>
          </a:p>
          <a:p>
            <a:r>
              <a:rPr lang="en-US">
                <a:latin typeface="Courier New" panose="02070309020205020404" pitchFamily="49" charset="0"/>
              </a:rPr>
              <a:t>    return 0;</a:t>
            </a:r>
          </a:p>
          <a:p>
            <a:r>
              <a:rPr lang="en-US">
                <a:latin typeface="Courier New" panose="02070309020205020404" pitchFamily="49" charset="0"/>
              </a:rPr>
              <a:t>}</a:t>
            </a:r>
          </a:p>
        </p:txBody>
      </p:sp>
      <p:sp>
        <p:nvSpPr>
          <p:cNvPr id="5" name="Text Box 5">
            <a:hlinkHover r:id="" action="ppaction://noaction" highlightClick="1"/>
          </p:cNvPr>
          <p:cNvSpPr txBox="1">
            <a:spLocks noChangeArrowheads="1"/>
          </p:cNvSpPr>
          <p:nvPr/>
        </p:nvSpPr>
        <p:spPr bwMode="auto">
          <a:xfrm>
            <a:off x="2819400" y="4038600"/>
            <a:ext cx="30511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Program output:  </a:t>
            </a:r>
          </a:p>
          <a:p>
            <a:r>
              <a:rPr lang="en-US">
                <a:latin typeface="Courier New" panose="02070309020205020404" pitchFamily="49" charset="0"/>
              </a:rPr>
              <a:t>4008175468544.000000</a:t>
            </a:r>
            <a:r>
              <a:rPr lang="en-US"/>
              <a:t>  </a:t>
            </a:r>
          </a:p>
          <a:p>
            <a:endParaRPr lang="en-US"/>
          </a:p>
        </p:txBody>
      </p:sp>
      <p:sp>
        <p:nvSpPr>
          <p:cNvPr id="6" name="AutoShape 6"/>
          <p:cNvSpPr>
            <a:spLocks noChangeArrowheads="1"/>
          </p:cNvSpPr>
          <p:nvPr/>
        </p:nvSpPr>
        <p:spPr bwMode="auto">
          <a:xfrm>
            <a:off x="609600" y="4724400"/>
            <a:ext cx="8077200" cy="1752600"/>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t>Explanation: the computer doesn't keep track of enough decimal  places ! The number 2.0e20 is 2 followed by 20 zeros and by adding 1</a:t>
            </a:r>
          </a:p>
          <a:p>
            <a:r>
              <a:rPr lang="en-US"/>
              <a:t>you are trying to change the 21st digit.  To do this correctly, the program  </a:t>
            </a:r>
          </a:p>
          <a:p>
            <a:r>
              <a:rPr lang="en-US"/>
              <a:t>would need to be able to store a 21-digit number.  A float number is typically </a:t>
            </a:r>
          </a:p>
          <a:p>
            <a:r>
              <a:rPr lang="en-US"/>
              <a:t>just six or seven digits scaled to bigger or smaller numbers with an exponent. </a:t>
            </a:r>
          </a:p>
        </p:txBody>
      </p:sp>
    </p:spTree>
    <p:extLst>
      <p:ext uri="{BB962C8B-B14F-4D97-AF65-F5344CB8AC3E}">
        <p14:creationId xmlns:p14="http://schemas.microsoft.com/office/powerpoint/2010/main" val="419510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Qualifiers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r>
              <a:rPr lang="en-GB" dirty="0" smtClean="0"/>
              <a:t>A </a:t>
            </a:r>
            <a:r>
              <a:rPr lang="en-GB" dirty="0"/>
              <a:t>type qualifier is used to refine the declaration of a variable, a function, and parameters, by specifying whether:</a:t>
            </a:r>
          </a:p>
          <a:p>
            <a:pPr lvl="1"/>
            <a:r>
              <a:rPr lang="en-GB" dirty="0"/>
              <a:t>The value of a variable can be changed.</a:t>
            </a:r>
          </a:p>
          <a:p>
            <a:pPr lvl="1"/>
            <a:r>
              <a:rPr lang="en-GB" dirty="0"/>
              <a:t>The value of a variable must always be read from memory rather than from a register</a:t>
            </a:r>
          </a:p>
          <a:p>
            <a:endParaRPr lang="en-GB" dirty="0" smtClean="0"/>
          </a:p>
          <a:p>
            <a:r>
              <a:rPr lang="en-GB" dirty="0" smtClean="0"/>
              <a:t>C </a:t>
            </a:r>
            <a:r>
              <a:rPr lang="en-GB" dirty="0"/>
              <a:t>language recognizes the following two qualifiers:</a:t>
            </a:r>
          </a:p>
          <a:p>
            <a:pPr lvl="1"/>
            <a:r>
              <a:rPr lang="en-GB" dirty="0"/>
              <a:t>const</a:t>
            </a:r>
          </a:p>
          <a:p>
            <a:pPr lvl="1"/>
            <a:r>
              <a:rPr lang="en-GB" dirty="0"/>
              <a:t>volatile</a:t>
            </a:r>
          </a:p>
          <a:p>
            <a:endParaRPr lang="en-GB" dirty="0" smtClean="0"/>
          </a:p>
        </p:txBody>
      </p:sp>
    </p:spTree>
    <p:extLst>
      <p:ext uri="{BB962C8B-B14F-4D97-AF65-F5344CB8AC3E}">
        <p14:creationId xmlns:p14="http://schemas.microsoft.com/office/powerpoint/2010/main" val="3303913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dirty="0" smtClean="0"/>
              <a:t>Constant Qualifiers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pPr algn="just"/>
            <a:r>
              <a:rPr lang="en-GB" dirty="0" smtClean="0"/>
              <a:t>The</a:t>
            </a:r>
            <a:r>
              <a:rPr lang="en-GB" dirty="0"/>
              <a:t> </a:t>
            </a:r>
            <a:r>
              <a:rPr lang="en-GB" i="1" dirty="0"/>
              <a:t>const</a:t>
            </a:r>
            <a:r>
              <a:rPr lang="en-GB" dirty="0"/>
              <a:t> qualifier is used to tell C that the variable value can not change after initialisation.</a:t>
            </a:r>
          </a:p>
          <a:p>
            <a:pPr algn="just">
              <a:buNone/>
            </a:pPr>
            <a:r>
              <a:rPr lang="en-GB" dirty="0" smtClean="0"/>
              <a:t>			const </a:t>
            </a:r>
            <a:r>
              <a:rPr lang="en-GB" dirty="0"/>
              <a:t>float pi=3.14159</a:t>
            </a:r>
            <a:r>
              <a:rPr lang="en-GB" dirty="0" smtClean="0"/>
              <a:t>;</a:t>
            </a:r>
          </a:p>
          <a:p>
            <a:pPr algn="just">
              <a:buNone/>
            </a:pPr>
            <a:r>
              <a:rPr lang="en-GB" dirty="0" smtClean="0"/>
              <a:t>		</a:t>
            </a:r>
            <a:r>
              <a:rPr lang="en-GB" i="1" dirty="0" smtClean="0"/>
              <a:t>pi</a:t>
            </a:r>
            <a:r>
              <a:rPr lang="en-GB" dirty="0"/>
              <a:t> cannot be changed at a later time within the program</a:t>
            </a:r>
            <a:r>
              <a:rPr lang="en-GB" dirty="0" smtClean="0"/>
              <a:t>.</a:t>
            </a:r>
          </a:p>
          <a:p>
            <a:pPr algn="just"/>
            <a:endParaRPr lang="en-GB" dirty="0" smtClean="0"/>
          </a:p>
          <a:p>
            <a:pPr algn="just"/>
            <a:r>
              <a:rPr lang="en-GB" dirty="0" smtClean="0"/>
              <a:t>Another way to define constants is with the </a:t>
            </a:r>
            <a:r>
              <a:rPr lang="en-GB" i="1" dirty="0" smtClean="0"/>
              <a:t>#define</a:t>
            </a:r>
            <a:r>
              <a:rPr lang="en-GB" dirty="0" smtClean="0"/>
              <a:t> </a:t>
            </a:r>
            <a:r>
              <a:rPr lang="en-GB" dirty="0" err="1" smtClean="0"/>
              <a:t>preprocessor</a:t>
            </a:r>
            <a:r>
              <a:rPr lang="en-GB" dirty="0" smtClean="0"/>
              <a:t> which has the advantage that it does not use any storage.</a:t>
            </a:r>
          </a:p>
        </p:txBody>
      </p:sp>
    </p:spTree>
    <p:extLst>
      <p:ext uri="{BB962C8B-B14F-4D97-AF65-F5344CB8AC3E}">
        <p14:creationId xmlns:p14="http://schemas.microsoft.com/office/powerpoint/2010/main" val="120601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C Programming Language</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marL="457200" indent="-457200">
              <a:lnSpc>
                <a:spcPct val="90000"/>
              </a:lnSpc>
            </a:pPr>
            <a:r>
              <a:rPr lang="en-US" dirty="0"/>
              <a:t>Developed by Dennis Ritchie at AT&amp;T Bell Laboratories in the early 1970s</a:t>
            </a:r>
          </a:p>
          <a:p>
            <a:pPr marL="457200" indent="-457200">
              <a:lnSpc>
                <a:spcPct val="90000"/>
              </a:lnSpc>
            </a:pPr>
            <a:r>
              <a:rPr lang="en-US" dirty="0"/>
              <a:t>Many providers of C compilers for many different </a:t>
            </a:r>
            <a:r>
              <a:rPr lang="en-US" dirty="0" smtClean="0"/>
              <a:t>platforms</a:t>
            </a:r>
          </a:p>
          <a:p>
            <a:pPr marL="857250" lvl="1" indent="-457200">
              <a:lnSpc>
                <a:spcPct val="90000"/>
              </a:lnSpc>
            </a:pPr>
            <a:r>
              <a:rPr lang="en-US" dirty="0"/>
              <a:t>1990: ANSI C (American National Standards Institute) </a:t>
            </a:r>
          </a:p>
          <a:p>
            <a:pPr lvl="1">
              <a:lnSpc>
                <a:spcPct val="90000"/>
              </a:lnSpc>
            </a:pPr>
            <a:r>
              <a:rPr lang="en-US" dirty="0"/>
              <a:t>International Standard Organization: ISO/IEC 9899:1990</a:t>
            </a:r>
          </a:p>
          <a:p>
            <a:pPr lvl="1">
              <a:lnSpc>
                <a:spcPct val="90000"/>
              </a:lnSpc>
            </a:pPr>
            <a:r>
              <a:rPr lang="en-US" dirty="0"/>
              <a:t>1999: standard updated: C99, or ISO/IEC 9899:1999</a:t>
            </a:r>
          </a:p>
          <a:p>
            <a:pPr marL="857250" lvl="1" indent="-457200">
              <a:lnSpc>
                <a:spcPct val="90000"/>
              </a:lnSpc>
            </a:pPr>
            <a:endParaRPr lang="en-US" dirty="0"/>
          </a:p>
          <a:p>
            <a:pPr fontAlgn="auto">
              <a:spcAft>
                <a:spcPts val="0"/>
              </a:spcAft>
              <a:defRPr/>
            </a:pPr>
            <a:endParaRPr lang="en-US" dirty="0" smtClean="0"/>
          </a:p>
        </p:txBody>
      </p:sp>
    </p:spTree>
    <p:extLst>
      <p:ext uri="{BB962C8B-B14F-4D97-AF65-F5344CB8AC3E}">
        <p14:creationId xmlns:p14="http://schemas.microsoft.com/office/powerpoint/2010/main" val="5703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u="sng" dirty="0" smtClean="0"/>
              <a:t>Derived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fontScale="92500"/>
          </a:bodyPr>
          <a:lstStyle/>
          <a:p>
            <a:r>
              <a:rPr lang="en-US" b="1" dirty="0" smtClean="0"/>
              <a:t>Array</a:t>
            </a:r>
            <a:r>
              <a:rPr lang="en-US" dirty="0" smtClean="0"/>
              <a:t> – a finite sequence  of variables of the </a:t>
            </a:r>
            <a:r>
              <a:rPr lang="en-US" u="sng" dirty="0" smtClean="0"/>
              <a:t>same</a:t>
            </a:r>
            <a:r>
              <a:rPr lang="en-US" dirty="0" smtClean="0"/>
              <a:t> basic data type.</a:t>
            </a:r>
          </a:p>
          <a:p>
            <a:pPr algn="just"/>
            <a:r>
              <a:rPr lang="en-GB" dirty="0" smtClean="0"/>
              <a:t>To create an </a:t>
            </a:r>
            <a:r>
              <a:rPr lang="en-GB" dirty="0"/>
              <a:t>array of 10 integers with </a:t>
            </a:r>
            <a:r>
              <a:rPr lang="en-GB" dirty="0" smtClean="0"/>
              <a:t>the declaration</a:t>
            </a:r>
            <a:r>
              <a:rPr lang="en-GB" dirty="0"/>
              <a:t>.</a:t>
            </a:r>
          </a:p>
          <a:p>
            <a:pPr>
              <a:buNone/>
            </a:pPr>
            <a:r>
              <a:rPr lang="en-GB" dirty="0" smtClean="0"/>
              <a:t>		</a:t>
            </a:r>
          </a:p>
          <a:p>
            <a:pPr>
              <a:buNone/>
            </a:pPr>
            <a:r>
              <a:rPr lang="en-GB" dirty="0"/>
              <a:t>	</a:t>
            </a:r>
            <a:r>
              <a:rPr lang="en-GB" dirty="0" smtClean="0"/>
              <a:t>	</a:t>
            </a:r>
            <a:r>
              <a:rPr lang="en-GB" dirty="0" err="1" smtClean="0"/>
              <a:t>int</a:t>
            </a:r>
            <a:r>
              <a:rPr lang="en-GB" dirty="0" smtClean="0"/>
              <a:t> </a:t>
            </a:r>
            <a:r>
              <a:rPr lang="en-GB" dirty="0"/>
              <a:t>x[10</a:t>
            </a:r>
            <a:r>
              <a:rPr lang="en-GB" dirty="0" smtClean="0"/>
              <a:t>];</a:t>
            </a:r>
          </a:p>
          <a:p>
            <a:pPr>
              <a:buNone/>
            </a:pPr>
            <a:endParaRPr lang="en-GB" dirty="0" smtClean="0"/>
          </a:p>
          <a:p>
            <a:r>
              <a:rPr lang="en-GB" dirty="0"/>
              <a:t>Arrays occupy consecutive memory slots in the computer's memory.</a:t>
            </a:r>
          </a:p>
          <a:p>
            <a:pPr>
              <a:buNone/>
            </a:pPr>
            <a:r>
              <a:rPr lang="en-GB" dirty="0" smtClean="0"/>
              <a:t>				x[0</a:t>
            </a:r>
            <a:r>
              <a:rPr lang="en-GB" dirty="0"/>
              <a:t>], x[1], x[2], ..., x[9</a:t>
            </a:r>
            <a:r>
              <a:rPr lang="en-GB" dirty="0" smtClean="0"/>
              <a:t>]</a:t>
            </a:r>
          </a:p>
          <a:p>
            <a:endParaRPr lang="en-US" dirty="0" smtClean="0"/>
          </a:p>
          <a:p>
            <a:pPr algn="just">
              <a:buNone/>
            </a:pPr>
            <a:r>
              <a:rPr lang="en-GB" dirty="0" smtClean="0"/>
              <a:t> </a:t>
            </a:r>
            <a:endParaRPr lang="en-US" dirty="0" smtClean="0"/>
          </a:p>
          <a:p>
            <a:endParaRPr lang="en-GB" dirty="0"/>
          </a:p>
        </p:txBody>
      </p:sp>
    </p:spTree>
    <p:extLst>
      <p:ext uri="{BB962C8B-B14F-4D97-AF65-F5344CB8AC3E}">
        <p14:creationId xmlns:p14="http://schemas.microsoft.com/office/powerpoint/2010/main" val="4063785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US" u="sng" dirty="0" smtClean="0"/>
              <a:t>Derived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r>
              <a:rPr lang="en-US" b="1" dirty="0" smtClean="0"/>
              <a:t>String</a:t>
            </a:r>
            <a:r>
              <a:rPr lang="en-US" dirty="0" smtClean="0"/>
              <a:t> – an array of character variables</a:t>
            </a:r>
          </a:p>
          <a:p>
            <a:r>
              <a:rPr lang="en-US" b="1" dirty="0" smtClean="0"/>
              <a:t>Structure</a:t>
            </a:r>
            <a:r>
              <a:rPr lang="en-US" dirty="0" smtClean="0"/>
              <a:t> – a collection of related variables of the same and/or different data types.  The structure is called a </a:t>
            </a:r>
            <a:r>
              <a:rPr lang="en-US" u="sng" dirty="0" smtClean="0"/>
              <a:t>record</a:t>
            </a:r>
            <a:r>
              <a:rPr lang="en-US" dirty="0" smtClean="0"/>
              <a:t> and the variables in the record are called members or </a:t>
            </a:r>
            <a:r>
              <a:rPr lang="en-US" u="sng" dirty="0" smtClean="0"/>
              <a:t>fields</a:t>
            </a:r>
            <a:r>
              <a:rPr lang="en-US" dirty="0" smtClean="0"/>
              <a:t> </a:t>
            </a:r>
          </a:p>
          <a:p>
            <a:pPr algn="just">
              <a:buNone/>
            </a:pPr>
            <a:r>
              <a:rPr lang="en-GB" dirty="0" smtClean="0"/>
              <a:t> </a:t>
            </a:r>
            <a:endParaRPr lang="en-US" dirty="0" smtClean="0"/>
          </a:p>
          <a:p>
            <a:endParaRPr lang="en-GB" dirty="0"/>
          </a:p>
        </p:txBody>
      </p:sp>
    </p:spTree>
    <p:extLst>
      <p:ext uri="{BB962C8B-B14F-4D97-AF65-F5344CB8AC3E}">
        <p14:creationId xmlns:p14="http://schemas.microsoft.com/office/powerpoint/2010/main" val="2991838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style>
          <a:lnRef idx="1">
            <a:schemeClr val="accent2"/>
          </a:lnRef>
          <a:fillRef idx="2">
            <a:schemeClr val="accent2"/>
          </a:fillRef>
          <a:effectRef idx="1">
            <a:schemeClr val="accent2"/>
          </a:effectRef>
          <a:fontRef idx="minor">
            <a:schemeClr val="dk1"/>
          </a:fontRef>
        </p:style>
        <p:txBody>
          <a:bodyPr/>
          <a:lstStyle/>
          <a:p>
            <a:r>
              <a:rPr lang="en-GB" smtClean="0"/>
              <a:t>built-in data types</a:t>
            </a:r>
            <a:endParaRPr lang="en-GB" dirty="0"/>
          </a:p>
        </p:txBody>
      </p:sp>
      <p:sp>
        <p:nvSpPr>
          <p:cNvPr id="3" name="Content Placeholder 2"/>
          <p:cNvSpPr>
            <a:spLocks noGrp="1"/>
          </p:cNvSpPr>
          <p:nvPr>
            <p:ph idx="1"/>
          </p:nvPr>
        </p:nvSpPr>
        <p:spPr>
          <a:xfrm>
            <a:off x="0" y="764704"/>
            <a:ext cx="9144000" cy="6093296"/>
          </a:xfrm>
        </p:spPr>
        <p:style>
          <a:lnRef idx="1">
            <a:schemeClr val="accent5"/>
          </a:lnRef>
          <a:fillRef idx="2">
            <a:schemeClr val="accent5"/>
          </a:fillRef>
          <a:effectRef idx="1">
            <a:schemeClr val="accent5"/>
          </a:effectRef>
          <a:fontRef idx="minor">
            <a:schemeClr val="dk1"/>
          </a:fontRef>
        </p:style>
        <p:txBody>
          <a:bodyPr>
            <a:normAutofit/>
          </a:bodyPr>
          <a:lstStyle/>
          <a:p>
            <a:r>
              <a:rPr lang="en-US" sz="3000" b="1" u="sng" dirty="0"/>
              <a:t>Pointer data Type</a:t>
            </a:r>
          </a:p>
          <a:p>
            <a:pPr>
              <a:buNone/>
            </a:pPr>
            <a:r>
              <a:rPr lang="en-US" sz="2800" dirty="0" err="1" smtClean="0">
                <a:latin typeface="Courier New" pitchFamily="49" charset="0"/>
              </a:rPr>
              <a:t>int</a:t>
            </a:r>
            <a:r>
              <a:rPr lang="en-US" sz="2800" dirty="0" smtClean="0">
                <a:latin typeface="Courier New" pitchFamily="49" charset="0"/>
              </a:rPr>
              <a:t> *</a:t>
            </a:r>
            <a:r>
              <a:rPr lang="en-US" sz="2800" dirty="0" smtClean="0"/>
              <a:t>,</a:t>
            </a:r>
            <a:r>
              <a:rPr lang="en-US" sz="2800" dirty="0" smtClean="0">
                <a:latin typeface="Courier New" pitchFamily="49" charset="0"/>
              </a:rPr>
              <a:t> float *</a:t>
            </a:r>
            <a:r>
              <a:rPr lang="en-US" sz="2800" dirty="0" smtClean="0"/>
              <a:t>,</a:t>
            </a:r>
            <a:r>
              <a:rPr lang="en-US" sz="2800" dirty="0" smtClean="0">
                <a:latin typeface="Courier New" pitchFamily="49" charset="0"/>
              </a:rPr>
              <a:t> char</a:t>
            </a:r>
            <a:r>
              <a:rPr lang="en-US" sz="2800" dirty="0" smtClean="0"/>
              <a:t> *</a:t>
            </a:r>
            <a:r>
              <a:rPr lang="en-US" dirty="0" smtClean="0"/>
              <a:t> – used to denote a pointer type, which is a memory address type</a:t>
            </a:r>
          </a:p>
          <a:p>
            <a:pPr>
              <a:buNone/>
            </a:pPr>
            <a:endParaRPr lang="en-US" dirty="0" smtClean="0"/>
          </a:p>
          <a:p>
            <a:endParaRPr lang="en-GB" dirty="0"/>
          </a:p>
        </p:txBody>
      </p:sp>
    </p:spTree>
    <p:extLst>
      <p:ext uri="{BB962C8B-B14F-4D97-AF65-F5344CB8AC3E}">
        <p14:creationId xmlns:p14="http://schemas.microsoft.com/office/powerpoint/2010/main" val="96973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C </a:t>
            </a:r>
            <a:r>
              <a:rPr lang="en-US" sz="3200" dirty="0" smtClean="0"/>
              <a:t>program structure</a:t>
            </a:r>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5" name="Text Box 4"/>
          <p:cNvSpPr txBox="1">
            <a:spLocks noChangeArrowheads="1"/>
          </p:cNvSpPr>
          <p:nvPr/>
        </p:nvSpPr>
        <p:spPr bwMode="auto">
          <a:xfrm>
            <a:off x="3225800" y="2090738"/>
            <a:ext cx="5381601"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dirty="0">
              <a:latin typeface="Courier New" panose="02070309020205020404" pitchFamily="49" charset="0"/>
            </a:endParaRPr>
          </a:p>
          <a:p>
            <a:pPr eaLnBrk="1" hangingPunct="1"/>
            <a:r>
              <a:rPr lang="en-US" dirty="0">
                <a:latin typeface="Courier New" panose="02070309020205020404" pitchFamily="49" charset="0"/>
              </a:rPr>
              <a:t>#include &lt;</a:t>
            </a:r>
            <a:r>
              <a:rPr lang="en-US" dirty="0" err="1">
                <a:latin typeface="Courier New" panose="02070309020205020404" pitchFamily="49" charset="0"/>
              </a:rPr>
              <a:t>stdio.h</a:t>
            </a:r>
            <a:r>
              <a:rPr lang="en-US" dirty="0">
                <a:latin typeface="Courier New" panose="02070309020205020404" pitchFamily="49" charset="0"/>
              </a:rPr>
              <a:t>&gt;</a:t>
            </a:r>
          </a:p>
          <a:p>
            <a:pPr eaLnBrk="1" hangingPunct="1"/>
            <a:endParaRPr lang="en-US" dirty="0">
              <a:latin typeface="Courier New" panose="02070309020205020404" pitchFamily="49" charset="0"/>
            </a:endParaRPr>
          </a:p>
          <a:p>
            <a:pPr eaLnBrk="1" hangingPunct="1"/>
            <a:r>
              <a:rPr lang="en-US" dirty="0" err="1">
                <a:latin typeface="Courier New" panose="02070309020205020404" pitchFamily="49" charset="0"/>
              </a:rPr>
              <a:t>int</a:t>
            </a:r>
            <a:r>
              <a:rPr lang="en-US" dirty="0">
                <a:latin typeface="Courier New" panose="02070309020205020404" pitchFamily="49" charset="0"/>
              </a:rPr>
              <a:t> main (void)</a:t>
            </a:r>
          </a:p>
          <a:p>
            <a:pPr eaLnBrk="1" hangingPunct="1"/>
            <a:r>
              <a:rPr lang="en-US" dirty="0">
                <a:latin typeface="Courier New" panose="02070309020205020404" pitchFamily="49" charset="0"/>
              </a:rPr>
              <a:t>{</a:t>
            </a:r>
          </a:p>
          <a:p>
            <a:pPr eaLnBrk="1" hangingPunct="1"/>
            <a:r>
              <a:rPr lang="en-US" dirty="0">
                <a:latin typeface="Courier New" panose="02070309020205020404" pitchFamily="49" charset="0"/>
              </a:rPr>
              <a:t>	</a:t>
            </a:r>
            <a:r>
              <a:rPr lang="en-US" dirty="0" err="1">
                <a:latin typeface="Courier New" panose="02070309020205020404" pitchFamily="49" charset="0"/>
              </a:rPr>
              <a:t>printf</a:t>
            </a:r>
            <a:r>
              <a:rPr lang="en-US" dirty="0">
                <a:latin typeface="Courier New" panose="02070309020205020404" pitchFamily="49" charset="0"/>
              </a:rPr>
              <a:t> ("Programming </a:t>
            </a:r>
            <a:r>
              <a:rPr lang="en-US" dirty="0" smtClean="0">
                <a:latin typeface="Courier New" panose="02070309020205020404" pitchFamily="49" charset="0"/>
              </a:rPr>
              <a:t>in C.\</a:t>
            </a:r>
            <a:r>
              <a:rPr lang="en-US" dirty="0">
                <a:latin typeface="Courier New" panose="02070309020205020404" pitchFamily="49" charset="0"/>
              </a:rPr>
              <a:t>n");</a:t>
            </a:r>
          </a:p>
          <a:p>
            <a:pPr eaLnBrk="1" hangingPunct="1"/>
            <a:r>
              <a:rPr lang="en-US" dirty="0">
                <a:latin typeface="Courier New" panose="02070309020205020404" pitchFamily="49" charset="0"/>
              </a:rPr>
              <a:t>	return 0;</a:t>
            </a:r>
          </a:p>
          <a:p>
            <a:pPr eaLnBrk="1" hangingPunct="1"/>
            <a:r>
              <a:rPr lang="en-US" dirty="0">
                <a:latin typeface="Courier New" panose="02070309020205020404" pitchFamily="49" charset="0"/>
              </a:rPr>
              <a:t>}</a:t>
            </a:r>
          </a:p>
        </p:txBody>
      </p:sp>
      <p:sp>
        <p:nvSpPr>
          <p:cNvPr id="6" name="Line 5"/>
          <p:cNvSpPr>
            <a:spLocks noChangeShapeType="1"/>
          </p:cNvSpPr>
          <p:nvPr/>
        </p:nvSpPr>
        <p:spPr bwMode="auto">
          <a:xfrm>
            <a:off x="2667000" y="2057400"/>
            <a:ext cx="60960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6"/>
          <p:cNvSpPr txBox="1">
            <a:spLocks noChangeArrowheads="1"/>
          </p:cNvSpPr>
          <p:nvPr/>
        </p:nvSpPr>
        <p:spPr bwMode="auto">
          <a:xfrm>
            <a:off x="146050" y="1447800"/>
            <a:ext cx="286385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dirty="0"/>
              <a:t>uses standard library </a:t>
            </a:r>
          </a:p>
          <a:p>
            <a:pPr eaLnBrk="1" hangingPunct="1">
              <a:spcBef>
                <a:spcPct val="20000"/>
              </a:spcBef>
            </a:pPr>
            <a:r>
              <a:rPr lang="en-US" dirty="0"/>
              <a:t>input and output functions </a:t>
            </a:r>
          </a:p>
          <a:p>
            <a:pPr eaLnBrk="1" hangingPunct="1">
              <a:spcBef>
                <a:spcPct val="20000"/>
              </a:spcBef>
            </a:pPr>
            <a:r>
              <a:rPr lang="en-US" dirty="0"/>
              <a:t>(</a:t>
            </a:r>
            <a:r>
              <a:rPr lang="en-US" dirty="0" err="1"/>
              <a:t>printf</a:t>
            </a:r>
            <a:r>
              <a:rPr lang="en-US" dirty="0"/>
              <a:t>) </a:t>
            </a:r>
          </a:p>
          <a:p>
            <a:pPr eaLnBrk="1" hangingPunct="1"/>
            <a:endParaRPr lang="en-US" dirty="0"/>
          </a:p>
        </p:txBody>
      </p:sp>
      <p:sp>
        <p:nvSpPr>
          <p:cNvPr id="8" name="Text Box 8"/>
          <p:cNvSpPr txBox="1">
            <a:spLocks noChangeArrowheads="1"/>
          </p:cNvSpPr>
          <p:nvPr/>
        </p:nvSpPr>
        <p:spPr bwMode="auto">
          <a:xfrm>
            <a:off x="517525" y="3138488"/>
            <a:ext cx="191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begin of program</a:t>
            </a:r>
          </a:p>
        </p:txBody>
      </p:sp>
      <p:sp>
        <p:nvSpPr>
          <p:cNvPr id="9" name="Text Box 9"/>
          <p:cNvSpPr txBox="1">
            <a:spLocks noChangeArrowheads="1"/>
          </p:cNvSpPr>
          <p:nvPr/>
        </p:nvSpPr>
        <p:spPr bwMode="auto">
          <a:xfrm>
            <a:off x="533400" y="4052888"/>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end of program</a:t>
            </a:r>
          </a:p>
        </p:txBody>
      </p:sp>
      <p:sp>
        <p:nvSpPr>
          <p:cNvPr id="10" name="Line 10"/>
          <p:cNvSpPr>
            <a:spLocks noChangeShapeType="1"/>
          </p:cNvSpPr>
          <p:nvPr/>
        </p:nvSpPr>
        <p:spPr bwMode="auto">
          <a:xfrm>
            <a:off x="2286000" y="2743200"/>
            <a:ext cx="1066800" cy="304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p:cNvSpPr>
            <a:spLocks noChangeShapeType="1"/>
          </p:cNvSpPr>
          <p:nvPr/>
        </p:nvSpPr>
        <p:spPr bwMode="auto">
          <a:xfrm>
            <a:off x="2438400" y="3352800"/>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a:off x="2438400" y="4191000"/>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3"/>
          <p:cNvSpPr txBox="1">
            <a:spLocks noChangeArrowheads="1"/>
          </p:cNvSpPr>
          <p:nvPr/>
        </p:nvSpPr>
        <p:spPr bwMode="auto">
          <a:xfrm>
            <a:off x="1060450" y="3595688"/>
            <a:ext cx="1301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statements</a:t>
            </a:r>
          </a:p>
        </p:txBody>
      </p:sp>
      <p:sp>
        <p:nvSpPr>
          <p:cNvPr id="14" name="Line 14"/>
          <p:cNvSpPr>
            <a:spLocks noChangeShapeType="1"/>
          </p:cNvSpPr>
          <p:nvPr/>
        </p:nvSpPr>
        <p:spPr bwMode="auto">
          <a:xfrm flipV="1">
            <a:off x="2438400" y="3657600"/>
            <a:ext cx="17526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5"/>
          <p:cNvSpPr>
            <a:spLocks noChangeShapeType="1"/>
          </p:cNvSpPr>
          <p:nvPr/>
        </p:nvSpPr>
        <p:spPr bwMode="auto">
          <a:xfrm>
            <a:off x="2438400" y="3810000"/>
            <a:ext cx="1752600" cy="76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6"/>
          <p:cNvSpPr txBox="1">
            <a:spLocks noChangeArrowheads="1"/>
          </p:cNvSpPr>
          <p:nvPr/>
        </p:nvSpPr>
        <p:spPr bwMode="auto">
          <a:xfrm>
            <a:off x="304801" y="4767263"/>
            <a:ext cx="8686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ct val="30000"/>
              </a:spcAft>
            </a:pPr>
            <a:r>
              <a:rPr lang="en-US" dirty="0">
                <a:solidFill>
                  <a:srgbClr val="FF0000"/>
                </a:solidFill>
              </a:rPr>
              <a:t>main: </a:t>
            </a:r>
            <a:r>
              <a:rPr lang="en-US" dirty="0"/>
              <a:t>a special name that indicates where the program must begin execution. It is a special </a:t>
            </a:r>
            <a:r>
              <a:rPr lang="en-US" i="1" dirty="0"/>
              <a:t>function</a:t>
            </a:r>
            <a:r>
              <a:rPr lang="en-US" dirty="0"/>
              <a:t>.</a:t>
            </a:r>
          </a:p>
          <a:p>
            <a:pPr eaLnBrk="1" hangingPunct="1">
              <a:spcAft>
                <a:spcPct val="30000"/>
              </a:spcAft>
            </a:pPr>
            <a:r>
              <a:rPr lang="en-US" dirty="0">
                <a:solidFill>
                  <a:srgbClr val="FF0000"/>
                </a:solidFill>
              </a:rPr>
              <a:t>first statement: </a:t>
            </a:r>
            <a:r>
              <a:rPr lang="en-US" dirty="0"/>
              <a:t>calls a routine named </a:t>
            </a:r>
            <a:r>
              <a:rPr lang="en-US" dirty="0" err="1"/>
              <a:t>printf</a:t>
            </a:r>
            <a:r>
              <a:rPr lang="en-US" dirty="0"/>
              <a:t>, with argument the string of characters “Programming is fun \n” </a:t>
            </a:r>
          </a:p>
          <a:p>
            <a:pPr eaLnBrk="1" hangingPunct="1">
              <a:spcAft>
                <a:spcPct val="30000"/>
              </a:spcAft>
            </a:pPr>
            <a:r>
              <a:rPr lang="en-US" dirty="0">
                <a:solidFill>
                  <a:srgbClr val="FF0000"/>
                </a:solidFill>
              </a:rPr>
              <a:t>last statement</a:t>
            </a:r>
            <a:r>
              <a:rPr lang="en-US" dirty="0"/>
              <a:t>: finishes execution of main and returns to the system a status value of </a:t>
            </a:r>
            <a:r>
              <a:rPr lang="en-US" dirty="0" smtClean="0"/>
              <a:t>0</a:t>
            </a:r>
            <a:endParaRPr lang="en-US" dirty="0"/>
          </a:p>
        </p:txBody>
      </p:sp>
    </p:spTree>
    <p:extLst>
      <p:ext uri="{BB962C8B-B14F-4D97-AF65-F5344CB8AC3E}">
        <p14:creationId xmlns:p14="http://schemas.microsoft.com/office/powerpoint/2010/main" val="173812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C Programming Language</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a:defRPr/>
            </a:pPr>
            <a:r>
              <a:rPr lang="en-US" sz="2800" dirty="0"/>
              <a:t>Statements are terminated with semicolons</a:t>
            </a:r>
          </a:p>
          <a:p>
            <a:pPr fontAlgn="auto">
              <a:spcAft>
                <a:spcPts val="0"/>
              </a:spcAft>
              <a:defRPr/>
            </a:pPr>
            <a:r>
              <a:rPr lang="en-US" sz="2800" dirty="0"/>
              <a:t>C is case sensitive</a:t>
            </a:r>
          </a:p>
          <a:p>
            <a:pPr marL="342900" lvl="1" indent="-342900">
              <a:buFont typeface="Arial" pitchFamily="34" charset="0"/>
              <a:buChar char="•"/>
              <a:defRPr/>
            </a:pPr>
            <a:r>
              <a:rPr lang="en-US" dirty="0"/>
              <a:t>All C keywords and standard functions are lower case</a:t>
            </a:r>
          </a:p>
          <a:p>
            <a:pPr>
              <a:lnSpc>
                <a:spcPct val="90000"/>
              </a:lnSpc>
            </a:pPr>
            <a:r>
              <a:rPr lang="en-US" sz="2800" dirty="0"/>
              <a:t>Strings are placed in double quotes</a:t>
            </a:r>
          </a:p>
          <a:p>
            <a:pPr>
              <a:lnSpc>
                <a:spcPct val="90000"/>
              </a:lnSpc>
            </a:pPr>
            <a:r>
              <a:rPr lang="en-US" sz="2800" dirty="0"/>
              <a:t>New line is represented by \n</a:t>
            </a:r>
          </a:p>
        </p:txBody>
      </p:sp>
    </p:spTree>
    <p:extLst>
      <p:ext uri="{BB962C8B-B14F-4D97-AF65-F5344CB8AC3E}">
        <p14:creationId xmlns:p14="http://schemas.microsoft.com/office/powerpoint/2010/main" val="380756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Compiling and running C programs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fontAlgn="auto">
              <a:spcAft>
                <a:spcPts val="0"/>
              </a:spcAft>
              <a:defRPr/>
            </a:pPr>
            <a:endParaRPr lang="en-US" dirty="0" smtClean="0"/>
          </a:p>
        </p:txBody>
      </p:sp>
      <p:sp>
        <p:nvSpPr>
          <p:cNvPr id="4" name="Rectangle 4"/>
          <p:cNvSpPr>
            <a:spLocks noChangeArrowheads="1"/>
          </p:cNvSpPr>
          <p:nvPr/>
        </p:nvSpPr>
        <p:spPr bwMode="auto">
          <a:xfrm>
            <a:off x="2895600" y="18288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Editor</a:t>
            </a:r>
          </a:p>
        </p:txBody>
      </p:sp>
      <p:sp>
        <p:nvSpPr>
          <p:cNvPr id="5" name="Rectangle 7"/>
          <p:cNvSpPr>
            <a:spLocks noChangeArrowheads="1"/>
          </p:cNvSpPr>
          <p:nvPr/>
        </p:nvSpPr>
        <p:spPr bwMode="auto">
          <a:xfrm>
            <a:off x="2895600" y="45720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Linker</a:t>
            </a:r>
          </a:p>
        </p:txBody>
      </p:sp>
      <p:sp>
        <p:nvSpPr>
          <p:cNvPr id="6" name="Oval 8"/>
          <p:cNvSpPr>
            <a:spLocks noChangeArrowheads="1"/>
          </p:cNvSpPr>
          <p:nvPr/>
        </p:nvSpPr>
        <p:spPr bwMode="auto">
          <a:xfrm>
            <a:off x="5715000" y="19812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Source code</a:t>
            </a:r>
          </a:p>
          <a:p>
            <a:pPr algn="ctr" eaLnBrk="1" hangingPunct="1"/>
            <a:r>
              <a:rPr lang="en-US"/>
              <a:t>file.c</a:t>
            </a:r>
          </a:p>
        </p:txBody>
      </p:sp>
      <p:sp>
        <p:nvSpPr>
          <p:cNvPr id="7" name="Oval 10"/>
          <p:cNvSpPr>
            <a:spLocks noChangeArrowheads="1"/>
          </p:cNvSpPr>
          <p:nvPr/>
        </p:nvSpPr>
        <p:spPr bwMode="auto">
          <a:xfrm>
            <a:off x="5791200" y="34290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Object code</a:t>
            </a:r>
          </a:p>
          <a:p>
            <a:pPr algn="ctr" eaLnBrk="1" hangingPunct="1"/>
            <a:r>
              <a:rPr lang="en-US"/>
              <a:t>file.obj</a:t>
            </a:r>
          </a:p>
        </p:txBody>
      </p:sp>
      <p:sp>
        <p:nvSpPr>
          <p:cNvPr id="8" name="Oval 11"/>
          <p:cNvSpPr>
            <a:spLocks noChangeArrowheads="1"/>
          </p:cNvSpPr>
          <p:nvPr/>
        </p:nvSpPr>
        <p:spPr bwMode="auto">
          <a:xfrm>
            <a:off x="5791200" y="48768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Executable code</a:t>
            </a:r>
          </a:p>
          <a:p>
            <a:pPr algn="ctr" eaLnBrk="1" hangingPunct="1"/>
            <a:r>
              <a:rPr lang="en-US"/>
              <a:t>file.exe</a:t>
            </a:r>
          </a:p>
        </p:txBody>
      </p:sp>
      <p:sp>
        <p:nvSpPr>
          <p:cNvPr id="9" name="Line 12"/>
          <p:cNvSpPr>
            <a:spLocks noChangeShapeType="1"/>
          </p:cNvSpPr>
          <p:nvPr/>
        </p:nvSpPr>
        <p:spPr bwMode="auto">
          <a:xfrm>
            <a:off x="4114800" y="1981200"/>
            <a:ext cx="1524000"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3"/>
          <p:cNvSpPr>
            <a:spLocks noChangeShapeType="1"/>
          </p:cNvSpPr>
          <p:nvPr/>
        </p:nvSpPr>
        <p:spPr bwMode="auto">
          <a:xfrm>
            <a:off x="4114800" y="3429000"/>
            <a:ext cx="160020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4"/>
          <p:cNvSpPr>
            <a:spLocks noChangeShapeType="1"/>
          </p:cNvSpPr>
          <p:nvPr/>
        </p:nvSpPr>
        <p:spPr bwMode="auto">
          <a:xfrm>
            <a:off x="4114800" y="4800600"/>
            <a:ext cx="167640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5"/>
          <p:cNvSpPr>
            <a:spLocks noChangeShapeType="1"/>
          </p:cNvSpPr>
          <p:nvPr/>
        </p:nvSpPr>
        <p:spPr bwMode="auto">
          <a:xfrm flipH="1">
            <a:off x="4114800" y="2895600"/>
            <a:ext cx="22098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6"/>
          <p:cNvSpPr>
            <a:spLocks noChangeShapeType="1"/>
          </p:cNvSpPr>
          <p:nvPr/>
        </p:nvSpPr>
        <p:spPr bwMode="auto">
          <a:xfrm flipH="1">
            <a:off x="4114800" y="4343400"/>
            <a:ext cx="2286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Oval 17"/>
          <p:cNvSpPr>
            <a:spLocks noChangeArrowheads="1"/>
          </p:cNvSpPr>
          <p:nvPr/>
        </p:nvSpPr>
        <p:spPr bwMode="auto">
          <a:xfrm>
            <a:off x="304800" y="43434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i="1"/>
              <a:t>Libraries </a:t>
            </a:r>
          </a:p>
        </p:txBody>
      </p:sp>
      <p:sp>
        <p:nvSpPr>
          <p:cNvPr id="15" name="Line 18"/>
          <p:cNvSpPr>
            <a:spLocks noChangeShapeType="1"/>
          </p:cNvSpPr>
          <p:nvPr/>
        </p:nvSpPr>
        <p:spPr bwMode="auto">
          <a:xfrm>
            <a:off x="2209800" y="4800600"/>
            <a:ext cx="6096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9"/>
          <p:cNvSpPr>
            <a:spLocks noChangeArrowheads="1"/>
          </p:cNvSpPr>
          <p:nvPr/>
        </p:nvSpPr>
        <p:spPr bwMode="auto">
          <a:xfrm>
            <a:off x="2438400" y="1447800"/>
            <a:ext cx="2286000" cy="5029200"/>
          </a:xfrm>
          <a:prstGeom prst="rect">
            <a:avLst/>
          </a:prstGeom>
          <a:noFill/>
          <a:ln w="76200">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 name="Text Box 20"/>
          <p:cNvSpPr txBox="1">
            <a:spLocks noChangeArrowheads="1"/>
          </p:cNvSpPr>
          <p:nvPr/>
        </p:nvSpPr>
        <p:spPr bwMode="auto">
          <a:xfrm>
            <a:off x="2803525" y="5486400"/>
            <a:ext cx="20732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IDE (Integrated Development Environment)</a:t>
            </a:r>
          </a:p>
        </p:txBody>
      </p:sp>
      <p:sp>
        <p:nvSpPr>
          <p:cNvPr id="18" name="Rectangle 6"/>
          <p:cNvSpPr>
            <a:spLocks noChangeArrowheads="1"/>
          </p:cNvSpPr>
          <p:nvPr/>
        </p:nvSpPr>
        <p:spPr bwMode="auto">
          <a:xfrm>
            <a:off x="2895600" y="31242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Compiler</a:t>
            </a:r>
          </a:p>
        </p:txBody>
      </p:sp>
    </p:spTree>
    <p:extLst>
      <p:ext uri="{BB962C8B-B14F-4D97-AF65-F5344CB8AC3E}">
        <p14:creationId xmlns:p14="http://schemas.microsoft.com/office/powerpoint/2010/main" val="136583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613"/>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3200" dirty="0"/>
              <a:t>C Compilers and IDE’s</a:t>
            </a:r>
            <a:endParaRPr lang="en-US" sz="3200" dirty="0" smtClean="0"/>
          </a:p>
        </p:txBody>
      </p:sp>
      <p:sp>
        <p:nvSpPr>
          <p:cNvPr id="3" name="Content Placeholder 2"/>
          <p:cNvSpPr>
            <a:spLocks noGrp="1"/>
          </p:cNvSpPr>
          <p:nvPr>
            <p:ph idx="1"/>
          </p:nvPr>
        </p:nvSpPr>
        <p:spPr>
          <a:xfrm>
            <a:off x="0" y="836613"/>
            <a:ext cx="9144000" cy="6021387"/>
          </a:xfrm>
        </p:spPr>
        <p:style>
          <a:lnRef idx="1">
            <a:schemeClr val="accent5"/>
          </a:lnRef>
          <a:fillRef idx="2">
            <a:schemeClr val="accent5"/>
          </a:fillRef>
          <a:effectRef idx="1">
            <a:schemeClr val="accent5"/>
          </a:effectRef>
          <a:fontRef idx="minor">
            <a:schemeClr val="dk1"/>
          </a:fontRef>
        </p:style>
        <p:txBody>
          <a:bodyPr rtlCol="0">
            <a:normAutofit/>
          </a:bodyPr>
          <a:lstStyle/>
          <a:p>
            <a:pPr lvl="1" algn="just">
              <a:lnSpc>
                <a:spcPct val="80000"/>
              </a:lnSpc>
            </a:pPr>
            <a:r>
              <a:rPr lang="en-US" dirty="0" smtClean="0">
                <a:solidFill>
                  <a:srgbClr val="FF0000"/>
                </a:solidFill>
              </a:rPr>
              <a:t>use a text editor </a:t>
            </a:r>
            <a:r>
              <a:rPr lang="en-US" dirty="0" smtClean="0"/>
              <a:t>to edit source code, and then use independent command-line compilers and linkers</a:t>
            </a:r>
          </a:p>
          <a:p>
            <a:pPr lvl="1" algn="just">
              <a:lnSpc>
                <a:spcPct val="80000"/>
              </a:lnSpc>
            </a:pPr>
            <a:r>
              <a:rPr lang="en-US" dirty="0" smtClean="0">
                <a:solidFill>
                  <a:srgbClr val="FF0000"/>
                </a:solidFill>
              </a:rPr>
              <a:t>use an IDE: </a:t>
            </a:r>
            <a:r>
              <a:rPr lang="en-US" dirty="0" smtClean="0"/>
              <a:t>everything together + facilities to debug, develop and organize large projects</a:t>
            </a:r>
          </a:p>
          <a:p>
            <a:pPr fontAlgn="auto">
              <a:spcAft>
                <a:spcPts val="0"/>
              </a:spcAft>
              <a:defRPr/>
            </a:pPr>
            <a:endParaRPr lang="en-US" dirty="0" smtClean="0"/>
          </a:p>
        </p:txBody>
      </p:sp>
    </p:spTree>
    <p:extLst>
      <p:ext uri="{BB962C8B-B14F-4D97-AF65-F5344CB8AC3E}">
        <p14:creationId xmlns:p14="http://schemas.microsoft.com/office/powerpoint/2010/main" val="53943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1585</TotalTime>
  <Words>3526</Words>
  <Application>Microsoft Office PowerPoint</Application>
  <PresentationFormat>On-screen Show (4:3)</PresentationFormat>
  <Paragraphs>489</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Comic Sans MS</vt:lpstr>
      <vt:lpstr>Courier New</vt:lpstr>
      <vt:lpstr>Times New Roman</vt:lpstr>
      <vt:lpstr>Office Theme</vt:lpstr>
      <vt:lpstr>PowerPoint Presentation</vt:lpstr>
      <vt:lpstr>Books</vt:lpstr>
      <vt:lpstr>Books</vt:lpstr>
      <vt:lpstr>Books</vt:lpstr>
      <vt:lpstr>C Programming Language</vt:lpstr>
      <vt:lpstr>C program structure</vt:lpstr>
      <vt:lpstr>C Programming Language</vt:lpstr>
      <vt:lpstr>Compiling and running C programs</vt:lpstr>
      <vt:lpstr>C Compilers and IDE’s</vt:lpstr>
      <vt:lpstr>Debugging program errors</vt:lpstr>
      <vt:lpstr>Syntax and Semantics error</vt:lpstr>
      <vt:lpstr>Variables</vt:lpstr>
      <vt:lpstr>Variables - Examples</vt:lpstr>
      <vt:lpstr>Variable names: rules</vt:lpstr>
      <vt:lpstr>Using and Displaying Variables</vt:lpstr>
      <vt:lpstr>Displaying multiple values</vt:lpstr>
      <vt:lpstr>Use of comments in a program</vt:lpstr>
      <vt:lpstr>Use of comments in a program</vt:lpstr>
      <vt:lpstr>Data Types in C</vt:lpstr>
      <vt:lpstr>Reserved words</vt:lpstr>
      <vt:lpstr>Data Types</vt:lpstr>
      <vt:lpstr>Data Types</vt:lpstr>
      <vt:lpstr>Two Classifications of Data Types</vt:lpstr>
      <vt:lpstr>built-in data types</vt:lpstr>
      <vt:lpstr>Example: Using data types</vt:lpstr>
      <vt:lpstr>built-in data types</vt:lpstr>
      <vt:lpstr>built-in data types</vt:lpstr>
      <vt:lpstr>Octal notation for integers</vt:lpstr>
      <vt:lpstr>Hexadecimal notation for integers</vt:lpstr>
      <vt:lpstr>Hexadecimal notation for integers</vt:lpstr>
      <vt:lpstr>built-in datatypes</vt:lpstr>
      <vt:lpstr>built-in datatypes</vt:lpstr>
      <vt:lpstr>built-in datatypes</vt:lpstr>
      <vt:lpstr>built-in data types</vt:lpstr>
      <vt:lpstr>built-in data types</vt:lpstr>
      <vt:lpstr>built-in data types</vt:lpstr>
      <vt:lpstr>Data display vs data storage</vt:lpstr>
      <vt:lpstr>Boolean Data Type _Bool</vt:lpstr>
      <vt:lpstr>long, long long, short, unsigned, signed</vt:lpstr>
      <vt:lpstr>built-in data types</vt:lpstr>
      <vt:lpstr>built-in datatypes: modifiers</vt:lpstr>
      <vt:lpstr>Basic Data Types  - Summary</vt:lpstr>
      <vt:lpstr>Basic Data Types  - Summary</vt:lpstr>
      <vt:lpstr>Storage sizes and ranges</vt:lpstr>
      <vt:lpstr>Knowing actual ranges for types</vt:lpstr>
      <vt:lpstr>Integer overflow</vt:lpstr>
      <vt:lpstr>Floating point round-off error</vt:lpstr>
      <vt:lpstr>Qualifiers</vt:lpstr>
      <vt:lpstr>Constant Qualifiers</vt:lpstr>
      <vt:lpstr>Derived Data Types</vt:lpstr>
      <vt:lpstr>Derived Data Types</vt:lpstr>
      <vt:lpstr>built-in data types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dc:creator>
  <cp:lastModifiedBy>Sizdatul Karim Evan</cp:lastModifiedBy>
  <cp:revision>19</cp:revision>
  <dcterms:created xsi:type="dcterms:W3CDTF">2017-11-03T00:42:36Z</dcterms:created>
  <dcterms:modified xsi:type="dcterms:W3CDTF">2018-05-05T19:41:15Z</dcterms:modified>
</cp:coreProperties>
</file>