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4" r:id="rId7"/>
    <p:sldId id="265" r:id="rId8"/>
    <p:sldId id="266" r:id="rId9"/>
    <p:sldId id="262" r:id="rId10"/>
    <p:sldId id="268" r:id="rId11"/>
    <p:sldId id="263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5179" autoAdjust="0"/>
  </p:normalViewPr>
  <p:slideViewPr>
    <p:cSldViewPr>
      <p:cViewPr varScale="1">
        <p:scale>
          <a:sx n="86" d="100"/>
          <a:sy n="86" d="100"/>
        </p:scale>
        <p:origin x="98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FE2D4-013A-4C2C-BDC6-50245692B930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entut.com/c-tutorial/c-arra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endParaRPr lang="en-GB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6148" name="Title 1"/>
          <p:cNvSpPr txBox="1">
            <a:spLocks/>
          </p:cNvSpPr>
          <p:nvPr/>
        </p:nvSpPr>
        <p:spPr bwMode="auto">
          <a:xfrm>
            <a:off x="685800" y="1905000"/>
            <a:ext cx="77724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/>
              <a:t>Computer </a:t>
            </a:r>
            <a:r>
              <a:rPr lang="en-US" sz="4400" dirty="0" smtClean="0"/>
              <a:t>Programming</a:t>
            </a:r>
          </a:p>
          <a:p>
            <a:pPr algn="ctr"/>
            <a:r>
              <a:rPr lang="en-GB" sz="4400" dirty="0" smtClean="0">
                <a:latin typeface="Comic Sans MS" pitchFamily="66" charset="0"/>
              </a:rPr>
              <a:t>The </a:t>
            </a:r>
            <a:r>
              <a:rPr lang="en-GB" sz="4400" dirty="0">
                <a:latin typeface="Comic Sans MS" pitchFamily="66" charset="0"/>
              </a:rPr>
              <a:t>computer</a:t>
            </a:r>
          </a:p>
          <a:p>
            <a:pPr algn="ctr"/>
            <a:endParaRPr lang="en-GB" sz="4400" b="1" dirty="0">
              <a:latin typeface="Calibri" pitchFamily="34" charset="0"/>
            </a:endParaRPr>
          </a:p>
        </p:txBody>
      </p:sp>
      <p:sp>
        <p:nvSpPr>
          <p:cNvPr id="6149" name="Subtitle 2"/>
          <p:cNvSpPr txBox="1">
            <a:spLocks/>
          </p:cNvSpPr>
          <p:nvPr/>
        </p:nvSpPr>
        <p:spPr bwMode="auto">
          <a:xfrm>
            <a:off x="1371600" y="3886200"/>
            <a:ext cx="64008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Md.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Fazlul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Karim Patwary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3200" dirty="0" smtClean="0">
                <a:latin typeface="Calibri" pitchFamily="34" charset="0"/>
              </a:rPr>
              <a:t>Professor</a:t>
            </a:r>
            <a:r>
              <a:rPr lang="en-US" sz="3200" dirty="0">
                <a:latin typeface="Calibri" pitchFamily="34" charset="0"/>
              </a:rPr>
              <a:t>, IIT, JU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GB" sz="3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/>
              <a:t>Reading a line of </a:t>
            </a:r>
            <a:r>
              <a:rPr lang="en-US" sz="3200" dirty="0" smtClean="0"/>
              <a:t>text and Printing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char name[30];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name: ");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gets(name)</a:t>
            </a:r>
            <a:r>
              <a:rPr lang="en-US" dirty="0"/>
              <a:t>;    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("Name: ");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puts(name);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return </a:t>
            </a:r>
            <a:r>
              <a:rPr lang="en-US" dirty="0"/>
              <a:t>0;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784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r>
              <a:rPr lang="en-US" sz="3200" dirty="0" smtClean="0"/>
              <a:t>Some String functions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</a:rPr>
              <a:t>strlen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-This </a:t>
            </a:r>
            <a:r>
              <a:rPr lang="en-US" dirty="0"/>
              <a:t>function takes a single argument, </a:t>
            </a:r>
            <a:r>
              <a:rPr lang="en-US" dirty="0" err="1"/>
              <a:t>i.e</a:t>
            </a:r>
            <a:r>
              <a:rPr lang="en-US" dirty="0"/>
              <a:t>, the string variable </a:t>
            </a:r>
            <a:r>
              <a:rPr lang="en-US" dirty="0" smtClean="0"/>
              <a:t>and </a:t>
            </a:r>
            <a:r>
              <a:rPr lang="en-US" dirty="0"/>
              <a:t>returns the length of the string passed.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The </a:t>
            </a:r>
            <a:r>
              <a:rPr lang="en-US" dirty="0" err="1"/>
              <a:t>strlen</a:t>
            </a:r>
            <a:r>
              <a:rPr lang="en-US" dirty="0"/>
              <a:t>() function is defined in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string.h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/>
              <a:t>header </a:t>
            </a:r>
            <a:r>
              <a:rPr lang="en-US" dirty="0" smtClean="0"/>
              <a:t>file.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939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 smtClean="0"/>
              <a:t>Example of </a:t>
            </a:r>
            <a:r>
              <a:rPr lang="en-US" sz="3200" b="1" dirty="0" err="1">
                <a:solidFill>
                  <a:srgbClr val="FF0000"/>
                </a:solidFill>
              </a:rPr>
              <a:t>strlen</a:t>
            </a:r>
            <a:r>
              <a:rPr lang="en-US" sz="3200" b="1" dirty="0">
                <a:solidFill>
                  <a:srgbClr val="FF0000"/>
                </a:solidFill>
              </a:rPr>
              <a:t>()</a:t>
            </a:r>
            <a:r>
              <a:rPr lang="en-US" sz="3200" dirty="0"/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 fontScale="62500" lnSpcReduction="2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char a[20]="Program";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char b[20]={'</a:t>
            </a:r>
            <a:r>
              <a:rPr lang="en-US" dirty="0" err="1"/>
              <a:t>P','r','o','g','r','a','m</a:t>
            </a:r>
            <a:r>
              <a:rPr lang="en-US" dirty="0"/>
              <a:t>','\0'};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char c[20];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string: ");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gets(c);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("Length of string a = %d \n",</a:t>
            </a:r>
            <a:r>
              <a:rPr lang="en-US" dirty="0" err="1"/>
              <a:t>strlen</a:t>
            </a:r>
            <a:r>
              <a:rPr lang="en-US" dirty="0"/>
              <a:t>(a));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/>
              <a:t>("Length of string b = %d \n",</a:t>
            </a:r>
            <a:r>
              <a:rPr lang="en-US" dirty="0" err="1"/>
              <a:t>strlen</a:t>
            </a:r>
            <a:r>
              <a:rPr lang="en-US" dirty="0"/>
              <a:t>(b));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("Length of string c = %d \n",</a:t>
            </a:r>
            <a:r>
              <a:rPr lang="en-US" dirty="0" err="1"/>
              <a:t>strlen</a:t>
            </a:r>
            <a:r>
              <a:rPr lang="en-US" dirty="0"/>
              <a:t>(c));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return 0;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252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/>
              <a:t>Example of </a:t>
            </a:r>
            <a:r>
              <a:rPr lang="en-US" sz="3200" b="1" dirty="0" err="1" smtClean="0">
                <a:solidFill>
                  <a:srgbClr val="FF0000"/>
                </a:solidFill>
              </a:rPr>
              <a:t>strcpy</a:t>
            </a:r>
            <a:r>
              <a:rPr lang="en-US" sz="3200" b="1" dirty="0" smtClean="0">
                <a:solidFill>
                  <a:srgbClr val="FF0000"/>
                </a:solidFill>
              </a:rPr>
              <a:t>()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 fontScale="70000" lnSpcReduction="2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char </a:t>
            </a:r>
            <a:r>
              <a:rPr lang="en-US" dirty="0" smtClean="0"/>
              <a:t>u1[10</a:t>
            </a:r>
            <a:r>
              <a:rPr lang="en-US" dirty="0"/>
              <a:t>]= </a:t>
            </a:r>
            <a:r>
              <a:rPr lang="en-US" dirty="0" smtClean="0"/>
              <a:t>“</a:t>
            </a:r>
            <a:r>
              <a:rPr lang="en-US" dirty="0" err="1" smtClean="0"/>
              <a:t>Jahangirnagar</a:t>
            </a:r>
            <a:r>
              <a:rPr lang="en-US" dirty="0" smtClean="0"/>
              <a:t>";</a:t>
            </a: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char </a:t>
            </a:r>
            <a:r>
              <a:rPr lang="en-US" dirty="0" smtClean="0"/>
              <a:t>su2[10</a:t>
            </a:r>
            <a:r>
              <a:rPr lang="en-US" dirty="0"/>
              <a:t>];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char </a:t>
            </a:r>
            <a:r>
              <a:rPr lang="en-US" dirty="0" smtClean="0"/>
              <a:t>u3[10</a:t>
            </a:r>
            <a:r>
              <a:rPr lang="en-US" dirty="0"/>
              <a:t>];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</a:t>
            </a:r>
            <a:r>
              <a:rPr lang="en-US" dirty="0" err="1" smtClean="0"/>
              <a:t>strcpy</a:t>
            </a:r>
            <a:r>
              <a:rPr lang="en-US" dirty="0" smtClean="0"/>
              <a:t>(u2, u1);</a:t>
            </a: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</a:t>
            </a:r>
            <a:r>
              <a:rPr lang="en-US" dirty="0" err="1" smtClean="0"/>
              <a:t>strcpy</a:t>
            </a:r>
            <a:r>
              <a:rPr lang="en-US" dirty="0" smtClean="0"/>
              <a:t>(u3</a:t>
            </a:r>
            <a:r>
              <a:rPr lang="en-US" dirty="0"/>
              <a:t>, </a:t>
            </a:r>
            <a:r>
              <a:rPr lang="en-US" dirty="0" smtClean="0"/>
              <a:t>“University");</a:t>
            </a: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</a:t>
            </a:r>
            <a:r>
              <a:rPr lang="en-US" dirty="0" smtClean="0"/>
              <a:t>puts(u2</a:t>
            </a:r>
            <a:r>
              <a:rPr lang="en-US" dirty="0"/>
              <a:t>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</a:t>
            </a:r>
            <a:r>
              <a:rPr lang="en-US" dirty="0" smtClean="0"/>
              <a:t>puts(u3</a:t>
            </a:r>
            <a:r>
              <a:rPr lang="en-US" dirty="0"/>
              <a:t>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return 0;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191000" y="1371600"/>
            <a:ext cx="4800600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52830"/>
                </a:solidFill>
                <a:latin typeface="Open Sans"/>
              </a:rPr>
              <a:t>strcpy</a:t>
            </a:r>
            <a:r>
              <a:rPr lang="en-US" dirty="0">
                <a:solidFill>
                  <a:srgbClr val="252830"/>
                </a:solidFill>
                <a:latin typeface="Open Sans"/>
              </a:rPr>
              <a:t>() function copies the string pointed by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/>
              </a:rPr>
              <a:t>source</a:t>
            </a:r>
            <a:r>
              <a:rPr lang="en-US" dirty="0">
                <a:solidFill>
                  <a:srgbClr val="252830"/>
                </a:solidFill>
                <a:latin typeface="Open Sans"/>
              </a:rPr>
              <a:t> </a:t>
            </a:r>
            <a:r>
              <a:rPr lang="en-US" dirty="0" smtClean="0">
                <a:solidFill>
                  <a:srgbClr val="252830"/>
                </a:solidFill>
                <a:latin typeface="Open Sans"/>
              </a:rPr>
              <a:t>to </a:t>
            </a:r>
            <a:r>
              <a:rPr lang="en-US" dirty="0">
                <a:solidFill>
                  <a:srgbClr val="252830"/>
                </a:solidFill>
                <a:latin typeface="Open Sans"/>
              </a:rPr>
              <a:t>the </a:t>
            </a:r>
            <a:r>
              <a:rPr lang="en-US" dirty="0" smtClean="0">
                <a:solidFill>
                  <a:srgbClr val="252830"/>
                </a:solidFill>
                <a:latin typeface="Open Sans"/>
              </a:rPr>
              <a:t>character array</a:t>
            </a:r>
            <a:r>
              <a:rPr lang="en-US" dirty="0">
                <a:solidFill>
                  <a:srgbClr val="252830"/>
                </a:solidFill>
                <a:latin typeface="Open Sans"/>
              </a:rPr>
              <a:t>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/>
              </a:rPr>
              <a:t>destination</a:t>
            </a:r>
            <a:r>
              <a:rPr lang="en-US" dirty="0" smtClean="0">
                <a:solidFill>
                  <a:srgbClr val="252830"/>
                </a:solidFill>
                <a:latin typeface="Open Sans"/>
              </a:rPr>
              <a:t>.</a:t>
            </a:r>
          </a:p>
          <a:p>
            <a:endParaRPr lang="en-US" dirty="0" smtClean="0"/>
          </a:p>
          <a:p>
            <a:r>
              <a:rPr lang="en-US" dirty="0" smtClean="0"/>
              <a:t>N.B. Destination </a:t>
            </a:r>
            <a:r>
              <a:rPr lang="en-US" dirty="0"/>
              <a:t>array should be large enough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6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b="1" dirty="0" err="1" smtClean="0">
                <a:solidFill>
                  <a:srgbClr val="FF0000"/>
                </a:solidFill>
              </a:rPr>
              <a:t>strcmp</a:t>
            </a:r>
            <a:r>
              <a:rPr lang="en-US" sz="3200" b="1" dirty="0" smtClean="0">
                <a:solidFill>
                  <a:srgbClr val="FF0000"/>
                </a:solidFill>
              </a:rPr>
              <a:t>()</a:t>
            </a:r>
            <a:r>
              <a:rPr lang="en-US" sz="3200" dirty="0" smtClean="0"/>
              <a:t> 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just"/>
            <a:r>
              <a:rPr lang="en-US" dirty="0" err="1" smtClean="0"/>
              <a:t>strcmp</a:t>
            </a:r>
            <a:r>
              <a:rPr lang="en-US" dirty="0" smtClean="0"/>
              <a:t>()- </a:t>
            </a:r>
            <a:r>
              <a:rPr lang="en-US" dirty="0"/>
              <a:t>compares two strings character by character.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first character of two strings are equal, next character of two strings are </a:t>
            </a:r>
            <a:r>
              <a:rPr lang="en-US" dirty="0" smtClean="0"/>
              <a:t>compared and continues </a:t>
            </a:r>
            <a:r>
              <a:rPr lang="en-US" dirty="0"/>
              <a:t>until the corresponding characters of two strings are different or a null character '\0' is reached.</a:t>
            </a:r>
          </a:p>
          <a:p>
            <a:pPr algn="just"/>
            <a:r>
              <a:rPr lang="en-US" dirty="0"/>
              <a:t>It is defined in </a:t>
            </a:r>
            <a:r>
              <a:rPr lang="en-US" b="1" dirty="0" err="1">
                <a:solidFill>
                  <a:srgbClr val="FF0000"/>
                </a:solidFill>
              </a:rPr>
              <a:t>string.h</a:t>
            </a:r>
            <a:r>
              <a:rPr lang="en-US" dirty="0"/>
              <a:t> header file.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049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Return Value from </a:t>
            </a:r>
            <a:r>
              <a:rPr lang="en-US" sz="3200" dirty="0" err="1">
                <a:solidFill>
                  <a:srgbClr val="FF0000"/>
                </a:solidFill>
              </a:rPr>
              <a:t>strcmp</a:t>
            </a:r>
            <a:r>
              <a:rPr lang="en-US" sz="3200" dirty="0">
                <a:solidFill>
                  <a:srgbClr val="FF0000"/>
                </a:solidFill>
              </a:rPr>
              <a:t>()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0</a:t>
            </a:r>
            <a:r>
              <a:rPr lang="en-US" sz="2800" dirty="0"/>
              <a:t>	</a:t>
            </a:r>
            <a:r>
              <a:rPr lang="en-US" sz="2800" dirty="0" smtClean="0"/>
              <a:t>		-	if </a:t>
            </a:r>
            <a:r>
              <a:rPr lang="en-US" sz="2800" dirty="0"/>
              <a:t>both strings are identical (equal)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Negative 		-	if </a:t>
            </a:r>
            <a:r>
              <a:rPr lang="en-US" sz="2800" dirty="0"/>
              <a:t>the ASCII value of first unmatched </a:t>
            </a:r>
            <a:r>
              <a:rPr lang="en-US" sz="2800" dirty="0" smtClean="0"/>
              <a:t>				character </a:t>
            </a:r>
            <a:r>
              <a:rPr lang="en-US" sz="2800" dirty="0"/>
              <a:t>is less than second.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positive </a:t>
            </a:r>
            <a:r>
              <a:rPr lang="en-US" sz="2800" dirty="0" smtClean="0"/>
              <a:t>integer -</a:t>
            </a:r>
            <a:r>
              <a:rPr lang="en-US" sz="2800" dirty="0"/>
              <a:t>	if the ASCII value of first unmatched </a:t>
            </a:r>
            <a:r>
              <a:rPr lang="en-US" sz="2800" dirty="0" smtClean="0"/>
              <a:t>				character </a:t>
            </a:r>
            <a:r>
              <a:rPr lang="en-US" sz="2800" dirty="0"/>
              <a:t>is greater than second.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9847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 smtClean="0"/>
              <a:t>Example of </a:t>
            </a:r>
            <a:r>
              <a:rPr lang="en-US" sz="3200" dirty="0" err="1" smtClean="0">
                <a:solidFill>
                  <a:srgbClr val="FF0000"/>
                </a:solidFill>
              </a:rPr>
              <a:t>strcmp</a:t>
            </a:r>
            <a:r>
              <a:rPr lang="en-US" sz="3200" dirty="0">
                <a:solidFill>
                  <a:srgbClr val="FF0000"/>
                </a:solidFill>
              </a:rPr>
              <a:t>()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smtClean="0"/>
              <a:t>Explain the output of this program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751344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char str1[] = "</a:t>
            </a:r>
            <a:r>
              <a:rPr lang="en-US" dirty="0" err="1"/>
              <a:t>abcd</a:t>
            </a:r>
            <a:r>
              <a:rPr lang="en-US" dirty="0"/>
              <a:t>", str2[] = "</a:t>
            </a:r>
            <a:r>
              <a:rPr lang="en-US" dirty="0" err="1"/>
              <a:t>abCd</a:t>
            </a:r>
            <a:r>
              <a:rPr lang="en-US" dirty="0"/>
              <a:t>", str3[] = "</a:t>
            </a:r>
            <a:r>
              <a:rPr lang="en-US" dirty="0" err="1"/>
              <a:t>abcd</a:t>
            </a:r>
            <a:r>
              <a:rPr lang="en-US" dirty="0"/>
              <a:t>";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result;</a:t>
            </a:r>
          </a:p>
          <a:p>
            <a:endParaRPr lang="en-US" dirty="0"/>
          </a:p>
          <a:p>
            <a:r>
              <a:rPr lang="en-US" dirty="0" smtClean="0"/>
              <a:t>    result </a:t>
            </a:r>
            <a:r>
              <a:rPr lang="en-US" dirty="0"/>
              <a:t>= </a:t>
            </a:r>
            <a:r>
              <a:rPr lang="en-US" dirty="0" err="1"/>
              <a:t>strcmp</a:t>
            </a:r>
            <a:r>
              <a:rPr lang="en-US" dirty="0"/>
              <a:t>(str1, str2);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strcmp</a:t>
            </a:r>
            <a:r>
              <a:rPr lang="en-US" dirty="0"/>
              <a:t>(str1, str2) = %d\n", result);</a:t>
            </a:r>
          </a:p>
          <a:p>
            <a:endParaRPr lang="en-US" dirty="0"/>
          </a:p>
          <a:p>
            <a:r>
              <a:rPr lang="en-US" dirty="0" smtClean="0"/>
              <a:t>    result </a:t>
            </a:r>
            <a:r>
              <a:rPr lang="en-US" dirty="0"/>
              <a:t>= </a:t>
            </a:r>
            <a:r>
              <a:rPr lang="en-US" dirty="0" err="1"/>
              <a:t>strcmp</a:t>
            </a:r>
            <a:r>
              <a:rPr lang="en-US" dirty="0"/>
              <a:t>(str1, str3);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strcmp</a:t>
            </a:r>
            <a:r>
              <a:rPr lang="en-US" dirty="0"/>
              <a:t>(str1, str3) = %d\n", result);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663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b="1" dirty="0" err="1" smtClean="0">
                <a:solidFill>
                  <a:srgbClr val="FF0000"/>
                </a:solidFill>
              </a:rPr>
              <a:t>strcat</a:t>
            </a:r>
            <a:r>
              <a:rPr lang="en-US" sz="3200" b="1" dirty="0" smtClean="0">
                <a:solidFill>
                  <a:srgbClr val="FF0000"/>
                </a:solidFill>
              </a:rPr>
              <a:t>()</a:t>
            </a:r>
            <a:r>
              <a:rPr lang="en-US" sz="3200" dirty="0" smtClean="0"/>
              <a:t> </a:t>
            </a:r>
            <a:r>
              <a:rPr lang="en-US" sz="3200" dirty="0"/>
              <a:t>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 (strings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character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stores the resultant concatenated string in the first string specified in the argument.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667000"/>
            <a:ext cx="7315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char str1[] = </a:t>
            </a:r>
            <a:r>
              <a:rPr lang="en-US" dirty="0" smtClean="0"/>
              <a:t>“</a:t>
            </a:r>
            <a:r>
              <a:rPr lang="en-US" dirty="0" err="1" smtClean="0"/>
              <a:t>Jahangirnagar</a:t>
            </a:r>
            <a:r>
              <a:rPr lang="en-US" dirty="0" smtClean="0"/>
              <a:t>", </a:t>
            </a:r>
            <a:r>
              <a:rPr lang="en-US" dirty="0"/>
              <a:t>str2[] = </a:t>
            </a:r>
            <a:r>
              <a:rPr lang="en-US" dirty="0" smtClean="0"/>
              <a:t>“University";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  </a:t>
            </a:r>
            <a:r>
              <a:rPr lang="en-US" dirty="0" err="1" smtClean="0"/>
              <a:t>strcat</a:t>
            </a:r>
            <a:r>
              <a:rPr lang="en-US" dirty="0" smtClean="0"/>
              <a:t>(str1,str2</a:t>
            </a:r>
            <a:r>
              <a:rPr lang="en-US" dirty="0"/>
              <a:t>);</a:t>
            </a:r>
          </a:p>
          <a:p>
            <a:r>
              <a:rPr lang="en-US" dirty="0" smtClean="0"/>
              <a:t>    </a:t>
            </a:r>
            <a:r>
              <a:rPr lang="en-US" dirty="0"/>
              <a:t>puts(str1);    </a:t>
            </a:r>
          </a:p>
          <a:p>
            <a:r>
              <a:rPr lang="en-US" dirty="0"/>
              <a:t>    puts(str2); </a:t>
            </a:r>
          </a:p>
          <a:p>
            <a:r>
              <a:rPr lang="en-US" dirty="0" smtClean="0"/>
              <a:t>    </a:t>
            </a:r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460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 smtClean="0"/>
              <a:t>Home work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Write on each of the function with example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err="1"/>
              <a:t>isalnum</a:t>
            </a:r>
            <a:r>
              <a:rPr lang="en-US" dirty="0" smtClean="0"/>
              <a:t>() 		</a:t>
            </a:r>
            <a:r>
              <a:rPr lang="en-US" dirty="0" err="1" smtClean="0"/>
              <a:t>isalpha</a:t>
            </a:r>
            <a:r>
              <a:rPr lang="en-US" dirty="0" smtClean="0"/>
              <a:t>()		</a:t>
            </a:r>
            <a:r>
              <a:rPr lang="en-US" dirty="0" err="1" smtClean="0"/>
              <a:t>iscntrl</a:t>
            </a:r>
            <a:r>
              <a:rPr lang="en-US" dirty="0"/>
              <a:t>()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err="1"/>
              <a:t>isdigit</a:t>
            </a:r>
            <a:r>
              <a:rPr lang="en-US" dirty="0" smtClean="0"/>
              <a:t>()		</a:t>
            </a:r>
            <a:r>
              <a:rPr lang="en-US" dirty="0" err="1" smtClean="0"/>
              <a:t>isgraph</a:t>
            </a:r>
            <a:r>
              <a:rPr lang="en-US" dirty="0" smtClean="0"/>
              <a:t>()		</a:t>
            </a:r>
            <a:r>
              <a:rPr lang="en-US" dirty="0" err="1" smtClean="0"/>
              <a:t>islower</a:t>
            </a:r>
            <a:r>
              <a:rPr lang="en-US" dirty="0"/>
              <a:t>()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err="1"/>
              <a:t>isprint</a:t>
            </a:r>
            <a:r>
              <a:rPr lang="en-US" dirty="0" smtClean="0"/>
              <a:t>()		</a:t>
            </a:r>
            <a:r>
              <a:rPr lang="en-US" dirty="0" err="1" smtClean="0"/>
              <a:t>ispunct</a:t>
            </a:r>
            <a:r>
              <a:rPr lang="en-US" dirty="0" smtClean="0"/>
              <a:t>()		</a:t>
            </a:r>
            <a:r>
              <a:rPr lang="en-US" dirty="0" err="1" smtClean="0"/>
              <a:t>isspace</a:t>
            </a:r>
            <a:r>
              <a:rPr lang="en-US" dirty="0"/>
              <a:t>()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err="1"/>
              <a:t>isupper</a:t>
            </a:r>
            <a:r>
              <a:rPr lang="en-US" dirty="0" smtClean="0"/>
              <a:t>()		</a:t>
            </a:r>
            <a:r>
              <a:rPr lang="en-US" dirty="0" err="1" smtClean="0"/>
              <a:t>isxdigit</a:t>
            </a:r>
            <a:r>
              <a:rPr lang="en-US" dirty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361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 smtClean="0"/>
              <a:t>Problem: 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[]="</a:t>
            </a:r>
            <a:r>
              <a:rPr lang="en-US" dirty="0" err="1"/>
              <a:t>Jahanirnagar</a:t>
            </a:r>
            <a:r>
              <a:rPr lang="en-US" dirty="0"/>
              <a:t>\0";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char </a:t>
            </a:r>
            <a:r>
              <a:rPr lang="en-US" dirty="0" err="1"/>
              <a:t>ch</a:t>
            </a:r>
            <a:r>
              <a:rPr lang="en-US" dirty="0"/>
              <a:t>='a';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n = 0;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for(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!= '\0'; 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   if(</a:t>
            </a:r>
            <a:r>
              <a:rPr lang="en-US" dirty="0" err="1"/>
              <a:t>ch</a:t>
            </a:r>
            <a:r>
              <a:rPr lang="en-US" dirty="0"/>
              <a:t> == </a:t>
            </a:r>
            <a:r>
              <a:rPr lang="en-US" dirty="0" err="1"/>
              <a:t>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       </a:t>
            </a:r>
            <a:r>
              <a:rPr lang="en-US" dirty="0" smtClean="0"/>
              <a:t>n++;</a:t>
            </a: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</a:t>
            </a:r>
            <a:r>
              <a:rPr lang="en-US" dirty="0" smtClean="0"/>
              <a:t>}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occurrences of a character in a string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104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C Characters and String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ASCII</a:t>
            </a:r>
            <a:r>
              <a:rPr lang="en-US" dirty="0"/>
              <a:t>-</a:t>
            </a:r>
            <a:r>
              <a:rPr lang="en-US" dirty="0" smtClean="0"/>
              <a:t> American </a:t>
            </a:r>
            <a:r>
              <a:rPr lang="en-US" dirty="0"/>
              <a:t>Standard Code for Information Interchange</a:t>
            </a: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399" y="914976"/>
            <a:ext cx="8534400" cy="1292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E1E1E"/>
                </a:solidFill>
                <a:effectLst/>
                <a:latin typeface="Helvetica" panose="020B0604020202020204" pitchFamily="34" charset="0"/>
              </a:rPr>
              <a:t>C uses 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onaco"/>
              </a:rPr>
              <a:t>char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E1E1E"/>
                </a:solidFill>
                <a:effectLst/>
                <a:latin typeface="Monaco"/>
              </a:rPr>
              <a:t>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E1E1E"/>
                </a:solidFill>
                <a:effectLst/>
                <a:latin typeface="Helvetica" panose="020B0604020202020204" pitchFamily="34" charset="0"/>
              </a:rPr>
              <a:t>type to store characters and letters.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E1E1E"/>
                </a:solidFill>
                <a:effectLst/>
                <a:latin typeface="Monaco"/>
              </a:rPr>
              <a:t>char </a:t>
            </a:r>
            <a:r>
              <a:rPr lang="en-US" sz="2800" dirty="0">
                <a:solidFill>
                  <a:srgbClr val="1E1E1E"/>
                </a:solidFill>
                <a:latin typeface="Helvetica" panose="020B0604020202020204" pitchFamily="34" charset="0"/>
              </a:rPr>
              <a:t>type is integer type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E1E1E"/>
                </a:solidFill>
                <a:effectLst/>
                <a:latin typeface="Helvetica" panose="020B0604020202020204" pitchFamily="34" charset="0"/>
              </a:rPr>
              <a:t>because C stores integer numbers instead of characters.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ASCII code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35" y="2315309"/>
            <a:ext cx="8087727" cy="286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 smtClean="0"/>
              <a:t>Problem: 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 line[</a:t>
            </a:r>
            <a:r>
              <a:rPr lang="en-US" dirty="0" err="1"/>
              <a:t>i</a:t>
            </a:r>
            <a:r>
              <a:rPr lang="en-US" dirty="0"/>
              <a:t>]!='\0'; 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    if(line[</a:t>
            </a:r>
            <a:r>
              <a:rPr lang="en-US" dirty="0" err="1"/>
              <a:t>i</a:t>
            </a:r>
            <a:r>
              <a:rPr lang="en-US" dirty="0"/>
              <a:t>]=='a' || line[</a:t>
            </a:r>
            <a:r>
              <a:rPr lang="en-US" dirty="0" err="1"/>
              <a:t>i</a:t>
            </a:r>
            <a:r>
              <a:rPr lang="en-US" dirty="0"/>
              <a:t>]=='e' || line[</a:t>
            </a:r>
            <a:r>
              <a:rPr lang="en-US" dirty="0" err="1"/>
              <a:t>i</a:t>
            </a:r>
            <a:r>
              <a:rPr lang="en-US" dirty="0"/>
              <a:t>]=='</a:t>
            </a:r>
            <a:r>
              <a:rPr lang="en-US" dirty="0" err="1"/>
              <a:t>i</a:t>
            </a:r>
            <a:r>
              <a:rPr lang="en-US" dirty="0"/>
              <a:t>' ||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       line[</a:t>
            </a:r>
            <a:r>
              <a:rPr lang="en-US" dirty="0" err="1"/>
              <a:t>i</a:t>
            </a:r>
            <a:r>
              <a:rPr lang="en-US" dirty="0"/>
              <a:t>]=='o' || line[</a:t>
            </a:r>
            <a:r>
              <a:rPr lang="en-US" dirty="0" err="1"/>
              <a:t>i</a:t>
            </a:r>
            <a:r>
              <a:rPr lang="en-US" dirty="0"/>
              <a:t>]=='u' || line[</a:t>
            </a:r>
            <a:r>
              <a:rPr lang="en-US" dirty="0" err="1"/>
              <a:t>i</a:t>
            </a:r>
            <a:r>
              <a:rPr lang="en-US" dirty="0"/>
              <a:t>]=='A' ||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       line[</a:t>
            </a:r>
            <a:r>
              <a:rPr lang="en-US" dirty="0" err="1"/>
              <a:t>i</a:t>
            </a:r>
            <a:r>
              <a:rPr lang="en-US" dirty="0"/>
              <a:t>]=='E' || line[</a:t>
            </a:r>
            <a:r>
              <a:rPr lang="en-US" dirty="0" err="1"/>
              <a:t>i</a:t>
            </a:r>
            <a:r>
              <a:rPr lang="en-US" dirty="0"/>
              <a:t>]=='I' || line[</a:t>
            </a:r>
            <a:r>
              <a:rPr lang="en-US" dirty="0" err="1"/>
              <a:t>i</a:t>
            </a:r>
            <a:r>
              <a:rPr lang="en-US" dirty="0"/>
              <a:t>]=='O' ||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       line[</a:t>
            </a:r>
            <a:r>
              <a:rPr lang="en-US" dirty="0" err="1"/>
              <a:t>i</a:t>
            </a:r>
            <a:r>
              <a:rPr lang="en-US" dirty="0"/>
              <a:t>]=='U')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    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        ++vowels;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    }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vowels, consonant and blanks in a line of  string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907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 smtClean="0"/>
              <a:t>Problem: 3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all the spaces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froma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string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894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Characters declaration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" y="1033003"/>
            <a:ext cx="8839200" cy="22159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/>
              <a:t>char</a:t>
            </a:r>
            <a:r>
              <a:rPr lang="en-US" dirty="0"/>
              <a:t> </a:t>
            </a:r>
            <a:r>
              <a:rPr lang="en-US" dirty="0" smtClean="0"/>
              <a:t>name;</a:t>
            </a:r>
            <a:endParaRPr lang="en-US" dirty="0"/>
          </a:p>
          <a:p>
            <a:r>
              <a:rPr lang="en-US" b="1" dirty="0"/>
              <a:t>char</a:t>
            </a:r>
            <a:r>
              <a:rPr lang="en-US" dirty="0"/>
              <a:t> key, flag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b="1" dirty="0"/>
              <a:t>char</a:t>
            </a:r>
            <a:r>
              <a:rPr lang="en-US" dirty="0"/>
              <a:t> key = 'A</a:t>
            </a:r>
            <a:r>
              <a:rPr lang="en-US" dirty="0" smtClean="0"/>
              <a:t>';</a:t>
            </a:r>
          </a:p>
          <a:p>
            <a:endParaRPr lang="en-US" dirty="0" smtClean="0"/>
          </a:p>
          <a:p>
            <a:r>
              <a:rPr lang="en-US" dirty="0" smtClean="0"/>
              <a:t>name </a:t>
            </a:r>
            <a:r>
              <a:rPr lang="en-US" dirty="0"/>
              <a:t>= 66;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2362200"/>
            <a:ext cx="6553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#</a:t>
            </a:r>
            <a:r>
              <a:rPr lang="en-US" sz="3200" dirty="0"/>
              <a:t>include &lt;</a:t>
            </a:r>
            <a:r>
              <a:rPr lang="en-US" sz="3200" dirty="0" err="1"/>
              <a:t>stdio.h</a:t>
            </a:r>
            <a:r>
              <a:rPr lang="en-US" sz="3200" dirty="0"/>
              <a:t>&gt;</a:t>
            </a:r>
          </a:p>
          <a:p>
            <a:r>
              <a:rPr lang="en-US" sz="3200" dirty="0" err="1"/>
              <a:t>int</a:t>
            </a:r>
            <a:r>
              <a:rPr lang="en-US" sz="3200" dirty="0"/>
              <a:t> main()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  char name = 'A';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printf</a:t>
            </a:r>
            <a:r>
              <a:rPr lang="en-US" sz="3200" dirty="0"/>
              <a:t>("Your name = %c\</a:t>
            </a:r>
            <a:r>
              <a:rPr lang="en-US" sz="3200" dirty="0" err="1"/>
              <a:t>n",name</a:t>
            </a:r>
            <a:r>
              <a:rPr lang="en-US" sz="3200" dirty="0"/>
              <a:t>);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printf</a:t>
            </a:r>
            <a:r>
              <a:rPr lang="en-US" sz="3200" dirty="0"/>
              <a:t>("Your Name = %d, \</a:t>
            </a:r>
            <a:r>
              <a:rPr lang="en-US" sz="3200" dirty="0" err="1"/>
              <a:t>n",name</a:t>
            </a:r>
            <a:r>
              <a:rPr lang="en-US" sz="3200" dirty="0"/>
              <a:t>);</a:t>
            </a:r>
          </a:p>
          <a:p>
            <a:endParaRPr lang="en-US" sz="3200" dirty="0"/>
          </a:p>
          <a:p>
            <a:r>
              <a:rPr lang="en-US" sz="3200" dirty="0"/>
              <a:t>    return 0;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/>
              <a:t>C String definition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base"/>
            <a:r>
              <a:rPr lang="en-US" dirty="0" smtClean="0"/>
              <a:t>A string </a:t>
            </a:r>
            <a:r>
              <a:rPr lang="en-US" dirty="0"/>
              <a:t>is a sequence of characters. </a:t>
            </a:r>
            <a:r>
              <a:rPr lang="en-US" dirty="0"/>
              <a:t>C string can be defined as an </a:t>
            </a:r>
            <a:r>
              <a:rPr lang="en-US" dirty="0">
                <a:hlinkClick r:id="rId2" tooltip="C Array"/>
              </a:rPr>
              <a:t>array </a:t>
            </a:r>
            <a:r>
              <a:rPr lang="en-US" dirty="0"/>
              <a:t>of characters.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C </a:t>
            </a:r>
            <a:r>
              <a:rPr lang="en-US" dirty="0"/>
              <a:t>does not provide any special type for storing strings like other programming </a:t>
            </a:r>
            <a:r>
              <a:rPr lang="en-US" dirty="0" smtClean="0"/>
              <a:t>languages.</a:t>
            </a:r>
          </a:p>
          <a:p>
            <a:pPr fontAlgn="base"/>
            <a:r>
              <a:rPr lang="en-US" dirty="0" smtClean="0"/>
              <a:t>A </a:t>
            </a:r>
            <a:r>
              <a:rPr lang="en-US" dirty="0"/>
              <a:t>string is terminated by a special character called null character ( \0). </a:t>
            </a:r>
            <a:endParaRPr lang="en-US" dirty="0" smtClean="0"/>
          </a:p>
          <a:p>
            <a:pPr marL="0" indent="0" algn="just" fontAlgn="base">
              <a:buNone/>
            </a:pPr>
            <a:r>
              <a:rPr lang="en-US" dirty="0" smtClean="0">
                <a:solidFill>
                  <a:srgbClr val="002060"/>
                </a:solidFill>
              </a:rPr>
              <a:t>For </a:t>
            </a:r>
            <a:r>
              <a:rPr lang="en-US" dirty="0">
                <a:solidFill>
                  <a:srgbClr val="002060"/>
                </a:solidFill>
              </a:rPr>
              <a:t>example, to declare a string that holds 5 characters, the size of the array must be at least 6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0" indent="0" algn="just" fontAlgn="base">
              <a:buNone/>
            </a:pPr>
            <a:r>
              <a:rPr lang="en-US" b="1" dirty="0" smtClean="0"/>
              <a:t>                                   char</a:t>
            </a:r>
            <a:r>
              <a:rPr lang="en-US" dirty="0" smtClean="0"/>
              <a:t> </a:t>
            </a:r>
            <a:r>
              <a:rPr lang="en-US" dirty="0" err="1"/>
              <a:t>str</a:t>
            </a:r>
            <a:r>
              <a:rPr lang="en-US" dirty="0"/>
              <a:t>[6];</a:t>
            </a:r>
            <a:endParaRPr lang="en-US" dirty="0" smtClean="0">
              <a:solidFill>
                <a:srgbClr val="002060"/>
              </a:solidFill>
            </a:endParaRPr>
          </a:p>
          <a:p>
            <a:pPr fontAlgn="base"/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282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/>
              <a:t>C String </a:t>
            </a:r>
            <a:r>
              <a:rPr lang="en-US" sz="3200" dirty="0" smtClean="0"/>
              <a:t>declaration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46" y="865921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char c[] = "</a:t>
            </a:r>
            <a:r>
              <a:rPr lang="en-US" dirty="0" err="1"/>
              <a:t>abcd</a:t>
            </a:r>
            <a:r>
              <a:rPr lang="en-US" dirty="0"/>
              <a:t>";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char c[50] = "</a:t>
            </a:r>
            <a:r>
              <a:rPr lang="en-US" dirty="0" err="1"/>
              <a:t>abcd</a:t>
            </a:r>
            <a:r>
              <a:rPr lang="en-US" dirty="0" smtClean="0"/>
              <a:t>";</a:t>
            </a:r>
          </a:p>
          <a:p>
            <a:pPr>
              <a:defRPr/>
            </a:pPr>
            <a:r>
              <a:rPr lang="en-US" b="1" dirty="0"/>
              <a:t>char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[] = "Hello";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char </a:t>
            </a:r>
            <a:r>
              <a:rPr lang="en-US" dirty="0"/>
              <a:t>c[] = {'a', 'b', 'c', 'd', '\0'};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char c[5] = {'a', 'b', 'c', 'd', '\0</a:t>
            </a:r>
            <a:r>
              <a:rPr lang="en-US" dirty="0" smtClean="0"/>
              <a:t>'};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dirty="0"/>
              <a:t>char</a:t>
            </a:r>
            <a:r>
              <a:rPr lang="en-US" dirty="0"/>
              <a:t>* s</a:t>
            </a:r>
            <a:r>
              <a:rPr lang="en-US" dirty="0" smtClean="0"/>
              <a:t>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dirty="0"/>
              <a:t>char</a:t>
            </a:r>
            <a:r>
              <a:rPr lang="en-US" dirty="0"/>
              <a:t>* s = </a:t>
            </a:r>
            <a:r>
              <a:rPr lang="en-US" dirty="0" smtClean="0"/>
              <a:t>“</a:t>
            </a:r>
            <a:r>
              <a:rPr lang="en-US" dirty="0" err="1" smtClean="0"/>
              <a:t>Jahangirnagar</a:t>
            </a:r>
            <a:r>
              <a:rPr lang="en-US" dirty="0" smtClean="0"/>
              <a:t> University";</a:t>
            </a:r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sz="2000" dirty="0">
                <a:solidFill>
                  <a:srgbClr val="FF0000"/>
                </a:solidFill>
              </a:rPr>
              <a:t>s pointer points to the first character of this string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pic>
        <p:nvPicPr>
          <p:cNvPr id="3074" name="Picture 2" descr="Initialization of strings in C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400"/>
            <a:ext cx="2286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3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err="1">
                <a:latin typeface="Courier New" panose="02070309020205020404" pitchFamily="49" charset="0"/>
              </a:rPr>
              <a:t>getchar</a:t>
            </a:r>
            <a:r>
              <a:rPr lang="en-US" sz="3200" dirty="0">
                <a:latin typeface="Courier New" panose="02070309020205020404" pitchFamily="49" charset="0"/>
              </a:rPr>
              <a:t>()</a:t>
            </a:r>
            <a:r>
              <a:rPr lang="en-US" sz="3200" dirty="0"/>
              <a:t> and </a:t>
            </a:r>
            <a:r>
              <a:rPr lang="en-US" sz="3200" dirty="0" err="1">
                <a:latin typeface="Courier New" panose="02070309020205020404" pitchFamily="49" charset="0"/>
              </a:rPr>
              <a:t>putchar</a:t>
            </a:r>
            <a:r>
              <a:rPr lang="en-US" sz="3200" dirty="0">
                <a:latin typeface="Courier New" panose="02070309020205020404" pitchFamily="49" charset="0"/>
              </a:rPr>
              <a:t>()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533400" y="1371600"/>
            <a:ext cx="8153400" cy="47545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The simplest input mechanism is to read one character at a time from the </a:t>
            </a:r>
            <a:r>
              <a:rPr lang="en-US" sz="2800" i="1" dirty="0" smtClean="0"/>
              <a:t>standard input</a:t>
            </a:r>
            <a:r>
              <a:rPr lang="en-US" sz="2800" dirty="0" smtClean="0"/>
              <a:t>, with </a:t>
            </a:r>
            <a:r>
              <a:rPr lang="en-US" sz="2800" dirty="0" err="1" smtClean="0">
                <a:latin typeface="Courier New" panose="02070309020205020404" pitchFamily="49" charset="0"/>
              </a:rPr>
              <a:t>getchar</a:t>
            </a:r>
            <a:endParaRPr lang="en-US" sz="2800" dirty="0" smtClean="0">
              <a:latin typeface="Courier New" panose="02070309020205020404" pitchFamily="49" charset="0"/>
            </a:endParaRPr>
          </a:p>
          <a:p>
            <a:r>
              <a:rPr lang="en-US" sz="2800" dirty="0" smtClean="0"/>
              <a:t>To display a character: </a:t>
            </a:r>
            <a:r>
              <a:rPr lang="en-US" sz="2800" dirty="0" err="1" smtClean="0">
                <a:latin typeface="Courier New" panose="02070309020205020404" pitchFamily="49" charset="0"/>
              </a:rPr>
              <a:t>putchar</a:t>
            </a:r>
            <a:endParaRPr lang="en-US" sz="2800" dirty="0" smtClean="0">
              <a:latin typeface="Courier New" panose="02070309020205020404" pitchFamily="49" charset="0"/>
            </a:endParaRPr>
          </a:p>
          <a:p>
            <a:endParaRPr lang="en-US" sz="2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2400" y="3929063"/>
            <a:ext cx="501015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</a:rPr>
              <a:t>stdio.h</a:t>
            </a:r>
            <a:r>
              <a:rPr lang="en-US" b="0" dirty="0">
                <a:latin typeface="Courier New" panose="02070309020205020404" pitchFamily="49" charset="0"/>
              </a:rPr>
              <a:t>&gt; </a:t>
            </a:r>
          </a:p>
          <a:p>
            <a:r>
              <a:rPr lang="en-US" b="0" dirty="0" err="1">
                <a:latin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</a:rPr>
              <a:t> main(void) { 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char </a:t>
            </a:r>
            <a:r>
              <a:rPr lang="en-US" b="0" dirty="0" err="1">
                <a:latin typeface="Courier New" panose="02070309020205020404" pitchFamily="49" charset="0"/>
              </a:rPr>
              <a:t>ch</a:t>
            </a:r>
            <a:r>
              <a:rPr lang="en-US" b="0" dirty="0">
                <a:latin typeface="Courier New" panose="02070309020205020404" pitchFamily="49" charset="0"/>
              </a:rPr>
              <a:t>; 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while ((</a:t>
            </a:r>
            <a:r>
              <a:rPr lang="en-US" b="0" dirty="0" err="1">
                <a:latin typeface="Courier New" panose="02070309020205020404" pitchFamily="49" charset="0"/>
              </a:rPr>
              <a:t>ch</a:t>
            </a:r>
            <a:r>
              <a:rPr lang="en-US" b="0" dirty="0">
                <a:latin typeface="Courier New" panose="02070309020205020404" pitchFamily="49" charset="0"/>
              </a:rPr>
              <a:t> = </a:t>
            </a:r>
            <a:r>
              <a:rPr lang="en-US" b="0" dirty="0" err="1">
                <a:latin typeface="Courier New" panose="02070309020205020404" pitchFamily="49" charset="0"/>
              </a:rPr>
              <a:t>getchar</a:t>
            </a:r>
            <a:r>
              <a:rPr lang="en-US" b="0" dirty="0">
                <a:latin typeface="Courier New" panose="02070309020205020404" pitchFamily="49" charset="0"/>
              </a:rPr>
              <a:t>()) != '#') </a:t>
            </a:r>
          </a:p>
          <a:p>
            <a:pPr lvl="1"/>
            <a:r>
              <a:rPr lang="en-US" b="0" dirty="0" smtClean="0">
                <a:latin typeface="Courier New" panose="02070309020205020404" pitchFamily="49" charset="0"/>
              </a:rPr>
              <a:t>  </a:t>
            </a:r>
            <a:r>
              <a:rPr lang="en-US" b="0" dirty="0" err="1" smtClean="0">
                <a:latin typeface="Courier New" panose="02070309020205020404" pitchFamily="49" charset="0"/>
              </a:rPr>
              <a:t>putchar</a:t>
            </a:r>
            <a:r>
              <a:rPr lang="en-US" b="0" dirty="0" smtClean="0">
                <a:latin typeface="Courier New" panose="02070309020205020404" pitchFamily="49" charset="0"/>
              </a:rPr>
              <a:t>(</a:t>
            </a:r>
            <a:r>
              <a:rPr lang="en-US" b="0" dirty="0" err="1" smtClean="0">
                <a:latin typeface="Courier New" panose="02070309020205020404" pitchFamily="49" charset="0"/>
              </a:rPr>
              <a:t>ch</a:t>
            </a:r>
            <a:r>
              <a:rPr lang="en-US" b="0" dirty="0">
                <a:latin typeface="Courier New" panose="02070309020205020404" pitchFamily="49" charset="0"/>
              </a:rPr>
              <a:t>); 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return 0; </a:t>
            </a:r>
          </a:p>
          <a:p>
            <a:r>
              <a:rPr lang="en-US" b="0" dirty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5800" y="35240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/>
              <a:t>Buffered input:  the characters you type are collected and stored in a buffer. Pressing Enter causes the block of characters you typed to be made available to your program 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162550" y="5715000"/>
            <a:ext cx="2914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Hello ! I am&lt;enter&gt;</a:t>
            </a:r>
            <a:r>
              <a:rPr lang="en-US" b="0" dirty="0">
                <a:latin typeface="Courier New" panose="02070309020205020404" pitchFamily="49" charset="0"/>
              </a:rPr>
              <a:t> </a:t>
            </a:r>
          </a:p>
          <a:p>
            <a:r>
              <a:rPr lang="en-US" b="0" dirty="0">
                <a:solidFill>
                  <a:srgbClr val="FF0000"/>
                </a:solidFill>
                <a:latin typeface="Courier New" panose="02070309020205020404" pitchFamily="49" charset="0"/>
              </a:rPr>
              <a:t>Hello ! I am </a:t>
            </a:r>
          </a:p>
          <a:p>
            <a:r>
              <a:rPr lang="en-US" dirty="0">
                <a:latin typeface="Courier New" panose="02070309020205020404" pitchFamily="49" charset="0"/>
              </a:rPr>
              <a:t>Joe from #3.&lt;enter&gt;</a:t>
            </a:r>
            <a:r>
              <a:rPr lang="en-US" b="0" dirty="0">
                <a:latin typeface="Courier New" panose="02070309020205020404" pitchFamily="49" charset="0"/>
              </a:rPr>
              <a:t> </a:t>
            </a:r>
          </a:p>
          <a:p>
            <a:r>
              <a:rPr lang="en-US" b="0" dirty="0">
                <a:solidFill>
                  <a:srgbClr val="FF0000"/>
                </a:solidFill>
                <a:latin typeface="Courier New" panose="02070309020205020404" pitchFamily="49" charset="0"/>
              </a:rPr>
              <a:t>Joe from</a:t>
            </a:r>
          </a:p>
        </p:txBody>
      </p:sp>
    </p:spTree>
    <p:extLst>
      <p:ext uri="{BB962C8B-B14F-4D97-AF65-F5344CB8AC3E}">
        <p14:creationId xmlns:p14="http://schemas.microsoft.com/office/powerpoint/2010/main" val="76248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Terminating keyboard input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" y="838200"/>
            <a:ext cx="501015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</a:rPr>
              <a:t>stdio.h</a:t>
            </a:r>
            <a:r>
              <a:rPr lang="en-US" b="0" dirty="0">
                <a:latin typeface="Courier New" panose="02070309020205020404" pitchFamily="49" charset="0"/>
              </a:rPr>
              <a:t>&gt; </a:t>
            </a:r>
          </a:p>
          <a:p>
            <a:r>
              <a:rPr lang="en-US" b="0" dirty="0" err="1">
                <a:latin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</a:rPr>
              <a:t> main(void) { </a:t>
            </a:r>
          </a:p>
          <a:p>
            <a:pPr lvl="1"/>
            <a:r>
              <a:rPr lang="en-US" b="0" dirty="0" err="1">
                <a:latin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</a:rPr>
              <a:t> </a:t>
            </a:r>
            <a:r>
              <a:rPr lang="en-US" b="0" dirty="0" err="1">
                <a:latin typeface="Courier New" panose="02070309020205020404" pitchFamily="49" charset="0"/>
              </a:rPr>
              <a:t>ch</a:t>
            </a:r>
            <a:r>
              <a:rPr lang="en-US" b="0" dirty="0">
                <a:latin typeface="Courier New" panose="02070309020205020404" pitchFamily="49" charset="0"/>
              </a:rPr>
              <a:t>; 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while ((</a:t>
            </a:r>
            <a:r>
              <a:rPr lang="en-US" b="0" dirty="0" err="1">
                <a:latin typeface="Courier New" panose="02070309020205020404" pitchFamily="49" charset="0"/>
              </a:rPr>
              <a:t>ch</a:t>
            </a:r>
            <a:r>
              <a:rPr lang="en-US" b="0" dirty="0">
                <a:latin typeface="Courier New" panose="02070309020205020404" pitchFamily="49" charset="0"/>
              </a:rPr>
              <a:t> = </a:t>
            </a:r>
            <a:r>
              <a:rPr lang="en-US" b="0" dirty="0" err="1">
                <a:latin typeface="Courier New" panose="02070309020205020404" pitchFamily="49" charset="0"/>
              </a:rPr>
              <a:t>getchar</a:t>
            </a:r>
            <a:r>
              <a:rPr lang="en-US" b="0" dirty="0">
                <a:latin typeface="Courier New" panose="02070309020205020404" pitchFamily="49" charset="0"/>
              </a:rPr>
              <a:t>()) != EOF) 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	</a:t>
            </a:r>
            <a:r>
              <a:rPr lang="en-US" b="0" dirty="0" err="1">
                <a:latin typeface="Courier New" panose="02070309020205020404" pitchFamily="49" charset="0"/>
              </a:rPr>
              <a:t>putchar</a:t>
            </a:r>
            <a:r>
              <a:rPr lang="en-US" b="0" dirty="0">
                <a:latin typeface="Courier New" panose="02070309020205020404" pitchFamily="49" charset="0"/>
              </a:rPr>
              <a:t>(</a:t>
            </a:r>
            <a:r>
              <a:rPr lang="en-US" b="0" dirty="0" err="1">
                <a:latin typeface="Courier New" panose="02070309020205020404" pitchFamily="49" charset="0"/>
              </a:rPr>
              <a:t>ch</a:t>
            </a:r>
            <a:r>
              <a:rPr lang="en-US" b="0" dirty="0">
                <a:latin typeface="Courier New" panose="02070309020205020404" pitchFamily="49" charset="0"/>
              </a:rPr>
              <a:t>); 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return 0; </a:t>
            </a:r>
          </a:p>
          <a:p>
            <a:r>
              <a:rPr lang="en-US" b="0" dirty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5162550" y="1066800"/>
            <a:ext cx="39814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Which character as sign of end of input ? </a:t>
            </a:r>
          </a:p>
          <a:p>
            <a:r>
              <a:rPr lang="en-US" dirty="0" smtClean="0"/>
              <a:t>We </a:t>
            </a:r>
            <a:r>
              <a:rPr lang="en-US" dirty="0"/>
              <a:t>need  a terminating character that normally does not show up in text.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2400" y="4114800"/>
            <a:ext cx="8991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FF0000"/>
                </a:solidFill>
              </a:rPr>
              <a:t>getchar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/>
              <a:t>returns the next input character each time it is called, </a:t>
            </a:r>
            <a:r>
              <a:rPr lang="en-US" b="0" dirty="0" smtClean="0"/>
              <a:t>or </a:t>
            </a:r>
            <a:r>
              <a:rPr lang="en-US" b="0" dirty="0"/>
              <a:t>EOF  when it encounters end of file.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EOF is a symbolic constant defined in &lt;</a:t>
            </a:r>
            <a:r>
              <a:rPr lang="en-US" b="0" dirty="0" err="1"/>
              <a:t>stdio.h</a:t>
            </a:r>
            <a:r>
              <a:rPr lang="en-US" b="0" dirty="0"/>
              <a:t>&gt;. (The value is typically -1)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EOF from the keyboard:  </a:t>
            </a:r>
            <a:r>
              <a:rPr lang="en-US" b="0" dirty="0" err="1"/>
              <a:t>Ctrl+Z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0233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Exercise: </a:t>
            </a:r>
            <a:r>
              <a:rPr lang="en-US" sz="3200" dirty="0" err="1">
                <a:latin typeface="Courier New" panose="02070309020205020404" pitchFamily="49" charset="0"/>
              </a:rPr>
              <a:t>getchar</a:t>
            </a:r>
            <a:r>
              <a:rPr lang="en-US" sz="3200" dirty="0">
                <a:latin typeface="Courier New" panose="02070309020205020404" pitchFamily="49" charset="0"/>
              </a:rPr>
              <a:t>()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" y="836614"/>
            <a:ext cx="869632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0" dirty="0" smtClean="0">
                <a:latin typeface="Courier New" panose="02070309020205020404" pitchFamily="49" charset="0"/>
              </a:rPr>
              <a:t> </a:t>
            </a:r>
            <a:endParaRPr lang="en-US" b="0" dirty="0">
              <a:latin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b="1" dirty="0" err="1"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main(void) {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 c,  </a:t>
            </a:r>
            <a:r>
              <a:rPr lang="en-US" b="1" dirty="0" err="1">
                <a:latin typeface="Courier New" panose="02070309020205020404" pitchFamily="49" charset="0"/>
              </a:rPr>
              <a:t>nl</a:t>
            </a:r>
            <a:r>
              <a:rPr lang="en-US" b="1" dirty="0">
                <a:latin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</a:rPr>
              <a:t>nc</a:t>
            </a:r>
            <a:r>
              <a:rPr lang="en-US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</a:rPr>
              <a:t>nl</a:t>
            </a:r>
            <a:r>
              <a:rPr lang="en-US" b="1" dirty="0">
                <a:latin typeface="Courier New" panose="02070309020205020404" pitchFamily="49" charset="0"/>
              </a:rPr>
              <a:t> = 0;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</a:rPr>
              <a:t>nc</a:t>
            </a:r>
            <a:r>
              <a:rPr lang="en-US" b="1" dirty="0">
                <a:latin typeface="Courier New" panose="02070309020205020404" pitchFamily="49" charset="0"/>
              </a:rPr>
              <a:t> = 0;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while  ((c  =  </a:t>
            </a:r>
            <a:r>
              <a:rPr lang="en-US" b="1" dirty="0" err="1">
                <a:latin typeface="Courier New" panose="02070309020205020404" pitchFamily="49" charset="0"/>
              </a:rPr>
              <a:t>getchar</a:t>
            </a:r>
            <a:r>
              <a:rPr lang="en-US" b="1" dirty="0">
                <a:latin typeface="Courier New" panose="02070309020205020404" pitchFamily="49" charset="0"/>
              </a:rPr>
              <a:t>())  !=  EOF) {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</a:rPr>
              <a:t>nc</a:t>
            </a:r>
            <a:r>
              <a:rPr lang="en-US" b="1" dirty="0">
                <a:latin typeface="Courier New" panose="02070309020205020404" pitchFamily="49" charset="0"/>
              </a:rPr>
              <a:t>++;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     if  (c  ==  '\n')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          </a:t>
            </a:r>
            <a:r>
              <a:rPr lang="en-US" b="1" dirty="0" err="1">
                <a:latin typeface="Courier New" panose="02070309020205020404" pitchFamily="49" charset="0"/>
              </a:rPr>
              <a:t>nl</a:t>
            </a:r>
            <a:r>
              <a:rPr lang="en-US" b="1" dirty="0">
                <a:latin typeface="Courier New" panose="02070309020205020404" pitchFamily="49" charset="0"/>
              </a:rPr>
              <a:t>++;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}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</a:rPr>
              <a:t>("Number of lines in input: %d\n",  </a:t>
            </a:r>
            <a:r>
              <a:rPr lang="en-US" b="1" dirty="0" err="1">
                <a:latin typeface="Courier New" panose="02070309020205020404" pitchFamily="49" charset="0"/>
              </a:rPr>
              <a:t>nl</a:t>
            </a:r>
            <a:r>
              <a:rPr lang="en-US" b="1" dirty="0"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</a:rPr>
              <a:t>("Number of characters in input: %d\n",  </a:t>
            </a:r>
            <a:r>
              <a:rPr lang="en-US" b="1" dirty="0" err="1">
                <a:latin typeface="Courier New" panose="02070309020205020404" pitchFamily="49" charset="0"/>
              </a:rPr>
              <a:t>nc</a:t>
            </a:r>
            <a:r>
              <a:rPr lang="en-US" b="1" dirty="0"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return 1;</a:t>
            </a:r>
          </a:p>
          <a:p>
            <a:r>
              <a:rPr lang="en-US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5322078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Read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characters from input over several lines until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EOF. Count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lines and characters in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input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98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base"/>
            <a:r>
              <a:rPr lang="en-US" sz="3200" dirty="0" smtClean="0"/>
              <a:t>Reading a C String from Keyboard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char name[20];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name: ");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scanf</a:t>
            </a:r>
            <a:r>
              <a:rPr lang="en-US" dirty="0">
                <a:solidFill>
                  <a:srgbClr val="FF0000"/>
                </a:solidFill>
              </a:rPr>
              <a:t>("%s", name);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("Your name is %s.", name);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    return 0;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082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1196</Words>
  <Application>Microsoft Office PowerPoint</Application>
  <PresentationFormat>On-screen Show (4:3)</PresentationFormat>
  <Paragraphs>241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Comic Sans MS</vt:lpstr>
      <vt:lpstr>Courier New</vt:lpstr>
      <vt:lpstr>Helvetica</vt:lpstr>
      <vt:lpstr>Menlo</vt:lpstr>
      <vt:lpstr>Monaco</vt:lpstr>
      <vt:lpstr>Open Sans</vt:lpstr>
      <vt:lpstr>Times New Roman</vt:lpstr>
      <vt:lpstr>Office Theme</vt:lpstr>
      <vt:lpstr>PowerPoint Presentation</vt:lpstr>
      <vt:lpstr>C Characters and String</vt:lpstr>
      <vt:lpstr>Characters declaration</vt:lpstr>
      <vt:lpstr>C String definition</vt:lpstr>
      <vt:lpstr>C String declaration</vt:lpstr>
      <vt:lpstr>getchar() and putchar()</vt:lpstr>
      <vt:lpstr>Terminating keyboard input</vt:lpstr>
      <vt:lpstr>Exercise: getchar()</vt:lpstr>
      <vt:lpstr>Reading a C String from Keyboard</vt:lpstr>
      <vt:lpstr>Reading a line of text and Printing</vt:lpstr>
      <vt:lpstr>Some String functions</vt:lpstr>
      <vt:lpstr>Example of strlen() </vt:lpstr>
      <vt:lpstr>Example of strcpy() </vt:lpstr>
      <vt:lpstr>strcmp() function</vt:lpstr>
      <vt:lpstr>Return Value from strcmp()</vt:lpstr>
      <vt:lpstr>Example of strcmp()</vt:lpstr>
      <vt:lpstr>strcat() function</vt:lpstr>
      <vt:lpstr>Home work</vt:lpstr>
      <vt:lpstr>Problem: 1</vt:lpstr>
      <vt:lpstr>Problem: 2</vt:lpstr>
      <vt:lpstr>Problem: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</dc:creator>
  <cp:lastModifiedBy>Sizdatul Karim Evan</cp:lastModifiedBy>
  <cp:revision>50</cp:revision>
  <dcterms:created xsi:type="dcterms:W3CDTF">2017-11-03T00:42:36Z</dcterms:created>
  <dcterms:modified xsi:type="dcterms:W3CDTF">2019-04-27T19:29:06Z</dcterms:modified>
</cp:coreProperties>
</file>