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848BDF-3914-4B08-A2A6-0CD2708BF42F}"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123952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48BDF-3914-4B08-A2A6-0CD2708BF42F}"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332009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48BDF-3914-4B08-A2A6-0CD2708BF42F}"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5272C-5522-4EBD-B37C-6A4BE92D6CD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88053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48BDF-3914-4B08-A2A6-0CD2708BF42F}"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176061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48BDF-3914-4B08-A2A6-0CD2708BF42F}"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5272C-5522-4EBD-B37C-6A4BE92D6CD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1393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48BDF-3914-4B08-A2A6-0CD2708BF42F}"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4200862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848BDF-3914-4B08-A2A6-0CD2708BF42F}"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693343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848BDF-3914-4B08-A2A6-0CD2708BF42F}"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252557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848BDF-3914-4B08-A2A6-0CD2708BF42F}"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123897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848BDF-3914-4B08-A2A6-0CD2708BF42F}"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102161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848BDF-3914-4B08-A2A6-0CD2708BF42F}" type="datetimeFigureOut">
              <a:rPr lang="en-US" smtClean="0"/>
              <a:t>26-Feb-19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44918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848BDF-3914-4B08-A2A6-0CD2708BF42F}" type="datetimeFigureOut">
              <a:rPr lang="en-US" smtClean="0"/>
              <a:t>26-Feb-19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211366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848BDF-3914-4B08-A2A6-0CD2708BF42F}" type="datetimeFigureOut">
              <a:rPr lang="en-US" smtClean="0"/>
              <a:t>26-Feb-19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90906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48BDF-3914-4B08-A2A6-0CD2708BF42F}" type="datetimeFigureOut">
              <a:rPr lang="en-US" smtClean="0"/>
              <a:t>26-Feb-19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775605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848BDF-3914-4B08-A2A6-0CD2708BF42F}" type="datetimeFigureOut">
              <a:rPr lang="en-US" smtClean="0"/>
              <a:t>26-Feb-19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427896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848BDF-3914-4B08-A2A6-0CD2708BF42F}" type="datetimeFigureOut">
              <a:rPr lang="en-US" smtClean="0"/>
              <a:t>26-Feb-19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5272C-5522-4EBD-B37C-6A4BE92D6CD1}" type="slidenum">
              <a:rPr lang="en-US" smtClean="0"/>
              <a:t>‹#›</a:t>
            </a:fld>
            <a:endParaRPr lang="en-US"/>
          </a:p>
        </p:txBody>
      </p:sp>
    </p:spTree>
    <p:extLst>
      <p:ext uri="{BB962C8B-B14F-4D97-AF65-F5344CB8AC3E}">
        <p14:creationId xmlns:p14="http://schemas.microsoft.com/office/powerpoint/2010/main" val="165774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848BDF-3914-4B08-A2A6-0CD2708BF42F}" type="datetimeFigureOut">
              <a:rPr lang="en-US" smtClean="0"/>
              <a:t>26-Feb-19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15272C-5522-4EBD-B37C-6A4BE92D6CD1}" type="slidenum">
              <a:rPr lang="en-US" smtClean="0"/>
              <a:t>‹#›</a:t>
            </a:fld>
            <a:endParaRPr lang="en-US"/>
          </a:p>
        </p:txBody>
      </p:sp>
    </p:spTree>
    <p:extLst>
      <p:ext uri="{BB962C8B-B14F-4D97-AF65-F5344CB8AC3E}">
        <p14:creationId xmlns:p14="http://schemas.microsoft.com/office/powerpoint/2010/main" val="2925956805"/>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8521" y="319179"/>
            <a:ext cx="10455215" cy="759124"/>
          </a:xfrm>
        </p:spPr>
        <p:txBody>
          <a:bodyPr>
            <a:normAutofit fontScale="90000"/>
          </a:bodyPr>
          <a:lstStyle/>
          <a:p>
            <a:r>
              <a:rPr lang="en-US" dirty="0" smtClean="0">
                <a:solidFill>
                  <a:srgbClr val="00B050"/>
                </a:solidFill>
              </a:rPr>
              <a:t>History of Programming Language</a:t>
            </a:r>
            <a:endParaRPr lang="en-US" dirty="0">
              <a:solidFill>
                <a:srgbClr val="00B050"/>
              </a:solidFill>
            </a:endParaRPr>
          </a:p>
        </p:txBody>
      </p:sp>
      <p:sp>
        <p:nvSpPr>
          <p:cNvPr id="3" name="Subtitle 2"/>
          <p:cNvSpPr>
            <a:spLocks noGrp="1"/>
          </p:cNvSpPr>
          <p:nvPr>
            <p:ph type="subTitle" idx="1"/>
          </p:nvPr>
        </p:nvSpPr>
        <p:spPr>
          <a:xfrm>
            <a:off x="888521" y="1777041"/>
            <a:ext cx="10455215" cy="4192437"/>
          </a:xfrm>
        </p:spPr>
        <p:txBody>
          <a:bodyPr/>
          <a:lstStyle/>
          <a:p>
            <a:pPr algn="l"/>
            <a:r>
              <a:rPr lang="en-US" dirty="0" smtClean="0"/>
              <a:t>In the 1940s the first recognizably modern, electrically powered computers were created. The limited speed and memory capacity forced programmers to write hand tuned assembly language programs. It was soon discovered that programming in assembly language required a great deal of intellectual effort and was error-prone.</a:t>
            </a:r>
          </a:p>
          <a:p>
            <a:pPr algn="l"/>
            <a:endParaRPr lang="en-US" dirty="0" smtClean="0"/>
          </a:p>
          <a:p>
            <a:pPr algn="l"/>
            <a:r>
              <a:rPr lang="en-US" dirty="0" smtClean="0"/>
              <a:t>Some important languages that were developed in this time period include:</a:t>
            </a:r>
          </a:p>
          <a:p>
            <a:pPr marL="342900" indent="-342900" algn="l">
              <a:buFont typeface="Arial" panose="020B0604020202020204" pitchFamily="34" charset="0"/>
              <a:buChar char="•"/>
            </a:pPr>
            <a:r>
              <a:rPr lang="en-US" dirty="0" smtClean="0"/>
              <a:t>1943 - </a:t>
            </a:r>
            <a:r>
              <a:rPr lang="en-US" dirty="0" err="1" smtClean="0"/>
              <a:t>Plankalkül</a:t>
            </a:r>
            <a:r>
              <a:rPr lang="en-US" dirty="0" smtClean="0"/>
              <a:t> (Konrad </a:t>
            </a:r>
            <a:r>
              <a:rPr lang="en-US" dirty="0" err="1" smtClean="0"/>
              <a:t>Zuse</a:t>
            </a:r>
            <a:r>
              <a:rPr lang="en-US" dirty="0" smtClean="0"/>
              <a:t>)</a:t>
            </a:r>
          </a:p>
          <a:p>
            <a:pPr marL="342900" indent="-342900" algn="l">
              <a:buFont typeface="Arial" panose="020B0604020202020204" pitchFamily="34" charset="0"/>
              <a:buChar char="•"/>
            </a:pPr>
            <a:r>
              <a:rPr lang="en-US" dirty="0" smtClean="0"/>
              <a:t>1943 - ENIAC coding system</a:t>
            </a:r>
          </a:p>
          <a:p>
            <a:pPr marL="342900" indent="-342900" algn="l">
              <a:buFont typeface="Arial" panose="020B0604020202020204" pitchFamily="34" charset="0"/>
              <a:buChar char="•"/>
            </a:pPr>
            <a:r>
              <a:rPr lang="en-US" dirty="0" smtClean="0"/>
              <a:t>1949 - C-10</a:t>
            </a:r>
          </a:p>
        </p:txBody>
      </p:sp>
    </p:spTree>
    <p:extLst>
      <p:ext uri="{BB962C8B-B14F-4D97-AF65-F5344CB8AC3E}">
        <p14:creationId xmlns:p14="http://schemas.microsoft.com/office/powerpoint/2010/main" val="586222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Interpreter</a:t>
            </a:r>
            <a:endParaRPr lang="en-US" dirty="0">
              <a:solidFill>
                <a:srgbClr val="00B050"/>
              </a:solidFill>
            </a:endParaRPr>
          </a:p>
        </p:txBody>
      </p:sp>
      <p:sp>
        <p:nvSpPr>
          <p:cNvPr id="3" name="Content Placeholder 2"/>
          <p:cNvSpPr>
            <a:spLocks noGrp="1"/>
          </p:cNvSpPr>
          <p:nvPr>
            <p:ph idx="1"/>
          </p:nvPr>
        </p:nvSpPr>
        <p:spPr/>
        <p:txBody>
          <a:bodyPr/>
          <a:lstStyle/>
          <a:p>
            <a:pPr marL="0" indent="0">
              <a:buNone/>
            </a:pPr>
            <a:r>
              <a:rPr lang="en-US" dirty="0"/>
              <a:t>We just discussed about compilers and the compilation process. Compilers are required in case you are going to write your program in a programming language that needs to be compiled into binary format before its execution</a:t>
            </a:r>
            <a:r>
              <a:rPr lang="en-US" dirty="0" smtClean="0"/>
              <a:t>.</a:t>
            </a:r>
          </a:p>
          <a:p>
            <a:pPr marL="0" indent="0">
              <a:buNone/>
            </a:pPr>
            <a:endParaRPr lang="en-US" dirty="0"/>
          </a:p>
          <a:p>
            <a:pPr marL="0" indent="0">
              <a:buNone/>
            </a:pPr>
            <a:r>
              <a:rPr lang="en-US" dirty="0"/>
              <a:t>There are other programming languages such as Python, PHP, and Perl, which do not need any compilation into binary format, rather an interpreter can be used to read such programs line by line and execute them directly without any further conversion.</a:t>
            </a:r>
          </a:p>
          <a:p>
            <a:pPr marL="0" indent="0">
              <a:buNone/>
            </a:pPr>
            <a:endParaRPr lang="en-US" dirty="0"/>
          </a:p>
        </p:txBody>
      </p:sp>
    </p:spTree>
    <p:extLst>
      <p:ext uri="{BB962C8B-B14F-4D97-AF65-F5344CB8AC3E}">
        <p14:creationId xmlns:p14="http://schemas.microsoft.com/office/powerpoint/2010/main" val="1966241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Interpreter</a:t>
            </a:r>
            <a:endParaRPr lang="en-US" dirty="0">
              <a:solidFill>
                <a:srgbClr val="00B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903" y="2160588"/>
            <a:ext cx="5926346" cy="4893402"/>
          </a:xfrm>
        </p:spPr>
      </p:pic>
    </p:spTree>
    <p:extLst>
      <p:ext uri="{BB962C8B-B14F-4D97-AF65-F5344CB8AC3E}">
        <p14:creationId xmlns:p14="http://schemas.microsoft.com/office/powerpoint/2010/main" val="3286810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Difference Between Compiler and Interpreter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152" y="2160588"/>
            <a:ext cx="7530860" cy="4344084"/>
          </a:xfrm>
        </p:spPr>
      </p:pic>
    </p:spTree>
    <p:extLst>
      <p:ext uri="{BB962C8B-B14F-4D97-AF65-F5344CB8AC3E}">
        <p14:creationId xmlns:p14="http://schemas.microsoft.com/office/powerpoint/2010/main" val="1412349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Structural Programming</a:t>
            </a:r>
            <a:endParaRPr lang="en-US" dirty="0">
              <a:solidFill>
                <a:srgbClr val="00B050"/>
              </a:solidFill>
            </a:endParaRPr>
          </a:p>
        </p:txBody>
      </p:sp>
      <p:sp>
        <p:nvSpPr>
          <p:cNvPr id="3" name="Content Placeholder 2"/>
          <p:cNvSpPr>
            <a:spLocks noGrp="1"/>
          </p:cNvSpPr>
          <p:nvPr>
            <p:ph idx="1"/>
          </p:nvPr>
        </p:nvSpPr>
        <p:spPr/>
        <p:txBody>
          <a:bodyPr/>
          <a:lstStyle/>
          <a:p>
            <a:pPr marL="0" indent="0">
              <a:buNone/>
            </a:pPr>
            <a:r>
              <a:rPr lang="en-US" dirty="0" smtClean="0"/>
              <a:t>Structural Programming is a technique </a:t>
            </a:r>
            <a:r>
              <a:rPr lang="en-US" dirty="0"/>
              <a:t>for organizing and coding computer programs in which a hierarchy of modules is used, each having a single entry and a single exit point, and in which control is passed downward through the structure without unconditional branches to higher levels of the </a:t>
            </a:r>
            <a:r>
              <a:rPr lang="en-US" dirty="0" smtClean="0"/>
              <a:t>structure. </a:t>
            </a:r>
          </a:p>
          <a:p>
            <a:pPr marL="0" indent="0">
              <a:buNone/>
            </a:pPr>
            <a:r>
              <a:rPr lang="en-US" dirty="0" smtClean="0"/>
              <a:t>In structural Programming a program is broken into different sub-programs which is also called functions, subroutines, modules or procedures.</a:t>
            </a:r>
          </a:p>
          <a:p>
            <a:pPr marL="0" indent="0">
              <a:buNone/>
            </a:pPr>
            <a:r>
              <a:rPr lang="en-US" dirty="0"/>
              <a:t>Structured programming minimized the chances of the function affecting another. It supported to write clearer programs.</a:t>
            </a:r>
            <a:endParaRPr lang="en-US" dirty="0"/>
          </a:p>
        </p:txBody>
      </p:sp>
    </p:spTree>
    <p:extLst>
      <p:ext uri="{BB962C8B-B14F-4D97-AF65-F5344CB8AC3E}">
        <p14:creationId xmlns:p14="http://schemas.microsoft.com/office/powerpoint/2010/main" val="109424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Advantage of Structural Programming</a:t>
            </a:r>
            <a:endParaRPr lang="en-US" dirty="0">
              <a:solidFill>
                <a:srgbClr val="00B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291" y="2752449"/>
            <a:ext cx="8562954" cy="3154304"/>
          </a:xfrm>
        </p:spPr>
      </p:pic>
    </p:spTree>
    <p:extLst>
      <p:ext uri="{BB962C8B-B14F-4D97-AF65-F5344CB8AC3E}">
        <p14:creationId xmlns:p14="http://schemas.microsoft.com/office/powerpoint/2010/main" val="299469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 of Structural Programming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137865"/>
            <a:ext cx="8366061" cy="3736724"/>
          </a:xfrm>
        </p:spPr>
      </p:pic>
    </p:spTree>
    <p:extLst>
      <p:ext uri="{BB962C8B-B14F-4D97-AF65-F5344CB8AC3E}">
        <p14:creationId xmlns:p14="http://schemas.microsoft.com/office/powerpoint/2010/main" val="55260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programming Fundamentals</a:t>
            </a:r>
            <a:endParaRPr lang="en-US" dirty="0"/>
          </a:p>
        </p:txBody>
      </p:sp>
      <p:sp>
        <p:nvSpPr>
          <p:cNvPr id="3" name="Content Placeholder 2"/>
          <p:cNvSpPr>
            <a:spLocks noGrp="1"/>
          </p:cNvSpPr>
          <p:nvPr>
            <p:ph idx="1"/>
          </p:nvPr>
        </p:nvSpPr>
        <p:spPr/>
        <p:txBody>
          <a:bodyPr/>
          <a:lstStyle/>
          <a:p>
            <a:pPr marL="0" indent="0">
              <a:buNone/>
            </a:pPr>
            <a:r>
              <a:rPr lang="en-US" dirty="0" smtClean="0"/>
              <a:t>C programming language is a </a:t>
            </a:r>
            <a:r>
              <a:rPr lang="en-US" dirty="0"/>
              <a:t>S</a:t>
            </a:r>
            <a:r>
              <a:rPr lang="en-US" dirty="0" smtClean="0"/>
              <a:t>tructural Programming Language. We will use C programming language to see how Structural Programming language works.</a:t>
            </a:r>
          </a:p>
          <a:p>
            <a:pPr marL="0" indent="0">
              <a:buNone/>
            </a:pPr>
            <a:endParaRPr lang="en-US" dirty="0"/>
          </a:p>
          <a:p>
            <a:pPr marL="0" indent="0">
              <a:buNone/>
            </a:pPr>
            <a:r>
              <a:rPr lang="en-US" dirty="0"/>
              <a:t>A C program basically consists of the following parts −</a:t>
            </a:r>
          </a:p>
          <a:p>
            <a:r>
              <a:rPr lang="en-US" dirty="0"/>
              <a:t>Preprocessor Commands</a:t>
            </a:r>
          </a:p>
          <a:p>
            <a:r>
              <a:rPr lang="en-US" dirty="0"/>
              <a:t>Functions</a:t>
            </a:r>
          </a:p>
          <a:p>
            <a:r>
              <a:rPr lang="en-US" dirty="0"/>
              <a:t>Variables</a:t>
            </a:r>
          </a:p>
          <a:p>
            <a:r>
              <a:rPr lang="en-US" dirty="0"/>
              <a:t>Statements &amp; Expressions</a:t>
            </a:r>
          </a:p>
          <a:p>
            <a:r>
              <a:rPr lang="en-US" dirty="0"/>
              <a:t>Comments</a:t>
            </a:r>
          </a:p>
          <a:p>
            <a:pPr marL="0" indent="0">
              <a:buNone/>
            </a:pPr>
            <a:r>
              <a:rPr lang="en-US" dirty="0" smtClean="0"/>
              <a:t>  </a:t>
            </a:r>
            <a:endParaRPr lang="en-US" dirty="0"/>
          </a:p>
        </p:txBody>
      </p:sp>
    </p:spTree>
    <p:extLst>
      <p:ext uri="{BB962C8B-B14F-4D97-AF65-F5344CB8AC3E}">
        <p14:creationId xmlns:p14="http://schemas.microsoft.com/office/powerpoint/2010/main" val="419251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Tokens</a:t>
            </a:r>
            <a:endParaRPr lang="en-US" dirty="0"/>
          </a:p>
        </p:txBody>
      </p:sp>
      <p:sp>
        <p:nvSpPr>
          <p:cNvPr id="3" name="Content Placeholder 2"/>
          <p:cNvSpPr>
            <a:spLocks noGrp="1"/>
          </p:cNvSpPr>
          <p:nvPr>
            <p:ph idx="1"/>
          </p:nvPr>
        </p:nvSpPr>
        <p:spPr/>
        <p:txBody>
          <a:bodyPr/>
          <a:lstStyle/>
          <a:p>
            <a:pPr marL="0" indent="0">
              <a:buNone/>
            </a:pPr>
            <a:r>
              <a:rPr lang="en-US" dirty="0"/>
              <a:t>A C program consists of various tokens and a token is either a keyword, an identifier, a constant, a string literal, or a symbol</a:t>
            </a:r>
            <a:r>
              <a:rPr lang="en-US" dirty="0" smtClean="0"/>
              <a:t>.</a:t>
            </a:r>
          </a:p>
          <a:p>
            <a:pPr marL="0" indent="0">
              <a:buNone/>
            </a:pPr>
            <a:endParaRPr lang="en-US" dirty="0" smtClean="0"/>
          </a:p>
          <a:p>
            <a:pPr marL="0" indent="0">
              <a:buNone/>
            </a:pPr>
            <a:r>
              <a:rPr lang="en-US" dirty="0" smtClean="0"/>
              <a:t>Example:</a:t>
            </a:r>
          </a:p>
          <a:p>
            <a:pPr marL="0" indent="0">
              <a:buNone/>
            </a:pPr>
            <a:endParaRPr lang="en-US" dirty="0"/>
          </a:p>
          <a:p>
            <a:pPr marL="0" indent="0">
              <a:buNone/>
            </a:pPr>
            <a:r>
              <a:rPr lang="en-US" dirty="0" err="1" smtClean="0"/>
              <a:t>printf</a:t>
            </a:r>
            <a:r>
              <a:rPr lang="en-US" dirty="0" smtClean="0"/>
              <a:t>(“Hello world\n”);</a:t>
            </a:r>
          </a:p>
          <a:p>
            <a:pPr marL="0" indent="0">
              <a:buNone/>
            </a:pPr>
            <a:endParaRPr lang="en-US" dirty="0" smtClean="0"/>
          </a:p>
          <a:p>
            <a:pPr marL="0" indent="0">
              <a:buNone/>
            </a:pPr>
            <a:r>
              <a:rPr lang="en-US" dirty="0" smtClean="0"/>
              <a:t>Here tokens are:	</a:t>
            </a:r>
            <a:r>
              <a:rPr lang="en-US" dirty="0" err="1" smtClean="0"/>
              <a:t>printf</a:t>
            </a:r>
            <a:r>
              <a:rPr lang="en-US" dirty="0" smtClean="0"/>
              <a:t> , ( , “Hello world\n” , ) and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7118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Semiclone</a:t>
            </a:r>
            <a:endParaRPr lang="en-US" dirty="0"/>
          </a:p>
        </p:txBody>
      </p:sp>
      <p:sp>
        <p:nvSpPr>
          <p:cNvPr id="3" name="Content Placeholder 2"/>
          <p:cNvSpPr>
            <a:spLocks noGrp="1"/>
          </p:cNvSpPr>
          <p:nvPr>
            <p:ph idx="1"/>
          </p:nvPr>
        </p:nvSpPr>
        <p:spPr/>
        <p:txBody>
          <a:bodyPr/>
          <a:lstStyle/>
          <a:p>
            <a:pPr marL="0" indent="0">
              <a:buNone/>
            </a:pPr>
            <a:r>
              <a:rPr lang="en-US" dirty="0"/>
              <a:t>In a C program, the semicolon is a statement terminator. That is, each individual statement must be ended with a semicolon. It indicates the end of one logical entity</a:t>
            </a:r>
            <a:r>
              <a:rPr lang="en-US" dirty="0" smtClean="0"/>
              <a:t>.</a:t>
            </a:r>
          </a:p>
          <a:p>
            <a:pPr marL="0" indent="0">
              <a:buNone/>
            </a:pPr>
            <a:endParaRPr lang="en-US" dirty="0"/>
          </a:p>
          <a:p>
            <a:pPr marL="0" indent="0">
              <a:buNone/>
            </a:pPr>
            <a:r>
              <a:rPr lang="en-US" dirty="0" smtClean="0"/>
              <a:t>Example:</a:t>
            </a:r>
          </a:p>
          <a:p>
            <a:pPr marL="0" indent="0">
              <a:buNone/>
            </a:pPr>
            <a:endParaRPr lang="en-US" dirty="0"/>
          </a:p>
          <a:p>
            <a:pPr marL="0" indent="0">
              <a:buNone/>
            </a:pPr>
            <a:r>
              <a:rPr lang="en-US" dirty="0" err="1" smtClean="0"/>
              <a:t>printf</a:t>
            </a:r>
            <a:r>
              <a:rPr lang="en-US" dirty="0" smtClean="0"/>
              <a:t>(“Welcome to IIT”);</a:t>
            </a:r>
          </a:p>
          <a:p>
            <a:pPr marL="0" indent="0">
              <a:buNone/>
            </a:pPr>
            <a:endParaRPr lang="en-US" dirty="0"/>
          </a:p>
        </p:txBody>
      </p:sp>
    </p:spTree>
    <p:extLst>
      <p:ext uri="{BB962C8B-B14F-4D97-AF65-F5344CB8AC3E}">
        <p14:creationId xmlns:p14="http://schemas.microsoft.com/office/powerpoint/2010/main" val="134608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Comments</a:t>
            </a:r>
            <a:endParaRPr lang="en-US" dirty="0"/>
          </a:p>
        </p:txBody>
      </p:sp>
      <p:sp>
        <p:nvSpPr>
          <p:cNvPr id="3" name="Content Placeholder 2"/>
          <p:cNvSpPr>
            <a:spLocks noGrp="1"/>
          </p:cNvSpPr>
          <p:nvPr>
            <p:ph idx="1"/>
          </p:nvPr>
        </p:nvSpPr>
        <p:spPr/>
        <p:txBody>
          <a:bodyPr/>
          <a:lstStyle/>
          <a:p>
            <a:pPr marL="0" indent="0">
              <a:buNone/>
            </a:pPr>
            <a:r>
              <a:rPr lang="en-US" dirty="0"/>
              <a:t>Comments are like helping text in your C program and they are ignored by the compiler. They start with /* and terminate with the characters */ as shown below </a:t>
            </a:r>
            <a:r>
              <a:rPr lang="en-US" dirty="0" smtClean="0"/>
              <a:t>−</a:t>
            </a:r>
          </a:p>
          <a:p>
            <a:pPr marL="0" indent="0">
              <a:buNone/>
            </a:pPr>
            <a:r>
              <a:rPr lang="en-US" dirty="0" smtClean="0"/>
              <a:t>*/ This is my first comment.</a:t>
            </a:r>
          </a:p>
          <a:p>
            <a:pPr marL="0" indent="0">
              <a:buNone/>
            </a:pPr>
            <a:r>
              <a:rPr lang="en-US" dirty="0" smtClean="0"/>
              <a:t>This is a multi line comment*/</a:t>
            </a:r>
          </a:p>
          <a:p>
            <a:pPr marL="0" indent="0">
              <a:buNone/>
            </a:pPr>
            <a:endParaRPr lang="en-US" dirty="0"/>
          </a:p>
          <a:p>
            <a:pPr marL="0" indent="0">
              <a:buNone/>
            </a:pPr>
            <a:r>
              <a:rPr lang="en-US" dirty="0" smtClean="0"/>
              <a:t>We can also write one line comment as shown below:</a:t>
            </a:r>
          </a:p>
          <a:p>
            <a:pPr marL="0" indent="0">
              <a:buNone/>
            </a:pPr>
            <a:r>
              <a:rPr lang="en-US" dirty="0" smtClean="0"/>
              <a:t>// This is a single line comment </a:t>
            </a:r>
            <a:endParaRPr lang="en-US" dirty="0"/>
          </a:p>
        </p:txBody>
      </p:sp>
    </p:spTree>
    <p:extLst>
      <p:ext uri="{BB962C8B-B14F-4D97-AF65-F5344CB8AC3E}">
        <p14:creationId xmlns:p14="http://schemas.microsoft.com/office/powerpoint/2010/main" val="14995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History of Programming Language</a:t>
            </a:r>
            <a:endParaRPr lang="en-US" dirty="0"/>
          </a:p>
        </p:txBody>
      </p:sp>
      <p:sp>
        <p:nvSpPr>
          <p:cNvPr id="3" name="Content Placeholder 2"/>
          <p:cNvSpPr>
            <a:spLocks noGrp="1"/>
          </p:cNvSpPr>
          <p:nvPr>
            <p:ph idx="1"/>
          </p:nvPr>
        </p:nvSpPr>
        <p:spPr/>
        <p:txBody>
          <a:bodyPr/>
          <a:lstStyle/>
          <a:p>
            <a:pPr marL="0" indent="0">
              <a:buNone/>
            </a:pPr>
            <a:r>
              <a:rPr lang="en-US" dirty="0"/>
              <a:t>In the 1950s the first three modern programming languages whose descendants are still in widespread use today were designed</a:t>
            </a:r>
            <a:r>
              <a:rPr lang="en-US" dirty="0" smtClean="0"/>
              <a:t>:</a:t>
            </a:r>
          </a:p>
          <a:p>
            <a:r>
              <a:rPr lang="en-US" dirty="0"/>
              <a:t>FORTRAN, the "</a:t>
            </a:r>
            <a:r>
              <a:rPr lang="en-US" dirty="0" err="1"/>
              <a:t>FORmula</a:t>
            </a:r>
            <a:r>
              <a:rPr lang="en-US" dirty="0"/>
              <a:t> </a:t>
            </a:r>
            <a:r>
              <a:rPr lang="en-US" dirty="0" err="1"/>
              <a:t>TRANslator</a:t>
            </a:r>
            <a:r>
              <a:rPr lang="en-US" dirty="0"/>
              <a:t>", invented by John W. Backus et </a:t>
            </a:r>
            <a:r>
              <a:rPr lang="en-US" dirty="0" smtClean="0"/>
              <a:t>al</a:t>
            </a:r>
            <a:endParaRPr lang="en-US" dirty="0"/>
          </a:p>
          <a:p>
            <a:r>
              <a:rPr lang="en-US" dirty="0"/>
              <a:t>LISP, the "</a:t>
            </a:r>
            <a:r>
              <a:rPr lang="en-US" dirty="0" err="1"/>
              <a:t>LISt</a:t>
            </a:r>
            <a:r>
              <a:rPr lang="en-US" dirty="0"/>
              <a:t> Processor", invented by John McCarthy et al</a:t>
            </a:r>
            <a:r>
              <a:rPr lang="en-US" dirty="0" smtClean="0"/>
              <a:t>.</a:t>
            </a:r>
            <a:endParaRPr lang="en-US" dirty="0"/>
          </a:p>
          <a:p>
            <a:r>
              <a:rPr lang="en-US" dirty="0"/>
              <a:t>COBOL, the </a:t>
            </a:r>
            <a:r>
              <a:rPr lang="en-US" dirty="0" err="1"/>
              <a:t>COmmon</a:t>
            </a:r>
            <a:r>
              <a:rPr lang="en-US" dirty="0"/>
              <a:t> Business Oriented Language, created by the Short Range Committee, heavily influenced by Grace Hopper</a:t>
            </a:r>
            <a:r>
              <a:rPr lang="en-US" dirty="0" smtClean="0"/>
              <a:t>.</a:t>
            </a:r>
          </a:p>
          <a:p>
            <a:endParaRPr lang="en-US" dirty="0"/>
          </a:p>
        </p:txBody>
      </p:sp>
    </p:spTree>
    <p:extLst>
      <p:ext uri="{BB962C8B-B14F-4D97-AF65-F5344CB8AC3E}">
        <p14:creationId xmlns:p14="http://schemas.microsoft.com/office/powerpoint/2010/main" val="3675460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Identifiers</a:t>
            </a:r>
            <a:endParaRPr lang="en-US" dirty="0"/>
          </a:p>
        </p:txBody>
      </p:sp>
      <p:sp>
        <p:nvSpPr>
          <p:cNvPr id="3" name="Content Placeholder 2"/>
          <p:cNvSpPr>
            <a:spLocks noGrp="1"/>
          </p:cNvSpPr>
          <p:nvPr>
            <p:ph idx="1"/>
          </p:nvPr>
        </p:nvSpPr>
        <p:spPr/>
        <p:txBody>
          <a:bodyPr/>
          <a:lstStyle/>
          <a:p>
            <a:pPr marL="0" indent="0">
              <a:buNone/>
            </a:pPr>
            <a:r>
              <a:rPr lang="en-US" dirty="0"/>
              <a:t>A C identifier is a name used to identify a variable, function, or any other user-defined item. An identifier starts with a letter A to Z, a to z, or an underscore '_' followed by zero or more letters, underscores, and digits (0 to 9).</a:t>
            </a:r>
          </a:p>
          <a:p>
            <a:pPr marL="0" indent="0">
              <a:buNone/>
            </a:pPr>
            <a:r>
              <a:rPr lang="en-US" dirty="0"/>
              <a:t>C does not allow punctuation characters such as @, $, and % within identifiers. C is a </a:t>
            </a:r>
            <a:r>
              <a:rPr lang="en-US" b="1" dirty="0"/>
              <a:t>case-sensitive</a:t>
            </a:r>
            <a:r>
              <a:rPr lang="en-US" dirty="0"/>
              <a:t> programming language. Thus, </a:t>
            </a:r>
            <a:r>
              <a:rPr lang="en-US" dirty="0" err="1" smtClean="0"/>
              <a:t>MyIdentifier</a:t>
            </a:r>
            <a:r>
              <a:rPr lang="en-US" dirty="0" smtClean="0"/>
              <a:t> and</a:t>
            </a:r>
            <a:r>
              <a:rPr lang="en-US" dirty="0"/>
              <a:t> </a:t>
            </a:r>
            <a:r>
              <a:rPr lang="en-US" dirty="0"/>
              <a:t> </a:t>
            </a:r>
            <a:r>
              <a:rPr lang="en-US" dirty="0" err="1"/>
              <a:t>m</a:t>
            </a:r>
            <a:r>
              <a:rPr lang="en-US" dirty="0" err="1" smtClean="0"/>
              <a:t>yidentifier</a:t>
            </a:r>
            <a:r>
              <a:rPr lang="en-US" dirty="0"/>
              <a:t> are two different identifiers in C.</a:t>
            </a:r>
          </a:p>
          <a:p>
            <a:pPr marL="0" indent="0">
              <a:buNone/>
            </a:pPr>
            <a:endParaRPr lang="en-US" dirty="0"/>
          </a:p>
        </p:txBody>
      </p:sp>
    </p:spTree>
    <p:extLst>
      <p:ext uri="{BB962C8B-B14F-4D97-AF65-F5344CB8AC3E}">
        <p14:creationId xmlns:p14="http://schemas.microsoft.com/office/powerpoint/2010/main" val="391262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Keywords</a:t>
            </a:r>
            <a:endParaRPr lang="en-US" dirty="0"/>
          </a:p>
        </p:txBody>
      </p:sp>
      <p:sp>
        <p:nvSpPr>
          <p:cNvPr id="3" name="Content Placeholder 2"/>
          <p:cNvSpPr>
            <a:spLocks noGrp="1"/>
          </p:cNvSpPr>
          <p:nvPr>
            <p:ph idx="1"/>
          </p:nvPr>
        </p:nvSpPr>
        <p:spPr/>
        <p:txBody>
          <a:bodyPr/>
          <a:lstStyle/>
          <a:p>
            <a:pPr marL="0" indent="0">
              <a:buNone/>
            </a:pPr>
            <a:r>
              <a:rPr lang="en-US" dirty="0"/>
              <a:t>The following list shows the reserved words in C. These reserved words may not be used as constants or variables or any other identifier names</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68" y="2994380"/>
            <a:ext cx="7323826" cy="3208159"/>
          </a:xfrm>
          <a:prstGeom prst="rect">
            <a:avLst/>
          </a:prstGeom>
        </p:spPr>
      </p:pic>
    </p:spTree>
    <p:extLst>
      <p:ext uri="{BB962C8B-B14F-4D97-AF65-F5344CB8AC3E}">
        <p14:creationId xmlns:p14="http://schemas.microsoft.com/office/powerpoint/2010/main" val="102908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History of Programming Language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period from the late 1960s to the late 1970s brought a major flowering of programming languages. Most of the major language paradigms now in use were invented in this period</a:t>
            </a:r>
            <a:r>
              <a:rPr lang="en-US" dirty="0" smtClean="0"/>
              <a:t>:</a:t>
            </a:r>
          </a:p>
          <a:p>
            <a:r>
              <a:rPr lang="en-US" dirty="0" err="1"/>
              <a:t>Simula</a:t>
            </a:r>
            <a:r>
              <a:rPr lang="en-US" dirty="0"/>
              <a:t>, invented in the late 1960s by </a:t>
            </a:r>
            <a:r>
              <a:rPr lang="en-US" dirty="0" err="1"/>
              <a:t>Nygaard</a:t>
            </a:r>
            <a:r>
              <a:rPr lang="en-US" dirty="0"/>
              <a:t> and Dahl as a superset of Algol 60, was the first language designed to support object-oriented programming. Smalltalk (mid 1970s) provided a complete ground-up design of an object-oriented language.</a:t>
            </a:r>
          </a:p>
          <a:p>
            <a:r>
              <a:rPr lang="en-US" dirty="0"/>
              <a:t>C, an early systems programming language, was developed by Dennis Ritchie and Ken Thompson at Bell Labs between 1969 and 1973.</a:t>
            </a:r>
          </a:p>
          <a:p>
            <a:r>
              <a:rPr lang="en-US" dirty="0"/>
              <a:t>Prolog, designed in 1972 by </a:t>
            </a:r>
            <a:r>
              <a:rPr lang="en-US" dirty="0" err="1"/>
              <a:t>Colmerauer</a:t>
            </a:r>
            <a:r>
              <a:rPr lang="en-US" dirty="0"/>
              <a:t>, </a:t>
            </a:r>
            <a:r>
              <a:rPr lang="en-US" dirty="0" err="1"/>
              <a:t>Roussel</a:t>
            </a:r>
            <a:r>
              <a:rPr lang="en-US" dirty="0"/>
              <a:t>, and Kowalski, was the first logic programming language.</a:t>
            </a:r>
          </a:p>
          <a:p>
            <a:r>
              <a:rPr lang="en-US" dirty="0"/>
              <a:t>ML built a polymorphic type system (invented by Robin Milner in 1978) on top of Lisp, pioneering statically typed functional programming languages.</a:t>
            </a:r>
          </a:p>
          <a:p>
            <a:pPr marL="0" indent="0">
              <a:buNone/>
            </a:pPr>
            <a:endParaRPr lang="en-US" dirty="0"/>
          </a:p>
        </p:txBody>
      </p:sp>
    </p:spTree>
    <p:extLst>
      <p:ext uri="{BB962C8B-B14F-4D97-AF65-F5344CB8AC3E}">
        <p14:creationId xmlns:p14="http://schemas.microsoft.com/office/powerpoint/2010/main" val="266012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History of Programming Language</a:t>
            </a:r>
            <a:endParaRPr lang="en-US" dirty="0"/>
          </a:p>
        </p:txBody>
      </p:sp>
      <p:sp>
        <p:nvSpPr>
          <p:cNvPr id="3" name="Content Placeholder 2"/>
          <p:cNvSpPr>
            <a:spLocks noGrp="1"/>
          </p:cNvSpPr>
          <p:nvPr>
            <p:ph idx="1"/>
          </p:nvPr>
        </p:nvSpPr>
        <p:spPr/>
        <p:txBody>
          <a:bodyPr>
            <a:normAutofit/>
          </a:bodyPr>
          <a:lstStyle/>
          <a:p>
            <a:pPr marL="0" indent="0">
              <a:buNone/>
            </a:pPr>
            <a:r>
              <a:rPr lang="en-US" dirty="0"/>
              <a:t>The 1980s were years of relative consolidation. C++ combined object-oriented and systems programming. The United States government standardized Ada, a systems programming language intended for use by defense contractors. In Japan and elsewhere, vast sums were spent investigating so-called "fifth generation" languages that incorporated logic programming constructs</a:t>
            </a:r>
            <a:r>
              <a:rPr lang="en-US" dirty="0" smtClean="0"/>
              <a:t>.</a:t>
            </a:r>
          </a:p>
          <a:p>
            <a:pPr marL="0" indent="0" fontAlgn="base">
              <a:buNone/>
            </a:pPr>
            <a:r>
              <a:rPr lang="en-US" dirty="0"/>
              <a:t>Some important languages that were developed in this time period include:</a:t>
            </a:r>
          </a:p>
          <a:p>
            <a:r>
              <a:rPr lang="en-US" dirty="0"/>
              <a:t>1983 - Ada</a:t>
            </a:r>
          </a:p>
          <a:p>
            <a:r>
              <a:rPr lang="en-US" dirty="0"/>
              <a:t>1983 - C++</a:t>
            </a:r>
          </a:p>
          <a:p>
            <a:r>
              <a:rPr lang="en-US" dirty="0"/>
              <a:t>1985 - Eiffel</a:t>
            </a:r>
          </a:p>
          <a:p>
            <a:r>
              <a:rPr lang="en-US" dirty="0"/>
              <a:t>1987 - Perl</a:t>
            </a:r>
          </a:p>
          <a:p>
            <a:r>
              <a:rPr lang="en-US" dirty="0"/>
              <a:t>1989 - FL (Backus</a:t>
            </a:r>
            <a:r>
              <a:rPr lang="en-US" dirty="0" smtClean="0"/>
              <a:t>)</a:t>
            </a:r>
            <a:endParaRPr lang="en-US" dirty="0"/>
          </a:p>
        </p:txBody>
      </p:sp>
    </p:spTree>
    <p:extLst>
      <p:ext uri="{BB962C8B-B14F-4D97-AF65-F5344CB8AC3E}">
        <p14:creationId xmlns:p14="http://schemas.microsoft.com/office/powerpoint/2010/main" val="246560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History of Programming Language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rapid growth of the Internet in the mid-1990s was the next major historic event in programming languages. By opening up a radically new platform for computer systems, the Internet created an opportunity for new </a:t>
            </a:r>
            <a:r>
              <a:rPr lang="en-US" dirty="0" smtClean="0"/>
              <a:t>languages </a:t>
            </a:r>
            <a:r>
              <a:rPr lang="en-US" dirty="0"/>
              <a:t>to be adopted</a:t>
            </a:r>
            <a:r>
              <a:rPr lang="en-US" dirty="0" smtClean="0"/>
              <a:t>.</a:t>
            </a:r>
          </a:p>
          <a:p>
            <a:pPr marL="0" indent="0" fontAlgn="base">
              <a:buNone/>
            </a:pPr>
            <a:r>
              <a:rPr lang="en-US" dirty="0"/>
              <a:t>Some important languages that were developed in this time period include:</a:t>
            </a:r>
          </a:p>
          <a:p>
            <a:r>
              <a:rPr lang="en-US" dirty="0"/>
              <a:t>1990 - Haskell</a:t>
            </a:r>
          </a:p>
          <a:p>
            <a:r>
              <a:rPr lang="en-US" dirty="0"/>
              <a:t>1990 - Python</a:t>
            </a:r>
          </a:p>
          <a:p>
            <a:r>
              <a:rPr lang="en-US" dirty="0"/>
              <a:t>1991 - Java</a:t>
            </a:r>
          </a:p>
          <a:p>
            <a:r>
              <a:rPr lang="en-US" dirty="0"/>
              <a:t>1993 - Ruby</a:t>
            </a:r>
          </a:p>
          <a:p>
            <a:r>
              <a:rPr lang="en-US" dirty="0"/>
              <a:t>1994 - PHP</a:t>
            </a:r>
          </a:p>
          <a:p>
            <a:r>
              <a:rPr lang="en-US" dirty="0"/>
              <a:t>2000 - C#</a:t>
            </a:r>
          </a:p>
          <a:p>
            <a:pPr marL="0" indent="0">
              <a:buNone/>
            </a:pPr>
            <a:endParaRPr lang="en-US" dirty="0"/>
          </a:p>
        </p:txBody>
      </p:sp>
    </p:spTree>
    <p:extLst>
      <p:ext uri="{BB962C8B-B14F-4D97-AF65-F5344CB8AC3E}">
        <p14:creationId xmlns:p14="http://schemas.microsoft.com/office/powerpoint/2010/main" val="216486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Programming Environment</a:t>
            </a:r>
            <a:endParaRPr lang="en-US" dirty="0">
              <a:solidFill>
                <a:srgbClr val="00B050"/>
              </a:solidFill>
            </a:endParaRPr>
          </a:p>
        </p:txBody>
      </p:sp>
      <p:sp>
        <p:nvSpPr>
          <p:cNvPr id="3" name="Content Placeholder 2"/>
          <p:cNvSpPr>
            <a:spLocks noGrp="1"/>
          </p:cNvSpPr>
          <p:nvPr>
            <p:ph idx="1"/>
          </p:nvPr>
        </p:nvSpPr>
        <p:spPr/>
        <p:txBody>
          <a:bodyPr>
            <a:normAutofit/>
          </a:bodyPr>
          <a:lstStyle/>
          <a:p>
            <a:pPr marL="0" indent="0">
              <a:buNone/>
            </a:pPr>
            <a:r>
              <a:rPr lang="en-US" dirty="0"/>
              <a:t>Though Environment Setup is not an element of any Programming Language, it is the first step to be followed before setting on to write a </a:t>
            </a:r>
            <a:r>
              <a:rPr lang="en-US" dirty="0" smtClean="0"/>
              <a:t>program. When </a:t>
            </a:r>
            <a:r>
              <a:rPr lang="en-US" dirty="0"/>
              <a:t>we say Environment Setup, it simply implies a base on top of which we can do our </a:t>
            </a:r>
            <a:r>
              <a:rPr lang="en-US" dirty="0" smtClean="0"/>
              <a:t>programming. Thus</a:t>
            </a:r>
            <a:r>
              <a:rPr lang="en-US" dirty="0"/>
              <a:t>, we need to have the required software setup, i.e., installation on our PC which will be used to write computer programs, compile, and execute them</a:t>
            </a:r>
            <a:r>
              <a:rPr lang="en-US" dirty="0" smtClean="0"/>
              <a:t>.</a:t>
            </a:r>
          </a:p>
          <a:p>
            <a:pPr marL="0" indent="0">
              <a:buNone/>
            </a:pPr>
            <a:r>
              <a:rPr lang="en-US" dirty="0" smtClean="0"/>
              <a:t>We can write code in three ways:</a:t>
            </a:r>
          </a:p>
          <a:p>
            <a:r>
              <a:rPr lang="en-US" dirty="0"/>
              <a:t>A text editor to create computer programs.</a:t>
            </a:r>
          </a:p>
          <a:p>
            <a:r>
              <a:rPr lang="en-US" dirty="0"/>
              <a:t>A compiler to compile the programs into binary format.</a:t>
            </a:r>
          </a:p>
          <a:p>
            <a:r>
              <a:rPr lang="en-US" dirty="0"/>
              <a:t>An interpreter to execute the programs directly</a:t>
            </a:r>
            <a:r>
              <a:rPr lang="en-US" dirty="0" smtClean="0"/>
              <a:t>.</a:t>
            </a:r>
            <a:endParaRPr lang="en-US" dirty="0"/>
          </a:p>
        </p:txBody>
      </p:sp>
    </p:spTree>
    <p:extLst>
      <p:ext uri="{BB962C8B-B14F-4D97-AF65-F5344CB8AC3E}">
        <p14:creationId xmlns:p14="http://schemas.microsoft.com/office/powerpoint/2010/main" val="2346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Text Editor</a:t>
            </a:r>
            <a:endParaRPr lang="en-US" dirty="0">
              <a:solidFill>
                <a:srgbClr val="00B050"/>
              </a:solidFill>
            </a:endParaRPr>
          </a:p>
        </p:txBody>
      </p:sp>
      <p:sp>
        <p:nvSpPr>
          <p:cNvPr id="3" name="Content Placeholder 2"/>
          <p:cNvSpPr>
            <a:spLocks noGrp="1"/>
          </p:cNvSpPr>
          <p:nvPr>
            <p:ph idx="1"/>
          </p:nvPr>
        </p:nvSpPr>
        <p:spPr/>
        <p:txBody>
          <a:bodyPr/>
          <a:lstStyle/>
          <a:p>
            <a:pPr marL="0" indent="0">
              <a:buNone/>
            </a:pPr>
            <a:r>
              <a:rPr lang="en-US" dirty="0"/>
              <a:t>A text editor is a software that is used to write computer programs</a:t>
            </a:r>
            <a:r>
              <a:rPr lang="en-US" dirty="0" smtClean="0"/>
              <a:t>.</a:t>
            </a:r>
          </a:p>
          <a:p>
            <a:pPr marL="0" indent="0">
              <a:buNone/>
            </a:pPr>
            <a:r>
              <a:rPr lang="en-US" dirty="0" smtClean="0"/>
              <a:t>Some famous text editors are:</a:t>
            </a:r>
          </a:p>
          <a:p>
            <a:r>
              <a:rPr lang="en-US" dirty="0" smtClean="0"/>
              <a:t>Notepad</a:t>
            </a:r>
          </a:p>
          <a:p>
            <a:r>
              <a:rPr lang="en-US" dirty="0" smtClean="0"/>
              <a:t>Notepad++</a:t>
            </a:r>
          </a:p>
          <a:p>
            <a:r>
              <a:rPr lang="en-US" dirty="0" smtClean="0"/>
              <a:t>Vim</a:t>
            </a:r>
          </a:p>
          <a:p>
            <a:r>
              <a:rPr lang="en-US" dirty="0" smtClean="0"/>
              <a:t>Nano </a:t>
            </a:r>
            <a:r>
              <a:rPr lang="en-US" dirty="0" err="1" smtClean="0"/>
              <a:t>etc</a:t>
            </a:r>
            <a:endParaRPr lang="en-US" dirty="0" smtClean="0"/>
          </a:p>
          <a:p>
            <a:pPr marL="0" indent="0">
              <a:buNone/>
            </a:pPr>
            <a:endParaRPr lang="en-US" dirty="0"/>
          </a:p>
        </p:txBody>
      </p:sp>
    </p:spTree>
    <p:extLst>
      <p:ext uri="{BB962C8B-B14F-4D97-AF65-F5344CB8AC3E}">
        <p14:creationId xmlns:p14="http://schemas.microsoft.com/office/powerpoint/2010/main" val="375313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Compiler</a:t>
            </a:r>
            <a:endParaRPr lang="en-US" dirty="0">
              <a:solidFill>
                <a:srgbClr val="00B050"/>
              </a:solidFill>
            </a:endParaRPr>
          </a:p>
        </p:txBody>
      </p:sp>
      <p:sp>
        <p:nvSpPr>
          <p:cNvPr id="3" name="Content Placeholder 2"/>
          <p:cNvSpPr>
            <a:spLocks noGrp="1"/>
          </p:cNvSpPr>
          <p:nvPr>
            <p:ph idx="1"/>
          </p:nvPr>
        </p:nvSpPr>
        <p:spPr/>
        <p:txBody>
          <a:bodyPr/>
          <a:lstStyle/>
          <a:p>
            <a:pPr marL="0" indent="0">
              <a:buNone/>
            </a:pPr>
            <a:r>
              <a:rPr lang="en-US" dirty="0" smtClean="0"/>
              <a:t>We can </a:t>
            </a:r>
            <a:r>
              <a:rPr lang="en-US" dirty="0"/>
              <a:t>write </a:t>
            </a:r>
            <a:r>
              <a:rPr lang="en-US" dirty="0" smtClean="0"/>
              <a:t>our </a:t>
            </a:r>
            <a:r>
              <a:rPr lang="en-US" dirty="0"/>
              <a:t>computer program using </a:t>
            </a:r>
            <a:r>
              <a:rPr lang="en-US" dirty="0" smtClean="0"/>
              <a:t>our </a:t>
            </a:r>
            <a:r>
              <a:rPr lang="en-US" dirty="0"/>
              <a:t>favorite programming language and save it in a text file called the program </a:t>
            </a:r>
            <a:r>
              <a:rPr lang="en-US" dirty="0" err="1" smtClean="0"/>
              <a:t>file.But</a:t>
            </a:r>
            <a:r>
              <a:rPr lang="en-US" dirty="0" smtClean="0"/>
              <a:t>, the </a:t>
            </a:r>
            <a:r>
              <a:rPr lang="en-US" dirty="0"/>
              <a:t>computer cannot understand </a:t>
            </a:r>
            <a:r>
              <a:rPr lang="en-US" dirty="0" smtClean="0"/>
              <a:t>the </a:t>
            </a:r>
            <a:r>
              <a:rPr lang="en-US" dirty="0"/>
              <a:t>program directly given in the text format, so we need to convert this program in a binary format, which can be understood by the computer</a:t>
            </a:r>
            <a:r>
              <a:rPr lang="en-US" dirty="0" smtClean="0"/>
              <a:t>.</a:t>
            </a:r>
          </a:p>
          <a:p>
            <a:pPr marL="0" indent="0">
              <a:buNone/>
            </a:pPr>
            <a:r>
              <a:rPr lang="en-US" dirty="0"/>
              <a:t>The conversion from text program to binary file is done by another software called Compiler and this process of conversion from text formatted program to binary format file is called program compilation. Finally, </a:t>
            </a:r>
            <a:r>
              <a:rPr lang="en-US" dirty="0" smtClean="0"/>
              <a:t>we </a:t>
            </a:r>
            <a:r>
              <a:rPr lang="en-US" dirty="0"/>
              <a:t>can execute binary file to perform the programmed task</a:t>
            </a:r>
            <a:r>
              <a:rPr lang="en-US" dirty="0" smtClean="0"/>
              <a:t>.</a:t>
            </a:r>
          </a:p>
        </p:txBody>
      </p:sp>
    </p:spTree>
    <p:extLst>
      <p:ext uri="{BB962C8B-B14F-4D97-AF65-F5344CB8AC3E}">
        <p14:creationId xmlns:p14="http://schemas.microsoft.com/office/powerpoint/2010/main" val="135141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Compiler</a:t>
            </a:r>
            <a:endParaRPr lang="en-US" dirty="0">
              <a:solidFill>
                <a:srgbClr val="00B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098" y="1469762"/>
            <a:ext cx="6064370" cy="4991423"/>
          </a:xfrm>
        </p:spPr>
      </p:pic>
    </p:spTree>
    <p:extLst>
      <p:ext uri="{BB962C8B-B14F-4D97-AF65-F5344CB8AC3E}">
        <p14:creationId xmlns:p14="http://schemas.microsoft.com/office/powerpoint/2010/main" val="19538767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138</TotalTime>
  <Words>1208</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History of Programming Language</vt:lpstr>
      <vt:lpstr>History of Programming Language</vt:lpstr>
      <vt:lpstr>History of Programming Language</vt:lpstr>
      <vt:lpstr>History of Programming Language</vt:lpstr>
      <vt:lpstr>History of Programming Language</vt:lpstr>
      <vt:lpstr>Programming Environment</vt:lpstr>
      <vt:lpstr>Text Editor</vt:lpstr>
      <vt:lpstr>Compiler</vt:lpstr>
      <vt:lpstr>Compiler</vt:lpstr>
      <vt:lpstr>Interpreter</vt:lpstr>
      <vt:lpstr>Interpreter</vt:lpstr>
      <vt:lpstr>Difference Between Compiler and Interpreter</vt:lpstr>
      <vt:lpstr>Structural Programming</vt:lpstr>
      <vt:lpstr>Advantage of Structural Programming</vt:lpstr>
      <vt:lpstr>Disadvantage of Structural Programming</vt:lpstr>
      <vt:lpstr>C programming Fundamentals</vt:lpstr>
      <vt:lpstr>Tokens</vt:lpstr>
      <vt:lpstr>Semiclone</vt:lpstr>
      <vt:lpstr>Comments</vt:lpstr>
      <vt:lpstr>Identifiers</vt:lpstr>
      <vt:lpstr>Keywords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Kazi Sohan</dc:creator>
  <cp:lastModifiedBy>Kazi Sohan</cp:lastModifiedBy>
  <cp:revision>103</cp:revision>
  <dcterms:created xsi:type="dcterms:W3CDTF">2019-02-26T15:13:36Z</dcterms:created>
  <dcterms:modified xsi:type="dcterms:W3CDTF">2019-02-26T17:32:11Z</dcterms:modified>
</cp:coreProperties>
</file>