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notesMasterIdLst>
    <p:notesMasterId r:id="rId36"/>
  </p:notesMasterIdLst>
  <p:sldIdLst>
    <p:sldId id="259" r:id="rId2"/>
    <p:sldId id="262" r:id="rId3"/>
    <p:sldId id="265" r:id="rId4"/>
    <p:sldId id="268" r:id="rId5"/>
    <p:sldId id="271" r:id="rId6"/>
    <p:sldId id="274" r:id="rId7"/>
    <p:sldId id="277" r:id="rId8"/>
    <p:sldId id="280" r:id="rId9"/>
    <p:sldId id="283" r:id="rId10"/>
    <p:sldId id="286" r:id="rId11"/>
    <p:sldId id="289" r:id="rId12"/>
    <p:sldId id="292" r:id="rId13"/>
    <p:sldId id="295" r:id="rId14"/>
    <p:sldId id="313" r:id="rId15"/>
    <p:sldId id="325" r:id="rId16"/>
    <p:sldId id="328" r:id="rId17"/>
    <p:sldId id="331" r:id="rId18"/>
    <p:sldId id="349" r:id="rId19"/>
    <p:sldId id="352" r:id="rId20"/>
    <p:sldId id="355" r:id="rId21"/>
    <p:sldId id="358" r:id="rId22"/>
    <p:sldId id="361" r:id="rId23"/>
    <p:sldId id="364" r:id="rId24"/>
    <p:sldId id="367" r:id="rId25"/>
    <p:sldId id="370" r:id="rId26"/>
    <p:sldId id="373" r:id="rId27"/>
    <p:sldId id="376" r:id="rId28"/>
    <p:sldId id="379" r:id="rId29"/>
    <p:sldId id="382" r:id="rId30"/>
    <p:sldId id="385" r:id="rId31"/>
    <p:sldId id="388" r:id="rId32"/>
    <p:sldId id="391" r:id="rId33"/>
    <p:sldId id="394" r:id="rId34"/>
    <p:sldId id="397" r:id="rId35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3974" autoAdjust="0"/>
  </p:normalViewPr>
  <p:slideViewPr>
    <p:cSldViewPr>
      <p:cViewPr varScale="1">
        <p:scale>
          <a:sx n="68" d="100"/>
          <a:sy n="68" d="100"/>
        </p:scale>
        <p:origin x="1867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552094E-3237-F115-546B-35F76640C1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0" hangingPunct="0">
              <a:defRPr kumimoji="0" sz="1200">
                <a:cs typeface="Times New Roman (Hebrew)" pitchFamily="26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B36B782-CB5D-FD12-F885-066530602C52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630BC58-F389-F5F0-6588-630D0332A87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/>
              <a:t>לחץ כדי לשנות סגנונות טקסט בסיס</a:t>
            </a:r>
          </a:p>
          <a:p>
            <a:pPr lvl="1"/>
            <a:r>
              <a:rPr lang="he-IL" altLang="en-US"/>
              <a:t>רמה שניה</a:t>
            </a:r>
          </a:p>
          <a:p>
            <a:pPr lvl="2"/>
            <a:r>
              <a:rPr lang="he-IL" altLang="en-US"/>
              <a:t>רמה שלישית</a:t>
            </a:r>
          </a:p>
          <a:p>
            <a:pPr lvl="3"/>
            <a:r>
              <a:rPr lang="he-IL" altLang="en-US"/>
              <a:t>רמה רביעית</a:t>
            </a:r>
          </a:p>
          <a:p>
            <a:pPr lvl="4"/>
            <a:r>
              <a:rPr lang="he-IL" altLang="en-US"/>
              <a:t>רמה חמישית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BC14683-5C1F-6420-F2F5-BE8E7A0265E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1" eaLnBrk="0" hangingPunct="0">
              <a:defRPr kumimoji="0" sz="1200">
                <a:cs typeface="Times New Roman (Hebrew)" pitchFamily="26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55CA07B3-7D94-4E27-A793-EE3AB09BB54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 eaLnBrk="0" hangingPunct="0">
              <a:defRPr kumimoji="0" sz="1200">
                <a:cs typeface="Times New Roman (Hebrew)" pitchFamily="26" charset="0"/>
              </a:defRPr>
            </a:lvl1pPr>
          </a:lstStyle>
          <a:p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C34F7EC-78C5-09D0-F2FA-9114541FE4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1" eaLnBrk="0" hangingPunct="0">
              <a:defRPr kumimoji="0" sz="1200">
                <a:cs typeface="Times New Roman (Hebrew)" pitchFamily="26" charset="0"/>
              </a:defRPr>
            </a:lvl1pPr>
          </a:lstStyle>
          <a:p>
            <a:fld id="{53AD188A-E130-4FC3-BC75-7DAA1582AA1E}" type="slidenum">
              <a:rPr lang="he-IL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 (Hebrew)" pitchFamily="26" charset="0"/>
      </a:defRPr>
    </a:lvl1pPr>
    <a:lvl2pPr marL="457200" algn="r" rtl="1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 (Hebrew)" pitchFamily="26" charset="0"/>
      </a:defRPr>
    </a:lvl2pPr>
    <a:lvl3pPr marL="914400" algn="r" rtl="1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 (Hebrew)" pitchFamily="26" charset="0"/>
      </a:defRPr>
    </a:lvl3pPr>
    <a:lvl4pPr marL="1371600" algn="r" rtl="1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 (Hebrew)" pitchFamily="26" charset="0"/>
      </a:defRPr>
    </a:lvl4pPr>
    <a:lvl5pPr marL="1828800" algn="r" rtl="1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 (Hebrew)" pitchFamily="26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A06A3D3-3839-E51B-D39E-27C4DEBDD2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4134A20-1F80-439A-B3E1-02A93AA84572}" type="slidenum">
              <a:rPr lang="he-IL" altLang="en-US"/>
              <a:t>1</a:t>
            </a:fld>
            <a:endParaRPr lang="en-US" altLang="en-US"/>
          </a:p>
        </p:txBody>
      </p:sp>
      <p:sp>
        <p:nvSpPr>
          <p:cNvPr id="23554" name="Rectangle 1026">
            <a:extLst>
              <a:ext uri="{FF2B5EF4-FFF2-40B4-BE49-F238E27FC236}">
                <a16:creationId xmlns:a16="http://schemas.microsoft.com/office/drawing/2014/main" id="{11217861-B70C-8F5C-0DA8-758266B7A8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1027">
            <a:extLst>
              <a:ext uri="{FF2B5EF4-FFF2-40B4-BE49-F238E27FC236}">
                <a16:creationId xmlns:a16="http://schemas.microsoft.com/office/drawing/2014/main" id="{0E37D127-8E8D-36AD-735F-9D9F0F7E3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3994168-748B-AF37-54C4-82490523BF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37307F8-7340-4528-981A-3F14FAD8C8A6}" type="slidenum">
              <a:rPr lang="he-IL" altLang="en-US"/>
              <a:t>12</a:t>
            </a:fld>
            <a:endParaRPr lang="en-US" altLang="en-US"/>
          </a:p>
        </p:txBody>
      </p:sp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1E16B1FC-B738-B393-5282-CC965EDD00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4ED41605-0AB5-242A-A732-AE4335F27A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B2D65AA-CFB4-43A6-EFAF-DF2CF93AAB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F6D9225-1566-428C-8B79-84CE1223B41D}" type="slidenum">
              <a:rPr lang="he-IL" altLang="en-US"/>
              <a:t>3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99DC67D3-DD91-0856-E3D1-664EF53664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75429FA-7FD9-105C-5CD0-32A3E832B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C251F3C-F5AE-AFAF-9E12-3B37416C08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5A02C3F-19CC-428C-A30A-102DA4114FA7}" type="slidenum">
              <a:rPr lang="he-IL" altLang="en-US"/>
              <a:t>4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AC6518FF-1246-F40E-B3A8-0FF1A59286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C4FDA0B-577B-43F9-50A1-39150D9A4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E2AB9F5-2F5E-4EB1-1393-52CC7FFA50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6E6B8FE-D5FE-4DF7-A0A3-ECE7411B2C77}" type="slidenum">
              <a:rPr lang="he-IL" altLang="en-US"/>
              <a:t>6</a:t>
            </a:fld>
            <a:endParaRPr lang="en-US" altLang="en-US"/>
          </a:p>
        </p:txBody>
      </p:sp>
      <p:sp>
        <p:nvSpPr>
          <p:cNvPr id="30722" name="Rectangle 1026">
            <a:extLst>
              <a:ext uri="{FF2B5EF4-FFF2-40B4-BE49-F238E27FC236}">
                <a16:creationId xmlns:a16="http://schemas.microsoft.com/office/drawing/2014/main" id="{FE48C33C-3DAA-0DC0-440C-C7BFB4E32C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1027">
            <a:extLst>
              <a:ext uri="{FF2B5EF4-FFF2-40B4-BE49-F238E27FC236}">
                <a16:creationId xmlns:a16="http://schemas.microsoft.com/office/drawing/2014/main" id="{BC3CED75-CE73-FAE5-DACC-E395E465D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E2747F3-66A4-70CB-EC8E-B19EC632A3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53BD66B-3985-4A9C-9BE0-CD6619A18C99}" type="slidenum">
              <a:rPr lang="he-IL" altLang="en-US"/>
              <a:t>7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BBAA11D7-18E3-AD47-A783-341E6C4F49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728F659-8C5D-1D60-0850-4B8C448E3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0FB821E-5538-E1C4-6786-25B4062505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34C12D8-9DB8-4C14-83A0-ACA3DE394462}" type="slidenum">
              <a:rPr lang="he-IL" altLang="en-US"/>
              <a:t>8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27F1C3C8-B7A9-6347-3284-25BF029600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583C30D-FEA2-781C-B131-43BD2F9CA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157C1CF-B0FE-6B19-E9E7-FFD33517D4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3023536-6539-49E5-B52B-DAC16706E29B}" type="slidenum">
              <a:rPr lang="he-IL" altLang="en-US"/>
              <a:t>9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F6E18247-4DD8-919D-B7A0-543FD09740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1B6776C-4AE5-B462-6DFA-449BEACEB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8892117-E9D5-4574-B4DF-27B54A1FFA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A8BBE30-11DB-4E59-9ADC-7D015AA35EE5}" type="slidenum">
              <a:rPr lang="he-IL" altLang="en-US"/>
              <a:t>10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822AF1E1-8678-A327-25BF-0C0B7D061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599AF55-3D7C-E357-B947-1C4CB4EB6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B684EAD-C391-F630-7E86-3E38F2D96C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301C820-9F74-464F-B26B-01ADE6B2FB71}" type="slidenum">
              <a:rPr lang="he-IL" altLang="en-US"/>
              <a:t>11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A236CAFF-4A4A-9B35-2B68-AA8B501D57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DD7ADCE-DF5C-A7A5-E8BD-8265B29FC8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B2D6-C151-4CB3-976A-27E160FEB37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0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9984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84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4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68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A928-5239-41E6-81F2-8FF46652936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0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8674-F67D-43A5-B213-1A2E450AF65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5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36394" y="661924"/>
            <a:ext cx="4871211" cy="177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03071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B392-B9C1-4DC6-AB04-CCCEE4EED39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3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1966-0453-4443-B0AE-9D4CBE21F20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4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2C16-4BD0-48A1-A098-2891E7CD149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5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082-2CAC-42FB-AAE1-EDCEF62C51D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9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B5AD-0D99-4DC0-8E77-DEF7DC08BF17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9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8DDA-369A-4F5E-BFA9-C6AF7A99DCF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6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B7E4-89B1-4306-B128-CD07B0B3436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4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0A81-23D6-4ACC-A86E-5D00A7BDFCD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8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87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44231F24-BC69-59D3-996B-10436F8C80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99060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he-IL" dirty="0">
                <a:solidFill>
                  <a:schemeClr val="hlink"/>
                </a:solidFill>
              </a:rPr>
            </a:br>
            <a:br>
              <a:rPr lang="en-US" altLang="he-IL" dirty="0">
                <a:solidFill>
                  <a:schemeClr val="hlink"/>
                </a:solidFill>
              </a:rPr>
            </a:br>
            <a:br>
              <a:rPr lang="en-US" altLang="he-IL" dirty="0">
                <a:solidFill>
                  <a:schemeClr val="hlink"/>
                </a:solidFill>
              </a:rPr>
            </a:br>
            <a:br>
              <a:rPr lang="en-US" altLang="he-IL" dirty="0">
                <a:solidFill>
                  <a:schemeClr val="hlink"/>
                </a:solidFill>
              </a:rPr>
            </a:br>
            <a:r>
              <a:rPr lang="en-US" altLang="he-IL" sz="4400" dirty="0">
                <a:solidFill>
                  <a:schemeClr val="hlink"/>
                </a:solidFill>
              </a:rPr>
              <a:t>Power control and </a:t>
            </a:r>
            <a:r>
              <a:rPr lang="en-US" altLang="he-IL" sz="4400" dirty="0" err="1">
                <a:solidFill>
                  <a:schemeClr val="hlink"/>
                </a:solidFill>
              </a:rPr>
              <a:t>tdma</a:t>
            </a:r>
            <a:r>
              <a:rPr lang="en-US" altLang="he-IL" sz="4400" dirty="0">
                <a:solidFill>
                  <a:schemeClr val="hlink"/>
                </a:solidFill>
              </a:rPr>
              <a:t> design configuration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84077D5-2B56-6336-7F77-07DC17BDA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01241"/>
              </p:ext>
            </p:extLst>
          </p:nvPr>
        </p:nvGraphicFramePr>
        <p:xfrm>
          <a:off x="1524000" y="2646680"/>
          <a:ext cx="6096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68288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08922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27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91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44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1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8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3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65517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7168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>
            <a:extLst>
              <a:ext uri="{FF2B5EF4-FFF2-40B4-BE49-F238E27FC236}">
                <a16:creationId xmlns:a16="http://schemas.microsoft.com/office/drawing/2014/main" id="{8E2635B9-FEEF-C3F7-11D0-6416CF80C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he-IL">
                <a:solidFill>
                  <a:srgbClr val="FF0000"/>
                </a:solidFill>
              </a:rPr>
              <a:t>Definition of Path Loss</a:t>
            </a:r>
            <a:endParaRPr lang="en-US" altLang="he-IL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D36C66D6-E73A-993A-97F4-6BE50A6BE5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305800" cy="1828800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altLang="en-US" sz="2800" b="0"/>
              <a:t>The major characteristic of a wireless communication channel is </a:t>
            </a:r>
            <a:r>
              <a:rPr lang="en-US" altLang="en-US" sz="2800" b="0">
                <a:solidFill>
                  <a:srgbClr val="FFFF00"/>
                </a:solidFill>
              </a:rPr>
              <a:t>Path Loss</a:t>
            </a:r>
            <a:r>
              <a:rPr lang="en-US" altLang="en-US" sz="2800" b="0"/>
              <a:t>, measured in dB.</a:t>
            </a:r>
          </a:p>
          <a:p>
            <a:pPr algn="l" rtl="0"/>
            <a:r>
              <a:rPr lang="en-US" altLang="en-US" sz="2800" b="0"/>
              <a:t>This parameter describes the difference in signal power between two measuring points (T, R).</a:t>
            </a:r>
          </a:p>
        </p:txBody>
      </p:sp>
      <p:sp>
        <p:nvSpPr>
          <p:cNvPr id="7221" name="Rectangle 53">
            <a:extLst>
              <a:ext uri="{FF2B5EF4-FFF2-40B4-BE49-F238E27FC236}">
                <a16:creationId xmlns:a16="http://schemas.microsoft.com/office/drawing/2014/main" id="{63D8D608-A70C-B31E-7F5F-77C776A4A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962400"/>
            <a:ext cx="5791200" cy="26670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pSp>
        <p:nvGrpSpPr>
          <p:cNvPr id="7348" name="Group 180">
            <a:extLst>
              <a:ext uri="{FF2B5EF4-FFF2-40B4-BE49-F238E27FC236}">
                <a16:creationId xmlns:a16="http://schemas.microsoft.com/office/drawing/2014/main" id="{B5D66663-040F-5DB2-5FAF-183C6F332799}"/>
              </a:ext>
            </a:extLst>
          </p:cNvPr>
          <p:cNvGrpSpPr/>
          <p:nvPr/>
        </p:nvGrpSpPr>
        <p:grpSpPr>
          <a:xfrm>
            <a:off x="1447800" y="4038600"/>
            <a:ext cx="5562600" cy="2471738"/>
            <a:chOff x="2160" y="2160"/>
            <a:chExt cx="7865" cy="4732"/>
          </a:xfrm>
        </p:grpSpPr>
        <p:sp>
          <p:nvSpPr>
            <p:cNvPr id="7349" name="Text Box 181">
              <a:extLst>
                <a:ext uri="{FF2B5EF4-FFF2-40B4-BE49-F238E27FC236}">
                  <a16:creationId xmlns:a16="http://schemas.microsoft.com/office/drawing/2014/main" id="{6B3CABBD-149B-9376-B786-9D0681B5F1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6" y="4608"/>
              <a:ext cx="720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he-IL" sz="1400" b="1">
                  <a:solidFill>
                    <a:schemeClr val="bg2"/>
                  </a:solidFill>
                  <a:latin typeface="Miriam" panose="020B0502050101010101" pitchFamily="34" charset="-79"/>
                  <a:cs typeface="Miriam" panose="020B0502050101010101" pitchFamily="34" charset="-79"/>
                </a:rPr>
                <a:t>P</a:t>
              </a:r>
              <a:r>
                <a:rPr lang="en-US" altLang="he-IL" sz="1400" b="1" baseline="-25000">
                  <a:solidFill>
                    <a:schemeClr val="bg2"/>
                  </a:solidFill>
                  <a:latin typeface="Miriam" panose="020B0502050101010101" pitchFamily="34" charset="-79"/>
                  <a:cs typeface="Miriam" panose="020B0502050101010101" pitchFamily="34" charset="-79"/>
                </a:rPr>
                <a:t>2</a:t>
              </a:r>
            </a:p>
            <a:p>
              <a:endParaRPr lang="en-US" altLang="he-IL" sz="1000">
                <a:solidFill>
                  <a:schemeClr val="bg2"/>
                </a:solidFill>
                <a:cs typeface="Miriam" panose="020B0502050101010101" pitchFamily="34" charset="-79"/>
              </a:endParaRPr>
            </a:p>
          </p:txBody>
        </p:sp>
        <p:sp>
          <p:nvSpPr>
            <p:cNvPr id="7350" name="Text Box 182">
              <a:extLst>
                <a:ext uri="{FF2B5EF4-FFF2-40B4-BE49-F238E27FC236}">
                  <a16:creationId xmlns:a16="http://schemas.microsoft.com/office/drawing/2014/main" id="{FCC56CB6-F76F-5084-7FE4-4AF0C38C0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1" y="3126"/>
              <a:ext cx="1152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he-IL" sz="1000" b="1">
                  <a:solidFill>
                    <a:schemeClr val="bg2"/>
                  </a:solidFill>
                  <a:latin typeface="Miriam" panose="020B0502050101010101" pitchFamily="34" charset="-79"/>
                  <a:cs typeface="Miriam" panose="020B0502050101010101" pitchFamily="34" charset="-79"/>
                </a:rPr>
                <a:t>Building reflection</a:t>
              </a:r>
            </a:p>
            <a:p>
              <a:endParaRPr lang="en-US" altLang="he-IL" sz="1000">
                <a:solidFill>
                  <a:schemeClr val="bg2"/>
                </a:solidFill>
                <a:cs typeface="Miriam" panose="020B0502050101010101" pitchFamily="34" charset="-79"/>
              </a:endParaRPr>
            </a:p>
          </p:txBody>
        </p:sp>
        <p:sp>
          <p:nvSpPr>
            <p:cNvPr id="7351" name="Text Box 183">
              <a:extLst>
                <a:ext uri="{FF2B5EF4-FFF2-40B4-BE49-F238E27FC236}">
                  <a16:creationId xmlns:a16="http://schemas.microsoft.com/office/drawing/2014/main" id="{A6BD71E7-4811-19C2-F7DD-AC4A63216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1" y="5886"/>
              <a:ext cx="144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he-IL" sz="1000" b="1">
                  <a:solidFill>
                    <a:schemeClr val="bg2"/>
                  </a:solidFill>
                  <a:latin typeface="Miriam" panose="020B0502050101010101" pitchFamily="34" charset="-79"/>
                  <a:cs typeface="Miriam" panose="020B0502050101010101" pitchFamily="34" charset="-79"/>
                </a:rPr>
                <a:t>Ground reflection</a:t>
              </a:r>
            </a:p>
            <a:p>
              <a:endParaRPr lang="en-US" altLang="he-IL" sz="1000" b="1">
                <a:solidFill>
                  <a:schemeClr val="bg2"/>
                </a:solidFill>
                <a:latin typeface="Miriam" panose="020B0502050101010101" pitchFamily="34" charset="-79"/>
                <a:cs typeface="Miriam" panose="020B0502050101010101" pitchFamily="34" charset="-79"/>
              </a:endParaRPr>
            </a:p>
            <a:p>
              <a:endParaRPr lang="en-US" altLang="he-IL" sz="1000">
                <a:solidFill>
                  <a:schemeClr val="bg2"/>
                </a:solidFill>
                <a:cs typeface="Miriam" panose="020B0502050101010101" pitchFamily="34" charset="-79"/>
              </a:endParaRPr>
            </a:p>
          </p:txBody>
        </p:sp>
        <p:sp>
          <p:nvSpPr>
            <p:cNvPr id="7352" name="Text Box 184">
              <a:extLst>
                <a:ext uri="{FF2B5EF4-FFF2-40B4-BE49-F238E27FC236}">
                  <a16:creationId xmlns:a16="http://schemas.microsoft.com/office/drawing/2014/main" id="{4D5D132E-9689-4A01-B532-230E1B20E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9" y="4476"/>
              <a:ext cx="720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he-IL" sz="1000" b="1">
                  <a:solidFill>
                    <a:schemeClr val="bg2"/>
                  </a:solidFill>
                  <a:latin typeface="Miriam" panose="020B0502050101010101" pitchFamily="34" charset="-79"/>
                  <a:cs typeface="Miriam" panose="020B0502050101010101" pitchFamily="34" charset="-79"/>
                </a:rPr>
                <a:t>LOS</a:t>
              </a:r>
            </a:p>
            <a:p>
              <a:endParaRPr lang="en-US" altLang="he-IL" sz="1000">
                <a:solidFill>
                  <a:schemeClr val="bg2"/>
                </a:solidFill>
                <a:cs typeface="Miriam" panose="020B0502050101010101" pitchFamily="34" charset="-79"/>
              </a:endParaRPr>
            </a:p>
          </p:txBody>
        </p:sp>
        <p:sp>
          <p:nvSpPr>
            <p:cNvPr id="7353" name="Line 185">
              <a:extLst>
                <a:ext uri="{FF2B5EF4-FFF2-40B4-BE49-F238E27FC236}">
                  <a16:creationId xmlns:a16="http://schemas.microsoft.com/office/drawing/2014/main" id="{BBC55A19-B99A-BBE0-C5D5-AF67C75D6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6718"/>
              <a:ext cx="6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354" name="Line 186">
              <a:extLst>
                <a:ext uri="{FF2B5EF4-FFF2-40B4-BE49-F238E27FC236}">
                  <a16:creationId xmlns:a16="http://schemas.microsoft.com/office/drawing/2014/main" id="{DA8F746E-5496-A374-E7DC-34B0067B5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6718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355" name="Line 187">
              <a:extLst>
                <a:ext uri="{FF2B5EF4-FFF2-40B4-BE49-F238E27FC236}">
                  <a16:creationId xmlns:a16="http://schemas.microsoft.com/office/drawing/2014/main" id="{D461766B-2743-BF84-425E-B290E9E22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2" y="6718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356" name="Line 188">
              <a:extLst>
                <a:ext uri="{FF2B5EF4-FFF2-40B4-BE49-F238E27FC236}">
                  <a16:creationId xmlns:a16="http://schemas.microsoft.com/office/drawing/2014/main" id="{C390AE2D-B209-054F-F2C7-1FB878779F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0" y="6718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357" name="Line 189">
              <a:extLst>
                <a:ext uri="{FF2B5EF4-FFF2-40B4-BE49-F238E27FC236}">
                  <a16:creationId xmlns:a16="http://schemas.microsoft.com/office/drawing/2014/main" id="{D9A494EB-8436-1BB2-BF05-D182F8E469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78" y="6718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358" name="Line 190">
              <a:extLst>
                <a:ext uri="{FF2B5EF4-FFF2-40B4-BE49-F238E27FC236}">
                  <a16:creationId xmlns:a16="http://schemas.microsoft.com/office/drawing/2014/main" id="{11521C23-9832-CC18-3299-139A7CDBAC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4" y="6718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359" name="Line 191">
              <a:extLst>
                <a:ext uri="{FF2B5EF4-FFF2-40B4-BE49-F238E27FC236}">
                  <a16:creationId xmlns:a16="http://schemas.microsoft.com/office/drawing/2014/main" id="{BA97206E-5462-21E7-7960-FB1B37E0D9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2" y="6718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360" name="Line 192">
              <a:extLst>
                <a:ext uri="{FF2B5EF4-FFF2-40B4-BE49-F238E27FC236}">
                  <a16:creationId xmlns:a16="http://schemas.microsoft.com/office/drawing/2014/main" id="{EF73F99F-76B2-DE81-0B3C-10944C0C57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0" y="6718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361" name="Line 193">
              <a:extLst>
                <a:ext uri="{FF2B5EF4-FFF2-40B4-BE49-F238E27FC236}">
                  <a16:creationId xmlns:a16="http://schemas.microsoft.com/office/drawing/2014/main" id="{B0CD4300-EE01-34D5-2422-93565BF8B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8" y="6718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362" name="Line 194">
              <a:extLst>
                <a:ext uri="{FF2B5EF4-FFF2-40B4-BE49-F238E27FC236}">
                  <a16:creationId xmlns:a16="http://schemas.microsoft.com/office/drawing/2014/main" id="{9DC4AE97-F7C1-D07B-C663-6B19895F6B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1" y="6724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363" name="Line 195">
              <a:extLst>
                <a:ext uri="{FF2B5EF4-FFF2-40B4-BE49-F238E27FC236}">
                  <a16:creationId xmlns:a16="http://schemas.microsoft.com/office/drawing/2014/main" id="{AC523DA8-4BF3-C97F-BA79-949729DA8B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49" y="6724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364" name="Line 196">
              <a:extLst>
                <a:ext uri="{FF2B5EF4-FFF2-40B4-BE49-F238E27FC236}">
                  <a16:creationId xmlns:a16="http://schemas.microsoft.com/office/drawing/2014/main" id="{DF728AD7-2DBD-7D11-051A-D8E6393B4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37" y="6724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365" name="Line 197">
              <a:extLst>
                <a:ext uri="{FF2B5EF4-FFF2-40B4-BE49-F238E27FC236}">
                  <a16:creationId xmlns:a16="http://schemas.microsoft.com/office/drawing/2014/main" id="{A888A0F2-58F9-95B8-AA2F-3F137EF7F3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25" y="6724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366" name="Line 198">
              <a:extLst>
                <a:ext uri="{FF2B5EF4-FFF2-40B4-BE49-F238E27FC236}">
                  <a16:creationId xmlns:a16="http://schemas.microsoft.com/office/drawing/2014/main" id="{2930705F-6092-1F2A-9255-6902809678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21" y="6724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367" name="Line 199">
              <a:extLst>
                <a:ext uri="{FF2B5EF4-FFF2-40B4-BE49-F238E27FC236}">
                  <a16:creationId xmlns:a16="http://schemas.microsoft.com/office/drawing/2014/main" id="{07A5D028-FAD4-BC3E-5CD5-79B1D4CAE0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09" y="6724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368" name="Line 200">
              <a:extLst>
                <a:ext uri="{FF2B5EF4-FFF2-40B4-BE49-F238E27FC236}">
                  <a16:creationId xmlns:a16="http://schemas.microsoft.com/office/drawing/2014/main" id="{79E6C884-B308-FD57-2BC3-502BBF4099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97" y="6724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369" name="Line 201">
              <a:extLst>
                <a:ext uri="{FF2B5EF4-FFF2-40B4-BE49-F238E27FC236}">
                  <a16:creationId xmlns:a16="http://schemas.microsoft.com/office/drawing/2014/main" id="{A770505C-34A1-0F0A-D8C3-B4EC4D1CD6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85" y="6724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370" name="Line 202">
              <a:extLst>
                <a:ext uri="{FF2B5EF4-FFF2-40B4-BE49-F238E27FC236}">
                  <a16:creationId xmlns:a16="http://schemas.microsoft.com/office/drawing/2014/main" id="{1AD42BAF-283E-3D98-F9C9-E85CA33B93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81" y="6748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371" name="Line 203">
              <a:extLst>
                <a:ext uri="{FF2B5EF4-FFF2-40B4-BE49-F238E27FC236}">
                  <a16:creationId xmlns:a16="http://schemas.microsoft.com/office/drawing/2014/main" id="{3D39CF8D-9A77-B5D9-6C90-2E07DAF1D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69" y="6748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372" name="Line 204">
              <a:extLst>
                <a:ext uri="{FF2B5EF4-FFF2-40B4-BE49-F238E27FC236}">
                  <a16:creationId xmlns:a16="http://schemas.microsoft.com/office/drawing/2014/main" id="{2BAD0644-E3AF-615B-A520-AEA13844D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57" y="6748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373" name="Line 205">
              <a:extLst>
                <a:ext uri="{FF2B5EF4-FFF2-40B4-BE49-F238E27FC236}">
                  <a16:creationId xmlns:a16="http://schemas.microsoft.com/office/drawing/2014/main" id="{BFE9DD36-AA36-E9CE-CCD5-63A8357D1A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45" y="6748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374" name="Line 206">
              <a:extLst>
                <a:ext uri="{FF2B5EF4-FFF2-40B4-BE49-F238E27FC236}">
                  <a16:creationId xmlns:a16="http://schemas.microsoft.com/office/drawing/2014/main" id="{AB4FCEB2-2FAD-BF14-32C8-2054F284BC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41" y="6748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375" name="Line 207">
              <a:extLst>
                <a:ext uri="{FF2B5EF4-FFF2-40B4-BE49-F238E27FC236}">
                  <a16:creationId xmlns:a16="http://schemas.microsoft.com/office/drawing/2014/main" id="{061A186E-E20D-C78E-77D0-B2CAA91889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29" y="6748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376" name="Line 208">
              <a:extLst>
                <a:ext uri="{FF2B5EF4-FFF2-40B4-BE49-F238E27FC236}">
                  <a16:creationId xmlns:a16="http://schemas.microsoft.com/office/drawing/2014/main" id="{A14D17EE-C926-5A7D-20CB-1FC8D163CB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17" y="6748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377" name="Line 209">
              <a:extLst>
                <a:ext uri="{FF2B5EF4-FFF2-40B4-BE49-F238E27FC236}">
                  <a16:creationId xmlns:a16="http://schemas.microsoft.com/office/drawing/2014/main" id="{3FA6EAE5-88D4-F941-07F2-0540E004AA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05" y="6748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378" name="Oval 210">
              <a:extLst>
                <a:ext uri="{FF2B5EF4-FFF2-40B4-BE49-F238E27FC236}">
                  <a16:creationId xmlns:a16="http://schemas.microsoft.com/office/drawing/2014/main" id="{6928DFC1-39B9-57CA-4333-CDFBAF43A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4435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379" name="Oval 211">
              <a:extLst>
                <a:ext uri="{FF2B5EF4-FFF2-40B4-BE49-F238E27FC236}">
                  <a16:creationId xmlns:a16="http://schemas.microsoft.com/office/drawing/2014/main" id="{3CE65158-83D2-24E6-24C0-A4F015463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0" y="5257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380" name="Line 212">
              <a:extLst>
                <a:ext uri="{FF2B5EF4-FFF2-40B4-BE49-F238E27FC236}">
                  <a16:creationId xmlns:a16="http://schemas.microsoft.com/office/drawing/2014/main" id="{1CB75FE0-1137-1F76-00D1-BC175F622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5" y="4495"/>
              <a:ext cx="6585" cy="7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381" name="Line 213">
              <a:extLst>
                <a:ext uri="{FF2B5EF4-FFF2-40B4-BE49-F238E27FC236}">
                  <a16:creationId xmlns:a16="http://schemas.microsoft.com/office/drawing/2014/main" id="{F5B3A0A8-8B66-8680-15D3-2A0AAD179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5" y="4555"/>
              <a:ext cx="3387" cy="21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382" name="Line 214">
              <a:extLst>
                <a:ext uri="{FF2B5EF4-FFF2-40B4-BE49-F238E27FC236}">
                  <a16:creationId xmlns:a16="http://schemas.microsoft.com/office/drawing/2014/main" id="{AA5B9C0E-CFDC-87C6-DDED-936805A708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92" y="5365"/>
              <a:ext cx="3183" cy="13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383" name="Line 215">
              <a:extLst>
                <a:ext uri="{FF2B5EF4-FFF2-40B4-BE49-F238E27FC236}">
                  <a16:creationId xmlns:a16="http://schemas.microsoft.com/office/drawing/2014/main" id="{E6809FDA-969B-A085-4FE3-9852A39C9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" y="5515"/>
              <a:ext cx="507" cy="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384" name="Line 216">
              <a:extLst>
                <a:ext uri="{FF2B5EF4-FFF2-40B4-BE49-F238E27FC236}">
                  <a16:creationId xmlns:a16="http://schemas.microsoft.com/office/drawing/2014/main" id="{C8E8FE94-95ED-28D4-5EC5-44553DE47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94" y="5845"/>
              <a:ext cx="441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385" name="Line 217">
              <a:extLst>
                <a:ext uri="{FF2B5EF4-FFF2-40B4-BE49-F238E27FC236}">
                  <a16:creationId xmlns:a16="http://schemas.microsoft.com/office/drawing/2014/main" id="{81B68255-9ECB-E9A6-A0DE-D3FBBA85C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5" y="4915"/>
              <a:ext cx="54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graphicFrame>
          <p:nvGraphicFramePr>
            <p:cNvPr id="7386" name="Object 218">
              <a:extLst>
                <a:ext uri="{FF2B5EF4-FFF2-40B4-BE49-F238E27FC236}">
                  <a16:creationId xmlns:a16="http://schemas.microsoft.com/office/drawing/2014/main" id="{B4A9F146-34BD-B5AD-7D5E-24DAD4B28F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4320"/>
            <a:ext cx="41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01520" imgH="114120" progId="Equation.3">
                    <p:embed/>
                  </p:oleObj>
                </mc:Choice>
                <mc:Fallback>
                  <p:oleObj name="Equation" r:id="rId3" imgW="101520" imgH="11412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60" y="4320"/>
                          <a:ext cx="415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87" name="Object 219">
              <a:extLst>
                <a:ext uri="{FF2B5EF4-FFF2-40B4-BE49-F238E27FC236}">
                  <a16:creationId xmlns:a16="http://schemas.microsoft.com/office/drawing/2014/main" id="{5EA3BB8D-13DB-6C1C-2482-1199CEBD04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48" y="5040"/>
            <a:ext cx="377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52280" imgH="164880" progId="Equation.3">
                    <p:embed/>
                  </p:oleObj>
                </mc:Choice>
                <mc:Fallback>
                  <p:oleObj name="Equation" r:id="rId5" imgW="152280" imgH="16488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648" y="5040"/>
                          <a:ext cx="377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388" name="Group 220">
              <a:extLst>
                <a:ext uri="{FF2B5EF4-FFF2-40B4-BE49-F238E27FC236}">
                  <a16:creationId xmlns:a16="http://schemas.microsoft.com/office/drawing/2014/main" id="{4A7D7AE9-6E03-0669-0F51-BB7050A99CCA}"/>
                </a:ext>
              </a:extLst>
            </p:cNvPr>
            <p:cNvGrpSpPr/>
            <p:nvPr/>
          </p:nvGrpSpPr>
          <p:grpSpPr>
            <a:xfrm>
              <a:off x="4317" y="2448"/>
              <a:ext cx="723" cy="1584"/>
              <a:chOff x="4317" y="1872"/>
              <a:chExt cx="723" cy="1584"/>
            </a:xfrm>
          </p:grpSpPr>
          <p:sp>
            <p:nvSpPr>
              <p:cNvPr id="7389" name="Rectangle 221">
                <a:extLst>
                  <a:ext uri="{FF2B5EF4-FFF2-40B4-BE49-F238E27FC236}">
                    <a16:creationId xmlns:a16="http://schemas.microsoft.com/office/drawing/2014/main" id="{A885C246-0086-5694-7C4F-1E9AF8469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7" y="1872"/>
                <a:ext cx="723" cy="15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90" name="Rectangle 222">
                <a:extLst>
                  <a:ext uri="{FF2B5EF4-FFF2-40B4-BE49-F238E27FC236}">
                    <a16:creationId xmlns:a16="http://schemas.microsoft.com/office/drawing/2014/main" id="{40925888-03E0-AE6A-CF6D-CA51B767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016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91" name="Rectangle 223">
                <a:extLst>
                  <a:ext uri="{FF2B5EF4-FFF2-40B4-BE49-F238E27FC236}">
                    <a16:creationId xmlns:a16="http://schemas.microsoft.com/office/drawing/2014/main" id="{45FEEAF2-1501-6B01-57B2-D05A856B7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016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92" name="Rectangle 224">
                <a:extLst>
                  <a:ext uri="{FF2B5EF4-FFF2-40B4-BE49-F238E27FC236}">
                    <a16:creationId xmlns:a16="http://schemas.microsoft.com/office/drawing/2014/main" id="{E67D3C00-256F-95D9-EF75-0CA935BFD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304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93" name="Rectangle 225">
                <a:extLst>
                  <a:ext uri="{FF2B5EF4-FFF2-40B4-BE49-F238E27FC236}">
                    <a16:creationId xmlns:a16="http://schemas.microsoft.com/office/drawing/2014/main" id="{46EF11A5-4BC5-D95B-136B-99032D2FC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304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94" name="Rectangle 226">
                <a:extLst>
                  <a:ext uri="{FF2B5EF4-FFF2-40B4-BE49-F238E27FC236}">
                    <a16:creationId xmlns:a16="http://schemas.microsoft.com/office/drawing/2014/main" id="{94E17AE8-15EF-4982-0180-59D564F22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5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95" name="Rectangle 227">
                <a:extLst>
                  <a:ext uri="{FF2B5EF4-FFF2-40B4-BE49-F238E27FC236}">
                    <a16:creationId xmlns:a16="http://schemas.microsoft.com/office/drawing/2014/main" id="{053C1000-0C37-7F40-C105-CD859A5B9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5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7396" name="Group 228">
              <a:extLst>
                <a:ext uri="{FF2B5EF4-FFF2-40B4-BE49-F238E27FC236}">
                  <a16:creationId xmlns:a16="http://schemas.microsoft.com/office/drawing/2014/main" id="{740FB0E8-D401-DAA0-B313-CE65BB1FF4B9}"/>
                </a:ext>
              </a:extLst>
            </p:cNvPr>
            <p:cNvGrpSpPr/>
            <p:nvPr/>
          </p:nvGrpSpPr>
          <p:grpSpPr>
            <a:xfrm>
              <a:off x="5760" y="2160"/>
              <a:ext cx="576" cy="1152"/>
              <a:chOff x="4317" y="1872"/>
              <a:chExt cx="723" cy="1584"/>
            </a:xfrm>
          </p:grpSpPr>
          <p:sp>
            <p:nvSpPr>
              <p:cNvPr id="7397" name="Rectangle 229">
                <a:extLst>
                  <a:ext uri="{FF2B5EF4-FFF2-40B4-BE49-F238E27FC236}">
                    <a16:creationId xmlns:a16="http://schemas.microsoft.com/office/drawing/2014/main" id="{DB1E73D5-E41E-E22E-6C25-94FF79FC4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7" y="1872"/>
                <a:ext cx="723" cy="15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98" name="Rectangle 230">
                <a:extLst>
                  <a:ext uri="{FF2B5EF4-FFF2-40B4-BE49-F238E27FC236}">
                    <a16:creationId xmlns:a16="http://schemas.microsoft.com/office/drawing/2014/main" id="{0E8F4232-69ED-BEEE-8041-F3F69B575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016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99" name="Rectangle 231">
                <a:extLst>
                  <a:ext uri="{FF2B5EF4-FFF2-40B4-BE49-F238E27FC236}">
                    <a16:creationId xmlns:a16="http://schemas.microsoft.com/office/drawing/2014/main" id="{0379F9AE-5855-E02E-EC65-52994301F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016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00" name="Rectangle 232">
                <a:extLst>
                  <a:ext uri="{FF2B5EF4-FFF2-40B4-BE49-F238E27FC236}">
                    <a16:creationId xmlns:a16="http://schemas.microsoft.com/office/drawing/2014/main" id="{3D8FC005-9454-BE95-6D86-FEE361FAE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304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01" name="Rectangle 233">
                <a:extLst>
                  <a:ext uri="{FF2B5EF4-FFF2-40B4-BE49-F238E27FC236}">
                    <a16:creationId xmlns:a16="http://schemas.microsoft.com/office/drawing/2014/main" id="{51AC34E2-2BFE-CC20-63D2-FEA4267C8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304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02" name="Rectangle 234">
                <a:extLst>
                  <a:ext uri="{FF2B5EF4-FFF2-40B4-BE49-F238E27FC236}">
                    <a16:creationId xmlns:a16="http://schemas.microsoft.com/office/drawing/2014/main" id="{A45E7605-1E5A-0964-584C-F1B92E7DB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5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03" name="Rectangle 235">
                <a:extLst>
                  <a:ext uri="{FF2B5EF4-FFF2-40B4-BE49-F238E27FC236}">
                    <a16:creationId xmlns:a16="http://schemas.microsoft.com/office/drawing/2014/main" id="{DC8F1E27-752C-CABB-925B-FB79F8DBF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5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7404" name="Group 236">
              <a:extLst>
                <a:ext uri="{FF2B5EF4-FFF2-40B4-BE49-F238E27FC236}">
                  <a16:creationId xmlns:a16="http://schemas.microsoft.com/office/drawing/2014/main" id="{8CCC6616-F347-DBE7-54C7-A5B5E595550C}"/>
                </a:ext>
              </a:extLst>
            </p:cNvPr>
            <p:cNvGrpSpPr/>
            <p:nvPr/>
          </p:nvGrpSpPr>
          <p:grpSpPr>
            <a:xfrm>
              <a:off x="7056" y="2736"/>
              <a:ext cx="1152" cy="1728"/>
              <a:chOff x="4317" y="1872"/>
              <a:chExt cx="723" cy="1584"/>
            </a:xfrm>
          </p:grpSpPr>
          <p:sp>
            <p:nvSpPr>
              <p:cNvPr id="7405" name="Rectangle 237">
                <a:extLst>
                  <a:ext uri="{FF2B5EF4-FFF2-40B4-BE49-F238E27FC236}">
                    <a16:creationId xmlns:a16="http://schemas.microsoft.com/office/drawing/2014/main" id="{F3173681-DD4A-4E28-3407-B422F4E9D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7" y="1872"/>
                <a:ext cx="723" cy="15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06" name="Rectangle 238">
                <a:extLst>
                  <a:ext uri="{FF2B5EF4-FFF2-40B4-BE49-F238E27FC236}">
                    <a16:creationId xmlns:a16="http://schemas.microsoft.com/office/drawing/2014/main" id="{5FABC0AD-A992-AAA6-F4E5-0941C9AF7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016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07" name="Rectangle 239">
                <a:extLst>
                  <a:ext uri="{FF2B5EF4-FFF2-40B4-BE49-F238E27FC236}">
                    <a16:creationId xmlns:a16="http://schemas.microsoft.com/office/drawing/2014/main" id="{291644E1-F054-3EF4-6C9E-457120681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016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08" name="Rectangle 240">
                <a:extLst>
                  <a:ext uri="{FF2B5EF4-FFF2-40B4-BE49-F238E27FC236}">
                    <a16:creationId xmlns:a16="http://schemas.microsoft.com/office/drawing/2014/main" id="{15130325-BF38-F320-CB98-FAB0EB6B2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304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09" name="Rectangle 241">
                <a:extLst>
                  <a:ext uri="{FF2B5EF4-FFF2-40B4-BE49-F238E27FC236}">
                    <a16:creationId xmlns:a16="http://schemas.microsoft.com/office/drawing/2014/main" id="{68649648-1296-8717-35CC-5FD795D2A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304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10" name="Rectangle 242">
                <a:extLst>
                  <a:ext uri="{FF2B5EF4-FFF2-40B4-BE49-F238E27FC236}">
                    <a16:creationId xmlns:a16="http://schemas.microsoft.com/office/drawing/2014/main" id="{069DD061-9CB7-E740-B125-3763000D2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5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11" name="Rectangle 243">
                <a:extLst>
                  <a:ext uri="{FF2B5EF4-FFF2-40B4-BE49-F238E27FC236}">
                    <a16:creationId xmlns:a16="http://schemas.microsoft.com/office/drawing/2014/main" id="{A2258CE1-344E-B488-FC6F-1A1F89451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5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7412" name="Line 244">
              <a:extLst>
                <a:ext uri="{FF2B5EF4-FFF2-40B4-BE49-F238E27FC236}">
                  <a16:creationId xmlns:a16="http://schemas.microsoft.com/office/drawing/2014/main" id="{29176746-85BD-0C57-B705-4B7D122DAD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3312"/>
              <a:ext cx="2016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413" name="Line 245">
              <a:extLst>
                <a:ext uri="{FF2B5EF4-FFF2-40B4-BE49-F238E27FC236}">
                  <a16:creationId xmlns:a16="http://schemas.microsoft.com/office/drawing/2014/main" id="{A4662C92-4965-1DF7-BE16-0B8B9DA27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312"/>
              <a:ext cx="4623" cy="19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414" name="Line 246">
              <a:extLst>
                <a:ext uri="{FF2B5EF4-FFF2-40B4-BE49-F238E27FC236}">
                  <a16:creationId xmlns:a16="http://schemas.microsoft.com/office/drawing/2014/main" id="{1CC8179E-12D8-7CD8-71F1-85F9AA7C7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3744"/>
              <a:ext cx="504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415" name="Line 247">
              <a:extLst>
                <a:ext uri="{FF2B5EF4-FFF2-40B4-BE49-F238E27FC236}">
                  <a16:creationId xmlns:a16="http://schemas.microsoft.com/office/drawing/2014/main" id="{5965408E-C3EC-582B-73ED-D499829514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6" y="3744"/>
              <a:ext cx="1584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grpSp>
          <p:nvGrpSpPr>
            <p:cNvPr id="7416" name="Group 248">
              <a:extLst>
                <a:ext uri="{FF2B5EF4-FFF2-40B4-BE49-F238E27FC236}">
                  <a16:creationId xmlns:a16="http://schemas.microsoft.com/office/drawing/2014/main" id="{EA186F56-1346-B1BF-78D7-E6D79DABD23C}"/>
                </a:ext>
              </a:extLst>
            </p:cNvPr>
            <p:cNvGrpSpPr/>
            <p:nvPr/>
          </p:nvGrpSpPr>
          <p:grpSpPr>
            <a:xfrm>
              <a:off x="2481" y="4533"/>
              <a:ext cx="432" cy="2160"/>
              <a:chOff x="3024" y="2016"/>
              <a:chExt cx="432" cy="2304"/>
            </a:xfrm>
          </p:grpSpPr>
          <p:sp>
            <p:nvSpPr>
              <p:cNvPr id="7417" name="AutoShape 249">
                <a:extLst>
                  <a:ext uri="{FF2B5EF4-FFF2-40B4-BE49-F238E27FC236}">
                    <a16:creationId xmlns:a16="http://schemas.microsoft.com/office/drawing/2014/main" id="{7D0C88FF-C9A8-BF0C-03DB-8AD3FE17E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016"/>
                <a:ext cx="432" cy="230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18" name="Line 250">
                <a:extLst>
                  <a:ext uri="{FF2B5EF4-FFF2-40B4-BE49-F238E27FC236}">
                    <a16:creationId xmlns:a16="http://schemas.microsoft.com/office/drawing/2014/main" id="{FB1357C3-0C9C-04AE-12F6-968EC258BD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4029"/>
                <a:ext cx="432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19" name="Line 251">
                <a:extLst>
                  <a:ext uri="{FF2B5EF4-FFF2-40B4-BE49-F238E27FC236}">
                    <a16:creationId xmlns:a16="http://schemas.microsoft.com/office/drawing/2014/main" id="{8DDB353B-F4A5-4570-9EFE-0E9C5CC818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24" y="3888"/>
                <a:ext cx="432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20" name="Line 252">
                <a:extLst>
                  <a:ext uri="{FF2B5EF4-FFF2-40B4-BE49-F238E27FC236}">
                    <a16:creationId xmlns:a16="http://schemas.microsoft.com/office/drawing/2014/main" id="{3D254881-AAFF-CDD8-BFE7-5A22825805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3660"/>
                <a:ext cx="381" cy="2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21" name="Line 253">
                <a:extLst>
                  <a:ext uri="{FF2B5EF4-FFF2-40B4-BE49-F238E27FC236}">
                    <a16:creationId xmlns:a16="http://schemas.microsoft.com/office/drawing/2014/main" id="{FB448BAD-C61A-FE1C-5E50-C2C0135EC8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05" y="3423"/>
                <a:ext cx="270" cy="2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22" name="Line 254">
                <a:extLst>
                  <a:ext uri="{FF2B5EF4-FFF2-40B4-BE49-F238E27FC236}">
                    <a16:creationId xmlns:a16="http://schemas.microsoft.com/office/drawing/2014/main" id="{16C19318-838C-7649-F089-32882A85C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5" y="3288"/>
                <a:ext cx="288" cy="1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23" name="Line 255">
                <a:extLst>
                  <a:ext uri="{FF2B5EF4-FFF2-40B4-BE49-F238E27FC236}">
                    <a16:creationId xmlns:a16="http://schemas.microsoft.com/office/drawing/2014/main" id="{0803DB6E-E7B6-1A72-4139-08D6E6DC23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35" y="3060"/>
                <a:ext cx="210" cy="2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24" name="Line 256">
                <a:extLst>
                  <a:ext uri="{FF2B5EF4-FFF2-40B4-BE49-F238E27FC236}">
                    <a16:creationId xmlns:a16="http://schemas.microsoft.com/office/drawing/2014/main" id="{E0C9194D-2A92-F2BB-2835-988F74FBEA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288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25" name="Line 257">
                <a:extLst>
                  <a:ext uri="{FF2B5EF4-FFF2-40B4-BE49-F238E27FC236}">
                    <a16:creationId xmlns:a16="http://schemas.microsoft.com/office/drawing/2014/main" id="{F3E47FF1-A306-5016-2734-CAB48774F1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68" y="2592"/>
                <a:ext cx="144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7426" name="Group 258">
              <a:extLst>
                <a:ext uri="{FF2B5EF4-FFF2-40B4-BE49-F238E27FC236}">
                  <a16:creationId xmlns:a16="http://schemas.microsoft.com/office/drawing/2014/main" id="{80D49893-C127-A405-CA5E-A3EF1A233455}"/>
                </a:ext>
              </a:extLst>
            </p:cNvPr>
            <p:cNvGrpSpPr/>
            <p:nvPr/>
          </p:nvGrpSpPr>
          <p:grpSpPr>
            <a:xfrm>
              <a:off x="9216" y="5472"/>
              <a:ext cx="288" cy="843"/>
              <a:chOff x="5904" y="7401"/>
              <a:chExt cx="288" cy="843"/>
            </a:xfrm>
          </p:grpSpPr>
          <p:sp>
            <p:nvSpPr>
              <p:cNvPr id="7427" name="AutoShape 259">
                <a:extLst>
                  <a:ext uri="{FF2B5EF4-FFF2-40B4-BE49-F238E27FC236}">
                    <a16:creationId xmlns:a16="http://schemas.microsoft.com/office/drawing/2014/main" id="{FD8696C6-A1A8-CB3A-2CB3-F83AE9B08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4" y="7668"/>
                <a:ext cx="288" cy="576"/>
              </a:xfrm>
              <a:prstGeom prst="cube">
                <a:avLst>
                  <a:gd name="adj" fmla="val 25000"/>
                </a:avLst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28" name="Line 260">
                <a:extLst>
                  <a:ext uri="{FF2B5EF4-FFF2-40B4-BE49-F238E27FC236}">
                    <a16:creationId xmlns:a16="http://schemas.microsoft.com/office/drawing/2014/main" id="{52BAE5E9-86E3-750E-772B-5A900C3B66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65" y="7401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29" name="Rectangle 261">
                <a:extLst>
                  <a:ext uri="{FF2B5EF4-FFF2-40B4-BE49-F238E27FC236}">
                    <a16:creationId xmlns:a16="http://schemas.microsoft.com/office/drawing/2014/main" id="{D507DCFE-D9BB-A52E-8954-718E2AE70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4" y="7812"/>
                <a:ext cx="231" cy="18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7430" name="Text Box 262">
              <a:extLst>
                <a:ext uri="{FF2B5EF4-FFF2-40B4-BE49-F238E27FC236}">
                  <a16:creationId xmlns:a16="http://schemas.microsoft.com/office/drawing/2014/main" id="{E2F29CCB-6926-6E6A-0C19-05EC99001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3" y="3810"/>
              <a:ext cx="720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he-IL" sz="1400" b="1">
                  <a:solidFill>
                    <a:schemeClr val="bg2"/>
                  </a:solidFill>
                  <a:latin typeface="Miriam" panose="020B0502050101010101" pitchFamily="34" charset="-79"/>
                  <a:cs typeface="Miriam" panose="020B0502050101010101" pitchFamily="34" charset="-79"/>
                </a:rPr>
                <a:t>P</a:t>
              </a:r>
              <a:r>
                <a:rPr lang="en-US" altLang="he-IL" sz="1400" b="1" baseline="-25000">
                  <a:solidFill>
                    <a:schemeClr val="bg2"/>
                  </a:solidFill>
                  <a:latin typeface="Miriam" panose="020B0502050101010101" pitchFamily="34" charset="-79"/>
                  <a:cs typeface="Miriam" panose="020B0502050101010101" pitchFamily="34" charset="-79"/>
                </a:rPr>
                <a:t>1</a:t>
              </a:r>
            </a:p>
            <a:p>
              <a:endParaRPr lang="en-US" altLang="he-IL" sz="1000">
                <a:solidFill>
                  <a:schemeClr val="bg2"/>
                </a:solidFill>
                <a:cs typeface="Miriam" panose="020B0502050101010101" pitchFamily="34" charset="-79"/>
              </a:endParaRPr>
            </a:p>
          </p:txBody>
        </p:sp>
      </p:grpSp>
    </p:spTree>
  </p:cSld>
  <p:clrMapOvr>
    <a:masterClrMapping/>
  </p:clrMapOvr>
  <p:transition advTm="28496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1" name="Rectangle 19">
            <a:extLst>
              <a:ext uri="{FF2B5EF4-FFF2-40B4-BE49-F238E27FC236}">
                <a16:creationId xmlns:a16="http://schemas.microsoft.com/office/drawing/2014/main" id="{72172991-5A75-1F2C-14C9-F5148FB05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rtl="0"/>
            <a:r>
              <a:rPr lang="en-US" altLang="he-IL">
                <a:solidFill>
                  <a:srgbClr val="FF0000"/>
                </a:solidFill>
              </a:rPr>
              <a:t> Path Loss and Fading</a:t>
            </a:r>
          </a:p>
        </p:txBody>
      </p:sp>
      <p:sp>
        <p:nvSpPr>
          <p:cNvPr id="8212" name="Rectangle 20">
            <a:extLst>
              <a:ext uri="{FF2B5EF4-FFF2-40B4-BE49-F238E27FC236}">
                <a16:creationId xmlns:a16="http://schemas.microsoft.com/office/drawing/2014/main" id="{CECCF418-BCEF-E32B-D818-5E0A9CAFBD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  <a:noFill/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altLang="en-US" sz="2800" b="0"/>
              <a:t>Research has found that environmental conditions  largely affect the </a:t>
            </a:r>
            <a:r>
              <a:rPr lang="en-US" altLang="en-US" sz="2800" b="0">
                <a:solidFill>
                  <a:srgbClr val="FFFF00"/>
                </a:solidFill>
              </a:rPr>
              <a:t>Path Loss </a:t>
            </a:r>
            <a:r>
              <a:rPr lang="en-US" altLang="en-US" sz="2800" b="0"/>
              <a:t>measured in cellular systems.</a:t>
            </a:r>
          </a:p>
          <a:p>
            <a:pPr algn="l" rtl="0"/>
            <a:r>
              <a:rPr lang="en-US" altLang="en-US" sz="2800" b="0">
                <a:solidFill>
                  <a:srgbClr val="FFFF00"/>
                </a:solidFill>
              </a:rPr>
              <a:t>Path Loss</a:t>
            </a:r>
            <a:r>
              <a:rPr lang="en-US" altLang="en-US" sz="2800" b="0"/>
              <a:t> is a result of phenomena such as signal attenuation and fading.</a:t>
            </a:r>
          </a:p>
          <a:p>
            <a:pPr algn="l" rtl="0"/>
            <a:r>
              <a:rPr lang="en-US" altLang="en-US" sz="2800" b="0">
                <a:solidFill>
                  <a:srgbClr val="FFFF00"/>
                </a:solidFill>
              </a:rPr>
              <a:t>Attenuation</a:t>
            </a:r>
            <a:r>
              <a:rPr lang="en-US" altLang="en-US" sz="2800" b="0"/>
              <a:t> increases with the distance.</a:t>
            </a:r>
          </a:p>
          <a:p>
            <a:pPr algn="l" rtl="0"/>
            <a:r>
              <a:rPr lang="en-US" altLang="en-US" sz="2800" b="0">
                <a:solidFill>
                  <a:srgbClr val="FFFF00"/>
                </a:solidFill>
              </a:rPr>
              <a:t>Fading</a:t>
            </a:r>
            <a:r>
              <a:rPr lang="en-US" altLang="en-US" sz="2800" b="0"/>
              <a:t> is actually fluctuation of signal amplitude due to propagation effects.</a:t>
            </a:r>
          </a:p>
          <a:p>
            <a:pPr algn="l" rtl="0"/>
            <a:r>
              <a:rPr lang="en-US" altLang="he-IL" sz="2800" b="0"/>
              <a:t>There is </a:t>
            </a:r>
            <a:r>
              <a:rPr lang="en-US" altLang="he-IL" sz="2800" b="0">
                <a:solidFill>
                  <a:srgbClr val="FFFF00"/>
                </a:solidFill>
              </a:rPr>
              <a:t>slow</a:t>
            </a:r>
            <a:r>
              <a:rPr lang="en-US" altLang="he-IL" sz="2800" b="0"/>
              <a:t> and </a:t>
            </a:r>
            <a:r>
              <a:rPr lang="en-US" altLang="he-IL" sz="2800" b="0">
                <a:solidFill>
                  <a:srgbClr val="FFFF00"/>
                </a:solidFill>
              </a:rPr>
              <a:t>fast</a:t>
            </a:r>
            <a:r>
              <a:rPr lang="en-US" altLang="he-IL" sz="2800" b="0"/>
              <a:t> fading</a:t>
            </a:r>
            <a:r>
              <a:rPr lang="en-US" altLang="en-US" sz="2800" b="0"/>
              <a:t>.</a:t>
            </a:r>
          </a:p>
        </p:txBody>
      </p:sp>
    </p:spTree>
  </p:cSld>
  <p:clrMapOvr>
    <a:masterClrMapping/>
  </p:clrMapOvr>
  <p:transition advTm="42496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8">
            <a:extLst>
              <a:ext uri="{FF2B5EF4-FFF2-40B4-BE49-F238E27FC236}">
                <a16:creationId xmlns:a16="http://schemas.microsoft.com/office/drawing/2014/main" id="{77FCE267-7032-A942-6124-EC9A756BD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rtl="0"/>
            <a:r>
              <a:rPr lang="en-US" altLang="he-IL">
                <a:solidFill>
                  <a:srgbClr val="FF0000"/>
                </a:solidFill>
              </a:rPr>
              <a:t>Slow Fading (Shadowing)</a:t>
            </a:r>
            <a:endParaRPr lang="en-US" altLang="he-IL"/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DA810DDC-92F4-7C84-67F6-E8BCD1A19B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914400"/>
          </a:xfrm>
          <a:noFill/>
        </p:spPr>
        <p:txBody>
          <a:bodyPr>
            <a:normAutofit fontScale="62500" lnSpcReduction="20000"/>
          </a:bodyPr>
          <a:lstStyle/>
          <a:p>
            <a:pPr algn="l" rtl="0"/>
            <a:r>
              <a:rPr lang="en-US" altLang="en-US" sz="2800" b="0"/>
              <a:t>Slow fading is the change in signal power or amplitude caused by obstructions in the path.</a:t>
            </a:r>
          </a:p>
          <a:p>
            <a:pPr algn="l" rtl="0"/>
            <a:r>
              <a:rPr lang="en-US" altLang="en-US" sz="2800" b="0"/>
              <a:t>Increases in ‘shadowed’ regions.</a:t>
            </a:r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800" b="0"/>
          </a:p>
        </p:txBody>
      </p:sp>
      <p:pic>
        <p:nvPicPr>
          <p:cNvPr id="10250" name="Picture 10">
            <a:extLst>
              <a:ext uri="{FF2B5EF4-FFF2-40B4-BE49-F238E27FC236}">
                <a16:creationId xmlns:a16="http://schemas.microsoft.com/office/drawing/2014/main" id="{F0E3760B-71F4-3990-2324-2C651B912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3500" y="3543300"/>
            <a:ext cx="59436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53552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24" name="Rectangle 48">
            <a:extLst>
              <a:ext uri="{FF2B5EF4-FFF2-40B4-BE49-F238E27FC236}">
                <a16:creationId xmlns:a16="http://schemas.microsoft.com/office/drawing/2014/main" id="{0C090FB4-160A-F609-7E69-D9755F8CA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90800"/>
            <a:ext cx="7010400" cy="39624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85F2220D-05DE-877F-0A30-1AEB7ACBC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altLang="he-IL">
                <a:solidFill>
                  <a:schemeClr val="hlink"/>
                </a:solidFill>
              </a:rPr>
              <a:t>Causes of Slow Fading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8BAFDEFE-5D5E-9BB7-EE3A-F7B57907CD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algn="l" rtl="0"/>
            <a:r>
              <a:rPr lang="en-US" altLang="he-IL" b="0"/>
              <a:t>Scattering, reflection and diffraction.</a:t>
            </a:r>
          </a:p>
        </p:txBody>
      </p:sp>
      <p:grpSp>
        <p:nvGrpSpPr>
          <p:cNvPr id="50269" name="Group 93">
            <a:extLst>
              <a:ext uri="{FF2B5EF4-FFF2-40B4-BE49-F238E27FC236}">
                <a16:creationId xmlns:a16="http://schemas.microsoft.com/office/drawing/2014/main" id="{B65263ED-D6FB-A131-C562-18D0F3B53F38}"/>
              </a:ext>
            </a:extLst>
          </p:cNvPr>
          <p:cNvGrpSpPr/>
          <p:nvPr/>
        </p:nvGrpSpPr>
        <p:grpSpPr>
          <a:xfrm>
            <a:off x="990600" y="2819400"/>
            <a:ext cx="6553200" cy="3581400"/>
            <a:chOff x="2373" y="2976"/>
            <a:chExt cx="7897" cy="4437"/>
          </a:xfrm>
        </p:grpSpPr>
        <p:sp>
          <p:nvSpPr>
            <p:cNvPr id="50270" name="Text Box 94">
              <a:extLst>
                <a:ext uri="{FF2B5EF4-FFF2-40B4-BE49-F238E27FC236}">
                  <a16:creationId xmlns:a16="http://schemas.microsoft.com/office/drawing/2014/main" id="{457F5C34-424E-1279-305D-1CBE5C585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4950"/>
              <a:ext cx="1440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he-IL" sz="1200" b="1">
                  <a:solidFill>
                    <a:schemeClr val="bg2"/>
                  </a:solidFill>
                  <a:latin typeface="Miriam" panose="020B0502050101010101" pitchFamily="34" charset="-79"/>
                  <a:cs typeface="Miriam" panose="020B0502050101010101" pitchFamily="34" charset="-79"/>
                </a:rPr>
                <a:t>Diffraction</a:t>
              </a:r>
            </a:p>
            <a:p>
              <a:endParaRPr lang="en-US" altLang="he-IL" sz="1000">
                <a:solidFill>
                  <a:schemeClr val="bg2"/>
                </a:solidFill>
                <a:cs typeface="Miriam" panose="020B0502050101010101" pitchFamily="34" charset="-79"/>
              </a:endParaRPr>
            </a:p>
          </p:txBody>
        </p:sp>
        <p:sp>
          <p:nvSpPr>
            <p:cNvPr id="50271" name="Text Box 95">
              <a:extLst>
                <a:ext uri="{FF2B5EF4-FFF2-40B4-BE49-F238E27FC236}">
                  <a16:creationId xmlns:a16="http://schemas.microsoft.com/office/drawing/2014/main" id="{7D11A6F4-F655-FB08-B8F3-A66303AD1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81" y="3366"/>
              <a:ext cx="1455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pPr rtl="1"/>
              <a:r>
                <a:rPr lang="en-US" altLang="he-IL" sz="1200" b="1">
                  <a:solidFill>
                    <a:schemeClr val="bg2"/>
                  </a:solidFill>
                  <a:latin typeface="Miriam" panose="020B0502050101010101" pitchFamily="34" charset="-79"/>
                  <a:cs typeface="Miriam" panose="020B0502050101010101" pitchFamily="34" charset="-79"/>
                </a:rPr>
                <a:t>Reflection</a:t>
              </a:r>
            </a:p>
            <a:p>
              <a:endParaRPr lang="en-US" altLang="he-IL" sz="1000">
                <a:solidFill>
                  <a:schemeClr val="bg2"/>
                </a:solidFill>
                <a:latin typeface="Miriam" panose="020B0502050101010101" pitchFamily="34" charset="-79"/>
                <a:cs typeface="Miriam" panose="020B0502050101010101" pitchFamily="34" charset="-79"/>
              </a:endParaRPr>
            </a:p>
          </p:txBody>
        </p:sp>
        <p:sp>
          <p:nvSpPr>
            <p:cNvPr id="50272" name="Text Box 96">
              <a:extLst>
                <a:ext uri="{FF2B5EF4-FFF2-40B4-BE49-F238E27FC236}">
                  <a16:creationId xmlns:a16="http://schemas.microsoft.com/office/drawing/2014/main" id="{A332473E-5F7D-10E2-2E98-2E7DC03DE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9" y="6540"/>
              <a:ext cx="1500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he-IL" sz="1200" b="1">
                  <a:solidFill>
                    <a:schemeClr val="bg2"/>
                  </a:solidFill>
                  <a:latin typeface="Miriam" panose="020B0502050101010101" pitchFamily="34" charset="-79"/>
                  <a:cs typeface="Miriam" panose="020B0502050101010101" pitchFamily="34" charset="-79"/>
                </a:rPr>
                <a:t>Scattering</a:t>
              </a:r>
            </a:p>
            <a:p>
              <a:endParaRPr lang="en-US" altLang="he-IL" sz="1000">
                <a:solidFill>
                  <a:schemeClr val="bg2"/>
                </a:solidFill>
                <a:cs typeface="Miriam" panose="020B0502050101010101" pitchFamily="34" charset="-79"/>
              </a:endParaRPr>
            </a:p>
          </p:txBody>
        </p:sp>
        <p:sp>
          <p:nvSpPr>
            <p:cNvPr id="50273" name="Oval 97">
              <a:extLst>
                <a:ext uri="{FF2B5EF4-FFF2-40B4-BE49-F238E27FC236}">
                  <a16:creationId xmlns:a16="http://schemas.microsoft.com/office/drawing/2014/main" id="{685983DF-9CAA-AB05-0FD0-C32216339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7" y="4837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50274" name="Oval 98">
              <a:extLst>
                <a:ext uri="{FF2B5EF4-FFF2-40B4-BE49-F238E27FC236}">
                  <a16:creationId xmlns:a16="http://schemas.microsoft.com/office/drawing/2014/main" id="{7A6EDFA9-98D0-94DE-873F-9E5822338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0" y="5497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graphicFrame>
          <p:nvGraphicFramePr>
            <p:cNvPr id="50275" name="Object 99">
              <a:extLst>
                <a:ext uri="{FF2B5EF4-FFF2-40B4-BE49-F238E27FC236}">
                  <a16:creationId xmlns:a16="http://schemas.microsoft.com/office/drawing/2014/main" id="{FC83F3AC-3A85-6751-23DA-F317941372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73" y="4692"/>
            <a:ext cx="41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1520" imgH="114120" progId="Equation.3">
                    <p:embed/>
                  </p:oleObj>
                </mc:Choice>
                <mc:Fallback>
                  <p:oleObj name="Equation" r:id="rId2" imgW="101520" imgH="11412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73" y="4692"/>
                          <a:ext cx="415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76" name="Object 100">
              <a:extLst>
                <a:ext uri="{FF2B5EF4-FFF2-40B4-BE49-F238E27FC236}">
                  <a16:creationId xmlns:a16="http://schemas.microsoft.com/office/drawing/2014/main" id="{1FC8955D-5898-9A60-CB41-6B32646F87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888" y="5280"/>
            <a:ext cx="377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164880" progId="Equation.3">
                    <p:embed/>
                  </p:oleObj>
                </mc:Choice>
                <mc:Fallback>
                  <p:oleObj name="Equation" r:id="rId4" imgW="152280" imgH="16488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888" y="5280"/>
                          <a:ext cx="377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277" name="Group 101">
              <a:extLst>
                <a:ext uri="{FF2B5EF4-FFF2-40B4-BE49-F238E27FC236}">
                  <a16:creationId xmlns:a16="http://schemas.microsoft.com/office/drawing/2014/main" id="{55DDBEB0-BD1D-A3CE-77F3-018DA1072DCB}"/>
                </a:ext>
              </a:extLst>
            </p:cNvPr>
            <p:cNvGrpSpPr/>
            <p:nvPr/>
          </p:nvGrpSpPr>
          <p:grpSpPr>
            <a:xfrm>
              <a:off x="7296" y="2976"/>
              <a:ext cx="1152" cy="1728"/>
              <a:chOff x="7296" y="2976"/>
              <a:chExt cx="1152" cy="1728"/>
            </a:xfrm>
          </p:grpSpPr>
          <p:sp>
            <p:nvSpPr>
              <p:cNvPr id="50278" name="Rectangle 102">
                <a:extLst>
                  <a:ext uri="{FF2B5EF4-FFF2-40B4-BE49-F238E27FC236}">
                    <a16:creationId xmlns:a16="http://schemas.microsoft.com/office/drawing/2014/main" id="{09F0798C-4450-6006-6C1E-6F94BEF64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6" y="2976"/>
                <a:ext cx="1152" cy="172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279" name="Rectangle 103">
                <a:extLst>
                  <a:ext uri="{FF2B5EF4-FFF2-40B4-BE49-F238E27FC236}">
                    <a16:creationId xmlns:a16="http://schemas.microsoft.com/office/drawing/2014/main" id="{E632FEC0-49A4-2BAD-BDD1-7A387A03B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0" y="3133"/>
                <a:ext cx="230" cy="1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280" name="Rectangle 104">
                <a:extLst>
                  <a:ext uri="{FF2B5EF4-FFF2-40B4-BE49-F238E27FC236}">
                    <a16:creationId xmlns:a16="http://schemas.microsoft.com/office/drawing/2014/main" id="{0001388F-77D3-D6DC-BDD2-23687BABF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9" y="3133"/>
                <a:ext cx="230" cy="1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281" name="Rectangle 105">
                <a:extLst>
                  <a:ext uri="{FF2B5EF4-FFF2-40B4-BE49-F238E27FC236}">
                    <a16:creationId xmlns:a16="http://schemas.microsoft.com/office/drawing/2014/main" id="{2651630C-DD72-53DB-A6A9-40F2DB400A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0" y="3447"/>
                <a:ext cx="230" cy="1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282" name="Rectangle 106">
                <a:extLst>
                  <a:ext uri="{FF2B5EF4-FFF2-40B4-BE49-F238E27FC236}">
                    <a16:creationId xmlns:a16="http://schemas.microsoft.com/office/drawing/2014/main" id="{C9DBFF7D-845E-9185-B536-11DBF33D6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9" y="3447"/>
                <a:ext cx="230" cy="1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283" name="Rectangle 107">
                <a:extLst>
                  <a:ext uri="{FF2B5EF4-FFF2-40B4-BE49-F238E27FC236}">
                    <a16:creationId xmlns:a16="http://schemas.microsoft.com/office/drawing/2014/main" id="{753FBEAE-DE8F-E456-C594-8B76BB244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0" y="3761"/>
                <a:ext cx="230" cy="15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284" name="Rectangle 108">
                <a:extLst>
                  <a:ext uri="{FF2B5EF4-FFF2-40B4-BE49-F238E27FC236}">
                    <a16:creationId xmlns:a16="http://schemas.microsoft.com/office/drawing/2014/main" id="{EF8C1727-E7E8-9D11-ADAF-D7F6E967C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9" y="3761"/>
                <a:ext cx="230" cy="15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0285" name="Line 109">
              <a:extLst>
                <a:ext uri="{FF2B5EF4-FFF2-40B4-BE49-F238E27FC236}">
                  <a16:creationId xmlns:a16="http://schemas.microsoft.com/office/drawing/2014/main" id="{E77D5A27-05E6-6C93-7CBA-E3C8FA946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7" y="3600"/>
              <a:ext cx="4809" cy="12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50286" name="Line 110">
              <a:extLst>
                <a:ext uri="{FF2B5EF4-FFF2-40B4-BE49-F238E27FC236}">
                  <a16:creationId xmlns:a16="http://schemas.microsoft.com/office/drawing/2014/main" id="{C614B78F-69C8-1A95-2F76-05B66FBF9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7" y="3582"/>
              <a:ext cx="1863" cy="18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grpSp>
          <p:nvGrpSpPr>
            <p:cNvPr id="50287" name="Group 111">
              <a:extLst>
                <a:ext uri="{FF2B5EF4-FFF2-40B4-BE49-F238E27FC236}">
                  <a16:creationId xmlns:a16="http://schemas.microsoft.com/office/drawing/2014/main" id="{2968EC2E-92A6-C30E-FC3C-D6EF961692EB}"/>
                </a:ext>
              </a:extLst>
            </p:cNvPr>
            <p:cNvGrpSpPr/>
            <p:nvPr/>
          </p:nvGrpSpPr>
          <p:grpSpPr>
            <a:xfrm>
              <a:off x="2721" y="5031"/>
              <a:ext cx="432" cy="1902"/>
              <a:chOff x="3024" y="2016"/>
              <a:chExt cx="432" cy="2304"/>
            </a:xfrm>
          </p:grpSpPr>
          <p:sp>
            <p:nvSpPr>
              <p:cNvPr id="50288" name="AutoShape 112">
                <a:extLst>
                  <a:ext uri="{FF2B5EF4-FFF2-40B4-BE49-F238E27FC236}">
                    <a16:creationId xmlns:a16="http://schemas.microsoft.com/office/drawing/2014/main" id="{5F11D014-38CE-8F55-6111-762687D1B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016"/>
                <a:ext cx="432" cy="230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289" name="Line 113">
                <a:extLst>
                  <a:ext uri="{FF2B5EF4-FFF2-40B4-BE49-F238E27FC236}">
                    <a16:creationId xmlns:a16="http://schemas.microsoft.com/office/drawing/2014/main" id="{F9EBA53B-5080-8E15-220B-2B6E9D9457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4029"/>
                <a:ext cx="432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290" name="Line 114">
                <a:extLst>
                  <a:ext uri="{FF2B5EF4-FFF2-40B4-BE49-F238E27FC236}">
                    <a16:creationId xmlns:a16="http://schemas.microsoft.com/office/drawing/2014/main" id="{0B1A95D6-648C-5C20-ED46-463315495C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24" y="3888"/>
                <a:ext cx="432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291" name="Line 115">
                <a:extLst>
                  <a:ext uri="{FF2B5EF4-FFF2-40B4-BE49-F238E27FC236}">
                    <a16:creationId xmlns:a16="http://schemas.microsoft.com/office/drawing/2014/main" id="{0E313F32-371B-8578-748F-2AEF5B5FE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3660"/>
                <a:ext cx="381" cy="2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292" name="Line 116">
                <a:extLst>
                  <a:ext uri="{FF2B5EF4-FFF2-40B4-BE49-F238E27FC236}">
                    <a16:creationId xmlns:a16="http://schemas.microsoft.com/office/drawing/2014/main" id="{1CD1678F-9B7F-9995-D3DF-FC36386532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05" y="3423"/>
                <a:ext cx="270" cy="2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293" name="Line 117">
                <a:extLst>
                  <a:ext uri="{FF2B5EF4-FFF2-40B4-BE49-F238E27FC236}">
                    <a16:creationId xmlns:a16="http://schemas.microsoft.com/office/drawing/2014/main" id="{8C467DD3-FABA-AF95-8369-4C7E75660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5" y="3288"/>
                <a:ext cx="288" cy="1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294" name="Line 118">
                <a:extLst>
                  <a:ext uri="{FF2B5EF4-FFF2-40B4-BE49-F238E27FC236}">
                    <a16:creationId xmlns:a16="http://schemas.microsoft.com/office/drawing/2014/main" id="{9F8FFA6B-0852-68C8-B85E-8EF81E1A86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35" y="3060"/>
                <a:ext cx="210" cy="2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295" name="Line 119">
                <a:extLst>
                  <a:ext uri="{FF2B5EF4-FFF2-40B4-BE49-F238E27FC236}">
                    <a16:creationId xmlns:a16="http://schemas.microsoft.com/office/drawing/2014/main" id="{F35063B3-29F3-4D0E-F669-827A14D33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288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296" name="Line 120">
                <a:extLst>
                  <a:ext uri="{FF2B5EF4-FFF2-40B4-BE49-F238E27FC236}">
                    <a16:creationId xmlns:a16="http://schemas.microsoft.com/office/drawing/2014/main" id="{B5B21971-81BE-6FBA-208B-8CA56D4E35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68" y="2592"/>
                <a:ext cx="144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50297" name="Group 121">
              <a:extLst>
                <a:ext uri="{FF2B5EF4-FFF2-40B4-BE49-F238E27FC236}">
                  <a16:creationId xmlns:a16="http://schemas.microsoft.com/office/drawing/2014/main" id="{64155207-C1F3-D1DC-C9E3-0F4575676891}"/>
                </a:ext>
              </a:extLst>
            </p:cNvPr>
            <p:cNvGrpSpPr/>
            <p:nvPr/>
          </p:nvGrpSpPr>
          <p:grpSpPr>
            <a:xfrm>
              <a:off x="9456" y="5712"/>
              <a:ext cx="288" cy="843"/>
              <a:chOff x="5904" y="7401"/>
              <a:chExt cx="288" cy="843"/>
            </a:xfrm>
          </p:grpSpPr>
          <p:sp>
            <p:nvSpPr>
              <p:cNvPr id="50298" name="AutoShape 122">
                <a:extLst>
                  <a:ext uri="{FF2B5EF4-FFF2-40B4-BE49-F238E27FC236}">
                    <a16:creationId xmlns:a16="http://schemas.microsoft.com/office/drawing/2014/main" id="{AE4A81DF-F880-CB51-A658-77C42F918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4" y="7668"/>
                <a:ext cx="288" cy="576"/>
              </a:xfrm>
              <a:prstGeom prst="cube">
                <a:avLst>
                  <a:gd name="adj" fmla="val 25000"/>
                </a:avLst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299" name="Line 123">
                <a:extLst>
                  <a:ext uri="{FF2B5EF4-FFF2-40B4-BE49-F238E27FC236}">
                    <a16:creationId xmlns:a16="http://schemas.microsoft.com/office/drawing/2014/main" id="{BC02E1A6-0011-08DF-DBAC-154FEACCD1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65" y="7401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300" name="Rectangle 124">
                <a:extLst>
                  <a:ext uri="{FF2B5EF4-FFF2-40B4-BE49-F238E27FC236}">
                    <a16:creationId xmlns:a16="http://schemas.microsoft.com/office/drawing/2014/main" id="{62781F09-8344-DF98-A453-B18E71340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4" y="7812"/>
                <a:ext cx="231" cy="18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0301" name="Freeform 125">
              <a:extLst>
                <a:ext uri="{FF2B5EF4-FFF2-40B4-BE49-F238E27FC236}">
                  <a16:creationId xmlns:a16="http://schemas.microsoft.com/office/drawing/2014/main" id="{D2B2E380-BBF5-CEDC-973C-B309F5A32036}"/>
                </a:ext>
              </a:extLst>
            </p:cNvPr>
            <p:cNvSpPr/>
            <p:nvPr/>
          </p:nvSpPr>
          <p:spPr bwMode="auto">
            <a:xfrm>
              <a:off x="2592" y="4752"/>
              <a:ext cx="7678" cy="2554"/>
            </a:xfrm>
            <a:custGeom>
              <a:avLst/>
              <a:gdLst>
                <a:gd name="T0" fmla="*/ 88 w 7678"/>
                <a:gd name="T1" fmla="*/ 2520 h 2554"/>
                <a:gd name="T2" fmla="*/ 598 w 7678"/>
                <a:gd name="T3" fmla="*/ 2460 h 2554"/>
                <a:gd name="T4" fmla="*/ 718 w 7678"/>
                <a:gd name="T5" fmla="*/ 2400 h 2554"/>
                <a:gd name="T6" fmla="*/ 778 w 7678"/>
                <a:gd name="T7" fmla="*/ 2370 h 2554"/>
                <a:gd name="T8" fmla="*/ 868 w 7678"/>
                <a:gd name="T9" fmla="*/ 2250 h 2554"/>
                <a:gd name="T10" fmla="*/ 898 w 7678"/>
                <a:gd name="T11" fmla="*/ 2190 h 2554"/>
                <a:gd name="T12" fmla="*/ 1018 w 7678"/>
                <a:gd name="T13" fmla="*/ 2100 h 2554"/>
                <a:gd name="T14" fmla="*/ 1048 w 7678"/>
                <a:gd name="T15" fmla="*/ 2040 h 2554"/>
                <a:gd name="T16" fmla="*/ 1108 w 7678"/>
                <a:gd name="T17" fmla="*/ 1980 h 2554"/>
                <a:gd name="T18" fmla="*/ 1258 w 7678"/>
                <a:gd name="T19" fmla="*/ 1740 h 2554"/>
                <a:gd name="T20" fmla="*/ 1378 w 7678"/>
                <a:gd name="T21" fmla="*/ 1440 h 2554"/>
                <a:gd name="T22" fmla="*/ 1438 w 7678"/>
                <a:gd name="T23" fmla="*/ 1380 h 2554"/>
                <a:gd name="T24" fmla="*/ 1468 w 7678"/>
                <a:gd name="T25" fmla="*/ 1320 h 2554"/>
                <a:gd name="T26" fmla="*/ 1528 w 7678"/>
                <a:gd name="T27" fmla="*/ 1260 h 2554"/>
                <a:gd name="T28" fmla="*/ 1558 w 7678"/>
                <a:gd name="T29" fmla="*/ 1200 h 2554"/>
                <a:gd name="T30" fmla="*/ 1738 w 7678"/>
                <a:gd name="T31" fmla="*/ 1080 h 2554"/>
                <a:gd name="T32" fmla="*/ 1858 w 7678"/>
                <a:gd name="T33" fmla="*/ 960 h 2554"/>
                <a:gd name="T34" fmla="*/ 2098 w 7678"/>
                <a:gd name="T35" fmla="*/ 540 h 2554"/>
                <a:gd name="T36" fmla="*/ 2128 w 7678"/>
                <a:gd name="T37" fmla="*/ 450 h 2554"/>
                <a:gd name="T38" fmla="*/ 2188 w 7678"/>
                <a:gd name="T39" fmla="*/ 360 h 2554"/>
                <a:gd name="T40" fmla="*/ 2248 w 7678"/>
                <a:gd name="T41" fmla="*/ 240 h 2554"/>
                <a:gd name="T42" fmla="*/ 2368 w 7678"/>
                <a:gd name="T43" fmla="*/ 180 h 2554"/>
                <a:gd name="T44" fmla="*/ 2428 w 7678"/>
                <a:gd name="T45" fmla="*/ 120 h 2554"/>
                <a:gd name="T46" fmla="*/ 2578 w 7678"/>
                <a:gd name="T47" fmla="*/ 90 h 2554"/>
                <a:gd name="T48" fmla="*/ 2698 w 7678"/>
                <a:gd name="T49" fmla="*/ 30 h 2554"/>
                <a:gd name="T50" fmla="*/ 2758 w 7678"/>
                <a:gd name="T51" fmla="*/ 0 h 2554"/>
                <a:gd name="T52" fmla="*/ 3088 w 7678"/>
                <a:gd name="T53" fmla="*/ 30 h 2554"/>
                <a:gd name="T54" fmla="*/ 3388 w 7678"/>
                <a:gd name="T55" fmla="*/ 210 h 2554"/>
                <a:gd name="T56" fmla="*/ 3418 w 7678"/>
                <a:gd name="T57" fmla="*/ 270 h 2554"/>
                <a:gd name="T58" fmla="*/ 3478 w 7678"/>
                <a:gd name="T59" fmla="*/ 300 h 2554"/>
                <a:gd name="T60" fmla="*/ 3568 w 7678"/>
                <a:gd name="T61" fmla="*/ 480 h 2554"/>
                <a:gd name="T62" fmla="*/ 3808 w 7678"/>
                <a:gd name="T63" fmla="*/ 720 h 2554"/>
                <a:gd name="T64" fmla="*/ 3898 w 7678"/>
                <a:gd name="T65" fmla="*/ 870 h 2554"/>
                <a:gd name="T66" fmla="*/ 3958 w 7678"/>
                <a:gd name="T67" fmla="*/ 900 h 2554"/>
                <a:gd name="T68" fmla="*/ 4138 w 7678"/>
                <a:gd name="T69" fmla="*/ 1080 h 2554"/>
                <a:gd name="T70" fmla="*/ 4168 w 7678"/>
                <a:gd name="T71" fmla="*/ 1140 h 2554"/>
                <a:gd name="T72" fmla="*/ 4258 w 7678"/>
                <a:gd name="T73" fmla="*/ 1170 h 2554"/>
                <a:gd name="T74" fmla="*/ 4378 w 7678"/>
                <a:gd name="T75" fmla="*/ 1260 h 2554"/>
                <a:gd name="T76" fmla="*/ 4438 w 7678"/>
                <a:gd name="T77" fmla="*/ 1350 h 2554"/>
                <a:gd name="T78" fmla="*/ 4498 w 7678"/>
                <a:gd name="T79" fmla="*/ 1410 h 2554"/>
                <a:gd name="T80" fmla="*/ 4588 w 7678"/>
                <a:gd name="T81" fmla="*/ 1530 h 2554"/>
                <a:gd name="T82" fmla="*/ 4618 w 7678"/>
                <a:gd name="T83" fmla="*/ 1590 h 2554"/>
                <a:gd name="T84" fmla="*/ 4738 w 7678"/>
                <a:gd name="T85" fmla="*/ 1680 h 2554"/>
                <a:gd name="T86" fmla="*/ 4828 w 7678"/>
                <a:gd name="T87" fmla="*/ 1770 h 2554"/>
                <a:gd name="T88" fmla="*/ 4858 w 7678"/>
                <a:gd name="T89" fmla="*/ 1830 h 2554"/>
                <a:gd name="T90" fmla="*/ 5128 w 7678"/>
                <a:gd name="T91" fmla="*/ 1980 h 2554"/>
                <a:gd name="T92" fmla="*/ 5278 w 7678"/>
                <a:gd name="T93" fmla="*/ 2160 h 2554"/>
                <a:gd name="T94" fmla="*/ 5428 w 7678"/>
                <a:gd name="T95" fmla="*/ 2220 h 2554"/>
                <a:gd name="T96" fmla="*/ 5518 w 7678"/>
                <a:gd name="T97" fmla="*/ 2280 h 2554"/>
                <a:gd name="T98" fmla="*/ 5758 w 7678"/>
                <a:gd name="T99" fmla="*/ 2340 h 2554"/>
                <a:gd name="T100" fmla="*/ 5908 w 7678"/>
                <a:gd name="T101" fmla="*/ 2400 h 2554"/>
                <a:gd name="T102" fmla="*/ 7018 w 7678"/>
                <a:gd name="T103" fmla="*/ 2370 h 2554"/>
                <a:gd name="T104" fmla="*/ 7168 w 7678"/>
                <a:gd name="T105" fmla="*/ 2280 h 2554"/>
                <a:gd name="T106" fmla="*/ 7378 w 7678"/>
                <a:gd name="T107" fmla="*/ 2160 h 2554"/>
                <a:gd name="T108" fmla="*/ 7408 w 7678"/>
                <a:gd name="T109" fmla="*/ 2100 h 2554"/>
                <a:gd name="T110" fmla="*/ 7528 w 7678"/>
                <a:gd name="T111" fmla="*/ 2040 h 2554"/>
                <a:gd name="T112" fmla="*/ 7558 w 7678"/>
                <a:gd name="T113" fmla="*/ 1980 h 2554"/>
                <a:gd name="T114" fmla="*/ 7678 w 7678"/>
                <a:gd name="T115" fmla="*/ 1920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78" h="2554">
                  <a:moveTo>
                    <a:pt x="88" y="2520"/>
                  </a:moveTo>
                  <a:cubicBezTo>
                    <a:pt x="301" y="2413"/>
                    <a:pt x="0" y="2554"/>
                    <a:pt x="598" y="2460"/>
                  </a:cubicBezTo>
                  <a:cubicBezTo>
                    <a:pt x="642" y="2453"/>
                    <a:pt x="678" y="2420"/>
                    <a:pt x="718" y="2400"/>
                  </a:cubicBezTo>
                  <a:cubicBezTo>
                    <a:pt x="738" y="2390"/>
                    <a:pt x="778" y="2370"/>
                    <a:pt x="778" y="2370"/>
                  </a:cubicBezTo>
                  <a:cubicBezTo>
                    <a:pt x="846" y="2165"/>
                    <a:pt x="758" y="2360"/>
                    <a:pt x="868" y="2250"/>
                  </a:cubicBezTo>
                  <a:cubicBezTo>
                    <a:pt x="884" y="2234"/>
                    <a:pt x="882" y="2206"/>
                    <a:pt x="898" y="2190"/>
                  </a:cubicBezTo>
                  <a:cubicBezTo>
                    <a:pt x="1051" y="2037"/>
                    <a:pt x="856" y="2316"/>
                    <a:pt x="1018" y="2100"/>
                  </a:cubicBezTo>
                  <a:cubicBezTo>
                    <a:pt x="1031" y="2082"/>
                    <a:pt x="1035" y="2058"/>
                    <a:pt x="1048" y="2040"/>
                  </a:cubicBezTo>
                  <a:cubicBezTo>
                    <a:pt x="1065" y="2017"/>
                    <a:pt x="1092" y="2004"/>
                    <a:pt x="1108" y="1980"/>
                  </a:cubicBezTo>
                  <a:cubicBezTo>
                    <a:pt x="1182" y="1870"/>
                    <a:pt x="1169" y="1829"/>
                    <a:pt x="1258" y="1740"/>
                  </a:cubicBezTo>
                  <a:cubicBezTo>
                    <a:pt x="1286" y="1629"/>
                    <a:pt x="1327" y="1541"/>
                    <a:pt x="1378" y="1440"/>
                  </a:cubicBezTo>
                  <a:cubicBezTo>
                    <a:pt x="1391" y="1415"/>
                    <a:pt x="1421" y="1403"/>
                    <a:pt x="1438" y="1380"/>
                  </a:cubicBezTo>
                  <a:cubicBezTo>
                    <a:pt x="1451" y="1362"/>
                    <a:pt x="1455" y="1338"/>
                    <a:pt x="1468" y="1320"/>
                  </a:cubicBezTo>
                  <a:cubicBezTo>
                    <a:pt x="1485" y="1297"/>
                    <a:pt x="1511" y="1283"/>
                    <a:pt x="1528" y="1260"/>
                  </a:cubicBezTo>
                  <a:cubicBezTo>
                    <a:pt x="1541" y="1242"/>
                    <a:pt x="1541" y="1215"/>
                    <a:pt x="1558" y="1200"/>
                  </a:cubicBezTo>
                  <a:cubicBezTo>
                    <a:pt x="1613" y="1153"/>
                    <a:pt x="1678" y="1120"/>
                    <a:pt x="1738" y="1080"/>
                  </a:cubicBezTo>
                  <a:cubicBezTo>
                    <a:pt x="1785" y="1049"/>
                    <a:pt x="1858" y="960"/>
                    <a:pt x="1858" y="960"/>
                  </a:cubicBezTo>
                  <a:cubicBezTo>
                    <a:pt x="1909" y="806"/>
                    <a:pt x="2026" y="685"/>
                    <a:pt x="2098" y="540"/>
                  </a:cubicBezTo>
                  <a:cubicBezTo>
                    <a:pt x="2112" y="512"/>
                    <a:pt x="2114" y="478"/>
                    <a:pt x="2128" y="450"/>
                  </a:cubicBezTo>
                  <a:cubicBezTo>
                    <a:pt x="2144" y="418"/>
                    <a:pt x="2170" y="391"/>
                    <a:pt x="2188" y="360"/>
                  </a:cubicBezTo>
                  <a:cubicBezTo>
                    <a:pt x="2210" y="321"/>
                    <a:pt x="2208" y="260"/>
                    <a:pt x="2248" y="240"/>
                  </a:cubicBezTo>
                  <a:cubicBezTo>
                    <a:pt x="2288" y="220"/>
                    <a:pt x="2328" y="200"/>
                    <a:pt x="2368" y="180"/>
                  </a:cubicBezTo>
                  <a:cubicBezTo>
                    <a:pt x="2393" y="167"/>
                    <a:pt x="2402" y="131"/>
                    <a:pt x="2428" y="120"/>
                  </a:cubicBezTo>
                  <a:cubicBezTo>
                    <a:pt x="2475" y="100"/>
                    <a:pt x="2528" y="100"/>
                    <a:pt x="2578" y="90"/>
                  </a:cubicBezTo>
                  <a:cubicBezTo>
                    <a:pt x="2618" y="70"/>
                    <a:pt x="2658" y="50"/>
                    <a:pt x="2698" y="30"/>
                  </a:cubicBezTo>
                  <a:cubicBezTo>
                    <a:pt x="2718" y="20"/>
                    <a:pt x="2758" y="0"/>
                    <a:pt x="2758" y="0"/>
                  </a:cubicBezTo>
                  <a:cubicBezTo>
                    <a:pt x="2868" y="10"/>
                    <a:pt x="2979" y="14"/>
                    <a:pt x="3088" y="30"/>
                  </a:cubicBezTo>
                  <a:cubicBezTo>
                    <a:pt x="3215" y="48"/>
                    <a:pt x="3282" y="157"/>
                    <a:pt x="3388" y="210"/>
                  </a:cubicBezTo>
                  <a:cubicBezTo>
                    <a:pt x="3398" y="230"/>
                    <a:pt x="3402" y="254"/>
                    <a:pt x="3418" y="270"/>
                  </a:cubicBezTo>
                  <a:cubicBezTo>
                    <a:pt x="3434" y="286"/>
                    <a:pt x="3464" y="283"/>
                    <a:pt x="3478" y="300"/>
                  </a:cubicBezTo>
                  <a:cubicBezTo>
                    <a:pt x="3520" y="352"/>
                    <a:pt x="3521" y="433"/>
                    <a:pt x="3568" y="480"/>
                  </a:cubicBezTo>
                  <a:cubicBezTo>
                    <a:pt x="3648" y="560"/>
                    <a:pt x="3728" y="640"/>
                    <a:pt x="3808" y="720"/>
                  </a:cubicBezTo>
                  <a:cubicBezTo>
                    <a:pt x="3849" y="761"/>
                    <a:pt x="3857" y="829"/>
                    <a:pt x="3898" y="870"/>
                  </a:cubicBezTo>
                  <a:cubicBezTo>
                    <a:pt x="3914" y="886"/>
                    <a:pt x="3941" y="886"/>
                    <a:pt x="3958" y="900"/>
                  </a:cubicBezTo>
                  <a:cubicBezTo>
                    <a:pt x="4023" y="954"/>
                    <a:pt x="4078" y="1020"/>
                    <a:pt x="4138" y="1080"/>
                  </a:cubicBezTo>
                  <a:cubicBezTo>
                    <a:pt x="4154" y="1096"/>
                    <a:pt x="4150" y="1127"/>
                    <a:pt x="4168" y="1140"/>
                  </a:cubicBezTo>
                  <a:cubicBezTo>
                    <a:pt x="4193" y="1159"/>
                    <a:pt x="4228" y="1160"/>
                    <a:pt x="4258" y="1170"/>
                  </a:cubicBezTo>
                  <a:cubicBezTo>
                    <a:pt x="4333" y="1319"/>
                    <a:pt x="4224" y="1136"/>
                    <a:pt x="4378" y="1260"/>
                  </a:cubicBezTo>
                  <a:cubicBezTo>
                    <a:pt x="4406" y="1283"/>
                    <a:pt x="4415" y="1322"/>
                    <a:pt x="4438" y="1350"/>
                  </a:cubicBezTo>
                  <a:cubicBezTo>
                    <a:pt x="4456" y="1372"/>
                    <a:pt x="4478" y="1390"/>
                    <a:pt x="4498" y="1410"/>
                  </a:cubicBezTo>
                  <a:cubicBezTo>
                    <a:pt x="4566" y="1615"/>
                    <a:pt x="4478" y="1420"/>
                    <a:pt x="4588" y="1530"/>
                  </a:cubicBezTo>
                  <a:cubicBezTo>
                    <a:pt x="4604" y="1546"/>
                    <a:pt x="4605" y="1572"/>
                    <a:pt x="4618" y="1590"/>
                  </a:cubicBezTo>
                  <a:cubicBezTo>
                    <a:pt x="4663" y="1651"/>
                    <a:pt x="4677" y="1649"/>
                    <a:pt x="4738" y="1680"/>
                  </a:cubicBezTo>
                  <a:cubicBezTo>
                    <a:pt x="4818" y="1840"/>
                    <a:pt x="4708" y="1650"/>
                    <a:pt x="4828" y="1770"/>
                  </a:cubicBezTo>
                  <a:cubicBezTo>
                    <a:pt x="4844" y="1786"/>
                    <a:pt x="4841" y="1816"/>
                    <a:pt x="4858" y="1830"/>
                  </a:cubicBezTo>
                  <a:cubicBezTo>
                    <a:pt x="4934" y="1891"/>
                    <a:pt x="5049" y="1921"/>
                    <a:pt x="5128" y="1980"/>
                  </a:cubicBezTo>
                  <a:cubicBezTo>
                    <a:pt x="5198" y="2033"/>
                    <a:pt x="5208" y="2107"/>
                    <a:pt x="5278" y="2160"/>
                  </a:cubicBezTo>
                  <a:cubicBezTo>
                    <a:pt x="5330" y="2199"/>
                    <a:pt x="5367" y="2190"/>
                    <a:pt x="5428" y="2220"/>
                  </a:cubicBezTo>
                  <a:cubicBezTo>
                    <a:pt x="5460" y="2236"/>
                    <a:pt x="5486" y="2264"/>
                    <a:pt x="5518" y="2280"/>
                  </a:cubicBezTo>
                  <a:cubicBezTo>
                    <a:pt x="5587" y="2314"/>
                    <a:pt x="5690" y="2323"/>
                    <a:pt x="5758" y="2340"/>
                  </a:cubicBezTo>
                  <a:cubicBezTo>
                    <a:pt x="5832" y="2359"/>
                    <a:pt x="5846" y="2369"/>
                    <a:pt x="5908" y="2400"/>
                  </a:cubicBezTo>
                  <a:cubicBezTo>
                    <a:pt x="6278" y="2390"/>
                    <a:pt x="6648" y="2388"/>
                    <a:pt x="7018" y="2370"/>
                  </a:cubicBezTo>
                  <a:cubicBezTo>
                    <a:pt x="7120" y="2365"/>
                    <a:pt x="7099" y="2332"/>
                    <a:pt x="7168" y="2280"/>
                  </a:cubicBezTo>
                  <a:cubicBezTo>
                    <a:pt x="7230" y="2234"/>
                    <a:pt x="7309" y="2195"/>
                    <a:pt x="7378" y="2160"/>
                  </a:cubicBezTo>
                  <a:cubicBezTo>
                    <a:pt x="7388" y="2140"/>
                    <a:pt x="7391" y="2114"/>
                    <a:pt x="7408" y="2100"/>
                  </a:cubicBezTo>
                  <a:cubicBezTo>
                    <a:pt x="7443" y="2072"/>
                    <a:pt x="7528" y="2040"/>
                    <a:pt x="7528" y="2040"/>
                  </a:cubicBezTo>
                  <a:cubicBezTo>
                    <a:pt x="7538" y="2020"/>
                    <a:pt x="7541" y="1994"/>
                    <a:pt x="7558" y="1980"/>
                  </a:cubicBezTo>
                  <a:cubicBezTo>
                    <a:pt x="7593" y="1952"/>
                    <a:pt x="7678" y="1920"/>
                    <a:pt x="7678" y="19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50302" name="Line 126">
              <a:extLst>
                <a:ext uri="{FF2B5EF4-FFF2-40B4-BE49-F238E27FC236}">
                  <a16:creationId xmlns:a16="http://schemas.microsoft.com/office/drawing/2014/main" id="{3A45595E-EA37-723D-7BEB-386063B8B2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5" y="4710"/>
              <a:ext cx="258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50303" name="Line 127">
              <a:extLst>
                <a:ext uri="{FF2B5EF4-FFF2-40B4-BE49-F238E27FC236}">
                  <a16:creationId xmlns:a16="http://schemas.microsoft.com/office/drawing/2014/main" id="{C4A89243-EC61-B01E-9000-E9C707F38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5" y="4740"/>
              <a:ext cx="4029" cy="10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grpSp>
          <p:nvGrpSpPr>
            <p:cNvPr id="50304" name="Group 128">
              <a:extLst>
                <a:ext uri="{FF2B5EF4-FFF2-40B4-BE49-F238E27FC236}">
                  <a16:creationId xmlns:a16="http://schemas.microsoft.com/office/drawing/2014/main" id="{2DB10D5D-2B9D-6C5A-1E71-1B20CB0C26CA}"/>
                </a:ext>
              </a:extLst>
            </p:cNvPr>
            <p:cNvGrpSpPr/>
            <p:nvPr/>
          </p:nvGrpSpPr>
          <p:grpSpPr>
            <a:xfrm>
              <a:off x="5328" y="5904"/>
              <a:ext cx="763" cy="1509"/>
              <a:chOff x="4565" y="8571"/>
              <a:chExt cx="1381" cy="2229"/>
            </a:xfrm>
          </p:grpSpPr>
          <p:sp>
            <p:nvSpPr>
              <p:cNvPr id="50305" name="Freeform 129">
                <a:extLst>
                  <a:ext uri="{FF2B5EF4-FFF2-40B4-BE49-F238E27FC236}">
                    <a16:creationId xmlns:a16="http://schemas.microsoft.com/office/drawing/2014/main" id="{2252FFBF-C65C-CC89-8B8E-40D7138DAF9A}"/>
                  </a:ext>
                </a:extLst>
              </p:cNvPr>
              <p:cNvSpPr/>
              <p:nvPr/>
            </p:nvSpPr>
            <p:spPr bwMode="auto">
              <a:xfrm>
                <a:off x="4871" y="9504"/>
                <a:ext cx="745" cy="1296"/>
              </a:xfrm>
              <a:custGeom>
                <a:avLst/>
                <a:gdLst>
                  <a:gd name="T0" fmla="*/ 364 w 745"/>
                  <a:gd name="T1" fmla="*/ 66 h 1296"/>
                  <a:gd name="T2" fmla="*/ 304 w 745"/>
                  <a:gd name="T3" fmla="*/ 276 h 1296"/>
                  <a:gd name="T4" fmla="*/ 274 w 745"/>
                  <a:gd name="T5" fmla="*/ 426 h 1296"/>
                  <a:gd name="T6" fmla="*/ 214 w 745"/>
                  <a:gd name="T7" fmla="*/ 546 h 1296"/>
                  <a:gd name="T8" fmla="*/ 184 w 745"/>
                  <a:gd name="T9" fmla="*/ 606 h 1296"/>
                  <a:gd name="T10" fmla="*/ 64 w 745"/>
                  <a:gd name="T11" fmla="*/ 1056 h 1296"/>
                  <a:gd name="T12" fmla="*/ 34 w 745"/>
                  <a:gd name="T13" fmla="*/ 1176 h 1296"/>
                  <a:gd name="T14" fmla="*/ 4 w 745"/>
                  <a:gd name="T15" fmla="*/ 1266 h 1296"/>
                  <a:gd name="T16" fmla="*/ 457 w 745"/>
                  <a:gd name="T17" fmla="*/ 1152 h 1296"/>
                  <a:gd name="T18" fmla="*/ 601 w 745"/>
                  <a:gd name="T19" fmla="*/ 1152 h 1296"/>
                  <a:gd name="T20" fmla="*/ 745 w 745"/>
                  <a:gd name="T21" fmla="*/ 1296 h 1296"/>
                  <a:gd name="T22" fmla="*/ 601 w 745"/>
                  <a:gd name="T23" fmla="*/ 720 h 1296"/>
                  <a:gd name="T24" fmla="*/ 457 w 745"/>
                  <a:gd name="T25" fmla="*/ 432 h 1296"/>
                  <a:gd name="T26" fmla="*/ 601 w 745"/>
                  <a:gd name="T27" fmla="*/ 0 h 1296"/>
                  <a:gd name="T28" fmla="*/ 364 w 745"/>
                  <a:gd name="T29" fmla="*/ 66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5" h="1296">
                    <a:moveTo>
                      <a:pt x="364" y="66"/>
                    </a:moveTo>
                    <a:cubicBezTo>
                      <a:pt x="346" y="137"/>
                      <a:pt x="322" y="205"/>
                      <a:pt x="304" y="276"/>
                    </a:cubicBezTo>
                    <a:cubicBezTo>
                      <a:pt x="292" y="325"/>
                      <a:pt x="290" y="378"/>
                      <a:pt x="274" y="426"/>
                    </a:cubicBezTo>
                    <a:cubicBezTo>
                      <a:pt x="260" y="468"/>
                      <a:pt x="234" y="506"/>
                      <a:pt x="214" y="546"/>
                    </a:cubicBezTo>
                    <a:cubicBezTo>
                      <a:pt x="204" y="566"/>
                      <a:pt x="184" y="606"/>
                      <a:pt x="184" y="606"/>
                    </a:cubicBezTo>
                    <a:cubicBezTo>
                      <a:pt x="169" y="791"/>
                      <a:pt x="231" y="973"/>
                      <a:pt x="64" y="1056"/>
                    </a:cubicBezTo>
                    <a:cubicBezTo>
                      <a:pt x="54" y="1096"/>
                      <a:pt x="47" y="1137"/>
                      <a:pt x="34" y="1176"/>
                    </a:cubicBezTo>
                    <a:cubicBezTo>
                      <a:pt x="0" y="1279"/>
                      <a:pt x="4" y="1198"/>
                      <a:pt x="4" y="1266"/>
                    </a:cubicBezTo>
                    <a:lnTo>
                      <a:pt x="457" y="1152"/>
                    </a:lnTo>
                    <a:lnTo>
                      <a:pt x="601" y="1152"/>
                    </a:lnTo>
                    <a:lnTo>
                      <a:pt x="745" y="1296"/>
                    </a:lnTo>
                    <a:lnTo>
                      <a:pt x="601" y="720"/>
                    </a:lnTo>
                    <a:lnTo>
                      <a:pt x="457" y="432"/>
                    </a:lnTo>
                    <a:lnTo>
                      <a:pt x="601" y="0"/>
                    </a:lnTo>
                    <a:lnTo>
                      <a:pt x="364" y="66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306" name="Freeform 130">
                <a:extLst>
                  <a:ext uri="{FF2B5EF4-FFF2-40B4-BE49-F238E27FC236}">
                    <a16:creationId xmlns:a16="http://schemas.microsoft.com/office/drawing/2014/main" id="{C030DBAF-7A9B-A52F-DC1F-E7ED3C754D4C}"/>
                  </a:ext>
                </a:extLst>
              </p:cNvPr>
              <p:cNvSpPr/>
              <p:nvPr/>
            </p:nvSpPr>
            <p:spPr bwMode="auto">
              <a:xfrm>
                <a:off x="4565" y="8571"/>
                <a:ext cx="1381" cy="1116"/>
              </a:xfrm>
              <a:custGeom>
                <a:avLst/>
                <a:gdLst>
                  <a:gd name="T0" fmla="*/ 730 w 1381"/>
                  <a:gd name="T1" fmla="*/ 999 h 1116"/>
                  <a:gd name="T2" fmla="*/ 760 w 1381"/>
                  <a:gd name="T3" fmla="*/ 1059 h 1116"/>
                  <a:gd name="T4" fmla="*/ 1030 w 1381"/>
                  <a:gd name="T5" fmla="*/ 1059 h 1116"/>
                  <a:gd name="T6" fmla="*/ 1000 w 1381"/>
                  <a:gd name="T7" fmla="*/ 819 h 1116"/>
                  <a:gd name="T8" fmla="*/ 1360 w 1381"/>
                  <a:gd name="T9" fmla="*/ 759 h 1116"/>
                  <a:gd name="T10" fmla="*/ 1330 w 1381"/>
                  <a:gd name="T11" fmla="*/ 699 h 1116"/>
                  <a:gd name="T12" fmla="*/ 1150 w 1381"/>
                  <a:gd name="T13" fmla="*/ 669 h 1116"/>
                  <a:gd name="T14" fmla="*/ 1090 w 1381"/>
                  <a:gd name="T15" fmla="*/ 639 h 1116"/>
                  <a:gd name="T16" fmla="*/ 1210 w 1381"/>
                  <a:gd name="T17" fmla="*/ 579 h 1116"/>
                  <a:gd name="T18" fmla="*/ 1240 w 1381"/>
                  <a:gd name="T19" fmla="*/ 339 h 1116"/>
                  <a:gd name="T20" fmla="*/ 1090 w 1381"/>
                  <a:gd name="T21" fmla="*/ 369 h 1116"/>
                  <a:gd name="T22" fmla="*/ 1060 w 1381"/>
                  <a:gd name="T23" fmla="*/ 429 h 1116"/>
                  <a:gd name="T24" fmla="*/ 1120 w 1381"/>
                  <a:gd name="T25" fmla="*/ 369 h 1116"/>
                  <a:gd name="T26" fmla="*/ 1210 w 1381"/>
                  <a:gd name="T27" fmla="*/ 219 h 1116"/>
                  <a:gd name="T28" fmla="*/ 1180 w 1381"/>
                  <a:gd name="T29" fmla="*/ 39 h 1116"/>
                  <a:gd name="T30" fmla="*/ 940 w 1381"/>
                  <a:gd name="T31" fmla="*/ 69 h 1116"/>
                  <a:gd name="T32" fmla="*/ 970 w 1381"/>
                  <a:gd name="T33" fmla="*/ 279 h 1116"/>
                  <a:gd name="T34" fmla="*/ 1000 w 1381"/>
                  <a:gd name="T35" fmla="*/ 339 h 1116"/>
                  <a:gd name="T36" fmla="*/ 940 w 1381"/>
                  <a:gd name="T37" fmla="*/ 279 h 1116"/>
                  <a:gd name="T38" fmla="*/ 850 w 1381"/>
                  <a:gd name="T39" fmla="*/ 249 h 1116"/>
                  <a:gd name="T40" fmla="*/ 730 w 1381"/>
                  <a:gd name="T41" fmla="*/ 189 h 1116"/>
                  <a:gd name="T42" fmla="*/ 670 w 1381"/>
                  <a:gd name="T43" fmla="*/ 159 h 1116"/>
                  <a:gd name="T44" fmla="*/ 700 w 1381"/>
                  <a:gd name="T45" fmla="*/ 249 h 1116"/>
                  <a:gd name="T46" fmla="*/ 820 w 1381"/>
                  <a:gd name="T47" fmla="*/ 309 h 1116"/>
                  <a:gd name="T48" fmla="*/ 730 w 1381"/>
                  <a:gd name="T49" fmla="*/ 219 h 1116"/>
                  <a:gd name="T50" fmla="*/ 700 w 1381"/>
                  <a:gd name="T51" fmla="*/ 159 h 1116"/>
                  <a:gd name="T52" fmla="*/ 490 w 1381"/>
                  <a:gd name="T53" fmla="*/ 189 h 1116"/>
                  <a:gd name="T54" fmla="*/ 550 w 1381"/>
                  <a:gd name="T55" fmla="*/ 309 h 1116"/>
                  <a:gd name="T56" fmla="*/ 670 w 1381"/>
                  <a:gd name="T57" fmla="*/ 369 h 1116"/>
                  <a:gd name="T58" fmla="*/ 190 w 1381"/>
                  <a:gd name="T59" fmla="*/ 399 h 1116"/>
                  <a:gd name="T60" fmla="*/ 280 w 1381"/>
                  <a:gd name="T61" fmla="*/ 459 h 1116"/>
                  <a:gd name="T62" fmla="*/ 520 w 1381"/>
                  <a:gd name="T63" fmla="*/ 489 h 1116"/>
                  <a:gd name="T64" fmla="*/ 370 w 1381"/>
                  <a:gd name="T65" fmla="*/ 579 h 1116"/>
                  <a:gd name="T66" fmla="*/ 40 w 1381"/>
                  <a:gd name="T67" fmla="*/ 669 h 1116"/>
                  <a:gd name="T68" fmla="*/ 10 w 1381"/>
                  <a:gd name="T69" fmla="*/ 729 h 1116"/>
                  <a:gd name="T70" fmla="*/ 430 w 1381"/>
                  <a:gd name="T71" fmla="*/ 759 h 1116"/>
                  <a:gd name="T72" fmla="*/ 160 w 1381"/>
                  <a:gd name="T73" fmla="*/ 909 h 1116"/>
                  <a:gd name="T74" fmla="*/ 130 w 1381"/>
                  <a:gd name="T75" fmla="*/ 969 h 1116"/>
                  <a:gd name="T76" fmla="*/ 190 w 1381"/>
                  <a:gd name="T77" fmla="*/ 999 h 1116"/>
                  <a:gd name="T78" fmla="*/ 550 w 1381"/>
                  <a:gd name="T79" fmla="*/ 939 h 1116"/>
                  <a:gd name="T80" fmla="*/ 700 w 1381"/>
                  <a:gd name="T81" fmla="*/ 1029 h 1116"/>
                  <a:gd name="T82" fmla="*/ 790 w 1381"/>
                  <a:gd name="T83" fmla="*/ 999 h 1116"/>
                  <a:gd name="T84" fmla="*/ 730 w 1381"/>
                  <a:gd name="T85" fmla="*/ 999 h 1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81" h="1116">
                    <a:moveTo>
                      <a:pt x="730" y="999"/>
                    </a:moveTo>
                    <a:cubicBezTo>
                      <a:pt x="740" y="1019"/>
                      <a:pt x="741" y="1047"/>
                      <a:pt x="760" y="1059"/>
                    </a:cubicBezTo>
                    <a:cubicBezTo>
                      <a:pt x="855" y="1116"/>
                      <a:pt x="931" y="1079"/>
                      <a:pt x="1030" y="1059"/>
                    </a:cubicBezTo>
                    <a:cubicBezTo>
                      <a:pt x="1020" y="979"/>
                      <a:pt x="940" y="873"/>
                      <a:pt x="1000" y="819"/>
                    </a:cubicBezTo>
                    <a:cubicBezTo>
                      <a:pt x="1090" y="737"/>
                      <a:pt x="1246" y="801"/>
                      <a:pt x="1360" y="759"/>
                    </a:cubicBezTo>
                    <a:cubicBezTo>
                      <a:pt x="1381" y="751"/>
                      <a:pt x="1351" y="708"/>
                      <a:pt x="1330" y="699"/>
                    </a:cubicBezTo>
                    <a:cubicBezTo>
                      <a:pt x="1274" y="675"/>
                      <a:pt x="1210" y="679"/>
                      <a:pt x="1150" y="669"/>
                    </a:cubicBezTo>
                    <a:cubicBezTo>
                      <a:pt x="1130" y="659"/>
                      <a:pt x="1078" y="658"/>
                      <a:pt x="1090" y="639"/>
                    </a:cubicBezTo>
                    <a:cubicBezTo>
                      <a:pt x="1115" y="602"/>
                      <a:pt x="1210" y="579"/>
                      <a:pt x="1210" y="579"/>
                    </a:cubicBezTo>
                    <a:cubicBezTo>
                      <a:pt x="1288" y="422"/>
                      <a:pt x="1281" y="502"/>
                      <a:pt x="1240" y="339"/>
                    </a:cubicBezTo>
                    <a:cubicBezTo>
                      <a:pt x="1190" y="349"/>
                      <a:pt x="1136" y="346"/>
                      <a:pt x="1090" y="369"/>
                    </a:cubicBezTo>
                    <a:cubicBezTo>
                      <a:pt x="1070" y="379"/>
                      <a:pt x="1038" y="429"/>
                      <a:pt x="1060" y="429"/>
                    </a:cubicBezTo>
                    <a:cubicBezTo>
                      <a:pt x="1088" y="429"/>
                      <a:pt x="1103" y="392"/>
                      <a:pt x="1120" y="369"/>
                    </a:cubicBezTo>
                    <a:cubicBezTo>
                      <a:pt x="1155" y="322"/>
                      <a:pt x="1178" y="268"/>
                      <a:pt x="1210" y="219"/>
                    </a:cubicBezTo>
                    <a:cubicBezTo>
                      <a:pt x="1200" y="159"/>
                      <a:pt x="1233" y="69"/>
                      <a:pt x="1180" y="39"/>
                    </a:cubicBezTo>
                    <a:cubicBezTo>
                      <a:pt x="1110" y="0"/>
                      <a:pt x="993" y="8"/>
                      <a:pt x="940" y="69"/>
                    </a:cubicBezTo>
                    <a:cubicBezTo>
                      <a:pt x="893" y="122"/>
                      <a:pt x="955" y="210"/>
                      <a:pt x="970" y="279"/>
                    </a:cubicBezTo>
                    <a:cubicBezTo>
                      <a:pt x="975" y="301"/>
                      <a:pt x="1022" y="339"/>
                      <a:pt x="1000" y="339"/>
                    </a:cubicBezTo>
                    <a:cubicBezTo>
                      <a:pt x="972" y="339"/>
                      <a:pt x="964" y="294"/>
                      <a:pt x="940" y="279"/>
                    </a:cubicBezTo>
                    <a:cubicBezTo>
                      <a:pt x="913" y="263"/>
                      <a:pt x="879" y="261"/>
                      <a:pt x="850" y="249"/>
                    </a:cubicBezTo>
                    <a:cubicBezTo>
                      <a:pt x="809" y="231"/>
                      <a:pt x="770" y="209"/>
                      <a:pt x="730" y="189"/>
                    </a:cubicBezTo>
                    <a:cubicBezTo>
                      <a:pt x="710" y="179"/>
                      <a:pt x="670" y="159"/>
                      <a:pt x="670" y="159"/>
                    </a:cubicBezTo>
                    <a:cubicBezTo>
                      <a:pt x="680" y="189"/>
                      <a:pt x="678" y="227"/>
                      <a:pt x="700" y="249"/>
                    </a:cubicBezTo>
                    <a:cubicBezTo>
                      <a:pt x="732" y="281"/>
                      <a:pt x="820" y="309"/>
                      <a:pt x="820" y="309"/>
                    </a:cubicBezTo>
                    <a:cubicBezTo>
                      <a:pt x="740" y="149"/>
                      <a:pt x="850" y="339"/>
                      <a:pt x="730" y="219"/>
                    </a:cubicBezTo>
                    <a:cubicBezTo>
                      <a:pt x="714" y="203"/>
                      <a:pt x="710" y="179"/>
                      <a:pt x="700" y="159"/>
                    </a:cubicBezTo>
                    <a:cubicBezTo>
                      <a:pt x="630" y="169"/>
                      <a:pt x="540" y="139"/>
                      <a:pt x="490" y="189"/>
                    </a:cubicBezTo>
                    <a:cubicBezTo>
                      <a:pt x="458" y="221"/>
                      <a:pt x="518" y="277"/>
                      <a:pt x="550" y="309"/>
                    </a:cubicBezTo>
                    <a:cubicBezTo>
                      <a:pt x="582" y="341"/>
                      <a:pt x="670" y="369"/>
                      <a:pt x="670" y="369"/>
                    </a:cubicBezTo>
                    <a:cubicBezTo>
                      <a:pt x="510" y="379"/>
                      <a:pt x="346" y="363"/>
                      <a:pt x="190" y="399"/>
                    </a:cubicBezTo>
                    <a:cubicBezTo>
                      <a:pt x="155" y="407"/>
                      <a:pt x="245" y="450"/>
                      <a:pt x="280" y="459"/>
                    </a:cubicBezTo>
                    <a:cubicBezTo>
                      <a:pt x="358" y="480"/>
                      <a:pt x="440" y="479"/>
                      <a:pt x="520" y="489"/>
                    </a:cubicBezTo>
                    <a:cubicBezTo>
                      <a:pt x="468" y="515"/>
                      <a:pt x="425" y="559"/>
                      <a:pt x="370" y="579"/>
                    </a:cubicBezTo>
                    <a:cubicBezTo>
                      <a:pt x="263" y="618"/>
                      <a:pt x="148" y="633"/>
                      <a:pt x="40" y="669"/>
                    </a:cubicBezTo>
                    <a:cubicBezTo>
                      <a:pt x="30" y="689"/>
                      <a:pt x="0" y="709"/>
                      <a:pt x="10" y="729"/>
                    </a:cubicBezTo>
                    <a:cubicBezTo>
                      <a:pt x="76" y="861"/>
                      <a:pt x="419" y="760"/>
                      <a:pt x="430" y="759"/>
                    </a:cubicBezTo>
                    <a:cubicBezTo>
                      <a:pt x="224" y="897"/>
                      <a:pt x="318" y="856"/>
                      <a:pt x="160" y="909"/>
                    </a:cubicBezTo>
                    <a:cubicBezTo>
                      <a:pt x="150" y="929"/>
                      <a:pt x="123" y="948"/>
                      <a:pt x="130" y="969"/>
                    </a:cubicBezTo>
                    <a:cubicBezTo>
                      <a:pt x="137" y="990"/>
                      <a:pt x="168" y="1001"/>
                      <a:pt x="190" y="999"/>
                    </a:cubicBezTo>
                    <a:cubicBezTo>
                      <a:pt x="311" y="990"/>
                      <a:pt x="430" y="959"/>
                      <a:pt x="550" y="939"/>
                    </a:cubicBezTo>
                    <a:cubicBezTo>
                      <a:pt x="562" y="947"/>
                      <a:pt x="678" y="1029"/>
                      <a:pt x="700" y="1029"/>
                    </a:cubicBezTo>
                    <a:cubicBezTo>
                      <a:pt x="732" y="1029"/>
                      <a:pt x="768" y="1021"/>
                      <a:pt x="790" y="999"/>
                    </a:cubicBezTo>
                    <a:cubicBezTo>
                      <a:pt x="804" y="985"/>
                      <a:pt x="750" y="999"/>
                      <a:pt x="730" y="999"/>
                    </a:cubicBezTo>
                    <a:close/>
                  </a:path>
                </a:pathLst>
              </a:custGeom>
              <a:solidFill>
                <a:srgbClr val="00FF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0307" name="Line 131">
              <a:extLst>
                <a:ext uri="{FF2B5EF4-FFF2-40B4-BE49-F238E27FC236}">
                  <a16:creationId xmlns:a16="http://schemas.microsoft.com/office/drawing/2014/main" id="{92FB1385-07D1-E2FC-4FE2-C5D9172AA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5040"/>
              <a:ext cx="2448" cy="11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50308" name="Line 132">
              <a:extLst>
                <a:ext uri="{FF2B5EF4-FFF2-40B4-BE49-F238E27FC236}">
                  <a16:creationId xmlns:a16="http://schemas.microsoft.com/office/drawing/2014/main" id="{44C39681-6B83-C7AD-8CA0-13658F8B76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48" y="5901"/>
              <a:ext cx="576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50309" name="Line 133">
              <a:extLst>
                <a:ext uri="{FF2B5EF4-FFF2-40B4-BE49-F238E27FC236}">
                  <a16:creationId xmlns:a16="http://schemas.microsoft.com/office/drawing/2014/main" id="{EAFE6410-8731-5D16-7643-4DA78921CD2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14258" flipV="1">
              <a:off x="6099" y="6135"/>
              <a:ext cx="576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50310" name="Line 134">
              <a:extLst>
                <a:ext uri="{FF2B5EF4-FFF2-40B4-BE49-F238E27FC236}">
                  <a16:creationId xmlns:a16="http://schemas.microsoft.com/office/drawing/2014/main" id="{6BCE7498-E68B-82B3-AE0C-D181BAA616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3326775" flipV="1">
              <a:off x="6033" y="6315"/>
              <a:ext cx="576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</p:grpSp>
    </p:spTree>
  </p:cSld>
  <p:clrMapOvr>
    <a:masterClrMapping/>
  </p:clrMapOvr>
  <p:transition advTm="32560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E2E37FF-E681-F5EA-4869-F83BDA189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altLang="he-IL">
                <a:solidFill>
                  <a:schemeClr val="hlink"/>
                </a:solidFill>
              </a:rPr>
              <a:t>Simulation Results</a:t>
            </a:r>
            <a:endParaRPr lang="en-US" altLang="en-US">
              <a:solidFill>
                <a:schemeClr val="hlink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2C50110-CDA7-E16D-8210-7BE6A0923F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altLang="he-IL" sz="2800" b="0"/>
              <a:t>Slow Fading in different environment profiles.</a:t>
            </a:r>
          </a:p>
          <a:p>
            <a:pPr algn="l" rtl="0"/>
            <a:r>
              <a:rPr lang="en-US" altLang="he-IL" sz="2800" b="0"/>
              <a:t>Total path loss in different environment profiles, with dependency on:</a:t>
            </a:r>
          </a:p>
          <a:p>
            <a:pPr lvl="1" algn="l" rtl="0">
              <a:buClr>
                <a:schemeClr val="hlink"/>
              </a:buClr>
              <a:buFont typeface="Wingdings" panose="05000000000000000000" pitchFamily="2" charset="2"/>
              <a:buChar char="u"/>
            </a:pPr>
            <a:r>
              <a:rPr lang="en-US" altLang="he-IL" b="0"/>
              <a:t> distance</a:t>
            </a:r>
          </a:p>
          <a:p>
            <a:pPr lvl="1" algn="l" rtl="0">
              <a:buClr>
                <a:schemeClr val="hlink"/>
              </a:buClr>
              <a:buFont typeface="Wingdings" panose="05000000000000000000" pitchFamily="2" charset="2"/>
              <a:buChar char="u"/>
            </a:pPr>
            <a:r>
              <a:rPr lang="en-US" altLang="he-IL" b="0"/>
              <a:t> receiving antenna height</a:t>
            </a:r>
          </a:p>
          <a:p>
            <a:pPr lvl="1" algn="l" rtl="0">
              <a:buClr>
                <a:schemeClr val="hlink"/>
              </a:buClr>
              <a:buFont typeface="Wingdings" panose="05000000000000000000" pitchFamily="2" charset="2"/>
              <a:buChar char="u"/>
            </a:pPr>
            <a:r>
              <a:rPr lang="en-US" altLang="he-IL" b="0"/>
              <a:t> average building height</a:t>
            </a:r>
          </a:p>
          <a:p>
            <a:pPr algn="l" rtl="0"/>
            <a:r>
              <a:rPr lang="en-US" altLang="he-IL" sz="2800" b="0"/>
              <a:t>Signal to noise ratio - SNR, depending on distance</a:t>
            </a:r>
          </a:p>
          <a:p>
            <a:pPr algn="l" rtl="0"/>
            <a:r>
              <a:rPr lang="en-US" altLang="he-IL" sz="2800" b="0"/>
              <a:t>Percentage of shadowed regions within a cell</a:t>
            </a:r>
          </a:p>
          <a:p>
            <a:pPr algn="l" rtl="0"/>
            <a:endParaRPr lang="en-US" altLang="he-IL" sz="2800" b="0"/>
          </a:p>
        </p:txBody>
      </p:sp>
    </p:spTree>
  </p:cSld>
  <p:clrMapOvr>
    <a:masterClrMapping/>
  </p:clrMapOvr>
  <p:transition advTm="31184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963D9CCC-0732-EB43-C7E1-71D7CD061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altLang="he-IL">
                <a:solidFill>
                  <a:schemeClr val="hlink"/>
                </a:solidFill>
              </a:rPr>
              <a:t>Total Path Loss Vs. Distance</a:t>
            </a:r>
            <a:endParaRPr lang="en-US" altLang="en-US">
              <a:solidFill>
                <a:schemeClr val="hlink"/>
              </a:solidFill>
            </a:endParaRPr>
          </a:p>
        </p:txBody>
      </p:sp>
      <p:graphicFrame>
        <p:nvGraphicFramePr>
          <p:cNvPr id="63493" name="Object 5">
            <a:extLst>
              <a:ext uri="{FF2B5EF4-FFF2-40B4-BE49-F238E27FC236}">
                <a16:creationId xmlns:a16="http://schemas.microsoft.com/office/drawing/2014/main" id="{A0C9CCE8-3A51-3689-BF35-52123AB63E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725" y="1974850"/>
          <a:ext cx="7696200" cy="476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621064" imgH="5485714" progId="Paint.Picture">
                  <p:embed/>
                </p:oleObj>
              </mc:Choice>
              <mc:Fallback>
                <p:oleObj name="Bitmap Image" r:id="rId2" imgW="7621064" imgH="5485714" progId="Paint.Picture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009" t="12991" r="-2003" b="104"/>
                      <a:stretch>
                        <a:fillRect/>
                      </a:stretch>
                    </p:blipFill>
                    <p:spPr>
                      <a:xfrm>
                        <a:off x="720725" y="1974850"/>
                        <a:ext cx="7696200" cy="476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AutoShape 6">
            <a:extLst>
              <a:ext uri="{FF2B5EF4-FFF2-40B4-BE49-F238E27FC236}">
                <a16:creationId xmlns:a16="http://schemas.microsoft.com/office/drawing/2014/main" id="{1AF37B9F-ED57-BAB5-B8FA-F548A1B95E3B}"/>
              </a:ext>
            </a:extLst>
          </p:cNvPr>
          <p:cNvSpPr>
            <a:spLocks noChangeArrowheads="1"/>
          </p:cNvSpPr>
          <p:nvPr/>
        </p:nvSpPr>
        <p:spPr bwMode="auto">
          <a:xfrm rot="-9059859">
            <a:off x="7307263" y="2389188"/>
            <a:ext cx="125412" cy="1957387"/>
          </a:xfrm>
          <a:prstGeom prst="downArrow">
            <a:avLst>
              <a:gd name="adj1" fmla="val 50000"/>
              <a:gd name="adj2" fmla="val 390191"/>
            </a:avLst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63495" name="Text Box 7">
            <a:extLst>
              <a:ext uri="{FF2B5EF4-FFF2-40B4-BE49-F238E27FC236}">
                <a16:creationId xmlns:a16="http://schemas.microsoft.com/office/drawing/2014/main" id="{42E295ED-5DC5-2EFA-C618-6C4A0D2E4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343400"/>
            <a:ext cx="3352800" cy="835025"/>
          </a:xfrm>
          <a:prstGeom prst="rect">
            <a:avLst/>
          </a:prstGeom>
          <a:solidFill>
            <a:srgbClr val="00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b="1">
                <a:solidFill>
                  <a:schemeClr val="bg2"/>
                </a:solidFill>
              </a:rPr>
              <a:t>Max Path Loss </a:t>
            </a:r>
            <a:r>
              <a:rPr lang="en-US" altLang="he-IL" b="1">
                <a:solidFill>
                  <a:schemeClr val="bg2"/>
                </a:solidFill>
                <a:sym typeface="Symbol" panose="05050102010706020507" pitchFamily="18" charset="2"/>
              </a:rPr>
              <a:t> 123dB</a:t>
            </a:r>
            <a:br>
              <a:rPr lang="en-US" altLang="he-IL" b="1">
                <a:solidFill>
                  <a:schemeClr val="bg2"/>
                </a:solidFill>
                <a:sym typeface="Symbol" panose="05050102010706020507" pitchFamily="18" charset="2"/>
              </a:rPr>
            </a:br>
            <a:r>
              <a:rPr lang="en-US" altLang="he-IL" b="1">
                <a:solidFill>
                  <a:schemeClr val="bg2"/>
                </a:solidFill>
                <a:sym typeface="Symbol" panose="05050102010706020507" pitchFamily="18" charset="2"/>
              </a:rPr>
              <a:t>            (at 3.5Km)</a:t>
            </a:r>
            <a:endParaRPr lang="en-US" altLang="he-IL" b="1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advTm="13984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DEBA794-BCBB-1256-5425-FC5178011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altLang="he-IL">
                <a:solidFill>
                  <a:schemeClr val="hlink"/>
                </a:solidFill>
              </a:rPr>
              <a:t>Total Path Loss Vs. Receiver Height</a:t>
            </a:r>
            <a:endParaRPr lang="en-US" altLang="en-US">
              <a:solidFill>
                <a:schemeClr val="hlink"/>
              </a:solidFill>
            </a:endParaRPr>
          </a:p>
        </p:txBody>
      </p:sp>
      <p:graphicFrame>
        <p:nvGraphicFramePr>
          <p:cNvPr id="64516" name="Object 4">
            <a:extLst>
              <a:ext uri="{FF2B5EF4-FFF2-40B4-BE49-F238E27FC236}">
                <a16:creationId xmlns:a16="http://schemas.microsoft.com/office/drawing/2014/main" id="{03EFE4B6-D6C6-8FA5-B2D8-1E585B0DB5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685925"/>
          <a:ext cx="7620000" cy="517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621064" imgH="5485714" progId="Paint.Picture">
                  <p:embed/>
                </p:oleObj>
              </mc:Choice>
              <mc:Fallback>
                <p:oleObj name="Bitmap Image" r:id="rId2" imgW="7621064" imgH="5485714" progId="Paint.Picture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937" t="11600" r="5290" b="2864"/>
                      <a:stretch>
                        <a:fillRect/>
                      </a:stretch>
                    </p:blipFill>
                    <p:spPr>
                      <a:xfrm>
                        <a:off x="914400" y="1685925"/>
                        <a:ext cx="7620000" cy="517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AutoShape 5">
            <a:extLst>
              <a:ext uri="{FF2B5EF4-FFF2-40B4-BE49-F238E27FC236}">
                <a16:creationId xmlns:a16="http://schemas.microsoft.com/office/drawing/2014/main" id="{6CA3523F-67C8-C3DC-CC99-8A09F462DD9D}"/>
              </a:ext>
            </a:extLst>
          </p:cNvPr>
          <p:cNvSpPr>
            <a:spLocks noChangeArrowheads="1"/>
          </p:cNvSpPr>
          <p:nvPr/>
        </p:nvSpPr>
        <p:spPr bwMode="auto">
          <a:xfrm rot="19491296" flipH="1">
            <a:off x="5780088" y="3271838"/>
            <a:ext cx="125412" cy="2486025"/>
          </a:xfrm>
          <a:prstGeom prst="downArrow">
            <a:avLst>
              <a:gd name="adj1" fmla="val 50000"/>
              <a:gd name="adj2" fmla="val 495572"/>
            </a:avLst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64518" name="Text Box 6">
            <a:extLst>
              <a:ext uri="{FF2B5EF4-FFF2-40B4-BE49-F238E27FC236}">
                <a16:creationId xmlns:a16="http://schemas.microsoft.com/office/drawing/2014/main" id="{C4656223-A513-8372-B6C1-7A6E6DE45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667000"/>
            <a:ext cx="3200400" cy="835025"/>
          </a:xfrm>
          <a:prstGeom prst="rect">
            <a:avLst/>
          </a:prstGeom>
          <a:solidFill>
            <a:srgbClr val="00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he-IL" b="1">
                <a:solidFill>
                  <a:schemeClr val="bg2"/>
                </a:solidFill>
              </a:rPr>
              <a:t>Path loss is reduced as receiver is raised</a:t>
            </a:r>
          </a:p>
        </p:txBody>
      </p:sp>
      <p:sp>
        <p:nvSpPr>
          <p:cNvPr id="64519" name="AutoShape 7">
            <a:extLst>
              <a:ext uri="{FF2B5EF4-FFF2-40B4-BE49-F238E27FC236}">
                <a16:creationId xmlns:a16="http://schemas.microsoft.com/office/drawing/2014/main" id="{25E40B45-EF15-DD92-3C49-746F8BEB571B}"/>
              </a:ext>
            </a:extLst>
          </p:cNvPr>
          <p:cNvSpPr>
            <a:spLocks noChangeArrowheads="1"/>
          </p:cNvSpPr>
          <p:nvPr/>
        </p:nvSpPr>
        <p:spPr bwMode="auto">
          <a:xfrm rot="21208198" flipH="1">
            <a:off x="5033963" y="3502025"/>
            <a:ext cx="114300" cy="1924050"/>
          </a:xfrm>
          <a:prstGeom prst="downArrow">
            <a:avLst>
              <a:gd name="adj1" fmla="val 50000"/>
              <a:gd name="adj2" fmla="val 420833"/>
            </a:avLst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ransition advTm="10864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28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37C59821-42B6-2E86-90F4-659368A76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altLang="he-IL">
                <a:solidFill>
                  <a:schemeClr val="hlink"/>
                </a:solidFill>
              </a:rPr>
              <a:t>Total Path Loss Vs. Building Height</a:t>
            </a:r>
            <a:endParaRPr lang="en-US" altLang="en-US">
              <a:solidFill>
                <a:schemeClr val="hlink"/>
              </a:solidFill>
            </a:endParaRPr>
          </a:p>
        </p:txBody>
      </p:sp>
      <p:graphicFrame>
        <p:nvGraphicFramePr>
          <p:cNvPr id="65540" name="Object 4">
            <a:extLst>
              <a:ext uri="{FF2B5EF4-FFF2-40B4-BE49-F238E27FC236}">
                <a16:creationId xmlns:a16="http://schemas.microsoft.com/office/drawing/2014/main" id="{E016F75E-BBBA-7C9E-96E7-C704A98856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828800"/>
          <a:ext cx="7848600" cy="481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621064" imgH="5485714" progId="Paint.Picture">
                  <p:embed/>
                </p:oleObj>
              </mc:Choice>
              <mc:Fallback>
                <p:oleObj name="Bitmap Image" r:id="rId2" imgW="7621064" imgH="5485714" progId="Paint.Picture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998" t="12497" r="8018" b="2806"/>
                      <a:stretch>
                        <a:fillRect/>
                      </a:stretch>
                    </p:blipFill>
                    <p:spPr>
                      <a:xfrm>
                        <a:off x="533400" y="1828800"/>
                        <a:ext cx="7848600" cy="481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AutoShape 5">
            <a:extLst>
              <a:ext uri="{FF2B5EF4-FFF2-40B4-BE49-F238E27FC236}">
                <a16:creationId xmlns:a16="http://schemas.microsoft.com/office/drawing/2014/main" id="{CBA5E7C3-199D-8A02-DB8C-E24946BA4EA4}"/>
              </a:ext>
            </a:extLst>
          </p:cNvPr>
          <p:cNvSpPr>
            <a:spLocks noChangeArrowheads="1"/>
          </p:cNvSpPr>
          <p:nvPr/>
        </p:nvSpPr>
        <p:spPr bwMode="auto">
          <a:xfrm rot="13104981" flipH="1">
            <a:off x="5486400" y="2590800"/>
            <a:ext cx="125413" cy="2486025"/>
          </a:xfrm>
          <a:prstGeom prst="downArrow">
            <a:avLst>
              <a:gd name="adj1" fmla="val 50000"/>
              <a:gd name="adj2" fmla="val 495568"/>
            </a:avLst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1C4387BA-FC41-27A7-199E-815ED851E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724400"/>
            <a:ext cx="3200400" cy="1200150"/>
          </a:xfrm>
          <a:prstGeom prst="rect">
            <a:avLst/>
          </a:prstGeom>
          <a:solidFill>
            <a:srgbClr val="00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he-IL" b="1">
                <a:solidFill>
                  <a:schemeClr val="bg2"/>
                </a:solidFill>
              </a:rPr>
              <a:t>Path loss increases as average building height increases</a:t>
            </a:r>
          </a:p>
        </p:txBody>
      </p:sp>
      <p:sp>
        <p:nvSpPr>
          <p:cNvPr id="65543" name="AutoShape 7">
            <a:extLst>
              <a:ext uri="{FF2B5EF4-FFF2-40B4-BE49-F238E27FC236}">
                <a16:creationId xmlns:a16="http://schemas.microsoft.com/office/drawing/2014/main" id="{F3417728-A09C-77F3-6454-33853BE253F6}"/>
              </a:ext>
            </a:extLst>
          </p:cNvPr>
          <p:cNvSpPr>
            <a:spLocks noChangeArrowheads="1"/>
          </p:cNvSpPr>
          <p:nvPr/>
        </p:nvSpPr>
        <p:spPr bwMode="auto">
          <a:xfrm rot="12039015" flipH="1">
            <a:off x="4706938" y="2970213"/>
            <a:ext cx="122237" cy="1846262"/>
          </a:xfrm>
          <a:prstGeom prst="downArrow">
            <a:avLst>
              <a:gd name="adj1" fmla="val 50000"/>
              <a:gd name="adj2" fmla="val 377599"/>
            </a:avLst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ransition advTm="8432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52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21FAE2B6-0036-7B6E-5FBA-B1863CAF5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altLang="he-IL">
                <a:solidFill>
                  <a:schemeClr val="hlink"/>
                </a:solidFill>
              </a:rPr>
              <a:t>Application of Power Control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6690CBF-4046-E7A6-51CA-FA51FF59C6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129540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altLang="he-IL" sz="2800" b="0"/>
              <a:t>Any mobile within the cell, which experiences path loss above MAPL, should be given more power on its link.</a:t>
            </a:r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8C879778-3684-C3E0-621E-D128E2C06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429000"/>
            <a:ext cx="7772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defPPr>
              <a:defRPr lang="en-US"/>
            </a:defPPr>
            <a:lvl1pPr marL="342900" indent="-342900" algn="r" rtl="1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 (Hebrew)" pitchFamily="26" charset="0"/>
              </a:defRPr>
            </a:lvl1pPr>
            <a:lvl2pPr marL="742950" indent="-285750" algn="r" rtl="1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r" rtl="1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r" rtl="1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r" rtl="1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r" defTabSz="914400" rtl="1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971800" indent="-228600" algn="r" defTabSz="914400" rtl="1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429000" indent="-228600" algn="r" defTabSz="914400" rtl="1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886200" indent="-228600" algn="r" defTabSz="914400" rtl="1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 rtl="0"/>
            <a:r>
              <a:rPr kumimoji="0" lang="en-US" altLang="he-IL" sz="2800" b="0"/>
              <a:t>At a mobile that experiences path loss below MAPL, the SNR should be measured for fine modifications of power.</a:t>
            </a:r>
          </a:p>
        </p:txBody>
      </p:sp>
    </p:spTree>
  </p:cSld>
  <p:clrMapOvr>
    <a:masterClrMapping/>
  </p:clrMapOvr>
  <p:transition advTm="24416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60A1AC18-6E71-292E-A669-8673BA1353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altLang="he-IL">
                <a:solidFill>
                  <a:schemeClr val="hlink"/>
                </a:solidFill>
              </a:rPr>
              <a:t>Application of Power Control (2)</a:t>
            </a:r>
            <a:endParaRPr lang="en-US" altLang="en-US">
              <a:solidFill>
                <a:schemeClr val="hlink"/>
              </a:solidFill>
            </a:endParaRPr>
          </a:p>
        </p:txBody>
      </p:sp>
      <p:grpSp>
        <p:nvGrpSpPr>
          <p:cNvPr id="74755" name="Group 3">
            <a:extLst>
              <a:ext uri="{FF2B5EF4-FFF2-40B4-BE49-F238E27FC236}">
                <a16:creationId xmlns:a16="http://schemas.microsoft.com/office/drawing/2014/main" id="{32A4309B-0453-BEF2-0FE7-31DEBFF947A5}"/>
              </a:ext>
            </a:extLst>
          </p:cNvPr>
          <p:cNvGrpSpPr/>
          <p:nvPr/>
        </p:nvGrpSpPr>
        <p:grpSpPr>
          <a:xfrm>
            <a:off x="1447800" y="2971800"/>
            <a:ext cx="381000" cy="1066800"/>
            <a:chOff x="5904" y="7401"/>
            <a:chExt cx="288" cy="843"/>
          </a:xfrm>
        </p:grpSpPr>
        <p:sp>
          <p:nvSpPr>
            <p:cNvPr id="74756" name="AutoShape 4">
              <a:extLst>
                <a:ext uri="{FF2B5EF4-FFF2-40B4-BE49-F238E27FC236}">
                  <a16:creationId xmlns:a16="http://schemas.microsoft.com/office/drawing/2014/main" id="{AE7B89A6-96AC-1BFC-51AA-A630D058A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" y="7668"/>
              <a:ext cx="288" cy="576"/>
            </a:xfrm>
            <a:prstGeom prst="cube">
              <a:avLst>
                <a:gd name="adj" fmla="val 25000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4757" name="Line 5">
              <a:extLst>
                <a:ext uri="{FF2B5EF4-FFF2-40B4-BE49-F238E27FC236}">
                  <a16:creationId xmlns:a16="http://schemas.microsoft.com/office/drawing/2014/main" id="{BBCFA1A9-7E96-908C-FC7A-7BD94D8097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65" y="7401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4758" name="Rectangle 6">
              <a:extLst>
                <a:ext uri="{FF2B5EF4-FFF2-40B4-BE49-F238E27FC236}">
                  <a16:creationId xmlns:a16="http://schemas.microsoft.com/office/drawing/2014/main" id="{068CE0C4-EAA2-CE1B-9BB5-B67ED9064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" y="7812"/>
              <a:ext cx="231" cy="18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74759" name="Group 7">
            <a:extLst>
              <a:ext uri="{FF2B5EF4-FFF2-40B4-BE49-F238E27FC236}">
                <a16:creationId xmlns:a16="http://schemas.microsoft.com/office/drawing/2014/main" id="{C422AA53-98CC-324A-FBBB-A79B3E2BF646}"/>
              </a:ext>
            </a:extLst>
          </p:cNvPr>
          <p:cNvGrpSpPr/>
          <p:nvPr/>
        </p:nvGrpSpPr>
        <p:grpSpPr>
          <a:xfrm>
            <a:off x="457200" y="1981200"/>
            <a:ext cx="274638" cy="1462088"/>
            <a:chOff x="3024" y="2016"/>
            <a:chExt cx="432" cy="2304"/>
          </a:xfrm>
        </p:grpSpPr>
        <p:sp>
          <p:nvSpPr>
            <p:cNvPr id="74760" name="AutoShape 8">
              <a:extLst>
                <a:ext uri="{FF2B5EF4-FFF2-40B4-BE49-F238E27FC236}">
                  <a16:creationId xmlns:a16="http://schemas.microsoft.com/office/drawing/2014/main" id="{213DA517-AC5B-EA0F-29DF-185392E4C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016"/>
              <a:ext cx="432" cy="230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4761" name="Line 9">
              <a:extLst>
                <a:ext uri="{FF2B5EF4-FFF2-40B4-BE49-F238E27FC236}">
                  <a16:creationId xmlns:a16="http://schemas.microsoft.com/office/drawing/2014/main" id="{81569BD1-1D8E-1AA5-A391-D65E6986CD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4029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4762" name="Line 10">
              <a:extLst>
                <a:ext uri="{FF2B5EF4-FFF2-40B4-BE49-F238E27FC236}">
                  <a16:creationId xmlns:a16="http://schemas.microsoft.com/office/drawing/2014/main" id="{6D41FF13-C2A2-67C4-D5E4-9DA50C438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24" y="3888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4763" name="Line 11">
              <a:extLst>
                <a:ext uri="{FF2B5EF4-FFF2-40B4-BE49-F238E27FC236}">
                  <a16:creationId xmlns:a16="http://schemas.microsoft.com/office/drawing/2014/main" id="{36F42338-A057-5CFF-C1A0-2D4C766EA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3660"/>
              <a:ext cx="381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4764" name="Line 12">
              <a:extLst>
                <a:ext uri="{FF2B5EF4-FFF2-40B4-BE49-F238E27FC236}">
                  <a16:creationId xmlns:a16="http://schemas.microsoft.com/office/drawing/2014/main" id="{A9AD67B9-5D01-DD91-BFCD-ED01AE12CE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05" y="3423"/>
              <a:ext cx="27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4765" name="Line 13">
              <a:extLst>
                <a:ext uri="{FF2B5EF4-FFF2-40B4-BE49-F238E27FC236}">
                  <a16:creationId xmlns:a16="http://schemas.microsoft.com/office/drawing/2014/main" id="{F96DD1A3-22DF-D783-8FE0-89C6F0A1E0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5" y="3288"/>
              <a:ext cx="288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4766" name="Line 14">
              <a:extLst>
                <a:ext uri="{FF2B5EF4-FFF2-40B4-BE49-F238E27FC236}">
                  <a16:creationId xmlns:a16="http://schemas.microsoft.com/office/drawing/2014/main" id="{50A0CA31-E8C9-7F24-8CB0-EDB56373AD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35" y="3060"/>
              <a:ext cx="21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4767" name="Line 15">
              <a:extLst>
                <a:ext uri="{FF2B5EF4-FFF2-40B4-BE49-F238E27FC236}">
                  <a16:creationId xmlns:a16="http://schemas.microsoft.com/office/drawing/2014/main" id="{3048BC05-D947-7BD5-1284-5D64A288F6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88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4768" name="Line 16">
              <a:extLst>
                <a:ext uri="{FF2B5EF4-FFF2-40B4-BE49-F238E27FC236}">
                  <a16:creationId xmlns:a16="http://schemas.microsoft.com/office/drawing/2014/main" id="{B3326AB5-3C37-2AD0-C1EC-057D7E773E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68" y="259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74769" name="AutoShape 17">
            <a:extLst>
              <a:ext uri="{FF2B5EF4-FFF2-40B4-BE49-F238E27FC236}">
                <a16:creationId xmlns:a16="http://schemas.microsoft.com/office/drawing/2014/main" id="{6949ED3E-6CDC-A1A9-0568-F88241894E75}"/>
              </a:ext>
            </a:extLst>
          </p:cNvPr>
          <p:cNvSpPr>
            <a:spLocks noChangeArrowheads="1"/>
          </p:cNvSpPr>
          <p:nvPr/>
        </p:nvSpPr>
        <p:spPr bwMode="auto">
          <a:xfrm rot="-11151357">
            <a:off x="841375" y="2276475"/>
            <a:ext cx="765175" cy="842963"/>
          </a:xfrm>
          <a:prstGeom prst="lightningBol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74771" name="AutoShape 19">
            <a:extLst>
              <a:ext uri="{FF2B5EF4-FFF2-40B4-BE49-F238E27FC236}">
                <a16:creationId xmlns:a16="http://schemas.microsoft.com/office/drawing/2014/main" id="{D656273C-089B-854F-C8BE-0EF68417E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590800"/>
            <a:ext cx="1524000" cy="990600"/>
          </a:xfrm>
          <a:prstGeom prst="flowChartDecision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74773" name="Text Box 21">
            <a:extLst>
              <a:ext uri="{FF2B5EF4-FFF2-40B4-BE49-F238E27FC236}">
                <a16:creationId xmlns:a16="http://schemas.microsoft.com/office/drawing/2014/main" id="{F09D14E3-607C-99AC-0ACB-9C4CA8C66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895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b="1">
                <a:solidFill>
                  <a:schemeClr val="bg2"/>
                </a:solidFill>
              </a:rPr>
              <a:t>L = ?</a:t>
            </a:r>
          </a:p>
        </p:txBody>
      </p:sp>
      <p:sp>
        <p:nvSpPr>
          <p:cNvPr id="74775" name="Line 23">
            <a:extLst>
              <a:ext uri="{FF2B5EF4-FFF2-40B4-BE49-F238E27FC236}">
                <a16:creationId xmlns:a16="http://schemas.microsoft.com/office/drawing/2014/main" id="{17084E95-E034-D6E4-533F-C5DACF93F0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3581400"/>
            <a:ext cx="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74776" name="Line 24">
            <a:extLst>
              <a:ext uri="{FF2B5EF4-FFF2-40B4-BE49-F238E27FC236}">
                <a16:creationId xmlns:a16="http://schemas.microsoft.com/office/drawing/2014/main" id="{D4BBE557-8973-36C8-6E90-FF949E1F9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089275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74777" name="Text Box 25">
            <a:extLst>
              <a:ext uri="{FF2B5EF4-FFF2-40B4-BE49-F238E27FC236}">
                <a16:creationId xmlns:a16="http://schemas.microsoft.com/office/drawing/2014/main" id="{0BF72B5B-E2E0-2B07-2E5B-AC8315951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7338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1600" b="1"/>
              <a:t>L &lt; MAPL</a:t>
            </a:r>
          </a:p>
        </p:txBody>
      </p:sp>
      <p:sp>
        <p:nvSpPr>
          <p:cNvPr id="74778" name="Text Box 26">
            <a:extLst>
              <a:ext uri="{FF2B5EF4-FFF2-40B4-BE49-F238E27FC236}">
                <a16:creationId xmlns:a16="http://schemas.microsoft.com/office/drawing/2014/main" id="{D67CDDE9-F852-2873-1E9E-C41BA7812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7432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1600" b="1"/>
              <a:t>L &gt; MAPL</a:t>
            </a:r>
          </a:p>
        </p:txBody>
      </p:sp>
      <p:sp>
        <p:nvSpPr>
          <p:cNvPr id="74780" name="AutoShape 28">
            <a:extLst>
              <a:ext uri="{FF2B5EF4-FFF2-40B4-BE49-F238E27FC236}">
                <a16:creationId xmlns:a16="http://schemas.microsoft.com/office/drawing/2014/main" id="{9ABF260A-B3D0-0F07-B808-9F9724FFC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91000"/>
            <a:ext cx="1981200" cy="990600"/>
          </a:xfrm>
          <a:prstGeom prst="flowChartDecision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74781" name="Text Box 29">
            <a:extLst>
              <a:ext uri="{FF2B5EF4-FFF2-40B4-BE49-F238E27FC236}">
                <a16:creationId xmlns:a16="http://schemas.microsoft.com/office/drawing/2014/main" id="{E253A807-2FB2-A74F-17D0-1E9F98F18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475" y="4495800"/>
            <a:ext cx="1187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2000" b="1">
                <a:solidFill>
                  <a:schemeClr val="bg2"/>
                </a:solidFill>
              </a:rPr>
              <a:t>SNR = ?</a:t>
            </a:r>
          </a:p>
        </p:txBody>
      </p:sp>
      <p:sp>
        <p:nvSpPr>
          <p:cNvPr id="74783" name="AutoShape 31">
            <a:extLst>
              <a:ext uri="{FF2B5EF4-FFF2-40B4-BE49-F238E27FC236}">
                <a16:creationId xmlns:a16="http://schemas.microsoft.com/office/drawing/2014/main" id="{27D7DC15-C240-4200-9963-8F6D257C2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5" y="3013075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74785" name="Text Box 33">
            <a:extLst>
              <a:ext uri="{FF2B5EF4-FFF2-40B4-BE49-F238E27FC236}">
                <a16:creationId xmlns:a16="http://schemas.microsoft.com/office/drawing/2014/main" id="{FC4B77E8-BDD6-36FF-DA95-1D5B6A4E6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743200"/>
            <a:ext cx="2362200" cy="835025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he-IL" b="1">
                <a:solidFill>
                  <a:schemeClr val="bg2"/>
                </a:solidFill>
              </a:rPr>
              <a:t>Request base for more power</a:t>
            </a:r>
          </a:p>
        </p:txBody>
      </p:sp>
      <p:sp>
        <p:nvSpPr>
          <p:cNvPr id="74786" name="Line 34">
            <a:extLst>
              <a:ext uri="{FF2B5EF4-FFF2-40B4-BE49-F238E27FC236}">
                <a16:creationId xmlns:a16="http://schemas.microsoft.com/office/drawing/2014/main" id="{86744907-8CAB-1B8F-5460-DF4A5D6735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518160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74787" name="Line 35">
            <a:extLst>
              <a:ext uri="{FF2B5EF4-FFF2-40B4-BE49-F238E27FC236}">
                <a16:creationId xmlns:a16="http://schemas.microsoft.com/office/drawing/2014/main" id="{A1F7474A-0C35-C5B5-6DA2-7E7ED116A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689475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74788" name="Text Box 36">
            <a:extLst>
              <a:ext uri="{FF2B5EF4-FFF2-40B4-BE49-F238E27FC236}">
                <a16:creationId xmlns:a16="http://schemas.microsoft.com/office/drawing/2014/main" id="{CBA3E5BD-17DA-51A0-3B0E-2476ACA39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2578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1600" b="1"/>
              <a:t>SNR &gt; 1</a:t>
            </a:r>
          </a:p>
        </p:txBody>
      </p:sp>
      <p:sp>
        <p:nvSpPr>
          <p:cNvPr id="74789" name="Text Box 37">
            <a:extLst>
              <a:ext uri="{FF2B5EF4-FFF2-40B4-BE49-F238E27FC236}">
                <a16:creationId xmlns:a16="http://schemas.microsoft.com/office/drawing/2014/main" id="{60B7891C-52C9-AD88-8DC0-534C56599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2672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1600" b="1"/>
              <a:t>SNR &lt; 1</a:t>
            </a:r>
          </a:p>
        </p:txBody>
      </p:sp>
      <p:sp>
        <p:nvSpPr>
          <p:cNvPr id="74790" name="Text Box 38">
            <a:extLst>
              <a:ext uri="{FF2B5EF4-FFF2-40B4-BE49-F238E27FC236}">
                <a16:creationId xmlns:a16="http://schemas.microsoft.com/office/drawing/2014/main" id="{85D9DE7E-78C9-9B7D-99B9-47B80234B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943600"/>
            <a:ext cx="1828800" cy="469900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he-IL" b="1">
                <a:solidFill>
                  <a:schemeClr val="bg2"/>
                </a:solidFill>
              </a:rPr>
              <a:t>Do  nothing</a:t>
            </a:r>
          </a:p>
        </p:txBody>
      </p:sp>
      <p:sp>
        <p:nvSpPr>
          <p:cNvPr id="74791" name="Text Box 39">
            <a:extLst>
              <a:ext uri="{FF2B5EF4-FFF2-40B4-BE49-F238E27FC236}">
                <a16:creationId xmlns:a16="http://schemas.microsoft.com/office/drawing/2014/main" id="{F9693392-6D1F-A62E-038A-0FD11A56F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343400"/>
            <a:ext cx="2362200" cy="835025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he-IL" b="1">
                <a:solidFill>
                  <a:schemeClr val="bg2"/>
                </a:solidFill>
              </a:rPr>
              <a:t>Request fine modification</a:t>
            </a:r>
          </a:p>
        </p:txBody>
      </p:sp>
      <p:sp>
        <p:nvSpPr>
          <p:cNvPr id="74792" name="AutoShape 40">
            <a:extLst>
              <a:ext uri="{FF2B5EF4-FFF2-40B4-BE49-F238E27FC236}">
                <a16:creationId xmlns:a16="http://schemas.microsoft.com/office/drawing/2014/main" id="{585F5699-808D-7134-2669-EDD8A40DE1D1}"/>
              </a:ext>
            </a:extLst>
          </p:cNvPr>
          <p:cNvSpPr>
            <a:spLocks noChangeArrowheads="1"/>
          </p:cNvSpPr>
          <p:nvPr/>
        </p:nvSpPr>
        <p:spPr bwMode="auto">
          <a:xfrm rot="-2035350">
            <a:off x="1371600" y="2286000"/>
            <a:ext cx="914400" cy="152400"/>
          </a:xfrm>
          <a:prstGeom prst="lef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74793" name="Text Box 41">
            <a:extLst>
              <a:ext uri="{FF2B5EF4-FFF2-40B4-BE49-F238E27FC236}">
                <a16:creationId xmlns:a16="http://schemas.microsoft.com/office/drawing/2014/main" id="{89C03525-C51F-A0B1-886F-FEB5B005C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711325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2000" b="1"/>
              <a:t>Path loss (L)</a:t>
            </a:r>
          </a:p>
        </p:txBody>
      </p:sp>
    </p:spTree>
  </p:cSld>
  <p:clrMapOvr>
    <a:masterClrMapping/>
  </p:clrMapOvr>
  <p:transition advTm="3032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ur="5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dur="5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" presetClass="entr" presetSubtype="0" dur="5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" presetClass="entr" presetSubtype="0" dur="5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2" presetID="1" presetClass="entr" presetSubtype="0" dur="5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dur="5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dur="5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" presetClass="entr" presetSubtype="0" dur="5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dur="5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F87E64E-0B9F-7807-106D-C11683BF0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altLang="he-IL">
                <a:solidFill>
                  <a:schemeClr val="hlink"/>
                </a:solidFill>
              </a:rPr>
              <a:t>Agenda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0A7741B-4FCF-E40D-A635-25EDEFCE62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>
            <a:normAutofit/>
          </a:bodyPr>
          <a:lstStyle/>
          <a:p>
            <a:pPr algn="l" rtl="0"/>
            <a:r>
              <a:rPr lang="en-US" altLang="he-IL" sz="2800" b="0" dirty="0"/>
              <a:t>Motivation </a:t>
            </a:r>
          </a:p>
          <a:p>
            <a:pPr algn="l" rtl="0"/>
            <a:r>
              <a:rPr lang="en-US" altLang="he-IL" sz="2800" b="0" dirty="0"/>
              <a:t>Overview</a:t>
            </a:r>
          </a:p>
          <a:p>
            <a:pPr algn="l" rtl="0"/>
            <a:r>
              <a:rPr lang="en-US" altLang="he-IL" sz="2800" b="0" dirty="0"/>
              <a:t>Definition of Power Control</a:t>
            </a:r>
          </a:p>
          <a:p>
            <a:pPr algn="l" rtl="0"/>
            <a:r>
              <a:rPr lang="en-US" altLang="he-IL" sz="2800" b="0" dirty="0"/>
              <a:t>Path Loss and Slow Fading</a:t>
            </a:r>
          </a:p>
          <a:p>
            <a:pPr algn="l" rtl="0"/>
            <a:r>
              <a:rPr lang="en-US" altLang="he-IL" sz="2800" b="0" dirty="0"/>
              <a:t>Simulation Results</a:t>
            </a:r>
          </a:p>
          <a:p>
            <a:pPr algn="l" rtl="0"/>
            <a:r>
              <a:rPr lang="en-US" altLang="he-IL" sz="2800" b="0" dirty="0"/>
              <a:t>Conclusions</a:t>
            </a:r>
          </a:p>
          <a:p>
            <a:pPr algn="l" rtl="0"/>
            <a:r>
              <a:rPr lang="en-US" altLang="he-IL" sz="2800" b="0" dirty="0"/>
              <a:t>Acknowledgements </a:t>
            </a:r>
          </a:p>
        </p:txBody>
      </p:sp>
    </p:spTree>
  </p:cSld>
  <p:clrMapOvr>
    <a:masterClrMapping/>
  </p:clrMapOvr>
  <p:transition advTm="17840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E82F2E9C-6F4D-C1B0-1D26-76C2DD174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altLang="he-IL">
                <a:solidFill>
                  <a:schemeClr val="hlink"/>
                </a:solidFill>
              </a:rPr>
              <a:t>Conclusions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BFB865F1-4932-C9B7-9999-ED4E36453B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algn="l" rtl="0"/>
            <a:r>
              <a:rPr lang="en-US" altLang="he-IL" sz="2800" b="0"/>
              <a:t>Propagation simulation estimates path loss for different environment profiles.</a:t>
            </a:r>
          </a:p>
          <a:p>
            <a:pPr algn="l" rtl="0"/>
            <a:r>
              <a:rPr lang="en-US" altLang="he-IL" sz="2800" b="0"/>
              <a:t>Path loss gives criterion for power control decision for each subscriber.</a:t>
            </a:r>
          </a:p>
          <a:p>
            <a:pPr algn="l" rtl="0"/>
            <a:r>
              <a:rPr lang="en-US" altLang="he-IL" sz="2800" b="0"/>
              <a:t>Simulation also estimates SNR at the mobile, indication for signal quality.</a:t>
            </a:r>
          </a:p>
          <a:p>
            <a:pPr algn="l" rtl="0"/>
            <a:endParaRPr lang="en-US" altLang="he-IL" sz="2800" b="0"/>
          </a:p>
        </p:txBody>
      </p:sp>
    </p:spTree>
  </p:cSld>
  <p:clrMapOvr>
    <a:masterClrMapping/>
  </p:clrMapOvr>
  <p:transition advTm="27184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9E8E1C38-4BF2-8CEA-69E3-06EF79225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altLang="he-IL">
                <a:solidFill>
                  <a:schemeClr val="hlink"/>
                </a:solidFill>
              </a:rPr>
              <a:t>Acknowledgements </a:t>
            </a:r>
            <a:br>
              <a:rPr lang="en-US" altLang="he-IL">
                <a:solidFill>
                  <a:schemeClr val="hlink"/>
                </a:solidFill>
              </a:rPr>
            </a:br>
            <a:endParaRPr lang="en-US" altLang="en-US" sz="3600" b="1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BFD16CD5-45DE-C6BE-72EA-A9C4023ADA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>
            <a:normAutofit lnSpcReduction="10000"/>
          </a:bodyPr>
          <a:lstStyle/>
          <a:p>
            <a:pPr algn="ctr" rtl="0">
              <a:buFont typeface="Wingdings" panose="05000000000000000000" pitchFamily="2" charset="2"/>
              <a:buNone/>
            </a:pPr>
            <a:r>
              <a:rPr lang="en-US" altLang="he-IL" sz="3600" b="0"/>
              <a:t>Propagation model based upon research of Proffesor</a:t>
            </a:r>
            <a:r>
              <a:rPr lang="en-US" altLang="he-IL" sz="3600"/>
              <a:t> </a:t>
            </a:r>
            <a:r>
              <a:rPr lang="en-US" altLang="he-IL" sz="3600">
                <a:solidFill>
                  <a:schemeClr val="hlink"/>
                </a:solidFill>
              </a:rPr>
              <a:t>Natan Blaunstein</a:t>
            </a:r>
            <a:r>
              <a:rPr lang="en-US" altLang="he-IL" sz="3600" b="0"/>
              <a:t>.</a:t>
            </a:r>
            <a:endParaRPr lang="en-US" altLang="he-IL" b="0"/>
          </a:p>
          <a:p>
            <a:pPr algn="l" rtl="0">
              <a:buFont typeface="Wingdings" panose="05000000000000000000" pitchFamily="2" charset="2"/>
              <a:buNone/>
            </a:pPr>
            <a:endParaRPr lang="en-US" altLang="he-IL" b="0"/>
          </a:p>
          <a:p>
            <a:pPr algn="l" rtl="0">
              <a:buFont typeface="Wingdings" panose="05000000000000000000" pitchFamily="2" charset="2"/>
              <a:buNone/>
            </a:pPr>
            <a:endParaRPr lang="en-US" altLang="he-IL" b="0"/>
          </a:p>
          <a:p>
            <a:pPr algn="ctr" rtl="0">
              <a:buFont typeface="Wingdings" panose="05000000000000000000" pitchFamily="2" charset="2"/>
              <a:buNone/>
            </a:pPr>
            <a:r>
              <a:rPr lang="en-US" altLang="he-IL" sz="3600" b="0"/>
              <a:t>We would like to thank Prof. Blaunstein for the guidance in this project!</a:t>
            </a:r>
            <a:endParaRPr lang="en-US" altLang="he-IL" b="0"/>
          </a:p>
          <a:p>
            <a:pPr algn="l" rtl="0">
              <a:buFont typeface="Wingdings" panose="05000000000000000000" pitchFamily="2" charset="2"/>
              <a:buNone/>
            </a:pPr>
            <a:endParaRPr lang="en-US" altLang="he-IL" b="0"/>
          </a:p>
        </p:txBody>
      </p:sp>
    </p:spTree>
  </p:cSld>
  <p:clrMapOvr>
    <a:masterClrMapping/>
  </p:clrMapOvr>
  <p:transition advTm="1568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6394" y="661924"/>
            <a:ext cx="4729480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0" spc="-10" dirty="0">
                <a:solidFill>
                  <a:srgbClr val="EBEBEB"/>
                </a:solidFill>
                <a:latin typeface="Arial Black"/>
                <a:cs typeface="Arial Black"/>
              </a:rPr>
              <a:t>TDMA</a:t>
            </a:r>
            <a:r>
              <a:rPr lang="en-US" sz="11500" spc="-10" dirty="0">
                <a:solidFill>
                  <a:srgbClr val="EBEBEB"/>
                </a:solidFill>
                <a:latin typeface="Arial Black"/>
                <a:cs typeface="Arial Black"/>
              </a:rPr>
              <a:t> </a:t>
            </a:r>
            <a:endParaRPr sz="115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2988386"/>
            <a:ext cx="6743065" cy="1884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EDB0EB"/>
                </a:solidFill>
                <a:latin typeface="Microsoft YaHei UI Light"/>
                <a:cs typeface="Microsoft YaHei UI Light"/>
              </a:rPr>
              <a:t>Time</a:t>
            </a:r>
            <a:r>
              <a:rPr sz="4000" spc="-40" dirty="0">
                <a:solidFill>
                  <a:srgbClr val="EDB0EB"/>
                </a:solidFill>
                <a:latin typeface="Microsoft YaHei UI Light"/>
                <a:cs typeface="Microsoft YaHei UI Light"/>
              </a:rPr>
              <a:t> </a:t>
            </a:r>
            <a:r>
              <a:rPr sz="4000" spc="-5" dirty="0">
                <a:solidFill>
                  <a:srgbClr val="EDB0EB"/>
                </a:solidFill>
                <a:latin typeface="Microsoft YaHei UI Light"/>
                <a:cs typeface="Microsoft YaHei UI Light"/>
              </a:rPr>
              <a:t>Division</a:t>
            </a:r>
            <a:r>
              <a:rPr sz="4000" spc="-30" dirty="0">
                <a:solidFill>
                  <a:srgbClr val="EDB0EB"/>
                </a:solidFill>
                <a:latin typeface="Microsoft YaHei UI Light"/>
                <a:cs typeface="Microsoft YaHei UI Light"/>
              </a:rPr>
              <a:t> </a:t>
            </a:r>
            <a:r>
              <a:rPr sz="4000" dirty="0">
                <a:solidFill>
                  <a:srgbClr val="EDB0EB"/>
                </a:solidFill>
                <a:latin typeface="Microsoft YaHei UI Light"/>
                <a:cs typeface="Microsoft YaHei UI Light"/>
              </a:rPr>
              <a:t>Multiple</a:t>
            </a:r>
            <a:r>
              <a:rPr sz="4000" spc="-25" dirty="0">
                <a:solidFill>
                  <a:srgbClr val="EDB0EB"/>
                </a:solidFill>
                <a:latin typeface="Microsoft YaHei UI Light"/>
                <a:cs typeface="Microsoft YaHei UI Light"/>
              </a:rPr>
              <a:t> </a:t>
            </a:r>
            <a:r>
              <a:rPr sz="4000" dirty="0">
                <a:solidFill>
                  <a:srgbClr val="EDB0EB"/>
                </a:solidFill>
                <a:latin typeface="Microsoft YaHei UI Light"/>
                <a:cs typeface="Microsoft YaHei UI Light"/>
              </a:rPr>
              <a:t>Access</a:t>
            </a:r>
            <a:endParaRPr lang="en-US" sz="4000" dirty="0">
              <a:solidFill>
                <a:srgbClr val="EDB0EB"/>
              </a:solidFill>
              <a:latin typeface="Microsoft YaHei UI Light"/>
              <a:cs typeface="Microsoft YaHei UI Ligh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dirty="0">
                <a:solidFill>
                  <a:srgbClr val="EDB0EB"/>
                </a:solidFill>
                <a:latin typeface="Microsoft YaHei UI Light"/>
                <a:cs typeface="Microsoft YaHei UI Light"/>
              </a:rPr>
              <a:t>       Design configuration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000" dirty="0">
              <a:latin typeface="Microsoft YaHei UI Light"/>
              <a:cs typeface="Microsoft YaHei U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4515611"/>
            <a:ext cx="7162800" cy="209854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17500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>
                <a:latin typeface="Myanmar Text"/>
                <a:cs typeface="Myanmar Text"/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5583" y="1333676"/>
            <a:ext cx="3696335" cy="24885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4965" algn="l"/>
              </a:tabLst>
            </a:pPr>
            <a:r>
              <a:rPr sz="1900" spc="-17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400" b="1">
                <a:solidFill>
                  <a:srgbClr val="FFFFFF"/>
                </a:solidFill>
                <a:latin typeface="Myanmar Text"/>
                <a:cs typeface="Myanmar Text"/>
              </a:rPr>
              <a:t>What</a:t>
            </a:r>
            <a:r>
              <a:rPr sz="2400" b="1" spc="-3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b="1" spc="-5">
                <a:solidFill>
                  <a:srgbClr val="FFFFFF"/>
                </a:solidFill>
                <a:latin typeface="Myanmar Text"/>
                <a:cs typeface="Myanmar Text"/>
              </a:rPr>
              <a:t>is</a:t>
            </a:r>
            <a:r>
              <a:rPr sz="2400" b="1" spc="-3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b="1" spc="-5">
                <a:solidFill>
                  <a:srgbClr val="FFFFFF"/>
                </a:solidFill>
                <a:latin typeface="Myanmar Text"/>
                <a:cs typeface="Myanmar Text"/>
              </a:rPr>
              <a:t>TDMA</a:t>
            </a:r>
            <a:endParaRPr sz="24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-17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400" b="1" spc="-5">
                <a:solidFill>
                  <a:srgbClr val="FFFFFF"/>
                </a:solidFill>
                <a:latin typeface="Myanmar Text"/>
                <a:cs typeface="Myanmar Text"/>
              </a:rPr>
              <a:t>TDMA</a:t>
            </a:r>
            <a:r>
              <a:rPr sz="2400" b="1" spc="-1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b="1" spc="-5">
                <a:solidFill>
                  <a:srgbClr val="FFFFFF"/>
                </a:solidFill>
                <a:latin typeface="Myanmar Text"/>
                <a:cs typeface="Myanmar Text"/>
              </a:rPr>
              <a:t>frame</a:t>
            </a:r>
            <a:r>
              <a:rPr sz="2400" b="1" spc="-3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b="1">
                <a:solidFill>
                  <a:srgbClr val="FFFFFF"/>
                </a:solidFill>
                <a:latin typeface="Myanmar Text"/>
                <a:cs typeface="Myanmar Text"/>
              </a:rPr>
              <a:t>structure</a:t>
            </a:r>
            <a:endParaRPr sz="24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354965" algn="l"/>
              </a:tabLst>
            </a:pPr>
            <a:r>
              <a:rPr sz="1900" spc="-17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400" b="1" spc="-5">
                <a:solidFill>
                  <a:srgbClr val="FFFFFF"/>
                </a:solidFill>
                <a:latin typeface="Myanmar Text"/>
                <a:cs typeface="Myanmar Text"/>
              </a:rPr>
              <a:t>TDMA</a:t>
            </a:r>
            <a:r>
              <a:rPr sz="2400" b="1" spc="-3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b="1">
                <a:solidFill>
                  <a:srgbClr val="FFFFFF"/>
                </a:solidFill>
                <a:latin typeface="Myanmar Text"/>
                <a:cs typeface="Myanmar Text"/>
              </a:rPr>
              <a:t>architecture</a:t>
            </a:r>
            <a:endParaRPr sz="24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-17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400" b="1" spc="-5">
                <a:solidFill>
                  <a:srgbClr val="FFFFFF"/>
                </a:solidFill>
                <a:latin typeface="Myanmar Text"/>
                <a:cs typeface="Myanmar Text"/>
              </a:rPr>
              <a:t>Advantage</a:t>
            </a:r>
            <a:r>
              <a:rPr sz="2400" b="1" spc="-3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b="1" spc="-5">
                <a:solidFill>
                  <a:srgbClr val="FFFFFF"/>
                </a:solidFill>
                <a:latin typeface="Myanmar Text"/>
                <a:cs typeface="Myanmar Text"/>
              </a:rPr>
              <a:t>of</a:t>
            </a:r>
            <a:r>
              <a:rPr sz="2400" b="1" spc="-2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b="1" spc="-5">
                <a:solidFill>
                  <a:srgbClr val="FFFFFF"/>
                </a:solidFill>
                <a:latin typeface="Myanmar Text"/>
                <a:cs typeface="Myanmar Text"/>
              </a:rPr>
              <a:t>TDMA</a:t>
            </a:r>
            <a:endParaRPr sz="24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-17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400" b="1" spc="-5">
                <a:solidFill>
                  <a:srgbClr val="FFFFFF"/>
                </a:solidFill>
                <a:latin typeface="Myanmar Text"/>
                <a:cs typeface="Myanmar Text"/>
              </a:rPr>
              <a:t>Disadvantage</a:t>
            </a:r>
            <a:r>
              <a:rPr sz="2400" b="1" spc="-5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b="1" spc="-5">
                <a:solidFill>
                  <a:srgbClr val="FFFFFF"/>
                </a:solidFill>
                <a:latin typeface="Myanmar Text"/>
                <a:cs typeface="Myanmar Text"/>
              </a:rPr>
              <a:t>of</a:t>
            </a:r>
            <a:r>
              <a:rPr sz="2400" b="1" spc="-2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b="1" spc="-5">
                <a:solidFill>
                  <a:srgbClr val="FFFFFF"/>
                </a:solidFill>
                <a:latin typeface="Myanmar Text"/>
                <a:cs typeface="Myanmar Text"/>
              </a:rPr>
              <a:t>TDMA</a:t>
            </a:r>
            <a:endParaRPr sz="24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36391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>
                <a:latin typeface="Myanmar Text"/>
                <a:cs typeface="Myanmar Text"/>
              </a:rPr>
              <a:t>What</a:t>
            </a:r>
            <a:r>
              <a:rPr spc="-45">
                <a:latin typeface="Myanmar Text"/>
                <a:cs typeface="Myanmar Text"/>
              </a:rPr>
              <a:t> </a:t>
            </a:r>
            <a:r>
              <a:rPr spc="-5">
                <a:latin typeface="Myanmar Text"/>
                <a:cs typeface="Myanmar Text"/>
              </a:rPr>
              <a:t>is</a:t>
            </a:r>
            <a:r>
              <a:rPr spc="-35">
                <a:latin typeface="Myanmar Text"/>
                <a:cs typeface="Myanmar Text"/>
              </a:rPr>
              <a:t> </a:t>
            </a:r>
            <a:r>
              <a:rPr spc="-10">
                <a:latin typeface="Myanmar Text"/>
                <a:cs typeface="Myanmar Text"/>
              </a:rPr>
              <a:t>TDMA?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7186" y="1589278"/>
            <a:ext cx="6369050" cy="388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sz="1500" spc="-13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1900" b="1" spc="-5">
                <a:solidFill>
                  <a:srgbClr val="FFFFFF"/>
                </a:solidFill>
                <a:latin typeface="Myanmar Text"/>
                <a:cs typeface="Myanmar Text"/>
              </a:rPr>
              <a:t>Time</a:t>
            </a:r>
            <a:r>
              <a:rPr sz="1900" b="1" spc="-2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b="1" spc="-5">
                <a:solidFill>
                  <a:srgbClr val="FFFFFF"/>
                </a:solidFill>
                <a:latin typeface="Myanmar Text"/>
                <a:cs typeface="Myanmar Text"/>
              </a:rPr>
              <a:t>Division</a:t>
            </a:r>
            <a:r>
              <a:rPr sz="1900" b="1" spc="-2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b="1" spc="-10">
                <a:solidFill>
                  <a:srgbClr val="FFFFFF"/>
                </a:solidFill>
                <a:latin typeface="Myanmar Text"/>
                <a:cs typeface="Myanmar Text"/>
              </a:rPr>
              <a:t>Multiple Access</a:t>
            </a:r>
            <a:endParaRPr sz="19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5600" algn="l"/>
              </a:tabLst>
            </a:pPr>
            <a:r>
              <a:rPr sz="1500" spc="-13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1900" b="1" spc="-5">
                <a:solidFill>
                  <a:srgbClr val="FFFFFF"/>
                </a:solidFill>
                <a:latin typeface="Myanmar Text"/>
                <a:cs typeface="Myanmar Text"/>
              </a:rPr>
              <a:t>Digital </a:t>
            </a:r>
            <a:r>
              <a:rPr sz="1900" b="1" spc="-10">
                <a:solidFill>
                  <a:srgbClr val="FFFFFF"/>
                </a:solidFill>
                <a:latin typeface="Myanmar Text"/>
                <a:cs typeface="Myanmar Text"/>
              </a:rPr>
              <a:t>wireless telephone</a:t>
            </a:r>
            <a:r>
              <a:rPr sz="1900" b="1" spc="2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b="1" spc="-5">
                <a:solidFill>
                  <a:srgbClr val="FFFFFF"/>
                </a:solidFill>
                <a:latin typeface="Myanmar Text"/>
                <a:cs typeface="Myanmar Text"/>
              </a:rPr>
              <a:t>transmission</a:t>
            </a:r>
            <a:r>
              <a:rPr sz="1900" b="1" spc="-2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b="1" spc="-5">
                <a:solidFill>
                  <a:srgbClr val="FFFFFF"/>
                </a:solidFill>
                <a:latin typeface="Myanmar Text"/>
                <a:cs typeface="Myanmar Text"/>
              </a:rPr>
              <a:t>technique</a:t>
            </a:r>
            <a:endParaRPr sz="19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Myanmar Text"/>
              <a:cs typeface="Myanmar Text"/>
            </a:endParaRPr>
          </a:p>
          <a:p>
            <a:pPr marL="355600" marR="163195" indent="-343535">
              <a:lnSpc>
                <a:spcPct val="80000"/>
              </a:lnSpc>
              <a:spcBef>
                <a:spcPts val="5"/>
              </a:spcBef>
              <a:tabLst>
                <a:tab pos="355600" algn="l"/>
              </a:tabLst>
            </a:pPr>
            <a:r>
              <a:rPr sz="1500" spc="-13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1900" b="1" spc="-5">
                <a:solidFill>
                  <a:srgbClr val="FFFFFF"/>
                </a:solidFill>
                <a:latin typeface="Myanmar Text"/>
                <a:cs typeface="Myanmar Text"/>
              </a:rPr>
              <a:t>Allocates</a:t>
            </a:r>
            <a:r>
              <a:rPr sz="1900" b="1" spc="1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b="1" spc="-1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1900" b="1" spc="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b="1" spc="-10">
                <a:solidFill>
                  <a:srgbClr val="FFFFFF"/>
                </a:solidFill>
                <a:latin typeface="Myanmar Text"/>
                <a:cs typeface="Myanmar Text"/>
              </a:rPr>
              <a:t>given</a:t>
            </a:r>
            <a:r>
              <a:rPr sz="1900" b="1" spc="-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b="1" spc="-10">
                <a:solidFill>
                  <a:srgbClr val="FFFFFF"/>
                </a:solidFill>
                <a:latin typeface="Myanmar Text"/>
                <a:cs typeface="Myanmar Text"/>
              </a:rPr>
              <a:t>bandwidth</a:t>
            </a:r>
            <a:r>
              <a:rPr sz="1900" b="1" spc="1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b="1" spc="-5">
                <a:solidFill>
                  <a:srgbClr val="FFFFFF"/>
                </a:solidFill>
                <a:latin typeface="Myanmar Text"/>
                <a:cs typeface="Myanmar Text"/>
              </a:rPr>
              <a:t>for different</a:t>
            </a:r>
            <a:r>
              <a:rPr sz="1900" b="1" spc="-1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b="1" spc="-5">
                <a:solidFill>
                  <a:srgbClr val="FFFFFF"/>
                </a:solidFill>
                <a:latin typeface="Myanmar Text"/>
                <a:cs typeface="Myanmar Text"/>
              </a:rPr>
              <a:t>users</a:t>
            </a:r>
            <a:r>
              <a:rPr sz="1900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b="1" spc="-10">
                <a:solidFill>
                  <a:srgbClr val="FFFFFF"/>
                </a:solidFill>
                <a:latin typeface="Myanmar Text"/>
                <a:cs typeface="Myanmar Text"/>
              </a:rPr>
              <a:t>in </a:t>
            </a:r>
            <a:r>
              <a:rPr sz="1900" b="1" spc="-509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b="1" spc="-5">
                <a:solidFill>
                  <a:srgbClr val="FFFFFF"/>
                </a:solidFill>
                <a:latin typeface="Myanmar Text"/>
                <a:cs typeface="Myanmar Text"/>
              </a:rPr>
              <a:t>different</a:t>
            </a:r>
            <a:r>
              <a:rPr sz="1900" b="1" spc="-2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b="1" spc="-10">
                <a:solidFill>
                  <a:srgbClr val="FFFFFF"/>
                </a:solidFill>
                <a:latin typeface="Myanmar Text"/>
                <a:cs typeface="Myanmar Text"/>
              </a:rPr>
              <a:t>time </a:t>
            </a:r>
            <a:r>
              <a:rPr sz="1900" b="1" spc="-5">
                <a:solidFill>
                  <a:srgbClr val="FFFFFF"/>
                </a:solidFill>
                <a:latin typeface="Myanmar Text"/>
                <a:cs typeface="Myanmar Text"/>
              </a:rPr>
              <a:t>slots</a:t>
            </a:r>
            <a:endParaRPr sz="19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950">
              <a:latin typeface="Myanmar Text"/>
              <a:cs typeface="Myanmar Text"/>
            </a:endParaRPr>
          </a:p>
          <a:p>
            <a:pPr marL="355600" marR="5080" indent="-343535">
              <a:lnSpc>
                <a:spcPts val="1820"/>
              </a:lnSpc>
              <a:tabLst>
                <a:tab pos="355600" algn="l"/>
              </a:tabLst>
            </a:pPr>
            <a:r>
              <a:rPr sz="1500" spc="-13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1900" b="1" spc="-10">
                <a:solidFill>
                  <a:srgbClr val="FFFFFF"/>
                </a:solidFill>
                <a:latin typeface="Myanmar Text"/>
                <a:cs typeface="Myanmar Text"/>
              </a:rPr>
              <a:t>Each</a:t>
            </a:r>
            <a:r>
              <a:rPr sz="1900" b="1" spc="1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b="1" spc="-5">
                <a:solidFill>
                  <a:srgbClr val="FFFFFF"/>
                </a:solidFill>
                <a:latin typeface="Myanmar Text"/>
                <a:cs typeface="Myanmar Text"/>
              </a:rPr>
              <a:t>user</a:t>
            </a:r>
            <a:r>
              <a:rPr sz="1900" b="1" spc="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b="1" spc="-5">
                <a:solidFill>
                  <a:srgbClr val="FFFFFF"/>
                </a:solidFill>
                <a:latin typeface="Myanmar Text"/>
                <a:cs typeface="Myanmar Text"/>
              </a:rPr>
              <a:t>is</a:t>
            </a:r>
            <a:r>
              <a:rPr sz="1900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b="1" spc="-5">
                <a:solidFill>
                  <a:srgbClr val="FFFFFF"/>
                </a:solidFill>
                <a:latin typeface="Myanmar Text"/>
                <a:cs typeface="Myanmar Text"/>
              </a:rPr>
              <a:t>allowed</a:t>
            </a:r>
            <a:r>
              <a:rPr sz="1900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b="1" spc="-5">
                <a:solidFill>
                  <a:srgbClr val="FFFFFF"/>
                </a:solidFill>
                <a:latin typeface="Myanmar Text"/>
                <a:cs typeface="Myanmar Text"/>
              </a:rPr>
              <a:t>to</a:t>
            </a:r>
            <a:r>
              <a:rPr sz="1900" b="1" spc="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b="1" spc="-10">
                <a:solidFill>
                  <a:srgbClr val="FFFFFF"/>
                </a:solidFill>
                <a:latin typeface="Myanmar Text"/>
                <a:cs typeface="Myanmar Text"/>
              </a:rPr>
              <a:t>transmit</a:t>
            </a:r>
            <a:r>
              <a:rPr sz="1900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b="1" spc="-5">
                <a:solidFill>
                  <a:srgbClr val="FFFFFF"/>
                </a:solidFill>
                <a:latin typeface="Myanmar Text"/>
                <a:cs typeface="Myanmar Text"/>
              </a:rPr>
              <a:t>only</a:t>
            </a:r>
            <a:r>
              <a:rPr sz="1900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b="1" spc="-10">
                <a:solidFill>
                  <a:srgbClr val="FFFFFF"/>
                </a:solidFill>
                <a:latin typeface="Myanmar Text"/>
                <a:cs typeface="Myanmar Text"/>
              </a:rPr>
              <a:t>within</a:t>
            </a:r>
            <a:r>
              <a:rPr sz="1900" b="1" spc="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b="1" spc="-10">
                <a:solidFill>
                  <a:srgbClr val="FFFFFF"/>
                </a:solidFill>
                <a:latin typeface="Myanmar Text"/>
                <a:cs typeface="Myanmar Text"/>
              </a:rPr>
              <a:t>specified </a:t>
            </a:r>
            <a:r>
              <a:rPr sz="1900" b="1" spc="-509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b="1" spc="-10">
                <a:solidFill>
                  <a:srgbClr val="FFFFFF"/>
                </a:solidFill>
                <a:latin typeface="Myanmar Text"/>
                <a:cs typeface="Myanmar Text"/>
              </a:rPr>
              <a:t>time</a:t>
            </a:r>
            <a:r>
              <a:rPr sz="1900" b="1" spc="-1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b="1" spc="-5">
                <a:solidFill>
                  <a:srgbClr val="FFFFFF"/>
                </a:solidFill>
                <a:latin typeface="Myanmar Text"/>
                <a:cs typeface="Myanmar Text"/>
              </a:rPr>
              <a:t>intervals </a:t>
            </a:r>
            <a:r>
              <a:rPr sz="1900" b="1" spc="-10">
                <a:solidFill>
                  <a:srgbClr val="FFFFFF"/>
                </a:solidFill>
                <a:latin typeface="Myanmar Text"/>
                <a:cs typeface="Myanmar Text"/>
              </a:rPr>
              <a:t>(Time </a:t>
            </a:r>
            <a:r>
              <a:rPr sz="1900" b="1" spc="-5">
                <a:solidFill>
                  <a:srgbClr val="FFFFFF"/>
                </a:solidFill>
                <a:latin typeface="Myanmar Text"/>
                <a:cs typeface="Myanmar Text"/>
              </a:rPr>
              <a:t>Slots).</a:t>
            </a:r>
            <a:endParaRPr sz="19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Myanmar Text"/>
              <a:cs typeface="Myanmar Text"/>
            </a:endParaRPr>
          </a:p>
          <a:p>
            <a:pPr marL="355600" marR="981075" indent="-343535">
              <a:lnSpc>
                <a:spcPts val="1830"/>
              </a:lnSpc>
              <a:tabLst>
                <a:tab pos="355600" algn="l"/>
              </a:tabLst>
            </a:pPr>
            <a:r>
              <a:rPr sz="1500" spc="-13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1900" b="1" spc="-5">
                <a:solidFill>
                  <a:srgbClr val="FFFFFF"/>
                </a:solidFill>
                <a:latin typeface="Myanmar Text"/>
                <a:cs typeface="Myanmar Text"/>
              </a:rPr>
              <a:t>When</a:t>
            </a:r>
            <a:r>
              <a:rPr sz="1900" b="1" spc="1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b="1" spc="-5">
                <a:solidFill>
                  <a:srgbClr val="FFFFFF"/>
                </a:solidFill>
                <a:latin typeface="Myanmar Text"/>
                <a:cs typeface="Myanmar Text"/>
              </a:rPr>
              <a:t>users</a:t>
            </a:r>
            <a:r>
              <a:rPr sz="1900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b="1" spc="-10">
                <a:solidFill>
                  <a:srgbClr val="FFFFFF"/>
                </a:solidFill>
                <a:latin typeface="Myanmar Text"/>
                <a:cs typeface="Myanmar Text"/>
              </a:rPr>
              <a:t>transmit,</a:t>
            </a:r>
            <a:r>
              <a:rPr sz="1900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b="1" spc="-10">
                <a:solidFill>
                  <a:srgbClr val="FFFFFF"/>
                </a:solidFill>
                <a:latin typeface="Myanmar Text"/>
                <a:cs typeface="Myanmar Text"/>
              </a:rPr>
              <a:t>they</a:t>
            </a:r>
            <a:r>
              <a:rPr sz="1900" b="1" spc="3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b="1" spc="-5">
                <a:solidFill>
                  <a:srgbClr val="FFFFFF"/>
                </a:solidFill>
                <a:latin typeface="Myanmar Text"/>
                <a:cs typeface="Myanmar Text"/>
              </a:rPr>
              <a:t>occupy </a:t>
            </a:r>
            <a:r>
              <a:rPr sz="1900" b="1" spc="-1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1900" b="1" spc="1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b="1" spc="-10">
                <a:solidFill>
                  <a:srgbClr val="FFFFFF"/>
                </a:solidFill>
                <a:latin typeface="Myanmar Text"/>
                <a:cs typeface="Myanmar Text"/>
              </a:rPr>
              <a:t>whole </a:t>
            </a:r>
            <a:r>
              <a:rPr sz="1900" b="1" spc="-509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b="1" spc="-5">
                <a:solidFill>
                  <a:srgbClr val="FFFFFF"/>
                </a:solidFill>
                <a:latin typeface="Myanmar Text"/>
                <a:cs typeface="Myanmar Text"/>
              </a:rPr>
              <a:t>frequency</a:t>
            </a:r>
            <a:r>
              <a:rPr sz="1900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b="1" spc="-10">
                <a:solidFill>
                  <a:srgbClr val="FFFFFF"/>
                </a:solidFill>
                <a:latin typeface="Myanmar Text"/>
                <a:cs typeface="Myanmar Text"/>
              </a:rPr>
              <a:t>bandwidth</a:t>
            </a:r>
            <a:endParaRPr sz="19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4240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>
                <a:latin typeface="Myanmar Text"/>
                <a:cs typeface="Myanmar Text"/>
              </a:rPr>
              <a:t>Example</a:t>
            </a:r>
            <a:r>
              <a:rPr spc="-50">
                <a:latin typeface="Myanmar Text"/>
                <a:cs typeface="Myanmar Text"/>
              </a:rPr>
              <a:t> </a:t>
            </a:r>
            <a:r>
              <a:rPr>
                <a:latin typeface="Myanmar Text"/>
                <a:cs typeface="Myanmar Text"/>
              </a:rPr>
              <a:t>of</a:t>
            </a:r>
            <a:r>
              <a:rPr spc="-50">
                <a:latin typeface="Myanmar Text"/>
                <a:cs typeface="Myanmar Text"/>
              </a:rPr>
              <a:t> </a:t>
            </a:r>
            <a:r>
              <a:rPr spc="-5">
                <a:latin typeface="Myanmar Text"/>
                <a:cs typeface="Myanmar Text"/>
              </a:rPr>
              <a:t>TDMA</a:t>
            </a:r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32" y="3166872"/>
            <a:ext cx="6711696" cy="196748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5245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>
                <a:latin typeface="Myanmar Text"/>
                <a:cs typeface="Myanmar Text"/>
              </a:rPr>
              <a:t>TDMA</a:t>
            </a:r>
            <a:r>
              <a:rPr spc="-40">
                <a:latin typeface="Myanmar Text"/>
                <a:cs typeface="Myanmar Text"/>
              </a:rPr>
              <a:t> </a:t>
            </a:r>
            <a:r>
              <a:rPr>
                <a:latin typeface="Myanmar Text"/>
                <a:cs typeface="Myanmar Text"/>
              </a:rPr>
              <a:t>frame</a:t>
            </a:r>
            <a:r>
              <a:rPr spc="-45">
                <a:latin typeface="Myanmar Text"/>
                <a:cs typeface="Myanmar Text"/>
              </a:rPr>
              <a:t> </a:t>
            </a:r>
            <a:r>
              <a:rPr spc="-5">
                <a:latin typeface="Myanmar Text"/>
                <a:cs typeface="Myanmar Text"/>
              </a:rPr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3594" y="2908503"/>
            <a:ext cx="254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FFFFFF"/>
                </a:solidFill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7609" y="3164586"/>
            <a:ext cx="5499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75">
                <a:solidFill>
                  <a:srgbClr val="E8ACCD"/>
                </a:solidFill>
                <a:latin typeface="Times New Roman"/>
                <a:cs typeface="Times New Roman"/>
              </a:rPr>
              <a:t>T</a:t>
            </a:r>
            <a:r>
              <a:rPr sz="2000">
                <a:solidFill>
                  <a:srgbClr val="E8ACCD"/>
                </a:solidFill>
                <a:latin typeface="Times New Roman"/>
                <a:cs typeface="Times New Roman"/>
              </a:rPr>
              <a:t>i</a:t>
            </a:r>
            <a:r>
              <a:rPr sz="2000" spc="-30">
                <a:solidFill>
                  <a:srgbClr val="E8ACCD"/>
                </a:solidFill>
                <a:latin typeface="Times New Roman"/>
                <a:cs typeface="Times New Roman"/>
              </a:rPr>
              <a:t>m</a:t>
            </a:r>
            <a:r>
              <a:rPr sz="2000">
                <a:solidFill>
                  <a:srgbClr val="E8ACCD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84769" y="2846641"/>
            <a:ext cx="5883275" cy="576580"/>
            <a:chOff x="1584769" y="2846641"/>
            <a:chExt cx="5883275" cy="576580"/>
          </a:xfrm>
        </p:grpSpPr>
        <p:sp>
          <p:nvSpPr>
            <p:cNvPr id="6" name="object 6"/>
            <p:cNvSpPr/>
            <p:nvPr/>
          </p:nvSpPr>
          <p:spPr>
            <a:xfrm>
              <a:off x="1600200" y="3346704"/>
              <a:ext cx="5867400" cy="76200"/>
            </a:xfrm>
            <a:custGeom>
              <a:avLst/>
              <a:gdLst/>
              <a:ahLst/>
              <a:cxnLst/>
              <a:rect l="l" t="t" r="r" b="b"/>
              <a:pathLst>
                <a:path w="5867400" h="76200">
                  <a:moveTo>
                    <a:pt x="5791200" y="0"/>
                  </a:moveTo>
                  <a:lnTo>
                    <a:pt x="5791200" y="76200"/>
                  </a:lnTo>
                  <a:lnTo>
                    <a:pt x="5854700" y="44450"/>
                  </a:lnTo>
                  <a:lnTo>
                    <a:pt x="5803900" y="44450"/>
                  </a:lnTo>
                  <a:lnTo>
                    <a:pt x="5803900" y="31750"/>
                  </a:lnTo>
                  <a:lnTo>
                    <a:pt x="5854700" y="31750"/>
                  </a:lnTo>
                  <a:lnTo>
                    <a:pt x="5791200" y="0"/>
                  </a:lnTo>
                  <a:close/>
                </a:path>
                <a:path w="5867400" h="76200">
                  <a:moveTo>
                    <a:pt x="57912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791200" y="44450"/>
                  </a:lnTo>
                  <a:lnTo>
                    <a:pt x="5791200" y="31750"/>
                  </a:lnTo>
                  <a:close/>
                </a:path>
                <a:path w="5867400" h="76200">
                  <a:moveTo>
                    <a:pt x="5854700" y="31750"/>
                  </a:moveTo>
                  <a:lnTo>
                    <a:pt x="5803900" y="31750"/>
                  </a:lnTo>
                  <a:lnTo>
                    <a:pt x="5803900" y="44450"/>
                  </a:lnTo>
                  <a:lnTo>
                    <a:pt x="5854700" y="44450"/>
                  </a:lnTo>
                  <a:lnTo>
                    <a:pt x="5867400" y="38100"/>
                  </a:lnTo>
                  <a:lnTo>
                    <a:pt x="5854700" y="317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89532" y="2851404"/>
              <a:ext cx="467995" cy="532130"/>
            </a:xfrm>
            <a:custGeom>
              <a:avLst/>
              <a:gdLst/>
              <a:ahLst/>
              <a:cxnLst/>
              <a:rect l="l" t="t" r="r" b="b"/>
              <a:pathLst>
                <a:path w="467994" h="532129">
                  <a:moveTo>
                    <a:pt x="467868" y="0"/>
                  </a:moveTo>
                  <a:lnTo>
                    <a:pt x="0" y="0"/>
                  </a:lnTo>
                  <a:lnTo>
                    <a:pt x="0" y="531876"/>
                  </a:lnTo>
                  <a:lnTo>
                    <a:pt x="467868" y="531876"/>
                  </a:lnTo>
                  <a:lnTo>
                    <a:pt x="467868" y="0"/>
                  </a:lnTo>
                  <a:close/>
                </a:path>
              </a:pathLst>
            </a:custGeom>
            <a:solidFill>
              <a:srgbClr val="B31166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9532" y="2851404"/>
              <a:ext cx="467995" cy="532130"/>
            </a:xfrm>
            <a:custGeom>
              <a:avLst/>
              <a:gdLst/>
              <a:ahLst/>
              <a:cxnLst/>
              <a:rect l="l" t="t" r="r" b="b"/>
              <a:pathLst>
                <a:path w="467994" h="532129">
                  <a:moveTo>
                    <a:pt x="0" y="531876"/>
                  </a:moveTo>
                  <a:lnTo>
                    <a:pt x="467868" y="531876"/>
                  </a:lnTo>
                  <a:lnTo>
                    <a:pt x="467868" y="0"/>
                  </a:lnTo>
                  <a:lnTo>
                    <a:pt x="0" y="0"/>
                  </a:lnTo>
                  <a:lnTo>
                    <a:pt x="0" y="531876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46732" y="2851404"/>
              <a:ext cx="467995" cy="532130"/>
            </a:xfrm>
            <a:custGeom>
              <a:avLst/>
              <a:gdLst/>
              <a:ahLst/>
              <a:cxnLst/>
              <a:rect l="l" t="t" r="r" b="b"/>
              <a:pathLst>
                <a:path w="467994" h="532129">
                  <a:moveTo>
                    <a:pt x="467868" y="0"/>
                  </a:moveTo>
                  <a:lnTo>
                    <a:pt x="0" y="0"/>
                  </a:lnTo>
                  <a:lnTo>
                    <a:pt x="0" y="531876"/>
                  </a:lnTo>
                  <a:lnTo>
                    <a:pt x="467868" y="531876"/>
                  </a:lnTo>
                  <a:lnTo>
                    <a:pt x="467868" y="0"/>
                  </a:lnTo>
                  <a:close/>
                </a:path>
              </a:pathLst>
            </a:custGeom>
            <a:solidFill>
              <a:srgbClr val="B31166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46732" y="2851404"/>
              <a:ext cx="467995" cy="532130"/>
            </a:xfrm>
            <a:custGeom>
              <a:avLst/>
              <a:gdLst/>
              <a:ahLst/>
              <a:cxnLst/>
              <a:rect l="l" t="t" r="r" b="b"/>
              <a:pathLst>
                <a:path w="467994" h="532129">
                  <a:moveTo>
                    <a:pt x="0" y="531876"/>
                  </a:moveTo>
                  <a:lnTo>
                    <a:pt x="467868" y="531876"/>
                  </a:lnTo>
                  <a:lnTo>
                    <a:pt x="467868" y="0"/>
                  </a:lnTo>
                  <a:lnTo>
                    <a:pt x="0" y="0"/>
                  </a:lnTo>
                  <a:lnTo>
                    <a:pt x="0" y="531876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78921" y="2991104"/>
            <a:ext cx="736600" cy="254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>
                <a:solidFill>
                  <a:srgbClr val="FFFFFF"/>
                </a:solidFill>
                <a:latin typeface="Times New Roman"/>
                <a:cs typeface="Times New Roman"/>
              </a:rPr>
              <a:t>#1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>
                <a:solidFill>
                  <a:srgbClr val="FFFFFF"/>
                </a:solidFill>
                <a:latin typeface="Times New Roman"/>
                <a:cs typeface="Times New Roman"/>
              </a:rPr>
              <a:t>#2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56369" y="2313241"/>
            <a:ext cx="1402715" cy="1076325"/>
            <a:chOff x="2956369" y="2313241"/>
            <a:chExt cx="1402715" cy="1076325"/>
          </a:xfrm>
        </p:grpSpPr>
        <p:sp>
          <p:nvSpPr>
            <p:cNvPr id="13" name="object 13"/>
            <p:cNvSpPr/>
            <p:nvPr/>
          </p:nvSpPr>
          <p:spPr>
            <a:xfrm>
              <a:off x="2961132" y="2852928"/>
              <a:ext cx="467995" cy="532130"/>
            </a:xfrm>
            <a:custGeom>
              <a:avLst/>
              <a:gdLst/>
              <a:ahLst/>
              <a:cxnLst/>
              <a:rect l="l" t="t" r="r" b="b"/>
              <a:pathLst>
                <a:path w="467995" h="532129">
                  <a:moveTo>
                    <a:pt x="467868" y="0"/>
                  </a:moveTo>
                  <a:lnTo>
                    <a:pt x="0" y="0"/>
                  </a:lnTo>
                  <a:lnTo>
                    <a:pt x="0" y="531876"/>
                  </a:lnTo>
                  <a:lnTo>
                    <a:pt x="467868" y="531876"/>
                  </a:lnTo>
                  <a:lnTo>
                    <a:pt x="467868" y="0"/>
                  </a:lnTo>
                  <a:close/>
                </a:path>
              </a:pathLst>
            </a:custGeom>
            <a:solidFill>
              <a:srgbClr val="B31166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61132" y="2852928"/>
              <a:ext cx="467995" cy="532130"/>
            </a:xfrm>
            <a:custGeom>
              <a:avLst/>
              <a:gdLst/>
              <a:ahLst/>
              <a:cxnLst/>
              <a:rect l="l" t="t" r="r" b="b"/>
              <a:pathLst>
                <a:path w="467995" h="532129">
                  <a:moveTo>
                    <a:pt x="0" y="531876"/>
                  </a:moveTo>
                  <a:lnTo>
                    <a:pt x="467868" y="531876"/>
                  </a:lnTo>
                  <a:lnTo>
                    <a:pt x="467868" y="0"/>
                  </a:lnTo>
                  <a:lnTo>
                    <a:pt x="0" y="0"/>
                  </a:lnTo>
                  <a:lnTo>
                    <a:pt x="0" y="531876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 flipH="1">
              <a:off x="3429000" y="2318004"/>
              <a:ext cx="0" cy="1066800"/>
            </a:xfrm>
            <a:custGeom>
              <a:avLst/>
              <a:gdLst/>
              <a:ahLst/>
              <a:cxnLst/>
              <a:rect l="l" t="t" r="r" b="b"/>
              <a:pathLst>
                <a:path h="1066800">
                  <a:moveTo>
                    <a:pt x="0" y="106680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18332" y="2852928"/>
              <a:ext cx="467995" cy="532130"/>
            </a:xfrm>
            <a:custGeom>
              <a:avLst/>
              <a:gdLst/>
              <a:ahLst/>
              <a:cxnLst/>
              <a:rect l="l" t="t" r="r" b="b"/>
              <a:pathLst>
                <a:path w="467995" h="532129">
                  <a:moveTo>
                    <a:pt x="467867" y="0"/>
                  </a:moveTo>
                  <a:lnTo>
                    <a:pt x="0" y="0"/>
                  </a:lnTo>
                  <a:lnTo>
                    <a:pt x="0" y="531876"/>
                  </a:lnTo>
                  <a:lnTo>
                    <a:pt x="467867" y="531876"/>
                  </a:lnTo>
                  <a:lnTo>
                    <a:pt x="467867" y="0"/>
                  </a:lnTo>
                  <a:close/>
                </a:path>
              </a:pathLst>
            </a:custGeom>
            <a:solidFill>
              <a:srgbClr val="B31166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18332" y="2852928"/>
              <a:ext cx="467995" cy="532130"/>
            </a:xfrm>
            <a:custGeom>
              <a:avLst/>
              <a:gdLst/>
              <a:ahLst/>
              <a:cxnLst/>
              <a:rect l="l" t="t" r="r" b="b"/>
              <a:pathLst>
                <a:path w="467995" h="532129">
                  <a:moveTo>
                    <a:pt x="0" y="531876"/>
                  </a:moveTo>
                  <a:lnTo>
                    <a:pt x="467867" y="531876"/>
                  </a:lnTo>
                  <a:lnTo>
                    <a:pt x="467867" y="0"/>
                  </a:lnTo>
                  <a:lnTo>
                    <a:pt x="0" y="0"/>
                  </a:lnTo>
                  <a:lnTo>
                    <a:pt x="0" y="531876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86200" y="2852928"/>
              <a:ext cx="467995" cy="532130"/>
            </a:xfrm>
            <a:custGeom>
              <a:avLst/>
              <a:gdLst/>
              <a:ahLst/>
              <a:cxnLst/>
              <a:rect l="l" t="t" r="r" b="b"/>
              <a:pathLst>
                <a:path w="467995" h="532129">
                  <a:moveTo>
                    <a:pt x="467868" y="0"/>
                  </a:moveTo>
                  <a:lnTo>
                    <a:pt x="0" y="0"/>
                  </a:lnTo>
                  <a:lnTo>
                    <a:pt x="0" y="531876"/>
                  </a:lnTo>
                  <a:lnTo>
                    <a:pt x="467868" y="531876"/>
                  </a:lnTo>
                  <a:lnTo>
                    <a:pt x="467868" y="0"/>
                  </a:lnTo>
                  <a:close/>
                </a:path>
              </a:pathLst>
            </a:custGeom>
            <a:solidFill>
              <a:srgbClr val="B31166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86200" y="2852928"/>
              <a:ext cx="467995" cy="532130"/>
            </a:xfrm>
            <a:custGeom>
              <a:avLst/>
              <a:gdLst/>
              <a:ahLst/>
              <a:cxnLst/>
              <a:rect l="l" t="t" r="r" b="b"/>
              <a:pathLst>
                <a:path w="467995" h="532129">
                  <a:moveTo>
                    <a:pt x="0" y="531876"/>
                  </a:moveTo>
                  <a:lnTo>
                    <a:pt x="467868" y="531876"/>
                  </a:lnTo>
                  <a:lnTo>
                    <a:pt x="467868" y="0"/>
                  </a:lnTo>
                  <a:lnTo>
                    <a:pt x="0" y="0"/>
                  </a:lnTo>
                  <a:lnTo>
                    <a:pt x="0" y="531876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51047" y="2992627"/>
            <a:ext cx="1204595" cy="254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>
                <a:solidFill>
                  <a:srgbClr val="FFFFFF"/>
                </a:solidFill>
                <a:latin typeface="Times New Roman"/>
                <a:cs typeface="Times New Roman"/>
              </a:rPr>
              <a:t>#n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>
                <a:solidFill>
                  <a:srgbClr val="FFFFFF"/>
                </a:solidFill>
                <a:latin typeface="Times New Roman"/>
                <a:cs typeface="Times New Roman"/>
              </a:rPr>
              <a:t>#1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1800">
                <a:solidFill>
                  <a:srgbClr val="FFFFFF"/>
                </a:solidFill>
                <a:latin typeface="Times New Roman"/>
                <a:cs typeface="Times New Roman"/>
              </a:rPr>
              <a:t>#2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62100" y="2241804"/>
            <a:ext cx="4625975" cy="3124200"/>
            <a:chOff x="1562100" y="2241804"/>
            <a:chExt cx="4625975" cy="3124200"/>
          </a:xfrm>
        </p:grpSpPr>
        <p:sp>
          <p:nvSpPr>
            <p:cNvPr id="22" name="object 22"/>
            <p:cNvSpPr/>
            <p:nvPr/>
          </p:nvSpPr>
          <p:spPr>
            <a:xfrm>
              <a:off x="4777739" y="2852928"/>
              <a:ext cx="469900" cy="532130"/>
            </a:xfrm>
            <a:custGeom>
              <a:avLst/>
              <a:gdLst/>
              <a:ahLst/>
              <a:cxnLst/>
              <a:rect l="l" t="t" r="r" b="b"/>
              <a:pathLst>
                <a:path w="469900" h="532129">
                  <a:moveTo>
                    <a:pt x="469391" y="0"/>
                  </a:moveTo>
                  <a:lnTo>
                    <a:pt x="0" y="0"/>
                  </a:lnTo>
                  <a:lnTo>
                    <a:pt x="0" y="531876"/>
                  </a:lnTo>
                  <a:lnTo>
                    <a:pt x="469391" y="531876"/>
                  </a:lnTo>
                  <a:lnTo>
                    <a:pt x="469391" y="0"/>
                  </a:lnTo>
                  <a:close/>
                </a:path>
              </a:pathLst>
            </a:custGeom>
            <a:solidFill>
              <a:srgbClr val="B31166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77739" y="2852928"/>
              <a:ext cx="469900" cy="532130"/>
            </a:xfrm>
            <a:custGeom>
              <a:avLst/>
              <a:gdLst/>
              <a:ahLst/>
              <a:cxnLst/>
              <a:rect l="l" t="t" r="r" b="b"/>
              <a:pathLst>
                <a:path w="469900" h="532129">
                  <a:moveTo>
                    <a:pt x="0" y="531876"/>
                  </a:moveTo>
                  <a:lnTo>
                    <a:pt x="469391" y="531876"/>
                  </a:lnTo>
                  <a:lnTo>
                    <a:pt x="469391" y="0"/>
                  </a:lnTo>
                  <a:lnTo>
                    <a:pt x="0" y="0"/>
                  </a:lnTo>
                  <a:lnTo>
                    <a:pt x="0" y="531876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62100" y="2241804"/>
              <a:ext cx="76200" cy="3124200"/>
            </a:xfrm>
            <a:custGeom>
              <a:avLst/>
              <a:gdLst/>
              <a:ahLst/>
              <a:cxnLst/>
              <a:rect l="l" t="t" r="r" b="b"/>
              <a:pathLst>
                <a:path w="76200" h="312420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124200"/>
                  </a:lnTo>
                  <a:lnTo>
                    <a:pt x="44450" y="3124200"/>
                  </a:lnTo>
                  <a:lnTo>
                    <a:pt x="44450" y="63500"/>
                  </a:lnTo>
                  <a:close/>
                </a:path>
                <a:path w="76200" h="312420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12420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 flipH="1">
              <a:off x="5257800" y="2318004"/>
              <a:ext cx="0" cy="1066800"/>
            </a:xfrm>
            <a:custGeom>
              <a:avLst/>
              <a:gdLst/>
              <a:ahLst/>
              <a:cxnLst/>
              <a:rect l="l" t="t" r="r" b="b"/>
              <a:pathLst>
                <a:path h="1066800">
                  <a:moveTo>
                    <a:pt x="0" y="106680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47132" y="2851404"/>
              <a:ext cx="467995" cy="532130"/>
            </a:xfrm>
            <a:custGeom>
              <a:avLst/>
              <a:gdLst/>
              <a:ahLst/>
              <a:cxnLst/>
              <a:rect l="l" t="t" r="r" b="b"/>
              <a:pathLst>
                <a:path w="467995" h="532129">
                  <a:moveTo>
                    <a:pt x="467867" y="0"/>
                  </a:moveTo>
                  <a:lnTo>
                    <a:pt x="0" y="0"/>
                  </a:lnTo>
                  <a:lnTo>
                    <a:pt x="0" y="531876"/>
                  </a:lnTo>
                  <a:lnTo>
                    <a:pt x="467867" y="531876"/>
                  </a:lnTo>
                  <a:lnTo>
                    <a:pt x="467867" y="0"/>
                  </a:lnTo>
                  <a:close/>
                </a:path>
              </a:pathLst>
            </a:custGeom>
            <a:solidFill>
              <a:srgbClr val="B31166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47132" y="2851404"/>
              <a:ext cx="467995" cy="532130"/>
            </a:xfrm>
            <a:custGeom>
              <a:avLst/>
              <a:gdLst/>
              <a:ahLst/>
              <a:cxnLst/>
              <a:rect l="l" t="t" r="r" b="b"/>
              <a:pathLst>
                <a:path w="467995" h="532129">
                  <a:moveTo>
                    <a:pt x="0" y="531876"/>
                  </a:moveTo>
                  <a:lnTo>
                    <a:pt x="467867" y="531876"/>
                  </a:lnTo>
                  <a:lnTo>
                    <a:pt x="467867" y="0"/>
                  </a:lnTo>
                  <a:lnTo>
                    <a:pt x="0" y="0"/>
                  </a:lnTo>
                  <a:lnTo>
                    <a:pt x="0" y="531876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15000" y="2851404"/>
              <a:ext cx="467995" cy="532130"/>
            </a:xfrm>
            <a:custGeom>
              <a:avLst/>
              <a:gdLst/>
              <a:ahLst/>
              <a:cxnLst/>
              <a:rect l="l" t="t" r="r" b="b"/>
              <a:pathLst>
                <a:path w="467995" h="532129">
                  <a:moveTo>
                    <a:pt x="467868" y="0"/>
                  </a:moveTo>
                  <a:lnTo>
                    <a:pt x="0" y="0"/>
                  </a:lnTo>
                  <a:lnTo>
                    <a:pt x="0" y="531876"/>
                  </a:lnTo>
                  <a:lnTo>
                    <a:pt x="467868" y="531876"/>
                  </a:lnTo>
                  <a:lnTo>
                    <a:pt x="467868" y="0"/>
                  </a:lnTo>
                  <a:close/>
                </a:path>
              </a:pathLst>
            </a:custGeom>
            <a:solidFill>
              <a:srgbClr val="B31166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15000" y="2851404"/>
              <a:ext cx="467995" cy="532130"/>
            </a:xfrm>
            <a:custGeom>
              <a:avLst/>
              <a:gdLst/>
              <a:ahLst/>
              <a:cxnLst/>
              <a:rect l="l" t="t" r="r" b="b"/>
              <a:pathLst>
                <a:path w="467995" h="532129">
                  <a:moveTo>
                    <a:pt x="0" y="531876"/>
                  </a:moveTo>
                  <a:lnTo>
                    <a:pt x="467868" y="531876"/>
                  </a:lnTo>
                  <a:lnTo>
                    <a:pt x="467868" y="0"/>
                  </a:lnTo>
                  <a:lnTo>
                    <a:pt x="0" y="0"/>
                  </a:lnTo>
                  <a:lnTo>
                    <a:pt x="0" y="531876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422775" y="2908503"/>
            <a:ext cx="254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FFFFFF"/>
                </a:solidFill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63132" y="2908503"/>
            <a:ext cx="254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FFFFFF"/>
                </a:solidFill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69179" y="2991104"/>
            <a:ext cx="1215390" cy="25590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>
                <a:solidFill>
                  <a:srgbClr val="FFFFFF"/>
                </a:solidFill>
                <a:latin typeface="Times New Roman"/>
                <a:cs typeface="Times New Roman"/>
              </a:rPr>
              <a:t>#n</a:t>
            </a:r>
            <a:endParaRPr sz="18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1525"/>
              </a:spcBef>
            </a:pPr>
            <a:r>
              <a:rPr sz="1800">
                <a:solidFill>
                  <a:srgbClr val="FFFFFF"/>
                </a:solidFill>
                <a:latin typeface="Times New Roman"/>
                <a:cs typeface="Times New Roman"/>
              </a:rPr>
              <a:t>#1</a:t>
            </a:r>
            <a:endParaRPr sz="18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1530"/>
              </a:spcBef>
            </a:pPr>
            <a:r>
              <a:rPr sz="1800">
                <a:solidFill>
                  <a:srgbClr val="FFFFFF"/>
                </a:solidFill>
                <a:latin typeface="Times New Roman"/>
                <a:cs typeface="Times New Roman"/>
              </a:rPr>
              <a:t>#2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613969" y="2848165"/>
            <a:ext cx="477520" cy="541655"/>
            <a:chOff x="6613969" y="2848165"/>
            <a:chExt cx="477520" cy="541655"/>
          </a:xfrm>
        </p:grpSpPr>
        <p:sp>
          <p:nvSpPr>
            <p:cNvPr id="34" name="object 34"/>
            <p:cNvSpPr/>
            <p:nvPr/>
          </p:nvSpPr>
          <p:spPr>
            <a:xfrm>
              <a:off x="6618731" y="2852927"/>
              <a:ext cx="467995" cy="532130"/>
            </a:xfrm>
            <a:custGeom>
              <a:avLst/>
              <a:gdLst/>
              <a:ahLst/>
              <a:cxnLst/>
              <a:rect l="l" t="t" r="r" b="b"/>
              <a:pathLst>
                <a:path w="467995" h="532129">
                  <a:moveTo>
                    <a:pt x="467868" y="0"/>
                  </a:moveTo>
                  <a:lnTo>
                    <a:pt x="0" y="0"/>
                  </a:lnTo>
                  <a:lnTo>
                    <a:pt x="0" y="531876"/>
                  </a:lnTo>
                  <a:lnTo>
                    <a:pt x="467868" y="531876"/>
                  </a:lnTo>
                  <a:lnTo>
                    <a:pt x="467868" y="0"/>
                  </a:lnTo>
                  <a:close/>
                </a:path>
              </a:pathLst>
            </a:custGeom>
            <a:solidFill>
              <a:srgbClr val="B31166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18731" y="2852927"/>
              <a:ext cx="467995" cy="532130"/>
            </a:xfrm>
            <a:custGeom>
              <a:avLst/>
              <a:gdLst/>
              <a:ahLst/>
              <a:cxnLst/>
              <a:rect l="l" t="t" r="r" b="b"/>
              <a:pathLst>
                <a:path w="467995" h="532129">
                  <a:moveTo>
                    <a:pt x="0" y="531876"/>
                  </a:moveTo>
                  <a:lnTo>
                    <a:pt x="467868" y="531876"/>
                  </a:lnTo>
                  <a:lnTo>
                    <a:pt x="467868" y="0"/>
                  </a:lnTo>
                  <a:lnTo>
                    <a:pt x="0" y="0"/>
                  </a:lnTo>
                  <a:lnTo>
                    <a:pt x="0" y="531876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709282" y="2992627"/>
            <a:ext cx="278765" cy="254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>
                <a:solidFill>
                  <a:srgbClr val="FFFFFF"/>
                </a:solidFill>
                <a:latin typeface="Times New Roman"/>
                <a:cs typeface="Times New Roman"/>
              </a:rPr>
              <a:t>#n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257800" y="2521330"/>
            <a:ext cx="1828800" cy="52705"/>
          </a:xfrm>
          <a:custGeom>
            <a:avLst/>
            <a:gdLst/>
            <a:ahLst/>
            <a:cxnLst/>
            <a:rect l="l" t="t" r="r" b="b"/>
            <a:pathLst>
              <a:path w="1828800" h="52705">
                <a:moveTo>
                  <a:pt x="76200" y="1397"/>
                </a:moveTo>
                <a:lnTo>
                  <a:pt x="0" y="26797"/>
                </a:lnTo>
                <a:lnTo>
                  <a:pt x="76200" y="52197"/>
                </a:lnTo>
                <a:lnTo>
                  <a:pt x="76200" y="33147"/>
                </a:lnTo>
                <a:lnTo>
                  <a:pt x="63500" y="33147"/>
                </a:lnTo>
                <a:lnTo>
                  <a:pt x="63500" y="20447"/>
                </a:lnTo>
                <a:lnTo>
                  <a:pt x="76200" y="20435"/>
                </a:lnTo>
                <a:lnTo>
                  <a:pt x="76200" y="1397"/>
                </a:lnTo>
                <a:close/>
              </a:path>
              <a:path w="1828800" h="52705">
                <a:moveTo>
                  <a:pt x="1809654" y="18923"/>
                </a:moveTo>
                <a:lnTo>
                  <a:pt x="1765300" y="18923"/>
                </a:lnTo>
                <a:lnTo>
                  <a:pt x="1765300" y="31623"/>
                </a:lnTo>
                <a:lnTo>
                  <a:pt x="1752600" y="31634"/>
                </a:lnTo>
                <a:lnTo>
                  <a:pt x="1752600" y="50800"/>
                </a:lnTo>
                <a:lnTo>
                  <a:pt x="1828800" y="25273"/>
                </a:lnTo>
                <a:lnTo>
                  <a:pt x="1809654" y="18923"/>
                </a:lnTo>
                <a:close/>
              </a:path>
              <a:path w="1828800" h="52705">
                <a:moveTo>
                  <a:pt x="76200" y="20435"/>
                </a:moveTo>
                <a:lnTo>
                  <a:pt x="63500" y="20447"/>
                </a:lnTo>
                <a:lnTo>
                  <a:pt x="63500" y="33147"/>
                </a:lnTo>
                <a:lnTo>
                  <a:pt x="76200" y="33135"/>
                </a:lnTo>
                <a:lnTo>
                  <a:pt x="76200" y="20435"/>
                </a:lnTo>
                <a:close/>
              </a:path>
              <a:path w="1828800" h="52705">
                <a:moveTo>
                  <a:pt x="76200" y="33135"/>
                </a:moveTo>
                <a:lnTo>
                  <a:pt x="63500" y="33147"/>
                </a:lnTo>
                <a:lnTo>
                  <a:pt x="76200" y="33147"/>
                </a:lnTo>
                <a:close/>
              </a:path>
              <a:path w="1828800" h="52705">
                <a:moveTo>
                  <a:pt x="1752600" y="18934"/>
                </a:moveTo>
                <a:lnTo>
                  <a:pt x="76200" y="20435"/>
                </a:lnTo>
                <a:lnTo>
                  <a:pt x="76200" y="33135"/>
                </a:lnTo>
                <a:lnTo>
                  <a:pt x="1752600" y="31634"/>
                </a:lnTo>
                <a:lnTo>
                  <a:pt x="1752600" y="18934"/>
                </a:lnTo>
                <a:close/>
              </a:path>
              <a:path w="1828800" h="52705">
                <a:moveTo>
                  <a:pt x="1765300" y="18923"/>
                </a:moveTo>
                <a:lnTo>
                  <a:pt x="1752600" y="18934"/>
                </a:lnTo>
                <a:lnTo>
                  <a:pt x="1752600" y="31634"/>
                </a:lnTo>
                <a:lnTo>
                  <a:pt x="1765300" y="31623"/>
                </a:lnTo>
                <a:lnTo>
                  <a:pt x="1765300" y="18923"/>
                </a:lnTo>
                <a:close/>
              </a:path>
              <a:path w="1828800" h="52705">
                <a:moveTo>
                  <a:pt x="1752600" y="0"/>
                </a:moveTo>
                <a:lnTo>
                  <a:pt x="1752600" y="18934"/>
                </a:lnTo>
                <a:lnTo>
                  <a:pt x="1809654" y="18923"/>
                </a:lnTo>
                <a:lnTo>
                  <a:pt x="1752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1600200" y="2318004"/>
            <a:ext cx="5491480" cy="1998980"/>
            <a:chOff x="1600200" y="2318004"/>
            <a:chExt cx="5491480" cy="1998980"/>
          </a:xfrm>
        </p:grpSpPr>
        <p:sp>
          <p:nvSpPr>
            <p:cNvPr id="39" name="object 39"/>
            <p:cNvSpPr/>
            <p:nvPr/>
          </p:nvSpPr>
          <p:spPr>
            <a:xfrm flipH="1">
              <a:off x="7086600" y="2318004"/>
              <a:ext cx="0" cy="1066800"/>
            </a:xfrm>
            <a:custGeom>
              <a:avLst/>
              <a:gdLst/>
              <a:ahLst/>
              <a:cxnLst/>
              <a:rect l="l" t="t" r="r" b="b"/>
              <a:pathLst>
                <a:path h="1066800">
                  <a:moveTo>
                    <a:pt x="0" y="106680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00200" y="2521203"/>
              <a:ext cx="3962400" cy="1795780"/>
            </a:xfrm>
            <a:custGeom>
              <a:avLst/>
              <a:gdLst/>
              <a:ahLst/>
              <a:cxnLst/>
              <a:rect l="l" t="t" r="r" b="b"/>
              <a:pathLst>
                <a:path w="3962400" h="1795779">
                  <a:moveTo>
                    <a:pt x="508000" y="870331"/>
                  </a:moveTo>
                  <a:lnTo>
                    <a:pt x="458851" y="857504"/>
                  </a:lnTo>
                  <a:lnTo>
                    <a:pt x="455549" y="869696"/>
                  </a:lnTo>
                  <a:lnTo>
                    <a:pt x="504698" y="882523"/>
                  </a:lnTo>
                  <a:lnTo>
                    <a:pt x="508000" y="870331"/>
                  </a:lnTo>
                  <a:close/>
                </a:path>
                <a:path w="3962400" h="1795779">
                  <a:moveTo>
                    <a:pt x="593979" y="892683"/>
                  </a:moveTo>
                  <a:lnTo>
                    <a:pt x="544830" y="879856"/>
                  </a:lnTo>
                  <a:lnTo>
                    <a:pt x="541655" y="892175"/>
                  </a:lnTo>
                  <a:lnTo>
                    <a:pt x="590804" y="905002"/>
                  </a:lnTo>
                  <a:lnTo>
                    <a:pt x="593979" y="892683"/>
                  </a:lnTo>
                  <a:close/>
                </a:path>
                <a:path w="3962400" h="1795779">
                  <a:moveTo>
                    <a:pt x="679958" y="915162"/>
                  </a:moveTo>
                  <a:lnTo>
                    <a:pt x="630809" y="902335"/>
                  </a:lnTo>
                  <a:lnTo>
                    <a:pt x="627634" y="914654"/>
                  </a:lnTo>
                  <a:lnTo>
                    <a:pt x="676783" y="927481"/>
                  </a:lnTo>
                  <a:lnTo>
                    <a:pt x="679958" y="915162"/>
                  </a:lnTo>
                  <a:close/>
                </a:path>
                <a:path w="3962400" h="1795779">
                  <a:moveTo>
                    <a:pt x="766064" y="937641"/>
                  </a:moveTo>
                  <a:lnTo>
                    <a:pt x="716915" y="924814"/>
                  </a:lnTo>
                  <a:lnTo>
                    <a:pt x="713613" y="937006"/>
                  </a:lnTo>
                  <a:lnTo>
                    <a:pt x="762762" y="949833"/>
                  </a:lnTo>
                  <a:lnTo>
                    <a:pt x="766064" y="937641"/>
                  </a:lnTo>
                  <a:close/>
                </a:path>
                <a:path w="3962400" h="1795779">
                  <a:moveTo>
                    <a:pt x="852043" y="959993"/>
                  </a:moveTo>
                  <a:lnTo>
                    <a:pt x="802894" y="947166"/>
                  </a:lnTo>
                  <a:lnTo>
                    <a:pt x="799719" y="959485"/>
                  </a:lnTo>
                  <a:lnTo>
                    <a:pt x="848868" y="972312"/>
                  </a:lnTo>
                  <a:lnTo>
                    <a:pt x="852043" y="959993"/>
                  </a:lnTo>
                  <a:close/>
                </a:path>
                <a:path w="3962400" h="1795779">
                  <a:moveTo>
                    <a:pt x="938022" y="982472"/>
                  </a:moveTo>
                  <a:lnTo>
                    <a:pt x="888873" y="969645"/>
                  </a:lnTo>
                  <a:lnTo>
                    <a:pt x="885698" y="981964"/>
                  </a:lnTo>
                  <a:lnTo>
                    <a:pt x="934847" y="994791"/>
                  </a:lnTo>
                  <a:lnTo>
                    <a:pt x="938022" y="982472"/>
                  </a:lnTo>
                  <a:close/>
                </a:path>
                <a:path w="3962400" h="1795779">
                  <a:moveTo>
                    <a:pt x="1024128" y="1004951"/>
                  </a:moveTo>
                  <a:lnTo>
                    <a:pt x="974979" y="992124"/>
                  </a:lnTo>
                  <a:lnTo>
                    <a:pt x="971677" y="1004443"/>
                  </a:lnTo>
                  <a:lnTo>
                    <a:pt x="1020826" y="1017270"/>
                  </a:lnTo>
                  <a:lnTo>
                    <a:pt x="1024128" y="1004951"/>
                  </a:lnTo>
                  <a:close/>
                </a:path>
                <a:path w="3962400" h="1795779">
                  <a:moveTo>
                    <a:pt x="1110107" y="1027315"/>
                  </a:moveTo>
                  <a:lnTo>
                    <a:pt x="1060958" y="1014476"/>
                  </a:lnTo>
                  <a:lnTo>
                    <a:pt x="1057783" y="1026795"/>
                  </a:lnTo>
                  <a:lnTo>
                    <a:pt x="1106932" y="1039622"/>
                  </a:lnTo>
                  <a:lnTo>
                    <a:pt x="1110107" y="1027315"/>
                  </a:lnTo>
                  <a:close/>
                </a:path>
                <a:path w="3962400" h="1795779">
                  <a:moveTo>
                    <a:pt x="1196086" y="1049782"/>
                  </a:moveTo>
                  <a:lnTo>
                    <a:pt x="1146937" y="1036967"/>
                  </a:lnTo>
                  <a:lnTo>
                    <a:pt x="1143762" y="1049274"/>
                  </a:lnTo>
                  <a:lnTo>
                    <a:pt x="1192911" y="1062101"/>
                  </a:lnTo>
                  <a:lnTo>
                    <a:pt x="1196086" y="1049782"/>
                  </a:lnTo>
                  <a:close/>
                </a:path>
                <a:path w="3962400" h="1795779">
                  <a:moveTo>
                    <a:pt x="1282192" y="1072261"/>
                  </a:moveTo>
                  <a:lnTo>
                    <a:pt x="1233043" y="1059434"/>
                  </a:lnTo>
                  <a:lnTo>
                    <a:pt x="1229741" y="1071765"/>
                  </a:lnTo>
                  <a:lnTo>
                    <a:pt x="1278890" y="1084592"/>
                  </a:lnTo>
                  <a:lnTo>
                    <a:pt x="1282192" y="1072261"/>
                  </a:lnTo>
                  <a:close/>
                </a:path>
                <a:path w="3962400" h="1795779">
                  <a:moveTo>
                    <a:pt x="1368171" y="1094740"/>
                  </a:moveTo>
                  <a:lnTo>
                    <a:pt x="1319022" y="1081913"/>
                  </a:lnTo>
                  <a:lnTo>
                    <a:pt x="1315847" y="1094105"/>
                  </a:lnTo>
                  <a:lnTo>
                    <a:pt x="1364996" y="1106932"/>
                  </a:lnTo>
                  <a:lnTo>
                    <a:pt x="1368171" y="1094740"/>
                  </a:lnTo>
                  <a:close/>
                </a:path>
                <a:path w="3962400" h="1795779">
                  <a:moveTo>
                    <a:pt x="1454150" y="1117092"/>
                  </a:moveTo>
                  <a:lnTo>
                    <a:pt x="1405001" y="1104265"/>
                  </a:lnTo>
                  <a:lnTo>
                    <a:pt x="1401826" y="1116584"/>
                  </a:lnTo>
                  <a:lnTo>
                    <a:pt x="1450975" y="1129411"/>
                  </a:lnTo>
                  <a:lnTo>
                    <a:pt x="1454150" y="1117092"/>
                  </a:lnTo>
                  <a:close/>
                </a:path>
                <a:path w="3962400" h="1795779">
                  <a:moveTo>
                    <a:pt x="1540256" y="1139571"/>
                  </a:moveTo>
                  <a:lnTo>
                    <a:pt x="1491107" y="1126744"/>
                  </a:lnTo>
                  <a:lnTo>
                    <a:pt x="1487805" y="1139063"/>
                  </a:lnTo>
                  <a:lnTo>
                    <a:pt x="1536954" y="1151890"/>
                  </a:lnTo>
                  <a:lnTo>
                    <a:pt x="1540256" y="1139571"/>
                  </a:lnTo>
                  <a:close/>
                </a:path>
                <a:path w="3962400" h="1795779">
                  <a:moveTo>
                    <a:pt x="1626235" y="1162050"/>
                  </a:moveTo>
                  <a:lnTo>
                    <a:pt x="1577086" y="1149223"/>
                  </a:lnTo>
                  <a:lnTo>
                    <a:pt x="1573911" y="1161415"/>
                  </a:lnTo>
                  <a:lnTo>
                    <a:pt x="1623060" y="1174242"/>
                  </a:lnTo>
                  <a:lnTo>
                    <a:pt x="1626235" y="1162050"/>
                  </a:lnTo>
                  <a:close/>
                </a:path>
                <a:path w="3962400" h="1795779">
                  <a:moveTo>
                    <a:pt x="1712214" y="1184402"/>
                  </a:moveTo>
                  <a:lnTo>
                    <a:pt x="1663065" y="1171575"/>
                  </a:lnTo>
                  <a:lnTo>
                    <a:pt x="1659890" y="1183894"/>
                  </a:lnTo>
                  <a:lnTo>
                    <a:pt x="1709039" y="1196721"/>
                  </a:lnTo>
                  <a:lnTo>
                    <a:pt x="1712214" y="1184402"/>
                  </a:lnTo>
                  <a:close/>
                </a:path>
                <a:path w="3962400" h="1795779">
                  <a:moveTo>
                    <a:pt x="1798320" y="1206881"/>
                  </a:moveTo>
                  <a:lnTo>
                    <a:pt x="1749171" y="1194054"/>
                  </a:lnTo>
                  <a:lnTo>
                    <a:pt x="1745869" y="1206373"/>
                  </a:lnTo>
                  <a:lnTo>
                    <a:pt x="1795018" y="1219200"/>
                  </a:lnTo>
                  <a:lnTo>
                    <a:pt x="1798320" y="1206881"/>
                  </a:lnTo>
                  <a:close/>
                </a:path>
                <a:path w="3962400" h="1795779">
                  <a:moveTo>
                    <a:pt x="1828800" y="25400"/>
                  </a:moveTo>
                  <a:lnTo>
                    <a:pt x="1809750" y="19050"/>
                  </a:lnTo>
                  <a:lnTo>
                    <a:pt x="1752600" y="0"/>
                  </a:lnTo>
                  <a:lnTo>
                    <a:pt x="1752600" y="19050"/>
                  </a:lnTo>
                  <a:lnTo>
                    <a:pt x="76200" y="19050"/>
                  </a:lnTo>
                  <a:lnTo>
                    <a:pt x="76200" y="0"/>
                  </a:lnTo>
                  <a:lnTo>
                    <a:pt x="0" y="25400"/>
                  </a:lnTo>
                  <a:lnTo>
                    <a:pt x="76200" y="50800"/>
                  </a:lnTo>
                  <a:lnTo>
                    <a:pt x="76200" y="31750"/>
                  </a:lnTo>
                  <a:lnTo>
                    <a:pt x="1752600" y="31750"/>
                  </a:lnTo>
                  <a:lnTo>
                    <a:pt x="1752600" y="50800"/>
                  </a:lnTo>
                  <a:lnTo>
                    <a:pt x="1809750" y="31750"/>
                  </a:lnTo>
                  <a:lnTo>
                    <a:pt x="1828800" y="25400"/>
                  </a:lnTo>
                  <a:close/>
                </a:path>
                <a:path w="3962400" h="1795779">
                  <a:moveTo>
                    <a:pt x="1884299" y="1229360"/>
                  </a:moveTo>
                  <a:lnTo>
                    <a:pt x="1835150" y="1216533"/>
                  </a:lnTo>
                  <a:lnTo>
                    <a:pt x="1831975" y="1228725"/>
                  </a:lnTo>
                  <a:lnTo>
                    <a:pt x="1881124" y="1241552"/>
                  </a:lnTo>
                  <a:lnTo>
                    <a:pt x="1884299" y="1229360"/>
                  </a:lnTo>
                  <a:close/>
                </a:path>
                <a:path w="3962400" h="1795779">
                  <a:moveTo>
                    <a:pt x="1970278" y="1251712"/>
                  </a:moveTo>
                  <a:lnTo>
                    <a:pt x="1921129" y="1238885"/>
                  </a:lnTo>
                  <a:lnTo>
                    <a:pt x="1917954" y="1251204"/>
                  </a:lnTo>
                  <a:lnTo>
                    <a:pt x="1967103" y="1264031"/>
                  </a:lnTo>
                  <a:lnTo>
                    <a:pt x="1970278" y="1251712"/>
                  </a:lnTo>
                  <a:close/>
                </a:path>
                <a:path w="3962400" h="1795779">
                  <a:moveTo>
                    <a:pt x="2056384" y="1274191"/>
                  </a:moveTo>
                  <a:lnTo>
                    <a:pt x="2007235" y="1261364"/>
                  </a:lnTo>
                  <a:lnTo>
                    <a:pt x="2003933" y="1273683"/>
                  </a:lnTo>
                  <a:lnTo>
                    <a:pt x="2053082" y="1286510"/>
                  </a:lnTo>
                  <a:lnTo>
                    <a:pt x="2056384" y="1274191"/>
                  </a:lnTo>
                  <a:close/>
                </a:path>
                <a:path w="3962400" h="1795779">
                  <a:moveTo>
                    <a:pt x="2142363" y="1296670"/>
                  </a:moveTo>
                  <a:lnTo>
                    <a:pt x="2093214" y="1283843"/>
                  </a:lnTo>
                  <a:lnTo>
                    <a:pt x="2090039" y="1296162"/>
                  </a:lnTo>
                  <a:lnTo>
                    <a:pt x="2139188" y="1308989"/>
                  </a:lnTo>
                  <a:lnTo>
                    <a:pt x="2142363" y="1296670"/>
                  </a:lnTo>
                  <a:close/>
                </a:path>
                <a:path w="3962400" h="1795779">
                  <a:moveTo>
                    <a:pt x="2228342" y="1319022"/>
                  </a:moveTo>
                  <a:lnTo>
                    <a:pt x="2179193" y="1306322"/>
                  </a:lnTo>
                  <a:lnTo>
                    <a:pt x="2176018" y="1318514"/>
                  </a:lnTo>
                  <a:lnTo>
                    <a:pt x="2225167" y="1331341"/>
                  </a:lnTo>
                  <a:lnTo>
                    <a:pt x="2228342" y="1319022"/>
                  </a:lnTo>
                  <a:close/>
                </a:path>
                <a:path w="3962400" h="1795779">
                  <a:moveTo>
                    <a:pt x="2314448" y="1341501"/>
                  </a:moveTo>
                  <a:lnTo>
                    <a:pt x="2265299" y="1328674"/>
                  </a:lnTo>
                  <a:lnTo>
                    <a:pt x="2261997" y="1340993"/>
                  </a:lnTo>
                  <a:lnTo>
                    <a:pt x="2311146" y="1353820"/>
                  </a:lnTo>
                  <a:lnTo>
                    <a:pt x="2314448" y="1341501"/>
                  </a:lnTo>
                  <a:close/>
                </a:path>
                <a:path w="3962400" h="1795779">
                  <a:moveTo>
                    <a:pt x="2400427" y="1363980"/>
                  </a:moveTo>
                  <a:lnTo>
                    <a:pt x="2351278" y="1351153"/>
                  </a:lnTo>
                  <a:lnTo>
                    <a:pt x="2348103" y="1363472"/>
                  </a:lnTo>
                  <a:lnTo>
                    <a:pt x="2397252" y="1376299"/>
                  </a:lnTo>
                  <a:lnTo>
                    <a:pt x="2400427" y="1363980"/>
                  </a:lnTo>
                  <a:close/>
                </a:path>
                <a:path w="3962400" h="1795779">
                  <a:moveTo>
                    <a:pt x="2486406" y="1386459"/>
                  </a:moveTo>
                  <a:lnTo>
                    <a:pt x="2437257" y="1373632"/>
                  </a:lnTo>
                  <a:lnTo>
                    <a:pt x="2434082" y="1385824"/>
                  </a:lnTo>
                  <a:lnTo>
                    <a:pt x="2483231" y="1398651"/>
                  </a:lnTo>
                  <a:lnTo>
                    <a:pt x="2486406" y="1386459"/>
                  </a:lnTo>
                  <a:close/>
                </a:path>
                <a:path w="3962400" h="1795779">
                  <a:moveTo>
                    <a:pt x="2572512" y="1408811"/>
                  </a:moveTo>
                  <a:lnTo>
                    <a:pt x="2523363" y="1395984"/>
                  </a:lnTo>
                  <a:lnTo>
                    <a:pt x="2520061" y="1408303"/>
                  </a:lnTo>
                  <a:lnTo>
                    <a:pt x="2569210" y="1421130"/>
                  </a:lnTo>
                  <a:lnTo>
                    <a:pt x="2572512" y="1408811"/>
                  </a:lnTo>
                  <a:close/>
                </a:path>
                <a:path w="3962400" h="1795779">
                  <a:moveTo>
                    <a:pt x="2658491" y="1431290"/>
                  </a:moveTo>
                  <a:lnTo>
                    <a:pt x="2609342" y="1418463"/>
                  </a:lnTo>
                  <a:lnTo>
                    <a:pt x="2606167" y="1430782"/>
                  </a:lnTo>
                  <a:lnTo>
                    <a:pt x="2655316" y="1443609"/>
                  </a:lnTo>
                  <a:lnTo>
                    <a:pt x="2658491" y="1431290"/>
                  </a:lnTo>
                  <a:close/>
                </a:path>
                <a:path w="3962400" h="1795779">
                  <a:moveTo>
                    <a:pt x="2744470" y="1453769"/>
                  </a:moveTo>
                  <a:lnTo>
                    <a:pt x="2695321" y="1440942"/>
                  </a:lnTo>
                  <a:lnTo>
                    <a:pt x="2692146" y="1453134"/>
                  </a:lnTo>
                  <a:lnTo>
                    <a:pt x="2741295" y="1465961"/>
                  </a:lnTo>
                  <a:lnTo>
                    <a:pt x="2744470" y="1453769"/>
                  </a:lnTo>
                  <a:close/>
                </a:path>
                <a:path w="3962400" h="1795779">
                  <a:moveTo>
                    <a:pt x="2830576" y="1476121"/>
                  </a:moveTo>
                  <a:lnTo>
                    <a:pt x="2781427" y="1463294"/>
                  </a:lnTo>
                  <a:lnTo>
                    <a:pt x="2778125" y="1475613"/>
                  </a:lnTo>
                  <a:lnTo>
                    <a:pt x="2827274" y="1488440"/>
                  </a:lnTo>
                  <a:lnTo>
                    <a:pt x="2830576" y="1476121"/>
                  </a:lnTo>
                  <a:close/>
                </a:path>
                <a:path w="3962400" h="1795779">
                  <a:moveTo>
                    <a:pt x="2916555" y="1498600"/>
                  </a:moveTo>
                  <a:lnTo>
                    <a:pt x="2867406" y="1485773"/>
                  </a:lnTo>
                  <a:lnTo>
                    <a:pt x="2864231" y="1498092"/>
                  </a:lnTo>
                  <a:lnTo>
                    <a:pt x="2913380" y="1510919"/>
                  </a:lnTo>
                  <a:lnTo>
                    <a:pt x="2916555" y="1498600"/>
                  </a:lnTo>
                  <a:close/>
                </a:path>
                <a:path w="3962400" h="1795779">
                  <a:moveTo>
                    <a:pt x="3002534" y="1521079"/>
                  </a:moveTo>
                  <a:lnTo>
                    <a:pt x="2953385" y="1508252"/>
                  </a:lnTo>
                  <a:lnTo>
                    <a:pt x="2950210" y="1520571"/>
                  </a:lnTo>
                  <a:lnTo>
                    <a:pt x="2999359" y="1533271"/>
                  </a:lnTo>
                  <a:lnTo>
                    <a:pt x="3002534" y="1521079"/>
                  </a:lnTo>
                  <a:close/>
                </a:path>
                <a:path w="3962400" h="1795779">
                  <a:moveTo>
                    <a:pt x="3088640" y="1543431"/>
                  </a:moveTo>
                  <a:lnTo>
                    <a:pt x="3039491" y="1530604"/>
                  </a:lnTo>
                  <a:lnTo>
                    <a:pt x="3036189" y="1542923"/>
                  </a:lnTo>
                  <a:lnTo>
                    <a:pt x="3085338" y="1555750"/>
                  </a:lnTo>
                  <a:lnTo>
                    <a:pt x="3088640" y="1543431"/>
                  </a:lnTo>
                  <a:close/>
                </a:path>
                <a:path w="3962400" h="1795779">
                  <a:moveTo>
                    <a:pt x="3174619" y="1565910"/>
                  </a:moveTo>
                  <a:lnTo>
                    <a:pt x="3125470" y="1553083"/>
                  </a:lnTo>
                  <a:lnTo>
                    <a:pt x="3122295" y="1565402"/>
                  </a:lnTo>
                  <a:lnTo>
                    <a:pt x="3171444" y="1578229"/>
                  </a:lnTo>
                  <a:lnTo>
                    <a:pt x="3174619" y="1565910"/>
                  </a:lnTo>
                  <a:close/>
                </a:path>
                <a:path w="3962400" h="1795779">
                  <a:moveTo>
                    <a:pt x="3260598" y="1588389"/>
                  </a:moveTo>
                  <a:lnTo>
                    <a:pt x="3211449" y="1575562"/>
                  </a:lnTo>
                  <a:lnTo>
                    <a:pt x="3208274" y="1587881"/>
                  </a:lnTo>
                  <a:lnTo>
                    <a:pt x="3257423" y="1600708"/>
                  </a:lnTo>
                  <a:lnTo>
                    <a:pt x="3260598" y="1588389"/>
                  </a:lnTo>
                  <a:close/>
                </a:path>
                <a:path w="3962400" h="1795779">
                  <a:moveTo>
                    <a:pt x="3346704" y="1610868"/>
                  </a:moveTo>
                  <a:lnTo>
                    <a:pt x="3297555" y="1598041"/>
                  </a:lnTo>
                  <a:lnTo>
                    <a:pt x="3294253" y="1610233"/>
                  </a:lnTo>
                  <a:lnTo>
                    <a:pt x="3343402" y="1623060"/>
                  </a:lnTo>
                  <a:lnTo>
                    <a:pt x="3346704" y="1610868"/>
                  </a:lnTo>
                  <a:close/>
                </a:path>
                <a:path w="3962400" h="1795779">
                  <a:moveTo>
                    <a:pt x="3432683" y="1633220"/>
                  </a:moveTo>
                  <a:lnTo>
                    <a:pt x="3383534" y="1620393"/>
                  </a:lnTo>
                  <a:lnTo>
                    <a:pt x="3380359" y="1632712"/>
                  </a:lnTo>
                  <a:lnTo>
                    <a:pt x="3429508" y="1645539"/>
                  </a:lnTo>
                  <a:lnTo>
                    <a:pt x="3432683" y="1633220"/>
                  </a:lnTo>
                  <a:close/>
                </a:path>
                <a:path w="3962400" h="1795779">
                  <a:moveTo>
                    <a:pt x="3518662" y="1655699"/>
                  </a:moveTo>
                  <a:lnTo>
                    <a:pt x="3469513" y="1642872"/>
                  </a:lnTo>
                  <a:lnTo>
                    <a:pt x="3466338" y="1655191"/>
                  </a:lnTo>
                  <a:lnTo>
                    <a:pt x="3515487" y="1668018"/>
                  </a:lnTo>
                  <a:lnTo>
                    <a:pt x="3518662" y="1655699"/>
                  </a:lnTo>
                  <a:close/>
                </a:path>
                <a:path w="3962400" h="1795779">
                  <a:moveTo>
                    <a:pt x="3604768" y="1678178"/>
                  </a:moveTo>
                  <a:lnTo>
                    <a:pt x="3555619" y="1665351"/>
                  </a:lnTo>
                  <a:lnTo>
                    <a:pt x="3552317" y="1677543"/>
                  </a:lnTo>
                  <a:lnTo>
                    <a:pt x="3601466" y="1690370"/>
                  </a:lnTo>
                  <a:lnTo>
                    <a:pt x="3604768" y="1678178"/>
                  </a:lnTo>
                  <a:close/>
                </a:path>
                <a:path w="3962400" h="1795779">
                  <a:moveTo>
                    <a:pt x="3657600" y="25400"/>
                  </a:moveTo>
                  <a:lnTo>
                    <a:pt x="3638550" y="19050"/>
                  </a:lnTo>
                  <a:lnTo>
                    <a:pt x="3581400" y="0"/>
                  </a:lnTo>
                  <a:lnTo>
                    <a:pt x="3581400" y="19050"/>
                  </a:lnTo>
                  <a:lnTo>
                    <a:pt x="1905000" y="19050"/>
                  </a:lnTo>
                  <a:lnTo>
                    <a:pt x="1905000" y="0"/>
                  </a:lnTo>
                  <a:lnTo>
                    <a:pt x="1828800" y="25400"/>
                  </a:lnTo>
                  <a:lnTo>
                    <a:pt x="1905000" y="50800"/>
                  </a:lnTo>
                  <a:lnTo>
                    <a:pt x="1905000" y="31750"/>
                  </a:lnTo>
                  <a:lnTo>
                    <a:pt x="3581400" y="31750"/>
                  </a:lnTo>
                  <a:lnTo>
                    <a:pt x="3581400" y="50800"/>
                  </a:lnTo>
                  <a:lnTo>
                    <a:pt x="3638550" y="31750"/>
                  </a:lnTo>
                  <a:lnTo>
                    <a:pt x="3657600" y="25400"/>
                  </a:lnTo>
                  <a:close/>
                </a:path>
                <a:path w="3962400" h="1795779">
                  <a:moveTo>
                    <a:pt x="3690747" y="1700530"/>
                  </a:moveTo>
                  <a:lnTo>
                    <a:pt x="3641598" y="1687703"/>
                  </a:lnTo>
                  <a:lnTo>
                    <a:pt x="3638423" y="1700022"/>
                  </a:lnTo>
                  <a:lnTo>
                    <a:pt x="3687572" y="1712849"/>
                  </a:lnTo>
                  <a:lnTo>
                    <a:pt x="3690747" y="1700530"/>
                  </a:lnTo>
                  <a:close/>
                </a:path>
                <a:path w="3962400" h="1795779">
                  <a:moveTo>
                    <a:pt x="3776726" y="1723009"/>
                  </a:moveTo>
                  <a:lnTo>
                    <a:pt x="3727577" y="1710182"/>
                  </a:lnTo>
                  <a:lnTo>
                    <a:pt x="3724402" y="1722501"/>
                  </a:lnTo>
                  <a:lnTo>
                    <a:pt x="3773551" y="1735328"/>
                  </a:lnTo>
                  <a:lnTo>
                    <a:pt x="3776726" y="1723009"/>
                  </a:lnTo>
                  <a:close/>
                </a:path>
                <a:path w="3962400" h="1795779">
                  <a:moveTo>
                    <a:pt x="3862832" y="1745488"/>
                  </a:moveTo>
                  <a:lnTo>
                    <a:pt x="3813683" y="1732661"/>
                  </a:lnTo>
                  <a:lnTo>
                    <a:pt x="3810381" y="1744853"/>
                  </a:lnTo>
                  <a:lnTo>
                    <a:pt x="3859530" y="1757680"/>
                  </a:lnTo>
                  <a:lnTo>
                    <a:pt x="3862832" y="1745488"/>
                  </a:lnTo>
                  <a:close/>
                </a:path>
                <a:path w="3962400" h="1795779">
                  <a:moveTo>
                    <a:pt x="3962400" y="1778000"/>
                  </a:moveTo>
                  <a:lnTo>
                    <a:pt x="3951071" y="1768094"/>
                  </a:lnTo>
                  <a:lnTo>
                    <a:pt x="3936136" y="1755013"/>
                  </a:lnTo>
                  <a:lnTo>
                    <a:pt x="3898265" y="1721866"/>
                  </a:lnTo>
                  <a:lnTo>
                    <a:pt x="3879088" y="1795653"/>
                  </a:lnTo>
                  <a:lnTo>
                    <a:pt x="3962400" y="177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874511" y="2113533"/>
            <a:ext cx="673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>
                <a:solidFill>
                  <a:srgbClr val="E8ACCD"/>
                </a:solidFill>
                <a:latin typeface="Times New Roman"/>
                <a:cs typeface="Times New Roman"/>
              </a:rPr>
              <a:t>Fra</a:t>
            </a:r>
            <a:r>
              <a:rPr sz="2000" spc="-25">
                <a:solidFill>
                  <a:srgbClr val="E8ACCD"/>
                </a:solidFill>
                <a:latin typeface="Times New Roman"/>
                <a:cs typeface="Times New Roman"/>
              </a:rPr>
              <a:t>m</a:t>
            </a:r>
            <a:r>
              <a:rPr sz="2000">
                <a:solidFill>
                  <a:srgbClr val="E8ACCD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87018" y="1745335"/>
            <a:ext cx="3479165" cy="69913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000">
                <a:solidFill>
                  <a:srgbClr val="E8ACCD"/>
                </a:solidFill>
                <a:latin typeface="Times New Roman"/>
                <a:cs typeface="Times New Roman"/>
              </a:rPr>
              <a:t>Frequency</a:t>
            </a:r>
            <a:endParaRPr sz="2000">
              <a:latin typeface="Times New Roman"/>
              <a:cs typeface="Times New Roman"/>
            </a:endParaRPr>
          </a:p>
          <a:p>
            <a:pPr marL="989330">
              <a:lnSpc>
                <a:spcPct val="100000"/>
              </a:lnSpc>
              <a:spcBef>
                <a:spcPts val="250"/>
              </a:spcBef>
              <a:tabLst>
                <a:tab pos="2818130" algn="l"/>
              </a:tabLst>
            </a:pPr>
            <a:r>
              <a:rPr sz="2000">
                <a:solidFill>
                  <a:srgbClr val="E8ACCD"/>
                </a:solidFill>
                <a:latin typeface="Times New Roman"/>
                <a:cs typeface="Times New Roman"/>
              </a:rPr>
              <a:t>Fra</a:t>
            </a:r>
            <a:r>
              <a:rPr sz="2000" spc="-25">
                <a:solidFill>
                  <a:srgbClr val="E8ACCD"/>
                </a:solidFill>
                <a:latin typeface="Times New Roman"/>
                <a:cs typeface="Times New Roman"/>
              </a:rPr>
              <a:t>m</a:t>
            </a:r>
            <a:r>
              <a:rPr sz="2000">
                <a:solidFill>
                  <a:srgbClr val="E8ACCD"/>
                </a:solidFill>
                <a:latin typeface="Times New Roman"/>
                <a:cs typeface="Times New Roman"/>
              </a:rPr>
              <a:t>e	Fra</a:t>
            </a:r>
            <a:r>
              <a:rPr sz="2000" spc="-25">
                <a:solidFill>
                  <a:srgbClr val="E8ACCD"/>
                </a:solidFill>
                <a:latin typeface="Times New Roman"/>
                <a:cs typeface="Times New Roman"/>
              </a:rPr>
              <a:t>m</a:t>
            </a:r>
            <a:r>
              <a:rPr sz="2000">
                <a:solidFill>
                  <a:srgbClr val="E8ACCD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828800" y="5082540"/>
            <a:ext cx="1219200" cy="762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219200" h="76200">
                <a:moveTo>
                  <a:pt x="1143000" y="0"/>
                </a:moveTo>
                <a:lnTo>
                  <a:pt x="1143000" y="76200"/>
                </a:lnTo>
                <a:lnTo>
                  <a:pt x="1206500" y="44450"/>
                </a:lnTo>
                <a:lnTo>
                  <a:pt x="1155700" y="44450"/>
                </a:lnTo>
                <a:lnTo>
                  <a:pt x="1155700" y="31750"/>
                </a:lnTo>
                <a:lnTo>
                  <a:pt x="1206500" y="31750"/>
                </a:lnTo>
                <a:lnTo>
                  <a:pt x="1143000" y="0"/>
                </a:lnTo>
                <a:close/>
              </a:path>
              <a:path w="12192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219200" h="76200">
                <a:moveTo>
                  <a:pt x="11430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1219200" h="76200">
                <a:moveTo>
                  <a:pt x="1206500" y="31750"/>
                </a:moveTo>
                <a:lnTo>
                  <a:pt x="1155700" y="31750"/>
                </a:lnTo>
                <a:lnTo>
                  <a:pt x="1155700" y="44450"/>
                </a:lnTo>
                <a:lnTo>
                  <a:pt x="1206500" y="44450"/>
                </a:lnTo>
                <a:lnTo>
                  <a:pt x="1219200" y="38100"/>
                </a:lnTo>
                <a:lnTo>
                  <a:pt x="1206500" y="31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24200" y="5082540"/>
            <a:ext cx="2438400" cy="76200"/>
          </a:xfrm>
          <a:custGeom>
            <a:avLst/>
            <a:gdLst/>
            <a:ahLst/>
            <a:cxnLst/>
            <a:rect l="l" t="t" r="r" b="b"/>
            <a:pathLst>
              <a:path w="2438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438400" h="76200">
                <a:moveTo>
                  <a:pt x="2362200" y="0"/>
                </a:moveTo>
                <a:lnTo>
                  <a:pt x="2362200" y="76200"/>
                </a:lnTo>
                <a:lnTo>
                  <a:pt x="2425700" y="44450"/>
                </a:lnTo>
                <a:lnTo>
                  <a:pt x="2374900" y="44450"/>
                </a:lnTo>
                <a:lnTo>
                  <a:pt x="2374900" y="31750"/>
                </a:lnTo>
                <a:lnTo>
                  <a:pt x="2425700" y="31750"/>
                </a:lnTo>
                <a:lnTo>
                  <a:pt x="2362200" y="0"/>
                </a:lnTo>
                <a:close/>
              </a:path>
              <a:path w="24384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438400" h="76200">
                <a:moveTo>
                  <a:pt x="23622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362200" y="44450"/>
                </a:lnTo>
                <a:lnTo>
                  <a:pt x="2362200" y="31750"/>
                </a:lnTo>
                <a:close/>
              </a:path>
              <a:path w="2438400" h="76200">
                <a:moveTo>
                  <a:pt x="2425700" y="31750"/>
                </a:moveTo>
                <a:lnTo>
                  <a:pt x="2374900" y="31750"/>
                </a:lnTo>
                <a:lnTo>
                  <a:pt x="2374900" y="44450"/>
                </a:lnTo>
                <a:lnTo>
                  <a:pt x="2425700" y="44450"/>
                </a:lnTo>
                <a:lnTo>
                  <a:pt x="2438400" y="38100"/>
                </a:lnTo>
                <a:lnTo>
                  <a:pt x="2425700" y="31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5082540"/>
            <a:ext cx="228600" cy="76200"/>
          </a:xfrm>
          <a:prstGeom prst="rect">
            <a:avLst/>
          </a:prstGeom>
        </p:spPr>
      </p:pic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1595627" y="4277867"/>
          <a:ext cx="3962400" cy="1083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7FF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F7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887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1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2309241" y="5238369"/>
            <a:ext cx="562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solidFill>
                  <a:srgbClr val="E8ACCD"/>
                </a:solidFill>
                <a:latin typeface="Times New Roman"/>
                <a:cs typeface="Times New Roman"/>
              </a:rPr>
              <a:t>Head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091178" y="5238369"/>
            <a:ext cx="506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solidFill>
                  <a:srgbClr val="E8ACCD"/>
                </a:solidFill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96949" y="5374944"/>
            <a:ext cx="6629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 marR="5080" indent="-94615">
              <a:lnSpc>
                <a:spcPct val="100000"/>
              </a:lnSpc>
              <a:spcBef>
                <a:spcPts val="100"/>
              </a:spcBef>
            </a:pPr>
            <a:r>
              <a:rPr sz="2000">
                <a:solidFill>
                  <a:srgbClr val="E8ACCD"/>
                </a:solidFill>
                <a:latin typeface="Times New Roman"/>
                <a:cs typeface="Times New Roman"/>
              </a:rPr>
              <a:t>G</a:t>
            </a:r>
            <a:r>
              <a:rPr sz="2000" spc="10">
                <a:solidFill>
                  <a:srgbClr val="E8ACCD"/>
                </a:solidFill>
                <a:latin typeface="Times New Roman"/>
                <a:cs typeface="Times New Roman"/>
              </a:rPr>
              <a:t>u</a:t>
            </a:r>
            <a:r>
              <a:rPr sz="2000">
                <a:solidFill>
                  <a:srgbClr val="E8ACCD"/>
                </a:solidFill>
                <a:latin typeface="Times New Roman"/>
                <a:cs typeface="Times New Roman"/>
              </a:rPr>
              <a:t>ard  </a:t>
            </a:r>
            <a:r>
              <a:rPr sz="2000" spc="-10">
                <a:solidFill>
                  <a:srgbClr val="E8ACCD"/>
                </a:solidFill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4439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>
                <a:latin typeface="Myanmar Text"/>
                <a:cs typeface="Myanmar Text"/>
              </a:rPr>
              <a:t>TDMA</a:t>
            </a:r>
            <a:r>
              <a:rPr spc="-80">
                <a:latin typeface="Myanmar Text"/>
                <a:cs typeface="Myanmar Text"/>
              </a:rPr>
              <a:t> </a:t>
            </a:r>
            <a:r>
              <a:rPr>
                <a:latin typeface="Myanmar Text"/>
                <a:cs typeface="Myanmar Text"/>
              </a:rPr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961" y="1981961"/>
            <a:ext cx="838200" cy="381000"/>
          </a:xfrm>
          <a:prstGeom prst="rect">
            <a:avLst/>
          </a:prstGeom>
          <a:solidFill>
            <a:srgbClr val="B31166"/>
          </a:solidFill>
          <a:ln w="19812">
            <a:solidFill>
              <a:srgbClr val="83094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4945">
              <a:lnSpc>
                <a:spcPts val="1975"/>
              </a:lnSpc>
            </a:pPr>
            <a:r>
              <a:rPr sz="1800">
                <a:solidFill>
                  <a:srgbClr val="FFFFFF"/>
                </a:solidFill>
                <a:latin typeface="Myanmar Text"/>
                <a:cs typeface="Myanmar Text"/>
              </a:rPr>
              <a:t>AUC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2361" y="2743961"/>
            <a:ext cx="1524000" cy="685800"/>
          </a:xfrm>
          <a:prstGeom prst="rect">
            <a:avLst/>
          </a:prstGeom>
          <a:solidFill>
            <a:srgbClr val="B31166"/>
          </a:solidFill>
          <a:ln w="19812">
            <a:solidFill>
              <a:srgbClr val="830948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1800">
                <a:solidFill>
                  <a:srgbClr val="FFFFFF"/>
                </a:solidFill>
                <a:latin typeface="Myanmar Text"/>
                <a:cs typeface="Myanmar Text"/>
              </a:rPr>
              <a:t>HLR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6161" y="3886961"/>
            <a:ext cx="838200" cy="381000"/>
          </a:xfrm>
          <a:prstGeom prst="rect">
            <a:avLst/>
          </a:prstGeom>
          <a:solidFill>
            <a:srgbClr val="B31166"/>
          </a:solidFill>
          <a:ln w="19812">
            <a:solidFill>
              <a:srgbClr val="83094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0350">
              <a:lnSpc>
                <a:spcPts val="1980"/>
              </a:lnSpc>
            </a:pPr>
            <a:r>
              <a:rPr sz="1800">
                <a:solidFill>
                  <a:srgbClr val="FFFFFF"/>
                </a:solidFill>
                <a:latin typeface="Myanmar Text"/>
                <a:cs typeface="Myanmar Text"/>
              </a:rPr>
              <a:t>EIR</a:t>
            </a:r>
            <a:endParaRPr sz="1800">
              <a:latin typeface="Myanmar Text"/>
              <a:cs typeface="Myanmar Tex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29202" y="2733801"/>
            <a:ext cx="1544320" cy="706120"/>
            <a:chOff x="4029202" y="2733801"/>
            <a:chExt cx="1544320" cy="706120"/>
          </a:xfrm>
        </p:grpSpPr>
        <p:sp>
          <p:nvSpPr>
            <p:cNvPr id="7" name="object 7"/>
            <p:cNvSpPr/>
            <p:nvPr/>
          </p:nvSpPr>
          <p:spPr>
            <a:xfrm>
              <a:off x="4039362" y="2743961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152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524000" y="6858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39362" y="2743961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0" y="685800"/>
                  </a:moveTo>
                  <a:lnTo>
                    <a:pt x="1524000" y="6858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19812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49267" y="2753867"/>
            <a:ext cx="1504315" cy="323215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20"/>
              </a:lnSpc>
            </a:pPr>
            <a:r>
              <a:rPr sz="1800" spc="-5">
                <a:solidFill>
                  <a:srgbClr val="FFFFFF"/>
                </a:solidFill>
                <a:latin typeface="Myanmar Text"/>
                <a:cs typeface="Myanmar Text"/>
              </a:rPr>
              <a:t>VLR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9267" y="3098419"/>
            <a:ext cx="1504315" cy="321945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70"/>
              </a:lnSpc>
            </a:pPr>
            <a:r>
              <a:rPr sz="1800" spc="-5">
                <a:solidFill>
                  <a:srgbClr val="FFFFFF"/>
                </a:solidFill>
                <a:latin typeface="Myanmar Text"/>
                <a:cs typeface="Myanmar Text"/>
              </a:rPr>
              <a:t>MSC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5361" y="2743961"/>
            <a:ext cx="1524000" cy="685800"/>
          </a:xfrm>
          <a:prstGeom prst="rect">
            <a:avLst/>
          </a:prstGeom>
          <a:solidFill>
            <a:srgbClr val="B31166"/>
          </a:solidFill>
          <a:ln w="19811">
            <a:solidFill>
              <a:srgbClr val="830948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491490">
              <a:lnSpc>
                <a:spcPct val="100000"/>
              </a:lnSpc>
              <a:spcBef>
                <a:spcPts val="1015"/>
              </a:spcBef>
            </a:pPr>
            <a:r>
              <a:rPr sz="1800" spc="-5">
                <a:solidFill>
                  <a:srgbClr val="FFFFFF"/>
                </a:solidFill>
                <a:latin typeface="Myanmar Text"/>
                <a:cs typeface="Myanmar Text"/>
              </a:rPr>
              <a:t>PSTN</a:t>
            </a:r>
            <a:endParaRPr sz="1800">
              <a:latin typeface="Myanmar Text"/>
              <a:cs typeface="Myanmar Tex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29202" y="1590802"/>
            <a:ext cx="1544320" cy="1508125"/>
            <a:chOff x="4029202" y="1590802"/>
            <a:chExt cx="1544320" cy="1508125"/>
          </a:xfrm>
        </p:grpSpPr>
        <p:sp>
          <p:nvSpPr>
            <p:cNvPr id="13" name="object 13"/>
            <p:cNvSpPr/>
            <p:nvPr/>
          </p:nvSpPr>
          <p:spPr>
            <a:xfrm>
              <a:off x="4039362" y="3086862"/>
              <a:ext cx="1524000" cy="1905"/>
            </a:xfrm>
            <a:custGeom>
              <a:avLst/>
              <a:gdLst/>
              <a:ahLst/>
              <a:cxnLst/>
              <a:rect l="l" t="t" r="r" b="b"/>
              <a:pathLst>
                <a:path w="1524000" h="1905">
                  <a:moveTo>
                    <a:pt x="0" y="1650"/>
                  </a:moveTo>
                  <a:lnTo>
                    <a:pt x="1524000" y="0"/>
                  </a:lnTo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39362" y="1600962"/>
              <a:ext cx="1524000" cy="762000"/>
            </a:xfrm>
            <a:custGeom>
              <a:avLst/>
              <a:gdLst/>
              <a:ahLst/>
              <a:cxnLst/>
              <a:rect l="l" t="t" r="r" b="b"/>
              <a:pathLst>
                <a:path w="1524000" h="762000">
                  <a:moveTo>
                    <a:pt x="152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1524000" y="762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39362" y="1600962"/>
              <a:ext cx="1524000" cy="762000"/>
            </a:xfrm>
            <a:custGeom>
              <a:avLst/>
              <a:gdLst/>
              <a:ahLst/>
              <a:cxnLst/>
              <a:rect l="l" t="t" r="r" b="b"/>
              <a:pathLst>
                <a:path w="1524000" h="762000">
                  <a:moveTo>
                    <a:pt x="0" y="762000"/>
                  </a:moveTo>
                  <a:lnTo>
                    <a:pt x="1524000" y="7620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19812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49267" y="1610867"/>
            <a:ext cx="1504315" cy="361315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800" spc="-5">
                <a:solidFill>
                  <a:srgbClr val="FFFFFF"/>
                </a:solidFill>
                <a:latin typeface="Myanmar Text"/>
                <a:cs typeface="Myanmar Text"/>
              </a:rPr>
              <a:t>VLR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49267" y="1993519"/>
            <a:ext cx="1504315" cy="360045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65"/>
              </a:lnSpc>
            </a:pPr>
            <a:r>
              <a:rPr sz="1800">
                <a:solidFill>
                  <a:srgbClr val="FFFFFF"/>
                </a:solidFill>
                <a:latin typeface="Myanmar Text"/>
                <a:cs typeface="Myanmar Text"/>
              </a:rPr>
              <a:t>MSC</a:t>
            </a:r>
            <a:endParaRPr sz="1800">
              <a:latin typeface="Myanmar Text"/>
              <a:cs typeface="Myanmar Tex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029202" y="3800602"/>
            <a:ext cx="1544320" cy="782320"/>
            <a:chOff x="4029202" y="3800602"/>
            <a:chExt cx="1544320" cy="782320"/>
          </a:xfrm>
        </p:grpSpPr>
        <p:sp>
          <p:nvSpPr>
            <p:cNvPr id="19" name="object 19"/>
            <p:cNvSpPr/>
            <p:nvPr/>
          </p:nvSpPr>
          <p:spPr>
            <a:xfrm>
              <a:off x="4039362" y="3810762"/>
              <a:ext cx="1524000" cy="762000"/>
            </a:xfrm>
            <a:custGeom>
              <a:avLst/>
              <a:gdLst/>
              <a:ahLst/>
              <a:cxnLst/>
              <a:rect l="l" t="t" r="r" b="b"/>
              <a:pathLst>
                <a:path w="1524000" h="762000">
                  <a:moveTo>
                    <a:pt x="152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1524000" y="762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39362" y="3810762"/>
              <a:ext cx="1524000" cy="762000"/>
            </a:xfrm>
            <a:custGeom>
              <a:avLst/>
              <a:gdLst/>
              <a:ahLst/>
              <a:cxnLst/>
              <a:rect l="l" t="t" r="r" b="b"/>
              <a:pathLst>
                <a:path w="1524000" h="762000">
                  <a:moveTo>
                    <a:pt x="0" y="762000"/>
                  </a:moveTo>
                  <a:lnTo>
                    <a:pt x="1524000" y="7620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19812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49267" y="3820667"/>
            <a:ext cx="1504315" cy="361315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800" spc="-5">
                <a:solidFill>
                  <a:srgbClr val="FFFFFF"/>
                </a:solidFill>
                <a:latin typeface="Myanmar Text"/>
                <a:cs typeface="Myanmar Text"/>
              </a:rPr>
              <a:t>VLR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49267" y="4203319"/>
            <a:ext cx="1504315" cy="360045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70"/>
              </a:lnSpc>
            </a:pPr>
            <a:r>
              <a:rPr sz="1800" spc="-5">
                <a:solidFill>
                  <a:srgbClr val="FFFFFF"/>
                </a:solidFill>
                <a:latin typeface="Myanmar Text"/>
                <a:cs typeface="Myanmar Text"/>
              </a:rPr>
              <a:t>MSC</a:t>
            </a:r>
            <a:endParaRPr sz="1800">
              <a:latin typeface="Myanmar Text"/>
              <a:cs typeface="Myanmar Tex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029202" y="1971801"/>
            <a:ext cx="1544320" cy="3296920"/>
            <a:chOff x="4029202" y="1971801"/>
            <a:chExt cx="1544320" cy="3296920"/>
          </a:xfrm>
        </p:grpSpPr>
        <p:sp>
          <p:nvSpPr>
            <p:cNvPr id="24" name="object 24"/>
            <p:cNvSpPr/>
            <p:nvPr/>
          </p:nvSpPr>
          <p:spPr>
            <a:xfrm>
              <a:off x="4039362" y="1981961"/>
              <a:ext cx="1524000" cy="2211705"/>
            </a:xfrm>
            <a:custGeom>
              <a:avLst/>
              <a:gdLst/>
              <a:ahLst/>
              <a:cxnLst/>
              <a:rect l="l" t="t" r="r" b="b"/>
              <a:pathLst>
                <a:path w="1524000" h="2211704">
                  <a:moveTo>
                    <a:pt x="0" y="1650"/>
                  </a:moveTo>
                  <a:lnTo>
                    <a:pt x="1524000" y="0"/>
                  </a:lnTo>
                </a:path>
                <a:path w="1524000" h="2211704">
                  <a:moveTo>
                    <a:pt x="0" y="2211451"/>
                  </a:moveTo>
                  <a:lnTo>
                    <a:pt x="1524000" y="220980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72762" y="4801361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0"/>
                  </a:moveTo>
                  <a:lnTo>
                    <a:pt x="287285" y="2992"/>
                  </a:lnTo>
                  <a:lnTo>
                    <a:pt x="234525" y="11655"/>
                  </a:lnTo>
                  <a:lnTo>
                    <a:pt x="185327" y="25518"/>
                  </a:lnTo>
                  <a:lnTo>
                    <a:pt x="140396" y="44110"/>
                  </a:lnTo>
                  <a:lnTo>
                    <a:pt x="100441" y="66960"/>
                  </a:lnTo>
                  <a:lnTo>
                    <a:pt x="66165" y="93597"/>
                  </a:lnTo>
                  <a:lnTo>
                    <a:pt x="38277" y="123551"/>
                  </a:lnTo>
                  <a:lnTo>
                    <a:pt x="17483" y="156350"/>
                  </a:lnTo>
                  <a:lnTo>
                    <a:pt x="0" y="228600"/>
                  </a:lnTo>
                  <a:lnTo>
                    <a:pt x="4488" y="265676"/>
                  </a:lnTo>
                  <a:lnTo>
                    <a:pt x="38277" y="333648"/>
                  </a:lnTo>
                  <a:lnTo>
                    <a:pt x="66165" y="363602"/>
                  </a:lnTo>
                  <a:lnTo>
                    <a:pt x="100441" y="390239"/>
                  </a:lnTo>
                  <a:lnTo>
                    <a:pt x="140396" y="413089"/>
                  </a:lnTo>
                  <a:lnTo>
                    <a:pt x="185327" y="431681"/>
                  </a:lnTo>
                  <a:lnTo>
                    <a:pt x="234525" y="445544"/>
                  </a:lnTo>
                  <a:lnTo>
                    <a:pt x="287285" y="454207"/>
                  </a:lnTo>
                  <a:lnTo>
                    <a:pt x="342900" y="457200"/>
                  </a:lnTo>
                  <a:lnTo>
                    <a:pt x="398514" y="454207"/>
                  </a:lnTo>
                  <a:lnTo>
                    <a:pt x="451274" y="445544"/>
                  </a:lnTo>
                  <a:lnTo>
                    <a:pt x="500472" y="431681"/>
                  </a:lnTo>
                  <a:lnTo>
                    <a:pt x="545403" y="413089"/>
                  </a:lnTo>
                  <a:lnTo>
                    <a:pt x="585358" y="390239"/>
                  </a:lnTo>
                  <a:lnTo>
                    <a:pt x="619634" y="363602"/>
                  </a:lnTo>
                  <a:lnTo>
                    <a:pt x="647522" y="333648"/>
                  </a:lnTo>
                  <a:lnTo>
                    <a:pt x="668316" y="300849"/>
                  </a:lnTo>
                  <a:lnTo>
                    <a:pt x="685800" y="228600"/>
                  </a:lnTo>
                  <a:lnTo>
                    <a:pt x="681311" y="191523"/>
                  </a:lnTo>
                  <a:lnTo>
                    <a:pt x="647522" y="123551"/>
                  </a:lnTo>
                  <a:lnTo>
                    <a:pt x="619634" y="93597"/>
                  </a:lnTo>
                  <a:lnTo>
                    <a:pt x="585358" y="66960"/>
                  </a:lnTo>
                  <a:lnTo>
                    <a:pt x="545403" y="44110"/>
                  </a:lnTo>
                  <a:lnTo>
                    <a:pt x="500472" y="25518"/>
                  </a:lnTo>
                  <a:lnTo>
                    <a:pt x="451274" y="11655"/>
                  </a:lnTo>
                  <a:lnTo>
                    <a:pt x="398514" y="2992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2762" y="4801361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0" y="228600"/>
                  </a:moveTo>
                  <a:lnTo>
                    <a:pt x="17483" y="156350"/>
                  </a:lnTo>
                  <a:lnTo>
                    <a:pt x="38277" y="123551"/>
                  </a:lnTo>
                  <a:lnTo>
                    <a:pt x="66165" y="93597"/>
                  </a:lnTo>
                  <a:lnTo>
                    <a:pt x="100441" y="66960"/>
                  </a:lnTo>
                  <a:lnTo>
                    <a:pt x="140396" y="44110"/>
                  </a:lnTo>
                  <a:lnTo>
                    <a:pt x="185327" y="25518"/>
                  </a:lnTo>
                  <a:lnTo>
                    <a:pt x="234525" y="11655"/>
                  </a:lnTo>
                  <a:lnTo>
                    <a:pt x="287285" y="2992"/>
                  </a:lnTo>
                  <a:lnTo>
                    <a:pt x="342900" y="0"/>
                  </a:lnTo>
                  <a:lnTo>
                    <a:pt x="398514" y="2992"/>
                  </a:lnTo>
                  <a:lnTo>
                    <a:pt x="451274" y="11655"/>
                  </a:lnTo>
                  <a:lnTo>
                    <a:pt x="500472" y="25518"/>
                  </a:lnTo>
                  <a:lnTo>
                    <a:pt x="545403" y="44110"/>
                  </a:lnTo>
                  <a:lnTo>
                    <a:pt x="585358" y="66960"/>
                  </a:lnTo>
                  <a:lnTo>
                    <a:pt x="619634" y="93597"/>
                  </a:lnTo>
                  <a:lnTo>
                    <a:pt x="647522" y="123551"/>
                  </a:lnTo>
                  <a:lnTo>
                    <a:pt x="668316" y="156350"/>
                  </a:lnTo>
                  <a:lnTo>
                    <a:pt x="685800" y="228600"/>
                  </a:lnTo>
                  <a:lnTo>
                    <a:pt x="681311" y="265676"/>
                  </a:lnTo>
                  <a:lnTo>
                    <a:pt x="647522" y="333648"/>
                  </a:lnTo>
                  <a:lnTo>
                    <a:pt x="619634" y="363602"/>
                  </a:lnTo>
                  <a:lnTo>
                    <a:pt x="585358" y="390239"/>
                  </a:lnTo>
                  <a:lnTo>
                    <a:pt x="545403" y="413089"/>
                  </a:lnTo>
                  <a:lnTo>
                    <a:pt x="500472" y="431681"/>
                  </a:lnTo>
                  <a:lnTo>
                    <a:pt x="451274" y="445544"/>
                  </a:lnTo>
                  <a:lnTo>
                    <a:pt x="398514" y="454207"/>
                  </a:lnTo>
                  <a:lnTo>
                    <a:pt x="342900" y="457200"/>
                  </a:lnTo>
                  <a:lnTo>
                    <a:pt x="287285" y="454207"/>
                  </a:lnTo>
                  <a:lnTo>
                    <a:pt x="234525" y="445544"/>
                  </a:lnTo>
                  <a:lnTo>
                    <a:pt x="185327" y="431681"/>
                  </a:lnTo>
                  <a:lnTo>
                    <a:pt x="140396" y="413089"/>
                  </a:lnTo>
                  <a:lnTo>
                    <a:pt x="100441" y="390239"/>
                  </a:lnTo>
                  <a:lnTo>
                    <a:pt x="66165" y="363602"/>
                  </a:lnTo>
                  <a:lnTo>
                    <a:pt x="38277" y="333648"/>
                  </a:lnTo>
                  <a:lnTo>
                    <a:pt x="17483" y="300849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776596" y="4804029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FFFFFF"/>
                </a:solidFill>
                <a:latin typeface="Myanmar Text"/>
                <a:cs typeface="Myanmar Text"/>
              </a:rPr>
              <a:t>BS</a:t>
            </a:r>
            <a:endParaRPr sz="1800">
              <a:latin typeface="Myanmar Text"/>
              <a:cs typeface="Myanmar Tex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400802" y="4715002"/>
            <a:ext cx="706120" cy="477520"/>
            <a:chOff x="5400802" y="4715002"/>
            <a:chExt cx="706120" cy="477520"/>
          </a:xfrm>
        </p:grpSpPr>
        <p:sp>
          <p:nvSpPr>
            <p:cNvPr id="29" name="object 29"/>
            <p:cNvSpPr/>
            <p:nvPr/>
          </p:nvSpPr>
          <p:spPr>
            <a:xfrm>
              <a:off x="5410962" y="4725162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0"/>
                  </a:moveTo>
                  <a:lnTo>
                    <a:pt x="287285" y="2992"/>
                  </a:lnTo>
                  <a:lnTo>
                    <a:pt x="234525" y="11655"/>
                  </a:lnTo>
                  <a:lnTo>
                    <a:pt x="185327" y="25518"/>
                  </a:lnTo>
                  <a:lnTo>
                    <a:pt x="140396" y="44110"/>
                  </a:lnTo>
                  <a:lnTo>
                    <a:pt x="100441" y="66960"/>
                  </a:lnTo>
                  <a:lnTo>
                    <a:pt x="66165" y="93597"/>
                  </a:lnTo>
                  <a:lnTo>
                    <a:pt x="38277" y="123551"/>
                  </a:lnTo>
                  <a:lnTo>
                    <a:pt x="17483" y="156350"/>
                  </a:lnTo>
                  <a:lnTo>
                    <a:pt x="0" y="228600"/>
                  </a:lnTo>
                  <a:lnTo>
                    <a:pt x="4488" y="265676"/>
                  </a:lnTo>
                  <a:lnTo>
                    <a:pt x="38277" y="333648"/>
                  </a:lnTo>
                  <a:lnTo>
                    <a:pt x="66165" y="363602"/>
                  </a:lnTo>
                  <a:lnTo>
                    <a:pt x="100441" y="390239"/>
                  </a:lnTo>
                  <a:lnTo>
                    <a:pt x="140396" y="413089"/>
                  </a:lnTo>
                  <a:lnTo>
                    <a:pt x="185327" y="431681"/>
                  </a:lnTo>
                  <a:lnTo>
                    <a:pt x="234525" y="445544"/>
                  </a:lnTo>
                  <a:lnTo>
                    <a:pt x="287285" y="454207"/>
                  </a:lnTo>
                  <a:lnTo>
                    <a:pt x="342900" y="457200"/>
                  </a:lnTo>
                  <a:lnTo>
                    <a:pt x="398514" y="454207"/>
                  </a:lnTo>
                  <a:lnTo>
                    <a:pt x="451274" y="445544"/>
                  </a:lnTo>
                  <a:lnTo>
                    <a:pt x="500472" y="431681"/>
                  </a:lnTo>
                  <a:lnTo>
                    <a:pt x="545403" y="413089"/>
                  </a:lnTo>
                  <a:lnTo>
                    <a:pt x="585358" y="390239"/>
                  </a:lnTo>
                  <a:lnTo>
                    <a:pt x="619634" y="363602"/>
                  </a:lnTo>
                  <a:lnTo>
                    <a:pt x="647522" y="333648"/>
                  </a:lnTo>
                  <a:lnTo>
                    <a:pt x="668316" y="300849"/>
                  </a:lnTo>
                  <a:lnTo>
                    <a:pt x="685800" y="228600"/>
                  </a:lnTo>
                  <a:lnTo>
                    <a:pt x="681311" y="191523"/>
                  </a:lnTo>
                  <a:lnTo>
                    <a:pt x="647522" y="123551"/>
                  </a:lnTo>
                  <a:lnTo>
                    <a:pt x="619634" y="93597"/>
                  </a:lnTo>
                  <a:lnTo>
                    <a:pt x="585358" y="66960"/>
                  </a:lnTo>
                  <a:lnTo>
                    <a:pt x="545403" y="44110"/>
                  </a:lnTo>
                  <a:lnTo>
                    <a:pt x="500472" y="25518"/>
                  </a:lnTo>
                  <a:lnTo>
                    <a:pt x="451274" y="11655"/>
                  </a:lnTo>
                  <a:lnTo>
                    <a:pt x="398514" y="2992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10962" y="4725162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0" y="228600"/>
                  </a:moveTo>
                  <a:lnTo>
                    <a:pt x="17483" y="156350"/>
                  </a:lnTo>
                  <a:lnTo>
                    <a:pt x="38277" y="123551"/>
                  </a:lnTo>
                  <a:lnTo>
                    <a:pt x="66165" y="93597"/>
                  </a:lnTo>
                  <a:lnTo>
                    <a:pt x="100441" y="66960"/>
                  </a:lnTo>
                  <a:lnTo>
                    <a:pt x="140396" y="44110"/>
                  </a:lnTo>
                  <a:lnTo>
                    <a:pt x="185327" y="25518"/>
                  </a:lnTo>
                  <a:lnTo>
                    <a:pt x="234525" y="11655"/>
                  </a:lnTo>
                  <a:lnTo>
                    <a:pt x="287285" y="2992"/>
                  </a:lnTo>
                  <a:lnTo>
                    <a:pt x="342900" y="0"/>
                  </a:lnTo>
                  <a:lnTo>
                    <a:pt x="398514" y="2992"/>
                  </a:lnTo>
                  <a:lnTo>
                    <a:pt x="451274" y="11655"/>
                  </a:lnTo>
                  <a:lnTo>
                    <a:pt x="500472" y="25518"/>
                  </a:lnTo>
                  <a:lnTo>
                    <a:pt x="545403" y="44110"/>
                  </a:lnTo>
                  <a:lnTo>
                    <a:pt x="585358" y="66960"/>
                  </a:lnTo>
                  <a:lnTo>
                    <a:pt x="619634" y="93597"/>
                  </a:lnTo>
                  <a:lnTo>
                    <a:pt x="647522" y="123551"/>
                  </a:lnTo>
                  <a:lnTo>
                    <a:pt x="668316" y="156350"/>
                  </a:lnTo>
                  <a:lnTo>
                    <a:pt x="685800" y="228600"/>
                  </a:lnTo>
                  <a:lnTo>
                    <a:pt x="681311" y="265676"/>
                  </a:lnTo>
                  <a:lnTo>
                    <a:pt x="647522" y="333648"/>
                  </a:lnTo>
                  <a:lnTo>
                    <a:pt x="619634" y="363602"/>
                  </a:lnTo>
                  <a:lnTo>
                    <a:pt x="585358" y="390239"/>
                  </a:lnTo>
                  <a:lnTo>
                    <a:pt x="545403" y="413089"/>
                  </a:lnTo>
                  <a:lnTo>
                    <a:pt x="500472" y="431681"/>
                  </a:lnTo>
                  <a:lnTo>
                    <a:pt x="451274" y="445544"/>
                  </a:lnTo>
                  <a:lnTo>
                    <a:pt x="398514" y="454207"/>
                  </a:lnTo>
                  <a:lnTo>
                    <a:pt x="342900" y="457200"/>
                  </a:lnTo>
                  <a:lnTo>
                    <a:pt x="287285" y="454207"/>
                  </a:lnTo>
                  <a:lnTo>
                    <a:pt x="234525" y="445544"/>
                  </a:lnTo>
                  <a:lnTo>
                    <a:pt x="185327" y="431681"/>
                  </a:lnTo>
                  <a:lnTo>
                    <a:pt x="140396" y="413089"/>
                  </a:lnTo>
                  <a:lnTo>
                    <a:pt x="100441" y="390239"/>
                  </a:lnTo>
                  <a:lnTo>
                    <a:pt x="66165" y="363602"/>
                  </a:lnTo>
                  <a:lnTo>
                    <a:pt x="38277" y="333648"/>
                  </a:lnTo>
                  <a:lnTo>
                    <a:pt x="17483" y="300849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614796" y="4727829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FFFFFF"/>
                </a:solidFill>
                <a:latin typeface="Myanmar Text"/>
                <a:cs typeface="Myanmar Text"/>
              </a:rPr>
              <a:t>BS</a:t>
            </a:r>
            <a:endParaRPr sz="1800">
              <a:latin typeface="Myanmar Text"/>
              <a:cs typeface="Myanmar Tex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581401" y="4791202"/>
            <a:ext cx="1544320" cy="782320"/>
            <a:chOff x="2581401" y="4791202"/>
            <a:chExt cx="1544320" cy="782320"/>
          </a:xfrm>
        </p:grpSpPr>
        <p:sp>
          <p:nvSpPr>
            <p:cNvPr id="33" name="object 33"/>
            <p:cNvSpPr/>
            <p:nvPr/>
          </p:nvSpPr>
          <p:spPr>
            <a:xfrm>
              <a:off x="2591561" y="4801362"/>
              <a:ext cx="1524000" cy="762000"/>
            </a:xfrm>
            <a:custGeom>
              <a:avLst/>
              <a:gdLst/>
              <a:ahLst/>
              <a:cxnLst/>
              <a:rect l="l" t="t" r="r" b="b"/>
              <a:pathLst>
                <a:path w="1524000" h="762000">
                  <a:moveTo>
                    <a:pt x="152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1524000" y="762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91561" y="4801362"/>
              <a:ext cx="1524000" cy="762000"/>
            </a:xfrm>
            <a:custGeom>
              <a:avLst/>
              <a:gdLst/>
              <a:ahLst/>
              <a:cxnLst/>
              <a:rect l="l" t="t" r="r" b="b"/>
              <a:pathLst>
                <a:path w="1524000" h="762000">
                  <a:moveTo>
                    <a:pt x="0" y="762000"/>
                  </a:moveTo>
                  <a:lnTo>
                    <a:pt x="1524000" y="7620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19812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01467" y="4811267"/>
            <a:ext cx="1504315" cy="360045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800" spc="-5">
                <a:solidFill>
                  <a:srgbClr val="FFFFFF"/>
                </a:solidFill>
                <a:latin typeface="Myanmar Text"/>
                <a:cs typeface="Myanmar Text"/>
              </a:rPr>
              <a:t>BSC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01467" y="5192267"/>
            <a:ext cx="1504315" cy="361315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85"/>
              </a:lnSpc>
            </a:pPr>
            <a:r>
              <a:rPr sz="1800" spc="-5">
                <a:solidFill>
                  <a:srgbClr val="FFFFFF"/>
                </a:solidFill>
                <a:latin typeface="Myanmar Text"/>
                <a:cs typeface="Myanmar Text"/>
              </a:rPr>
              <a:t>BTS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677161" y="5180838"/>
            <a:ext cx="4343400" cy="536575"/>
          </a:xfrm>
          <a:custGeom>
            <a:avLst/>
            <a:gdLst/>
            <a:ahLst/>
            <a:cxnLst/>
            <a:rect l="l" t="t" r="r" b="b"/>
            <a:pathLst>
              <a:path w="4343400" h="536575">
                <a:moveTo>
                  <a:pt x="914400" y="1524"/>
                </a:moveTo>
                <a:lnTo>
                  <a:pt x="2438400" y="0"/>
                </a:lnTo>
              </a:path>
              <a:path w="4343400" h="536575">
                <a:moveTo>
                  <a:pt x="0" y="536511"/>
                </a:moveTo>
                <a:lnTo>
                  <a:pt x="4343400" y="53492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210561" y="5868161"/>
            <a:ext cx="838200" cy="381000"/>
          </a:xfrm>
          <a:prstGeom prst="rect">
            <a:avLst/>
          </a:prstGeom>
          <a:solidFill>
            <a:srgbClr val="B31166"/>
          </a:solidFill>
          <a:ln w="19812">
            <a:solidFill>
              <a:srgbClr val="83094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635">
              <a:lnSpc>
                <a:spcPts val="1985"/>
              </a:lnSpc>
            </a:pPr>
            <a:r>
              <a:rPr sz="1800">
                <a:solidFill>
                  <a:srgbClr val="FFFFFF"/>
                </a:solidFill>
                <a:latin typeface="Myanmar Text"/>
                <a:cs typeface="Myanmar Text"/>
              </a:rPr>
              <a:t>MS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82161" y="5868161"/>
            <a:ext cx="838200" cy="381000"/>
          </a:xfrm>
          <a:prstGeom prst="rect">
            <a:avLst/>
          </a:prstGeom>
          <a:solidFill>
            <a:srgbClr val="B31166"/>
          </a:solidFill>
          <a:ln w="19811">
            <a:solidFill>
              <a:srgbClr val="83094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635">
              <a:lnSpc>
                <a:spcPts val="1985"/>
              </a:lnSpc>
            </a:pPr>
            <a:r>
              <a:rPr sz="1800">
                <a:solidFill>
                  <a:srgbClr val="FFFFFF"/>
                </a:solidFill>
                <a:latin typeface="Myanmar Text"/>
                <a:cs typeface="Myanmar Text"/>
              </a:rPr>
              <a:t>MS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69973" y="4994224"/>
            <a:ext cx="2781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FFFFFF"/>
                </a:solidFill>
                <a:latin typeface="Myanmar Text"/>
                <a:cs typeface="Myanmar Text"/>
              </a:rPr>
              <a:t>BS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70752" y="5452059"/>
            <a:ext cx="2471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FFFFFF"/>
                </a:solidFill>
                <a:latin typeface="Myanmar Text"/>
                <a:cs typeface="Myanmar Text"/>
              </a:rPr>
              <a:t>Common</a:t>
            </a:r>
            <a:r>
              <a:rPr sz="1800" spc="-6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>
                <a:solidFill>
                  <a:srgbClr val="FFFFFF"/>
                </a:solidFill>
                <a:latin typeface="Myanmar Text"/>
                <a:cs typeface="Myanmar Text"/>
              </a:rPr>
              <a:t>radio</a:t>
            </a:r>
            <a:r>
              <a:rPr sz="1800" spc="-3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>
                <a:solidFill>
                  <a:srgbClr val="FFFFFF"/>
                </a:solidFill>
                <a:latin typeface="Myanmar Text"/>
                <a:cs typeface="Myanmar Text"/>
              </a:rPr>
              <a:t>interface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638300" y="2362200"/>
            <a:ext cx="190500" cy="381000"/>
          </a:xfrm>
          <a:custGeom>
            <a:avLst/>
            <a:gdLst/>
            <a:ahLst/>
            <a:cxnLst/>
            <a:rect l="l" t="t" r="r" b="b"/>
            <a:pathLst>
              <a:path w="190500" h="381000">
                <a:moveTo>
                  <a:pt x="0" y="0"/>
                </a:moveTo>
                <a:lnTo>
                  <a:pt x="19050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14500" y="3429000"/>
            <a:ext cx="190500" cy="457200"/>
          </a:xfrm>
          <a:custGeom>
            <a:avLst/>
            <a:gdLst/>
            <a:ahLst/>
            <a:cxnLst/>
            <a:rect l="l" t="t" r="r" b="b"/>
            <a:pathLst>
              <a:path w="190500" h="457200">
                <a:moveTo>
                  <a:pt x="19050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2624327" y="1976627"/>
            <a:ext cx="3705225" cy="3895725"/>
            <a:chOff x="2624327" y="1976627"/>
            <a:chExt cx="3705225" cy="3895725"/>
          </a:xfrm>
        </p:grpSpPr>
        <p:sp>
          <p:nvSpPr>
            <p:cNvPr id="45" name="object 45"/>
            <p:cNvSpPr/>
            <p:nvPr/>
          </p:nvSpPr>
          <p:spPr>
            <a:xfrm>
              <a:off x="2895600" y="1981199"/>
              <a:ext cx="1143000" cy="2438400"/>
            </a:xfrm>
            <a:custGeom>
              <a:avLst/>
              <a:gdLst/>
              <a:ahLst/>
              <a:cxnLst/>
              <a:rect l="l" t="t" r="r" b="b"/>
              <a:pathLst>
                <a:path w="1143000" h="2438400">
                  <a:moveTo>
                    <a:pt x="1143000" y="0"/>
                  </a:moveTo>
                  <a:lnTo>
                    <a:pt x="0" y="762000"/>
                  </a:lnTo>
                </a:path>
                <a:path w="1143000" h="2438400">
                  <a:moveTo>
                    <a:pt x="1143000" y="1219200"/>
                  </a:moveTo>
                  <a:lnTo>
                    <a:pt x="0" y="1066800"/>
                  </a:lnTo>
                </a:path>
                <a:path w="1143000" h="2438400">
                  <a:moveTo>
                    <a:pt x="1143000" y="2438400"/>
                  </a:moveTo>
                  <a:lnTo>
                    <a:pt x="0" y="1447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43400" y="2362200"/>
              <a:ext cx="342900" cy="152400"/>
            </a:xfrm>
            <a:custGeom>
              <a:avLst/>
              <a:gdLst/>
              <a:ahLst/>
              <a:cxnLst/>
              <a:rect l="l" t="t" r="r" b="b"/>
              <a:pathLst>
                <a:path w="342900" h="152400">
                  <a:moveTo>
                    <a:pt x="114300" y="0"/>
                  </a:moveTo>
                  <a:lnTo>
                    <a:pt x="0" y="152400"/>
                  </a:lnTo>
                </a:path>
                <a:path w="342900" h="152400">
                  <a:moveTo>
                    <a:pt x="342900" y="0"/>
                  </a:moveTo>
                  <a:lnTo>
                    <a:pt x="304800" y="152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14900" y="2362200"/>
              <a:ext cx="114300" cy="152400"/>
            </a:xfrm>
            <a:custGeom>
              <a:avLst/>
              <a:gdLst/>
              <a:ahLst/>
              <a:cxnLst/>
              <a:rect l="l" t="t" r="r" b="b"/>
              <a:pathLst>
                <a:path w="114300" h="152400">
                  <a:moveTo>
                    <a:pt x="0" y="0"/>
                  </a:moveTo>
                  <a:lnTo>
                    <a:pt x="114300" y="152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91000" y="3429000"/>
              <a:ext cx="342900" cy="152400"/>
            </a:xfrm>
            <a:custGeom>
              <a:avLst/>
              <a:gdLst/>
              <a:ahLst/>
              <a:cxnLst/>
              <a:rect l="l" t="t" r="r" b="b"/>
              <a:pathLst>
                <a:path w="342900" h="152400">
                  <a:moveTo>
                    <a:pt x="114300" y="0"/>
                  </a:moveTo>
                  <a:lnTo>
                    <a:pt x="0" y="152400"/>
                  </a:lnTo>
                </a:path>
                <a:path w="342900" h="152400">
                  <a:moveTo>
                    <a:pt x="342900" y="0"/>
                  </a:moveTo>
                  <a:lnTo>
                    <a:pt x="304800" y="152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800600" y="3429000"/>
              <a:ext cx="114300" cy="152400"/>
            </a:xfrm>
            <a:custGeom>
              <a:avLst/>
              <a:gdLst/>
              <a:ahLst/>
              <a:cxnLst/>
              <a:rect l="l" t="t" r="r" b="b"/>
              <a:pathLst>
                <a:path w="114300" h="152400">
                  <a:moveTo>
                    <a:pt x="0" y="0"/>
                  </a:moveTo>
                  <a:lnTo>
                    <a:pt x="114300" y="152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81400" y="4572000"/>
              <a:ext cx="723900" cy="228600"/>
            </a:xfrm>
            <a:custGeom>
              <a:avLst/>
              <a:gdLst/>
              <a:ahLst/>
              <a:cxnLst/>
              <a:rect l="l" t="t" r="r" b="b"/>
              <a:pathLst>
                <a:path w="723900" h="228600">
                  <a:moveTo>
                    <a:pt x="72390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00600" y="4572000"/>
              <a:ext cx="710565" cy="228600"/>
            </a:xfrm>
            <a:custGeom>
              <a:avLst/>
              <a:gdLst/>
              <a:ahLst/>
              <a:cxnLst/>
              <a:rect l="l" t="t" r="r" b="b"/>
              <a:pathLst>
                <a:path w="710564" h="228600">
                  <a:moveTo>
                    <a:pt x="114300" y="228600"/>
                  </a:moveTo>
                  <a:lnTo>
                    <a:pt x="0" y="0"/>
                  </a:lnTo>
                </a:path>
                <a:path w="710564" h="228600">
                  <a:moveTo>
                    <a:pt x="710057" y="219329"/>
                  </a:moveTo>
                  <a:lnTo>
                    <a:pt x="3810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28899" y="5562599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8600" y="0"/>
                  </a:moveTo>
                  <a:lnTo>
                    <a:pt x="0" y="304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57600" y="556259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304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562600" y="3086100"/>
              <a:ext cx="762000" cy="38100"/>
            </a:xfrm>
            <a:custGeom>
              <a:avLst/>
              <a:gdLst/>
              <a:ahLst/>
              <a:cxnLst/>
              <a:rect l="l" t="t" r="r" b="b"/>
              <a:pathLst>
                <a:path w="762000" h="38100">
                  <a:moveTo>
                    <a:pt x="762000" y="0"/>
                  </a:moveTo>
                  <a:lnTo>
                    <a:pt x="0" y="381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94475" y="2135123"/>
              <a:ext cx="1905" cy="2133600"/>
            </a:xfrm>
            <a:custGeom>
              <a:avLst/>
              <a:gdLst/>
              <a:ahLst/>
              <a:cxnLst/>
              <a:rect l="l" t="t" r="r" b="b"/>
              <a:pathLst>
                <a:path w="1904" h="2133600">
                  <a:moveTo>
                    <a:pt x="1650" y="0"/>
                  </a:moveTo>
                  <a:lnTo>
                    <a:pt x="0" y="2133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562600" y="2133599"/>
              <a:ext cx="533400" cy="2133600"/>
            </a:xfrm>
            <a:custGeom>
              <a:avLst/>
              <a:gdLst/>
              <a:ahLst/>
              <a:cxnLst/>
              <a:rect l="l" t="t" r="r" b="b"/>
              <a:pathLst>
                <a:path w="533400" h="2133600">
                  <a:moveTo>
                    <a:pt x="533400" y="1650"/>
                  </a:moveTo>
                  <a:lnTo>
                    <a:pt x="0" y="0"/>
                  </a:lnTo>
                </a:path>
                <a:path w="533400" h="2133600">
                  <a:moveTo>
                    <a:pt x="533400" y="2133600"/>
                  </a:moveTo>
                  <a:lnTo>
                    <a:pt x="0" y="213207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469138"/>
            <a:ext cx="47555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Mobile</a:t>
            </a:r>
            <a:r>
              <a:rPr spc="-55" dirty="0"/>
              <a:t> </a:t>
            </a:r>
            <a:r>
              <a:rPr dirty="0"/>
              <a:t>Station</a:t>
            </a:r>
            <a:r>
              <a:rPr spc="-70" dirty="0"/>
              <a:t> </a:t>
            </a:r>
            <a:r>
              <a:rPr spc="5" dirty="0"/>
              <a:t>(MS)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2057400"/>
            <a:ext cx="7118350" cy="3514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250" spc="-10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16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</a:t>
            </a:r>
            <a:r>
              <a:rPr sz="160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MS</a:t>
            </a:r>
            <a:r>
              <a:rPr sz="160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is the</a:t>
            </a:r>
            <a:r>
              <a:rPr sz="160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mobile</a:t>
            </a:r>
            <a:r>
              <a:rPr sz="160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handset,</a:t>
            </a:r>
            <a:r>
              <a:rPr sz="160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contains</a:t>
            </a:r>
            <a:r>
              <a:rPr sz="160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</a:t>
            </a:r>
            <a:r>
              <a:rPr sz="160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ME and</a:t>
            </a:r>
            <a:r>
              <a:rPr sz="160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</a:t>
            </a:r>
            <a:r>
              <a:rPr sz="160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SIM</a:t>
            </a:r>
            <a:endParaRPr sz="1600" dirty="0">
              <a:latin typeface="Microsoft YaHei UI Light"/>
              <a:cs typeface="Microsoft YaHei UI Ligh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00" dirty="0">
              <a:latin typeface="Microsoft YaHei UI Light"/>
              <a:cs typeface="Microsoft YaHei UI Light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250" spc="-10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16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Mobile</a:t>
            </a:r>
            <a:r>
              <a:rPr sz="1600" spc="-6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equipment</a:t>
            </a:r>
            <a:r>
              <a:rPr sz="1600" spc="-4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(ME)</a:t>
            </a:r>
            <a:endParaRPr sz="1600" dirty="0">
              <a:latin typeface="Microsoft YaHei UI Light"/>
              <a:cs typeface="Microsoft YaHei UI Light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16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mobile</a:t>
            </a:r>
            <a:r>
              <a:rPr sz="1600" spc="-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handset</a:t>
            </a:r>
            <a:r>
              <a:rPr sz="160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hardware,</a:t>
            </a:r>
            <a:r>
              <a:rPr sz="1600" spc="-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including</a:t>
            </a:r>
            <a:r>
              <a:rPr sz="160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RF,</a:t>
            </a:r>
            <a:r>
              <a:rPr sz="160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GSM</a:t>
            </a:r>
            <a:r>
              <a:rPr sz="160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modulation</a:t>
            </a:r>
            <a:r>
              <a:rPr sz="1600" spc="-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5" dirty="0" err="1">
                <a:solidFill>
                  <a:srgbClr val="FFFFFF"/>
                </a:solidFill>
                <a:latin typeface="Microsoft YaHei UI Light"/>
                <a:cs typeface="Microsoft YaHei UI Light"/>
              </a:rPr>
              <a:t>etc</a:t>
            </a:r>
            <a:endParaRPr sz="1600" dirty="0">
              <a:latin typeface="Microsoft YaHei UI Light"/>
              <a:cs typeface="Microsoft YaHei UI Light"/>
            </a:endParaRPr>
          </a:p>
          <a:p>
            <a:pPr marL="756285" marR="788035" indent="-287020">
              <a:lnSpc>
                <a:spcPct val="80000"/>
              </a:lnSpc>
              <a:spcBef>
                <a:spcPts val="985"/>
              </a:spcBef>
            </a:pPr>
            <a:r>
              <a:rPr sz="1450" spc="-150" dirty="0">
                <a:solidFill>
                  <a:srgbClr val="EE52A4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EE52A4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Identified </a:t>
            </a:r>
            <a:r>
              <a:rPr sz="180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by </a:t>
            </a:r>
            <a:r>
              <a:rPr sz="18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 unique </a:t>
            </a:r>
            <a:r>
              <a:rPr sz="180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International </a:t>
            </a:r>
            <a:r>
              <a:rPr sz="18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Mobile Equipment </a:t>
            </a:r>
            <a:r>
              <a:rPr sz="1800" spc="-5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Identity</a:t>
            </a:r>
            <a:r>
              <a:rPr sz="180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(IMEI)</a:t>
            </a:r>
            <a:r>
              <a:rPr sz="1800" spc="-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(different</a:t>
            </a:r>
            <a:r>
              <a:rPr sz="180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from</a:t>
            </a:r>
            <a:r>
              <a:rPr sz="180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phone</a:t>
            </a:r>
            <a:r>
              <a:rPr sz="1800" spc="-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number)</a:t>
            </a:r>
            <a:endParaRPr sz="1800" dirty="0">
              <a:latin typeface="Microsoft YaHei UI Light"/>
              <a:cs typeface="Microsoft YaHei UI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 dirty="0">
              <a:latin typeface="Microsoft YaHei UI Light"/>
              <a:cs typeface="Microsoft YaHei UI Light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75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2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Subscriber</a:t>
            </a:r>
            <a:r>
              <a:rPr sz="220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2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Identity</a:t>
            </a:r>
            <a:r>
              <a:rPr sz="2200" spc="-4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2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Module</a:t>
            </a:r>
            <a:r>
              <a:rPr sz="2200" spc="-4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2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(SIM)</a:t>
            </a:r>
            <a:endParaRPr sz="2200" dirty="0">
              <a:latin typeface="Microsoft YaHei UI Light"/>
              <a:cs typeface="Microsoft YaHei UI Light"/>
            </a:endParaRPr>
          </a:p>
          <a:p>
            <a:pPr marL="469900">
              <a:lnSpc>
                <a:spcPct val="100000"/>
              </a:lnSpc>
              <a:spcBef>
                <a:spcPts val="565"/>
              </a:spcBef>
            </a:pPr>
            <a:r>
              <a:rPr sz="1500" spc="-130" dirty="0">
                <a:solidFill>
                  <a:srgbClr val="EE52A4"/>
                </a:solidFill>
                <a:latin typeface="Lucida Sans Unicode"/>
                <a:cs typeface="Lucida Sans Unicode"/>
              </a:rPr>
              <a:t>▶</a:t>
            </a:r>
            <a:r>
              <a:rPr sz="1500" spc="100" dirty="0">
                <a:solidFill>
                  <a:srgbClr val="EE52A4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contains</a:t>
            </a:r>
            <a:r>
              <a:rPr sz="190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subscriber-related</a:t>
            </a:r>
            <a:r>
              <a:rPr sz="190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9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information</a:t>
            </a:r>
            <a:endParaRPr sz="1900" dirty="0">
              <a:latin typeface="Microsoft YaHei UI Light"/>
              <a:cs typeface="Microsoft YaHei UI Light"/>
            </a:endParaRPr>
          </a:p>
          <a:p>
            <a:pPr marL="756285" marR="5080" indent="-287020">
              <a:lnSpc>
                <a:spcPct val="78800"/>
              </a:lnSpc>
              <a:spcBef>
                <a:spcPts val="1025"/>
              </a:spcBef>
            </a:pPr>
            <a:r>
              <a:rPr sz="1450" spc="-150" dirty="0">
                <a:solidFill>
                  <a:srgbClr val="EE52A4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EE52A4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Identified </a:t>
            </a:r>
            <a:r>
              <a:rPr sz="180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by </a:t>
            </a:r>
            <a:r>
              <a:rPr sz="18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 unique </a:t>
            </a:r>
            <a:r>
              <a:rPr sz="180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International </a:t>
            </a:r>
            <a:r>
              <a:rPr sz="18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Mobile Subscriber Identity </a:t>
            </a:r>
            <a:r>
              <a:rPr sz="1800" spc="-5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(IMSI)</a:t>
            </a:r>
            <a:r>
              <a:rPr sz="180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(different</a:t>
            </a:r>
            <a:r>
              <a:rPr sz="220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from</a:t>
            </a:r>
            <a:r>
              <a:rPr sz="220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20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</a:t>
            </a:r>
            <a:r>
              <a:rPr sz="220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20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phone</a:t>
            </a:r>
            <a:r>
              <a:rPr sz="220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20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number)</a:t>
            </a:r>
            <a:endParaRPr sz="2200" dirty="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469138"/>
            <a:ext cx="568198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t>Base</a:t>
            </a:r>
            <a:r>
              <a:rPr spc="-60"/>
              <a:t> </a:t>
            </a:r>
            <a:r>
              <a:t>Station</a:t>
            </a:r>
            <a:r>
              <a:rPr spc="-50"/>
              <a:t> </a:t>
            </a:r>
            <a:r>
              <a:t>Subsystem </a:t>
            </a:r>
            <a:r>
              <a:rPr spc="-1230"/>
              <a:t> </a:t>
            </a:r>
            <a:r>
              <a:t>(BSS)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576" y="2078863"/>
            <a:ext cx="6303645" cy="434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1800" spc="5">
                <a:solidFill>
                  <a:srgbClr val="FFFFFF"/>
                </a:solidFill>
                <a:latin typeface="Microsoft YaHei UI Light"/>
                <a:cs typeface="Microsoft YaHei UI Light"/>
              </a:rPr>
              <a:t>The</a:t>
            </a:r>
            <a:r>
              <a:rPr sz="1800" spc="-3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>
                <a:solidFill>
                  <a:srgbClr val="FFFFFF"/>
                </a:solidFill>
                <a:latin typeface="Microsoft YaHei UI Light"/>
                <a:cs typeface="Microsoft YaHei UI Light"/>
              </a:rPr>
              <a:t>BSS</a:t>
            </a:r>
            <a:r>
              <a:rPr sz="1800" spc="-2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>
                <a:solidFill>
                  <a:srgbClr val="FFFFFF"/>
                </a:solidFill>
                <a:latin typeface="Microsoft YaHei UI Light"/>
                <a:cs typeface="Microsoft YaHei UI Light"/>
              </a:rPr>
              <a:t>consists</a:t>
            </a:r>
            <a:r>
              <a:rPr sz="1800" spc="-5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spc="-2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1800">
                <a:solidFill>
                  <a:srgbClr val="FFFFFF"/>
                </a:solidFill>
                <a:latin typeface="Microsoft YaHei UI Light"/>
                <a:cs typeface="Microsoft YaHei UI Light"/>
              </a:rPr>
              <a:t>BTSs</a:t>
            </a:r>
            <a:r>
              <a:rPr sz="1800" spc="-4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spc="5">
                <a:solidFill>
                  <a:srgbClr val="FFFFFF"/>
                </a:solidFill>
                <a:latin typeface="Microsoft YaHei UI Light"/>
                <a:cs typeface="Microsoft YaHei UI Light"/>
              </a:rPr>
              <a:t>and</a:t>
            </a:r>
            <a:r>
              <a:rPr sz="1800" spc="-3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>
                <a:solidFill>
                  <a:srgbClr val="FFFFFF"/>
                </a:solidFill>
                <a:latin typeface="Microsoft YaHei UI Light"/>
                <a:cs typeface="Microsoft YaHei UI Light"/>
              </a:rPr>
              <a:t>BSCs</a:t>
            </a:r>
            <a:endParaRPr sz="1800">
              <a:latin typeface="Microsoft YaHei UI Light"/>
              <a:cs typeface="Microsoft YaHei UI Light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250">
              <a:latin typeface="Microsoft YaHei UI Light"/>
              <a:cs typeface="Microsoft YaHei UI Light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50" spc="-15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1800" spc="5">
                <a:solidFill>
                  <a:srgbClr val="FFFFFF"/>
                </a:solidFill>
                <a:latin typeface="Microsoft YaHei UI Light"/>
                <a:cs typeface="Microsoft YaHei UI Light"/>
              </a:rPr>
              <a:t>Base</a:t>
            </a:r>
            <a:r>
              <a:rPr sz="1800" spc="-4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spc="-25">
                <a:solidFill>
                  <a:srgbClr val="FFFFFF"/>
                </a:solidFill>
                <a:latin typeface="Microsoft YaHei UI Light"/>
                <a:cs typeface="Microsoft YaHei UI Light"/>
              </a:rPr>
              <a:t>Transceiver</a:t>
            </a:r>
            <a:r>
              <a:rPr sz="1800" spc="-5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>
                <a:solidFill>
                  <a:srgbClr val="FFFFFF"/>
                </a:solidFill>
                <a:latin typeface="Microsoft YaHei UI Light"/>
                <a:cs typeface="Microsoft YaHei UI Light"/>
              </a:rPr>
              <a:t>Station</a:t>
            </a:r>
            <a:r>
              <a:rPr sz="1800" spc="-4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>
                <a:solidFill>
                  <a:srgbClr val="FFFFFF"/>
                </a:solidFill>
                <a:latin typeface="Microsoft YaHei UI Light"/>
                <a:cs typeface="Microsoft YaHei UI Light"/>
              </a:rPr>
              <a:t>(BTS)</a:t>
            </a:r>
            <a:endParaRPr sz="1800">
              <a:latin typeface="Microsoft YaHei UI Light"/>
              <a:cs typeface="Microsoft YaHei UI Light"/>
            </a:endParaRPr>
          </a:p>
          <a:p>
            <a:pPr marL="469265">
              <a:lnSpc>
                <a:spcPct val="100000"/>
              </a:lnSpc>
              <a:spcBef>
                <a:spcPts val="1005"/>
              </a:spcBef>
              <a:tabLst>
                <a:tab pos="817244" algn="l"/>
              </a:tabLst>
            </a:pPr>
            <a:r>
              <a:rPr sz="1250" spc="-10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responsible</a:t>
            </a:r>
            <a:r>
              <a:rPr sz="1600" spc="-3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5">
                <a:solidFill>
                  <a:srgbClr val="FFFFFF"/>
                </a:solidFill>
                <a:latin typeface="Microsoft YaHei UI Light"/>
                <a:cs typeface="Microsoft YaHei UI Light"/>
              </a:rPr>
              <a:t>for</a:t>
            </a:r>
            <a:r>
              <a:rPr sz="1600" spc="-3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communication</a:t>
            </a:r>
            <a:r>
              <a:rPr sz="1600" spc="-3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with</a:t>
            </a:r>
            <a:r>
              <a:rPr sz="1600" spc="-3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the</a:t>
            </a:r>
            <a:r>
              <a:rPr sz="1600" spc="-2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MS</a:t>
            </a:r>
            <a:endParaRPr sz="1600">
              <a:latin typeface="Microsoft YaHei UI Light"/>
              <a:cs typeface="Microsoft YaHei UI Light"/>
            </a:endParaRPr>
          </a:p>
          <a:p>
            <a:pPr marL="469265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sz="1250" spc="-10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responsible</a:t>
            </a:r>
            <a:r>
              <a:rPr sz="1600" spc="-4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5">
                <a:solidFill>
                  <a:srgbClr val="FFFFFF"/>
                </a:solidFill>
                <a:latin typeface="Microsoft YaHei UI Light"/>
                <a:cs typeface="Microsoft YaHei UI Light"/>
              </a:rPr>
              <a:t>for</a:t>
            </a:r>
            <a:r>
              <a:rPr sz="1600" spc="-2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radio</a:t>
            </a:r>
            <a:r>
              <a:rPr sz="1600" spc="-1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transmission</a:t>
            </a:r>
            <a:r>
              <a:rPr sz="1600" spc="-3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and</a:t>
            </a:r>
            <a:r>
              <a:rPr sz="1600" spc="-1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reception</a:t>
            </a:r>
            <a:endParaRPr sz="1600">
              <a:latin typeface="Microsoft YaHei UI Light"/>
              <a:cs typeface="Microsoft YaHei UI Light"/>
            </a:endParaRPr>
          </a:p>
          <a:p>
            <a:pPr marL="469265">
              <a:lnSpc>
                <a:spcPct val="100000"/>
              </a:lnSpc>
              <a:spcBef>
                <a:spcPts val="1010"/>
              </a:spcBef>
              <a:tabLst>
                <a:tab pos="817244" algn="l"/>
              </a:tabLst>
            </a:pPr>
            <a:r>
              <a:rPr sz="1250" spc="-10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includes</a:t>
            </a:r>
            <a:r>
              <a:rPr sz="1600" spc="-3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antennas,</a:t>
            </a:r>
            <a:r>
              <a:rPr sz="1600" spc="-3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5">
                <a:solidFill>
                  <a:srgbClr val="FFFFFF"/>
                </a:solidFill>
                <a:latin typeface="Microsoft YaHei UI Light"/>
                <a:cs typeface="Microsoft YaHei UI Light"/>
              </a:rPr>
              <a:t>modems,</a:t>
            </a:r>
            <a:r>
              <a:rPr sz="1600" spc="-3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signal</a:t>
            </a:r>
            <a:r>
              <a:rPr sz="1600" spc="-4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processing</a:t>
            </a:r>
            <a:endParaRPr sz="1600">
              <a:latin typeface="Microsoft YaHei UI Light"/>
              <a:cs typeface="Microsoft YaHei UI Ligh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100">
              <a:latin typeface="Microsoft YaHei UI Light"/>
              <a:cs typeface="Microsoft YaHei UI Light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50" spc="-15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1800" spc="5">
                <a:solidFill>
                  <a:srgbClr val="FFFFFF"/>
                </a:solidFill>
                <a:latin typeface="Microsoft YaHei UI Light"/>
                <a:cs typeface="Microsoft YaHei UI Light"/>
              </a:rPr>
              <a:t>Base</a:t>
            </a:r>
            <a:r>
              <a:rPr sz="1800" spc="-5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>
                <a:solidFill>
                  <a:srgbClr val="FFFFFF"/>
                </a:solidFill>
                <a:latin typeface="Microsoft YaHei UI Light"/>
                <a:cs typeface="Microsoft YaHei UI Light"/>
              </a:rPr>
              <a:t>Station</a:t>
            </a:r>
            <a:r>
              <a:rPr sz="1800" spc="-6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Controller</a:t>
            </a:r>
            <a:r>
              <a:rPr sz="1800" spc="-5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spc="5">
                <a:solidFill>
                  <a:srgbClr val="FFFFFF"/>
                </a:solidFill>
                <a:latin typeface="Microsoft YaHei UI Light"/>
                <a:cs typeface="Microsoft YaHei UI Light"/>
              </a:rPr>
              <a:t>(BSC)</a:t>
            </a:r>
            <a:endParaRPr sz="1800">
              <a:latin typeface="Microsoft YaHei UI Light"/>
              <a:cs typeface="Microsoft YaHei UI Light"/>
            </a:endParaRPr>
          </a:p>
          <a:p>
            <a:pPr marL="469265">
              <a:lnSpc>
                <a:spcPct val="100000"/>
              </a:lnSpc>
              <a:spcBef>
                <a:spcPts val="1020"/>
              </a:spcBef>
              <a:tabLst>
                <a:tab pos="817244" algn="l"/>
              </a:tabLst>
            </a:pPr>
            <a:r>
              <a:rPr sz="1250" spc="-10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responsible</a:t>
            </a:r>
            <a:r>
              <a:rPr sz="1600" spc="-2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5">
                <a:solidFill>
                  <a:srgbClr val="FFFFFF"/>
                </a:solidFill>
                <a:latin typeface="Microsoft YaHei UI Light"/>
                <a:cs typeface="Microsoft YaHei UI Light"/>
              </a:rPr>
              <a:t>for</a:t>
            </a:r>
            <a:r>
              <a:rPr sz="1600" spc="-2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radio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interface</a:t>
            </a:r>
            <a:r>
              <a:rPr sz="1600" spc="-3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management</a:t>
            </a:r>
            <a:r>
              <a:rPr sz="1600" spc="-3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20">
                <a:solidFill>
                  <a:srgbClr val="FFFFFF"/>
                </a:solidFill>
                <a:latin typeface="Microsoft YaHei UI Light"/>
                <a:cs typeface="Microsoft YaHei UI Light"/>
              </a:rPr>
              <a:t>of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BTS 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and</a:t>
            </a:r>
            <a:r>
              <a:rPr sz="1600" spc="-1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MS,</a:t>
            </a:r>
            <a:endParaRPr sz="1600">
              <a:latin typeface="Microsoft YaHei UI Light"/>
              <a:cs typeface="Microsoft YaHei UI Light"/>
            </a:endParaRPr>
          </a:p>
          <a:p>
            <a:pPr marL="756285">
              <a:lnSpc>
                <a:spcPct val="100000"/>
              </a:lnSpc>
            </a:pPr>
            <a:r>
              <a:rPr sz="1600" spc="5">
                <a:solidFill>
                  <a:srgbClr val="FFFFFF"/>
                </a:solidFill>
                <a:latin typeface="Microsoft YaHei UI Light"/>
                <a:cs typeface="Microsoft YaHei UI Light"/>
              </a:rPr>
              <a:t>i.e.</a:t>
            </a:r>
            <a:r>
              <a:rPr sz="1600" spc="-3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channel</a:t>
            </a:r>
            <a:r>
              <a:rPr sz="1600" spc="-4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management</a:t>
            </a:r>
            <a:r>
              <a:rPr sz="1600" spc="-4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and</a:t>
            </a:r>
            <a:r>
              <a:rPr sz="1600" spc="-1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handovers</a:t>
            </a:r>
            <a:endParaRPr sz="1600">
              <a:latin typeface="Microsoft YaHei UI Light"/>
              <a:cs typeface="Microsoft YaHei UI Light"/>
            </a:endParaRPr>
          </a:p>
          <a:p>
            <a:pPr marL="469265">
              <a:lnSpc>
                <a:spcPct val="100000"/>
              </a:lnSpc>
              <a:spcBef>
                <a:spcPts val="995"/>
              </a:spcBef>
              <a:tabLst>
                <a:tab pos="756285" algn="l"/>
              </a:tabLst>
            </a:pPr>
            <a:r>
              <a:rPr sz="1250" spc="-10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responsible</a:t>
            </a:r>
            <a:r>
              <a:rPr sz="1600" spc="-4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5">
                <a:solidFill>
                  <a:srgbClr val="FFFFFF"/>
                </a:solidFill>
                <a:latin typeface="Microsoft YaHei UI Light"/>
                <a:cs typeface="Microsoft YaHei UI Light"/>
              </a:rPr>
              <a:t>for</a:t>
            </a:r>
            <a:r>
              <a:rPr sz="1600" spc="-2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communication</a:t>
            </a:r>
            <a:r>
              <a:rPr sz="1600" spc="-4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with</a:t>
            </a:r>
            <a:r>
              <a:rPr sz="1600" spc="-2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the</a:t>
            </a:r>
            <a:r>
              <a:rPr sz="1600" spc="-3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NSS</a:t>
            </a:r>
            <a:endParaRPr sz="1600">
              <a:latin typeface="Microsoft YaHei UI Light"/>
              <a:cs typeface="Microsoft YaHei UI Light"/>
            </a:endParaRPr>
          </a:p>
          <a:p>
            <a:pPr marL="469265">
              <a:lnSpc>
                <a:spcPct val="100000"/>
              </a:lnSpc>
              <a:spcBef>
                <a:spcPts val="994"/>
              </a:spcBef>
              <a:tabLst>
                <a:tab pos="817244" algn="l"/>
              </a:tabLst>
            </a:pPr>
            <a:r>
              <a:rPr sz="1250" spc="-95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a</a:t>
            </a:r>
            <a:r>
              <a:rPr sz="1600" spc="-1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single</a:t>
            </a:r>
            <a:r>
              <a:rPr sz="1600" spc="-4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BSC 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typically</a:t>
            </a:r>
            <a:r>
              <a:rPr sz="1600" spc="-3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manages</a:t>
            </a:r>
            <a:r>
              <a:rPr sz="1600" spc="-3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10">
                <a:solidFill>
                  <a:srgbClr val="FFFFFF"/>
                </a:solidFill>
                <a:latin typeface="Microsoft YaHei UI Light"/>
                <a:cs typeface="Microsoft YaHei UI Light"/>
              </a:rPr>
              <a:t>10-20</a:t>
            </a:r>
            <a:r>
              <a:rPr sz="1600" spc="-3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BTSs</a:t>
            </a:r>
            <a:endParaRPr sz="160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>
            <a:extLst>
              <a:ext uri="{FF2B5EF4-FFF2-40B4-BE49-F238E27FC236}">
                <a16:creationId xmlns:a16="http://schemas.microsoft.com/office/drawing/2014/main" id="{03C96E6E-EC84-96F3-EFD6-884D3ED238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400">
                <a:solidFill>
                  <a:schemeClr val="hlink"/>
                </a:solidFill>
              </a:rPr>
              <a:t>Motivation</a:t>
            </a:r>
            <a:endParaRPr lang="en-US" altLang="he-IL" sz="4400">
              <a:solidFill>
                <a:schemeClr val="hlink"/>
              </a:solidFill>
            </a:endParaRP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12FBA78C-6CD5-DD3B-D6A2-38C558E334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pPr algn="l" rtl="0"/>
            <a:r>
              <a:rPr lang="en-US" altLang="en-US" b="0"/>
              <a:t>The cellular communications market is experiencing great technological progress and development.</a:t>
            </a:r>
          </a:p>
          <a:p>
            <a:pPr algn="l" rtl="0"/>
            <a:r>
              <a:rPr lang="en-US" altLang="en-US" b="0"/>
              <a:t>The project focuses on one of the techniques involved in cellular systems whose purpose is to help increase system capacity -</a:t>
            </a:r>
          </a:p>
          <a:p>
            <a:pPr algn="ctr" rtl="0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00"/>
                </a:solidFill>
              </a:rPr>
              <a:t>POWER CONTROL</a:t>
            </a:r>
          </a:p>
        </p:txBody>
      </p:sp>
    </p:spTree>
  </p:cSld>
  <p:clrMapOvr>
    <a:masterClrMapping/>
  </p:clrMapOvr>
  <p:transition advTm="30336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469138"/>
            <a:ext cx="557149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Network</a:t>
            </a:r>
            <a:r>
              <a:rPr spc="-6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Switching </a:t>
            </a:r>
            <a:r>
              <a:rPr spc="-1230" dirty="0"/>
              <a:t> </a:t>
            </a:r>
            <a:r>
              <a:rPr dirty="0"/>
              <a:t>Subsystem</a:t>
            </a:r>
            <a:r>
              <a:rPr spc="-55" dirty="0"/>
              <a:t> </a:t>
            </a:r>
            <a:r>
              <a:rPr dirty="0"/>
              <a:t>(NSS)</a:t>
            </a:r>
            <a:br>
              <a:rPr lang="en-US" dirty="0"/>
            </a:b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2667000"/>
            <a:ext cx="5828030" cy="3405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EE52A4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EE52A4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NSS contains </a:t>
            </a:r>
            <a:r>
              <a:rPr sz="24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switching functions </a:t>
            </a:r>
            <a:r>
              <a:rPr sz="240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2400" spc="-7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TDMA, </a:t>
            </a:r>
            <a:r>
              <a:rPr sz="24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well </a:t>
            </a:r>
            <a:r>
              <a:rPr sz="24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as databases for </a:t>
            </a:r>
            <a:r>
              <a:rPr sz="240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mobility </a:t>
            </a:r>
            <a:r>
              <a:rPr sz="2400" spc="-70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management</a:t>
            </a:r>
            <a:endParaRPr sz="2400" dirty="0">
              <a:latin typeface="Microsoft YaHei UI Light"/>
              <a:cs typeface="Microsoft YaHei U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 dirty="0">
              <a:latin typeface="Microsoft YaHei UI Light"/>
              <a:cs typeface="Microsoft YaHei UI Light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900" spc="-17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NSS</a:t>
            </a:r>
            <a:r>
              <a:rPr sz="240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contains</a:t>
            </a:r>
            <a:endParaRPr sz="2400" dirty="0">
              <a:latin typeface="Microsoft YaHei UI Light"/>
              <a:cs typeface="Microsoft YaHei UI Light"/>
            </a:endParaRPr>
          </a:p>
          <a:p>
            <a:pPr marL="469265">
              <a:lnSpc>
                <a:spcPct val="100000"/>
              </a:lnSpc>
              <a:spcBef>
                <a:spcPts val="1015"/>
              </a:spcBef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</a:t>
            </a:r>
            <a:r>
              <a:rPr sz="1600" spc="-15" dirty="0">
                <a:solidFill>
                  <a:srgbClr val="EE52A4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Mobile</a:t>
            </a:r>
            <a:r>
              <a:rPr sz="200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Switching</a:t>
            </a:r>
            <a:r>
              <a:rPr sz="2000" spc="-5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Centre</a:t>
            </a:r>
            <a:r>
              <a:rPr sz="2000" spc="-4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(MSC)</a:t>
            </a:r>
            <a:endParaRPr sz="2000" dirty="0">
              <a:latin typeface="Microsoft YaHei UI Light"/>
              <a:cs typeface="Microsoft YaHei UI Light"/>
            </a:endParaRPr>
          </a:p>
          <a:p>
            <a:pPr marL="469265">
              <a:lnSpc>
                <a:spcPct val="100000"/>
              </a:lnSpc>
              <a:spcBef>
                <a:spcPts val="1010"/>
              </a:spcBef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</a:t>
            </a:r>
            <a:r>
              <a:rPr sz="1600" spc="-10" dirty="0">
                <a:solidFill>
                  <a:srgbClr val="EE52A4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Home</a:t>
            </a:r>
            <a:r>
              <a:rPr sz="200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Location</a:t>
            </a:r>
            <a:r>
              <a:rPr sz="200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Register</a:t>
            </a:r>
            <a:r>
              <a:rPr sz="2000" spc="-4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(HLR)</a:t>
            </a:r>
            <a:endParaRPr sz="2000" dirty="0">
              <a:latin typeface="Microsoft YaHei UI Light"/>
              <a:cs typeface="Microsoft YaHei UI Light"/>
            </a:endParaRPr>
          </a:p>
          <a:p>
            <a:pPr marL="469265">
              <a:lnSpc>
                <a:spcPct val="100000"/>
              </a:lnSpc>
              <a:spcBef>
                <a:spcPts val="994"/>
              </a:spcBef>
              <a:tabLst>
                <a:tab pos="830580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Visitor</a:t>
            </a:r>
            <a:r>
              <a:rPr sz="2000" spc="-6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Location</a:t>
            </a:r>
            <a:r>
              <a:rPr sz="200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Register</a:t>
            </a:r>
            <a:r>
              <a:rPr sz="2000" spc="-4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(VLR)</a:t>
            </a:r>
            <a:endParaRPr sz="2000" dirty="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/>
              <a:t>NSS</a:t>
            </a:r>
            <a:r>
              <a:rPr spc="-120"/>
              <a:t> </a:t>
            </a:r>
            <a:r>
              <a:rPr spc="-55"/>
              <a:t>cont’d...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72535"/>
            <a:ext cx="6998970" cy="513524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tabLst>
                <a:tab pos="355600" algn="l"/>
              </a:tabLst>
            </a:pPr>
            <a:r>
              <a:rPr sz="1450" spc="-15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18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Mobile</a:t>
            </a:r>
            <a:r>
              <a:rPr sz="1800" spc="-1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Switching </a:t>
            </a:r>
            <a:r>
              <a:rPr sz="1800" spc="-10">
                <a:solidFill>
                  <a:srgbClr val="FFFFFF"/>
                </a:solidFill>
                <a:latin typeface="Microsoft YaHei UI Light"/>
                <a:cs typeface="Microsoft YaHei UI Light"/>
              </a:rPr>
              <a:t>Centre</a:t>
            </a:r>
            <a:r>
              <a:rPr sz="18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>
                <a:solidFill>
                  <a:srgbClr val="FFFFFF"/>
                </a:solidFill>
                <a:latin typeface="Microsoft YaHei UI Light"/>
                <a:cs typeface="Microsoft YaHei UI Light"/>
              </a:rPr>
              <a:t>(MSC)</a:t>
            </a:r>
            <a:endParaRPr sz="1800">
              <a:latin typeface="Microsoft YaHei UI Light"/>
              <a:cs typeface="Microsoft YaHei UI Light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817244" algn="l"/>
              </a:tabLst>
            </a:pPr>
            <a:r>
              <a:rPr sz="1250" spc="-10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1600" spc="-10">
                <a:solidFill>
                  <a:srgbClr val="FFFFFF"/>
                </a:solidFill>
                <a:latin typeface="Microsoft YaHei UI Light"/>
                <a:cs typeface="Microsoft YaHei UI Light"/>
              </a:rPr>
              <a:t>coordinates</a:t>
            </a:r>
            <a:r>
              <a:rPr sz="1600" spc="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setup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25">
                <a:solidFill>
                  <a:srgbClr val="FFFFFF"/>
                </a:solidFill>
                <a:latin typeface="Microsoft YaHei UI Light"/>
                <a:cs typeface="Microsoft YaHei UI Light"/>
              </a:rPr>
              <a:t>of</a:t>
            </a:r>
            <a:r>
              <a:rPr sz="1600" spc="1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10">
                <a:solidFill>
                  <a:srgbClr val="FFFFFF"/>
                </a:solidFill>
                <a:latin typeface="Microsoft YaHei UI Light"/>
                <a:cs typeface="Microsoft YaHei UI Light"/>
              </a:rPr>
              <a:t>calls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 to</a:t>
            </a:r>
            <a:r>
              <a:rPr sz="1600" spc="1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and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15">
                <a:solidFill>
                  <a:srgbClr val="FFFFFF"/>
                </a:solidFill>
                <a:latin typeface="Microsoft YaHei UI Light"/>
                <a:cs typeface="Microsoft YaHei UI Light"/>
              </a:rPr>
              <a:t>from</a:t>
            </a:r>
            <a:r>
              <a:rPr sz="1600" spc="1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10">
                <a:solidFill>
                  <a:srgbClr val="FFFFFF"/>
                </a:solidFill>
                <a:latin typeface="Microsoft YaHei UI Light"/>
                <a:cs typeface="Microsoft YaHei UI Light"/>
              </a:rPr>
              <a:t>GSM</a:t>
            </a:r>
            <a:r>
              <a:rPr sz="1600" spc="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users</a:t>
            </a:r>
            <a:endParaRPr sz="1600">
              <a:latin typeface="Microsoft YaHei UI Light"/>
              <a:cs typeface="Microsoft YaHei UI Light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250" spc="-10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1600" spc="-10">
                <a:solidFill>
                  <a:srgbClr val="FFFFFF"/>
                </a:solidFill>
                <a:latin typeface="Microsoft YaHei UI Light"/>
                <a:cs typeface="Microsoft YaHei UI Light"/>
              </a:rPr>
              <a:t>controls 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several</a:t>
            </a:r>
            <a:r>
              <a:rPr sz="1600" spc="-2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10">
                <a:solidFill>
                  <a:srgbClr val="FFFFFF"/>
                </a:solidFill>
                <a:latin typeface="Microsoft YaHei UI Light"/>
                <a:cs typeface="Microsoft YaHei UI Light"/>
              </a:rPr>
              <a:t>BSCs</a:t>
            </a:r>
            <a:endParaRPr sz="1600">
              <a:latin typeface="Microsoft YaHei UI Light"/>
              <a:cs typeface="Microsoft YaHei U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Microsoft YaHei UI Light"/>
              <a:cs typeface="Microsoft YaHei UI Light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450" spc="-15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1800">
                <a:solidFill>
                  <a:srgbClr val="FFFFFF"/>
                </a:solidFill>
                <a:latin typeface="Microsoft YaHei UI Light"/>
                <a:cs typeface="Microsoft YaHei UI Light"/>
              </a:rPr>
              <a:t>Home</a:t>
            </a:r>
            <a:r>
              <a:rPr sz="1800" spc="-2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Location</a:t>
            </a:r>
            <a:r>
              <a:rPr sz="1800" spc="-1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>
                <a:solidFill>
                  <a:srgbClr val="FFFFFF"/>
                </a:solidFill>
                <a:latin typeface="Microsoft YaHei UI Light"/>
                <a:cs typeface="Microsoft YaHei UI Light"/>
              </a:rPr>
              <a:t>Register</a:t>
            </a:r>
            <a:r>
              <a:rPr sz="1800" spc="-1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>
                <a:solidFill>
                  <a:srgbClr val="FFFFFF"/>
                </a:solidFill>
                <a:latin typeface="Microsoft YaHei UI Light"/>
                <a:cs typeface="Microsoft YaHei UI Light"/>
              </a:rPr>
              <a:t>(HLR)</a:t>
            </a:r>
            <a:endParaRPr sz="1800">
              <a:latin typeface="Microsoft YaHei UI Light"/>
              <a:cs typeface="Microsoft YaHei UI Light"/>
            </a:endParaRPr>
          </a:p>
          <a:p>
            <a:pPr marL="756285" marR="5080" indent="-287020">
              <a:lnSpc>
                <a:spcPct val="100000"/>
              </a:lnSpc>
              <a:spcBef>
                <a:spcPts val="1015"/>
              </a:spcBef>
              <a:tabLst>
                <a:tab pos="817244" algn="l"/>
              </a:tabLst>
            </a:pPr>
            <a:r>
              <a:rPr sz="1250" spc="-100">
                <a:solidFill>
                  <a:srgbClr val="EE52A4"/>
                </a:solidFill>
                <a:latin typeface="Lucida Sans Unicode"/>
                <a:cs typeface="Lucida Sans Unicode"/>
              </a:rPr>
              <a:t>▶		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contains</a:t>
            </a:r>
            <a:r>
              <a:rPr sz="1600" spc="1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10">
                <a:solidFill>
                  <a:srgbClr val="FFFFFF"/>
                </a:solidFill>
                <a:latin typeface="Microsoft YaHei UI Light"/>
                <a:cs typeface="Microsoft YaHei UI Light"/>
              </a:rPr>
              <a:t>information</a:t>
            </a:r>
            <a:r>
              <a:rPr sz="1600" spc="3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10">
                <a:solidFill>
                  <a:srgbClr val="FFFFFF"/>
                </a:solidFill>
                <a:latin typeface="Microsoft YaHei UI Light"/>
                <a:cs typeface="Microsoft YaHei UI Light"/>
              </a:rPr>
              <a:t>about</a:t>
            </a:r>
            <a:r>
              <a:rPr sz="1600" spc="2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10">
                <a:solidFill>
                  <a:srgbClr val="FFFFFF"/>
                </a:solidFill>
                <a:latin typeface="Microsoft YaHei UI Light"/>
                <a:cs typeface="Microsoft YaHei UI Light"/>
              </a:rPr>
              <a:t>subscribers,</a:t>
            </a:r>
            <a:r>
              <a:rPr sz="1600" spc="5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e.g.</a:t>
            </a:r>
            <a:r>
              <a:rPr sz="1600" spc="1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10">
                <a:solidFill>
                  <a:srgbClr val="FFFFFF"/>
                </a:solidFill>
                <a:latin typeface="Microsoft YaHei UI Light"/>
                <a:cs typeface="Microsoft YaHei UI Light"/>
              </a:rPr>
              <a:t>subscriber</a:t>
            </a:r>
            <a:r>
              <a:rPr sz="1600" spc="4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15">
                <a:solidFill>
                  <a:srgbClr val="FFFFFF"/>
                </a:solidFill>
                <a:latin typeface="Microsoft YaHei UI Light"/>
                <a:cs typeface="Microsoft YaHei UI Light"/>
              </a:rPr>
              <a:t>profiles,</a:t>
            </a:r>
            <a:r>
              <a:rPr sz="1600" spc="4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10">
                <a:solidFill>
                  <a:srgbClr val="FFFFFF"/>
                </a:solidFill>
                <a:latin typeface="Microsoft YaHei UI Light"/>
                <a:cs typeface="Microsoft YaHei UI Light"/>
              </a:rPr>
              <a:t>also </a:t>
            </a:r>
            <a:r>
              <a:rPr sz="1600" spc="-45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information</a:t>
            </a:r>
            <a:r>
              <a:rPr sz="1600" spc="1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on</a:t>
            </a:r>
            <a:r>
              <a:rPr sz="1600" spc="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their </a:t>
            </a:r>
            <a:r>
              <a:rPr sz="1600" spc="-15">
                <a:solidFill>
                  <a:srgbClr val="FFFFFF"/>
                </a:solidFill>
                <a:latin typeface="Microsoft YaHei UI Light"/>
                <a:cs typeface="Microsoft YaHei UI Light"/>
              </a:rPr>
              <a:t>current</a:t>
            </a:r>
            <a:r>
              <a:rPr sz="1600" spc="1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10">
                <a:solidFill>
                  <a:srgbClr val="FFFFFF"/>
                </a:solidFill>
                <a:latin typeface="Microsoft YaHei UI Light"/>
                <a:cs typeface="Microsoft YaHei UI Light"/>
              </a:rPr>
              <a:t>location</a:t>
            </a:r>
            <a:endParaRPr sz="1600">
              <a:latin typeface="Microsoft YaHei UI Light"/>
              <a:cs typeface="Microsoft YaHei UI Light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817244" algn="l"/>
              </a:tabLst>
            </a:pPr>
            <a:r>
              <a:rPr sz="1250" spc="-10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IMSI,</a:t>
            </a:r>
            <a:r>
              <a:rPr sz="1600" spc="2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user</a:t>
            </a:r>
            <a:r>
              <a:rPr sz="1600" spc="1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10">
                <a:solidFill>
                  <a:srgbClr val="FFFFFF"/>
                </a:solidFill>
                <a:latin typeface="Microsoft YaHei UI Light"/>
                <a:cs typeface="Microsoft YaHei UI Light"/>
              </a:rPr>
              <a:t>phone</a:t>
            </a:r>
            <a:r>
              <a:rPr sz="1600" spc="1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40">
                <a:solidFill>
                  <a:srgbClr val="FFFFFF"/>
                </a:solidFill>
                <a:latin typeface="Microsoft YaHei UI Light"/>
                <a:cs typeface="Microsoft YaHei UI Light"/>
              </a:rPr>
              <a:t>number,</a:t>
            </a:r>
            <a:r>
              <a:rPr sz="1600" spc="3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15">
                <a:solidFill>
                  <a:srgbClr val="FFFFFF"/>
                </a:solidFill>
                <a:latin typeface="Microsoft YaHei UI Light"/>
                <a:cs typeface="Microsoft YaHei UI Light"/>
              </a:rPr>
              <a:t>address</a:t>
            </a:r>
            <a:r>
              <a:rPr sz="1600" spc="2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25">
                <a:solidFill>
                  <a:srgbClr val="FFFFFF"/>
                </a:solidFill>
                <a:latin typeface="Microsoft YaHei UI Light"/>
                <a:cs typeface="Microsoft YaHei UI Light"/>
              </a:rPr>
              <a:t>of</a:t>
            </a:r>
            <a:r>
              <a:rPr sz="1600" spc="1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15">
                <a:solidFill>
                  <a:srgbClr val="FFFFFF"/>
                </a:solidFill>
                <a:latin typeface="Microsoft YaHei UI Light"/>
                <a:cs typeface="Microsoft YaHei UI Light"/>
              </a:rPr>
              <a:t>current</a:t>
            </a:r>
            <a:r>
              <a:rPr sz="1600" spc="1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VLR</a:t>
            </a:r>
            <a:r>
              <a:rPr sz="1600" spc="1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etc</a:t>
            </a:r>
            <a:endParaRPr sz="1600">
              <a:latin typeface="Microsoft YaHei UI Light"/>
              <a:cs typeface="Microsoft YaHei UI Ligh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50">
              <a:latin typeface="Microsoft YaHei UI Light"/>
              <a:cs typeface="Microsoft YaHei UI 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5600" algn="l"/>
              </a:tabLst>
            </a:pPr>
            <a:r>
              <a:rPr sz="1450" spc="-15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18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Visitor</a:t>
            </a:r>
            <a:r>
              <a:rPr sz="1800" spc="-2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Location</a:t>
            </a:r>
            <a:r>
              <a:rPr sz="1800" spc="-3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>
                <a:solidFill>
                  <a:srgbClr val="FFFFFF"/>
                </a:solidFill>
                <a:latin typeface="Microsoft YaHei UI Light"/>
                <a:cs typeface="Microsoft YaHei UI Light"/>
              </a:rPr>
              <a:t>Register</a:t>
            </a:r>
            <a:r>
              <a:rPr sz="1800" spc="-1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>
                <a:solidFill>
                  <a:srgbClr val="FFFFFF"/>
                </a:solidFill>
                <a:latin typeface="Microsoft YaHei UI Light"/>
                <a:cs typeface="Microsoft YaHei UI Light"/>
              </a:rPr>
              <a:t>(VLR)</a:t>
            </a:r>
            <a:endParaRPr sz="1800">
              <a:latin typeface="Microsoft YaHei UI Light"/>
              <a:cs typeface="Microsoft YaHei UI Light"/>
            </a:endParaRPr>
          </a:p>
          <a:p>
            <a:pPr marL="756285" marR="80645" indent="-287020">
              <a:lnSpc>
                <a:spcPct val="100000"/>
              </a:lnSpc>
              <a:spcBef>
                <a:spcPts val="1000"/>
              </a:spcBef>
              <a:tabLst>
                <a:tab pos="817244" algn="l"/>
              </a:tabLst>
            </a:pPr>
            <a:r>
              <a:rPr sz="1250" spc="-100">
                <a:solidFill>
                  <a:srgbClr val="EE52A4"/>
                </a:solidFill>
                <a:latin typeface="Lucida Sans Unicode"/>
                <a:cs typeface="Lucida Sans Unicode"/>
              </a:rPr>
              <a:t>▶		</a:t>
            </a:r>
            <a:r>
              <a:rPr sz="1600" spc="-10">
                <a:solidFill>
                  <a:srgbClr val="FFFFFF"/>
                </a:solidFill>
                <a:latin typeface="Microsoft YaHei UI Light"/>
                <a:cs typeface="Microsoft YaHei UI Light"/>
              </a:rPr>
              <a:t>temporarily</a:t>
            </a:r>
            <a:r>
              <a:rPr sz="1600" spc="4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15">
                <a:solidFill>
                  <a:srgbClr val="FFFFFF"/>
                </a:solidFill>
                <a:latin typeface="Microsoft YaHei UI Light"/>
                <a:cs typeface="Microsoft YaHei UI Light"/>
              </a:rPr>
              <a:t>stores</a:t>
            </a:r>
            <a:r>
              <a:rPr sz="1600" spc="2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10">
                <a:solidFill>
                  <a:srgbClr val="FFFFFF"/>
                </a:solidFill>
                <a:latin typeface="Microsoft YaHei UI Light"/>
                <a:cs typeface="Microsoft YaHei UI Light"/>
              </a:rPr>
              <a:t>subscription</a:t>
            </a:r>
            <a:r>
              <a:rPr sz="1600" spc="3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data</a:t>
            </a:r>
            <a:r>
              <a:rPr sz="1600" spc="1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for</a:t>
            </a:r>
            <a:r>
              <a:rPr sz="1600" spc="2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subscribers</a:t>
            </a:r>
            <a:r>
              <a:rPr sz="1600" spc="4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15">
                <a:solidFill>
                  <a:srgbClr val="FFFFFF"/>
                </a:solidFill>
                <a:latin typeface="Microsoft YaHei UI Light"/>
                <a:cs typeface="Microsoft YaHei UI Light"/>
              </a:rPr>
              <a:t>currently</a:t>
            </a:r>
            <a:r>
              <a:rPr sz="1600" spc="3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10">
                <a:solidFill>
                  <a:srgbClr val="FFFFFF"/>
                </a:solidFill>
                <a:latin typeface="Microsoft YaHei UI Light"/>
                <a:cs typeface="Microsoft YaHei UI Light"/>
              </a:rPr>
              <a:t>in</a:t>
            </a:r>
            <a:r>
              <a:rPr sz="1600" spc="1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the </a:t>
            </a:r>
            <a:r>
              <a:rPr sz="1600" spc="-45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(G)MSC</a:t>
            </a:r>
            <a:r>
              <a:rPr sz="1600" spc="-1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15">
                <a:solidFill>
                  <a:srgbClr val="FFFFFF"/>
                </a:solidFill>
                <a:latin typeface="Microsoft YaHei UI Light"/>
                <a:cs typeface="Microsoft YaHei UI Light"/>
              </a:rPr>
              <a:t>area</a:t>
            </a:r>
            <a:endParaRPr sz="1600">
              <a:latin typeface="Microsoft YaHei UI Light"/>
              <a:cs typeface="Microsoft YaHei UI Light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  <a:tabLst>
                <a:tab pos="817244" algn="l"/>
              </a:tabLst>
            </a:pPr>
            <a:r>
              <a:rPr sz="1250" spc="-10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contains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20">
                <a:solidFill>
                  <a:srgbClr val="FFFFFF"/>
                </a:solidFill>
                <a:latin typeface="Microsoft YaHei UI Light"/>
                <a:cs typeface="Microsoft YaHei UI Light"/>
              </a:rPr>
              <a:t>more</a:t>
            </a:r>
            <a:r>
              <a:rPr sz="1600" spc="3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15">
                <a:solidFill>
                  <a:srgbClr val="FFFFFF"/>
                </a:solidFill>
                <a:latin typeface="Microsoft YaHei UI Light"/>
                <a:cs typeface="Microsoft YaHei UI Light"/>
              </a:rPr>
              <a:t>precise</a:t>
            </a:r>
            <a:r>
              <a:rPr sz="1600" spc="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10">
                <a:solidFill>
                  <a:srgbClr val="FFFFFF"/>
                </a:solidFill>
                <a:latin typeface="Microsoft YaHei UI Light"/>
                <a:cs typeface="Microsoft YaHei UI Light"/>
              </a:rPr>
              <a:t>location</a:t>
            </a:r>
            <a:r>
              <a:rPr sz="1600" spc="1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data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than</a:t>
            </a:r>
            <a:r>
              <a:rPr sz="1600" spc="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does</a:t>
            </a:r>
            <a:r>
              <a:rPr sz="1600" spc="2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the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10">
                <a:solidFill>
                  <a:srgbClr val="FFFFFF"/>
                </a:solidFill>
                <a:latin typeface="Microsoft YaHei UI Light"/>
                <a:cs typeface="Microsoft YaHei UI Light"/>
              </a:rPr>
              <a:t>HLR</a:t>
            </a:r>
            <a:endParaRPr sz="1600">
              <a:latin typeface="Microsoft YaHei UI Light"/>
              <a:cs typeface="Microsoft YaHei UI Light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  <a:tabLst>
                <a:tab pos="756285" algn="l"/>
              </a:tabLst>
            </a:pPr>
            <a:r>
              <a:rPr sz="1250" spc="-10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1600" spc="-10">
                <a:solidFill>
                  <a:srgbClr val="FFFFFF"/>
                </a:solidFill>
                <a:latin typeface="Microsoft YaHei UI Light"/>
                <a:cs typeface="Microsoft YaHei UI Light"/>
              </a:rPr>
              <a:t>linked 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to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one</a:t>
            </a:r>
            <a:r>
              <a:rPr sz="160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or</a:t>
            </a:r>
            <a:r>
              <a:rPr sz="1600" spc="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15">
                <a:solidFill>
                  <a:srgbClr val="FFFFFF"/>
                </a:solidFill>
                <a:latin typeface="Microsoft YaHei UI Light"/>
                <a:cs typeface="Microsoft YaHei UI Light"/>
              </a:rPr>
              <a:t>more</a:t>
            </a:r>
            <a:r>
              <a:rPr sz="1600" spc="15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spc="-5">
                <a:solidFill>
                  <a:srgbClr val="FFFFFF"/>
                </a:solidFill>
                <a:latin typeface="Microsoft YaHei UI Light"/>
                <a:cs typeface="Microsoft YaHei UI Light"/>
              </a:rPr>
              <a:t>MSCs</a:t>
            </a:r>
            <a:endParaRPr sz="160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48063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>
                <a:latin typeface="Myanmar Text"/>
                <a:cs typeface="Myanmar Text"/>
              </a:rPr>
              <a:t>Advantage</a:t>
            </a:r>
            <a:r>
              <a:rPr spc="-45">
                <a:latin typeface="Myanmar Text"/>
                <a:cs typeface="Myanmar Text"/>
              </a:rPr>
              <a:t> </a:t>
            </a:r>
            <a:r>
              <a:rPr>
                <a:latin typeface="Myanmar Text"/>
                <a:cs typeface="Myanmar Text"/>
              </a:rPr>
              <a:t>of</a:t>
            </a:r>
            <a:r>
              <a:rPr spc="-45">
                <a:latin typeface="Myanmar Text"/>
                <a:cs typeface="Myanmar Text"/>
              </a:rPr>
              <a:t> </a:t>
            </a:r>
            <a:r>
              <a:rPr>
                <a:latin typeface="Myanmar Text"/>
                <a:cs typeface="Myanmar Text"/>
              </a:rPr>
              <a:t>TDMA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90"/>
              </a:spcBef>
            </a:pPr>
            <a:r>
              <a:rPr sz="2250" spc="-220">
                <a:solidFill>
                  <a:srgbClr val="EE52A4"/>
                </a:solidFill>
                <a:latin typeface="Lucida Sans Unicode"/>
                <a:cs typeface="Lucida Sans Unicode"/>
              </a:rPr>
              <a:t>▶</a:t>
            </a:r>
            <a:r>
              <a:rPr sz="2250" spc="15">
                <a:solidFill>
                  <a:srgbClr val="EE52A4"/>
                </a:solidFill>
                <a:latin typeface="Lucida Sans Unicode"/>
                <a:cs typeface="Lucida Sans Unicode"/>
              </a:rPr>
              <a:t> </a:t>
            </a:r>
            <a:r>
              <a:rPr spc="-5"/>
              <a:t>A </a:t>
            </a:r>
            <a:r>
              <a:rPr spc="-10"/>
              <a:t>single</a:t>
            </a:r>
            <a:r>
              <a:t> </a:t>
            </a:r>
            <a:r>
              <a:rPr spc="-5"/>
              <a:t>channel can be</a:t>
            </a:r>
            <a:r>
              <a:t> </a:t>
            </a:r>
            <a:r>
              <a:rPr spc="-5"/>
              <a:t>used by</a:t>
            </a:r>
            <a:r>
              <a:rPr spc="-10"/>
              <a:t> multiple</a:t>
            </a:r>
            <a:r>
              <a:t> </a:t>
            </a:r>
            <a:r>
              <a:rPr spc="-5"/>
              <a:t>user</a:t>
            </a:r>
            <a:endParaRPr sz="2250">
              <a:latin typeface="Lucida Sans Unicode"/>
              <a:cs typeface="Lucida Sans Unicode"/>
            </a:endParaRPr>
          </a:p>
          <a:p>
            <a:pPr marL="412115" marR="232410" indent="-343535">
              <a:lnSpc>
                <a:spcPct val="100000"/>
              </a:lnSpc>
              <a:spcBef>
                <a:spcPts val="1000"/>
              </a:spcBef>
            </a:pPr>
            <a:r>
              <a:rPr sz="2250" spc="-220">
                <a:solidFill>
                  <a:srgbClr val="EE52A4"/>
                </a:solidFill>
                <a:latin typeface="Lucida Sans Unicode"/>
                <a:cs typeface="Lucida Sans Unicode"/>
              </a:rPr>
              <a:t>▶</a:t>
            </a:r>
            <a:r>
              <a:rPr sz="2250" spc="15">
                <a:solidFill>
                  <a:srgbClr val="EE52A4"/>
                </a:solidFill>
                <a:latin typeface="Lucida Sans Unicode"/>
                <a:cs typeface="Lucida Sans Unicode"/>
              </a:rPr>
              <a:t> </a:t>
            </a:r>
            <a:r>
              <a:rPr spc="-5"/>
              <a:t>TD</a:t>
            </a:r>
            <a:r>
              <a:rPr spc="-20"/>
              <a:t>M</a:t>
            </a:r>
            <a:r>
              <a:rPr spc="-5"/>
              <a:t>A can</a:t>
            </a:r>
            <a:r>
              <a:t> </a:t>
            </a:r>
            <a:r>
              <a:rPr spc="-15"/>
              <a:t>b</a:t>
            </a:r>
            <a:r>
              <a:rPr spc="-5"/>
              <a:t>e</a:t>
            </a:r>
            <a:r>
              <a:t> </a:t>
            </a:r>
            <a:r>
              <a:rPr spc="-5"/>
              <a:t>used</a:t>
            </a:r>
            <a:r>
              <a:t> </a:t>
            </a:r>
            <a:r>
              <a:rPr spc="-10"/>
              <a:t>instea</a:t>
            </a:r>
            <a:r>
              <a:rPr spc="-5"/>
              <a:t>d</a:t>
            </a:r>
            <a:r>
              <a:t> </a:t>
            </a:r>
            <a:r>
              <a:rPr spc="-5"/>
              <a:t>of</a:t>
            </a:r>
            <a:r>
              <a:t> </a:t>
            </a:r>
            <a:r>
              <a:rPr spc="-5"/>
              <a:t>analog</a:t>
            </a:r>
            <a:r>
              <a:rPr spc="-15"/>
              <a:t> </a:t>
            </a:r>
            <a:r>
              <a:rPr spc="-5"/>
              <a:t>dup</a:t>
            </a:r>
            <a:r>
              <a:rPr spc="-20"/>
              <a:t>l</a:t>
            </a:r>
            <a:r>
              <a:rPr spc="-5"/>
              <a:t>ex  filter</a:t>
            </a:r>
            <a:r>
              <a:rPr spc="-10"/>
              <a:t> </a:t>
            </a:r>
            <a:r>
              <a:rPr spc="-5"/>
              <a:t>with</a:t>
            </a:r>
            <a:r>
              <a:t> </a:t>
            </a:r>
            <a:r>
              <a:rPr spc="-5"/>
              <a:t>time</a:t>
            </a:r>
            <a:r>
              <a:rPr spc="5"/>
              <a:t> </a:t>
            </a:r>
            <a:r>
              <a:rPr spc="-10"/>
              <a:t>switch</a:t>
            </a:r>
            <a:endParaRPr sz="2250">
              <a:latin typeface="Lucida Sans Unicode"/>
              <a:cs typeface="Lucida Sans Unicode"/>
            </a:endParaRPr>
          </a:p>
          <a:p>
            <a:pPr marL="412115" marR="1014094" indent="-343535">
              <a:lnSpc>
                <a:spcPct val="100000"/>
              </a:lnSpc>
              <a:spcBef>
                <a:spcPts val="1010"/>
              </a:spcBef>
            </a:pPr>
            <a:r>
              <a:rPr sz="2250" spc="-220">
                <a:solidFill>
                  <a:srgbClr val="EE52A4"/>
                </a:solidFill>
                <a:latin typeface="Lucida Sans Unicode"/>
                <a:cs typeface="Lucida Sans Unicode"/>
              </a:rPr>
              <a:t>▶</a:t>
            </a:r>
            <a:r>
              <a:rPr sz="2250" spc="15">
                <a:solidFill>
                  <a:srgbClr val="EE52A4"/>
                </a:solidFill>
                <a:latin typeface="Lucida Sans Unicode"/>
                <a:cs typeface="Lucida Sans Unicode"/>
              </a:rPr>
              <a:t> </a:t>
            </a:r>
            <a:r>
              <a:rPr spc="-5"/>
              <a:t>The nu</a:t>
            </a:r>
            <a:r>
              <a:t>m</a:t>
            </a:r>
            <a:r>
              <a:rPr spc="-5"/>
              <a:t>ber of</a:t>
            </a:r>
            <a:r>
              <a:rPr spc="-10"/>
              <a:t> </a:t>
            </a:r>
            <a:r>
              <a:rPr spc="-5"/>
              <a:t>radio</a:t>
            </a:r>
            <a:r>
              <a:t> </a:t>
            </a:r>
            <a:r>
              <a:rPr spc="-5"/>
              <a:t>tra</a:t>
            </a:r>
            <a:r>
              <a:t>n</a:t>
            </a:r>
            <a:r>
              <a:rPr spc="-10"/>
              <a:t>sc</a:t>
            </a:r>
            <a:r>
              <a:rPr spc="-5"/>
              <a:t>e</a:t>
            </a:r>
            <a:r>
              <a:rPr spc="-10"/>
              <a:t>ive</a:t>
            </a:r>
            <a:r>
              <a:rPr spc="-5"/>
              <a:t>r</a:t>
            </a:r>
            <a:r>
              <a:rPr spc="-15"/>
              <a:t> </a:t>
            </a:r>
            <a:r>
              <a:rPr spc="-5"/>
              <a:t>c</a:t>
            </a:r>
            <a:r>
              <a:t>a</a:t>
            </a:r>
            <a:r>
              <a:rPr spc="-5"/>
              <a:t>n</a:t>
            </a:r>
            <a:r>
              <a:rPr spc="-10"/>
              <a:t> </a:t>
            </a:r>
            <a:r>
              <a:rPr spc="-5"/>
              <a:t>be  reduced</a:t>
            </a:r>
            <a:r>
              <a:t> </a:t>
            </a:r>
            <a:r>
              <a:rPr spc="-5"/>
              <a:t>and</a:t>
            </a:r>
            <a:r>
              <a:t> </a:t>
            </a:r>
            <a:r>
              <a:rPr spc="-5"/>
              <a:t>the</a:t>
            </a:r>
            <a:r>
              <a:rPr spc="5"/>
              <a:t> </a:t>
            </a:r>
            <a:r>
              <a:rPr spc="-5"/>
              <a:t>cell</a:t>
            </a:r>
            <a:r>
              <a:rPr spc="-25"/>
              <a:t> </a:t>
            </a:r>
            <a:r>
              <a:rPr spc="-10"/>
              <a:t>size</a:t>
            </a:r>
            <a:r>
              <a:t> can</a:t>
            </a:r>
            <a:r>
              <a:rPr spc="-10"/>
              <a:t> </a:t>
            </a:r>
            <a:r>
              <a:rPr spc="-5"/>
              <a:t>be</a:t>
            </a:r>
            <a:r>
              <a:t> </a:t>
            </a:r>
            <a:r>
              <a:rPr spc="-10"/>
              <a:t>much </a:t>
            </a:r>
            <a:r>
              <a:rPr spc="-5"/>
              <a:t> smaller</a:t>
            </a:r>
            <a:endParaRPr sz="2250">
              <a:latin typeface="Lucida Sans Unicode"/>
              <a:cs typeface="Lucida Sans Unicode"/>
            </a:endParaRPr>
          </a:p>
          <a:p>
            <a:pPr marL="412115" marR="524510" indent="-343535">
              <a:lnSpc>
                <a:spcPct val="100000"/>
              </a:lnSpc>
              <a:spcBef>
                <a:spcPts val="994"/>
              </a:spcBef>
            </a:pPr>
            <a:r>
              <a:rPr sz="2250" spc="-220">
                <a:solidFill>
                  <a:srgbClr val="EE52A4"/>
                </a:solidFill>
                <a:latin typeface="Lucida Sans Unicode"/>
                <a:cs typeface="Lucida Sans Unicode"/>
              </a:rPr>
              <a:t>▶</a:t>
            </a:r>
            <a:r>
              <a:rPr sz="2250" spc="-215">
                <a:solidFill>
                  <a:srgbClr val="EE52A4"/>
                </a:solidFill>
                <a:latin typeface="Lucida Sans Unicode"/>
                <a:cs typeface="Lucida Sans Unicode"/>
              </a:rPr>
              <a:t> </a:t>
            </a:r>
            <a:r>
              <a:rPr spc="-5"/>
              <a:t>TDMA is most cost effective technology to </a:t>
            </a:r>
            <a:r>
              <a:rPr spc="-755"/>
              <a:t> </a:t>
            </a:r>
            <a:r>
              <a:rPr spc="-5"/>
              <a:t>convert</a:t>
            </a:r>
            <a:r>
              <a:rPr spc="-20"/>
              <a:t> </a:t>
            </a:r>
            <a:r>
              <a:rPr spc="-5"/>
              <a:t>analog </a:t>
            </a:r>
            <a:r>
              <a:rPr spc="-10"/>
              <a:t>system</a:t>
            </a:r>
            <a:r>
              <a:rPr spc="-5"/>
              <a:t> to</a:t>
            </a:r>
            <a:r>
              <a:rPr spc="-15"/>
              <a:t> </a:t>
            </a:r>
            <a:r>
              <a:rPr spc="-10"/>
              <a:t>digital</a:t>
            </a:r>
            <a:endParaRPr sz="2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54603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>
                <a:latin typeface="Myanmar Text"/>
                <a:cs typeface="Myanmar Text"/>
              </a:rPr>
              <a:t>Disadvantage</a:t>
            </a:r>
            <a:r>
              <a:rPr spc="-35">
                <a:latin typeface="Myanmar Text"/>
                <a:cs typeface="Myanmar Text"/>
              </a:rPr>
              <a:t> </a:t>
            </a:r>
            <a:r>
              <a:rPr>
                <a:latin typeface="Myanmar Text"/>
                <a:cs typeface="Myanmar Text"/>
              </a:rPr>
              <a:t>of</a:t>
            </a:r>
            <a:r>
              <a:rPr spc="-45">
                <a:latin typeface="Myanmar Text"/>
                <a:cs typeface="Myanmar Text"/>
              </a:rPr>
              <a:t> </a:t>
            </a:r>
            <a:r>
              <a:rPr spc="-5">
                <a:latin typeface="Myanmar Text"/>
                <a:cs typeface="Myanmar Text"/>
              </a:rPr>
              <a:t>TDMA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576" y="2001138"/>
            <a:ext cx="6372225" cy="236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>
                <a:solidFill>
                  <a:srgbClr val="FFFFFF"/>
                </a:solidFill>
                <a:latin typeface="Myanmar Text"/>
                <a:cs typeface="Myanmar Text"/>
              </a:rPr>
              <a:t>TDMA</a:t>
            </a:r>
            <a:r>
              <a:rPr sz="2000" spc="-2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>
                <a:solidFill>
                  <a:srgbClr val="FFFFFF"/>
                </a:solidFill>
                <a:latin typeface="Myanmar Text"/>
                <a:cs typeface="Myanmar Text"/>
              </a:rPr>
              <a:t>require</a:t>
            </a:r>
            <a:r>
              <a:rPr sz="2000" spc="1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2000" spc="-1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>
                <a:solidFill>
                  <a:srgbClr val="FFFFFF"/>
                </a:solidFill>
                <a:latin typeface="Myanmar Text"/>
                <a:cs typeface="Myanmar Text"/>
              </a:rPr>
              <a:t>accurate</a:t>
            </a:r>
            <a:r>
              <a:rPr sz="2000" spc="-2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>
                <a:solidFill>
                  <a:srgbClr val="FFFFFF"/>
                </a:solidFill>
                <a:latin typeface="Myanmar Text"/>
                <a:cs typeface="Myanmar Text"/>
              </a:rPr>
              <a:t>clock</a:t>
            </a:r>
            <a:endParaRPr sz="20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yanmar Text"/>
              <a:cs typeface="Myanmar Text"/>
            </a:endParaRPr>
          </a:p>
          <a:p>
            <a:pPr marL="355600" marR="5080" indent="-342900">
              <a:lnSpc>
                <a:spcPct val="100000"/>
              </a:lnSpc>
              <a:tabLst>
                <a:tab pos="354965" algn="l"/>
              </a:tabLst>
            </a:pPr>
            <a:r>
              <a:rPr sz="1600" spc="-16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spc="-5">
                <a:solidFill>
                  <a:srgbClr val="FFFFFF"/>
                </a:solidFill>
                <a:latin typeface="Myanmar Text"/>
                <a:cs typeface="Myanmar Text"/>
              </a:rPr>
              <a:t>Inaccurate</a:t>
            </a:r>
            <a:r>
              <a:rPr sz="2000" spc="-1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>
                <a:solidFill>
                  <a:srgbClr val="FFFFFF"/>
                </a:solidFill>
                <a:latin typeface="Myanmar Text"/>
                <a:cs typeface="Myanmar Text"/>
              </a:rPr>
              <a:t>clock</a:t>
            </a:r>
            <a:r>
              <a:rPr sz="2000" spc="1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>
                <a:solidFill>
                  <a:srgbClr val="FFFFFF"/>
                </a:solidFill>
                <a:latin typeface="Myanmar Text"/>
                <a:cs typeface="Myanmar Text"/>
              </a:rPr>
              <a:t>for</a:t>
            </a:r>
            <a:r>
              <a:rPr sz="2000" spc="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>
                <a:solidFill>
                  <a:srgbClr val="FFFFFF"/>
                </a:solidFill>
                <a:latin typeface="Myanmar Text"/>
                <a:cs typeface="Myanmar Text"/>
              </a:rPr>
              <a:t>transmitter</a:t>
            </a:r>
            <a:r>
              <a:rPr sz="2000" spc="-2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>
                <a:solidFill>
                  <a:srgbClr val="FFFFFF"/>
                </a:solidFill>
                <a:latin typeface="Myanmar Text"/>
                <a:cs typeface="Myanmar Text"/>
              </a:rPr>
              <a:t>and</a:t>
            </a:r>
            <a:r>
              <a:rPr sz="2000" spc="-5">
                <a:solidFill>
                  <a:srgbClr val="FFFFFF"/>
                </a:solidFill>
                <a:latin typeface="Myanmar Text"/>
                <a:cs typeface="Myanmar Text"/>
              </a:rPr>
              <a:t> receiver</a:t>
            </a:r>
            <a:r>
              <a:rPr sz="2000" spc="3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>
                <a:solidFill>
                  <a:srgbClr val="FFFFFF"/>
                </a:solidFill>
                <a:latin typeface="Myanmar Text"/>
                <a:cs typeface="Myanmar Text"/>
              </a:rPr>
              <a:t>results</a:t>
            </a:r>
            <a:r>
              <a:rPr sz="2000" spc="1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>
                <a:solidFill>
                  <a:srgbClr val="FFFFFF"/>
                </a:solidFill>
                <a:latin typeface="Myanmar Text"/>
                <a:cs typeface="Myanmar Text"/>
              </a:rPr>
              <a:t>in </a:t>
            </a:r>
            <a:r>
              <a:rPr sz="2000" spc="-53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>
                <a:solidFill>
                  <a:srgbClr val="FFFFFF"/>
                </a:solidFill>
                <a:latin typeface="Myanmar Text"/>
                <a:cs typeface="Myanmar Text"/>
              </a:rPr>
              <a:t>time</a:t>
            </a:r>
            <a:r>
              <a:rPr sz="2000" spc="-5">
                <a:solidFill>
                  <a:srgbClr val="FFFFFF"/>
                </a:solidFill>
                <a:latin typeface="Myanmar Text"/>
                <a:cs typeface="Myanmar Text"/>
              </a:rPr>
              <a:t> jittering</a:t>
            </a:r>
            <a:endParaRPr sz="20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00" spc="-16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spc="-5">
                <a:solidFill>
                  <a:srgbClr val="FFFFFF"/>
                </a:solidFill>
                <a:latin typeface="Myanmar Text"/>
                <a:cs typeface="Myanmar Text"/>
              </a:rPr>
              <a:t>It</a:t>
            </a:r>
            <a:r>
              <a:rPr sz="2000" spc="-1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>
                <a:solidFill>
                  <a:srgbClr val="FFFFFF"/>
                </a:solidFill>
                <a:latin typeface="Myanmar Text"/>
                <a:cs typeface="Myanmar Text"/>
              </a:rPr>
              <a:t>causes</a:t>
            </a:r>
            <a:r>
              <a:rPr sz="2000" spc="-2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>
                <a:solidFill>
                  <a:srgbClr val="FFFFFF"/>
                </a:solidFill>
                <a:latin typeface="Myanmar Text"/>
                <a:cs typeface="Myanmar Text"/>
              </a:rPr>
              <a:t>multipath</a:t>
            </a:r>
            <a:r>
              <a:rPr sz="2000" spc="-2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>
                <a:solidFill>
                  <a:srgbClr val="FFFFFF"/>
                </a:solidFill>
                <a:latin typeface="Myanmar Text"/>
                <a:cs typeface="Myanmar Text"/>
              </a:rPr>
              <a:t>distortion</a:t>
            </a:r>
            <a:endParaRPr sz="20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1658" y="3155060"/>
            <a:ext cx="36639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>
                <a:solidFill>
                  <a:srgbClr val="FFFFFF"/>
                </a:solidFill>
                <a:latin typeface="Myanmar Text"/>
                <a:cs typeface="Myanmar Text"/>
              </a:rPr>
              <a:t>Thank</a:t>
            </a:r>
            <a:r>
              <a:rPr sz="5400" spc="-9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5400">
                <a:solidFill>
                  <a:srgbClr val="FFFFFF"/>
                </a:solidFill>
                <a:latin typeface="Myanmar Text"/>
                <a:cs typeface="Myanmar Text"/>
              </a:rPr>
              <a:t>you…</a:t>
            </a:r>
            <a:endParaRPr sz="54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9" name="Rectangle 15">
            <a:extLst>
              <a:ext uri="{FF2B5EF4-FFF2-40B4-BE49-F238E27FC236}">
                <a16:creationId xmlns:a16="http://schemas.microsoft.com/office/drawing/2014/main" id="{F878E658-6081-BF2A-E0D1-F69770BD9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he-IL" sz="4400" dirty="0">
                <a:solidFill>
                  <a:srgbClr val="FF0000"/>
                </a:solidFill>
              </a:rPr>
              <a:t>Overview</a:t>
            </a:r>
          </a:p>
        </p:txBody>
      </p:sp>
      <p:sp>
        <p:nvSpPr>
          <p:cNvPr id="6160" name="Rectangle 16">
            <a:extLst>
              <a:ext uri="{FF2B5EF4-FFF2-40B4-BE49-F238E27FC236}">
                <a16:creationId xmlns:a16="http://schemas.microsoft.com/office/drawing/2014/main" id="{D3BA36B5-74EB-1CB3-A619-2BED9DFAF6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altLang="en-US" sz="2800" b="0"/>
              <a:t>Studying the issues concerning propagation and path loss scenarios.</a:t>
            </a:r>
          </a:p>
          <a:p>
            <a:pPr algn="l" rtl="0"/>
            <a:r>
              <a:rPr lang="en-US" altLang="en-US" sz="2800" b="0"/>
              <a:t>Studying different power control strategies.</a:t>
            </a:r>
          </a:p>
          <a:p>
            <a:pPr algn="l" rtl="0"/>
            <a:r>
              <a:rPr lang="en-US" altLang="en-US" sz="2800" b="0"/>
              <a:t>Proposing a propagation model based upon different environment conditions.</a:t>
            </a:r>
            <a:endParaRPr lang="en-US" altLang="he-IL" sz="2800" b="0"/>
          </a:p>
          <a:p>
            <a:pPr algn="l" rtl="0"/>
            <a:r>
              <a:rPr lang="en-US" altLang="en-US" sz="2800" b="0"/>
              <a:t>Creating a computer simulation that tests the path loss model.</a:t>
            </a:r>
          </a:p>
          <a:p>
            <a:pPr algn="l" rtl="0"/>
            <a:r>
              <a:rPr lang="en-US" altLang="en-US" sz="2800" b="0"/>
              <a:t>Finding criterion for power control on basis of simulation.</a:t>
            </a:r>
            <a:endParaRPr lang="en-US" altLang="he-IL" b="0"/>
          </a:p>
        </p:txBody>
      </p:sp>
    </p:spTree>
  </p:cSld>
  <p:clrMapOvr>
    <a:masterClrMapping/>
  </p:clrMapOvr>
  <p:transition advTm="60448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>
            <a:extLst>
              <a:ext uri="{FF2B5EF4-FFF2-40B4-BE49-F238E27FC236}">
                <a16:creationId xmlns:a16="http://schemas.microsoft.com/office/drawing/2014/main" id="{28C162AB-695E-0207-BDC7-60C65399E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en-US" altLang="he-IL">
                <a:solidFill>
                  <a:srgbClr val="FF0000"/>
                </a:solidFill>
              </a:rPr>
              <a:t>Introduction to Cellular Communication</a:t>
            </a:r>
            <a:endParaRPr lang="en-US" altLang="he-IL"/>
          </a:p>
        </p:txBody>
      </p:sp>
      <p:graphicFrame>
        <p:nvGraphicFramePr>
          <p:cNvPr id="41988" name="Object 4">
            <a:extLst>
              <a:ext uri="{FF2B5EF4-FFF2-40B4-BE49-F238E27FC236}">
                <a16:creationId xmlns:a16="http://schemas.microsoft.com/office/drawing/2014/main" id="{C57732E0-672F-9076-D083-72FBF20FE0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2286000"/>
          <a:ext cx="3505200" cy="348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227200" imgH="5187960" progId="Visio.Drawing.5">
                  <p:embed/>
                </p:oleObj>
              </mc:Choice>
              <mc:Fallback>
                <p:oleObj name="VISIO" r:id="rId2" imgW="5227200" imgH="5187960" progId="Visio.Drawing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638800" y="2286000"/>
                        <a:ext cx="3505200" cy="348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Rectangle 5">
            <a:extLst>
              <a:ext uri="{FF2B5EF4-FFF2-40B4-BE49-F238E27FC236}">
                <a16:creationId xmlns:a16="http://schemas.microsoft.com/office/drawing/2014/main" id="{992C93BD-6830-5367-E19F-36C2F8C42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81200"/>
            <a:ext cx="7772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defPPr>
              <a:defRPr lang="en-US"/>
            </a:defPPr>
            <a:lvl1pPr marL="342900" indent="-342900" algn="r" rtl="1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r" rtl="1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r" rtl="1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r" rtl="1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r" rtl="1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r" defTabSz="914400" rtl="1" eaLnBrk="1" fontAlgn="base" latinLnBrk="0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971800" indent="-228600" algn="r" defTabSz="914400" rtl="1" eaLnBrk="1" fontAlgn="base" latinLnBrk="0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429000" indent="-228600" algn="r" defTabSz="914400" rtl="1" eaLnBrk="1" fontAlgn="base" latinLnBrk="0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886200" indent="-228600" algn="r" defTabSz="914400" rtl="1" eaLnBrk="1" fontAlgn="base" latinLnBrk="0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 rtl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0" lang="en-US" altLang="en-US" sz="2800">
                <a:cs typeface="Times New Roman (Hebrew)" pitchFamily="26" charset="0"/>
              </a:rPr>
              <a:t>In cellular systems, the service area</a:t>
            </a:r>
            <a:br>
              <a:rPr kumimoji="0" lang="en-US" altLang="en-US" sz="2800">
                <a:cs typeface="Times New Roman (Hebrew)" pitchFamily="26" charset="0"/>
              </a:rPr>
            </a:br>
            <a:r>
              <a:rPr kumimoji="0" lang="en-US" altLang="en-US" sz="2800">
                <a:cs typeface="Times New Roman (Hebrew)" pitchFamily="26" charset="0"/>
              </a:rPr>
              <a:t> is divided to cells.</a:t>
            </a:r>
          </a:p>
          <a:p>
            <a:pPr algn="l" rtl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0" lang="en-US" altLang="en-US" sz="2800">
                <a:cs typeface="Times New Roman (Hebrew)" pitchFamily="26" charset="0"/>
              </a:rPr>
              <a:t>Each cell uses a specific set of</a:t>
            </a:r>
            <a:br>
              <a:rPr kumimoji="0" lang="en-US" altLang="en-US" sz="2800">
                <a:cs typeface="Times New Roman (Hebrew)" pitchFamily="26" charset="0"/>
              </a:rPr>
            </a:br>
            <a:r>
              <a:rPr kumimoji="0" lang="en-US" altLang="en-US" sz="2800">
                <a:cs typeface="Times New Roman (Hebrew)" pitchFamily="26" charset="0"/>
              </a:rPr>
              <a:t>frequencies.</a:t>
            </a:r>
          </a:p>
          <a:p>
            <a:pPr algn="l" rtl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0" lang="en-US" altLang="en-US" sz="2800">
                <a:cs typeface="Times New Roman (Hebrew)" pitchFamily="26" charset="0"/>
              </a:rPr>
              <a:t>Cellular systems implement</a:t>
            </a:r>
            <a:br>
              <a:rPr kumimoji="0" lang="en-US" altLang="en-US" sz="2800">
                <a:cs typeface="Times New Roman (Hebrew)" pitchFamily="26" charset="0"/>
              </a:rPr>
            </a:br>
            <a:r>
              <a:rPr kumimoji="0" lang="en-US" altLang="en-US" sz="2800">
                <a:cs typeface="Times New Roman (Hebrew)" pitchFamily="26" charset="0"/>
              </a:rPr>
              <a:t>frequency reuse in service area.</a:t>
            </a:r>
          </a:p>
        </p:txBody>
      </p:sp>
      <p:sp>
        <p:nvSpPr>
          <p:cNvPr id="41990" name="Text Box 6">
            <a:extLst>
              <a:ext uri="{FF2B5EF4-FFF2-40B4-BE49-F238E27FC236}">
                <a16:creationId xmlns:a16="http://schemas.microsoft.com/office/drawing/2014/main" id="{2FC46E20-CB25-C8A7-7452-C2BC25287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638800"/>
            <a:ext cx="61722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en-US" b="1">
                <a:solidFill>
                  <a:srgbClr val="FFFF00"/>
                </a:solidFill>
                <a:cs typeface="Times New Roman (Hebrew)" pitchFamily="26" charset="0"/>
              </a:rPr>
              <a:t>For example: c</a:t>
            </a:r>
            <a:r>
              <a:rPr kumimoji="0" lang="en-US" altLang="he-IL" b="1">
                <a:solidFill>
                  <a:srgbClr val="FFFF00"/>
                </a:solidFill>
                <a:cs typeface="Aharoni" panose="02010803020104030203" pitchFamily="2" charset="-79"/>
              </a:rPr>
              <a:t>ells with the same letters use the same set of frequencies</a:t>
            </a:r>
            <a:r>
              <a:rPr kumimoji="0" lang="en-US" altLang="he-IL" sz="2800">
                <a:solidFill>
                  <a:srgbClr val="FFFF00"/>
                </a:solidFill>
                <a:cs typeface="Aharoni" panose="02010803020104030203" pitchFamily="2" charset="-79"/>
              </a:rPr>
              <a:t>.</a:t>
            </a:r>
            <a:endParaRPr lang="en-US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advTm="34912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8" name="Rectangle 14">
            <a:extLst>
              <a:ext uri="{FF2B5EF4-FFF2-40B4-BE49-F238E27FC236}">
                <a16:creationId xmlns:a16="http://schemas.microsoft.com/office/drawing/2014/main" id="{08C5A95E-C47B-2DF8-CB6C-A89EE98C8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he-IL">
                <a:solidFill>
                  <a:srgbClr val="FF0000"/>
                </a:solidFill>
              </a:rPr>
              <a:t>Definition of Power Control</a:t>
            </a:r>
            <a:endParaRPr lang="en-US" altLang="he-IL"/>
          </a:p>
        </p:txBody>
      </p:sp>
      <p:sp>
        <p:nvSpPr>
          <p:cNvPr id="11280" name="Rectangle 16">
            <a:extLst>
              <a:ext uri="{FF2B5EF4-FFF2-40B4-BE49-F238E27FC236}">
                <a16:creationId xmlns:a16="http://schemas.microsoft.com/office/drawing/2014/main" id="{AEDC3CAA-A887-0850-7A7C-2672BBDF83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1905000"/>
          </a:xfrm>
          <a:noFill/>
        </p:spPr>
        <p:txBody>
          <a:bodyPr>
            <a:normAutofit lnSpcReduction="10000"/>
          </a:bodyPr>
          <a:lstStyle/>
          <a:p>
            <a:pPr algn="l" rtl="0"/>
            <a:r>
              <a:rPr lang="en-US" altLang="en-US" sz="2800" b="0"/>
              <a:t>A mechanism that allows managing the transmitted power on a cellular link.</a:t>
            </a:r>
          </a:p>
          <a:p>
            <a:pPr algn="l" rtl="0"/>
            <a:r>
              <a:rPr lang="en-US" altLang="en-US" sz="2800" b="0"/>
              <a:t>The control can be downlink (base - station power) or uplink (mobile power).</a:t>
            </a:r>
          </a:p>
        </p:txBody>
      </p:sp>
      <p:sp>
        <p:nvSpPr>
          <p:cNvPr id="11286" name="Text Box 22">
            <a:extLst>
              <a:ext uri="{FF2B5EF4-FFF2-40B4-BE49-F238E27FC236}">
                <a16:creationId xmlns:a16="http://schemas.microsoft.com/office/drawing/2014/main" id="{0CF923D5-61FB-2024-A776-0CADB3F20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562600"/>
            <a:ext cx="769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0" lang="en-US" altLang="en-US" sz="2800">
                <a:cs typeface="Times New Roman (Hebrew)" pitchFamily="26" charset="0"/>
              </a:rPr>
              <a:t> Power is controlled according to measurements     </a:t>
            </a:r>
            <a:br>
              <a:rPr kumimoji="0" lang="en-US" altLang="en-US" sz="2800">
                <a:cs typeface="Times New Roman (Hebrew)" pitchFamily="26" charset="0"/>
              </a:rPr>
            </a:br>
            <a:r>
              <a:rPr kumimoji="0" lang="en-US" altLang="en-US" sz="2800">
                <a:cs typeface="Times New Roman (Hebrew)" pitchFamily="26" charset="0"/>
              </a:rPr>
              <a:t>   and decisions done by each end point.</a:t>
            </a:r>
          </a:p>
        </p:txBody>
      </p:sp>
      <p:grpSp>
        <p:nvGrpSpPr>
          <p:cNvPr id="11287" name="Group 23">
            <a:extLst>
              <a:ext uri="{FF2B5EF4-FFF2-40B4-BE49-F238E27FC236}">
                <a16:creationId xmlns:a16="http://schemas.microsoft.com/office/drawing/2014/main" id="{B70202D3-3F1C-E5FB-C241-E2D41EBC9DD1}"/>
              </a:ext>
            </a:extLst>
          </p:cNvPr>
          <p:cNvGrpSpPr/>
          <p:nvPr/>
        </p:nvGrpSpPr>
        <p:grpSpPr>
          <a:xfrm>
            <a:off x="2438400" y="3962400"/>
            <a:ext cx="381000" cy="1524000"/>
            <a:chOff x="3024" y="2016"/>
            <a:chExt cx="432" cy="2304"/>
          </a:xfrm>
        </p:grpSpPr>
        <p:sp>
          <p:nvSpPr>
            <p:cNvPr id="11288" name="AutoShape 24">
              <a:extLst>
                <a:ext uri="{FF2B5EF4-FFF2-40B4-BE49-F238E27FC236}">
                  <a16:creationId xmlns:a16="http://schemas.microsoft.com/office/drawing/2014/main" id="{269B01ED-F91A-02E4-8F06-0FEAC344E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016"/>
              <a:ext cx="432" cy="230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1289" name="Line 25">
              <a:extLst>
                <a:ext uri="{FF2B5EF4-FFF2-40B4-BE49-F238E27FC236}">
                  <a16:creationId xmlns:a16="http://schemas.microsoft.com/office/drawing/2014/main" id="{8631C138-3682-D80E-8E02-DA1FA9ED45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4029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1290" name="Line 26">
              <a:extLst>
                <a:ext uri="{FF2B5EF4-FFF2-40B4-BE49-F238E27FC236}">
                  <a16:creationId xmlns:a16="http://schemas.microsoft.com/office/drawing/2014/main" id="{081E7CDE-B699-AD54-8813-B23059300B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24" y="3888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1291" name="Line 27">
              <a:extLst>
                <a:ext uri="{FF2B5EF4-FFF2-40B4-BE49-F238E27FC236}">
                  <a16:creationId xmlns:a16="http://schemas.microsoft.com/office/drawing/2014/main" id="{B0F1918B-7340-30AD-2C7B-E84ECB35D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3660"/>
              <a:ext cx="381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1292" name="Line 28">
              <a:extLst>
                <a:ext uri="{FF2B5EF4-FFF2-40B4-BE49-F238E27FC236}">
                  <a16:creationId xmlns:a16="http://schemas.microsoft.com/office/drawing/2014/main" id="{097BC855-62FB-4462-9416-B2B6DAEB52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05" y="3423"/>
              <a:ext cx="27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1293" name="Line 29">
              <a:extLst>
                <a:ext uri="{FF2B5EF4-FFF2-40B4-BE49-F238E27FC236}">
                  <a16:creationId xmlns:a16="http://schemas.microsoft.com/office/drawing/2014/main" id="{8A383677-C5E3-B0BD-DCBA-B958F985D4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5" y="3288"/>
              <a:ext cx="288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1294" name="Line 30">
              <a:extLst>
                <a:ext uri="{FF2B5EF4-FFF2-40B4-BE49-F238E27FC236}">
                  <a16:creationId xmlns:a16="http://schemas.microsoft.com/office/drawing/2014/main" id="{7CD14F75-5945-BE7F-A59A-7B4BF5275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35" y="3060"/>
              <a:ext cx="21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1295" name="Line 31">
              <a:extLst>
                <a:ext uri="{FF2B5EF4-FFF2-40B4-BE49-F238E27FC236}">
                  <a16:creationId xmlns:a16="http://schemas.microsoft.com/office/drawing/2014/main" id="{574E856A-4AED-7F61-3E58-ACB02073E2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88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1296" name="Line 32">
              <a:extLst>
                <a:ext uri="{FF2B5EF4-FFF2-40B4-BE49-F238E27FC236}">
                  <a16:creationId xmlns:a16="http://schemas.microsoft.com/office/drawing/2014/main" id="{948A19E7-8EB9-95EB-8BBA-BB1AFB8E8F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68" y="259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1297" name="Group 33">
            <a:extLst>
              <a:ext uri="{FF2B5EF4-FFF2-40B4-BE49-F238E27FC236}">
                <a16:creationId xmlns:a16="http://schemas.microsoft.com/office/drawing/2014/main" id="{4D962BDE-C8E1-2230-B1EC-C8255001BF98}"/>
              </a:ext>
            </a:extLst>
          </p:cNvPr>
          <p:cNvGrpSpPr/>
          <p:nvPr/>
        </p:nvGrpSpPr>
        <p:grpSpPr>
          <a:xfrm>
            <a:off x="5181600" y="4648200"/>
            <a:ext cx="228600" cy="536575"/>
            <a:chOff x="5904" y="7401"/>
            <a:chExt cx="288" cy="843"/>
          </a:xfrm>
        </p:grpSpPr>
        <p:sp>
          <p:nvSpPr>
            <p:cNvPr id="11298" name="AutoShape 34">
              <a:extLst>
                <a:ext uri="{FF2B5EF4-FFF2-40B4-BE49-F238E27FC236}">
                  <a16:creationId xmlns:a16="http://schemas.microsoft.com/office/drawing/2014/main" id="{8564C251-34BE-A6B2-756E-B11A1D754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" y="7668"/>
              <a:ext cx="288" cy="576"/>
            </a:xfrm>
            <a:prstGeom prst="cube">
              <a:avLst>
                <a:gd name="adj" fmla="val 25000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1299" name="Line 35">
              <a:extLst>
                <a:ext uri="{FF2B5EF4-FFF2-40B4-BE49-F238E27FC236}">
                  <a16:creationId xmlns:a16="http://schemas.microsoft.com/office/drawing/2014/main" id="{021EF2AB-846D-379F-2564-603F23E1C9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65" y="7401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1300" name="Rectangle 36">
              <a:extLst>
                <a:ext uri="{FF2B5EF4-FFF2-40B4-BE49-F238E27FC236}">
                  <a16:creationId xmlns:a16="http://schemas.microsoft.com/office/drawing/2014/main" id="{524BF96C-E51E-3C5F-4A63-AEB5FCF76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" y="7812"/>
              <a:ext cx="231" cy="18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11305" name="AutoShape 41">
            <a:extLst>
              <a:ext uri="{FF2B5EF4-FFF2-40B4-BE49-F238E27FC236}">
                <a16:creationId xmlns:a16="http://schemas.microsoft.com/office/drawing/2014/main" id="{178ABDE2-0E72-CB92-0A8D-623DBC36B4E9}"/>
              </a:ext>
            </a:extLst>
          </p:cNvPr>
          <p:cNvSpPr>
            <a:spLocks noChangeArrowheads="1"/>
          </p:cNvSpPr>
          <p:nvPr/>
        </p:nvSpPr>
        <p:spPr bwMode="auto">
          <a:xfrm rot="1275848">
            <a:off x="2819400" y="39624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306" name="AutoShape 42">
            <a:extLst>
              <a:ext uri="{FF2B5EF4-FFF2-40B4-BE49-F238E27FC236}">
                <a16:creationId xmlns:a16="http://schemas.microsoft.com/office/drawing/2014/main" id="{EAF97014-FCF8-7935-D7D9-B43D2C350183}"/>
              </a:ext>
            </a:extLst>
          </p:cNvPr>
          <p:cNvSpPr>
            <a:spLocks noChangeArrowheads="1"/>
          </p:cNvSpPr>
          <p:nvPr/>
        </p:nvSpPr>
        <p:spPr bwMode="auto">
          <a:xfrm rot="1275848">
            <a:off x="3657600" y="42672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307" name="AutoShape 43">
            <a:extLst>
              <a:ext uri="{FF2B5EF4-FFF2-40B4-BE49-F238E27FC236}">
                <a16:creationId xmlns:a16="http://schemas.microsoft.com/office/drawing/2014/main" id="{80162299-8F02-EADD-5503-C90D96A0596D}"/>
              </a:ext>
            </a:extLst>
          </p:cNvPr>
          <p:cNvSpPr>
            <a:spLocks noChangeArrowheads="1"/>
          </p:cNvSpPr>
          <p:nvPr/>
        </p:nvSpPr>
        <p:spPr bwMode="auto">
          <a:xfrm rot="1275848">
            <a:off x="4419600" y="45720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308" name="AutoShape 44">
            <a:extLst>
              <a:ext uri="{FF2B5EF4-FFF2-40B4-BE49-F238E27FC236}">
                <a16:creationId xmlns:a16="http://schemas.microsoft.com/office/drawing/2014/main" id="{F30090EE-CA8C-16C4-8AC4-502C3F1DE689}"/>
              </a:ext>
            </a:extLst>
          </p:cNvPr>
          <p:cNvSpPr>
            <a:spLocks noChangeArrowheads="1"/>
          </p:cNvSpPr>
          <p:nvPr/>
        </p:nvSpPr>
        <p:spPr bwMode="auto">
          <a:xfrm rot="-9689320">
            <a:off x="4343400" y="44196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311" name="AutoShape 47">
            <a:extLst>
              <a:ext uri="{FF2B5EF4-FFF2-40B4-BE49-F238E27FC236}">
                <a16:creationId xmlns:a16="http://schemas.microsoft.com/office/drawing/2014/main" id="{F10B0654-33D6-D72E-472F-4D86C1612831}"/>
              </a:ext>
            </a:extLst>
          </p:cNvPr>
          <p:cNvSpPr>
            <a:spLocks noChangeArrowheads="1"/>
          </p:cNvSpPr>
          <p:nvPr/>
        </p:nvSpPr>
        <p:spPr bwMode="auto">
          <a:xfrm rot="-9689320">
            <a:off x="3581400" y="41910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312" name="AutoShape 48">
            <a:extLst>
              <a:ext uri="{FF2B5EF4-FFF2-40B4-BE49-F238E27FC236}">
                <a16:creationId xmlns:a16="http://schemas.microsoft.com/office/drawing/2014/main" id="{C5ABA90F-D502-2BBB-D174-AF6AF51C1D7E}"/>
              </a:ext>
            </a:extLst>
          </p:cNvPr>
          <p:cNvSpPr>
            <a:spLocks noChangeArrowheads="1"/>
          </p:cNvSpPr>
          <p:nvPr/>
        </p:nvSpPr>
        <p:spPr bwMode="auto">
          <a:xfrm rot="-9689320">
            <a:off x="2819400" y="39624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ransition advTm="32736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3" name="Rectangle 35">
            <a:extLst>
              <a:ext uri="{FF2B5EF4-FFF2-40B4-BE49-F238E27FC236}">
                <a16:creationId xmlns:a16="http://schemas.microsoft.com/office/drawing/2014/main" id="{C7FCFB35-BD3E-65C2-1DFB-DE0AABC8E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rtl="0"/>
            <a:r>
              <a:rPr lang="en-US" altLang="he-IL">
                <a:solidFill>
                  <a:srgbClr val="FF0000"/>
                </a:solidFill>
              </a:rPr>
              <a:t>The Goals of Power Control</a:t>
            </a:r>
            <a:endParaRPr lang="en-US" altLang="he-IL"/>
          </a:p>
        </p:txBody>
      </p:sp>
      <p:sp>
        <p:nvSpPr>
          <p:cNvPr id="12325" name="Rectangle 37">
            <a:extLst>
              <a:ext uri="{FF2B5EF4-FFF2-40B4-BE49-F238E27FC236}">
                <a16:creationId xmlns:a16="http://schemas.microsoft.com/office/drawing/2014/main" id="{9FC4CEFE-FB73-16C8-CB0E-87D7139451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  <a:noFill/>
        </p:spPr>
        <p:txBody>
          <a:bodyPr>
            <a:normAutofit fontScale="85000" lnSpcReduction="10000"/>
          </a:bodyPr>
          <a:lstStyle/>
          <a:p>
            <a:pPr algn="l" rtl="0">
              <a:lnSpc>
                <a:spcPct val="90000"/>
              </a:lnSpc>
            </a:pPr>
            <a:r>
              <a:rPr lang="en-US" altLang="en-US" sz="2800" b="0"/>
              <a:t>Generally - provide each subscriber with sufficient connection quality, for any cellular link condition.</a:t>
            </a:r>
          </a:p>
          <a:p>
            <a:pPr algn="l" rtl="0">
              <a:lnSpc>
                <a:spcPct val="90000"/>
              </a:lnSpc>
            </a:pPr>
            <a:endParaRPr lang="en-US" altLang="en-US" sz="2800" b="0"/>
          </a:p>
          <a:p>
            <a:pPr algn="l" rtl="0">
              <a:lnSpc>
                <a:spcPct val="90000"/>
              </a:lnSpc>
            </a:pPr>
            <a:r>
              <a:rPr lang="en-US" altLang="en-US" sz="2800" b="0"/>
              <a:t>Compensate for channel degradation - fading or attenuation, specifically for each subscriber.</a:t>
            </a:r>
          </a:p>
          <a:p>
            <a:pPr algn="l" rtl="0">
              <a:lnSpc>
                <a:spcPct val="90000"/>
              </a:lnSpc>
            </a:pPr>
            <a:endParaRPr lang="en-US" altLang="en-US" sz="2800" b="0"/>
          </a:p>
          <a:p>
            <a:pPr algn="l" rtl="0">
              <a:lnSpc>
                <a:spcPct val="90000"/>
              </a:lnSpc>
            </a:pPr>
            <a:r>
              <a:rPr lang="en-US" altLang="en-US" sz="2800" b="0"/>
              <a:t>Reduce power consumption by the mobile terminal.</a:t>
            </a:r>
          </a:p>
          <a:p>
            <a:pPr algn="l" rtl="0">
              <a:lnSpc>
                <a:spcPct val="90000"/>
              </a:lnSpc>
            </a:pPr>
            <a:endParaRPr lang="en-US" altLang="en-US" sz="2800" b="0"/>
          </a:p>
          <a:p>
            <a:pPr algn="l" rtl="0">
              <a:lnSpc>
                <a:spcPct val="90000"/>
              </a:lnSpc>
            </a:pPr>
            <a:r>
              <a:rPr lang="en-US" altLang="en-US" sz="2800" b="0"/>
              <a:t>Example: the ‘Near - Far Effect’ in CDMA.</a:t>
            </a:r>
          </a:p>
        </p:txBody>
      </p:sp>
    </p:spTree>
  </p:cSld>
  <p:clrMapOvr>
    <a:masterClrMapping/>
  </p:clrMapOvr>
  <p:transition advTm="59024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9">
            <a:extLst>
              <a:ext uri="{FF2B5EF4-FFF2-40B4-BE49-F238E27FC236}">
                <a16:creationId xmlns:a16="http://schemas.microsoft.com/office/drawing/2014/main" id="{ED3E9DCC-4C24-4788-4ABB-4B03803F1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rtl="0"/>
            <a:r>
              <a:rPr lang="en-US" altLang="he-IL">
                <a:solidFill>
                  <a:schemeClr val="hlink"/>
                </a:solidFill>
              </a:rPr>
              <a:t>Near Far Effect (CDMA example)</a:t>
            </a:r>
          </a:p>
        </p:txBody>
      </p:sp>
      <p:sp>
        <p:nvSpPr>
          <p:cNvPr id="14348" name="Rectangle 12">
            <a:extLst>
              <a:ext uri="{FF2B5EF4-FFF2-40B4-BE49-F238E27FC236}">
                <a16:creationId xmlns:a16="http://schemas.microsoft.com/office/drawing/2014/main" id="{904D5A1C-1DAD-8A9E-3077-9FE967A146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2362200"/>
          </a:xfrm>
          <a:noFill/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altLang="en-US" sz="2800" b="0"/>
              <a:t>CDMA systems use adjacent code channels.</a:t>
            </a:r>
          </a:p>
          <a:p>
            <a:pPr algn="l" rtl="0"/>
            <a:r>
              <a:rPr lang="en-US" altLang="en-US" sz="2800" b="0"/>
              <a:t>These channels use same frequency, and differ by orthogonal ‘spreading codes’.</a:t>
            </a:r>
          </a:p>
          <a:p>
            <a:pPr algn="l" rtl="0"/>
            <a:r>
              <a:rPr lang="en-US" altLang="en-US" sz="2800" b="0"/>
              <a:t>The receiver at the base station uses the codes to separate the signals from each other.</a:t>
            </a:r>
          </a:p>
        </p:txBody>
      </p:sp>
      <p:sp>
        <p:nvSpPr>
          <p:cNvPr id="14349" name="Oval 13">
            <a:extLst>
              <a:ext uri="{FF2B5EF4-FFF2-40B4-BE49-F238E27FC236}">
                <a16:creationId xmlns:a16="http://schemas.microsoft.com/office/drawing/2014/main" id="{9C7386A0-6067-1E5B-622C-A028D27A5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572000"/>
            <a:ext cx="3810000" cy="1981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pSp>
        <p:nvGrpSpPr>
          <p:cNvPr id="14350" name="Group 14">
            <a:extLst>
              <a:ext uri="{FF2B5EF4-FFF2-40B4-BE49-F238E27FC236}">
                <a16:creationId xmlns:a16="http://schemas.microsoft.com/office/drawing/2014/main" id="{BF1D69B5-53A3-E51F-D5F7-D64C7DC60303}"/>
              </a:ext>
            </a:extLst>
          </p:cNvPr>
          <p:cNvGrpSpPr/>
          <p:nvPr/>
        </p:nvGrpSpPr>
        <p:grpSpPr>
          <a:xfrm>
            <a:off x="4343400" y="4343400"/>
            <a:ext cx="274638" cy="1463675"/>
            <a:chOff x="3024" y="2016"/>
            <a:chExt cx="432" cy="2304"/>
          </a:xfrm>
        </p:grpSpPr>
        <p:sp>
          <p:nvSpPr>
            <p:cNvPr id="14351" name="AutoShape 15">
              <a:extLst>
                <a:ext uri="{FF2B5EF4-FFF2-40B4-BE49-F238E27FC236}">
                  <a16:creationId xmlns:a16="http://schemas.microsoft.com/office/drawing/2014/main" id="{F36BBA81-C805-80D9-5F53-5225B3B31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016"/>
              <a:ext cx="432" cy="230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4352" name="Line 16">
              <a:extLst>
                <a:ext uri="{FF2B5EF4-FFF2-40B4-BE49-F238E27FC236}">
                  <a16:creationId xmlns:a16="http://schemas.microsoft.com/office/drawing/2014/main" id="{E187E95F-2E5E-A3B1-8D3E-253C8CAE62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4029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4353" name="Line 17">
              <a:extLst>
                <a:ext uri="{FF2B5EF4-FFF2-40B4-BE49-F238E27FC236}">
                  <a16:creationId xmlns:a16="http://schemas.microsoft.com/office/drawing/2014/main" id="{E4D00D95-8740-1B96-BE11-609E14F5F0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24" y="3888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4354" name="Line 18">
              <a:extLst>
                <a:ext uri="{FF2B5EF4-FFF2-40B4-BE49-F238E27FC236}">
                  <a16:creationId xmlns:a16="http://schemas.microsoft.com/office/drawing/2014/main" id="{42D3A8E5-4711-E2C6-DB62-E70E6A154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3660"/>
              <a:ext cx="381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4355" name="Line 19">
              <a:extLst>
                <a:ext uri="{FF2B5EF4-FFF2-40B4-BE49-F238E27FC236}">
                  <a16:creationId xmlns:a16="http://schemas.microsoft.com/office/drawing/2014/main" id="{D8375285-EDFC-31B1-2634-8467874470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05" y="3423"/>
              <a:ext cx="27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4356" name="Line 20">
              <a:extLst>
                <a:ext uri="{FF2B5EF4-FFF2-40B4-BE49-F238E27FC236}">
                  <a16:creationId xmlns:a16="http://schemas.microsoft.com/office/drawing/2014/main" id="{51848B8A-E7F2-66F9-489F-B50A96373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5" y="3288"/>
              <a:ext cx="288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4357" name="Line 21">
              <a:extLst>
                <a:ext uri="{FF2B5EF4-FFF2-40B4-BE49-F238E27FC236}">
                  <a16:creationId xmlns:a16="http://schemas.microsoft.com/office/drawing/2014/main" id="{1E61F73F-E518-4072-CCBA-5B03234AF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35" y="3060"/>
              <a:ext cx="21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4358" name="Line 22">
              <a:extLst>
                <a:ext uri="{FF2B5EF4-FFF2-40B4-BE49-F238E27FC236}">
                  <a16:creationId xmlns:a16="http://schemas.microsoft.com/office/drawing/2014/main" id="{988126E9-E2E9-0E28-BC08-33F4C7270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88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4359" name="Line 23">
              <a:extLst>
                <a:ext uri="{FF2B5EF4-FFF2-40B4-BE49-F238E27FC236}">
                  <a16:creationId xmlns:a16="http://schemas.microsoft.com/office/drawing/2014/main" id="{FB197AFA-0743-8E34-BE75-D610D78153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68" y="259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14360" name="Oval 24">
            <a:extLst>
              <a:ext uri="{FF2B5EF4-FFF2-40B4-BE49-F238E27FC236}">
                <a16:creationId xmlns:a16="http://schemas.microsoft.com/office/drawing/2014/main" id="{60789163-68D6-263E-7A94-2630804C5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867400"/>
            <a:ext cx="266700" cy="2286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4361" name="Oval 25">
            <a:extLst>
              <a:ext uri="{FF2B5EF4-FFF2-40B4-BE49-F238E27FC236}">
                <a16:creationId xmlns:a16="http://schemas.microsoft.com/office/drawing/2014/main" id="{BB8C64F8-6950-D5BC-5AA6-97485597F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1100"/>
            <a:ext cx="266700" cy="2286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4362" name="Oval 26">
            <a:extLst>
              <a:ext uri="{FF2B5EF4-FFF2-40B4-BE49-F238E27FC236}">
                <a16:creationId xmlns:a16="http://schemas.microsoft.com/office/drawing/2014/main" id="{90C201C3-3CE9-DEBC-4BAF-E2EBECA5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5105400"/>
            <a:ext cx="266700" cy="2286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4364" name="AutoShape 28">
            <a:extLst>
              <a:ext uri="{FF2B5EF4-FFF2-40B4-BE49-F238E27FC236}">
                <a16:creationId xmlns:a16="http://schemas.microsoft.com/office/drawing/2014/main" id="{9412002B-6DBB-4F10-0251-A35046EDDBC4}"/>
              </a:ext>
            </a:extLst>
          </p:cNvPr>
          <p:cNvSpPr>
            <a:spLocks noChangeArrowheads="1"/>
          </p:cNvSpPr>
          <p:nvPr/>
        </p:nvSpPr>
        <p:spPr bwMode="auto">
          <a:xfrm rot="2038228">
            <a:off x="4419600" y="4724400"/>
            <a:ext cx="1219200" cy="101600"/>
          </a:xfrm>
          <a:prstGeom prst="leftRightArrow">
            <a:avLst>
              <a:gd name="adj1" fmla="val 50000"/>
              <a:gd name="adj2" fmla="val 240000"/>
            </a:avLst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ctr" rtl="1"/>
            <a:endParaRPr lang="en-US" altLang="en-US"/>
          </a:p>
        </p:txBody>
      </p:sp>
      <p:sp>
        <p:nvSpPr>
          <p:cNvPr id="14365" name="AutoShape 29">
            <a:extLst>
              <a:ext uri="{FF2B5EF4-FFF2-40B4-BE49-F238E27FC236}">
                <a16:creationId xmlns:a16="http://schemas.microsoft.com/office/drawing/2014/main" id="{0090B691-35DA-9774-5AC1-1CB02CEB95F1}"/>
              </a:ext>
            </a:extLst>
          </p:cNvPr>
          <p:cNvSpPr>
            <a:spLocks noChangeArrowheads="1"/>
          </p:cNvSpPr>
          <p:nvPr/>
        </p:nvSpPr>
        <p:spPr bwMode="auto">
          <a:xfrm rot="-1553909">
            <a:off x="3276600" y="4648200"/>
            <a:ext cx="1219200" cy="101600"/>
          </a:xfrm>
          <a:prstGeom prst="leftRightArrow">
            <a:avLst>
              <a:gd name="adj1" fmla="val 50000"/>
              <a:gd name="adj2" fmla="val 240000"/>
            </a:avLst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ctr" rtl="1"/>
            <a:endParaRPr lang="en-US" altLang="en-US"/>
          </a:p>
        </p:txBody>
      </p:sp>
      <p:sp>
        <p:nvSpPr>
          <p:cNvPr id="14366" name="AutoShape 30">
            <a:extLst>
              <a:ext uri="{FF2B5EF4-FFF2-40B4-BE49-F238E27FC236}">
                <a16:creationId xmlns:a16="http://schemas.microsoft.com/office/drawing/2014/main" id="{7CD7B5F6-45DA-4048-394F-AF1BFF10F26C}"/>
              </a:ext>
            </a:extLst>
          </p:cNvPr>
          <p:cNvSpPr>
            <a:spLocks noChangeArrowheads="1"/>
          </p:cNvSpPr>
          <p:nvPr/>
        </p:nvSpPr>
        <p:spPr bwMode="auto">
          <a:xfrm rot="-2837746">
            <a:off x="2863056" y="5112544"/>
            <a:ext cx="1862138" cy="107950"/>
          </a:xfrm>
          <a:prstGeom prst="leftRightArrow">
            <a:avLst>
              <a:gd name="adj1" fmla="val 50000"/>
              <a:gd name="adj2" fmla="val 345000"/>
            </a:avLst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ctr" rtl="1"/>
            <a:endParaRPr lang="en-US" altLang="en-US"/>
          </a:p>
        </p:txBody>
      </p:sp>
      <p:sp>
        <p:nvSpPr>
          <p:cNvPr id="14367" name="Text Box 31">
            <a:extLst>
              <a:ext uri="{FF2B5EF4-FFF2-40B4-BE49-F238E27FC236}">
                <a16:creationId xmlns:a16="http://schemas.microsoft.com/office/drawing/2014/main" id="{3A0980E5-DC02-BFFC-AAC0-5EDA5EEE1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3434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r>
              <a:rPr lang="en-US" altLang="he-IL"/>
              <a:t>C1</a:t>
            </a:r>
          </a:p>
        </p:txBody>
      </p:sp>
      <p:sp>
        <p:nvSpPr>
          <p:cNvPr id="14368" name="Text Box 32">
            <a:extLst>
              <a:ext uri="{FF2B5EF4-FFF2-40B4-BE49-F238E27FC236}">
                <a16:creationId xmlns:a16="http://schemas.microsoft.com/office/drawing/2014/main" id="{F7F8DC7F-0AEF-43A0-3604-3A4BC2E6B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3340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r>
              <a:rPr lang="en-US" altLang="he-IL"/>
              <a:t>C2</a:t>
            </a:r>
          </a:p>
        </p:txBody>
      </p:sp>
      <p:sp>
        <p:nvSpPr>
          <p:cNvPr id="14369" name="Text Box 33">
            <a:extLst>
              <a:ext uri="{FF2B5EF4-FFF2-40B4-BE49-F238E27FC236}">
                <a16:creationId xmlns:a16="http://schemas.microsoft.com/office/drawing/2014/main" id="{484E34BE-AE1F-D56D-D4CA-95BF54DB1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4958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r>
              <a:rPr lang="en-US" altLang="he-IL"/>
              <a:t>C3</a:t>
            </a:r>
          </a:p>
        </p:txBody>
      </p:sp>
    </p:spTree>
  </p:cSld>
  <p:clrMapOvr>
    <a:masterClrMapping/>
  </p:clrMapOvr>
  <p:transition advTm="23024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8">
            <a:extLst>
              <a:ext uri="{FF2B5EF4-FFF2-40B4-BE49-F238E27FC236}">
                <a16:creationId xmlns:a16="http://schemas.microsoft.com/office/drawing/2014/main" id="{C11C8663-A3B5-8139-E15C-89A1B5A60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rtl="0"/>
            <a:r>
              <a:rPr lang="en-US" altLang="he-IL">
                <a:solidFill>
                  <a:schemeClr val="hlink"/>
                </a:solidFill>
              </a:rPr>
              <a:t>Near Far Effect (Continued)</a:t>
            </a:r>
            <a:endParaRPr lang="en-US" altLang="he-IL"/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E371CD15-0B57-7361-3BA1-56CF23D8AB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1676400"/>
          </a:xfrm>
          <a:noFill/>
        </p:spPr>
        <p:txBody>
          <a:bodyPr>
            <a:normAutofit fontScale="92500"/>
          </a:bodyPr>
          <a:lstStyle/>
          <a:p>
            <a:pPr algn="l" rtl="0">
              <a:lnSpc>
                <a:spcPct val="90000"/>
              </a:lnSpc>
            </a:pPr>
            <a:r>
              <a:rPr lang="en-US" altLang="en-US" sz="2800" b="0"/>
              <a:t>U1 is transmitting close to a base station and U2 is transmitting from further away. </a:t>
            </a:r>
          </a:p>
          <a:p>
            <a:pPr algn="l" rtl="0">
              <a:lnSpc>
                <a:spcPct val="90000"/>
              </a:lnSpc>
            </a:pPr>
            <a:r>
              <a:rPr lang="en-US" altLang="en-US" sz="2800" b="0"/>
              <a:t>Without any power management, U1 signal could interfere and mask out U2 signal.</a:t>
            </a:r>
          </a:p>
        </p:txBody>
      </p:sp>
      <p:grpSp>
        <p:nvGrpSpPr>
          <p:cNvPr id="13323" name="Group 11">
            <a:extLst>
              <a:ext uri="{FF2B5EF4-FFF2-40B4-BE49-F238E27FC236}">
                <a16:creationId xmlns:a16="http://schemas.microsoft.com/office/drawing/2014/main" id="{23DB0946-B749-5A6D-30BE-7DE0F523FA72}"/>
              </a:ext>
            </a:extLst>
          </p:cNvPr>
          <p:cNvGrpSpPr/>
          <p:nvPr/>
        </p:nvGrpSpPr>
        <p:grpSpPr>
          <a:xfrm>
            <a:off x="2133600" y="3733800"/>
            <a:ext cx="457200" cy="1905000"/>
            <a:chOff x="3024" y="2016"/>
            <a:chExt cx="432" cy="2304"/>
          </a:xfrm>
        </p:grpSpPr>
        <p:sp>
          <p:nvSpPr>
            <p:cNvPr id="13324" name="AutoShape 12">
              <a:extLst>
                <a:ext uri="{FF2B5EF4-FFF2-40B4-BE49-F238E27FC236}">
                  <a16:creationId xmlns:a16="http://schemas.microsoft.com/office/drawing/2014/main" id="{1DA931C0-0DF6-3F47-C929-A9D7E0D13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016"/>
              <a:ext cx="432" cy="230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3325" name="Line 13">
              <a:extLst>
                <a:ext uri="{FF2B5EF4-FFF2-40B4-BE49-F238E27FC236}">
                  <a16:creationId xmlns:a16="http://schemas.microsoft.com/office/drawing/2014/main" id="{AF1B4FF9-192A-7610-2241-469504C1E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4029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3326" name="Line 14">
              <a:extLst>
                <a:ext uri="{FF2B5EF4-FFF2-40B4-BE49-F238E27FC236}">
                  <a16:creationId xmlns:a16="http://schemas.microsoft.com/office/drawing/2014/main" id="{3F93DC4E-7D1A-8DB9-A72C-472A0938D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24" y="3888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3327" name="Line 15">
              <a:extLst>
                <a:ext uri="{FF2B5EF4-FFF2-40B4-BE49-F238E27FC236}">
                  <a16:creationId xmlns:a16="http://schemas.microsoft.com/office/drawing/2014/main" id="{51D9875C-1826-FA0C-3269-E6D6675122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3660"/>
              <a:ext cx="381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3328" name="Line 16">
              <a:extLst>
                <a:ext uri="{FF2B5EF4-FFF2-40B4-BE49-F238E27FC236}">
                  <a16:creationId xmlns:a16="http://schemas.microsoft.com/office/drawing/2014/main" id="{2AB2EDD9-8E26-63E2-04DC-CE75C5661C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05" y="3423"/>
              <a:ext cx="27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3329" name="Line 17">
              <a:extLst>
                <a:ext uri="{FF2B5EF4-FFF2-40B4-BE49-F238E27FC236}">
                  <a16:creationId xmlns:a16="http://schemas.microsoft.com/office/drawing/2014/main" id="{C98A7FD1-C648-C45D-44CF-2D939ADDA5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5" y="3288"/>
              <a:ext cx="288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3330" name="Line 18">
              <a:extLst>
                <a:ext uri="{FF2B5EF4-FFF2-40B4-BE49-F238E27FC236}">
                  <a16:creationId xmlns:a16="http://schemas.microsoft.com/office/drawing/2014/main" id="{5ADF6EFE-B05E-8F7D-4A14-8FB45F86E8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35" y="3060"/>
              <a:ext cx="21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3331" name="Line 19">
              <a:extLst>
                <a:ext uri="{FF2B5EF4-FFF2-40B4-BE49-F238E27FC236}">
                  <a16:creationId xmlns:a16="http://schemas.microsoft.com/office/drawing/2014/main" id="{E74E6B9A-856C-9C02-A96D-D4C3F9104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88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3332" name="Line 20">
              <a:extLst>
                <a:ext uri="{FF2B5EF4-FFF2-40B4-BE49-F238E27FC236}">
                  <a16:creationId xmlns:a16="http://schemas.microsoft.com/office/drawing/2014/main" id="{70050A32-A587-FBB1-4DF3-FEB438946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68" y="259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3333" name="Group 21">
            <a:extLst>
              <a:ext uri="{FF2B5EF4-FFF2-40B4-BE49-F238E27FC236}">
                <a16:creationId xmlns:a16="http://schemas.microsoft.com/office/drawing/2014/main" id="{625789B6-B68D-B520-4E56-026821A0E019}"/>
              </a:ext>
            </a:extLst>
          </p:cNvPr>
          <p:cNvGrpSpPr/>
          <p:nvPr/>
        </p:nvGrpSpPr>
        <p:grpSpPr>
          <a:xfrm>
            <a:off x="6324600" y="4724400"/>
            <a:ext cx="228600" cy="536575"/>
            <a:chOff x="5904" y="7401"/>
            <a:chExt cx="288" cy="843"/>
          </a:xfrm>
        </p:grpSpPr>
        <p:sp>
          <p:nvSpPr>
            <p:cNvPr id="13334" name="AutoShape 22">
              <a:extLst>
                <a:ext uri="{FF2B5EF4-FFF2-40B4-BE49-F238E27FC236}">
                  <a16:creationId xmlns:a16="http://schemas.microsoft.com/office/drawing/2014/main" id="{8FF59A62-78DD-A13E-E076-3118A652E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" y="7668"/>
              <a:ext cx="288" cy="576"/>
            </a:xfrm>
            <a:prstGeom prst="cube">
              <a:avLst>
                <a:gd name="adj" fmla="val 25000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3335" name="Line 23">
              <a:extLst>
                <a:ext uri="{FF2B5EF4-FFF2-40B4-BE49-F238E27FC236}">
                  <a16:creationId xmlns:a16="http://schemas.microsoft.com/office/drawing/2014/main" id="{C7B674D9-011E-72E1-DE57-4972827A4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65" y="7401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3336" name="Rectangle 24">
              <a:extLst>
                <a:ext uri="{FF2B5EF4-FFF2-40B4-BE49-F238E27FC236}">
                  <a16:creationId xmlns:a16="http://schemas.microsoft.com/office/drawing/2014/main" id="{12714112-0FBE-35DD-20B9-05533DB54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" y="7812"/>
              <a:ext cx="231" cy="18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3337" name="Group 25">
            <a:extLst>
              <a:ext uri="{FF2B5EF4-FFF2-40B4-BE49-F238E27FC236}">
                <a16:creationId xmlns:a16="http://schemas.microsoft.com/office/drawing/2014/main" id="{A5FF0F01-1980-02FC-08B6-8527FD3F1D30}"/>
              </a:ext>
            </a:extLst>
          </p:cNvPr>
          <p:cNvGrpSpPr/>
          <p:nvPr/>
        </p:nvGrpSpPr>
        <p:grpSpPr>
          <a:xfrm>
            <a:off x="3581400" y="4724400"/>
            <a:ext cx="228600" cy="536575"/>
            <a:chOff x="5904" y="7401"/>
            <a:chExt cx="288" cy="843"/>
          </a:xfrm>
        </p:grpSpPr>
        <p:sp>
          <p:nvSpPr>
            <p:cNvPr id="13338" name="AutoShape 26">
              <a:extLst>
                <a:ext uri="{FF2B5EF4-FFF2-40B4-BE49-F238E27FC236}">
                  <a16:creationId xmlns:a16="http://schemas.microsoft.com/office/drawing/2014/main" id="{1FB717DD-73E4-FCBA-2471-368E10A82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" y="7668"/>
              <a:ext cx="288" cy="576"/>
            </a:xfrm>
            <a:prstGeom prst="cube">
              <a:avLst>
                <a:gd name="adj" fmla="val 25000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3339" name="Line 27">
              <a:extLst>
                <a:ext uri="{FF2B5EF4-FFF2-40B4-BE49-F238E27FC236}">
                  <a16:creationId xmlns:a16="http://schemas.microsoft.com/office/drawing/2014/main" id="{E18F8C3D-202E-D649-9EEE-FA6894AF8F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65" y="7401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3340" name="Rectangle 28">
              <a:extLst>
                <a:ext uri="{FF2B5EF4-FFF2-40B4-BE49-F238E27FC236}">
                  <a16:creationId xmlns:a16="http://schemas.microsoft.com/office/drawing/2014/main" id="{23219901-0B32-AF75-9F13-61A749C4A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" y="7812"/>
              <a:ext cx="231" cy="18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13341" name="Text Box 29">
            <a:extLst>
              <a:ext uri="{FF2B5EF4-FFF2-40B4-BE49-F238E27FC236}">
                <a16:creationId xmlns:a16="http://schemas.microsoft.com/office/drawing/2014/main" id="{00B6088E-86D0-4937-BA75-2F87E8905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25780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r>
              <a:rPr lang="en-US" altLang="he-IL"/>
              <a:t>U1</a:t>
            </a:r>
          </a:p>
        </p:txBody>
      </p:sp>
      <p:sp>
        <p:nvSpPr>
          <p:cNvPr id="13342" name="Text Box 30">
            <a:extLst>
              <a:ext uri="{FF2B5EF4-FFF2-40B4-BE49-F238E27FC236}">
                <a16:creationId xmlns:a16="http://schemas.microsoft.com/office/drawing/2014/main" id="{00E06EA2-CA3A-F716-D330-685D04729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25780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r>
              <a:rPr lang="en-US" altLang="he-IL"/>
              <a:t>U2</a:t>
            </a:r>
          </a:p>
        </p:txBody>
      </p:sp>
      <p:sp>
        <p:nvSpPr>
          <p:cNvPr id="13343" name="AutoShape 31">
            <a:extLst>
              <a:ext uri="{FF2B5EF4-FFF2-40B4-BE49-F238E27FC236}">
                <a16:creationId xmlns:a16="http://schemas.microsoft.com/office/drawing/2014/main" id="{9E52E0CC-1B8B-2639-441E-981A8E82CDBB}"/>
              </a:ext>
            </a:extLst>
          </p:cNvPr>
          <p:cNvSpPr>
            <a:spLocks noChangeArrowheads="1"/>
          </p:cNvSpPr>
          <p:nvPr/>
        </p:nvSpPr>
        <p:spPr bwMode="auto">
          <a:xfrm rot="1881677">
            <a:off x="2362200" y="4267200"/>
            <a:ext cx="1447800" cy="152400"/>
          </a:xfrm>
          <a:prstGeom prst="leftArrow">
            <a:avLst>
              <a:gd name="adj1" fmla="val 50000"/>
              <a:gd name="adj2" fmla="val 169637"/>
            </a:avLst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3344" name="AutoShape 32">
            <a:extLst>
              <a:ext uri="{FF2B5EF4-FFF2-40B4-BE49-F238E27FC236}">
                <a16:creationId xmlns:a16="http://schemas.microsoft.com/office/drawing/2014/main" id="{79488595-6E30-2303-F3A3-D0A834695BDC}"/>
              </a:ext>
            </a:extLst>
          </p:cNvPr>
          <p:cNvSpPr>
            <a:spLocks noChangeArrowheads="1"/>
          </p:cNvSpPr>
          <p:nvPr/>
        </p:nvSpPr>
        <p:spPr bwMode="auto">
          <a:xfrm rot="1881677">
            <a:off x="2362200" y="4267200"/>
            <a:ext cx="1447800" cy="152400"/>
          </a:xfrm>
          <a:prstGeom prst="leftArrow">
            <a:avLst>
              <a:gd name="adj1" fmla="val 50000"/>
              <a:gd name="adj2" fmla="val 169637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3345" name="AutoShape 33">
            <a:extLst>
              <a:ext uri="{FF2B5EF4-FFF2-40B4-BE49-F238E27FC236}">
                <a16:creationId xmlns:a16="http://schemas.microsoft.com/office/drawing/2014/main" id="{6A54DF4C-C390-C19A-AE2C-FF5B0188F85B}"/>
              </a:ext>
            </a:extLst>
          </p:cNvPr>
          <p:cNvSpPr>
            <a:spLocks noChangeArrowheads="1"/>
          </p:cNvSpPr>
          <p:nvPr/>
        </p:nvSpPr>
        <p:spPr bwMode="auto">
          <a:xfrm rot="824216">
            <a:off x="2438400" y="4267200"/>
            <a:ext cx="4079875" cy="111125"/>
          </a:xfrm>
          <a:prstGeom prst="leftArrow">
            <a:avLst>
              <a:gd name="adj1" fmla="val 50000"/>
              <a:gd name="adj2" fmla="val 655588"/>
            </a:avLst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3348" name="Text Box 36">
            <a:extLst>
              <a:ext uri="{FF2B5EF4-FFF2-40B4-BE49-F238E27FC236}">
                <a16:creationId xmlns:a16="http://schemas.microsoft.com/office/drawing/2014/main" id="{C3B4B0CB-4ABC-5E61-706D-5F7C4E67E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267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r>
              <a:rPr lang="en-US" altLang="he-IL"/>
              <a:t>X dBm</a:t>
            </a:r>
          </a:p>
        </p:txBody>
      </p:sp>
      <p:sp>
        <p:nvSpPr>
          <p:cNvPr id="13349" name="Text Box 37">
            <a:extLst>
              <a:ext uri="{FF2B5EF4-FFF2-40B4-BE49-F238E27FC236}">
                <a16:creationId xmlns:a16="http://schemas.microsoft.com/office/drawing/2014/main" id="{DFA92C03-B1A7-4CB4-F024-0EFFA5E27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724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r>
              <a:rPr lang="en-US" altLang="he-IL"/>
              <a:t>X dBm</a:t>
            </a:r>
          </a:p>
        </p:txBody>
      </p:sp>
      <p:sp>
        <p:nvSpPr>
          <p:cNvPr id="13350" name="Text Box 38">
            <a:extLst>
              <a:ext uri="{FF2B5EF4-FFF2-40B4-BE49-F238E27FC236}">
                <a16:creationId xmlns:a16="http://schemas.microsoft.com/office/drawing/2014/main" id="{80947E29-784B-A7C8-E756-E9C951619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724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r>
              <a:rPr lang="en-US" altLang="he-IL"/>
              <a:t>Y dBm</a:t>
            </a:r>
          </a:p>
        </p:txBody>
      </p:sp>
      <p:sp>
        <p:nvSpPr>
          <p:cNvPr id="13352" name="Text Box 40">
            <a:extLst>
              <a:ext uri="{FF2B5EF4-FFF2-40B4-BE49-F238E27FC236}">
                <a16:creationId xmlns:a16="http://schemas.microsoft.com/office/drawing/2014/main" id="{5BCA84C8-8412-3CD3-627E-1A98D4C41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791200"/>
            <a:ext cx="769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0" lang="en-US" altLang="en-US" sz="2800">
                <a:cs typeface="Times New Roman (Hebrew)" pitchFamily="26" charset="0"/>
              </a:rPr>
              <a:t> Power control will minimize interference between</a:t>
            </a:r>
            <a:br>
              <a:rPr kumimoji="0" lang="en-US" altLang="en-US" sz="2800">
                <a:cs typeface="Times New Roman (Hebrew)" pitchFamily="26" charset="0"/>
              </a:rPr>
            </a:br>
            <a:r>
              <a:rPr kumimoji="0" lang="en-US" altLang="en-US" sz="2800">
                <a:cs typeface="Times New Roman (Hebrew)" pitchFamily="26" charset="0"/>
              </a:rPr>
              <a:t>   the mobiles in the cell.</a:t>
            </a:r>
          </a:p>
        </p:txBody>
      </p:sp>
    </p:spTree>
  </p:cSld>
  <p:clrMapOvr>
    <a:masterClrMapping/>
  </p:clrMapOvr>
  <p:transition advTm="49968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dur="5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1"/>
  <p:tag name="AS_OS" val="Unix 6.2.0.1010"/>
  <p:tag name="AS_RELEASE_DATE" val="2022.06.14"/>
  <p:tag name="AS_TITLE" val="Aspose.Slides for .NET5"/>
  <p:tag name="AS_VERSION" val="22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1362</Words>
  <Application>Microsoft Office PowerPoint</Application>
  <PresentationFormat>On-screen Show (4:3)</PresentationFormat>
  <Paragraphs>235</Paragraphs>
  <Slides>34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9" baseType="lpstr">
      <vt:lpstr>Microsoft YaHei UI Light</vt:lpstr>
      <vt:lpstr>Arial</vt:lpstr>
      <vt:lpstr>Arial Black</vt:lpstr>
      <vt:lpstr>Calibri</vt:lpstr>
      <vt:lpstr>Century Gothic</vt:lpstr>
      <vt:lpstr>Lucida Sans Unicode</vt:lpstr>
      <vt:lpstr>Miriam</vt:lpstr>
      <vt:lpstr>Myanmar Text</vt:lpstr>
      <vt:lpstr>Times New Roman</vt:lpstr>
      <vt:lpstr>Wingdings</vt:lpstr>
      <vt:lpstr>Wingdings 3</vt:lpstr>
      <vt:lpstr>Ion</vt:lpstr>
      <vt:lpstr>VISIO</vt:lpstr>
      <vt:lpstr>Equation</vt:lpstr>
      <vt:lpstr>Bitmap Image</vt:lpstr>
      <vt:lpstr>    Power control and tdma design configuration</vt:lpstr>
      <vt:lpstr>Agenda</vt:lpstr>
      <vt:lpstr>Motivation</vt:lpstr>
      <vt:lpstr>Overview</vt:lpstr>
      <vt:lpstr>Introduction to Cellular Communication</vt:lpstr>
      <vt:lpstr>Definition of Power Control</vt:lpstr>
      <vt:lpstr>The Goals of Power Control</vt:lpstr>
      <vt:lpstr>Near Far Effect (CDMA example)</vt:lpstr>
      <vt:lpstr>Near Far Effect (Continued)</vt:lpstr>
      <vt:lpstr>Definition of Path Loss</vt:lpstr>
      <vt:lpstr> Path Loss and Fading</vt:lpstr>
      <vt:lpstr>Slow Fading (Shadowing)</vt:lpstr>
      <vt:lpstr>Causes of Slow Fading</vt:lpstr>
      <vt:lpstr>Simulation Results</vt:lpstr>
      <vt:lpstr>Total Path Loss Vs. Distance</vt:lpstr>
      <vt:lpstr>Total Path Loss Vs. Receiver Height</vt:lpstr>
      <vt:lpstr>Total Path Loss Vs. Building Height</vt:lpstr>
      <vt:lpstr>Application of Power Control</vt:lpstr>
      <vt:lpstr>Application of Power Control (2)</vt:lpstr>
      <vt:lpstr>Conclusions</vt:lpstr>
      <vt:lpstr>Acknowledgements  </vt:lpstr>
      <vt:lpstr>PowerPoint Presentation</vt:lpstr>
      <vt:lpstr>Outline</vt:lpstr>
      <vt:lpstr>What is TDMA?</vt:lpstr>
      <vt:lpstr>Example of TDMA</vt:lpstr>
      <vt:lpstr>TDMA frame structure</vt:lpstr>
      <vt:lpstr>TDMA architecture</vt:lpstr>
      <vt:lpstr>Mobile Station (MS)</vt:lpstr>
      <vt:lpstr>Base Station Subsystem  (BSS)</vt:lpstr>
      <vt:lpstr>Network and Switching  Subsystem (NSS) </vt:lpstr>
      <vt:lpstr>NSS cont’d...</vt:lpstr>
      <vt:lpstr>Advantage of TDMA</vt:lpstr>
      <vt:lpstr>Disadvantage of TDMA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of Power Control in Cellular Communication Channels</dc:title>
  <cp:lastModifiedBy>Zamshed Forman</cp:lastModifiedBy>
  <cp:revision>4</cp:revision>
  <cp:lastPrinted>2023-09-04T14:05:31Z</cp:lastPrinted>
  <dcterms:created xsi:type="dcterms:W3CDTF">2023-09-04T14:05:31Z</dcterms:created>
  <dcterms:modified xsi:type="dcterms:W3CDTF">2023-09-04T14:16:58Z</dcterms:modified>
</cp:coreProperties>
</file>