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0936-2FD1-DC69-3943-99DD5A61E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C2A49-AFCF-91DE-03BC-D65577D8B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CD861-849A-4FEC-E28B-DBDE99C2CD6A}"/>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73963AD1-C886-B99C-684A-BCA03F011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398D-FA01-10FF-F465-0AB187286AF4}"/>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135409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213D-6D7F-47A8-D2E4-44075D2E06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61C4-BAE5-4D7C-0BA9-92D4A0FC8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6FFDD-848D-2D80-1BBA-D346121BFC43}"/>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6847AD02-2C4D-946B-D197-A077F9230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FEB8F-08A0-E251-C553-7C3966703618}"/>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331194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24D8B-12F3-A786-03F5-F543503BFB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9055EC-FDF3-520B-EFD8-FC9C0B8F1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38095-4816-D3D6-13EA-31AA052359ED}"/>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0D95A991-4F15-FEA5-AB52-5D218EA14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9B48C-B21C-9C80-45D2-13FD5A16E4AB}"/>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338946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06D4-513B-2840-5349-0A4904AEC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1DA34-C150-68E2-7DDD-FB1F7C06FD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EE0274-3DFE-65C8-19F4-B9FF2875AD8C}"/>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8D6A0CDC-B13E-57A6-D6F2-05BB19D7E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87893-3717-4341-465B-504A78271E47}"/>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286670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2553-EBDE-EA78-8CCE-4BE835EA96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D2204A-7F77-8991-F6E8-EED89E88D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E8FD3-F0B8-B751-DA91-5F2228DA75B5}"/>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A316A8D9-B116-EA5F-4BA8-C484FF0A2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A272E-A047-EA9B-5F4C-D0AEEF7AAA15}"/>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426543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F3FF-055D-2A4E-0C36-4A3E9DB34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AFEF4-71FC-AC08-5E00-3AD4C2CA5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FAFD6-5517-1453-A82F-374FA0762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D5260-259A-27CD-B224-8506CF57DB64}"/>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6" name="Footer Placeholder 5">
            <a:extLst>
              <a:ext uri="{FF2B5EF4-FFF2-40B4-BE49-F238E27FC236}">
                <a16:creationId xmlns:a16="http://schemas.microsoft.com/office/drawing/2014/main" id="{2C38F1D6-A0ED-BA6E-55F9-5EF1008B6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2C5F-841F-6DE2-A220-E12039E80F04}"/>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394116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D9C6-9953-729E-0D58-7FA4EC7C1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B15BB-EAE8-0FA1-4ED1-6124700E8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03FF4-285F-F175-D410-21CDBF0A2A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C7C3F-29F7-BC02-3B41-B0550A008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CB303-17CA-71B8-E9FA-7CA806AC2E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91A625-2DCB-A9B6-FEE1-BFA5F75413A4}"/>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8" name="Footer Placeholder 7">
            <a:extLst>
              <a:ext uri="{FF2B5EF4-FFF2-40B4-BE49-F238E27FC236}">
                <a16:creationId xmlns:a16="http://schemas.microsoft.com/office/drawing/2014/main" id="{84F21893-92B5-0DDC-F798-9E66A57C1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50FD5C-57AE-592A-79D1-0BC475D20CE4}"/>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399875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F751-B60E-B9EE-5372-4D0DD2F68E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71A332-39A3-1D99-24BF-44AE2265D4BA}"/>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4" name="Footer Placeholder 3">
            <a:extLst>
              <a:ext uri="{FF2B5EF4-FFF2-40B4-BE49-F238E27FC236}">
                <a16:creationId xmlns:a16="http://schemas.microsoft.com/office/drawing/2014/main" id="{F4930C11-174B-4F45-EE56-8B191BD00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184E5-011C-B5AD-1EDB-2382A8E74ECF}"/>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297898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04DA8-C694-8A8A-DF6F-6A0B205D2670}"/>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3" name="Footer Placeholder 2">
            <a:extLst>
              <a:ext uri="{FF2B5EF4-FFF2-40B4-BE49-F238E27FC236}">
                <a16:creationId xmlns:a16="http://schemas.microsoft.com/office/drawing/2014/main" id="{A88C01F3-3C22-37EE-F6DF-01F600091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F3DA5-2FF1-2518-ADB5-F366630817D9}"/>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86115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C095-AAE0-B100-288A-7BA4139E7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0CA34-9B7D-C74A-44FC-8419EF370D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4B4E8-C095-9B3C-E1CA-4DDE190FF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7A0E7-008B-3AFC-0AF5-15E6412A8A92}"/>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6" name="Footer Placeholder 5">
            <a:extLst>
              <a:ext uri="{FF2B5EF4-FFF2-40B4-BE49-F238E27FC236}">
                <a16:creationId xmlns:a16="http://schemas.microsoft.com/office/drawing/2014/main" id="{2191A432-F81D-9141-E3F1-27CDF27C5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1D0C3-DE31-0E9A-C6BF-8EC66CADFA6E}"/>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157322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392B-8921-4165-39F9-1FAD4033C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E80EBF-0752-925A-3B6B-491A53C59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717AF-E29C-17CF-34B9-E8CC991B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80F31-E483-85D5-3B13-7ED9A38D0331}"/>
              </a:ext>
            </a:extLst>
          </p:cNvPr>
          <p:cNvSpPr>
            <a:spLocks noGrp="1"/>
          </p:cNvSpPr>
          <p:nvPr>
            <p:ph type="dt" sz="half" idx="10"/>
          </p:nvPr>
        </p:nvSpPr>
        <p:spPr/>
        <p:txBody>
          <a:bodyPr/>
          <a:lstStyle/>
          <a:p>
            <a:fld id="{CE3E31E5-525A-4508-A1A3-AA5052100FED}" type="datetimeFigureOut">
              <a:rPr lang="en-US" smtClean="0"/>
              <a:t>11/16/2023</a:t>
            </a:fld>
            <a:endParaRPr lang="en-US"/>
          </a:p>
        </p:txBody>
      </p:sp>
      <p:sp>
        <p:nvSpPr>
          <p:cNvPr id="6" name="Footer Placeholder 5">
            <a:extLst>
              <a:ext uri="{FF2B5EF4-FFF2-40B4-BE49-F238E27FC236}">
                <a16:creationId xmlns:a16="http://schemas.microsoft.com/office/drawing/2014/main" id="{F6548EEB-9366-0E89-BE9F-63D46015F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8EFAD-C4B2-AFCC-DC9C-254B24642D35}"/>
              </a:ext>
            </a:extLst>
          </p:cNvPr>
          <p:cNvSpPr>
            <a:spLocks noGrp="1"/>
          </p:cNvSpPr>
          <p:nvPr>
            <p:ph type="sldNum" sz="quarter" idx="12"/>
          </p:nvPr>
        </p:nvSpPr>
        <p:spPr/>
        <p:txBody>
          <a:bodyPr/>
          <a:lstStyle/>
          <a:p>
            <a:fld id="{1965BB78-1F62-4E2B-B78F-4D2BD5765864}" type="slidenum">
              <a:rPr lang="en-US" smtClean="0"/>
              <a:t>‹#›</a:t>
            </a:fld>
            <a:endParaRPr lang="en-US"/>
          </a:p>
        </p:txBody>
      </p:sp>
    </p:spTree>
    <p:extLst>
      <p:ext uri="{BB962C8B-B14F-4D97-AF65-F5344CB8AC3E}">
        <p14:creationId xmlns:p14="http://schemas.microsoft.com/office/powerpoint/2010/main" val="68848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8F2E2-7EB6-5845-E3A1-B0937A87B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2B999-C5B3-B01E-C303-86F23A908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98816-E19F-D23E-A676-1711D2DA1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E31E5-525A-4508-A1A3-AA5052100FED}" type="datetimeFigureOut">
              <a:rPr lang="en-US" smtClean="0"/>
              <a:t>11/16/2023</a:t>
            </a:fld>
            <a:endParaRPr lang="en-US"/>
          </a:p>
        </p:txBody>
      </p:sp>
      <p:sp>
        <p:nvSpPr>
          <p:cNvPr id="5" name="Footer Placeholder 4">
            <a:extLst>
              <a:ext uri="{FF2B5EF4-FFF2-40B4-BE49-F238E27FC236}">
                <a16:creationId xmlns:a16="http://schemas.microsoft.com/office/drawing/2014/main" id="{CB082B42-F83A-A55D-D1D9-620B688B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4B729B-AB2F-D9BC-44F0-C085117F8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5BB78-1F62-4E2B-B78F-4D2BD5765864}" type="slidenum">
              <a:rPr lang="en-US" smtClean="0"/>
              <a:t>‹#›</a:t>
            </a:fld>
            <a:endParaRPr lang="en-US"/>
          </a:p>
        </p:txBody>
      </p:sp>
    </p:spTree>
    <p:extLst>
      <p:ext uri="{BB962C8B-B14F-4D97-AF65-F5344CB8AC3E}">
        <p14:creationId xmlns:p14="http://schemas.microsoft.com/office/powerpoint/2010/main" val="26694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orms.gle/kWd2LFtGwnUfyGRSA?fbclid=IwAR398fjg1ZGdhMPgQzDoIwImJd5gm-IYw0oM2_aGbGert-jv2LJa3td6v7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1BD5-3292-9E54-B65B-F0470708CA67}"/>
              </a:ext>
            </a:extLst>
          </p:cNvPr>
          <p:cNvSpPr>
            <a:spLocks noGrp="1"/>
          </p:cNvSpPr>
          <p:nvPr>
            <p:ph type="ctrTitle"/>
          </p:nvPr>
        </p:nvSpPr>
        <p:spPr>
          <a:xfrm>
            <a:off x="1524000" y="1094270"/>
            <a:ext cx="9144000" cy="1388932"/>
          </a:xfrm>
        </p:spPr>
        <p:txBody>
          <a:bodyPr>
            <a:noAutofit/>
          </a:bodyPr>
          <a:lstStyle/>
          <a:p>
            <a:r>
              <a:rPr lang="en-US" sz="3600" dirty="0"/>
              <a:t>Identifying Suicidal Tendency among Young </a:t>
            </a:r>
            <a:br>
              <a:rPr lang="en-US" sz="3600" dirty="0"/>
            </a:br>
            <a:r>
              <a:rPr lang="en-US" sz="3600" dirty="0"/>
              <a:t>Students of Bangladesh Using Machine Learning</a:t>
            </a:r>
          </a:p>
        </p:txBody>
      </p:sp>
      <p:sp>
        <p:nvSpPr>
          <p:cNvPr id="3" name="Subtitle 2">
            <a:extLst>
              <a:ext uri="{FF2B5EF4-FFF2-40B4-BE49-F238E27FC236}">
                <a16:creationId xmlns:a16="http://schemas.microsoft.com/office/drawing/2014/main" id="{B00AB4BE-32FD-7FB4-FE84-D01298ABD6D8}"/>
              </a:ext>
            </a:extLst>
          </p:cNvPr>
          <p:cNvSpPr>
            <a:spLocks noGrp="1"/>
          </p:cNvSpPr>
          <p:nvPr>
            <p:ph type="subTitle" idx="1"/>
          </p:nvPr>
        </p:nvSpPr>
        <p:spPr>
          <a:xfrm>
            <a:off x="1420305" y="3110845"/>
            <a:ext cx="9144000" cy="2561734"/>
          </a:xfrm>
        </p:spPr>
        <p:txBody>
          <a:bodyPr/>
          <a:lstStyle/>
          <a:p>
            <a:r>
              <a:rPr lang="en-US" b="1" dirty="0"/>
              <a:t>Presented By</a:t>
            </a:r>
          </a:p>
          <a:p>
            <a:r>
              <a:rPr lang="en-US" b="1" dirty="0"/>
              <a:t>Group-23</a:t>
            </a:r>
          </a:p>
          <a:p>
            <a:r>
              <a:rPr lang="en-US" dirty="0"/>
              <a:t>Md. Shakil Hossain-2023</a:t>
            </a:r>
          </a:p>
          <a:p>
            <a:r>
              <a:rPr lang="en-US" dirty="0" err="1"/>
              <a:t>Mahbubur</a:t>
            </a:r>
            <a:r>
              <a:rPr lang="en-US" dirty="0"/>
              <a:t> Rahman-2024</a:t>
            </a:r>
          </a:p>
          <a:p>
            <a:r>
              <a:rPr lang="en-US" dirty="0"/>
              <a:t>Nahidul Islam-2028</a:t>
            </a:r>
          </a:p>
        </p:txBody>
      </p:sp>
    </p:spTree>
    <p:extLst>
      <p:ext uri="{BB962C8B-B14F-4D97-AF65-F5344CB8AC3E}">
        <p14:creationId xmlns:p14="http://schemas.microsoft.com/office/powerpoint/2010/main" val="331156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F7DA-1B0C-7394-5DFB-5253E16C75B6}"/>
              </a:ext>
            </a:extLst>
          </p:cNvPr>
          <p:cNvSpPr>
            <a:spLocks noGrp="1"/>
          </p:cNvSpPr>
          <p:nvPr>
            <p:ph type="title"/>
          </p:nvPr>
        </p:nvSpPr>
        <p:spPr/>
        <p:txBody>
          <a:bodyPr/>
          <a:lstStyle/>
          <a:p>
            <a:r>
              <a:rPr lang="en-US" dirty="0"/>
              <a:t>Project Plan</a:t>
            </a:r>
          </a:p>
        </p:txBody>
      </p:sp>
      <p:pic>
        <p:nvPicPr>
          <p:cNvPr id="5" name="Content Placeholder 4" descr="A diagram of a machine learning process&#10;&#10;Description automatically generated">
            <a:extLst>
              <a:ext uri="{FF2B5EF4-FFF2-40B4-BE49-F238E27FC236}">
                <a16:creationId xmlns:a16="http://schemas.microsoft.com/office/drawing/2014/main" id="{87BFC93C-663F-99CA-0713-72FEEC6C59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996" y="1856078"/>
            <a:ext cx="6790008" cy="4290432"/>
          </a:xfrm>
        </p:spPr>
      </p:pic>
    </p:spTree>
    <p:extLst>
      <p:ext uri="{BB962C8B-B14F-4D97-AF65-F5344CB8AC3E}">
        <p14:creationId xmlns:p14="http://schemas.microsoft.com/office/powerpoint/2010/main" val="147336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8040-E936-0080-1E32-C77FDBB6BFDF}"/>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E97E6583-8141-554E-4D01-821A54963393}"/>
              </a:ext>
            </a:extLst>
          </p:cNvPr>
          <p:cNvSpPr>
            <a:spLocks noGrp="1"/>
          </p:cNvSpPr>
          <p:nvPr>
            <p:ph idx="1"/>
          </p:nvPr>
        </p:nvSpPr>
        <p:spPr>
          <a:xfrm>
            <a:off x="838200" y="1420273"/>
            <a:ext cx="10515600" cy="4923966"/>
          </a:xfrm>
        </p:spPr>
        <p:txBody>
          <a:bodyPr>
            <a:normAutofit fontScale="70000" lnSpcReduction="20000"/>
          </a:bodyPr>
          <a:lstStyle/>
          <a:p>
            <a:pPr marL="0" indent="0">
              <a:buNone/>
            </a:pPr>
            <a:r>
              <a:rPr lang="en-US" sz="3600" dirty="0"/>
              <a:t>The project will be completed in different phases:</a:t>
            </a:r>
          </a:p>
          <a:p>
            <a:pPr marL="0" indent="0">
              <a:buNone/>
            </a:pPr>
            <a:r>
              <a:rPr lang="en-US" sz="3300" b="1" dirty="0"/>
              <a:t>Data collection: </a:t>
            </a:r>
            <a:r>
              <a:rPr lang="en-US" dirty="0"/>
              <a:t>We collect data by using a Google survey form. </a:t>
            </a:r>
          </a:p>
          <a:p>
            <a:pPr marL="0" indent="0">
              <a:buNone/>
            </a:pPr>
            <a:r>
              <a:rPr lang="en-US" sz="3300" b="1" dirty="0"/>
              <a:t>Data Cleaning:</a:t>
            </a:r>
          </a:p>
          <a:p>
            <a:pPr marL="457200" lvl="1" indent="0">
              <a:buNone/>
            </a:pPr>
            <a:r>
              <a:rPr lang="en-US" dirty="0"/>
              <a:t>•   Impute the missing values with the column’s mean, median, or mode.</a:t>
            </a:r>
          </a:p>
          <a:p>
            <a:pPr marL="457200" lvl="1" indent="0">
              <a:buNone/>
            </a:pPr>
            <a:r>
              <a:rPr lang="en-US" dirty="0"/>
              <a:t>•   Drop the rows with missing values.</a:t>
            </a:r>
          </a:p>
          <a:p>
            <a:pPr marL="457200" lvl="1" indent="0">
              <a:buNone/>
            </a:pPr>
            <a:r>
              <a:rPr lang="en-US" dirty="0"/>
              <a:t>•   Use a machine learning model to predict the missing values like </a:t>
            </a:r>
            <a:r>
              <a:rPr lang="en-US" dirty="0" err="1"/>
              <a:t>isnull</a:t>
            </a:r>
            <a:r>
              <a:rPr lang="en-US" dirty="0"/>
              <a:t>() and heatmap().</a:t>
            </a:r>
          </a:p>
          <a:p>
            <a:pPr marL="457200" lvl="1" indent="0">
              <a:buNone/>
            </a:pPr>
            <a:r>
              <a:rPr lang="en-US" b="1" dirty="0"/>
              <a:t>Normalize the data: </a:t>
            </a:r>
            <a:r>
              <a:rPr lang="en-US" dirty="0"/>
              <a:t>Normalization is scaling the data so that all features have </a:t>
            </a:r>
          </a:p>
          <a:p>
            <a:pPr marL="0" indent="0">
              <a:buNone/>
            </a:pPr>
            <a:r>
              <a:rPr lang="en-US" dirty="0"/>
              <a:t>similar values. This can improve the performance of machine learning models by </a:t>
            </a:r>
          </a:p>
          <a:p>
            <a:pPr marL="0" indent="0">
              <a:buNone/>
            </a:pPr>
            <a:r>
              <a:rPr lang="en-US" dirty="0"/>
              <a:t>making the parts more comparable.</a:t>
            </a:r>
          </a:p>
          <a:p>
            <a:pPr marL="0" indent="0">
              <a:buNone/>
            </a:pPr>
            <a:r>
              <a:rPr lang="en-US" b="1" dirty="0"/>
              <a:t>Model training: </a:t>
            </a:r>
            <a:r>
              <a:rPr lang="en-US" dirty="0"/>
              <a:t>The second phase will involve training the machine learning model </a:t>
            </a:r>
          </a:p>
          <a:p>
            <a:pPr marL="0" indent="0">
              <a:buNone/>
            </a:pPr>
            <a:r>
              <a:rPr lang="en-US" dirty="0"/>
              <a:t>on the collected data. The model will be prepared using a supervised learning algorithm like SVM.</a:t>
            </a:r>
          </a:p>
          <a:p>
            <a:pPr marL="0" indent="0">
              <a:buNone/>
            </a:pPr>
            <a:r>
              <a:rPr lang="en-US" b="1" dirty="0"/>
              <a:t>Model evaluation: </a:t>
            </a:r>
            <a:r>
              <a:rPr lang="en-US" dirty="0"/>
              <a:t>The third phase will evaluate the machine learning model’s </a:t>
            </a:r>
          </a:p>
          <a:p>
            <a:pPr marL="0" indent="0">
              <a:buNone/>
            </a:pPr>
            <a:r>
              <a:rPr lang="en-US" dirty="0"/>
              <a:t>performance on a holdout dataset of unseen transactions. The model’s performance </a:t>
            </a:r>
          </a:p>
          <a:p>
            <a:pPr marL="0" indent="0">
              <a:buNone/>
            </a:pPr>
            <a:r>
              <a:rPr lang="en-US" dirty="0"/>
              <a:t>will be evaluated using accuracy, precision, and recall metrics.</a:t>
            </a:r>
          </a:p>
        </p:txBody>
      </p:sp>
    </p:spTree>
    <p:extLst>
      <p:ext uri="{BB962C8B-B14F-4D97-AF65-F5344CB8AC3E}">
        <p14:creationId xmlns:p14="http://schemas.microsoft.com/office/powerpoint/2010/main" val="381267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F205-4807-2816-ED2F-1B4A5ECBD4D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F8CC0E-6CE8-89AA-5F33-EF12A1BB7ED4}"/>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Suicide is a major public health problem in Bangladesh, and young students are particularly at risk. Early identification and intervention are essential for preventing suicide among young people. Machine learning has the potential to play a significant role in improving the early identification and prevention of suicide among young students. This study has demonstrated the feasibility of using machine learning to identify young students at risk of suicide in Bangladesh</a:t>
            </a:r>
          </a:p>
        </p:txBody>
      </p:sp>
    </p:spTree>
    <p:extLst>
      <p:ext uri="{BB962C8B-B14F-4D97-AF65-F5344CB8AC3E}">
        <p14:creationId xmlns:p14="http://schemas.microsoft.com/office/powerpoint/2010/main" val="252687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E0B5-A4A1-4557-385A-2C3946200AB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D273E20-0974-1DBF-E671-BFD893C3BA2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Refining models will be continuous, with a keen eye on optimizing algorithms based on evolving data patterns.</a:t>
            </a:r>
          </a:p>
          <a:p>
            <a:r>
              <a:rPr lang="en-US" sz="2400" dirty="0">
                <a:latin typeface="Times New Roman" panose="02020603050405020304" pitchFamily="18" charset="0"/>
                <a:cs typeface="Times New Roman" panose="02020603050405020304" pitchFamily="18" charset="0"/>
              </a:rPr>
              <a:t>Exploring advanced techniques, such as delving into natural language processing for deeper textual analysis and considering incorporating reinforcement learning, will be a natural progression.</a:t>
            </a:r>
          </a:p>
          <a:p>
            <a:r>
              <a:rPr lang="en-US" sz="2400" dirty="0">
                <a:latin typeface="Times New Roman" panose="02020603050405020304" pitchFamily="18" charset="0"/>
                <a:cs typeface="Times New Roman" panose="02020603050405020304" pitchFamily="18" charset="0"/>
              </a:rPr>
              <a:t>Establishing seamless connections with healthcare systems is a logical step, ensuring a collaborative approach between educational institutions and mental health professionals. </a:t>
            </a:r>
          </a:p>
          <a:p>
            <a:r>
              <a:rPr lang="en-US" sz="2400" dirty="0">
                <a:latin typeface="Times New Roman" panose="02020603050405020304" pitchFamily="18" charset="0"/>
                <a:cs typeface="Times New Roman" panose="02020603050405020304" pitchFamily="18" charset="0"/>
              </a:rPr>
              <a:t>Provide textual suggestion according their suicidal tendency rate </a:t>
            </a:r>
          </a:p>
        </p:txBody>
      </p:sp>
    </p:spTree>
    <p:extLst>
      <p:ext uri="{BB962C8B-B14F-4D97-AF65-F5344CB8AC3E}">
        <p14:creationId xmlns:p14="http://schemas.microsoft.com/office/powerpoint/2010/main" val="73862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4EBA-15CB-F343-F30B-2A9DFA8496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CAA7F44-83A3-C42A-5F20-EFFCCD477264}"/>
              </a:ext>
            </a:extLst>
          </p:cNvPr>
          <p:cNvSpPr>
            <a:spLocks noGrp="1"/>
          </p:cNvSpPr>
          <p:nvPr>
            <p:ph idx="1"/>
          </p:nvPr>
        </p:nvSpPr>
        <p:spPr/>
        <p:txBody>
          <a:bodyPr/>
          <a:lstStyle/>
          <a:p>
            <a:r>
              <a:rPr lang="en-US" dirty="0"/>
              <a:t>Introduction</a:t>
            </a:r>
          </a:p>
          <a:p>
            <a:r>
              <a:rPr lang="en-US" dirty="0"/>
              <a:t>Objective</a:t>
            </a:r>
          </a:p>
          <a:p>
            <a:r>
              <a:rPr lang="en-US" dirty="0"/>
              <a:t>Research Question</a:t>
            </a:r>
          </a:p>
          <a:p>
            <a:r>
              <a:rPr lang="en-US" dirty="0"/>
              <a:t>Literature review</a:t>
            </a:r>
          </a:p>
          <a:p>
            <a:r>
              <a:rPr lang="en-US" dirty="0"/>
              <a:t>Data Description</a:t>
            </a:r>
          </a:p>
          <a:p>
            <a:r>
              <a:rPr lang="en-US" dirty="0"/>
              <a:t>Proposed Model</a:t>
            </a:r>
          </a:p>
          <a:p>
            <a:r>
              <a:rPr lang="en-US" dirty="0"/>
              <a:t>Project Plan</a:t>
            </a:r>
          </a:p>
          <a:p>
            <a:endParaRPr lang="en-US" dirty="0"/>
          </a:p>
        </p:txBody>
      </p:sp>
    </p:spTree>
    <p:extLst>
      <p:ext uri="{BB962C8B-B14F-4D97-AF65-F5344CB8AC3E}">
        <p14:creationId xmlns:p14="http://schemas.microsoft.com/office/powerpoint/2010/main" val="305438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F0B2-909C-1640-009E-184500167E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811FF6E-FE9D-D767-2569-FD6BF9C4D07B}"/>
              </a:ext>
            </a:extLst>
          </p:cNvPr>
          <p:cNvSpPr>
            <a:spLocks noGrp="1"/>
          </p:cNvSpPr>
          <p:nvPr>
            <p:ph idx="1"/>
          </p:nvPr>
        </p:nvSpPr>
        <p:spPr/>
        <p:txBody>
          <a:bodyPr>
            <a:normAutofit/>
          </a:bodyPr>
          <a:lstStyle/>
          <a:p>
            <a:pPr marL="0" indent="0">
              <a:buNone/>
            </a:pPr>
            <a:r>
              <a:rPr lang="en-US" sz="2000" dirty="0"/>
              <a:t>The thesis proposes a machine learning approach for Identifying Suicidal Tendency among Young Students of Bangladesh Using Machine Learning. The approach involves collecting data on student characteristics and </a:t>
            </a:r>
            <a:r>
              <a:rPr lang="en-US" sz="2000" dirty="0" err="1"/>
              <a:t>behaviours</a:t>
            </a:r>
            <a:r>
              <a:rPr lang="en-US" sz="2000" dirty="0"/>
              <a:t>, preprocessing and engineering the data to create features suitable for machine learning, evaluating various machine learning models, and deploying the best-performing model to a production environment.</a:t>
            </a:r>
          </a:p>
          <a:p>
            <a:pPr marL="0" indent="0">
              <a:buNone/>
            </a:pPr>
            <a:endParaRPr lang="en-US" sz="2000" dirty="0"/>
          </a:p>
          <a:p>
            <a:pPr marL="0" indent="0" algn="just">
              <a:buNone/>
            </a:pPr>
            <a:r>
              <a:rPr lang="en-US" sz="2000" dirty="0"/>
              <a:t>The thesis concludes that the proposed machine learning approach has the potential to significantly improve the ability to predict suicide risk among students in Bangladesh. This could lead to earlier intervention and prevention of suicide, which would save lives</a:t>
            </a:r>
          </a:p>
        </p:txBody>
      </p:sp>
    </p:spTree>
    <p:extLst>
      <p:ext uri="{BB962C8B-B14F-4D97-AF65-F5344CB8AC3E}">
        <p14:creationId xmlns:p14="http://schemas.microsoft.com/office/powerpoint/2010/main" val="924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B06F-3005-39B4-0D00-EEC656F717A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A31ED98-4186-913C-3D15-452B505194E4}"/>
              </a:ext>
            </a:extLst>
          </p:cNvPr>
          <p:cNvSpPr>
            <a:spLocks noGrp="1"/>
          </p:cNvSpPr>
          <p:nvPr>
            <p:ph idx="1"/>
          </p:nvPr>
        </p:nvSpPr>
        <p:spPr/>
        <p:txBody>
          <a:bodyPr>
            <a:normAutofit fontScale="92500" lnSpcReduction="10000"/>
          </a:bodyPr>
          <a:lstStyle/>
          <a:p>
            <a:r>
              <a:rPr lang="en-US" dirty="0"/>
              <a:t> Develop a machine learning model that can analyze patterns and identify potential signs of suicidal tendencies in young students based on their online activities, such as social media posts, search history, and online interactions.</a:t>
            </a:r>
          </a:p>
          <a:p>
            <a:r>
              <a:rPr lang="en-US" dirty="0"/>
              <a:t>Collect and analyze a comprehensive dataset consisting of various factors related to mental health, such as depression symptoms, anxiety levels, stressors, and previous history of self-harm or suicidal ideation among young students in Bangladesh.</a:t>
            </a:r>
          </a:p>
          <a:p>
            <a:r>
              <a:rPr lang="en-US" dirty="0"/>
              <a:t>Explore different machine learning algorithms, such as decision trees, logistic regression, or support vector machines, to build a predictive model that can accurately detect and classify young students at risk of suicidal tendencies</a:t>
            </a:r>
          </a:p>
        </p:txBody>
      </p:sp>
    </p:spTree>
    <p:extLst>
      <p:ext uri="{BB962C8B-B14F-4D97-AF65-F5344CB8AC3E}">
        <p14:creationId xmlns:p14="http://schemas.microsoft.com/office/powerpoint/2010/main" val="294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1756-13D0-35E3-F209-9C9CBDF8B46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71FD16A6-EE8E-D0D9-1942-41C3DF78C781}"/>
              </a:ext>
            </a:extLst>
          </p:cNvPr>
          <p:cNvSpPr>
            <a:spLocks noGrp="1"/>
          </p:cNvSpPr>
          <p:nvPr>
            <p:ph idx="1"/>
          </p:nvPr>
        </p:nvSpPr>
        <p:spPr/>
        <p:txBody>
          <a:bodyPr>
            <a:normAutofit/>
          </a:bodyPr>
          <a:lstStyle/>
          <a:p>
            <a:pPr algn="just"/>
            <a:r>
              <a:rPr lang="en-US" dirty="0"/>
              <a:t>Collaborate with mental health professionals, educators, and counsellors to incorporate their expertise and domain knowledge into the model development process, ensuring the inclusion of relevant features and validation of the results.</a:t>
            </a:r>
          </a:p>
          <a:p>
            <a:pPr algn="just"/>
            <a:r>
              <a:rPr lang="en-US" dirty="0"/>
              <a:t>Evaluate the machine learning model’s performance using appropriate metrics, such as accuracy, precision, recall, and F1 score, to measure its effectiveness in identifying and predicting suicidal tendencies among young students.</a:t>
            </a:r>
          </a:p>
        </p:txBody>
      </p:sp>
    </p:spTree>
    <p:extLst>
      <p:ext uri="{BB962C8B-B14F-4D97-AF65-F5344CB8AC3E}">
        <p14:creationId xmlns:p14="http://schemas.microsoft.com/office/powerpoint/2010/main" val="348092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7411-B49D-8930-595C-33AA61C28362}"/>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FFED8C2A-ACDF-811D-C5FC-BD1693B42E23}"/>
              </a:ext>
            </a:extLst>
          </p:cNvPr>
          <p:cNvSpPr>
            <a:spLocks noGrp="1"/>
          </p:cNvSpPr>
          <p:nvPr>
            <p:ph idx="1"/>
          </p:nvPr>
        </p:nvSpPr>
        <p:spPr/>
        <p:txBody>
          <a:bodyPr/>
          <a:lstStyle/>
          <a:p>
            <a:r>
              <a:rPr lang="en-US" dirty="0"/>
              <a:t>Can a machine learning approach be used to predict suicide risk among Young Students in Bangladesh accurately?</a:t>
            </a:r>
          </a:p>
        </p:txBody>
      </p:sp>
    </p:spTree>
    <p:extLst>
      <p:ext uri="{BB962C8B-B14F-4D97-AF65-F5344CB8AC3E}">
        <p14:creationId xmlns:p14="http://schemas.microsoft.com/office/powerpoint/2010/main" val="245380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370F-4003-CC13-4B39-D7802E78CA7D}"/>
              </a:ext>
            </a:extLst>
          </p:cNvPr>
          <p:cNvSpPr>
            <a:spLocks noGrp="1"/>
          </p:cNvSpPr>
          <p:nvPr>
            <p:ph type="title"/>
          </p:nvPr>
        </p:nvSpPr>
        <p:spPr/>
        <p:txBody>
          <a:bodyPr/>
          <a:lstStyle/>
          <a:p>
            <a:r>
              <a:rPr lang="en-US" dirty="0"/>
              <a:t>Literature Review</a:t>
            </a:r>
          </a:p>
        </p:txBody>
      </p:sp>
      <p:graphicFrame>
        <p:nvGraphicFramePr>
          <p:cNvPr id="4" name="Table 4">
            <a:extLst>
              <a:ext uri="{FF2B5EF4-FFF2-40B4-BE49-F238E27FC236}">
                <a16:creationId xmlns:a16="http://schemas.microsoft.com/office/drawing/2014/main" id="{96FCD51B-C85A-CF78-B399-E543725005EB}"/>
              </a:ext>
            </a:extLst>
          </p:cNvPr>
          <p:cNvGraphicFramePr>
            <a:graphicFrameLocks noGrp="1"/>
          </p:cNvGraphicFramePr>
          <p:nvPr>
            <p:ph idx="1"/>
            <p:extLst>
              <p:ext uri="{D42A27DB-BD31-4B8C-83A1-F6EECF244321}">
                <p14:modId xmlns:p14="http://schemas.microsoft.com/office/powerpoint/2010/main" val="2590046593"/>
              </p:ext>
            </p:extLst>
          </p:nvPr>
        </p:nvGraphicFramePr>
        <p:xfrm>
          <a:off x="1018095" y="1550035"/>
          <a:ext cx="10335705" cy="4942840"/>
        </p:xfrm>
        <a:graphic>
          <a:graphicData uri="http://schemas.openxmlformats.org/drawingml/2006/table">
            <a:tbl>
              <a:tblPr firstRow="1" bandRow="1">
                <a:tableStyleId>{5C22544A-7EE6-4342-B048-85BDC9FD1C3A}</a:tableStyleId>
              </a:tblPr>
              <a:tblGrid>
                <a:gridCol w="5077905">
                  <a:extLst>
                    <a:ext uri="{9D8B030D-6E8A-4147-A177-3AD203B41FA5}">
                      <a16:colId xmlns:a16="http://schemas.microsoft.com/office/drawing/2014/main" val="1308215673"/>
                    </a:ext>
                  </a:extLst>
                </a:gridCol>
                <a:gridCol w="5257800">
                  <a:extLst>
                    <a:ext uri="{9D8B030D-6E8A-4147-A177-3AD203B41FA5}">
                      <a16:colId xmlns:a16="http://schemas.microsoft.com/office/drawing/2014/main" val="1327129297"/>
                    </a:ext>
                  </a:extLst>
                </a:gridCol>
              </a:tblGrid>
              <a:tr h="370840">
                <a:tc>
                  <a:txBody>
                    <a:bodyPr/>
                    <a:lstStyle/>
                    <a:p>
                      <a:r>
                        <a:rPr lang="en-US" dirty="0"/>
                        <a:t>Authors/Title</a:t>
                      </a:r>
                    </a:p>
                  </a:txBody>
                  <a:tcPr/>
                </a:tc>
                <a:tc>
                  <a:txBody>
                    <a:bodyPr/>
                    <a:lstStyle/>
                    <a:p>
                      <a:r>
                        <a:rPr lang="en-US" dirty="0"/>
                        <a:t>Findings</a:t>
                      </a:r>
                    </a:p>
                  </a:txBody>
                  <a:tcPr/>
                </a:tc>
                <a:extLst>
                  <a:ext uri="{0D108BD9-81ED-4DB2-BD59-A6C34878D82A}">
                    <a16:rowId xmlns:a16="http://schemas.microsoft.com/office/drawing/2014/main" val="2874307510"/>
                  </a:ext>
                </a:extLst>
              </a:tr>
              <a:tr h="370840">
                <a:tc>
                  <a:txBody>
                    <a:bodyPr/>
                    <a:lstStyle/>
                    <a:p>
                      <a:r>
                        <a:rPr lang="en-US" dirty="0"/>
                        <a:t>Ryan M. Hill, Benjamin </a:t>
                      </a:r>
                      <a:r>
                        <a:rPr lang="en-US" dirty="0" err="1"/>
                        <a:t>Ooster</a:t>
                      </a:r>
                      <a:r>
                        <a:rPr lang="en-US" dirty="0"/>
                        <a:t>- </a:t>
                      </a:r>
                    </a:p>
                    <a:p>
                      <a:r>
                        <a:rPr lang="en-US" dirty="0" err="1"/>
                        <a:t>hoff</a:t>
                      </a:r>
                      <a:r>
                        <a:rPr lang="en-US" dirty="0"/>
                        <a:t> and Calvin Do “Using Ma- </a:t>
                      </a:r>
                    </a:p>
                    <a:p>
                      <a:r>
                        <a:rPr lang="en-US" dirty="0"/>
                        <a:t>chine Learning to Identify Suicide </a:t>
                      </a:r>
                    </a:p>
                    <a:p>
                      <a:r>
                        <a:rPr lang="en-US" dirty="0"/>
                        <a:t>Risk: A Classification Tree Ap- </a:t>
                      </a:r>
                    </a:p>
                    <a:p>
                      <a:r>
                        <a:rPr lang="en-US" dirty="0" err="1"/>
                        <a:t>proach</a:t>
                      </a:r>
                      <a:r>
                        <a:rPr lang="en-US" dirty="0"/>
                        <a:t> to Prospectively Identify </a:t>
                      </a:r>
                    </a:p>
                    <a:p>
                      <a:r>
                        <a:rPr lang="en-US" dirty="0"/>
                        <a:t>Adolescent Suicide Attempters” </a:t>
                      </a:r>
                    </a:p>
                    <a:p>
                      <a:r>
                        <a:rPr lang="en-US" dirty="0"/>
                        <a:t>(2019)</a:t>
                      </a:r>
                    </a:p>
                  </a:txBody>
                  <a:tcPr/>
                </a:tc>
                <a:tc>
                  <a:txBody>
                    <a:bodyPr/>
                    <a:lstStyle/>
                    <a:p>
                      <a:r>
                        <a:rPr lang="en-US" dirty="0"/>
                        <a:t>The findings showed that two </a:t>
                      </a:r>
                      <a:r>
                        <a:rPr lang="en-US" dirty="0" err="1"/>
                        <a:t>clas</a:t>
                      </a:r>
                      <a:r>
                        <a:rPr lang="en-US" dirty="0"/>
                        <a:t>- </a:t>
                      </a:r>
                    </a:p>
                    <a:p>
                      <a:r>
                        <a:rPr lang="en-US" dirty="0" err="1"/>
                        <a:t>sification</a:t>
                      </a:r>
                      <a:r>
                        <a:rPr lang="en-US" dirty="0"/>
                        <a:t> tree solutions, with </a:t>
                      </a:r>
                      <a:r>
                        <a:rPr lang="en-US" dirty="0" err="1"/>
                        <a:t>cor</a:t>
                      </a:r>
                      <a:r>
                        <a:rPr lang="en-US" dirty="0"/>
                        <a:t>- </a:t>
                      </a:r>
                    </a:p>
                    <a:p>
                      <a:r>
                        <a:rPr lang="en-US" dirty="0"/>
                        <a:t>responding sensitivity/specificity </a:t>
                      </a:r>
                      <a:r>
                        <a:rPr lang="en-US" dirty="0" err="1"/>
                        <a:t>ra</a:t>
                      </a:r>
                      <a:r>
                        <a:rPr lang="en-US" dirty="0"/>
                        <a:t>- </a:t>
                      </a:r>
                    </a:p>
                    <a:p>
                      <a:r>
                        <a:rPr lang="en-US" dirty="0" err="1"/>
                        <a:t>tios</a:t>
                      </a:r>
                      <a:r>
                        <a:rPr lang="en-US" dirty="0"/>
                        <a:t> of 90.6%/70.9% and 69.8%/85.7%, </a:t>
                      </a:r>
                    </a:p>
                    <a:p>
                      <a:r>
                        <a:rPr lang="en-US" dirty="0"/>
                        <a:t>maximized risk prediction.</a:t>
                      </a:r>
                    </a:p>
                  </a:txBody>
                  <a:tcPr/>
                </a:tc>
                <a:extLst>
                  <a:ext uri="{0D108BD9-81ED-4DB2-BD59-A6C34878D82A}">
                    <a16:rowId xmlns:a16="http://schemas.microsoft.com/office/drawing/2014/main" val="60988886"/>
                  </a:ext>
                </a:extLst>
              </a:tr>
              <a:tr h="370840">
                <a:tc>
                  <a:txBody>
                    <a:bodyPr/>
                    <a:lstStyle/>
                    <a:p>
                      <a:r>
                        <a:rPr lang="en-US" dirty="0"/>
                        <a:t>Melissa Macalli1,7, Marie Navarro1,7, </a:t>
                      </a:r>
                    </a:p>
                    <a:p>
                      <a:r>
                        <a:rPr lang="en-US" dirty="0"/>
                        <a:t>Massimiliano Orri1,2, Marie </a:t>
                      </a:r>
                    </a:p>
                    <a:p>
                      <a:r>
                        <a:rPr lang="en-US" dirty="0"/>
                        <a:t>Tournier1,3, Rodolphe Thi´ebaut1,4,5, </a:t>
                      </a:r>
                    </a:p>
                    <a:p>
                      <a:r>
                        <a:rPr lang="en-US" dirty="0" err="1"/>
                        <a:t>Sylvana</a:t>
                      </a:r>
                      <a:r>
                        <a:rPr lang="en-US" dirty="0"/>
                        <a:t> M. Cˆot´e1,6 and Christophe</a:t>
                      </a:r>
                    </a:p>
                    <a:p>
                      <a:r>
                        <a:rPr lang="en-US" dirty="0"/>
                        <a:t>“A</a:t>
                      </a:r>
                    </a:p>
                    <a:p>
                      <a:r>
                        <a:rPr lang="en-US" dirty="0"/>
                        <a:t>Tzourio1</a:t>
                      </a:r>
                    </a:p>
                    <a:p>
                      <a:r>
                        <a:rPr lang="en-US" dirty="0"/>
                        <a:t>approach for predicting suicidal </a:t>
                      </a:r>
                    </a:p>
                    <a:p>
                      <a:r>
                        <a:rPr lang="en-US" dirty="0"/>
                        <a:t>thoughts and </a:t>
                      </a:r>
                      <a:r>
                        <a:rPr lang="en-US" dirty="0" err="1"/>
                        <a:t>behaviours</a:t>
                      </a:r>
                      <a:r>
                        <a:rPr lang="en-US" dirty="0"/>
                        <a:t> among col- </a:t>
                      </a:r>
                    </a:p>
                    <a:p>
                      <a:r>
                        <a:rPr lang="en-US" dirty="0" err="1"/>
                        <a:t>lege</a:t>
                      </a:r>
                      <a:r>
                        <a:rPr lang="en-US" dirty="0"/>
                        <a:t> students”</a:t>
                      </a:r>
                    </a:p>
                  </a:txBody>
                  <a:tcPr/>
                </a:tc>
                <a:tc>
                  <a:txBody>
                    <a:bodyPr/>
                    <a:lstStyle/>
                    <a:p>
                      <a:r>
                        <a:rPr lang="en-US" dirty="0"/>
                        <a:t>With an AUC of 0.8, sensitivity of 79% </a:t>
                      </a:r>
                    </a:p>
                    <a:p>
                      <a:r>
                        <a:rPr lang="en-US" dirty="0"/>
                        <a:t>for girls and 81% for boys, and positive </a:t>
                      </a:r>
                    </a:p>
                    <a:p>
                      <a:r>
                        <a:rPr lang="en-US" dirty="0"/>
                        <a:t>predictive value of 40% for females and </a:t>
                      </a:r>
                    </a:p>
                    <a:p>
                      <a:r>
                        <a:rPr lang="en-US" dirty="0"/>
                        <a:t>36% for boys, the models demonstrated </a:t>
                      </a:r>
                    </a:p>
                    <a:p>
                      <a:r>
                        <a:rPr lang="en-US" dirty="0"/>
                        <a:t>strong predictive performance.</a:t>
                      </a:r>
                    </a:p>
                  </a:txBody>
                  <a:tcPr/>
                </a:tc>
                <a:extLst>
                  <a:ext uri="{0D108BD9-81ED-4DB2-BD59-A6C34878D82A}">
                    <a16:rowId xmlns:a16="http://schemas.microsoft.com/office/drawing/2014/main" val="2729960594"/>
                  </a:ext>
                </a:extLst>
              </a:tr>
            </a:tbl>
          </a:graphicData>
        </a:graphic>
      </p:graphicFrame>
    </p:spTree>
    <p:extLst>
      <p:ext uri="{BB962C8B-B14F-4D97-AF65-F5344CB8AC3E}">
        <p14:creationId xmlns:p14="http://schemas.microsoft.com/office/powerpoint/2010/main" val="77923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881-269A-C5E3-F53D-4B797867FF13}"/>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C20480C-B479-3AF1-939A-FBB258564BB4}"/>
              </a:ext>
            </a:extLst>
          </p:cNvPr>
          <p:cNvSpPr>
            <a:spLocks noGrp="1"/>
          </p:cNvSpPr>
          <p:nvPr>
            <p:ph idx="1"/>
          </p:nvPr>
        </p:nvSpPr>
        <p:spPr>
          <a:xfrm>
            <a:off x="838200" y="1787917"/>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used a survey form to collect data by asking different types of questions.</a:t>
            </a:r>
          </a:p>
          <a:p>
            <a:pPr marL="0" indent="0">
              <a:buNone/>
            </a:pPr>
            <a:r>
              <a:rPr lang="en-US" sz="2400" dirty="0">
                <a:latin typeface="Times New Roman" panose="02020603050405020304" pitchFamily="18" charset="0"/>
                <a:cs typeface="Times New Roman" panose="02020603050405020304" pitchFamily="18" charset="0"/>
              </a:rPr>
              <a:t>We divide our form into 2 section. In first section we ask about their age, education level, division and so on.</a:t>
            </a:r>
          </a:p>
          <a:p>
            <a:pPr marL="0" indent="0">
              <a:buNone/>
            </a:pPr>
            <a:r>
              <a:rPr lang="en-US" sz="2400" dirty="0">
                <a:latin typeface="Times New Roman" panose="02020603050405020304" pitchFamily="18" charset="0"/>
                <a:cs typeface="Times New Roman" panose="02020603050405020304" pitchFamily="18" charset="0"/>
              </a:rPr>
              <a:t>In second section we ask them different types of question that are related to suicide. For example </a:t>
            </a:r>
            <a:r>
              <a:rPr lang="en-US" sz="2400" b="0" i="0" dirty="0">
                <a:solidFill>
                  <a:srgbClr val="202124"/>
                </a:solidFill>
                <a:effectLst/>
                <a:latin typeface="Times New Roman" panose="02020603050405020304" pitchFamily="18" charset="0"/>
                <a:cs typeface="Times New Roman" panose="02020603050405020304" pitchFamily="18" charset="0"/>
              </a:rPr>
              <a:t>Have you ever been physically, abused? Is there a history of suicide in your family? Have you ever expressed your feelings of depression to someone?</a:t>
            </a:r>
          </a:p>
          <a:p>
            <a:pPr marL="0" indent="0">
              <a:buNone/>
            </a:pPr>
            <a:endParaRPr lang="en-US" sz="2400" dirty="0">
              <a:solidFill>
                <a:srgbClr val="202124"/>
              </a:solidFill>
              <a:latin typeface="Times New Roman" panose="02020603050405020304" pitchFamily="18" charset="0"/>
              <a:cs typeface="Times New Roman" panose="02020603050405020304" pitchFamily="18" charset="0"/>
            </a:endParaRPr>
          </a:p>
          <a:p>
            <a:pPr marL="0" indent="0">
              <a:buNone/>
            </a:pPr>
            <a:r>
              <a:rPr lang="en-US" sz="2400" b="0" i="0" dirty="0">
                <a:solidFill>
                  <a:srgbClr val="202124"/>
                </a:solidFill>
                <a:effectLst/>
                <a:latin typeface="Times New Roman" panose="02020603050405020304" pitchFamily="18" charset="0"/>
                <a:cs typeface="Times New Roman" panose="02020603050405020304" pitchFamily="18" charset="0"/>
              </a:rPr>
              <a:t>Form Link: </a:t>
            </a:r>
            <a:r>
              <a:rPr lang="en-US" sz="1600" b="0" i="0" u="sng" dirty="0">
                <a:effectLst/>
                <a:latin typeface="Segoe UI Historic" panose="020B0502040204020203" pitchFamily="34" charset="0"/>
                <a:hlinkClick r:id="rId2"/>
              </a:rPr>
              <a:t>https://forms.gle/kWd2LFtGwnUfyGRSA</a:t>
            </a:r>
            <a:endParaRPr lang="en-US" sz="24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1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6077-6E70-72F8-9749-F9A02C52BD81}"/>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5937813E-3961-EE39-78B4-8E8EADB34A48}"/>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Suicide risk is a complex phenomenon that is influenced by a variety of factors, including student characteristics (e.g., age, gender, religion, ethnicity, academic performance, etc.),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(e.g., absenteeism, tardiness, disciplinary problems, etc.), and environmental factors (e.g., family environment, peer environment, etc.). Machine learning algorithms can be trained to learn from data on these factors and make accurate predictions about suicide risk. Machine learning models can be generalized to new data, meaning that they can be used to predict suicide risk for students who were not included in the training dataset.</a:t>
            </a:r>
          </a:p>
        </p:txBody>
      </p:sp>
    </p:spTree>
    <p:extLst>
      <p:ext uri="{BB962C8B-B14F-4D97-AF65-F5344CB8AC3E}">
        <p14:creationId xmlns:p14="http://schemas.microsoft.com/office/powerpoint/2010/main" val="100211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1044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 UI Historic</vt:lpstr>
      <vt:lpstr>Times New Roman</vt:lpstr>
      <vt:lpstr>Office Theme</vt:lpstr>
      <vt:lpstr>Identifying Suicidal Tendency among Young  Students of Bangladesh Using Machine Learning</vt:lpstr>
      <vt:lpstr>Overview</vt:lpstr>
      <vt:lpstr>Introduction</vt:lpstr>
      <vt:lpstr>Objective</vt:lpstr>
      <vt:lpstr>Continue</vt:lpstr>
      <vt:lpstr>Research Question</vt:lpstr>
      <vt:lpstr>Literature Review</vt:lpstr>
      <vt:lpstr>Data Description</vt:lpstr>
      <vt:lpstr>Proposed Model</vt:lpstr>
      <vt:lpstr>Project Plan</vt:lpstr>
      <vt:lpstr>Continue</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Suicidal Tendency among Young  Students of Bangladesh Using Machine Learning</dc:title>
  <dc:creator>Nahidul Islam</dc:creator>
  <cp:lastModifiedBy>Nahidul Islam</cp:lastModifiedBy>
  <cp:revision>2</cp:revision>
  <dcterms:created xsi:type="dcterms:W3CDTF">2023-11-16T13:50:03Z</dcterms:created>
  <dcterms:modified xsi:type="dcterms:W3CDTF">2023-11-17T04:47:43Z</dcterms:modified>
</cp:coreProperties>
</file>