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308" r:id="rId4"/>
    <p:sldId id="310" r:id="rId5"/>
    <p:sldId id="311" r:id="rId6"/>
    <p:sldId id="280" r:id="rId7"/>
    <p:sldId id="281" r:id="rId8"/>
    <p:sldId id="277" r:id="rId9"/>
    <p:sldId id="289" r:id="rId10"/>
    <p:sldId id="302" r:id="rId11"/>
    <p:sldId id="288" r:id="rId12"/>
    <p:sldId id="303" r:id="rId13"/>
    <p:sldId id="278" r:id="rId14"/>
    <p:sldId id="304" r:id="rId15"/>
    <p:sldId id="305" r:id="rId16"/>
    <p:sldId id="279" r:id="rId17"/>
    <p:sldId id="291" r:id="rId18"/>
    <p:sldId id="292" r:id="rId19"/>
    <p:sldId id="293" r:id="rId20"/>
    <p:sldId id="294" r:id="rId21"/>
    <p:sldId id="295" r:id="rId22"/>
    <p:sldId id="296" r:id="rId23"/>
    <p:sldId id="297" r:id="rId24"/>
    <p:sldId id="298" r:id="rId25"/>
    <p:sldId id="299" r:id="rId26"/>
    <p:sldId id="300" r:id="rId27"/>
    <p:sldId id="301" r:id="rId28"/>
    <p:sldId id="313" r:id="rId29"/>
    <p:sldId id="282" r:id="rId30"/>
    <p:sldId id="306" r:id="rId31"/>
    <p:sldId id="283" r:id="rId32"/>
    <p:sldId id="284" r:id="rId33"/>
    <p:sldId id="307" r:id="rId34"/>
    <p:sldId id="28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56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127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638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800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268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11-Feb-22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694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11-Feb-22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793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11-Feb-22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734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118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556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234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11-Feb-22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581822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3953815"/>
            <a:ext cx="8915399" cy="1949848"/>
          </a:xfrm>
        </p:spPr>
        <p:txBody>
          <a:bodyPr>
            <a:normAutofit fontScale="92500" lnSpcReduction="10000"/>
          </a:bodyPr>
          <a:lstStyle/>
          <a:p>
            <a:r>
              <a:rPr lang="en-US" b="1" dirty="0" smtClean="0"/>
              <a:t>Presented By:</a:t>
            </a:r>
          </a:p>
          <a:p>
            <a:r>
              <a:rPr lang="en-US" dirty="0" err="1" smtClean="0"/>
              <a:t>Mehrin</a:t>
            </a:r>
            <a:r>
              <a:rPr lang="en-US" dirty="0" smtClean="0"/>
              <a:t> </a:t>
            </a:r>
            <a:r>
              <a:rPr lang="en-US" dirty="0" err="1" smtClean="0"/>
              <a:t>Anannya</a:t>
            </a:r>
            <a:endParaRPr lang="en-US" dirty="0" smtClean="0"/>
          </a:p>
          <a:p>
            <a:r>
              <a:rPr lang="en-US" dirty="0" smtClean="0"/>
              <a:t>Lecturer</a:t>
            </a:r>
          </a:p>
          <a:p>
            <a:r>
              <a:rPr lang="en-US" dirty="0" smtClean="0"/>
              <a:t>Institute of Information Technology</a:t>
            </a:r>
          </a:p>
          <a:p>
            <a:r>
              <a:rPr lang="en-US" dirty="0" err="1" smtClean="0"/>
              <a:t>Jahangirnagar</a:t>
            </a:r>
            <a:r>
              <a:rPr lang="en-US" dirty="0" smtClean="0"/>
              <a:t> University.</a:t>
            </a:r>
          </a:p>
          <a:p>
            <a:endParaRPr lang="en-US" dirty="0"/>
          </a:p>
        </p:txBody>
      </p:sp>
      <p:sp>
        <p:nvSpPr>
          <p:cNvPr id="5" name="Title 1"/>
          <p:cNvSpPr>
            <a:spLocks noGrp="1"/>
          </p:cNvSpPr>
          <p:nvPr/>
        </p:nvSpPr>
        <p:spPr>
          <a:xfrm>
            <a:off x="1262130" y="507446"/>
            <a:ext cx="10242482" cy="2262781"/>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Web Technologies</a:t>
            </a:r>
            <a:br>
              <a:rPr lang="en-US" dirty="0" smtClean="0"/>
            </a:br>
            <a:r>
              <a:rPr lang="en-US" dirty="0" smtClean="0"/>
              <a:t>ICT- 3205</a:t>
            </a:r>
            <a:br>
              <a:rPr lang="en-US" dirty="0" smtClean="0"/>
            </a:br>
            <a:r>
              <a:rPr lang="en-US" dirty="0" smtClean="0"/>
              <a:t>Lecture - 3</a:t>
            </a:r>
            <a:endParaRPr lang="en-US" dirty="0"/>
          </a:p>
        </p:txBody>
      </p:sp>
    </p:spTree>
    <p:extLst>
      <p:ext uri="{BB962C8B-B14F-4D97-AF65-F5344CB8AC3E}">
        <p14:creationId xmlns:p14="http://schemas.microsoft.com/office/powerpoint/2010/main" val="654001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497" y="611231"/>
            <a:ext cx="8911687" cy="689537"/>
          </a:xfrm>
        </p:spPr>
        <p:txBody>
          <a:bodyPr>
            <a:normAutofit fontScale="90000"/>
          </a:bodyPr>
          <a:lstStyle/>
          <a:p>
            <a:r>
              <a:rPr lang="en-US" dirty="0" smtClean="0"/>
              <a:t>OSI </a:t>
            </a:r>
            <a:r>
              <a:rPr lang="en-US" dirty="0"/>
              <a:t>Model Layers </a:t>
            </a:r>
            <a:r>
              <a:rPr lang="en-US" dirty="0" smtClean="0"/>
              <a:t>(cont.) </a:t>
            </a:r>
            <a:endParaRPr lang="en-US" dirty="0"/>
          </a:p>
        </p:txBody>
      </p:sp>
      <p:sp>
        <p:nvSpPr>
          <p:cNvPr id="4" name="Rectangle 3"/>
          <p:cNvSpPr/>
          <p:nvPr/>
        </p:nvSpPr>
        <p:spPr>
          <a:xfrm>
            <a:off x="2000497" y="1313647"/>
            <a:ext cx="9526095" cy="3631763"/>
          </a:xfrm>
          <a:prstGeom prst="rect">
            <a:avLst/>
          </a:prstGeom>
        </p:spPr>
        <p:txBody>
          <a:bodyPr wrap="square">
            <a:spAutoFit/>
          </a:bodyPr>
          <a:lstStyle/>
          <a:p>
            <a:pPr fontAlgn="base">
              <a:lnSpc>
                <a:spcPct val="150000"/>
              </a:lnSpc>
              <a:spcBef>
                <a:spcPts val="1200"/>
              </a:spcBef>
            </a:pPr>
            <a:r>
              <a:rPr lang="en-US" sz="2000" b="1" dirty="0"/>
              <a:t>1. Physical Layer</a:t>
            </a:r>
            <a:r>
              <a:rPr lang="en-US" sz="2000" dirty="0"/>
              <a:t> </a:t>
            </a:r>
            <a:r>
              <a:rPr lang="en-US" sz="2000" dirty="0" smtClean="0"/>
              <a:t>(cont.): </a:t>
            </a:r>
            <a:endParaRPr lang="en-US" sz="2000" dirty="0" smtClean="0">
              <a:solidFill>
                <a:srgbClr val="273239"/>
              </a:solidFill>
            </a:endParaRPr>
          </a:p>
          <a:p>
            <a:pPr fontAlgn="base">
              <a:lnSpc>
                <a:spcPct val="150000"/>
              </a:lnSpc>
              <a:spcBef>
                <a:spcPts val="1200"/>
              </a:spcBef>
            </a:pPr>
            <a:r>
              <a:rPr lang="en-US" sz="2000" b="1" dirty="0" smtClean="0">
                <a:solidFill>
                  <a:srgbClr val="273239"/>
                </a:solidFill>
              </a:rPr>
              <a:t>4. Transmission </a:t>
            </a:r>
            <a:r>
              <a:rPr lang="en-US" sz="2000" b="1" dirty="0">
                <a:solidFill>
                  <a:srgbClr val="273239"/>
                </a:solidFill>
              </a:rPr>
              <a:t>mode:</a:t>
            </a:r>
            <a:r>
              <a:rPr lang="en-US" sz="2000" dirty="0">
                <a:solidFill>
                  <a:srgbClr val="273239"/>
                </a:solidFill>
              </a:rPr>
              <a:t> Physical layer also defines the way in which the data flows between the two connected devices. The various transmission modes possible are: Simplex, half-duplex and full-duplex.</a:t>
            </a:r>
          </a:p>
          <a:p>
            <a:pPr fontAlgn="base">
              <a:lnSpc>
                <a:spcPct val="150000"/>
              </a:lnSpc>
              <a:spcBef>
                <a:spcPts val="1200"/>
              </a:spcBef>
            </a:pPr>
            <a:r>
              <a:rPr lang="en-US" sz="2000" dirty="0">
                <a:solidFill>
                  <a:srgbClr val="273239"/>
                </a:solidFill>
              </a:rPr>
              <a:t>* Hub, Repeater, Modem, Cables are Physical Layer devices.</a:t>
            </a:r>
            <a:br>
              <a:rPr lang="en-US" sz="2000" dirty="0">
                <a:solidFill>
                  <a:srgbClr val="273239"/>
                </a:solidFill>
              </a:rPr>
            </a:br>
            <a:r>
              <a:rPr lang="en-US" sz="2000" dirty="0">
                <a:solidFill>
                  <a:srgbClr val="273239"/>
                </a:solidFill>
              </a:rPr>
              <a:t>** Network Layer, Data Link Layer and Physical Layer are also known as </a:t>
            </a:r>
            <a:r>
              <a:rPr lang="en-US" sz="2000" b="1" dirty="0">
                <a:solidFill>
                  <a:srgbClr val="273239"/>
                </a:solidFill>
              </a:rPr>
              <a:t>Lower Layers</a:t>
            </a:r>
            <a:r>
              <a:rPr lang="en-US" sz="2000" dirty="0">
                <a:solidFill>
                  <a:srgbClr val="273239"/>
                </a:solidFill>
              </a:rPr>
              <a:t> or </a:t>
            </a:r>
            <a:r>
              <a:rPr lang="en-US" sz="2000" b="1" dirty="0">
                <a:solidFill>
                  <a:srgbClr val="273239"/>
                </a:solidFill>
              </a:rPr>
              <a:t>Hardware Layers</a:t>
            </a:r>
            <a:r>
              <a:rPr lang="en-US" sz="2000" dirty="0">
                <a:solidFill>
                  <a:srgbClr val="273239"/>
                </a:solidFill>
              </a:rPr>
              <a:t>.</a:t>
            </a:r>
            <a:endParaRPr lang="en-US" sz="2000" b="0" i="0" dirty="0">
              <a:solidFill>
                <a:srgbClr val="273239"/>
              </a:solidFill>
              <a:effectLst/>
            </a:endParaRPr>
          </a:p>
        </p:txBody>
      </p:sp>
    </p:spTree>
    <p:extLst>
      <p:ext uri="{BB962C8B-B14F-4D97-AF65-F5344CB8AC3E}">
        <p14:creationId xmlns:p14="http://schemas.microsoft.com/office/powerpoint/2010/main" val="4218007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8" y="624110"/>
            <a:ext cx="8911687" cy="689537"/>
          </a:xfrm>
        </p:spPr>
        <p:txBody>
          <a:bodyPr>
            <a:normAutofit fontScale="90000"/>
          </a:bodyPr>
          <a:lstStyle/>
          <a:p>
            <a:r>
              <a:rPr lang="en-US" dirty="0" smtClean="0"/>
              <a:t>OSI </a:t>
            </a:r>
            <a:r>
              <a:rPr lang="en-US" dirty="0"/>
              <a:t>Model Layers </a:t>
            </a:r>
            <a:r>
              <a:rPr lang="en-US" dirty="0" smtClean="0"/>
              <a:t>(cont.) </a:t>
            </a:r>
            <a:endParaRPr lang="en-US" dirty="0"/>
          </a:p>
        </p:txBody>
      </p:sp>
      <p:sp>
        <p:nvSpPr>
          <p:cNvPr id="3" name="Content Placeholder 2"/>
          <p:cNvSpPr>
            <a:spLocks noGrp="1"/>
          </p:cNvSpPr>
          <p:nvPr>
            <p:ph idx="1"/>
          </p:nvPr>
        </p:nvSpPr>
        <p:spPr>
          <a:xfrm>
            <a:off x="1854557" y="1300766"/>
            <a:ext cx="9800823" cy="5557234"/>
          </a:xfrm>
        </p:spPr>
        <p:txBody>
          <a:bodyPr>
            <a:noAutofit/>
          </a:bodyPr>
          <a:lstStyle/>
          <a:p>
            <a:pPr marL="0" indent="0" fontAlgn="base">
              <a:lnSpc>
                <a:spcPct val="150000"/>
              </a:lnSpc>
              <a:buNone/>
            </a:pPr>
            <a:r>
              <a:rPr lang="en-US" sz="2000" b="1" dirty="0"/>
              <a:t>2. Data Link Layer (DLL) (Layer 2) :</a:t>
            </a:r>
          </a:p>
          <a:p>
            <a:pPr fontAlgn="base">
              <a:lnSpc>
                <a:spcPct val="150000"/>
              </a:lnSpc>
            </a:pPr>
            <a:r>
              <a:rPr lang="en-US" sz="2000" dirty="0"/>
              <a:t>The data link layer is responsible for the node to node delivery of the message. The main function of this layer is to make sure data transfer is error-free from one node to another, over the physical layer. When a packet arrives in a network, it is the responsibility of DLL to transmit it to the Host using its MAC address</a:t>
            </a:r>
            <a:r>
              <a:rPr lang="en-US" sz="2000" dirty="0" smtClean="0"/>
              <a:t>.</a:t>
            </a:r>
            <a:r>
              <a:rPr lang="en-US" sz="2000" dirty="0"/>
              <a:t/>
            </a:r>
            <a:br>
              <a:rPr lang="en-US" sz="2000" dirty="0"/>
            </a:br>
            <a:r>
              <a:rPr lang="en-US" sz="2000" dirty="0"/>
              <a:t>Data Link Layer is divided into two sub layers :</a:t>
            </a:r>
          </a:p>
          <a:p>
            <a:pPr fontAlgn="base">
              <a:lnSpc>
                <a:spcPct val="150000"/>
              </a:lnSpc>
            </a:pPr>
            <a:r>
              <a:rPr lang="en-US" sz="2000" dirty="0"/>
              <a:t>Logical Link Control (LLC)</a:t>
            </a:r>
          </a:p>
          <a:p>
            <a:pPr fontAlgn="base">
              <a:lnSpc>
                <a:spcPct val="150000"/>
              </a:lnSpc>
            </a:pPr>
            <a:r>
              <a:rPr lang="en-US" sz="2000" dirty="0"/>
              <a:t>Media Access Control (MAC)</a:t>
            </a:r>
          </a:p>
          <a:p>
            <a:pPr algn="just">
              <a:lnSpc>
                <a:spcPct val="150000"/>
              </a:lnSpc>
            </a:pPr>
            <a:endParaRPr lang="en-US" sz="2000" dirty="0"/>
          </a:p>
        </p:txBody>
      </p:sp>
      <p:pic>
        <p:nvPicPr>
          <p:cNvPr id="4" name="Picture 2" descr="https://media.geeksforgeeks.org/wp-content/uploads/computer-network-osi-model-layers-fram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7294" y="4868214"/>
            <a:ext cx="3476267" cy="9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600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8" y="624110"/>
            <a:ext cx="8911687" cy="689537"/>
          </a:xfrm>
        </p:spPr>
        <p:txBody>
          <a:bodyPr>
            <a:normAutofit fontScale="90000"/>
          </a:bodyPr>
          <a:lstStyle/>
          <a:p>
            <a:r>
              <a:rPr lang="en-US" dirty="0" smtClean="0"/>
              <a:t>OSI </a:t>
            </a:r>
            <a:r>
              <a:rPr lang="en-US" dirty="0"/>
              <a:t>Model Layers </a:t>
            </a:r>
            <a:r>
              <a:rPr lang="en-US" dirty="0" smtClean="0"/>
              <a:t>(cont.) </a:t>
            </a:r>
            <a:endParaRPr lang="en-US" dirty="0"/>
          </a:p>
        </p:txBody>
      </p:sp>
      <p:sp>
        <p:nvSpPr>
          <p:cNvPr id="3" name="Content Placeholder 2"/>
          <p:cNvSpPr>
            <a:spLocks noGrp="1"/>
          </p:cNvSpPr>
          <p:nvPr>
            <p:ph idx="1"/>
          </p:nvPr>
        </p:nvSpPr>
        <p:spPr>
          <a:xfrm>
            <a:off x="1854557" y="1300766"/>
            <a:ext cx="9800823" cy="5557234"/>
          </a:xfrm>
        </p:spPr>
        <p:txBody>
          <a:bodyPr>
            <a:noAutofit/>
          </a:bodyPr>
          <a:lstStyle/>
          <a:p>
            <a:pPr marL="0" indent="0" fontAlgn="base">
              <a:lnSpc>
                <a:spcPct val="150000"/>
              </a:lnSpc>
              <a:buNone/>
            </a:pPr>
            <a:r>
              <a:rPr lang="en-US" sz="2000" b="1" dirty="0"/>
              <a:t>2. Data Link Layer (DLL) (Layer 2) </a:t>
            </a:r>
            <a:r>
              <a:rPr lang="en-US" sz="2000" b="1" dirty="0" smtClean="0"/>
              <a:t>(cont.):</a:t>
            </a:r>
            <a:endParaRPr lang="en-US" sz="2000" b="1" dirty="0"/>
          </a:p>
          <a:p>
            <a:pPr fontAlgn="base">
              <a:lnSpc>
                <a:spcPct val="150000"/>
              </a:lnSpc>
            </a:pPr>
            <a:r>
              <a:rPr lang="en-US" sz="2000" dirty="0" smtClean="0"/>
              <a:t>The </a:t>
            </a:r>
            <a:r>
              <a:rPr lang="en-US" sz="2000" dirty="0"/>
              <a:t>packet received from Network layer is further divided into frames depending on the frame size of NIC(Network Interface Card). DLL also encapsulates Sender and Receiver’s MAC address in the header.</a:t>
            </a:r>
          </a:p>
          <a:p>
            <a:pPr fontAlgn="base">
              <a:lnSpc>
                <a:spcPct val="150000"/>
              </a:lnSpc>
            </a:pPr>
            <a:r>
              <a:rPr lang="en-US" sz="2000" dirty="0"/>
              <a:t>The Receiver’s MAC address is obtained by placing an ARP(Address Resolution Protocol) request onto the wire asking “Who has that IP address?” and the destination host will reply with its MAC address</a:t>
            </a:r>
            <a:r>
              <a:rPr lang="en-US" sz="2000" dirty="0" smtClean="0"/>
              <a:t>.</a:t>
            </a:r>
            <a:endParaRPr lang="en-US" sz="2000" dirty="0"/>
          </a:p>
          <a:p>
            <a:pPr marL="0" indent="0" fontAlgn="base">
              <a:lnSpc>
                <a:spcPct val="150000"/>
              </a:lnSpc>
              <a:buNone/>
            </a:pPr>
            <a:r>
              <a:rPr lang="en-US" sz="2000" dirty="0" smtClean="0"/>
              <a:t>**</a:t>
            </a:r>
            <a:r>
              <a:rPr lang="en-US" dirty="0"/>
              <a:t> The NIC is both </a:t>
            </a:r>
            <a:r>
              <a:rPr lang="en-US" b="1" dirty="0"/>
              <a:t>a physical layer and data link layer</a:t>
            </a:r>
            <a:r>
              <a:rPr lang="en-US" dirty="0"/>
              <a:t> </a:t>
            </a:r>
            <a:r>
              <a:rPr lang="en-US" dirty="0" smtClean="0"/>
              <a:t>device.</a:t>
            </a:r>
            <a:endParaRPr lang="en-US" sz="2000" dirty="0" smtClean="0"/>
          </a:p>
        </p:txBody>
      </p:sp>
    </p:spTree>
    <p:extLst>
      <p:ext uri="{BB962C8B-B14F-4D97-AF65-F5344CB8AC3E}">
        <p14:creationId xmlns:p14="http://schemas.microsoft.com/office/powerpoint/2010/main" val="4189070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7436" y="1300766"/>
            <a:ext cx="10084157" cy="5557234"/>
          </a:xfrm>
        </p:spPr>
        <p:txBody>
          <a:bodyPr>
            <a:noAutofit/>
          </a:bodyPr>
          <a:lstStyle/>
          <a:p>
            <a:pPr marL="0" indent="0" fontAlgn="base">
              <a:lnSpc>
                <a:spcPct val="150000"/>
              </a:lnSpc>
              <a:buNone/>
            </a:pPr>
            <a:r>
              <a:rPr lang="en-US" sz="2000" b="1" dirty="0"/>
              <a:t>2. Data Link Layer (DLL) (Layer 2) (cont</a:t>
            </a:r>
            <a:r>
              <a:rPr lang="en-US" sz="2000" b="1" dirty="0" smtClean="0"/>
              <a:t>.):</a:t>
            </a:r>
            <a:endParaRPr lang="en-US" sz="2000" dirty="0" smtClean="0"/>
          </a:p>
          <a:p>
            <a:pPr marL="0" indent="0" fontAlgn="base">
              <a:lnSpc>
                <a:spcPct val="150000"/>
              </a:lnSpc>
              <a:buNone/>
            </a:pPr>
            <a:r>
              <a:rPr lang="en-US" sz="2000" dirty="0" smtClean="0"/>
              <a:t>The </a:t>
            </a:r>
            <a:r>
              <a:rPr lang="en-US" sz="2000" dirty="0"/>
              <a:t>functions of the data Link layer are :</a:t>
            </a:r>
          </a:p>
          <a:p>
            <a:pPr fontAlgn="base">
              <a:lnSpc>
                <a:spcPct val="150000"/>
              </a:lnSpc>
            </a:pPr>
            <a:r>
              <a:rPr lang="en-US" sz="2000" b="1" dirty="0"/>
              <a:t>Framing:</a:t>
            </a:r>
            <a:r>
              <a:rPr lang="en-US" sz="2000" dirty="0"/>
              <a:t> Framing is a function of the data link layer. It provides a way for a sender to transmit a set of bits that are meaningful to the receiver. This can be accomplished by attaching special bit patterns to the beginning and end of the frame.</a:t>
            </a:r>
          </a:p>
          <a:p>
            <a:pPr fontAlgn="base">
              <a:lnSpc>
                <a:spcPct val="150000"/>
              </a:lnSpc>
            </a:pPr>
            <a:r>
              <a:rPr lang="en-US" sz="2000" b="1" dirty="0"/>
              <a:t>Physical addressing:</a:t>
            </a:r>
            <a:r>
              <a:rPr lang="en-US" sz="2000" dirty="0"/>
              <a:t> After creating frames, Data link layer adds physical addresses (MAC address) of sender and/or receiver in the header of each frame.</a:t>
            </a:r>
          </a:p>
          <a:p>
            <a:pPr fontAlgn="base">
              <a:lnSpc>
                <a:spcPct val="150000"/>
              </a:lnSpc>
            </a:pPr>
            <a:r>
              <a:rPr lang="en-US" sz="2000" b="1" dirty="0"/>
              <a:t>Error control:</a:t>
            </a:r>
            <a:r>
              <a:rPr lang="en-US" sz="2000" dirty="0"/>
              <a:t> Data link layer provides the mechanism of error control in which it detects and retransmits damaged or lost frames.</a:t>
            </a:r>
          </a:p>
          <a:p>
            <a:pPr algn="just">
              <a:lnSpc>
                <a:spcPct val="150000"/>
              </a:lnSpc>
            </a:pPr>
            <a:endParaRPr lang="en-US" sz="2000" dirty="0"/>
          </a:p>
        </p:txBody>
      </p:sp>
    </p:spTree>
    <p:extLst>
      <p:ext uri="{BB962C8B-B14F-4D97-AF65-F5344CB8AC3E}">
        <p14:creationId xmlns:p14="http://schemas.microsoft.com/office/powerpoint/2010/main" val="2047430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7436" y="1300766"/>
            <a:ext cx="10084157" cy="5557234"/>
          </a:xfrm>
        </p:spPr>
        <p:txBody>
          <a:bodyPr>
            <a:noAutofit/>
          </a:bodyPr>
          <a:lstStyle/>
          <a:p>
            <a:pPr marL="0" indent="0" fontAlgn="base">
              <a:lnSpc>
                <a:spcPct val="150000"/>
              </a:lnSpc>
              <a:buNone/>
            </a:pPr>
            <a:r>
              <a:rPr lang="en-US" sz="2000" b="1" dirty="0"/>
              <a:t>2. Data Link Layer (DLL) (Layer 2) (cont</a:t>
            </a:r>
            <a:r>
              <a:rPr lang="en-US" sz="2000" b="1" dirty="0" smtClean="0"/>
              <a:t>.):</a:t>
            </a:r>
            <a:endParaRPr lang="en-US" sz="2000" dirty="0" smtClean="0"/>
          </a:p>
          <a:p>
            <a:pPr fontAlgn="base">
              <a:lnSpc>
                <a:spcPct val="150000"/>
              </a:lnSpc>
            </a:pPr>
            <a:r>
              <a:rPr lang="en-US" sz="2000" b="1" dirty="0" smtClean="0"/>
              <a:t>Flow </a:t>
            </a:r>
            <a:r>
              <a:rPr lang="en-US" sz="2000" b="1" dirty="0"/>
              <a:t>Control:</a:t>
            </a:r>
            <a:r>
              <a:rPr lang="en-US" sz="2000" dirty="0"/>
              <a:t> The data rate must be constant on both sides else the data may get corrupted thus , flow control coordinates that amount of data that can be sent before receiving acknowledgement.</a:t>
            </a:r>
          </a:p>
          <a:p>
            <a:pPr fontAlgn="base">
              <a:lnSpc>
                <a:spcPct val="150000"/>
              </a:lnSpc>
            </a:pPr>
            <a:r>
              <a:rPr lang="en-US" sz="2000" b="1" dirty="0"/>
              <a:t>Access control: </a:t>
            </a:r>
            <a:r>
              <a:rPr lang="en-US" sz="2000" dirty="0"/>
              <a:t>When a single communication channel is shared by multiple devices, MAC sub-layer of data link layer helps to determine which device has control over the channel at a given time.</a:t>
            </a:r>
          </a:p>
          <a:p>
            <a:pPr fontAlgn="base">
              <a:lnSpc>
                <a:spcPct val="150000"/>
              </a:lnSpc>
            </a:pPr>
            <a:r>
              <a:rPr lang="en-US" sz="2000" i="1" dirty="0"/>
              <a:t>* Packet in Data Link layer is referred as </a:t>
            </a:r>
            <a:r>
              <a:rPr lang="en-US" sz="2000" b="1" i="1" dirty="0"/>
              <a:t>Frame</a:t>
            </a:r>
            <a:r>
              <a:rPr lang="en-US" sz="2000" i="1" dirty="0"/>
              <a:t>.</a:t>
            </a:r>
            <a:br>
              <a:rPr lang="en-US" sz="2000" i="1" dirty="0"/>
            </a:br>
            <a:r>
              <a:rPr lang="en-US" sz="2000" i="1" dirty="0"/>
              <a:t>** Data Link layer is handled by the NIC (Network Interface Card) and device drivers of host machines.</a:t>
            </a:r>
            <a:br>
              <a:rPr lang="en-US" sz="2000" i="1" dirty="0"/>
            </a:br>
            <a:r>
              <a:rPr lang="en-US" sz="2000" i="1" dirty="0"/>
              <a:t>*** Switch &amp; Bridge are Data Link Layer devices.</a:t>
            </a:r>
            <a:endParaRPr lang="en-US" sz="2000" dirty="0"/>
          </a:p>
          <a:p>
            <a:pPr algn="just">
              <a:lnSpc>
                <a:spcPct val="150000"/>
              </a:lnSpc>
            </a:pPr>
            <a:endParaRPr lang="en-US" sz="2000" dirty="0"/>
          </a:p>
        </p:txBody>
      </p:sp>
    </p:spTree>
    <p:extLst>
      <p:ext uri="{BB962C8B-B14F-4D97-AF65-F5344CB8AC3E}">
        <p14:creationId xmlns:p14="http://schemas.microsoft.com/office/powerpoint/2010/main" val="400631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558" y="1300766"/>
            <a:ext cx="9581882" cy="5557234"/>
          </a:xfrm>
        </p:spPr>
        <p:txBody>
          <a:bodyPr>
            <a:noAutofit/>
          </a:bodyPr>
          <a:lstStyle/>
          <a:p>
            <a:pPr marL="0" indent="0" fontAlgn="base">
              <a:lnSpc>
                <a:spcPct val="150000"/>
              </a:lnSpc>
              <a:buNone/>
            </a:pPr>
            <a:r>
              <a:rPr lang="en-US" sz="2000" b="1" dirty="0" smtClean="0"/>
              <a:t>3</a:t>
            </a:r>
            <a:r>
              <a:rPr lang="en-US" sz="2000" b="1" dirty="0"/>
              <a:t>. Network Layer (Layer 3) :</a:t>
            </a:r>
          </a:p>
          <a:p>
            <a:pPr fontAlgn="base">
              <a:lnSpc>
                <a:spcPct val="150000"/>
              </a:lnSpc>
            </a:pPr>
            <a:r>
              <a:rPr lang="en-US" sz="2000" dirty="0"/>
              <a:t>Network layer works for the transmission of data from one host to the other located in different networks. It also takes care of packet routing i.e. selection of the shortest path to transmit the packet, from the number of routes available. The sender &amp; receiver’s IP address are placed in the header by the network layer</a:t>
            </a:r>
            <a:r>
              <a:rPr lang="en-US" sz="2000" dirty="0" smtClean="0"/>
              <a:t>. </a:t>
            </a:r>
          </a:p>
          <a:p>
            <a:pPr fontAlgn="base">
              <a:lnSpc>
                <a:spcPct val="150000"/>
              </a:lnSpc>
            </a:pPr>
            <a:r>
              <a:rPr lang="en-US" sz="2000" dirty="0" smtClean="0"/>
              <a:t>The </a:t>
            </a:r>
            <a:r>
              <a:rPr lang="en-US" sz="2000" dirty="0"/>
              <a:t>functions of the Network layer are :</a:t>
            </a:r>
          </a:p>
          <a:p>
            <a:pPr marL="0" indent="0" fontAlgn="base">
              <a:lnSpc>
                <a:spcPct val="150000"/>
              </a:lnSpc>
              <a:buNone/>
            </a:pPr>
            <a:r>
              <a:rPr lang="en-US" sz="2000" b="1" dirty="0" smtClean="0"/>
              <a:t>     Routing</a:t>
            </a:r>
            <a:r>
              <a:rPr lang="en-US" sz="2000" b="1" dirty="0"/>
              <a:t>:</a:t>
            </a:r>
            <a:r>
              <a:rPr lang="en-US" sz="2000" dirty="0"/>
              <a:t> The network layer protocols determine which route is suitable </a:t>
            </a:r>
            <a:r>
              <a:rPr lang="en-US" sz="2000" dirty="0" smtClean="0"/>
              <a:t>   </a:t>
            </a:r>
          </a:p>
          <a:p>
            <a:pPr marL="0" indent="0" fontAlgn="base">
              <a:lnSpc>
                <a:spcPct val="150000"/>
              </a:lnSpc>
              <a:buNone/>
            </a:pPr>
            <a:r>
              <a:rPr lang="en-US" sz="2000" dirty="0"/>
              <a:t> </a:t>
            </a:r>
            <a:r>
              <a:rPr lang="en-US" sz="2000" dirty="0" smtClean="0"/>
              <a:t>    from </a:t>
            </a:r>
            <a:r>
              <a:rPr lang="en-US" sz="2000" dirty="0"/>
              <a:t>source to destination. This function of network layer is known as </a:t>
            </a:r>
            <a:r>
              <a:rPr lang="en-US" sz="2000" dirty="0" smtClean="0"/>
              <a:t>    </a:t>
            </a:r>
          </a:p>
          <a:p>
            <a:pPr marL="0" indent="0" fontAlgn="base">
              <a:lnSpc>
                <a:spcPct val="150000"/>
              </a:lnSpc>
              <a:buNone/>
            </a:pPr>
            <a:r>
              <a:rPr lang="en-US" sz="2000" dirty="0"/>
              <a:t> </a:t>
            </a:r>
            <a:r>
              <a:rPr lang="en-US" sz="2000" dirty="0" smtClean="0"/>
              <a:t>     routing.</a:t>
            </a:r>
            <a:endParaRPr lang="en-US" sz="2000" dirty="0"/>
          </a:p>
        </p:txBody>
      </p:sp>
    </p:spTree>
    <p:extLst>
      <p:ext uri="{BB962C8B-B14F-4D97-AF65-F5344CB8AC3E}">
        <p14:creationId xmlns:p14="http://schemas.microsoft.com/office/powerpoint/2010/main" val="1273166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558" y="1300766"/>
            <a:ext cx="9633398" cy="5164428"/>
          </a:xfrm>
        </p:spPr>
        <p:txBody>
          <a:bodyPr>
            <a:noAutofit/>
          </a:bodyPr>
          <a:lstStyle/>
          <a:p>
            <a:pPr marL="0" indent="0" fontAlgn="base">
              <a:lnSpc>
                <a:spcPct val="150000"/>
              </a:lnSpc>
              <a:buNone/>
            </a:pPr>
            <a:r>
              <a:rPr lang="en-US" sz="2000" b="1" dirty="0"/>
              <a:t>3. Network Layer (Layer 3) </a:t>
            </a:r>
            <a:r>
              <a:rPr lang="en-US" sz="2000" b="1" dirty="0" smtClean="0"/>
              <a:t>(cont.):</a:t>
            </a:r>
          </a:p>
          <a:p>
            <a:pPr marL="0" indent="0" fontAlgn="base">
              <a:lnSpc>
                <a:spcPct val="150000"/>
              </a:lnSpc>
              <a:buNone/>
            </a:pPr>
            <a:r>
              <a:rPr lang="en-US" sz="2000" b="1" dirty="0" smtClean="0"/>
              <a:t>Logical Addressing:</a:t>
            </a:r>
            <a:r>
              <a:rPr lang="en-US" sz="2000" dirty="0" smtClean="0"/>
              <a:t> In order to identify each device on internetwork uniquely, network layer defines an addressing scheme. The sender &amp; receiver’s IP address are placed in the header by network layer. Such an address distinguishes each device uniquely and universally.</a:t>
            </a:r>
          </a:p>
          <a:p>
            <a:pPr marL="0" indent="0" fontAlgn="base">
              <a:lnSpc>
                <a:spcPct val="150000"/>
              </a:lnSpc>
              <a:buNone/>
            </a:pPr>
            <a:r>
              <a:rPr lang="en-US" sz="2000" i="1" dirty="0" smtClean="0"/>
              <a:t>* </a:t>
            </a:r>
            <a:r>
              <a:rPr lang="en-US" sz="2000" i="1" dirty="0"/>
              <a:t>Segment</a:t>
            </a:r>
            <a:r>
              <a:rPr lang="en-US" sz="2000" dirty="0"/>
              <a:t> in Network layer is referred as </a:t>
            </a:r>
            <a:r>
              <a:rPr lang="en-US" sz="2000" b="1" dirty="0"/>
              <a:t>Packet</a:t>
            </a:r>
            <a:r>
              <a:rPr lang="en-US" sz="2000" dirty="0" smtClean="0"/>
              <a:t>.</a:t>
            </a:r>
          </a:p>
          <a:p>
            <a:pPr marL="0" indent="0" fontAlgn="base">
              <a:lnSpc>
                <a:spcPct val="150000"/>
              </a:lnSpc>
              <a:buNone/>
            </a:pPr>
            <a:r>
              <a:rPr lang="en-US" sz="2000" dirty="0">
                <a:solidFill>
                  <a:srgbClr val="273239"/>
                </a:solidFill>
              </a:rPr>
              <a:t>** Network layer is implemented by networking devices such as routers.</a:t>
            </a:r>
            <a:endParaRPr lang="en-US" sz="2000" dirty="0"/>
          </a:p>
          <a:p>
            <a:pPr fontAlgn="base">
              <a:lnSpc>
                <a:spcPct val="150000"/>
              </a:lnSpc>
            </a:pPr>
            <a:endParaRPr lang="en-US" sz="2000" dirty="0"/>
          </a:p>
        </p:txBody>
      </p:sp>
      <p:pic>
        <p:nvPicPr>
          <p:cNvPr id="4098" name="Picture 2" descr="https://media.geeksforgeeks.org/wp-content/uploads/computer-network-osi-model-layers-pack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4516" y="5019428"/>
            <a:ext cx="2664317" cy="183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862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558" y="1300766"/>
            <a:ext cx="9633398" cy="5164428"/>
          </a:xfrm>
        </p:spPr>
        <p:txBody>
          <a:bodyPr>
            <a:noAutofit/>
          </a:bodyPr>
          <a:lstStyle/>
          <a:p>
            <a:pPr marL="0" indent="0" fontAlgn="base">
              <a:lnSpc>
                <a:spcPct val="150000"/>
              </a:lnSpc>
              <a:buNone/>
            </a:pPr>
            <a:r>
              <a:rPr lang="en-US" sz="2000" b="1" dirty="0"/>
              <a:t>4. Transport Layer (Layer 4) :</a:t>
            </a:r>
          </a:p>
          <a:p>
            <a:pPr fontAlgn="base">
              <a:lnSpc>
                <a:spcPct val="150000"/>
              </a:lnSpc>
            </a:pPr>
            <a:r>
              <a:rPr lang="en-US" sz="2000" dirty="0"/>
              <a:t>Transport layer provides services to application layer and takes services from network layer. The data in the transport layer is referred to as </a:t>
            </a:r>
            <a:r>
              <a:rPr lang="en-US" sz="2000" i="1" dirty="0"/>
              <a:t>Segments</a:t>
            </a:r>
            <a:r>
              <a:rPr lang="en-US" sz="2000" dirty="0"/>
              <a:t>. It is responsible for the End to End Delivery of the complete message. The transport layer also provides the acknowledgement of the successful data transmission and re-transmits the data if an error is found</a:t>
            </a:r>
            <a:r>
              <a:rPr lang="en-US" sz="2000" dirty="0" smtClean="0"/>
              <a:t>.</a:t>
            </a:r>
            <a:br>
              <a:rPr lang="en-US" sz="2000" dirty="0" smtClean="0"/>
            </a:br>
            <a:r>
              <a:rPr lang="en-US" sz="2000" b="1" dirty="0" smtClean="0"/>
              <a:t>• At sender’s side:</a:t>
            </a:r>
            <a:r>
              <a:rPr lang="en-US" sz="2000" dirty="0" smtClean="0"/>
              <a:t/>
            </a:r>
            <a:br>
              <a:rPr lang="en-US" sz="2000" dirty="0" smtClean="0"/>
            </a:br>
            <a:r>
              <a:rPr lang="en-US" sz="2000" dirty="0" smtClean="0"/>
              <a:t>Transport layer receives the formatted data from the upper layers, performs </a:t>
            </a:r>
            <a:r>
              <a:rPr lang="en-US" sz="2000" b="1" dirty="0" smtClean="0"/>
              <a:t>Segmentation</a:t>
            </a:r>
            <a:r>
              <a:rPr lang="en-US" sz="2000" dirty="0" smtClean="0"/>
              <a:t> and also implements </a:t>
            </a:r>
            <a:r>
              <a:rPr lang="en-US" sz="2000" b="1" dirty="0" smtClean="0"/>
              <a:t>Flow &amp; Error control</a:t>
            </a:r>
            <a:r>
              <a:rPr lang="en-US" sz="2000" dirty="0" smtClean="0"/>
              <a:t> to ensure proper data transmission. It also adds Source and Destination port number in its header and forwards the segmented data to the Network Layer.</a:t>
            </a:r>
            <a:br>
              <a:rPr lang="en-US" sz="2000" dirty="0" smtClean="0"/>
            </a:br>
            <a:endParaRPr lang="en-US" sz="2000" dirty="0"/>
          </a:p>
        </p:txBody>
      </p:sp>
    </p:spTree>
    <p:extLst>
      <p:ext uri="{BB962C8B-B14F-4D97-AF65-F5344CB8AC3E}">
        <p14:creationId xmlns:p14="http://schemas.microsoft.com/office/powerpoint/2010/main" val="851801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557" y="1300766"/>
            <a:ext cx="9955369" cy="5164428"/>
          </a:xfrm>
        </p:spPr>
        <p:txBody>
          <a:bodyPr>
            <a:noAutofit/>
          </a:bodyPr>
          <a:lstStyle/>
          <a:p>
            <a:pPr marL="0" indent="0" fontAlgn="base">
              <a:lnSpc>
                <a:spcPct val="150000"/>
              </a:lnSpc>
              <a:buNone/>
            </a:pPr>
            <a:r>
              <a:rPr lang="en-US" sz="2000" b="1" dirty="0"/>
              <a:t>4. Transport Layer (Layer 4) </a:t>
            </a:r>
            <a:r>
              <a:rPr lang="en-US" sz="2000" b="1" dirty="0" smtClean="0"/>
              <a:t>(cont.):</a:t>
            </a:r>
            <a:r>
              <a:rPr lang="en-US" sz="2000" dirty="0"/>
              <a:t/>
            </a:r>
            <a:br>
              <a:rPr lang="en-US" sz="2000" dirty="0"/>
            </a:br>
            <a:r>
              <a:rPr lang="en-US" sz="2000" u="sng" dirty="0"/>
              <a:t>Note:</a:t>
            </a:r>
            <a:r>
              <a:rPr lang="en-US" sz="2000" dirty="0"/>
              <a:t> The sender need to know the port number associated with the receiver’s application.</a:t>
            </a:r>
            <a:br>
              <a:rPr lang="en-US" sz="2000" dirty="0"/>
            </a:br>
            <a:r>
              <a:rPr lang="en-US" sz="2000" dirty="0"/>
              <a:t>Generally, this destination port number is configured, either by default or manually. For example, when a web application makes a request to a web server, it typically uses port number 80, because this is the default port assigned to web applications. Many applications have default port assigned</a:t>
            </a:r>
            <a:r>
              <a:rPr lang="en-US" sz="2000" dirty="0" smtClean="0"/>
              <a:t>.</a:t>
            </a:r>
          </a:p>
          <a:p>
            <a:pPr marL="0" indent="0" fontAlgn="base">
              <a:lnSpc>
                <a:spcPct val="150000"/>
              </a:lnSpc>
              <a:buNone/>
            </a:pPr>
            <a:r>
              <a:rPr lang="en-US" sz="2000" b="1" dirty="0"/>
              <a:t>• At receiver’s side:</a:t>
            </a:r>
            <a:r>
              <a:rPr lang="en-US" sz="2000" dirty="0"/>
              <a:t/>
            </a:r>
            <a:br>
              <a:rPr lang="en-US" sz="2000" dirty="0"/>
            </a:br>
            <a:r>
              <a:rPr lang="en-US" sz="2000" dirty="0"/>
              <a:t>Transport Layer reads the port number from its header and forwards the Data which it has received to the respective application. It also performs sequencing and reassembling of the segmented data.</a:t>
            </a:r>
          </a:p>
        </p:txBody>
      </p:sp>
    </p:spTree>
    <p:extLst>
      <p:ext uri="{BB962C8B-B14F-4D97-AF65-F5344CB8AC3E}">
        <p14:creationId xmlns:p14="http://schemas.microsoft.com/office/powerpoint/2010/main" val="2923264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557" y="1300766"/>
            <a:ext cx="9955369" cy="5164428"/>
          </a:xfrm>
        </p:spPr>
        <p:txBody>
          <a:bodyPr>
            <a:noAutofit/>
          </a:bodyPr>
          <a:lstStyle/>
          <a:p>
            <a:pPr marL="0" indent="0" fontAlgn="base">
              <a:lnSpc>
                <a:spcPct val="150000"/>
              </a:lnSpc>
              <a:buNone/>
            </a:pPr>
            <a:r>
              <a:rPr lang="en-US" sz="2000" b="1" dirty="0"/>
              <a:t>4. Transport Layer (Layer 4) </a:t>
            </a:r>
            <a:r>
              <a:rPr lang="en-US" sz="2000" b="1" dirty="0" smtClean="0"/>
              <a:t>(cont.):</a:t>
            </a:r>
            <a:endParaRPr lang="en-US" sz="2000" dirty="0" smtClean="0"/>
          </a:p>
          <a:p>
            <a:pPr fontAlgn="base">
              <a:lnSpc>
                <a:spcPct val="150000"/>
              </a:lnSpc>
            </a:pPr>
            <a:r>
              <a:rPr lang="en-US" sz="2000" dirty="0" smtClean="0"/>
              <a:t>The </a:t>
            </a:r>
            <a:r>
              <a:rPr lang="en-US" sz="2000" dirty="0"/>
              <a:t>functions of the transport layer are :</a:t>
            </a:r>
          </a:p>
          <a:p>
            <a:pPr fontAlgn="base">
              <a:lnSpc>
                <a:spcPct val="150000"/>
              </a:lnSpc>
            </a:pPr>
            <a:r>
              <a:rPr lang="en-US" sz="2000" b="1" dirty="0"/>
              <a:t>Segmentation and Reassembly:</a:t>
            </a:r>
            <a:r>
              <a:rPr lang="en-US" sz="2000" dirty="0"/>
              <a:t> This layer accepts the message from the (session) layer , breaks the message into smaller units . Each of the segment produced has a header associated with it. The transport layer at the destination station reassembles the message.</a:t>
            </a:r>
          </a:p>
          <a:p>
            <a:pPr fontAlgn="base">
              <a:lnSpc>
                <a:spcPct val="150000"/>
              </a:lnSpc>
            </a:pPr>
            <a:r>
              <a:rPr lang="en-US" sz="2000" b="1" dirty="0"/>
              <a:t>Service Point Addressing:</a:t>
            </a:r>
            <a:r>
              <a:rPr lang="en-US" sz="2000" dirty="0"/>
              <a:t> In order to deliver the message to correct process, transport layer header includes a type of address called service point address or port address. Thus by specifying this address, transport layer makes sure that the message is delivered to the correct process.</a:t>
            </a:r>
          </a:p>
        </p:txBody>
      </p:sp>
    </p:spTree>
    <p:extLst>
      <p:ext uri="{BB962C8B-B14F-4D97-AF65-F5344CB8AC3E}">
        <p14:creationId xmlns:p14="http://schemas.microsoft.com/office/powerpoint/2010/main" val="1750931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2592925" y="1360866"/>
            <a:ext cx="8915400" cy="3777622"/>
          </a:xfrm>
        </p:spPr>
        <p:txBody>
          <a:bodyPr>
            <a:noAutofit/>
          </a:bodyPr>
          <a:lstStyle/>
          <a:p>
            <a:pPr lvl="1">
              <a:buFont typeface="Wingdings" panose="05000000000000000000" pitchFamily="2" charset="2"/>
              <a:buChar char="v"/>
            </a:pPr>
            <a:r>
              <a:rPr lang="en-US" sz="2000" dirty="0" smtClean="0"/>
              <a:t>Communicating over the Internet</a:t>
            </a:r>
          </a:p>
          <a:p>
            <a:pPr lvl="2">
              <a:buFont typeface="Wingdings" panose="05000000000000000000" pitchFamily="2" charset="2"/>
              <a:buChar char="§"/>
            </a:pPr>
            <a:r>
              <a:rPr lang="en-US" sz="2000" dirty="0" smtClean="0"/>
              <a:t>OSI Model Layers (followed from geeks for geeks)</a:t>
            </a:r>
          </a:p>
          <a:p>
            <a:pPr lvl="2">
              <a:buFont typeface="Wingdings" panose="05000000000000000000" pitchFamily="2" charset="2"/>
              <a:buChar char="§"/>
            </a:pPr>
            <a:r>
              <a:rPr lang="en-US" sz="2000" dirty="0" smtClean="0"/>
              <a:t>TCP/IP Model</a:t>
            </a:r>
            <a:endParaRPr lang="en-US" sz="2000" dirty="0"/>
          </a:p>
        </p:txBody>
      </p:sp>
    </p:spTree>
    <p:extLst>
      <p:ext uri="{BB962C8B-B14F-4D97-AF65-F5344CB8AC3E}">
        <p14:creationId xmlns:p14="http://schemas.microsoft.com/office/powerpoint/2010/main" val="1763448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557" y="1300766"/>
            <a:ext cx="9955369" cy="5164428"/>
          </a:xfrm>
        </p:spPr>
        <p:txBody>
          <a:bodyPr>
            <a:noAutofit/>
          </a:bodyPr>
          <a:lstStyle/>
          <a:p>
            <a:pPr marL="0" indent="0" fontAlgn="base">
              <a:lnSpc>
                <a:spcPct val="150000"/>
              </a:lnSpc>
              <a:buNone/>
            </a:pPr>
            <a:r>
              <a:rPr lang="en-US" sz="2000" b="1" dirty="0"/>
              <a:t>4. Transport Layer (Layer 4) </a:t>
            </a:r>
            <a:r>
              <a:rPr lang="en-US" sz="2000" b="1" dirty="0" smtClean="0"/>
              <a:t>(cont.):</a:t>
            </a:r>
            <a:endParaRPr lang="en-US" sz="2000" dirty="0" smtClean="0"/>
          </a:p>
          <a:p>
            <a:pPr fontAlgn="base">
              <a:lnSpc>
                <a:spcPct val="150000"/>
              </a:lnSpc>
            </a:pPr>
            <a:r>
              <a:rPr lang="en-US" sz="2000" b="1" dirty="0"/>
              <a:t>Connection Oriented Service:</a:t>
            </a:r>
            <a:r>
              <a:rPr lang="en-US" sz="2000" dirty="0"/>
              <a:t> It is a three-phase process which include</a:t>
            </a:r>
            <a:br>
              <a:rPr lang="en-US" sz="2000" dirty="0"/>
            </a:br>
            <a:r>
              <a:rPr lang="en-US" sz="2000" dirty="0"/>
              <a:t>– Connection Establishment</a:t>
            </a:r>
            <a:br>
              <a:rPr lang="en-US" sz="2000" dirty="0"/>
            </a:br>
            <a:r>
              <a:rPr lang="en-US" sz="2000" dirty="0"/>
              <a:t>– Data Transfer</a:t>
            </a:r>
            <a:br>
              <a:rPr lang="en-US" sz="2000" dirty="0"/>
            </a:br>
            <a:r>
              <a:rPr lang="en-US" sz="2000" dirty="0"/>
              <a:t>– Termination / disconnection</a:t>
            </a:r>
            <a:br>
              <a:rPr lang="en-US" sz="2000" dirty="0"/>
            </a:br>
            <a:r>
              <a:rPr lang="en-US" sz="2000" dirty="0"/>
              <a:t>In this type of transmission, the receiving device sends an acknowledgement, back to the source after a packet or group of packet is received. This type of transmission is reliable and secure</a:t>
            </a:r>
            <a:r>
              <a:rPr lang="en-US" sz="2000" dirty="0" smtClean="0"/>
              <a:t>.</a:t>
            </a:r>
            <a:endParaRPr lang="en-US" sz="2000" dirty="0"/>
          </a:p>
        </p:txBody>
      </p:sp>
    </p:spTree>
    <p:extLst>
      <p:ext uri="{BB962C8B-B14F-4D97-AF65-F5344CB8AC3E}">
        <p14:creationId xmlns:p14="http://schemas.microsoft.com/office/powerpoint/2010/main" val="5867028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557" y="1300766"/>
            <a:ext cx="9955369" cy="5164428"/>
          </a:xfrm>
        </p:spPr>
        <p:txBody>
          <a:bodyPr>
            <a:noAutofit/>
          </a:bodyPr>
          <a:lstStyle/>
          <a:p>
            <a:pPr marL="0" indent="0" fontAlgn="base">
              <a:lnSpc>
                <a:spcPct val="150000"/>
              </a:lnSpc>
              <a:buNone/>
            </a:pPr>
            <a:r>
              <a:rPr lang="en-US" sz="2000" b="1" dirty="0"/>
              <a:t>4. Transport Layer (Layer 4) </a:t>
            </a:r>
            <a:r>
              <a:rPr lang="en-US" sz="2000" b="1" dirty="0" smtClean="0"/>
              <a:t>(cont.):</a:t>
            </a:r>
            <a:endParaRPr lang="en-US" sz="2000" dirty="0" smtClean="0"/>
          </a:p>
          <a:p>
            <a:pPr fontAlgn="base">
              <a:lnSpc>
                <a:spcPct val="150000"/>
              </a:lnSpc>
            </a:pPr>
            <a:r>
              <a:rPr lang="en-US" sz="2000" b="1" dirty="0" smtClean="0"/>
              <a:t>Connection </a:t>
            </a:r>
            <a:r>
              <a:rPr lang="en-US" sz="2000" b="1" dirty="0"/>
              <a:t>less service:</a:t>
            </a:r>
            <a:r>
              <a:rPr lang="en-US" sz="2000" dirty="0"/>
              <a:t> It is a one-phase process and includes Data Transfer. In this type of transmission, the receiver does not acknowledge receipt of a packet. This approach allows for much faster communication between devices. Connection-oriented service is more reliable than connectionless Service</a:t>
            </a:r>
            <a:r>
              <a:rPr lang="en-US" sz="2000" dirty="0" smtClean="0"/>
              <a:t>.</a:t>
            </a:r>
          </a:p>
          <a:p>
            <a:pPr marL="0" indent="0" fontAlgn="base">
              <a:lnSpc>
                <a:spcPct val="150000"/>
              </a:lnSpc>
              <a:buNone/>
            </a:pPr>
            <a:r>
              <a:rPr lang="en-US" sz="2000" i="1" dirty="0"/>
              <a:t>* Data in the Transport Layer is called as </a:t>
            </a:r>
            <a:r>
              <a:rPr lang="en-US" sz="2000" b="1" i="1" dirty="0"/>
              <a:t>Segments</a:t>
            </a:r>
            <a:r>
              <a:rPr lang="en-US" sz="2000" i="1" dirty="0"/>
              <a:t>.</a:t>
            </a:r>
            <a:br>
              <a:rPr lang="en-US" sz="2000" i="1" dirty="0"/>
            </a:br>
            <a:r>
              <a:rPr lang="en-US" sz="2000" i="1" dirty="0"/>
              <a:t>** Transport layer is operated by the Operating System. It is a part of the OS and communicates with the Application Layer by making system calls.</a:t>
            </a:r>
            <a:br>
              <a:rPr lang="en-US" sz="2000" i="1" dirty="0"/>
            </a:br>
            <a:r>
              <a:rPr lang="en-US" sz="2000" i="1" dirty="0"/>
              <a:t>Transport Layer is called as </a:t>
            </a:r>
            <a:r>
              <a:rPr lang="en-US" sz="2000" b="1" i="1" dirty="0"/>
              <a:t>Heart of OSI</a:t>
            </a:r>
            <a:r>
              <a:rPr lang="en-US" sz="2000" i="1" dirty="0"/>
              <a:t> model.</a:t>
            </a:r>
            <a:endParaRPr lang="en-US" sz="2000" dirty="0"/>
          </a:p>
        </p:txBody>
      </p:sp>
    </p:spTree>
    <p:extLst>
      <p:ext uri="{BB962C8B-B14F-4D97-AF65-F5344CB8AC3E}">
        <p14:creationId xmlns:p14="http://schemas.microsoft.com/office/powerpoint/2010/main" val="3220189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557" y="1300766"/>
            <a:ext cx="9955369" cy="5164428"/>
          </a:xfrm>
        </p:spPr>
        <p:txBody>
          <a:bodyPr>
            <a:noAutofit/>
          </a:bodyPr>
          <a:lstStyle/>
          <a:p>
            <a:pPr marL="0" indent="0" fontAlgn="base">
              <a:lnSpc>
                <a:spcPct val="150000"/>
              </a:lnSpc>
              <a:buNone/>
            </a:pPr>
            <a:r>
              <a:rPr lang="en-US" sz="2000" b="1" dirty="0"/>
              <a:t>5. Session Layer (Layer 5) :</a:t>
            </a:r>
          </a:p>
          <a:p>
            <a:pPr fontAlgn="base">
              <a:lnSpc>
                <a:spcPct val="150000"/>
              </a:lnSpc>
            </a:pPr>
            <a:r>
              <a:rPr lang="en-US" sz="2000" dirty="0"/>
              <a:t>This layer is responsible for establishment of connection, maintenance of sessions, authentication and also ensures security.</a:t>
            </a:r>
            <a:br>
              <a:rPr lang="en-US" sz="2000" dirty="0"/>
            </a:br>
            <a:r>
              <a:rPr lang="en-US" sz="2000" dirty="0"/>
              <a:t>The functions of the session layer are :</a:t>
            </a:r>
          </a:p>
          <a:p>
            <a:pPr fontAlgn="base">
              <a:lnSpc>
                <a:spcPct val="150000"/>
              </a:lnSpc>
            </a:pPr>
            <a:r>
              <a:rPr lang="en-US" sz="2000" b="1" dirty="0"/>
              <a:t>Session establishment, maintenance and termination:</a:t>
            </a:r>
            <a:r>
              <a:rPr lang="en-US" sz="2000" dirty="0"/>
              <a:t> The layer allows the two processes to establish, use and terminate a connection.</a:t>
            </a:r>
          </a:p>
          <a:p>
            <a:pPr fontAlgn="base">
              <a:lnSpc>
                <a:spcPct val="150000"/>
              </a:lnSpc>
            </a:pPr>
            <a:r>
              <a:rPr lang="en-US" sz="2000" b="1" dirty="0"/>
              <a:t>Synchronization :</a:t>
            </a:r>
            <a:r>
              <a:rPr lang="en-US" sz="2000" dirty="0"/>
              <a:t> This layer allows a process to add checkpoints which are considered as synchronization points into the data. These synchronization point help to identify the error so that the data is re-synchronized properly, and ends of the messages are not cut prematurely and data loss is avoided</a:t>
            </a:r>
            <a:r>
              <a:rPr lang="en-US" sz="2000" dirty="0" smtClean="0"/>
              <a:t>.</a:t>
            </a:r>
            <a:endParaRPr lang="en-US" sz="2000" dirty="0"/>
          </a:p>
        </p:txBody>
      </p:sp>
      <p:sp>
        <p:nvSpPr>
          <p:cNvPr id="5" name="Title 1"/>
          <p:cNvSpPr txBox="1">
            <a:spLocks/>
          </p:cNvSpPr>
          <p:nvPr/>
        </p:nvSpPr>
        <p:spPr>
          <a:xfrm>
            <a:off x="2000497" y="624110"/>
            <a:ext cx="8911687" cy="68953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OSI </a:t>
            </a:r>
            <a:r>
              <a:rPr lang="en-US" dirty="0"/>
              <a:t>Model Layers </a:t>
            </a:r>
            <a:r>
              <a:rPr lang="en-US" dirty="0" smtClean="0"/>
              <a:t>(cont.) </a:t>
            </a:r>
            <a:endParaRPr lang="en-US" dirty="0"/>
          </a:p>
        </p:txBody>
      </p:sp>
    </p:spTree>
    <p:extLst>
      <p:ext uri="{BB962C8B-B14F-4D97-AF65-F5344CB8AC3E}">
        <p14:creationId xmlns:p14="http://schemas.microsoft.com/office/powerpoint/2010/main" val="3339637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557" y="1300766"/>
            <a:ext cx="9955369" cy="5164428"/>
          </a:xfrm>
        </p:spPr>
        <p:txBody>
          <a:bodyPr>
            <a:noAutofit/>
          </a:bodyPr>
          <a:lstStyle/>
          <a:p>
            <a:pPr marL="0" indent="0" fontAlgn="base">
              <a:lnSpc>
                <a:spcPct val="150000"/>
              </a:lnSpc>
              <a:buNone/>
            </a:pPr>
            <a:r>
              <a:rPr lang="en-US" sz="2000" b="1" dirty="0"/>
              <a:t>5. Session Layer (Layer 5) </a:t>
            </a:r>
            <a:r>
              <a:rPr lang="en-US" sz="2000" b="1" dirty="0" smtClean="0"/>
              <a:t>(cont.):</a:t>
            </a:r>
            <a:endParaRPr lang="en-US" sz="2000" b="1" dirty="0"/>
          </a:p>
          <a:p>
            <a:pPr fontAlgn="base">
              <a:lnSpc>
                <a:spcPct val="150000"/>
              </a:lnSpc>
            </a:pPr>
            <a:r>
              <a:rPr lang="en-US" sz="2000" b="1" dirty="0" smtClean="0"/>
              <a:t>Dialog </a:t>
            </a:r>
            <a:r>
              <a:rPr lang="en-US" sz="2000" b="1" dirty="0"/>
              <a:t>Controller :</a:t>
            </a:r>
            <a:r>
              <a:rPr lang="en-US" sz="2000" dirty="0"/>
              <a:t> The session layer allows two systems to start communication with each other in half-duplex or full-duplex.</a:t>
            </a:r>
          </a:p>
          <a:p>
            <a:pPr fontAlgn="base">
              <a:lnSpc>
                <a:spcPct val="150000"/>
              </a:lnSpc>
            </a:pPr>
            <a:r>
              <a:rPr lang="en-US" sz="2000" i="1" dirty="0"/>
              <a:t>**All the below 3 layers(including Session Layer) are integrated as a single layer in the TCP/IP model as “Application Layer”.</a:t>
            </a:r>
            <a:br>
              <a:rPr lang="en-US" sz="2000" i="1" dirty="0"/>
            </a:br>
            <a:r>
              <a:rPr lang="en-US" sz="2000" i="1" dirty="0"/>
              <a:t>**Implementation of these 3 layers is done by the network application itself. These are also known as </a:t>
            </a:r>
            <a:r>
              <a:rPr lang="en-US" sz="2000" b="1" i="1" dirty="0"/>
              <a:t>Upper Layers</a:t>
            </a:r>
            <a:r>
              <a:rPr lang="en-US" sz="2000" i="1" dirty="0"/>
              <a:t> or </a:t>
            </a:r>
            <a:r>
              <a:rPr lang="en-US" sz="2000" b="1" i="1" dirty="0"/>
              <a:t>Software Layers</a:t>
            </a:r>
            <a:r>
              <a:rPr lang="en-US" sz="2000" i="1" dirty="0"/>
              <a:t>.</a:t>
            </a:r>
            <a:endParaRPr lang="en-US" sz="2000" dirty="0"/>
          </a:p>
        </p:txBody>
      </p:sp>
    </p:spTree>
    <p:extLst>
      <p:ext uri="{BB962C8B-B14F-4D97-AF65-F5344CB8AC3E}">
        <p14:creationId xmlns:p14="http://schemas.microsoft.com/office/powerpoint/2010/main" val="931690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557" y="1300766"/>
            <a:ext cx="9955369" cy="3387144"/>
          </a:xfrm>
        </p:spPr>
        <p:txBody>
          <a:bodyPr>
            <a:noAutofit/>
          </a:bodyPr>
          <a:lstStyle/>
          <a:p>
            <a:pPr marL="0" indent="0" fontAlgn="base">
              <a:lnSpc>
                <a:spcPct val="150000"/>
              </a:lnSpc>
              <a:buNone/>
            </a:pPr>
            <a:r>
              <a:rPr lang="en-US" sz="2000" b="1" dirty="0"/>
              <a:t>5. Session Layer (Layer 5) (cont</a:t>
            </a:r>
            <a:r>
              <a:rPr lang="en-US" sz="2000" b="1" dirty="0" smtClean="0"/>
              <a:t>.):</a:t>
            </a:r>
            <a:endParaRPr lang="en-US" sz="2000" u="sng" dirty="0" smtClean="0"/>
          </a:p>
          <a:p>
            <a:pPr marL="0" indent="0" fontAlgn="base">
              <a:lnSpc>
                <a:spcPct val="150000"/>
              </a:lnSpc>
              <a:buNone/>
            </a:pPr>
            <a:r>
              <a:rPr lang="en-US" sz="2000" u="sng" dirty="0" smtClean="0"/>
              <a:t>SCENARIO</a:t>
            </a:r>
            <a:r>
              <a:rPr lang="en-US" sz="2000" u="sng" dirty="0"/>
              <a:t>:</a:t>
            </a:r>
            <a:r>
              <a:rPr lang="en-US" sz="2000" dirty="0"/>
              <a:t/>
            </a:r>
            <a:br>
              <a:rPr lang="en-US" sz="2000" dirty="0"/>
            </a:br>
            <a:r>
              <a:rPr lang="en-US" sz="2000" dirty="0"/>
              <a:t>Let’s consider a scenario where a user wants to send a message through some Messenger application running in his browser. The “Messenger” here acts as the application layer which provides the user with an interface to create the data. This message or so-called Data is compressed, encrypted (if any secure data) and converted into bits (0’s and 1’s) so that it can be transmitted.</a:t>
            </a:r>
          </a:p>
        </p:txBody>
      </p:sp>
      <p:pic>
        <p:nvPicPr>
          <p:cNvPr id="7170" name="Picture 2" descr="https://media.geeksforgeeks.org/wp-content/uploads/computer-network-osi-model-layers-ses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065" y="4809074"/>
            <a:ext cx="592455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237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557" y="837122"/>
            <a:ext cx="10200068" cy="6001558"/>
          </a:xfrm>
        </p:spPr>
        <p:txBody>
          <a:bodyPr>
            <a:noAutofit/>
          </a:bodyPr>
          <a:lstStyle/>
          <a:p>
            <a:pPr fontAlgn="base">
              <a:lnSpc>
                <a:spcPct val="150000"/>
              </a:lnSpc>
            </a:pPr>
            <a:r>
              <a:rPr lang="en-US" sz="2000" b="1" dirty="0"/>
              <a:t>6. Presentation Layer (Layer 6) :</a:t>
            </a:r>
          </a:p>
          <a:p>
            <a:pPr fontAlgn="base">
              <a:lnSpc>
                <a:spcPct val="150000"/>
              </a:lnSpc>
            </a:pPr>
            <a:r>
              <a:rPr lang="en-US" sz="2000" dirty="0"/>
              <a:t>Presentation layer is also called the </a:t>
            </a:r>
            <a:r>
              <a:rPr lang="en-US" sz="2000" b="1" dirty="0"/>
              <a:t>Translation </a:t>
            </a:r>
            <a:r>
              <a:rPr lang="en-US" sz="2000" b="1" dirty="0" err="1"/>
              <a:t>layer</a:t>
            </a:r>
            <a:r>
              <a:rPr lang="en-US" sz="2000" dirty="0" err="1"/>
              <a:t>.The</a:t>
            </a:r>
            <a:r>
              <a:rPr lang="en-US" sz="2000" dirty="0"/>
              <a:t> data from the application layer is extracted here and manipulated as per the required format to transmit over the network</a:t>
            </a:r>
            <a:r>
              <a:rPr lang="en-US" sz="2000" dirty="0" smtClean="0"/>
              <a:t>. </a:t>
            </a:r>
            <a:br>
              <a:rPr lang="en-US" sz="2000" dirty="0" smtClean="0"/>
            </a:br>
            <a:r>
              <a:rPr lang="en-US" sz="2000" dirty="0" smtClean="0"/>
              <a:t>The </a:t>
            </a:r>
            <a:r>
              <a:rPr lang="en-US" sz="2000" dirty="0"/>
              <a:t>functions of the presentation layer are :</a:t>
            </a:r>
          </a:p>
          <a:p>
            <a:pPr fontAlgn="base">
              <a:lnSpc>
                <a:spcPct val="150000"/>
              </a:lnSpc>
            </a:pPr>
            <a:r>
              <a:rPr lang="en-US" sz="2000" b="1" dirty="0"/>
              <a:t>Translation :</a:t>
            </a:r>
            <a:r>
              <a:rPr lang="en-US" sz="2000" dirty="0"/>
              <a:t> For example, ASCII to EBCDIC.</a:t>
            </a:r>
          </a:p>
          <a:p>
            <a:pPr fontAlgn="base">
              <a:lnSpc>
                <a:spcPct val="150000"/>
              </a:lnSpc>
            </a:pPr>
            <a:r>
              <a:rPr lang="en-US" sz="2000" b="1" dirty="0"/>
              <a:t>Encryption/ Decryption :</a:t>
            </a:r>
            <a:r>
              <a:rPr lang="en-US" sz="2000" dirty="0"/>
              <a:t> Data encryption translates the data into another form or code. The encrypted data is known as the cipher text and the decrypted data is known as plain text. A key value is used for encrypting as well as decrypting data.</a:t>
            </a:r>
          </a:p>
          <a:p>
            <a:pPr fontAlgn="base">
              <a:lnSpc>
                <a:spcPct val="150000"/>
              </a:lnSpc>
            </a:pPr>
            <a:r>
              <a:rPr lang="en-US" sz="2000" b="1" dirty="0"/>
              <a:t>Compression:</a:t>
            </a:r>
            <a:r>
              <a:rPr lang="en-US" sz="2000" dirty="0"/>
              <a:t> Reduces the number of bits that need to be transmitted on the network.</a:t>
            </a:r>
          </a:p>
        </p:txBody>
      </p:sp>
    </p:spTree>
    <p:extLst>
      <p:ext uri="{BB962C8B-B14F-4D97-AF65-F5344CB8AC3E}">
        <p14:creationId xmlns:p14="http://schemas.microsoft.com/office/powerpoint/2010/main" val="3021516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557" y="837122"/>
            <a:ext cx="10200068" cy="6001558"/>
          </a:xfrm>
        </p:spPr>
        <p:txBody>
          <a:bodyPr>
            <a:noAutofit/>
          </a:bodyPr>
          <a:lstStyle/>
          <a:p>
            <a:pPr marL="0" indent="0" fontAlgn="base">
              <a:lnSpc>
                <a:spcPct val="150000"/>
              </a:lnSpc>
              <a:buNone/>
            </a:pPr>
            <a:r>
              <a:rPr lang="en-US" sz="2000" b="1" dirty="0"/>
              <a:t>7. Application Layer (Layer 7) :</a:t>
            </a:r>
          </a:p>
          <a:p>
            <a:pPr fontAlgn="base">
              <a:lnSpc>
                <a:spcPct val="150000"/>
              </a:lnSpc>
            </a:pPr>
            <a:r>
              <a:rPr lang="en-US" sz="2000" dirty="0"/>
              <a:t>At the very top of the OSI Reference Model stack of layers, we find Application layer which is implemented by the network applications. These applications produce the data, which has to be transferred over the network. This layer also serves as a window for the application services to access the network and for displaying the received information to the user.</a:t>
            </a:r>
            <a:br>
              <a:rPr lang="en-US" sz="2000" dirty="0"/>
            </a:br>
            <a:r>
              <a:rPr lang="en-US" sz="2000" dirty="0"/>
              <a:t>Ex: Application – Browsers, Skype Messenger etc.</a:t>
            </a:r>
            <a:br>
              <a:rPr lang="en-US" sz="2000" dirty="0"/>
            </a:br>
            <a:r>
              <a:rPr lang="en-US" sz="2000" i="1" dirty="0"/>
              <a:t>**Application Layer is also called as Desktop Layer.</a:t>
            </a:r>
            <a:endParaRPr lang="en-US" sz="2000" dirty="0"/>
          </a:p>
        </p:txBody>
      </p:sp>
      <p:pic>
        <p:nvPicPr>
          <p:cNvPr id="15362" name="Picture 2" descr="https://media.geeksforgeeks.org/wp-content/uploads/computer-network-osi-model-layers-applic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882" y="4860903"/>
            <a:ext cx="1257300"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028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556" y="856442"/>
            <a:ext cx="9620519" cy="6001558"/>
          </a:xfrm>
        </p:spPr>
        <p:txBody>
          <a:bodyPr>
            <a:noAutofit/>
          </a:bodyPr>
          <a:lstStyle/>
          <a:p>
            <a:pPr marL="0" indent="0" fontAlgn="base">
              <a:lnSpc>
                <a:spcPct val="150000"/>
              </a:lnSpc>
              <a:buNone/>
            </a:pPr>
            <a:r>
              <a:rPr lang="en-US" sz="2000" b="1" dirty="0"/>
              <a:t>7. Application Layer (Layer 7) </a:t>
            </a:r>
            <a:r>
              <a:rPr lang="en-US" sz="2000" b="1" dirty="0" smtClean="0"/>
              <a:t>(cont.):</a:t>
            </a:r>
            <a:endParaRPr lang="en-US" sz="2000" b="1" dirty="0"/>
          </a:p>
          <a:p>
            <a:pPr marL="0" indent="0" fontAlgn="base">
              <a:lnSpc>
                <a:spcPct val="150000"/>
              </a:lnSpc>
              <a:buNone/>
            </a:pPr>
            <a:r>
              <a:rPr lang="en-US" sz="2000" dirty="0"/>
              <a:t>The functions of the Application layer are :</a:t>
            </a:r>
          </a:p>
          <a:p>
            <a:pPr fontAlgn="base">
              <a:lnSpc>
                <a:spcPct val="150000"/>
              </a:lnSpc>
            </a:pPr>
            <a:r>
              <a:rPr lang="en-US" sz="2000" dirty="0"/>
              <a:t>Network Virtual Terminal</a:t>
            </a:r>
          </a:p>
          <a:p>
            <a:pPr fontAlgn="base">
              <a:lnSpc>
                <a:spcPct val="150000"/>
              </a:lnSpc>
            </a:pPr>
            <a:r>
              <a:rPr lang="en-US" sz="2000" dirty="0"/>
              <a:t>FTAM-File transfer access and management</a:t>
            </a:r>
          </a:p>
          <a:p>
            <a:pPr fontAlgn="base">
              <a:lnSpc>
                <a:spcPct val="150000"/>
              </a:lnSpc>
            </a:pPr>
            <a:r>
              <a:rPr lang="en-US" sz="2000" dirty="0"/>
              <a:t>Mail Services</a:t>
            </a:r>
          </a:p>
          <a:p>
            <a:pPr fontAlgn="base">
              <a:lnSpc>
                <a:spcPct val="150000"/>
              </a:lnSpc>
            </a:pPr>
            <a:r>
              <a:rPr lang="en-US" sz="2000" dirty="0"/>
              <a:t>Directory Services</a:t>
            </a:r>
          </a:p>
          <a:p>
            <a:pPr fontAlgn="base">
              <a:lnSpc>
                <a:spcPct val="150000"/>
              </a:lnSpc>
            </a:pPr>
            <a:r>
              <a:rPr lang="en-US" sz="2000" dirty="0"/>
              <a:t>OSI model acts as a reference model and is not implemented in the Internet because of its late invention. Current model being used is the TCP/IP model</a:t>
            </a:r>
            <a:r>
              <a:rPr lang="en-US" sz="2000" dirty="0" smtClean="0"/>
              <a:t>.</a:t>
            </a:r>
            <a:r>
              <a:rPr lang="en-US" sz="2000" dirty="0"/>
              <a:t/>
            </a:r>
            <a:br>
              <a:rPr lang="en-US" sz="2000" dirty="0"/>
            </a:br>
            <a:endParaRPr lang="en-US" sz="2000" dirty="0"/>
          </a:p>
        </p:txBody>
      </p:sp>
    </p:spTree>
    <p:extLst>
      <p:ext uri="{BB962C8B-B14F-4D97-AF65-F5344CB8AC3E}">
        <p14:creationId xmlns:p14="http://schemas.microsoft.com/office/powerpoint/2010/main" val="231209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ven Layers of OSI Model and functions of seven layers of OSI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251" y="261618"/>
            <a:ext cx="7644045" cy="52887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3639" y="5818450"/>
            <a:ext cx="11120681" cy="646331"/>
          </a:xfrm>
          <a:prstGeom prst="rect">
            <a:avLst/>
          </a:prstGeom>
        </p:spPr>
        <p:txBody>
          <a:bodyPr wrap="square">
            <a:spAutoFit/>
          </a:bodyPr>
          <a:lstStyle/>
          <a:p>
            <a:r>
              <a:rPr lang="en-US" b="1" dirty="0" smtClean="0">
                <a:solidFill>
                  <a:srgbClr val="202124"/>
                </a:solidFill>
                <a:latin typeface="arial" panose="020B0604020202020204" pitchFamily="34" charset="0"/>
              </a:rPr>
              <a:t>Datalink Trailer: </a:t>
            </a:r>
            <a:r>
              <a:rPr lang="en-US" dirty="0" smtClean="0">
                <a:solidFill>
                  <a:srgbClr val="202124"/>
                </a:solidFill>
                <a:latin typeface="arial" panose="020B0604020202020204" pitchFamily="34" charset="0"/>
              </a:rPr>
              <a:t>It </a:t>
            </a:r>
            <a:r>
              <a:rPr lang="en-US" dirty="0">
                <a:solidFill>
                  <a:srgbClr val="202124"/>
                </a:solidFill>
                <a:latin typeface="arial" panose="020B0604020202020204" pitchFamily="34" charset="0"/>
              </a:rPr>
              <a:t>contains </a:t>
            </a:r>
            <a:r>
              <a:rPr lang="en-US" b="1" dirty="0">
                <a:solidFill>
                  <a:srgbClr val="202124"/>
                </a:solidFill>
                <a:latin typeface="arial" panose="020B0604020202020204" pitchFamily="34" charset="0"/>
              </a:rPr>
              <a:t>the error detection and error correction bits</a:t>
            </a:r>
            <a:r>
              <a:rPr lang="en-US" dirty="0">
                <a:solidFill>
                  <a:srgbClr val="202124"/>
                </a:solidFill>
                <a:latin typeface="arial" panose="020B0604020202020204" pitchFamily="34" charset="0"/>
              </a:rPr>
              <a:t>. It is also called a Frame Check Sequence (FCS)</a:t>
            </a:r>
            <a:endParaRPr lang="en-US" dirty="0"/>
          </a:p>
        </p:txBody>
      </p:sp>
    </p:spTree>
    <p:extLst>
      <p:ext uri="{BB962C8B-B14F-4D97-AF65-F5344CB8AC3E}">
        <p14:creationId xmlns:p14="http://schemas.microsoft.com/office/powerpoint/2010/main" val="18981356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164" y="533958"/>
            <a:ext cx="8911687" cy="805445"/>
          </a:xfrm>
        </p:spPr>
        <p:txBody>
          <a:bodyPr/>
          <a:lstStyle/>
          <a:p>
            <a:r>
              <a:rPr lang="en-US" dirty="0" smtClean="0"/>
              <a:t>TCP/IP Model </a:t>
            </a:r>
            <a:endParaRPr lang="en-US" dirty="0"/>
          </a:p>
        </p:txBody>
      </p:sp>
      <p:sp>
        <p:nvSpPr>
          <p:cNvPr id="3" name="Content Placeholder 2"/>
          <p:cNvSpPr>
            <a:spLocks noGrp="1"/>
          </p:cNvSpPr>
          <p:nvPr>
            <p:ph idx="1"/>
          </p:nvPr>
        </p:nvSpPr>
        <p:spPr>
          <a:xfrm>
            <a:off x="2142164" y="1339403"/>
            <a:ext cx="9564732" cy="5181599"/>
          </a:xfrm>
        </p:spPr>
        <p:txBody>
          <a:bodyPr>
            <a:noAutofit/>
          </a:bodyPr>
          <a:lstStyle/>
          <a:p>
            <a:pPr marL="0" indent="0" fontAlgn="base">
              <a:lnSpc>
                <a:spcPct val="150000"/>
              </a:lnSpc>
              <a:buNone/>
            </a:pPr>
            <a:r>
              <a:rPr lang="en-US" sz="2000" b="1" dirty="0"/>
              <a:t>1. Network Access </a:t>
            </a:r>
            <a:r>
              <a:rPr lang="en-US" sz="2000" b="1" dirty="0" smtClean="0"/>
              <a:t>Layer: </a:t>
            </a:r>
            <a:r>
              <a:rPr lang="en-US" sz="2000" dirty="0" smtClean="0"/>
              <a:t>This </a:t>
            </a:r>
            <a:r>
              <a:rPr lang="en-US" sz="2000" dirty="0"/>
              <a:t>layer corresponds to the combination of Data Link Layer and Physical Layer of the OSI model. It looks out for hardware addressing and the protocols present in this layer allows for the physical transmission of data.</a:t>
            </a:r>
            <a:br>
              <a:rPr lang="en-US" sz="2000" dirty="0"/>
            </a:br>
            <a:r>
              <a:rPr lang="en-US" sz="2000" dirty="0"/>
              <a:t>We just talked about ARP being a protocol of Internet layer, but there is a conflict about declaring it as a protocol of Internet Layer or Network access layer. It is described as residing in layer 3, being encapsulated by layer 2 protocols</a:t>
            </a:r>
            <a:r>
              <a:rPr lang="en-US" sz="2000" dirty="0" smtClean="0"/>
              <a:t>.</a:t>
            </a:r>
            <a:endParaRPr lang="en-US" sz="2000" dirty="0"/>
          </a:p>
          <a:p>
            <a:pPr marL="0" indent="0" fontAlgn="base">
              <a:lnSpc>
                <a:spcPct val="150000"/>
              </a:lnSpc>
              <a:buNone/>
            </a:pPr>
            <a:r>
              <a:rPr lang="en-US" sz="2000" b="1" dirty="0"/>
              <a:t>2. Internet </a:t>
            </a:r>
            <a:r>
              <a:rPr lang="en-US" sz="2000" b="1" dirty="0" smtClean="0"/>
              <a:t>Layer: </a:t>
            </a:r>
            <a:r>
              <a:rPr lang="en-US" sz="2000" dirty="0" smtClean="0"/>
              <a:t>This </a:t>
            </a:r>
            <a:r>
              <a:rPr lang="en-US" sz="2000" dirty="0"/>
              <a:t>layer parallels the functions of OSI’s Network layer. It defines the protocols which are responsible for logical transmission of data over the entire network. </a:t>
            </a:r>
          </a:p>
          <a:p>
            <a:pPr>
              <a:lnSpc>
                <a:spcPct val="150000"/>
              </a:lnSpc>
            </a:pPr>
            <a:endParaRPr lang="en-US" sz="2000" dirty="0"/>
          </a:p>
        </p:txBody>
      </p:sp>
    </p:spTree>
    <p:extLst>
      <p:ext uri="{BB962C8B-B14F-4D97-AF65-F5344CB8AC3E}">
        <p14:creationId xmlns:p14="http://schemas.microsoft.com/office/powerpoint/2010/main" val="458020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436" y="469558"/>
            <a:ext cx="8911687" cy="895603"/>
          </a:xfrm>
        </p:spPr>
        <p:txBody>
          <a:bodyPr/>
          <a:lstStyle/>
          <a:p>
            <a:r>
              <a:rPr lang="en-US" dirty="0" smtClean="0"/>
              <a:t>Communicating over the Internet</a:t>
            </a:r>
            <a:endParaRPr lang="en-US" dirty="0"/>
          </a:p>
        </p:txBody>
      </p:sp>
      <p:sp>
        <p:nvSpPr>
          <p:cNvPr id="3" name="Content Placeholder 2"/>
          <p:cNvSpPr>
            <a:spLocks noGrp="1"/>
          </p:cNvSpPr>
          <p:nvPr>
            <p:ph idx="1"/>
          </p:nvPr>
        </p:nvSpPr>
        <p:spPr>
          <a:xfrm>
            <a:off x="504980" y="1365161"/>
            <a:ext cx="10714708" cy="4993437"/>
          </a:xfrm>
        </p:spPr>
        <p:txBody>
          <a:bodyPr>
            <a:noAutofit/>
          </a:bodyPr>
          <a:lstStyle/>
          <a:p>
            <a:pPr algn="just">
              <a:lnSpc>
                <a:spcPct val="150000"/>
              </a:lnSpc>
            </a:pPr>
            <a:r>
              <a:rPr lang="en-US" sz="2000" dirty="0"/>
              <a:t>Two popular models—the Open Systems Interconnection (OSI) reference model and </a:t>
            </a:r>
            <a:r>
              <a:rPr lang="en-US" sz="2000" dirty="0" smtClean="0"/>
              <a:t>the TCP/IP </a:t>
            </a:r>
            <a:r>
              <a:rPr lang="en-US" sz="2000" dirty="0"/>
              <a:t>model—have been adopted as formal models which allow us to deal with </a:t>
            </a:r>
            <a:r>
              <a:rPr lang="en-US" sz="2000" dirty="0" smtClean="0"/>
              <a:t>various aspects </a:t>
            </a:r>
            <a:r>
              <a:rPr lang="en-US" sz="2000" dirty="0"/>
              <a:t>of networks abstractly, based on the concept of layering. </a:t>
            </a:r>
            <a:endParaRPr lang="en-US" sz="2000" dirty="0" smtClean="0"/>
          </a:p>
          <a:p>
            <a:pPr algn="just">
              <a:lnSpc>
                <a:spcPct val="150000"/>
              </a:lnSpc>
            </a:pPr>
            <a:r>
              <a:rPr lang="en-US" sz="2000" dirty="0" smtClean="0"/>
              <a:t>In </a:t>
            </a:r>
            <a:r>
              <a:rPr lang="en-US" sz="2000" dirty="0"/>
              <a:t>1984, OSI </a:t>
            </a:r>
            <a:r>
              <a:rPr lang="en-US" sz="2000" dirty="0" smtClean="0"/>
              <a:t>reference model </a:t>
            </a:r>
            <a:r>
              <a:rPr lang="en-US" sz="2000" dirty="0"/>
              <a:t>was approved as an international standard for communications architecture</a:t>
            </a:r>
            <a:r>
              <a:rPr lang="en-US" sz="2000" dirty="0" smtClean="0"/>
              <a:t>. The </a:t>
            </a:r>
            <a:r>
              <a:rPr lang="en-US" sz="2000" dirty="0"/>
              <a:t>term “open” denotes the ability to connect any two systems which conform to </a:t>
            </a:r>
            <a:r>
              <a:rPr lang="en-US" sz="2000" dirty="0" smtClean="0"/>
              <a:t>the reference </a:t>
            </a:r>
            <a:r>
              <a:rPr lang="en-US" sz="2000" dirty="0"/>
              <a:t>model and associated standards. </a:t>
            </a:r>
            <a:endParaRPr lang="en-US" sz="2000" dirty="0" smtClean="0"/>
          </a:p>
          <a:p>
            <a:pPr algn="just">
              <a:lnSpc>
                <a:spcPct val="150000"/>
              </a:lnSpc>
            </a:pPr>
            <a:r>
              <a:rPr lang="en-US" sz="2000" dirty="0" smtClean="0"/>
              <a:t>It divides the problem of moving information between computers over a network medium into </a:t>
            </a:r>
            <a:r>
              <a:rPr lang="en-US" sz="2000" b="1" i="1" dirty="0" smtClean="0"/>
              <a:t>seven</a:t>
            </a:r>
            <a:r>
              <a:rPr lang="en-US" sz="2000" i="1" dirty="0" smtClean="0"/>
              <a:t> </a:t>
            </a:r>
            <a:r>
              <a:rPr lang="en-US" sz="2000" dirty="0" smtClean="0"/>
              <a:t>smaller and more manageable layers. </a:t>
            </a:r>
          </a:p>
          <a:p>
            <a:pPr algn="just">
              <a:lnSpc>
                <a:spcPct val="150000"/>
              </a:lnSpc>
            </a:pPr>
            <a:r>
              <a:rPr lang="en-US" sz="2000" dirty="0" smtClean="0"/>
              <a:t>Each layer provides a service to the layer above it in the protocol specification. </a:t>
            </a:r>
          </a:p>
          <a:p>
            <a:pPr algn="just">
              <a:lnSpc>
                <a:spcPct val="150000"/>
              </a:lnSpc>
            </a:pPr>
            <a:endParaRPr lang="en-US" sz="2000" dirty="0" smtClean="0"/>
          </a:p>
        </p:txBody>
      </p:sp>
    </p:spTree>
    <p:extLst>
      <p:ext uri="{BB962C8B-B14F-4D97-AF65-F5344CB8AC3E}">
        <p14:creationId xmlns:p14="http://schemas.microsoft.com/office/powerpoint/2010/main" val="3406846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164" y="456684"/>
            <a:ext cx="8911687" cy="805445"/>
          </a:xfrm>
        </p:spPr>
        <p:txBody>
          <a:bodyPr/>
          <a:lstStyle/>
          <a:p>
            <a:r>
              <a:rPr lang="en-US" dirty="0" smtClean="0"/>
              <a:t>TCP/IP Model (cont.) </a:t>
            </a:r>
            <a:endParaRPr lang="en-US" dirty="0"/>
          </a:p>
        </p:txBody>
      </p:sp>
      <p:sp>
        <p:nvSpPr>
          <p:cNvPr id="3" name="Content Placeholder 2"/>
          <p:cNvSpPr>
            <a:spLocks noGrp="1"/>
          </p:cNvSpPr>
          <p:nvPr>
            <p:ph idx="1"/>
          </p:nvPr>
        </p:nvSpPr>
        <p:spPr>
          <a:xfrm>
            <a:off x="624260" y="1151240"/>
            <a:ext cx="10942900" cy="5422005"/>
          </a:xfrm>
        </p:spPr>
        <p:txBody>
          <a:bodyPr>
            <a:noAutofit/>
          </a:bodyPr>
          <a:lstStyle/>
          <a:p>
            <a:pPr marL="0" indent="0" fontAlgn="base">
              <a:lnSpc>
                <a:spcPct val="150000"/>
              </a:lnSpc>
              <a:buNone/>
            </a:pPr>
            <a:r>
              <a:rPr lang="en-US" sz="2000" b="1" dirty="0"/>
              <a:t>2. Internet </a:t>
            </a:r>
            <a:r>
              <a:rPr lang="en-US" sz="2000" b="1" dirty="0" smtClean="0"/>
              <a:t>Layer (cont.):</a:t>
            </a:r>
            <a:endParaRPr lang="en-US" sz="2000" dirty="0" smtClean="0"/>
          </a:p>
          <a:p>
            <a:pPr marL="0" indent="0" fontAlgn="base">
              <a:lnSpc>
                <a:spcPct val="150000"/>
              </a:lnSpc>
              <a:buNone/>
            </a:pPr>
            <a:r>
              <a:rPr lang="en-US" sz="2000" dirty="0" smtClean="0"/>
              <a:t>The </a:t>
            </a:r>
            <a:r>
              <a:rPr lang="en-US" sz="2000" dirty="0"/>
              <a:t>main protocols residing at this layer are :</a:t>
            </a:r>
          </a:p>
          <a:p>
            <a:pPr fontAlgn="base">
              <a:lnSpc>
                <a:spcPct val="150000"/>
              </a:lnSpc>
              <a:buFont typeface="Wingdings" panose="05000000000000000000" pitchFamily="2" charset="2"/>
              <a:buChar char="v"/>
            </a:pPr>
            <a:r>
              <a:rPr lang="en-US" sz="2200" b="1" dirty="0"/>
              <a:t>IP –</a:t>
            </a:r>
            <a:r>
              <a:rPr lang="en-US" sz="2200" dirty="0"/>
              <a:t> stands for Internet Protocol and it is responsible for delivering packets from the source host to the destination host by looking at the IP addresses in the packet headers. IP has 2 </a:t>
            </a:r>
            <a:r>
              <a:rPr lang="en-US" sz="2200" dirty="0" smtClean="0"/>
              <a:t>versions: IPv4 </a:t>
            </a:r>
            <a:r>
              <a:rPr lang="en-US" sz="2200" dirty="0"/>
              <a:t>and IPv6. IPv4 is the one that most of the websites are using currently. But IPv6 is growing as the number of IPv4 addresses are limited in number when compared to the number of users.</a:t>
            </a:r>
          </a:p>
          <a:p>
            <a:pPr fontAlgn="base">
              <a:lnSpc>
                <a:spcPct val="150000"/>
              </a:lnSpc>
              <a:buFont typeface="Wingdings" panose="05000000000000000000" pitchFamily="2" charset="2"/>
              <a:buChar char="v"/>
            </a:pPr>
            <a:r>
              <a:rPr lang="en-US" sz="2200" b="1" dirty="0"/>
              <a:t>ICMP –</a:t>
            </a:r>
            <a:r>
              <a:rPr lang="en-US" sz="2200" dirty="0"/>
              <a:t> stands for Internet Control Message Protocol. It is encapsulated within IP datagrams and is responsible for providing hosts with information about network problems</a:t>
            </a:r>
            <a:r>
              <a:rPr lang="en-US" sz="2200" dirty="0" smtClean="0"/>
              <a:t>.</a:t>
            </a:r>
            <a:endParaRPr lang="en-US" sz="2000" dirty="0"/>
          </a:p>
          <a:p>
            <a:pPr>
              <a:lnSpc>
                <a:spcPct val="150000"/>
              </a:lnSpc>
            </a:pPr>
            <a:endParaRPr lang="en-US" sz="2000" dirty="0"/>
          </a:p>
        </p:txBody>
      </p:sp>
    </p:spTree>
    <p:extLst>
      <p:ext uri="{BB962C8B-B14F-4D97-AF65-F5344CB8AC3E}">
        <p14:creationId xmlns:p14="http://schemas.microsoft.com/office/powerpoint/2010/main" val="12271008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164" y="533958"/>
            <a:ext cx="8911687" cy="805445"/>
          </a:xfrm>
        </p:spPr>
        <p:txBody>
          <a:bodyPr/>
          <a:lstStyle/>
          <a:p>
            <a:r>
              <a:rPr lang="en-US" dirty="0" smtClean="0"/>
              <a:t>TCP/IP Model (cont.) </a:t>
            </a:r>
            <a:endParaRPr lang="en-US" dirty="0"/>
          </a:p>
        </p:txBody>
      </p:sp>
      <p:sp>
        <p:nvSpPr>
          <p:cNvPr id="3" name="Content Placeholder 2"/>
          <p:cNvSpPr>
            <a:spLocks noGrp="1"/>
          </p:cNvSpPr>
          <p:nvPr>
            <p:ph idx="1"/>
          </p:nvPr>
        </p:nvSpPr>
        <p:spPr>
          <a:xfrm>
            <a:off x="2142164" y="1339403"/>
            <a:ext cx="9680642" cy="5181599"/>
          </a:xfrm>
        </p:spPr>
        <p:txBody>
          <a:bodyPr>
            <a:noAutofit/>
          </a:bodyPr>
          <a:lstStyle/>
          <a:p>
            <a:pPr marL="0" indent="0" fontAlgn="base">
              <a:lnSpc>
                <a:spcPct val="150000"/>
              </a:lnSpc>
              <a:buNone/>
            </a:pPr>
            <a:r>
              <a:rPr lang="en-US" sz="2000" b="1" dirty="0"/>
              <a:t>2. Internet Layer (cont</a:t>
            </a:r>
            <a:r>
              <a:rPr lang="en-US" sz="2000" b="1" dirty="0" smtClean="0"/>
              <a:t>.):</a:t>
            </a:r>
            <a:endParaRPr lang="en-US" sz="2000" dirty="0" smtClean="0"/>
          </a:p>
          <a:p>
            <a:pPr marL="0" indent="0" fontAlgn="base">
              <a:lnSpc>
                <a:spcPct val="150000"/>
              </a:lnSpc>
              <a:buNone/>
            </a:pPr>
            <a:r>
              <a:rPr lang="en-US" sz="2000" dirty="0" smtClean="0"/>
              <a:t>The </a:t>
            </a:r>
            <a:r>
              <a:rPr lang="en-US" sz="2000" dirty="0"/>
              <a:t>main protocols residing at this layer are :</a:t>
            </a:r>
          </a:p>
          <a:p>
            <a:pPr fontAlgn="base">
              <a:lnSpc>
                <a:spcPct val="150000"/>
              </a:lnSpc>
              <a:buFont typeface="Wingdings" panose="05000000000000000000" pitchFamily="2" charset="2"/>
              <a:buChar char="v"/>
            </a:pPr>
            <a:r>
              <a:rPr lang="en-US" sz="2200" b="1" dirty="0" smtClean="0"/>
              <a:t>ARP </a:t>
            </a:r>
            <a:r>
              <a:rPr lang="en-US" sz="2200" b="1" dirty="0"/>
              <a:t>–</a:t>
            </a:r>
            <a:r>
              <a:rPr lang="en-US" sz="2200" dirty="0"/>
              <a:t> stands for Address Resolution Protocol. Its job is to find the hardware address of a host from a known IP address. ARP has several types: Reverse ARP, Proxy ARP, Gratuitous ARP and Inverse ARP.</a:t>
            </a:r>
          </a:p>
          <a:p>
            <a:pPr fontAlgn="base">
              <a:lnSpc>
                <a:spcPct val="150000"/>
              </a:lnSpc>
            </a:pPr>
            <a:endParaRPr lang="en-US" sz="2000" dirty="0"/>
          </a:p>
          <a:p>
            <a:pPr>
              <a:lnSpc>
                <a:spcPct val="150000"/>
              </a:lnSpc>
            </a:pPr>
            <a:endParaRPr lang="en-US" sz="2000" dirty="0"/>
          </a:p>
        </p:txBody>
      </p:sp>
    </p:spTree>
    <p:extLst>
      <p:ext uri="{BB962C8B-B14F-4D97-AF65-F5344CB8AC3E}">
        <p14:creationId xmlns:p14="http://schemas.microsoft.com/office/powerpoint/2010/main" val="34069192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164" y="533958"/>
            <a:ext cx="8911687" cy="805445"/>
          </a:xfrm>
        </p:spPr>
        <p:txBody>
          <a:bodyPr/>
          <a:lstStyle/>
          <a:p>
            <a:r>
              <a:rPr lang="en-US" dirty="0" smtClean="0"/>
              <a:t>TCP/IP Model (cont.) </a:t>
            </a:r>
            <a:endParaRPr lang="en-US" dirty="0"/>
          </a:p>
        </p:txBody>
      </p:sp>
      <p:sp>
        <p:nvSpPr>
          <p:cNvPr id="3" name="Content Placeholder 2"/>
          <p:cNvSpPr>
            <a:spLocks noGrp="1"/>
          </p:cNvSpPr>
          <p:nvPr>
            <p:ph idx="1"/>
          </p:nvPr>
        </p:nvSpPr>
        <p:spPr>
          <a:xfrm>
            <a:off x="2142164" y="1339403"/>
            <a:ext cx="9564732" cy="5181599"/>
          </a:xfrm>
        </p:spPr>
        <p:txBody>
          <a:bodyPr>
            <a:noAutofit/>
          </a:bodyPr>
          <a:lstStyle/>
          <a:p>
            <a:pPr marL="0" indent="0" fontAlgn="base">
              <a:lnSpc>
                <a:spcPct val="150000"/>
              </a:lnSpc>
              <a:buNone/>
            </a:pPr>
            <a:r>
              <a:rPr lang="en-US" sz="2000" b="1" dirty="0"/>
              <a:t>3. Host-to-Host </a:t>
            </a:r>
            <a:r>
              <a:rPr lang="en-US" sz="2000" b="1" dirty="0" smtClean="0"/>
              <a:t>Layer: </a:t>
            </a:r>
            <a:r>
              <a:rPr lang="en-US" sz="2000" dirty="0" smtClean="0"/>
              <a:t>This </a:t>
            </a:r>
            <a:r>
              <a:rPr lang="en-US" sz="2000" dirty="0"/>
              <a:t>layer is analogous to the transport layer of the OSI model. It is responsible for end-to-end communication and error-free delivery of data. It shields the upper-layer applications from the complexities of data. The two main protocols present in this layer are :</a:t>
            </a:r>
          </a:p>
          <a:p>
            <a:pPr fontAlgn="base">
              <a:lnSpc>
                <a:spcPct val="150000"/>
              </a:lnSpc>
              <a:buFont typeface="Wingdings" panose="05000000000000000000" pitchFamily="2" charset="2"/>
              <a:buChar char="v"/>
            </a:pPr>
            <a:r>
              <a:rPr lang="en-US" sz="2000" b="1" dirty="0"/>
              <a:t>Transmission Control Protocol (TCP) –</a:t>
            </a:r>
            <a:r>
              <a:rPr lang="en-US" sz="2000" dirty="0"/>
              <a:t> It is known to provide reliable and error-free communication between end systems. It performs sequencing and segmentation of data. It also has acknowledgment feature and controls the flow of the data through flow control mechanism. It is a very effective protocol but has a lot of overhead due to such features. Increased overhead leads to increased cost</a:t>
            </a:r>
            <a:r>
              <a:rPr lang="en-US" sz="2000" dirty="0" smtClean="0"/>
              <a:t>.</a:t>
            </a:r>
            <a:endParaRPr lang="en-US" sz="2000" dirty="0"/>
          </a:p>
        </p:txBody>
      </p:sp>
    </p:spTree>
    <p:extLst>
      <p:ext uri="{BB962C8B-B14F-4D97-AF65-F5344CB8AC3E}">
        <p14:creationId xmlns:p14="http://schemas.microsoft.com/office/powerpoint/2010/main" val="27072334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164" y="533958"/>
            <a:ext cx="8911687" cy="805445"/>
          </a:xfrm>
        </p:spPr>
        <p:txBody>
          <a:bodyPr/>
          <a:lstStyle/>
          <a:p>
            <a:r>
              <a:rPr lang="en-US" dirty="0" smtClean="0"/>
              <a:t>TCP/IP Model (cont.) </a:t>
            </a:r>
            <a:endParaRPr lang="en-US" dirty="0"/>
          </a:p>
        </p:txBody>
      </p:sp>
      <p:sp>
        <p:nvSpPr>
          <p:cNvPr id="3" name="Content Placeholder 2"/>
          <p:cNvSpPr>
            <a:spLocks noGrp="1"/>
          </p:cNvSpPr>
          <p:nvPr>
            <p:ph idx="1"/>
          </p:nvPr>
        </p:nvSpPr>
        <p:spPr>
          <a:xfrm>
            <a:off x="2142164" y="1339403"/>
            <a:ext cx="9564732" cy="5181599"/>
          </a:xfrm>
        </p:spPr>
        <p:txBody>
          <a:bodyPr>
            <a:noAutofit/>
          </a:bodyPr>
          <a:lstStyle/>
          <a:p>
            <a:pPr marL="0" indent="0" fontAlgn="base">
              <a:lnSpc>
                <a:spcPct val="150000"/>
              </a:lnSpc>
              <a:buNone/>
            </a:pPr>
            <a:r>
              <a:rPr lang="en-US" sz="2000" b="1" dirty="0"/>
              <a:t>3. Host-to-Host </a:t>
            </a:r>
            <a:r>
              <a:rPr lang="en-US" sz="2000" b="1" dirty="0" smtClean="0"/>
              <a:t>Layer(cont.): </a:t>
            </a:r>
          </a:p>
          <a:p>
            <a:pPr fontAlgn="base">
              <a:lnSpc>
                <a:spcPct val="150000"/>
              </a:lnSpc>
              <a:buFont typeface="Wingdings" panose="05000000000000000000" pitchFamily="2" charset="2"/>
              <a:buChar char="v"/>
            </a:pPr>
            <a:r>
              <a:rPr lang="en-US" sz="2000" b="1" dirty="0" smtClean="0"/>
              <a:t>User </a:t>
            </a:r>
            <a:r>
              <a:rPr lang="en-US" sz="2000" b="1" dirty="0"/>
              <a:t>Datagram Protocol (UDP) –</a:t>
            </a:r>
            <a:r>
              <a:rPr lang="en-US" sz="2000" dirty="0"/>
              <a:t> On the other hand does not provide any such features. It is the go-to protocol if your application does not require reliable transport as it is very cost-effective. Unlike TCP, which is connection-oriented protocol, UDP is connectionless.</a:t>
            </a:r>
          </a:p>
        </p:txBody>
      </p:sp>
    </p:spTree>
    <p:extLst>
      <p:ext uri="{BB962C8B-B14F-4D97-AF65-F5344CB8AC3E}">
        <p14:creationId xmlns:p14="http://schemas.microsoft.com/office/powerpoint/2010/main" val="130662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164" y="533958"/>
            <a:ext cx="8911687" cy="805445"/>
          </a:xfrm>
        </p:spPr>
        <p:txBody>
          <a:bodyPr/>
          <a:lstStyle/>
          <a:p>
            <a:r>
              <a:rPr lang="en-US" dirty="0" smtClean="0"/>
              <a:t>TCP/IP Model (cont.) </a:t>
            </a:r>
            <a:endParaRPr lang="en-US" dirty="0"/>
          </a:p>
        </p:txBody>
      </p:sp>
      <p:sp>
        <p:nvSpPr>
          <p:cNvPr id="3" name="Content Placeholder 2"/>
          <p:cNvSpPr>
            <a:spLocks noGrp="1"/>
          </p:cNvSpPr>
          <p:nvPr>
            <p:ph idx="1"/>
          </p:nvPr>
        </p:nvSpPr>
        <p:spPr>
          <a:xfrm>
            <a:off x="2142164" y="1339403"/>
            <a:ext cx="9564732" cy="5181599"/>
          </a:xfrm>
        </p:spPr>
        <p:txBody>
          <a:bodyPr>
            <a:noAutofit/>
          </a:bodyPr>
          <a:lstStyle/>
          <a:p>
            <a:pPr fontAlgn="base">
              <a:lnSpc>
                <a:spcPct val="150000"/>
              </a:lnSpc>
            </a:pPr>
            <a:r>
              <a:rPr lang="en-US" sz="2000" b="1" dirty="0"/>
              <a:t>4. Application </a:t>
            </a:r>
            <a:r>
              <a:rPr lang="en-US" sz="2000" b="1" dirty="0" smtClean="0"/>
              <a:t>Layer: </a:t>
            </a:r>
            <a:r>
              <a:rPr lang="en-US" sz="2000" dirty="0" smtClean="0"/>
              <a:t>This </a:t>
            </a:r>
            <a:r>
              <a:rPr lang="en-US" sz="2000" dirty="0"/>
              <a:t>layer performs the functions of top three layers of the OSI model: Application, Presentation and Session Layer. It is responsible for node-to-node communication and controls user-interface specifications. Some of the protocols present in this layer are: HTTP, HTTPS, FTP, TFTP, Telnet, SSH, SMTP, SNMP, NTP, DNS, DHCP, NFS, X Window, LPD. </a:t>
            </a:r>
          </a:p>
        </p:txBody>
      </p:sp>
    </p:spTree>
    <p:extLst>
      <p:ext uri="{BB962C8B-B14F-4D97-AF65-F5344CB8AC3E}">
        <p14:creationId xmlns:p14="http://schemas.microsoft.com/office/powerpoint/2010/main" val="3345137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707823" y="464369"/>
            <a:ext cx="10521009" cy="1008845"/>
          </a:xfrm>
        </p:spPr>
        <p:txBody>
          <a:bodyPr>
            <a:noAutofit/>
          </a:bodyPr>
          <a:lstStyle/>
          <a:p>
            <a:pPr algn="just">
              <a:lnSpc>
                <a:spcPct val="150000"/>
              </a:lnSpc>
            </a:pPr>
            <a:r>
              <a:rPr lang="en-US" sz="2000" dirty="0" smtClean="0"/>
              <a:t>Each layer communicates with the same layer’s software or hardware on other computers.</a:t>
            </a:r>
            <a:endParaRPr lang="en-US" sz="2000" dirty="0"/>
          </a:p>
        </p:txBody>
      </p:sp>
      <p:pic>
        <p:nvPicPr>
          <p:cNvPr id="5" name="Picture 4"/>
          <p:cNvPicPr>
            <a:picLocks noChangeAspect="1"/>
          </p:cNvPicPr>
          <p:nvPr/>
        </p:nvPicPr>
        <p:blipFill rotWithShape="1">
          <a:blip r:embed="rId2"/>
          <a:srcRect t="9618"/>
          <a:stretch/>
        </p:blipFill>
        <p:spPr>
          <a:xfrm>
            <a:off x="917642" y="1729246"/>
            <a:ext cx="9603367" cy="4552682"/>
          </a:xfrm>
          <a:prstGeom prst="rect">
            <a:avLst/>
          </a:prstGeom>
        </p:spPr>
      </p:pic>
    </p:spTree>
    <p:extLst>
      <p:ext uri="{BB962C8B-B14F-4D97-AF65-F5344CB8AC3E}">
        <p14:creationId xmlns:p14="http://schemas.microsoft.com/office/powerpoint/2010/main" val="372097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904" y="671332"/>
            <a:ext cx="10817384" cy="5213798"/>
          </a:xfrm>
        </p:spPr>
        <p:txBody>
          <a:bodyPr>
            <a:noAutofit/>
          </a:bodyPr>
          <a:lstStyle/>
          <a:p>
            <a:pPr algn="just"/>
            <a:r>
              <a:rPr lang="en-US" sz="2000" dirty="0"/>
              <a:t>The lower four layers (transport, network, data link, </a:t>
            </a:r>
            <a:r>
              <a:rPr lang="en-US" sz="2000" dirty="0" smtClean="0"/>
              <a:t>and physical) </a:t>
            </a:r>
            <a:r>
              <a:rPr lang="en-US" sz="2000" dirty="0" smtClean="0"/>
              <a:t>are </a:t>
            </a:r>
            <a:r>
              <a:rPr lang="en-US" sz="2000" dirty="0"/>
              <a:t>concerned with the flow of data from end to end through the network. </a:t>
            </a:r>
            <a:endParaRPr lang="en-US" sz="2000" dirty="0" smtClean="0"/>
          </a:p>
          <a:p>
            <a:pPr algn="just"/>
            <a:r>
              <a:rPr lang="en-US" sz="2000" dirty="0" smtClean="0"/>
              <a:t>The </a:t>
            </a:r>
            <a:r>
              <a:rPr lang="en-US" sz="2000" dirty="0"/>
              <a:t>upper </a:t>
            </a:r>
            <a:r>
              <a:rPr lang="en-US" sz="2000" dirty="0" smtClean="0"/>
              <a:t>three layers </a:t>
            </a:r>
            <a:r>
              <a:rPr lang="en-US" sz="2000" dirty="0"/>
              <a:t>of the OSI model (application, presentation, and session—Layers 7, 6, and 5) </a:t>
            </a:r>
            <a:r>
              <a:rPr lang="en-US" sz="2000" dirty="0" smtClean="0"/>
              <a:t>are oriented </a:t>
            </a:r>
            <a:r>
              <a:rPr lang="en-US" sz="2000" dirty="0"/>
              <a:t>more toward services to the applications. </a:t>
            </a:r>
            <a:endParaRPr lang="en-US" sz="2000" dirty="0" smtClean="0"/>
          </a:p>
          <a:p>
            <a:pPr algn="just"/>
            <a:r>
              <a:rPr lang="en-US" sz="2000" dirty="0" smtClean="0"/>
              <a:t>The </a:t>
            </a:r>
            <a:r>
              <a:rPr lang="en-US" sz="2000" dirty="0"/>
              <a:t>OSI model was a generic, </a:t>
            </a:r>
            <a:r>
              <a:rPr lang="en-US" sz="2000" dirty="0" smtClean="0"/>
              <a:t>protocol-independent </a:t>
            </a:r>
            <a:r>
              <a:rPr lang="en-US" sz="2000" dirty="0"/>
              <a:t>standard. </a:t>
            </a:r>
            <a:endParaRPr lang="en-US" sz="2000" dirty="0" smtClean="0"/>
          </a:p>
          <a:p>
            <a:pPr algn="just"/>
            <a:r>
              <a:rPr lang="en-US" sz="2000" dirty="0" smtClean="0"/>
              <a:t>The </a:t>
            </a:r>
            <a:r>
              <a:rPr lang="en-US" sz="2000" dirty="0"/>
              <a:t>TCP/IP Model was established to define protocol suite </a:t>
            </a:r>
            <a:r>
              <a:rPr lang="en-US" sz="2000" dirty="0" smtClean="0"/>
              <a:t>on which </a:t>
            </a:r>
            <a:r>
              <a:rPr lang="en-US" sz="2000" dirty="0"/>
              <a:t>the Internet depended. </a:t>
            </a:r>
            <a:endParaRPr lang="en-US" sz="2000" dirty="0" smtClean="0"/>
          </a:p>
          <a:p>
            <a:pPr algn="just"/>
            <a:r>
              <a:rPr lang="en-US" sz="2000" dirty="0" smtClean="0"/>
              <a:t>Though</a:t>
            </a:r>
            <a:r>
              <a:rPr lang="en-US" sz="2000" dirty="0"/>
              <a:t>, OSI reference model was a well-recognized model</a:t>
            </a:r>
            <a:r>
              <a:rPr lang="en-US" sz="2000" dirty="0" smtClean="0"/>
              <a:t>, the </a:t>
            </a:r>
            <a:r>
              <a:rPr lang="en-US" sz="2000" dirty="0"/>
              <a:t>TCP/IP model provided an application viewpoint of the network. </a:t>
            </a:r>
            <a:endParaRPr lang="en-US" sz="2000" dirty="0" smtClean="0"/>
          </a:p>
          <a:p>
            <a:pPr algn="just"/>
            <a:r>
              <a:rPr lang="en-US" sz="2000" dirty="0" smtClean="0"/>
              <a:t>The </a:t>
            </a:r>
            <a:r>
              <a:rPr lang="en-US" sz="2000" dirty="0"/>
              <a:t>OSI model </a:t>
            </a:r>
            <a:r>
              <a:rPr lang="en-US" sz="2000" dirty="0" smtClean="0"/>
              <a:t>conceptually </a:t>
            </a:r>
            <a:r>
              <a:rPr lang="en-US" sz="2000" dirty="0"/>
              <a:t>defined the services, interfaces, and protocols; the TCP/IP (Internet) model </a:t>
            </a:r>
            <a:r>
              <a:rPr lang="en-US" sz="2000" dirty="0" smtClean="0"/>
              <a:t>provided </a:t>
            </a:r>
            <a:r>
              <a:rPr lang="en-US" sz="2000" dirty="0"/>
              <a:t>its successful </a:t>
            </a:r>
            <a:r>
              <a:rPr lang="en-US" sz="2000" dirty="0" smtClean="0"/>
              <a:t>implementation.</a:t>
            </a:r>
            <a:endParaRPr lang="en-US" sz="2000" dirty="0"/>
          </a:p>
        </p:txBody>
      </p:sp>
    </p:spTree>
    <p:extLst>
      <p:ext uri="{BB962C8B-B14F-4D97-AF65-F5344CB8AC3E}">
        <p14:creationId xmlns:p14="http://schemas.microsoft.com/office/powerpoint/2010/main" val="4094468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255" y="1596980"/>
            <a:ext cx="9567564" cy="5261020"/>
          </a:xfrm>
          <a:prstGeom prst="rect">
            <a:avLst/>
          </a:prstGeom>
        </p:spPr>
      </p:pic>
      <p:sp>
        <p:nvSpPr>
          <p:cNvPr id="5" name="Title 1"/>
          <p:cNvSpPr txBox="1">
            <a:spLocks/>
          </p:cNvSpPr>
          <p:nvPr/>
        </p:nvSpPr>
        <p:spPr>
          <a:xfrm>
            <a:off x="2000497" y="624110"/>
            <a:ext cx="8911687" cy="68953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OSI Model Layers </a:t>
            </a:r>
            <a:endParaRPr lang="en-US" dirty="0"/>
          </a:p>
        </p:txBody>
      </p:sp>
    </p:spTree>
    <p:extLst>
      <p:ext uri="{BB962C8B-B14F-4D97-AF65-F5344CB8AC3E}">
        <p14:creationId xmlns:p14="http://schemas.microsoft.com/office/powerpoint/2010/main" val="3976299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26255" y="624108"/>
            <a:ext cx="8911687" cy="689537"/>
          </a:xfrm>
        </p:spPr>
        <p:txBody>
          <a:bodyPr>
            <a:normAutofit fontScale="90000"/>
          </a:bodyPr>
          <a:lstStyle/>
          <a:p>
            <a:r>
              <a:rPr lang="en-US" dirty="0" smtClean="0"/>
              <a:t>OSI Model Layers (cont.)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585" y="1455314"/>
            <a:ext cx="7439025" cy="5396248"/>
          </a:xfrm>
          <a:prstGeom prst="rect">
            <a:avLst/>
          </a:prstGeom>
        </p:spPr>
      </p:pic>
    </p:spTree>
    <p:extLst>
      <p:ext uri="{BB962C8B-B14F-4D97-AF65-F5344CB8AC3E}">
        <p14:creationId xmlns:p14="http://schemas.microsoft.com/office/powerpoint/2010/main" val="3750779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497" y="624110"/>
            <a:ext cx="8911687" cy="689537"/>
          </a:xfrm>
        </p:spPr>
        <p:txBody>
          <a:bodyPr>
            <a:normAutofit fontScale="90000"/>
          </a:bodyPr>
          <a:lstStyle/>
          <a:p>
            <a:r>
              <a:rPr lang="en-US" dirty="0" smtClean="0"/>
              <a:t>OSI </a:t>
            </a:r>
            <a:r>
              <a:rPr lang="en-US" dirty="0"/>
              <a:t>Model Layers </a:t>
            </a:r>
            <a:r>
              <a:rPr lang="en-US" dirty="0" smtClean="0"/>
              <a:t>(cont.) </a:t>
            </a:r>
            <a:endParaRPr lang="en-US" dirty="0"/>
          </a:p>
        </p:txBody>
      </p:sp>
      <p:sp>
        <p:nvSpPr>
          <p:cNvPr id="3" name="Content Placeholder 2"/>
          <p:cNvSpPr>
            <a:spLocks noGrp="1"/>
          </p:cNvSpPr>
          <p:nvPr>
            <p:ph idx="1"/>
          </p:nvPr>
        </p:nvSpPr>
        <p:spPr>
          <a:xfrm>
            <a:off x="2107844" y="1377148"/>
            <a:ext cx="9122534" cy="4610456"/>
          </a:xfrm>
        </p:spPr>
        <p:txBody>
          <a:bodyPr>
            <a:noAutofit/>
          </a:bodyPr>
          <a:lstStyle/>
          <a:p>
            <a:pPr marL="0" indent="0" algn="just">
              <a:buNone/>
            </a:pPr>
            <a:r>
              <a:rPr lang="en-US" sz="2000" b="1" dirty="0"/>
              <a:t>1. Physical </a:t>
            </a:r>
            <a:r>
              <a:rPr lang="en-US" sz="2000" b="1" dirty="0" smtClean="0"/>
              <a:t>Layer</a:t>
            </a:r>
            <a:r>
              <a:rPr lang="en-US" sz="2000" dirty="0"/>
              <a:t> </a:t>
            </a:r>
            <a:r>
              <a:rPr lang="en-US" sz="2000" dirty="0" smtClean="0"/>
              <a:t>: </a:t>
            </a:r>
          </a:p>
          <a:p>
            <a:pPr marL="685800" lvl="1" algn="just">
              <a:buFont typeface="Wingdings" panose="05000000000000000000" pitchFamily="2" charset="2"/>
              <a:buChar char="v"/>
            </a:pPr>
            <a:r>
              <a:rPr lang="en-US" sz="2000" dirty="0" smtClean="0"/>
              <a:t>The </a:t>
            </a:r>
            <a:r>
              <a:rPr lang="en-US" sz="2000" dirty="0"/>
              <a:t>lowest layer of the OSI reference model is the physical layer. </a:t>
            </a:r>
            <a:endParaRPr lang="en-US" sz="2000" dirty="0" smtClean="0"/>
          </a:p>
          <a:p>
            <a:pPr marL="685800" lvl="1" algn="just">
              <a:buFont typeface="Wingdings" panose="05000000000000000000" pitchFamily="2" charset="2"/>
              <a:buChar char="v"/>
            </a:pPr>
            <a:r>
              <a:rPr lang="en-US" sz="2000" dirty="0" smtClean="0"/>
              <a:t>It </a:t>
            </a:r>
            <a:r>
              <a:rPr lang="en-US" sz="2000" dirty="0"/>
              <a:t>is responsible for the actual physical connection between the devices. </a:t>
            </a:r>
            <a:endParaRPr lang="en-US" sz="2000" dirty="0" smtClean="0"/>
          </a:p>
          <a:p>
            <a:pPr marL="685800" lvl="1" algn="just">
              <a:buFont typeface="Wingdings" panose="05000000000000000000" pitchFamily="2" charset="2"/>
              <a:buChar char="v"/>
            </a:pPr>
            <a:r>
              <a:rPr lang="en-US" sz="2000" dirty="0" smtClean="0"/>
              <a:t>The </a:t>
            </a:r>
            <a:r>
              <a:rPr lang="en-US" sz="2000" dirty="0"/>
              <a:t>physical layer contains information in the form of</a:t>
            </a:r>
            <a:r>
              <a:rPr lang="en-US" sz="2000" b="1" dirty="0"/>
              <a:t> bits.</a:t>
            </a:r>
            <a:r>
              <a:rPr lang="en-US" sz="2000" dirty="0"/>
              <a:t> </a:t>
            </a:r>
            <a:endParaRPr lang="en-US" sz="2000" dirty="0" smtClean="0"/>
          </a:p>
          <a:p>
            <a:pPr marL="685800" lvl="1" algn="just">
              <a:buFont typeface="Wingdings" panose="05000000000000000000" pitchFamily="2" charset="2"/>
              <a:buChar char="v"/>
            </a:pPr>
            <a:r>
              <a:rPr lang="en-US" sz="2000" dirty="0" smtClean="0"/>
              <a:t>It </a:t>
            </a:r>
            <a:r>
              <a:rPr lang="en-US" sz="2000" dirty="0"/>
              <a:t>is responsible for transmitting individual bits from one node to the next. </a:t>
            </a:r>
            <a:endParaRPr lang="en-US" sz="2000" dirty="0" smtClean="0"/>
          </a:p>
          <a:p>
            <a:pPr marL="685800" lvl="1" algn="just">
              <a:buFont typeface="Wingdings" panose="05000000000000000000" pitchFamily="2" charset="2"/>
              <a:buChar char="v"/>
            </a:pPr>
            <a:r>
              <a:rPr lang="en-US" sz="2000" dirty="0" smtClean="0"/>
              <a:t>When </a:t>
            </a:r>
            <a:r>
              <a:rPr lang="en-US" sz="2000" dirty="0"/>
              <a:t>receiving data, this layer will get the signal received and convert it into 0s and 1s and send them to the Data Link layer, which will put the frame </a:t>
            </a:r>
            <a:r>
              <a:rPr lang="en-US" sz="2000" dirty="0" smtClean="0"/>
              <a:t>back.</a:t>
            </a:r>
            <a:endParaRPr lang="en-US" sz="2000" dirty="0"/>
          </a:p>
        </p:txBody>
      </p:sp>
      <p:pic>
        <p:nvPicPr>
          <p:cNvPr id="1026" name="Picture 2" descr="https://media.geeksforgeeks.org/wp-content/uploads/computer-network-osi-model-layers-bi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130" y="5492303"/>
            <a:ext cx="3848100" cy="9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293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497" y="611231"/>
            <a:ext cx="8911687" cy="689537"/>
          </a:xfrm>
        </p:spPr>
        <p:txBody>
          <a:bodyPr>
            <a:normAutofit fontScale="90000"/>
          </a:bodyPr>
          <a:lstStyle/>
          <a:p>
            <a:r>
              <a:rPr lang="en-US" dirty="0" smtClean="0"/>
              <a:t>OSI </a:t>
            </a:r>
            <a:r>
              <a:rPr lang="en-US" dirty="0"/>
              <a:t>Model Layers </a:t>
            </a:r>
            <a:r>
              <a:rPr lang="en-US" dirty="0" smtClean="0"/>
              <a:t>(cont.) </a:t>
            </a:r>
            <a:endParaRPr lang="en-US" dirty="0"/>
          </a:p>
        </p:txBody>
      </p:sp>
      <p:sp>
        <p:nvSpPr>
          <p:cNvPr id="4" name="Rectangle 3"/>
          <p:cNvSpPr/>
          <p:nvPr/>
        </p:nvSpPr>
        <p:spPr>
          <a:xfrm>
            <a:off x="2000497" y="1313647"/>
            <a:ext cx="9526095" cy="5324535"/>
          </a:xfrm>
          <a:prstGeom prst="rect">
            <a:avLst/>
          </a:prstGeom>
        </p:spPr>
        <p:txBody>
          <a:bodyPr wrap="square">
            <a:spAutoFit/>
          </a:bodyPr>
          <a:lstStyle/>
          <a:p>
            <a:pPr fontAlgn="base">
              <a:lnSpc>
                <a:spcPct val="150000"/>
              </a:lnSpc>
              <a:spcBef>
                <a:spcPts val="1200"/>
              </a:spcBef>
            </a:pPr>
            <a:r>
              <a:rPr lang="en-US" sz="2000" b="1" dirty="0"/>
              <a:t>1. Physical Layer</a:t>
            </a:r>
            <a:r>
              <a:rPr lang="en-US" sz="2000" dirty="0"/>
              <a:t> </a:t>
            </a:r>
            <a:r>
              <a:rPr lang="en-US" sz="2000" dirty="0" smtClean="0"/>
              <a:t>(cont.): </a:t>
            </a:r>
            <a:endParaRPr lang="en-US" sz="2000" dirty="0" smtClean="0">
              <a:solidFill>
                <a:srgbClr val="273239"/>
              </a:solidFill>
            </a:endParaRPr>
          </a:p>
          <a:p>
            <a:pPr fontAlgn="base">
              <a:lnSpc>
                <a:spcPct val="150000"/>
              </a:lnSpc>
              <a:spcBef>
                <a:spcPts val="1200"/>
              </a:spcBef>
            </a:pPr>
            <a:r>
              <a:rPr lang="en-US" sz="2000" dirty="0" smtClean="0">
                <a:solidFill>
                  <a:srgbClr val="273239"/>
                </a:solidFill>
              </a:rPr>
              <a:t>The </a:t>
            </a:r>
            <a:r>
              <a:rPr lang="en-US" sz="2000" dirty="0">
                <a:solidFill>
                  <a:srgbClr val="273239"/>
                </a:solidFill>
              </a:rPr>
              <a:t>functions of the physical layer are </a:t>
            </a:r>
            <a:r>
              <a:rPr lang="en-US" sz="2000" dirty="0" smtClean="0">
                <a:solidFill>
                  <a:srgbClr val="273239"/>
                </a:solidFill>
              </a:rPr>
              <a:t>:</a:t>
            </a:r>
            <a:endParaRPr lang="en-US" sz="2000" dirty="0">
              <a:solidFill>
                <a:srgbClr val="273239"/>
              </a:solidFill>
            </a:endParaRPr>
          </a:p>
          <a:p>
            <a:pPr fontAlgn="base">
              <a:lnSpc>
                <a:spcPct val="150000"/>
              </a:lnSpc>
              <a:spcBef>
                <a:spcPts val="1200"/>
              </a:spcBef>
              <a:buFont typeface="+mj-lt"/>
              <a:buAutoNum type="arabicPeriod"/>
            </a:pPr>
            <a:r>
              <a:rPr lang="en-US" sz="2000" b="1" dirty="0" smtClean="0">
                <a:solidFill>
                  <a:srgbClr val="273239"/>
                </a:solidFill>
              </a:rPr>
              <a:t> Bit </a:t>
            </a:r>
            <a:r>
              <a:rPr lang="en-US" sz="2000" b="1" dirty="0">
                <a:solidFill>
                  <a:srgbClr val="273239"/>
                </a:solidFill>
              </a:rPr>
              <a:t>synchronization:</a:t>
            </a:r>
            <a:r>
              <a:rPr lang="en-US" sz="2000" dirty="0">
                <a:solidFill>
                  <a:srgbClr val="273239"/>
                </a:solidFill>
              </a:rPr>
              <a:t> The physical layer provides the synchronization of the bits by providing a clock. This clock controls both sender and receiver thus providing synchronization at bit level</a:t>
            </a:r>
            <a:r>
              <a:rPr lang="en-US" sz="2000" dirty="0" smtClean="0">
                <a:solidFill>
                  <a:srgbClr val="273239"/>
                </a:solidFill>
              </a:rPr>
              <a:t>.</a:t>
            </a:r>
            <a:endParaRPr lang="en-US" sz="2000" dirty="0">
              <a:solidFill>
                <a:srgbClr val="273239"/>
              </a:solidFill>
            </a:endParaRPr>
          </a:p>
          <a:p>
            <a:pPr fontAlgn="base">
              <a:lnSpc>
                <a:spcPct val="150000"/>
              </a:lnSpc>
              <a:spcBef>
                <a:spcPts val="1200"/>
              </a:spcBef>
              <a:buFont typeface="+mj-lt"/>
              <a:buAutoNum type="arabicPeriod"/>
            </a:pPr>
            <a:r>
              <a:rPr lang="en-US" sz="2000" b="1" dirty="0" smtClean="0">
                <a:solidFill>
                  <a:srgbClr val="273239"/>
                </a:solidFill>
              </a:rPr>
              <a:t> Bit </a:t>
            </a:r>
            <a:r>
              <a:rPr lang="en-US" sz="2000" b="1" dirty="0">
                <a:solidFill>
                  <a:srgbClr val="273239"/>
                </a:solidFill>
              </a:rPr>
              <a:t>rate control:</a:t>
            </a:r>
            <a:r>
              <a:rPr lang="en-US" sz="2000" dirty="0">
                <a:solidFill>
                  <a:srgbClr val="273239"/>
                </a:solidFill>
              </a:rPr>
              <a:t> The Physical layer also defines the transmission rate i.e. the number of bits sent per second.</a:t>
            </a:r>
          </a:p>
          <a:p>
            <a:pPr fontAlgn="base">
              <a:lnSpc>
                <a:spcPct val="150000"/>
              </a:lnSpc>
              <a:spcBef>
                <a:spcPts val="1200"/>
              </a:spcBef>
              <a:buFont typeface="+mj-lt"/>
              <a:buAutoNum type="arabicPeriod"/>
            </a:pPr>
            <a:r>
              <a:rPr lang="en-US" sz="2000" b="1" dirty="0" smtClean="0">
                <a:solidFill>
                  <a:srgbClr val="273239"/>
                </a:solidFill>
              </a:rPr>
              <a:t> Physical </a:t>
            </a:r>
            <a:r>
              <a:rPr lang="en-US" sz="2000" b="1" dirty="0">
                <a:solidFill>
                  <a:srgbClr val="273239"/>
                </a:solidFill>
              </a:rPr>
              <a:t>topologies:</a:t>
            </a:r>
            <a:r>
              <a:rPr lang="en-US" sz="2000" dirty="0">
                <a:solidFill>
                  <a:srgbClr val="273239"/>
                </a:solidFill>
              </a:rPr>
              <a:t> Physical layer specifies the way in which the different, devices/nodes are arranged in a network i.e. bus, star or mesh </a:t>
            </a:r>
            <a:r>
              <a:rPr lang="en-US" sz="2000" dirty="0" smtClean="0">
                <a:solidFill>
                  <a:srgbClr val="273239"/>
                </a:solidFill>
              </a:rPr>
              <a:t>topology.</a:t>
            </a:r>
            <a:endParaRPr lang="en-US" sz="2000" dirty="0">
              <a:solidFill>
                <a:srgbClr val="273239"/>
              </a:solidFill>
            </a:endParaRPr>
          </a:p>
        </p:txBody>
      </p:sp>
    </p:spTree>
    <p:extLst>
      <p:ext uri="{BB962C8B-B14F-4D97-AF65-F5344CB8AC3E}">
        <p14:creationId xmlns:p14="http://schemas.microsoft.com/office/powerpoint/2010/main" val="2831148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5745</TotalTime>
  <Words>1277</Words>
  <Application>Microsoft Office PowerPoint</Application>
  <PresentationFormat>Widescreen</PresentationFormat>
  <Paragraphs>128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vt:lpstr>
      <vt:lpstr>Calibri</vt:lpstr>
      <vt:lpstr>Calibri Light</vt:lpstr>
      <vt:lpstr>Wingdings</vt:lpstr>
      <vt:lpstr>Office Theme</vt:lpstr>
      <vt:lpstr>PowerPoint Presentation</vt:lpstr>
      <vt:lpstr>Contents</vt:lpstr>
      <vt:lpstr>Communicating over the Internet</vt:lpstr>
      <vt:lpstr>PowerPoint Presentation</vt:lpstr>
      <vt:lpstr>PowerPoint Presentation</vt:lpstr>
      <vt:lpstr>PowerPoint Presentation</vt:lpstr>
      <vt:lpstr>OSI Model Layers (cont.) </vt:lpstr>
      <vt:lpstr>OSI Model Layers (cont.) </vt:lpstr>
      <vt:lpstr>OSI Model Layers (cont.) </vt:lpstr>
      <vt:lpstr>OSI Model Layers (cont.) </vt:lpstr>
      <vt:lpstr>OSI Model Layers (cont.) </vt:lpstr>
      <vt:lpstr>OSI Model Layers (cont.)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TCP/IP Model </vt:lpstr>
      <vt:lpstr>TCP/IP Model (cont.) </vt:lpstr>
      <vt:lpstr>TCP/IP Model (cont.) </vt:lpstr>
      <vt:lpstr>TCP/IP Model (cont.) </vt:lpstr>
      <vt:lpstr>TCP/IP Model (cont.) </vt:lpstr>
      <vt:lpstr>TCP/IP Model (cont.)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 IT- 3205</dc:title>
  <dc:creator>HP</dc:creator>
  <cp:lastModifiedBy>USER</cp:lastModifiedBy>
  <cp:revision>74</cp:revision>
  <dcterms:created xsi:type="dcterms:W3CDTF">2021-08-05T12:08:08Z</dcterms:created>
  <dcterms:modified xsi:type="dcterms:W3CDTF">2022-02-11T03:01:12Z</dcterms:modified>
</cp:coreProperties>
</file>