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320" r:id="rId4"/>
    <p:sldId id="313" r:id="rId5"/>
    <p:sldId id="317" r:id="rId6"/>
    <p:sldId id="318" r:id="rId7"/>
    <p:sldId id="319" r:id="rId8"/>
    <p:sldId id="314" r:id="rId9"/>
    <p:sldId id="316" r:id="rId10"/>
    <p:sldId id="286" r:id="rId11"/>
    <p:sldId id="321" r:id="rId12"/>
    <p:sldId id="322" r:id="rId13"/>
    <p:sldId id="324" r:id="rId14"/>
    <p:sldId id="323" r:id="rId15"/>
    <p:sldId id="325" r:id="rId16"/>
    <p:sldId id="333" r:id="rId17"/>
    <p:sldId id="334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6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4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9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569" y="518374"/>
            <a:ext cx="1010506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Internet and Web Technology</a:t>
            </a:r>
            <a:br>
              <a:rPr lang="en-US" dirty="0" smtClean="0"/>
            </a:br>
            <a:r>
              <a:rPr lang="en-US" dirty="0" smtClean="0"/>
              <a:t>ICT- </a:t>
            </a:r>
            <a:r>
              <a:rPr lang="en-US" dirty="0"/>
              <a:t>2</a:t>
            </a:r>
            <a:r>
              <a:rPr lang="en-US" dirty="0" smtClean="0"/>
              <a:t>205</a:t>
            </a:r>
            <a:br>
              <a:rPr lang="en-US" dirty="0" smtClean="0"/>
            </a:br>
            <a:r>
              <a:rPr lang="en-US" dirty="0" smtClean="0"/>
              <a:t>Lecture - 4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err="1" smtClean="0"/>
              <a:t>Mehrin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Institute of Information Technology</a:t>
            </a:r>
          </a:p>
          <a:p>
            <a:r>
              <a:rPr lang="en-US" dirty="0" err="1" smtClean="0"/>
              <a:t>Jahangirnagar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08" y="482442"/>
            <a:ext cx="8911687" cy="908478"/>
          </a:xfrm>
        </p:spPr>
        <p:txBody>
          <a:bodyPr/>
          <a:lstStyle/>
          <a:p>
            <a:r>
              <a:rPr lang="en-US" dirty="0" smtClean="0"/>
              <a:t>Web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966" y="1249251"/>
            <a:ext cx="9602788" cy="5653824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+mj-lt"/>
              </a:rPr>
              <a:t>Web Page</a:t>
            </a:r>
          </a:p>
          <a:p>
            <a:pPr algn="just"/>
            <a:r>
              <a:rPr lang="en-US" sz="2000" dirty="0" smtClean="0">
                <a:latin typeface="+mj-lt"/>
              </a:rPr>
              <a:t>Web Page versus Web Site</a:t>
            </a:r>
          </a:p>
          <a:p>
            <a:pPr algn="just"/>
            <a:r>
              <a:rPr lang="en-US" sz="2000" dirty="0" smtClean="0">
                <a:latin typeface="+mj-lt"/>
              </a:rPr>
              <a:t>Web Site versus Web application</a:t>
            </a:r>
          </a:p>
          <a:p>
            <a:pPr algn="just"/>
            <a:r>
              <a:rPr lang="en-US" sz="2000" dirty="0" smtClean="0">
                <a:latin typeface="+mj-lt"/>
              </a:rPr>
              <a:t>Web App versus Web Service</a:t>
            </a:r>
          </a:p>
          <a:p>
            <a:pPr algn="just"/>
            <a:r>
              <a:rPr lang="en-US" sz="2000" dirty="0"/>
              <a:t>Server</a:t>
            </a:r>
          </a:p>
          <a:p>
            <a:pPr marL="0" indent="0" algn="just">
              <a:buNone/>
            </a:pPr>
            <a:endParaRPr lang="en-US" sz="2000" dirty="0" smtClean="0">
              <a:latin typeface="+mj-lt"/>
            </a:endParaRPr>
          </a:p>
          <a:p>
            <a:pPr marL="0" indent="0" algn="just">
              <a:buNone/>
            </a:pPr>
            <a:endParaRPr lang="en-US" sz="2000" dirty="0" smtClean="0">
              <a:latin typeface="+mj-lt"/>
            </a:endParaRPr>
          </a:p>
          <a:p>
            <a:pPr algn="just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387" y="634621"/>
            <a:ext cx="8911687" cy="826318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68" y="1566145"/>
            <a:ext cx="10832592" cy="4990103"/>
          </a:xfrm>
        </p:spPr>
        <p:txBody>
          <a:bodyPr>
            <a:noAutofit/>
          </a:bodyPr>
          <a:lstStyle/>
          <a:p>
            <a:r>
              <a:rPr lang="en-US" sz="2000" dirty="0"/>
              <a:t>A web page is a document that can be displayed in a web browser. </a:t>
            </a:r>
            <a:endParaRPr lang="en-US" sz="2000" dirty="0" smtClean="0"/>
          </a:p>
          <a:p>
            <a:r>
              <a:rPr lang="en-US" sz="2000" dirty="0" smtClean="0"/>
              <a:t>Web </a:t>
            </a:r>
            <a:r>
              <a:rPr lang="en-US" sz="2000" dirty="0"/>
              <a:t>pages can be either static or dynamic. </a:t>
            </a: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en-US" sz="2000" dirty="0" smtClean="0"/>
              <a:t>Static </a:t>
            </a:r>
            <a:r>
              <a:rPr lang="en-US" sz="2000" dirty="0"/>
              <a:t>means the page is constant or unchanging, while dynamic means the page changes</a:t>
            </a:r>
            <a:r>
              <a:rPr lang="en-US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Therefore</a:t>
            </a:r>
            <a:r>
              <a:rPr lang="en-US" sz="2000" dirty="0"/>
              <a:t>, static web pages contain the same pre-built content each time the page is loaded, while the content of dynamic web pages can be generated on the fly.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72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325" y="1219203"/>
            <a:ext cx="9872343" cy="563879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Static web page: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Static </a:t>
            </a:r>
            <a:r>
              <a:rPr lang="en-US" sz="2000" dirty="0"/>
              <a:t>means the page is constant or </a:t>
            </a:r>
            <a:r>
              <a:rPr lang="en-US" sz="2000" dirty="0" smtClean="0"/>
              <a:t>unchanging.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Static </a:t>
            </a:r>
            <a:r>
              <a:rPr lang="en-US" sz="2000" dirty="0"/>
              <a:t>web pages contain the same pre-built content each time the page is </a:t>
            </a:r>
            <a:r>
              <a:rPr lang="en-US" sz="2000" dirty="0" smtClean="0"/>
              <a:t>loaded.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Standard </a:t>
            </a:r>
            <a:r>
              <a:rPr lang="en-US" sz="2000" dirty="0"/>
              <a:t>HTML pages are static web pages.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They </a:t>
            </a:r>
            <a:r>
              <a:rPr lang="en-US" sz="2000" dirty="0"/>
              <a:t>contain HTML code, which defines the structure and content of the web page.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Each </a:t>
            </a:r>
            <a:r>
              <a:rPr lang="en-US" sz="2000" dirty="0"/>
              <a:t>time an HTML page is loaded, it looks the same.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only way the content of an HTML page will change is if a web developer edits and publishes an updated file. </a:t>
            </a:r>
          </a:p>
        </p:txBody>
      </p:sp>
    </p:spTree>
    <p:extLst>
      <p:ext uri="{BB962C8B-B14F-4D97-AF65-F5344CB8AC3E}">
        <p14:creationId xmlns:p14="http://schemas.microsoft.com/office/powerpoint/2010/main" val="12414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391" y="1219203"/>
            <a:ext cx="9592277" cy="5638797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Static web page(cont.):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1112" t="42152" r="29939" b="23586"/>
          <a:stretch/>
        </p:blipFill>
        <p:spPr bwMode="auto">
          <a:xfrm>
            <a:off x="2383363" y="1882062"/>
            <a:ext cx="8711345" cy="44181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519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96" y="0"/>
            <a:ext cx="11267804" cy="626238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Dynamic web page: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Dynamic </a:t>
            </a:r>
            <a:r>
              <a:rPr lang="en-US" sz="2000" dirty="0"/>
              <a:t>means the page </a:t>
            </a:r>
            <a:r>
              <a:rPr lang="en-US" sz="2000" dirty="0" smtClean="0"/>
              <a:t>changes. The </a:t>
            </a:r>
            <a:r>
              <a:rPr lang="en-US" sz="2000" dirty="0"/>
              <a:t>content of dynamic web pages </a:t>
            </a:r>
            <a:r>
              <a:rPr lang="en-US" sz="2000" dirty="0" smtClean="0"/>
              <a:t>is </a:t>
            </a:r>
            <a:r>
              <a:rPr lang="en-US" sz="2000" dirty="0"/>
              <a:t>generated on the fly</a:t>
            </a:r>
            <a:r>
              <a:rPr lang="en-US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It contains </a:t>
            </a:r>
            <a:r>
              <a:rPr lang="en-US" sz="2000" dirty="0"/>
              <a:t>server-side code—such as PHP, ASP (Active Server Pages), or JSP (Java Server Pages)—that allows the server to generate unique content each time the page is loaded. </a:t>
            </a: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en-US" sz="2000" dirty="0" smtClean="0"/>
              <a:t>A dynamic page displays different content for different users while retaining the same layout and design. 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Many dynamic pages use server-side code to access database information, which enables the web page content to be generated from information stored in a database. 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The dynamic page request is addressed by a two-level response system that includes a web server and an application server. </a:t>
            </a: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example, the server might display the current time and date on the web page. It might also output a unique response based on a web form the user completed.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886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1" y="497986"/>
            <a:ext cx="8911687" cy="826318"/>
          </a:xfrm>
        </p:spPr>
        <p:txBody>
          <a:bodyPr/>
          <a:lstStyle/>
          <a:p>
            <a:r>
              <a:rPr lang="en-US" dirty="0" smtClean="0"/>
              <a:t>Web Page(cont.)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391" y="1324303"/>
            <a:ext cx="9592277" cy="5297213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Dynamic web page(cont.):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1919" t="16045" r="33531" b="54780"/>
          <a:stretch/>
        </p:blipFill>
        <p:spPr bwMode="auto">
          <a:xfrm>
            <a:off x="2648607" y="2039007"/>
            <a:ext cx="7893269" cy="4056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023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042" y="619376"/>
            <a:ext cx="10072039" cy="56808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Two </a:t>
            </a:r>
            <a:r>
              <a:rPr lang="en-US" sz="2000" b="1" dirty="0"/>
              <a:t>Types of Dynamic Web Pages</a:t>
            </a:r>
          </a:p>
          <a:p>
            <a:pPr>
              <a:lnSpc>
                <a:spcPct val="150000"/>
              </a:lnSpc>
            </a:pPr>
            <a:r>
              <a:rPr lang="en-US" sz="2000" b="1" i="1" dirty="0"/>
              <a:t>Client-side Scripting: </a:t>
            </a:r>
            <a:r>
              <a:rPr lang="en-US" sz="2000" dirty="0"/>
              <a:t>A web page that changes in response to an action within it (“client-side event”) uses client-side scripting. These scripts generate “client-side content” on the user’s computer, rather than the webserver.</a:t>
            </a:r>
          </a:p>
          <a:p>
            <a:pPr>
              <a:lnSpc>
                <a:spcPct val="150000"/>
              </a:lnSpc>
            </a:pPr>
            <a:r>
              <a:rPr lang="en-US" sz="2000" b="1" i="1" dirty="0"/>
              <a:t>Server-side Scripting: </a:t>
            </a:r>
            <a:r>
              <a:rPr lang="en-US" sz="2000" dirty="0"/>
              <a:t>A web page that changes when it’s loaded or visited, or based on what’s submitted to it, uses server-side scripting. When the pages are loaded, server-side content is generated. Examples include login pages, shopping carts and submission forms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24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754" y="96380"/>
            <a:ext cx="10779806" cy="65513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How </a:t>
            </a:r>
            <a:r>
              <a:rPr lang="en-US" sz="2000" b="1" dirty="0"/>
              <a:t>are Dynamic Web Pages Processed?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the webserver receives a user request for a dynamic page, it does not send the page directly to the requesting browser as it would do with a static page.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Instead</a:t>
            </a:r>
            <a:r>
              <a:rPr lang="en-US" sz="2000" dirty="0"/>
              <a:t>, it passes the page to the </a:t>
            </a:r>
            <a:r>
              <a:rPr lang="en-US" sz="2000" b="1" i="1" dirty="0"/>
              <a:t>application server</a:t>
            </a:r>
            <a:r>
              <a:rPr lang="en-US" sz="2000" dirty="0"/>
              <a:t> which then completes three activities</a:t>
            </a:r>
            <a:r>
              <a:rPr lang="en-US" sz="2000" dirty="0" smtClean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Read </a:t>
            </a:r>
            <a:r>
              <a:rPr lang="en-US" sz="2000" dirty="0"/>
              <a:t>the code on the page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Finish the page according to the code’s instructions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Remove </a:t>
            </a:r>
            <a:r>
              <a:rPr lang="en-US" sz="2000" dirty="0"/>
              <a:t>the code from the </a:t>
            </a:r>
            <a:r>
              <a:rPr lang="en-US" sz="2000" dirty="0" smtClean="0"/>
              <a:t>page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This results in a static page that’s passed back to the web server by the application server, and then to the requesting browser for display.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application server cannot communicate directly with the database, so it requires a </a:t>
            </a:r>
            <a:r>
              <a:rPr lang="en-US" sz="2000" b="1" i="1" dirty="0" smtClean="0"/>
              <a:t>database driver</a:t>
            </a:r>
            <a:r>
              <a:rPr lang="en-US" sz="2000" dirty="0" smtClean="0"/>
              <a:t> that functions as an interpreter and lets the application read and manipulate data that would otherwise be indecipherable.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45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626" y="443853"/>
            <a:ext cx="10166632" cy="56808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Single Page Application(SPA):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a single page (hence the name) where a lot of information stays the same and only a few pieces need to be updated at a time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example, when you browse through your email you’ll notice that not much changes during navigation - the sidebar and header remain untouched as you go through your inbox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SPA only sends what you need with each click, and your browser renders that information.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different to a traditional page load where the server re-renders a full page with every click you make and sends it to your browser.</a:t>
            </a:r>
          </a:p>
          <a:p>
            <a:r>
              <a:rPr lang="en-US" sz="2000" dirty="0"/>
              <a:t>This piece by piece, client side method makes load time must faster for users and makes the amount of information a server has to send a lot less and a lot more cost efficient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2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695" y="497986"/>
            <a:ext cx="8911687" cy="826318"/>
          </a:xfrm>
        </p:spPr>
        <p:txBody>
          <a:bodyPr/>
          <a:lstStyle/>
          <a:p>
            <a:r>
              <a:rPr lang="en-US" dirty="0" smtClean="0"/>
              <a:t>Web Page(cont.)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202" y="1093077"/>
            <a:ext cx="10166632" cy="56808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Single Page Application(SPA):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93" t="38000" r="15084" b="18000"/>
          <a:stretch/>
        </p:blipFill>
        <p:spPr>
          <a:xfrm>
            <a:off x="2964978" y="2047546"/>
            <a:ext cx="8144982" cy="42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60866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Web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Evolution of Web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History of WWW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Web Terminologies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Web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34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63" y="245526"/>
            <a:ext cx="8911687" cy="742235"/>
          </a:xfrm>
        </p:spPr>
        <p:txBody>
          <a:bodyPr/>
          <a:lstStyle/>
          <a:p>
            <a:pPr algn="ctr"/>
            <a:r>
              <a:rPr lang="en-US" dirty="0" smtClean="0"/>
              <a:t>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314" y="1664417"/>
            <a:ext cx="10487094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Web is a set of technologies that allow information on the Internet to be linked together through the use of links, or connections, in documents.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language used to write these documents with links is </a:t>
            </a:r>
            <a:r>
              <a:rPr lang="en-US" sz="2000" dirty="0" smtClean="0"/>
              <a:t>HTML. first introduced by Ted Nelson.</a:t>
            </a:r>
          </a:p>
        </p:txBody>
      </p:sp>
    </p:spTree>
    <p:extLst>
      <p:ext uri="{BB962C8B-B14F-4D97-AF65-F5344CB8AC3E}">
        <p14:creationId xmlns:p14="http://schemas.microsoft.com/office/powerpoint/2010/main" val="284382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7849"/>
          </a:xfrm>
        </p:spPr>
        <p:txBody>
          <a:bodyPr/>
          <a:lstStyle/>
          <a:p>
            <a:r>
              <a:rPr lang="en-US" dirty="0" smtClean="0"/>
              <a:t>Evolution of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0939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Web 1.0 (1991–2003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Web 2.0 (2004–Till date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Web 3.0 (2006–Till date)</a:t>
            </a:r>
          </a:p>
        </p:txBody>
      </p:sp>
    </p:spTree>
    <p:extLst>
      <p:ext uri="{BB962C8B-B14F-4D97-AF65-F5344CB8AC3E}">
        <p14:creationId xmlns:p14="http://schemas.microsoft.com/office/powerpoint/2010/main" val="70049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688" y="374904"/>
            <a:ext cx="10352584" cy="595274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Web </a:t>
            </a:r>
            <a:r>
              <a:rPr lang="en-US" sz="2000" b="1" dirty="0"/>
              <a:t>1.0 (1991–2003</a:t>
            </a:r>
            <a:r>
              <a:rPr lang="en-US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first generation of the Web, Web 1.0, was introduced by Sir Tim Berners-Lee in late </a:t>
            </a:r>
            <a:r>
              <a:rPr lang="en-US" sz="2000" dirty="0" smtClean="0"/>
              <a:t>1990s.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Information-oriented </a:t>
            </a:r>
            <a:r>
              <a:rPr lang="en-US" sz="2000" dirty="0"/>
              <a:t>Web.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Read-only Web.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Connects </a:t>
            </a:r>
            <a:r>
              <a:rPr lang="en-US" sz="2000" dirty="0"/>
              <a:t>real people to the World Wide Web.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of cognition.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Shopping carts.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Static Web.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core elements were HTTP, HTML, and URL.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Web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129145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24" y="425466"/>
            <a:ext cx="10639628" cy="6048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Web 2.0 (2004–Till date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The term Web 2.0 is primarily linked with web apps that assist </a:t>
            </a:r>
            <a:r>
              <a:rPr lang="en-US" sz="2000" dirty="0" smtClean="0"/>
              <a:t>interactive</a:t>
            </a:r>
            <a:r>
              <a:rPr lang="en-US" sz="2000" dirty="0"/>
              <a:t> information sharing, collaboration, user-centered design, and interoperability on the World Wide Web.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is Social Web.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connects </a:t>
            </a:r>
            <a:r>
              <a:rPr lang="en-US" sz="2000" dirty="0"/>
              <a:t>real people who use the World Wide Web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a Read-Write Web.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of communication.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Blog, Social Media, and Video-streaming.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XML/Rich Site Summary(RSS)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708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91" y="543809"/>
            <a:ext cx="10671441" cy="51815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Web 3.0 (2006–Till date</a:t>
            </a:r>
            <a:r>
              <a:rPr lang="en-US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refers to the latest version of the Web.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Semantic </a:t>
            </a:r>
            <a:r>
              <a:rPr lang="en-US" sz="2000" dirty="0" smtClean="0"/>
              <a:t>Web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Personal Portable Web.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Read-Write-Execute Web.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Intelligent </a:t>
            </a:r>
            <a:r>
              <a:rPr lang="en-US" sz="2000" dirty="0" smtClean="0"/>
              <a:t>Web, where software agents will collate and integrate information to give “intelligent” responses to human operators.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Web of co-operation.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Resource Description Framework (RDF)/ Resource Description Framework Schema (RDFS)/OWL.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71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767" y="144523"/>
            <a:ext cx="8911687" cy="815807"/>
          </a:xfrm>
        </p:spPr>
        <p:txBody>
          <a:bodyPr/>
          <a:lstStyle/>
          <a:p>
            <a:pPr algn="ctr"/>
            <a:r>
              <a:rPr lang="en-US" dirty="0"/>
              <a:t>History </a:t>
            </a:r>
            <a:r>
              <a:rPr lang="en-US" dirty="0" smtClean="0"/>
              <a:t>of 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67" y="861637"/>
            <a:ext cx="11039529" cy="54391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development of what eventually became the World Wide Web was </a:t>
            </a:r>
            <a:r>
              <a:rPr lang="en-US" sz="2000" dirty="0" smtClean="0"/>
              <a:t>introduced </a:t>
            </a:r>
            <a:r>
              <a:rPr lang="en-US" sz="2000" dirty="0"/>
              <a:t>in </a:t>
            </a:r>
            <a:r>
              <a:rPr lang="en-US" sz="2000" dirty="0" smtClean="0"/>
              <a:t>the 1989 </a:t>
            </a:r>
            <a:r>
              <a:rPr lang="en-US" sz="2000" dirty="0"/>
              <a:t>by Tim Berners-Lee and others at CERN </a:t>
            </a:r>
            <a:r>
              <a:rPr lang="en-US" sz="2000" dirty="0" smtClean="0"/>
              <a:t>in </a:t>
            </a:r>
            <a:r>
              <a:rPr lang="en-US" sz="2000" dirty="0"/>
              <a:t>Geneva, </a:t>
            </a:r>
            <a:r>
              <a:rPr lang="en-US" sz="2000" dirty="0" smtClean="0"/>
              <a:t>Switzerland.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idea was to use the notion of hypertext so that scientific documents could be made available over the Internet to anyone who had a connected computer.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HTML was developed for the purpose of describing the structure of documents containing such links that would be made available, and “browsers” with simple text-based interfaces were used to retrieve and display these documents.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was not until Mosaic, the first widely used browser with a Graphical User Interface (GUI), was developed that the World Wide Web really took off.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rest, as everyone now knows, is history.</a:t>
            </a:r>
          </a:p>
        </p:txBody>
      </p:sp>
    </p:spTree>
    <p:extLst>
      <p:ext uri="{BB962C8B-B14F-4D97-AF65-F5344CB8AC3E}">
        <p14:creationId xmlns:p14="http://schemas.microsoft.com/office/powerpoint/2010/main" val="419443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inventor of WWW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28801"/>
            <a:ext cx="641373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43400" y="5715001"/>
            <a:ext cx="4114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Sir Tim Berners-Lee</a:t>
            </a:r>
          </a:p>
        </p:txBody>
      </p:sp>
    </p:spTree>
    <p:extLst>
      <p:ext uri="{BB962C8B-B14F-4D97-AF65-F5344CB8AC3E}">
        <p14:creationId xmlns:p14="http://schemas.microsoft.com/office/powerpoint/2010/main" val="693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5923</TotalTime>
  <Words>809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Internet and Web Technology ICT- 2205 Lecture - 4</vt:lpstr>
      <vt:lpstr>Contents</vt:lpstr>
      <vt:lpstr>Web </vt:lpstr>
      <vt:lpstr>Evolution of Web</vt:lpstr>
      <vt:lpstr>PowerPoint Presentation</vt:lpstr>
      <vt:lpstr>PowerPoint Presentation</vt:lpstr>
      <vt:lpstr>PowerPoint Presentation</vt:lpstr>
      <vt:lpstr>History of WWW</vt:lpstr>
      <vt:lpstr>The inventor of WWW</vt:lpstr>
      <vt:lpstr>Web Terminologies</vt:lpstr>
      <vt:lpstr>Web Page</vt:lpstr>
      <vt:lpstr>PowerPoint Presentation</vt:lpstr>
      <vt:lpstr>PowerPoint Presentation</vt:lpstr>
      <vt:lpstr>PowerPoint Presentation</vt:lpstr>
      <vt:lpstr>Web Page(cont.)</vt:lpstr>
      <vt:lpstr>PowerPoint Presentation</vt:lpstr>
      <vt:lpstr>PowerPoint Presentation</vt:lpstr>
      <vt:lpstr>PowerPoint Presentation</vt:lpstr>
      <vt:lpstr>Web Page(cont.)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IT- 3205</dc:title>
  <dc:creator>HP</dc:creator>
  <cp:lastModifiedBy>USER</cp:lastModifiedBy>
  <cp:revision>125</cp:revision>
  <dcterms:created xsi:type="dcterms:W3CDTF">2021-08-05T12:08:08Z</dcterms:created>
  <dcterms:modified xsi:type="dcterms:W3CDTF">2022-02-11T03:57:09Z</dcterms:modified>
</cp:coreProperties>
</file>