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32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9" r:id="rId12"/>
    <p:sldId id="338" r:id="rId13"/>
    <p:sldId id="340" r:id="rId14"/>
    <p:sldId id="341" r:id="rId15"/>
    <p:sldId id="342" r:id="rId16"/>
    <p:sldId id="343" r:id="rId17"/>
    <p:sldId id="344" r:id="rId18"/>
    <p:sldId id="350" r:id="rId19"/>
    <p:sldId id="351" r:id="rId20"/>
    <p:sldId id="352" r:id="rId21"/>
    <p:sldId id="345" r:id="rId22"/>
    <p:sldId id="346" r:id="rId23"/>
    <p:sldId id="348" r:id="rId24"/>
    <p:sldId id="347" r:id="rId25"/>
    <p:sldId id="34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5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0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3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8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8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7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0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2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1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0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niv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569" y="518374"/>
            <a:ext cx="10105063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Internet and Web Technology</a:t>
            </a:r>
            <a:br>
              <a:rPr lang="en-US" dirty="0" smtClean="0"/>
            </a:br>
            <a:r>
              <a:rPr lang="en-US" dirty="0" smtClean="0"/>
              <a:t>ICT- </a:t>
            </a:r>
            <a:r>
              <a:rPr lang="en-US" dirty="0"/>
              <a:t>2</a:t>
            </a:r>
            <a:r>
              <a:rPr lang="en-US" dirty="0" smtClean="0"/>
              <a:t>205</a:t>
            </a:r>
            <a:br>
              <a:rPr lang="en-US" dirty="0" smtClean="0"/>
            </a:br>
            <a:r>
              <a:rPr lang="en-US" dirty="0" smtClean="0"/>
              <a:t>Lecture - 5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953815"/>
            <a:ext cx="8915399" cy="19498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dirty="0" err="1" smtClean="0"/>
              <a:t>Mehrin</a:t>
            </a:r>
            <a:r>
              <a:rPr lang="en-US" dirty="0" smtClean="0"/>
              <a:t> </a:t>
            </a:r>
            <a:r>
              <a:rPr lang="en-US" dirty="0" err="1" smtClean="0"/>
              <a:t>Anannya</a:t>
            </a:r>
            <a:endParaRPr lang="en-US" dirty="0" smtClean="0"/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Institute of Information Technology</a:t>
            </a:r>
          </a:p>
          <a:p>
            <a:r>
              <a:rPr lang="en-US" dirty="0" err="1" smtClean="0"/>
              <a:t>Jahangirnagar</a:t>
            </a:r>
            <a:r>
              <a:rPr lang="en-US" dirty="0" smtClean="0"/>
              <a:t>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8911687" cy="742235"/>
          </a:xfrm>
        </p:spPr>
        <p:txBody>
          <a:bodyPr/>
          <a:lstStyle/>
          <a:p>
            <a:r>
              <a:rPr lang="en-US" dirty="0"/>
              <a:t>Web Site </a:t>
            </a:r>
            <a:r>
              <a:rPr lang="en-US" dirty="0" smtClean="0"/>
              <a:t>versus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408384"/>
            <a:ext cx="9998465" cy="5449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Web sites are primarily informational.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example, http://cnn.com and http://php.net are web sites.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Web </a:t>
            </a:r>
            <a:r>
              <a:rPr lang="en-US" sz="2000" dirty="0"/>
              <a:t>applications (or web apps), however, allow the user to perform actions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web app is a client-server software application for which the client (or user interface) runs in a web browser.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They </a:t>
            </a:r>
            <a:r>
              <a:rPr lang="en-US" sz="2000" dirty="0"/>
              <a:t>actually encompass all the applications that communicate with the user via HTTP.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This </a:t>
            </a:r>
            <a:r>
              <a:rPr lang="en-US" sz="2000" dirty="0"/>
              <a:t>includes light applications like Flash-based games, online calculators and calendars, as well as more complex applications that use </a:t>
            </a:r>
            <a:r>
              <a:rPr lang="en-US" sz="2000" dirty="0" smtClean="0"/>
              <a:t>HTTP.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01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9620094" cy="742235"/>
          </a:xfrm>
        </p:spPr>
        <p:txBody>
          <a:bodyPr>
            <a:normAutofit/>
          </a:bodyPr>
          <a:lstStyle/>
          <a:p>
            <a:r>
              <a:rPr lang="en-US" dirty="0"/>
              <a:t>Web Site </a:t>
            </a:r>
            <a:r>
              <a:rPr lang="en-US" dirty="0" smtClean="0"/>
              <a:t>versus </a:t>
            </a:r>
            <a:r>
              <a:rPr lang="en-US" dirty="0"/>
              <a:t>Web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408384"/>
            <a:ext cx="9998465" cy="5449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Web apps are task-centric.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example, you might use your smartphone or tablet to find an app that accomplishes a specific task, like making a call, checking your email, or finding a taxi nearby.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Web </a:t>
            </a:r>
            <a:r>
              <a:rPr lang="en-US" sz="2000" dirty="0"/>
              <a:t>sites and web apps differ in technicalities of development.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Web </a:t>
            </a:r>
            <a:r>
              <a:rPr lang="en-US" sz="2000" dirty="0"/>
              <a:t>apps have some defining attributes that distinguish them from web site development.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8627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9830301" cy="742235"/>
          </a:xfrm>
        </p:spPr>
        <p:txBody>
          <a:bodyPr>
            <a:normAutofit/>
          </a:bodyPr>
          <a:lstStyle/>
          <a:p>
            <a:r>
              <a:rPr lang="en-US" dirty="0"/>
              <a:t>Web Site </a:t>
            </a:r>
            <a:r>
              <a:rPr lang="en-US" dirty="0" smtClean="0"/>
              <a:t>versus </a:t>
            </a:r>
            <a:r>
              <a:rPr lang="en-US" dirty="0"/>
              <a:t>Web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408384"/>
            <a:ext cx="9998465" cy="5449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Web apps: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Are self-contained.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Require </a:t>
            </a:r>
            <a:r>
              <a:rPr lang="en-US" sz="2000" dirty="0"/>
              <a:t>a rich/interactive user interface, possibly mimicking the native UI of the device.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Use </a:t>
            </a:r>
            <a:r>
              <a:rPr lang="en-US" sz="2000" dirty="0"/>
              <a:t>advanced device capabilities like geo-location, camera integration, or other technologies developed by the W3C Device APIs and Policy Working Group.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Are </a:t>
            </a:r>
            <a:r>
              <a:rPr lang="en-US" sz="2000" dirty="0"/>
              <a:t>action-oriented rather than information </a:t>
            </a:r>
            <a:r>
              <a:rPr lang="en-US" sz="2000" dirty="0" smtClean="0"/>
              <a:t>oriented.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733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9578052" cy="742235"/>
          </a:xfrm>
        </p:spPr>
        <p:txBody>
          <a:bodyPr>
            <a:noAutofit/>
          </a:bodyPr>
          <a:lstStyle/>
          <a:p>
            <a:r>
              <a:rPr lang="en-US" dirty="0"/>
              <a:t>Web Site versus Web Application </a:t>
            </a:r>
            <a:r>
              <a:rPr lang="en-US" dirty="0" smtClean="0"/>
              <a:t>(</a:t>
            </a:r>
            <a:r>
              <a:rPr lang="en-US" dirty="0"/>
              <a:t>cont.)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39" y="1602704"/>
            <a:ext cx="5029200" cy="374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2690" y="5612524"/>
            <a:ext cx="251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 Web site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7146" y="5612524"/>
            <a:ext cx="38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 Web Ap</a:t>
            </a:r>
            <a:r>
              <a:rPr lang="en-US" dirty="0"/>
              <a:t>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04" y="1602704"/>
            <a:ext cx="5029200" cy="37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9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8911687" cy="742235"/>
          </a:xfrm>
        </p:spPr>
        <p:txBody>
          <a:bodyPr>
            <a:normAutofit/>
          </a:bodyPr>
          <a:lstStyle/>
          <a:p>
            <a:r>
              <a:rPr lang="en-US" dirty="0" smtClean="0"/>
              <a:t>Web </a:t>
            </a:r>
            <a:r>
              <a:rPr lang="en-US" dirty="0"/>
              <a:t>Application </a:t>
            </a:r>
            <a:r>
              <a:rPr lang="en-US" dirty="0" smtClean="0"/>
              <a:t>and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408384"/>
            <a:ext cx="9998465" cy="5449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As defined by the World Wide Web Consortium (W3C), web services provide a standard means of interoperating between different software applications running on a variety of platforms and frameworks.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They </a:t>
            </a:r>
            <a:r>
              <a:rPr lang="en-US" sz="2000" dirty="0"/>
              <a:t>are self-contained, modular, distributed, and dynamic applications that can be described, published, located, or invoked over the network to create products, processes, and supply chains.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These </a:t>
            </a:r>
            <a:r>
              <a:rPr lang="en-US" sz="2000" dirty="0"/>
              <a:t>applications can be local, </a:t>
            </a:r>
            <a:r>
              <a:rPr lang="en-US" sz="2000" dirty="0" smtClean="0"/>
              <a:t>distributed</a:t>
            </a:r>
            <a:r>
              <a:rPr lang="en-US" sz="2000" dirty="0"/>
              <a:t>, or web-based, primarily used to communicate or transfer data between web applications running on different platforms.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basic web services platform is XML + HTTP (Extensible Markup Language + Hypertext Transfer Protocol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393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10061527" cy="742235"/>
          </a:xfrm>
        </p:spPr>
        <p:txBody>
          <a:bodyPr>
            <a:noAutofit/>
          </a:bodyPr>
          <a:lstStyle/>
          <a:p>
            <a:r>
              <a:rPr lang="en-US" dirty="0" smtClean="0"/>
              <a:t>Web </a:t>
            </a:r>
            <a:r>
              <a:rPr lang="en-US" dirty="0"/>
              <a:t>Application </a:t>
            </a:r>
            <a:r>
              <a:rPr lang="en-US" dirty="0" smtClean="0"/>
              <a:t>and Web Service (cont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408384"/>
            <a:ext cx="9998465" cy="5449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 web application is an application that is accessed through a web browser running on client machine, whereas a web service is a system of software that allows different machines to interact with each other through a network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Web </a:t>
            </a:r>
            <a:r>
              <a:rPr lang="en-US" sz="2000" dirty="0"/>
              <a:t>applications are intended for users and web services are intended for other applications.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web application is typically intended for human-to-computer interaction, whereas web services are typically intended for computer-to-computer interaction.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web service does not necessarily have a UI since it is typically used as a component in an application, while a web app is a complete </a:t>
            </a:r>
            <a:r>
              <a:rPr lang="en-US" sz="2000" dirty="0" smtClean="0"/>
              <a:t>application </a:t>
            </a:r>
            <a:r>
              <a:rPr lang="en-US" sz="2000" dirty="0"/>
              <a:t>with a user interface. </a:t>
            </a:r>
          </a:p>
        </p:txBody>
      </p:sp>
    </p:spTree>
    <p:extLst>
      <p:ext uri="{BB962C8B-B14F-4D97-AF65-F5344CB8AC3E}">
        <p14:creationId xmlns:p14="http://schemas.microsoft.com/office/powerpoint/2010/main" val="30030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10061527" cy="742235"/>
          </a:xfrm>
        </p:spPr>
        <p:txBody>
          <a:bodyPr>
            <a:noAutofit/>
          </a:bodyPr>
          <a:lstStyle/>
          <a:p>
            <a:r>
              <a:rPr lang="en-US" dirty="0" smtClean="0"/>
              <a:t>Web </a:t>
            </a:r>
            <a:r>
              <a:rPr lang="en-US" dirty="0"/>
              <a:t>Application </a:t>
            </a:r>
            <a:r>
              <a:rPr lang="en-US" dirty="0" smtClean="0"/>
              <a:t>and Web Service (cont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408384"/>
            <a:ext cx="9998465" cy="5449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web application can contain both a graphical user interface for human users, as well as a set of web services for computer “users” (clients).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web site might use a web service.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company, for example, might provide a web page with a web application and a web service—a payment service like PayPal, for instance, has both a GUI for human users and a set of web services through which back-end systems can access the PayPal services.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They </a:t>
            </a:r>
            <a:r>
              <a:rPr lang="en-US" sz="2000" dirty="0"/>
              <a:t>are not entirely exclusive.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university web site might have web pages that provide information such as its address, tuition rates, and academic programs. </a:t>
            </a:r>
          </a:p>
        </p:txBody>
      </p:sp>
    </p:spTree>
    <p:extLst>
      <p:ext uri="{BB962C8B-B14F-4D97-AF65-F5344CB8AC3E}">
        <p14:creationId xmlns:p14="http://schemas.microsoft.com/office/powerpoint/2010/main" val="39838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10061527" cy="742235"/>
          </a:xfrm>
        </p:spPr>
        <p:txBody>
          <a:bodyPr>
            <a:noAutofit/>
          </a:bodyPr>
          <a:lstStyle/>
          <a:p>
            <a:r>
              <a:rPr lang="en-US" dirty="0" smtClean="0"/>
              <a:t>Web </a:t>
            </a:r>
            <a:r>
              <a:rPr lang="en-US" dirty="0"/>
              <a:t>Application </a:t>
            </a:r>
            <a:r>
              <a:rPr lang="en-US" dirty="0" smtClean="0"/>
              <a:t>and Web Service (cont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408384"/>
            <a:ext cx="9998465" cy="5449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addition, it will likely have web applications that let users access university mail accounts, teachers </a:t>
            </a:r>
            <a:r>
              <a:rPr lang="en-US" sz="2000" dirty="0" smtClean="0"/>
              <a:t>manage </a:t>
            </a:r>
            <a:r>
              <a:rPr lang="en-US" sz="2000" dirty="0"/>
              <a:t>course materials, and students register for courses.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Meanwhile</a:t>
            </a:r>
            <a:r>
              <a:rPr lang="en-US" sz="2000" dirty="0"/>
              <a:t>, a discussion forum is an example of a web service where an interface can be provided between a web page (for collecting data like user comments) and the backend </a:t>
            </a:r>
            <a:r>
              <a:rPr lang="en-US" sz="2000" dirty="0" smtClean="0"/>
              <a:t>system.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1857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690"/>
            <a:ext cx="10299192" cy="4677104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/>
              <a:t>A server is a central repository where information and computer programs are held and accessed by the programmer within the network. </a:t>
            </a:r>
            <a:endParaRPr lang="en-US" sz="2000" dirty="0" smtClean="0"/>
          </a:p>
          <a:p>
            <a:pPr fontAlgn="base">
              <a:lnSpc>
                <a:spcPct val="150000"/>
              </a:lnSpc>
            </a:pPr>
            <a:r>
              <a:rPr lang="en-US" sz="2000" dirty="0" smtClean="0"/>
              <a:t>It is of two types.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/>
              <a:t>Web server</a:t>
            </a:r>
            <a:r>
              <a:rPr lang="en-US" sz="2000" dirty="0"/>
              <a:t> and </a:t>
            </a:r>
            <a:r>
              <a:rPr lang="en-US" sz="2000" b="1" dirty="0"/>
              <a:t>Application </a:t>
            </a:r>
            <a:r>
              <a:rPr lang="en-US" sz="2000" b="1" dirty="0" smtClean="0"/>
              <a:t>server.</a:t>
            </a:r>
            <a:endParaRPr lang="en-US" sz="2000" dirty="0"/>
          </a:p>
          <a:p>
            <a:pPr fontAlgn="base">
              <a:lnSpc>
                <a:spcPct val="150000"/>
              </a:lnSpc>
            </a:pPr>
            <a:r>
              <a:rPr lang="en-US" sz="2000" b="1" dirty="0" smtClean="0"/>
              <a:t>Web </a:t>
            </a:r>
            <a:r>
              <a:rPr lang="en-US" sz="2000" b="1" dirty="0"/>
              <a:t>server</a:t>
            </a:r>
            <a:r>
              <a:rPr lang="en-US" sz="2000" dirty="0"/>
              <a:t> and </a:t>
            </a:r>
            <a:r>
              <a:rPr lang="en-US" sz="2000" b="1" dirty="0"/>
              <a:t>Application server</a:t>
            </a:r>
            <a:r>
              <a:rPr lang="en-US" sz="2000" dirty="0"/>
              <a:t> are kinds of the server which employed to deliver sites and therefore the latter deals with application operations performed between users and back-end business applications of the organization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595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40" y="642601"/>
            <a:ext cx="10611011" cy="5502167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2000" b="1" dirty="0"/>
              <a:t>Web Server: </a:t>
            </a:r>
            <a:endParaRPr lang="en-US" sz="2000" dirty="0" smtClean="0"/>
          </a:p>
          <a:p>
            <a:pPr fontAlgn="base"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is a computer program that accepts the request for data and sends the specified documents. Web server may be a computer where the online content is kept. </a:t>
            </a:r>
            <a:endParaRPr lang="en-US" sz="2000" dirty="0" smtClean="0"/>
          </a:p>
          <a:p>
            <a:pPr fontAlgn="base">
              <a:lnSpc>
                <a:spcPct val="150000"/>
              </a:lnSpc>
            </a:pPr>
            <a:r>
              <a:rPr lang="en-US" sz="2000" dirty="0" smtClean="0"/>
              <a:t>Essentially </a:t>
            </a:r>
            <a:r>
              <a:rPr lang="en-US" sz="2000" dirty="0"/>
              <a:t>internet server is employed to host sites however there exist different web servers conjointly like recreation, storage, FTP, email, etc.</a:t>
            </a:r>
          </a:p>
          <a:p>
            <a:pPr fontAlgn="base">
              <a:lnSpc>
                <a:spcPct val="150000"/>
              </a:lnSpc>
            </a:pPr>
            <a:r>
              <a:rPr lang="en-US" sz="2000" dirty="0"/>
              <a:t>Example of Web Servers</a:t>
            </a:r>
            <a:r>
              <a:rPr lang="en-US" sz="2000" dirty="0" smtClean="0"/>
              <a:t>: Apache Tomcat, Resin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232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60866"/>
            <a:ext cx="8915400" cy="45039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Web </a:t>
            </a:r>
            <a:r>
              <a:rPr lang="en-US" sz="2000" dirty="0"/>
              <a:t>Terminologies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dirty="0"/>
              <a:t>Web Page versus Web Site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dirty="0"/>
              <a:t>Web Site versus Web application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dirty="0"/>
              <a:t>Web App versus Web </a:t>
            </a:r>
            <a:r>
              <a:rPr lang="en-US" sz="2000" dirty="0" smtClean="0"/>
              <a:t>Service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Server</a:t>
            </a:r>
            <a:endParaRPr lang="en-US" sz="2000" dirty="0"/>
          </a:p>
          <a:p>
            <a:pPr marL="342900" lvl="1" indent="-342900">
              <a:lnSpc>
                <a:spcPct val="150000"/>
              </a:lnSpc>
            </a:pPr>
            <a:r>
              <a:rPr lang="en-US" sz="2000" dirty="0" smtClean="0"/>
              <a:t>Web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634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48" y="491357"/>
            <a:ext cx="10684164" cy="5502167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2000" b="1" dirty="0"/>
              <a:t>Application</a:t>
            </a:r>
            <a:r>
              <a:rPr lang="en-US" sz="2000" b="1" dirty="0" smtClean="0"/>
              <a:t> </a:t>
            </a:r>
            <a:r>
              <a:rPr lang="en-US" sz="2000" b="1" dirty="0"/>
              <a:t>Server: </a:t>
            </a:r>
            <a:endParaRPr lang="en-US" sz="2000" dirty="0" smtClean="0"/>
          </a:p>
          <a:p>
            <a:pPr fontAlgn="base"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encompasses Web container </a:t>
            </a:r>
            <a:r>
              <a:rPr lang="en-US" sz="2000" dirty="0" smtClean="0"/>
              <a:t>(implements </a:t>
            </a:r>
            <a:r>
              <a:rPr lang="en-US" sz="2000" dirty="0"/>
              <a:t>the web component aspect of the Java engineering architecture; it specifies a run time environment for various components such as security, concurrency, transaction, and </a:t>
            </a:r>
            <a:r>
              <a:rPr lang="en-US" sz="2000" dirty="0" smtClean="0"/>
              <a:t>deployment) as </a:t>
            </a:r>
            <a:r>
              <a:rPr lang="en-US" sz="2000" dirty="0"/>
              <a:t>well as EJB </a:t>
            </a:r>
            <a:r>
              <a:rPr lang="en-US" sz="2000" dirty="0" smtClean="0"/>
              <a:t>container(needed when data </a:t>
            </a:r>
            <a:r>
              <a:rPr lang="en-US" sz="2000" dirty="0"/>
              <a:t>and resources are distributed across various </a:t>
            </a:r>
            <a:r>
              <a:rPr lang="en-US" sz="2000" dirty="0" smtClean="0"/>
              <a:t>sites). </a:t>
            </a:r>
          </a:p>
          <a:p>
            <a:pPr fontAlgn="base">
              <a:lnSpc>
                <a:spcPct val="150000"/>
              </a:lnSpc>
            </a:pPr>
            <a:r>
              <a:rPr lang="en-US" sz="2000" dirty="0" smtClean="0"/>
              <a:t>Application </a:t>
            </a:r>
            <a:r>
              <a:rPr lang="en-US" sz="2000" dirty="0"/>
              <a:t>servers organize the run atmosphere for enterprises applications. </a:t>
            </a:r>
            <a:endParaRPr lang="en-US" sz="2000" dirty="0" smtClean="0"/>
          </a:p>
          <a:p>
            <a:pPr fontAlgn="base">
              <a:lnSpc>
                <a:spcPct val="150000"/>
              </a:lnSpc>
            </a:pPr>
            <a:r>
              <a:rPr lang="en-US" sz="2000" dirty="0" smtClean="0"/>
              <a:t>Application </a:t>
            </a:r>
            <a:r>
              <a:rPr lang="en-US" sz="2000" dirty="0"/>
              <a:t>server may be a reasonably server that mean how to put operating system, hosting the applications and services for users, IT services and organizations. </a:t>
            </a:r>
            <a:endParaRPr lang="en-US" sz="2000" dirty="0" smtClean="0"/>
          </a:p>
          <a:p>
            <a:pPr fontAlgn="base">
              <a:lnSpc>
                <a:spcPct val="15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this, user interface similarly as protocol and RPC/RMI protocols are used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/>
              <a:t>Examples of Application Server</a:t>
            </a:r>
            <a:r>
              <a:rPr lang="en-US" sz="2000" dirty="0" smtClean="0"/>
              <a:t>: </a:t>
            </a:r>
            <a:r>
              <a:rPr lang="en-US" sz="2000" dirty="0" err="1" smtClean="0"/>
              <a:t>Weblogic</a:t>
            </a:r>
            <a:r>
              <a:rPr lang="en-US" sz="2000" dirty="0" smtClean="0"/>
              <a:t>, </a:t>
            </a:r>
            <a:r>
              <a:rPr lang="en-US" sz="2000" dirty="0" err="1" smtClean="0"/>
              <a:t>Jboss</a:t>
            </a:r>
            <a:r>
              <a:rPr lang="en-US" sz="2000" dirty="0" smtClean="0"/>
              <a:t>, </a:t>
            </a:r>
            <a:r>
              <a:rPr lang="en-US" sz="2000" dirty="0" err="1" smtClean="0"/>
              <a:t>Websphere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36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60" y="254670"/>
            <a:ext cx="10061527" cy="742235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Web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266" y="1252936"/>
            <a:ext cx="10667870" cy="5449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Web is a client-server system. Web browsers act as clients, making requests to web servers.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Web </a:t>
            </a:r>
            <a:r>
              <a:rPr lang="en-US" sz="2000" dirty="0"/>
              <a:t>servers respond to requests with requested information and/or </a:t>
            </a:r>
            <a:r>
              <a:rPr lang="en-US" sz="2000" dirty="0" smtClean="0"/>
              <a:t>computation </a:t>
            </a:r>
            <a:r>
              <a:rPr lang="en-US" sz="2000" dirty="0"/>
              <a:t>generated by the client.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Web </a:t>
            </a:r>
            <a:r>
              <a:rPr lang="en-US" sz="2000" dirty="0"/>
              <a:t>applications are usually implemented with two-tier, three-tier, or </a:t>
            </a:r>
            <a:r>
              <a:rPr lang="en-US" sz="2000" dirty="0" smtClean="0"/>
              <a:t>multitier </a:t>
            </a:r>
            <a:r>
              <a:rPr lang="en-US" sz="2000" dirty="0"/>
              <a:t>architectures.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Each </a:t>
            </a:r>
            <a:r>
              <a:rPr lang="en-US" sz="2000" dirty="0"/>
              <a:t>tier is a platform (client or server) with a unique responsibility.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two-tier client-server architecture, Tier 1 is the client platform, hosting a web browser and Tier 2 is the server platform, hosting all the server software components. </a:t>
            </a:r>
          </a:p>
        </p:txBody>
      </p:sp>
    </p:spTree>
    <p:extLst>
      <p:ext uri="{BB962C8B-B14F-4D97-AF65-F5344CB8AC3E}">
        <p14:creationId xmlns:p14="http://schemas.microsoft.com/office/powerpoint/2010/main" val="2505430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282" y="611072"/>
            <a:ext cx="9998465" cy="5449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This architecture is inexpensive (single platform) but has limited scalability, no server redundancy, and highly interdependent components.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is suitable for 10–100 users and non-time-critical information processing, such as for a small company or organization like a law </a:t>
            </a:r>
            <a:r>
              <a:rPr lang="en-US" sz="2000" dirty="0" smtClean="0"/>
              <a:t>office.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Here</a:t>
            </a:r>
            <a:r>
              <a:rPr lang="en-US" sz="2000" dirty="0"/>
              <a:t>, server redundancy means that if a primary server is unavailable due to a power outage, network connection loss, or other failure, a designated backup system takes over and enables the application to continue running.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Backup servers behave as clients until their designated primary system fails.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dirty="0" smtClean="0"/>
              <a:t>primary </a:t>
            </a:r>
            <a:r>
              <a:rPr lang="en-US" sz="2000" dirty="0"/>
              <a:t>server fails, the first system designated as a backup server immediately takes over the primary server’s role, enabling the application to continue running until the primary server is back online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99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10061527" cy="742235"/>
          </a:xfrm>
        </p:spPr>
        <p:txBody>
          <a:bodyPr>
            <a:noAutofit/>
          </a:bodyPr>
          <a:lstStyle/>
          <a:p>
            <a:r>
              <a:rPr lang="en-US" dirty="0" smtClean="0"/>
              <a:t>Web Architecture(cont</a:t>
            </a:r>
            <a:r>
              <a:rPr lang="en-US" dirty="0"/>
              <a:t>.)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5570" t="29291" r="36732" b="46950"/>
          <a:stretch/>
        </p:blipFill>
        <p:spPr bwMode="auto">
          <a:xfrm>
            <a:off x="2427890" y="1408385"/>
            <a:ext cx="7252138" cy="38572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4323132" y="5638586"/>
            <a:ext cx="3966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Two-tier client-server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25576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10061527" cy="742235"/>
          </a:xfrm>
        </p:spPr>
        <p:txBody>
          <a:bodyPr>
            <a:noAutofit/>
          </a:bodyPr>
          <a:lstStyle/>
          <a:p>
            <a:r>
              <a:rPr lang="en-US" dirty="0" smtClean="0"/>
              <a:t>Web Architecture(cont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324304"/>
            <a:ext cx="9998465" cy="5449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 three-tier architecture, Tier 3 takes over part of the server function from Tier 2—typically data </a:t>
            </a:r>
            <a:r>
              <a:rPr lang="en-US" sz="2000" dirty="0" smtClean="0"/>
              <a:t>management.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This </a:t>
            </a:r>
            <a:r>
              <a:rPr lang="en-US" sz="2000" dirty="0"/>
              <a:t>architecture provides improved performance (from </a:t>
            </a:r>
            <a:r>
              <a:rPr lang="en-US" sz="2000" dirty="0" smtClean="0"/>
              <a:t>specialized </a:t>
            </a:r>
            <a:r>
              <a:rPr lang="en-US" sz="2000" dirty="0"/>
              <a:t>hardware), has decreased coupling of software components, and offers improved scalability.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But </a:t>
            </a:r>
            <a:r>
              <a:rPr lang="en-US" sz="2000" dirty="0"/>
              <a:t>it, too, has no server redundancy.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typical application that involves a </a:t>
            </a:r>
            <a:r>
              <a:rPr lang="en-US" sz="2000" dirty="0" smtClean="0"/>
              <a:t>three-tier </a:t>
            </a:r>
            <a:r>
              <a:rPr lang="en-US" sz="2000" dirty="0"/>
              <a:t>architecture might be a regional organization, such as a college.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three-tier structure can be extended to N-tier, containing several special application </a:t>
            </a:r>
            <a:r>
              <a:rPr lang="en-US" sz="2000" dirty="0" smtClean="0"/>
              <a:t>servers.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3470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10061527" cy="742235"/>
          </a:xfrm>
        </p:spPr>
        <p:txBody>
          <a:bodyPr>
            <a:noAutofit/>
          </a:bodyPr>
          <a:lstStyle/>
          <a:p>
            <a:r>
              <a:rPr lang="en-US" dirty="0" smtClean="0"/>
              <a:t>Web Architecture(cont</a:t>
            </a:r>
            <a:r>
              <a:rPr lang="en-US" dirty="0"/>
              <a:t>.)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5571" t="39387" r="36796" b="37641"/>
          <a:stretch/>
        </p:blipFill>
        <p:spPr bwMode="auto">
          <a:xfrm>
            <a:off x="3269069" y="1408385"/>
            <a:ext cx="7426980" cy="4025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4947386" y="5546100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Three-tier client-server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0947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8911687" cy="742235"/>
          </a:xfrm>
        </p:spPr>
        <p:txBody>
          <a:bodyPr/>
          <a:lstStyle/>
          <a:p>
            <a:r>
              <a:rPr lang="en-US" dirty="0" smtClean="0"/>
              <a:t>Web Page versus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408384"/>
            <a:ext cx="9998465" cy="55284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 web site is a collection of web pages that are under one domain—for example,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www.juniv.edu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This web site has several web pages like Home, </a:t>
            </a:r>
            <a:r>
              <a:rPr lang="en-US" sz="2000" dirty="0" smtClean="0"/>
              <a:t>Faculties, Administration, etc.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web page is an independent page of a web site.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Typically</a:t>
            </a:r>
            <a:r>
              <a:rPr lang="en-US" sz="2000" dirty="0"/>
              <a:t>, a web page can be accessed by one URL in a browser and that page can be copied and or sent to a friend for review—in other words, a web page is identified by a unique URL.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Web </a:t>
            </a:r>
            <a:r>
              <a:rPr lang="en-US" sz="2000" dirty="0"/>
              <a:t>pages can be created by user activity.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4382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8911687" cy="742235"/>
          </a:xfrm>
        </p:spPr>
        <p:txBody>
          <a:bodyPr/>
          <a:lstStyle/>
          <a:p>
            <a:r>
              <a:rPr lang="en-US" dirty="0" smtClean="0"/>
              <a:t>Web Page versus Web Site(cont.)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408384"/>
            <a:ext cx="9998465" cy="48662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example, if you visit a web search engine and enter keywords on the topic of your choice, a page will be created containing the results of your search.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When </a:t>
            </a:r>
            <a:r>
              <a:rPr lang="en-US" sz="2000" dirty="0"/>
              <a:t>we talk about a web site, we refer to a large amount of information spread over many pages; when we talk about a web page, we are referring to a screenshot, which is </a:t>
            </a:r>
            <a:r>
              <a:rPr lang="en-US" sz="2000" dirty="0" smtClean="0"/>
              <a:t>a </a:t>
            </a:r>
            <a:r>
              <a:rPr lang="en-US" sz="2000" dirty="0"/>
              <a:t>small subset of the web site and can be used for a particular purpose. </a:t>
            </a:r>
          </a:p>
        </p:txBody>
      </p:sp>
    </p:spTree>
    <p:extLst>
      <p:ext uri="{BB962C8B-B14F-4D97-AF65-F5344CB8AC3E}">
        <p14:creationId xmlns:p14="http://schemas.microsoft.com/office/powerpoint/2010/main" val="40059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8911687" cy="742235"/>
          </a:xfrm>
        </p:spPr>
        <p:txBody>
          <a:bodyPr/>
          <a:lstStyle/>
          <a:p>
            <a:r>
              <a:rPr lang="en-US" dirty="0" smtClean="0"/>
              <a:t>Web Page versus </a:t>
            </a:r>
            <a:r>
              <a:rPr lang="en-US" dirty="0"/>
              <a:t>Web Site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408384"/>
            <a:ext cx="9998465" cy="486629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difference between a web page and a web site can be summarized by these criteria: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/>
              <a:t>Size</a:t>
            </a:r>
            <a:r>
              <a:rPr lang="en-US" sz="2000" b="1" dirty="0"/>
              <a:t>: </a:t>
            </a:r>
            <a:r>
              <a:rPr lang="en-US" sz="2000" dirty="0"/>
              <a:t>Web sites can range from very simple, single page presences to huge web sites  that contain thousands of web pages. One example of a huge web site is www.facebook.com, where each member has a web page on which he makes his profile and interacts with other members. A web site can run into several pages but can be a single web page too. </a:t>
            </a:r>
          </a:p>
        </p:txBody>
      </p:sp>
    </p:spTree>
    <p:extLst>
      <p:ext uri="{BB962C8B-B14F-4D97-AF65-F5344CB8AC3E}">
        <p14:creationId xmlns:p14="http://schemas.microsoft.com/office/powerpoint/2010/main" val="25840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8911687" cy="742235"/>
          </a:xfrm>
        </p:spPr>
        <p:txBody>
          <a:bodyPr/>
          <a:lstStyle/>
          <a:p>
            <a:r>
              <a:rPr lang="en-US" dirty="0" smtClean="0"/>
              <a:t>Web Page versus </a:t>
            </a:r>
            <a:r>
              <a:rPr lang="en-US" dirty="0"/>
              <a:t>Web Site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408384"/>
            <a:ext cx="9998465" cy="5449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difference between a web page and a web site can be summarized by these </a:t>
            </a:r>
            <a:r>
              <a:rPr lang="en-US" sz="2000" dirty="0" smtClean="0"/>
              <a:t>criteria (cont.):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/>
              <a:t>Content</a:t>
            </a:r>
            <a:r>
              <a:rPr lang="en-US" sz="2000" b="1" dirty="0"/>
              <a:t>: </a:t>
            </a:r>
            <a:r>
              <a:rPr lang="en-US" sz="2000" dirty="0"/>
              <a:t>The content of the web site is varied, with different web pages containing different information. Big companies may have a “Contact Us” page, a “Sign Up” page, and so on. Content on a single web page contains specific information only.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/>
              <a:t>Creation</a:t>
            </a:r>
            <a:r>
              <a:rPr lang="en-US" sz="2000" b="1" dirty="0"/>
              <a:t>: </a:t>
            </a:r>
            <a:r>
              <a:rPr lang="en-US" sz="2000" dirty="0"/>
              <a:t>A web site is created in much the same way as a web page. After completing the web page, a navigational link is created to connect to the new page from other web pages on the web </a:t>
            </a:r>
            <a:r>
              <a:rPr lang="en-US" sz="2000" dirty="0" smtClean="0"/>
              <a:t>site.</a:t>
            </a:r>
          </a:p>
        </p:txBody>
      </p:sp>
    </p:spTree>
    <p:extLst>
      <p:ext uri="{BB962C8B-B14F-4D97-AF65-F5344CB8AC3E}">
        <p14:creationId xmlns:p14="http://schemas.microsoft.com/office/powerpoint/2010/main" val="55402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8911687" cy="742235"/>
          </a:xfrm>
        </p:spPr>
        <p:txBody>
          <a:bodyPr/>
          <a:lstStyle/>
          <a:p>
            <a:r>
              <a:rPr lang="en-US" dirty="0" smtClean="0"/>
              <a:t>Web Page versus </a:t>
            </a:r>
            <a:r>
              <a:rPr lang="en-US" dirty="0"/>
              <a:t>Web Site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408384"/>
            <a:ext cx="9998465" cy="5449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Web </a:t>
            </a:r>
            <a:r>
              <a:rPr lang="en-US" sz="2000" dirty="0"/>
              <a:t>sites can be further categorized as static and dynamic sites. 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Static Web Sites: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static web site is composed of web pages with content that remains constant. A static web site may consist of plain text or rich media.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However</a:t>
            </a:r>
            <a:r>
              <a:rPr lang="en-US" sz="2000" dirty="0"/>
              <a:t>, on visiting a static site, you will see the same content at all times regardless of the time of visit.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703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8911687" cy="742235"/>
          </a:xfrm>
        </p:spPr>
        <p:txBody>
          <a:bodyPr/>
          <a:lstStyle/>
          <a:p>
            <a:r>
              <a:rPr lang="en-US" dirty="0" smtClean="0"/>
              <a:t>Web Page versus </a:t>
            </a:r>
            <a:r>
              <a:rPr lang="en-US" dirty="0"/>
              <a:t>Web Site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858" y="1408384"/>
            <a:ext cx="9998465" cy="5449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Web </a:t>
            </a:r>
            <a:r>
              <a:rPr lang="en-US" sz="2000" dirty="0"/>
              <a:t>sites can be further categorized as static and dynamic sites. 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Dynamic Web Sites: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dynamic web site updates itself frequently depending on a set of parameters.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 other words, a dynamic web site’s content is renewed every time a user visits the site.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dynamic web page is created using a wide range of software and languages, such as JSP, ASP, PHP, Python, Perl, and so 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961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6" y="666150"/>
            <a:ext cx="8911687" cy="742235"/>
          </a:xfrm>
        </p:spPr>
        <p:txBody>
          <a:bodyPr/>
          <a:lstStyle/>
          <a:p>
            <a:r>
              <a:rPr lang="en-US" dirty="0" smtClean="0"/>
              <a:t>Web Page versus </a:t>
            </a:r>
            <a:r>
              <a:rPr lang="en-US" dirty="0"/>
              <a:t>Web Site (cont.)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39" y="1602704"/>
            <a:ext cx="5029200" cy="3747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126" y="1488042"/>
            <a:ext cx="5029200" cy="3861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2690" y="5612524"/>
            <a:ext cx="251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 Web site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7146" y="5612524"/>
            <a:ext cx="38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 page of JU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2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5857</TotalTime>
  <Words>1618</Words>
  <Application>Microsoft Office PowerPoint</Application>
  <PresentationFormat>Widescreen</PresentationFormat>
  <Paragraphs>119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Internet and Web Technology ICT- 2205 Lecture - 5</vt:lpstr>
      <vt:lpstr>Contents</vt:lpstr>
      <vt:lpstr>Web Page versus Web Site</vt:lpstr>
      <vt:lpstr>Web Page versus Web Site(cont.)</vt:lpstr>
      <vt:lpstr>Web Page versus Web Site (cont.)</vt:lpstr>
      <vt:lpstr>Web Page versus Web Site (cont.)</vt:lpstr>
      <vt:lpstr>Web Page versus Web Site (cont.)</vt:lpstr>
      <vt:lpstr>Web Page versus Web Site (cont.)</vt:lpstr>
      <vt:lpstr>Web Page versus Web Site (cont.)</vt:lpstr>
      <vt:lpstr>Web Site versus Web Application</vt:lpstr>
      <vt:lpstr>Web Site versus Web Application (cont.)</vt:lpstr>
      <vt:lpstr>Web Site versus Web Application (cont.)</vt:lpstr>
      <vt:lpstr>Web Site versus Web Application (cont.)</vt:lpstr>
      <vt:lpstr>Web Application and Web Service</vt:lpstr>
      <vt:lpstr>Web Application and Web Service (cont.)</vt:lpstr>
      <vt:lpstr>Web Application and Web Service (cont.)</vt:lpstr>
      <vt:lpstr>Web Application and Web Service (cont.)</vt:lpstr>
      <vt:lpstr>Server</vt:lpstr>
      <vt:lpstr>PowerPoint Presentation</vt:lpstr>
      <vt:lpstr>PowerPoint Presentation</vt:lpstr>
      <vt:lpstr>Web Architecture</vt:lpstr>
      <vt:lpstr>PowerPoint Presentation</vt:lpstr>
      <vt:lpstr>Web Architecture(cont.)</vt:lpstr>
      <vt:lpstr>Web Architecture(cont.)</vt:lpstr>
      <vt:lpstr>Web Architecture(cont.)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IT- 3205</dc:title>
  <dc:creator>HP</dc:creator>
  <cp:lastModifiedBy>USER</cp:lastModifiedBy>
  <cp:revision>110</cp:revision>
  <dcterms:created xsi:type="dcterms:W3CDTF">2021-08-05T12:08:08Z</dcterms:created>
  <dcterms:modified xsi:type="dcterms:W3CDTF">2022-02-11T04:06:55Z</dcterms:modified>
</cp:coreProperties>
</file>