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320" r:id="rId4"/>
    <p:sldId id="331" r:id="rId5"/>
    <p:sldId id="332" r:id="rId6"/>
    <p:sldId id="333" r:id="rId7"/>
    <p:sldId id="336" r:id="rId8"/>
    <p:sldId id="334" r:id="rId9"/>
    <p:sldId id="337" r:id="rId10"/>
    <p:sldId id="339" r:id="rId11"/>
    <p:sldId id="340" r:id="rId12"/>
    <p:sldId id="338" r:id="rId13"/>
    <p:sldId id="341" r:id="rId14"/>
    <p:sldId id="342" r:id="rId15"/>
    <p:sldId id="343" r:id="rId16"/>
    <p:sldId id="34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467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100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66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52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532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289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0333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137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178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80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0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12-Feb-22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880045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5569" y="518374"/>
            <a:ext cx="10105063" cy="2262781"/>
          </a:xfrm>
        </p:spPr>
        <p:txBody>
          <a:bodyPr>
            <a:normAutofit fontScale="90000"/>
          </a:bodyPr>
          <a:lstStyle/>
          <a:p>
            <a:pPr algn="ctr"/>
            <a:r>
              <a:rPr lang="en-US" dirty="0" smtClean="0"/>
              <a:t>Internet and Web Technology</a:t>
            </a:r>
            <a:br>
              <a:rPr lang="en-US" dirty="0" smtClean="0"/>
            </a:br>
            <a:r>
              <a:rPr lang="en-US" dirty="0" smtClean="0"/>
              <a:t>ICT- </a:t>
            </a:r>
            <a:r>
              <a:rPr lang="en-US" dirty="0"/>
              <a:t>2</a:t>
            </a:r>
            <a:r>
              <a:rPr lang="en-US" dirty="0" smtClean="0"/>
              <a:t>205</a:t>
            </a:r>
            <a:br>
              <a:rPr lang="en-US" dirty="0" smtClean="0"/>
            </a:br>
            <a:r>
              <a:rPr lang="en-US" dirty="0" smtClean="0"/>
              <a:t>Lecture - 6</a:t>
            </a:r>
            <a:endParaRPr lang="en-US" dirty="0"/>
          </a:p>
        </p:txBody>
      </p:sp>
      <p:sp>
        <p:nvSpPr>
          <p:cNvPr id="3" name="Subtitle 2"/>
          <p:cNvSpPr>
            <a:spLocks noGrp="1"/>
          </p:cNvSpPr>
          <p:nvPr>
            <p:ph type="subTitle" idx="1"/>
          </p:nvPr>
        </p:nvSpPr>
        <p:spPr>
          <a:xfrm>
            <a:off x="2589213" y="3953815"/>
            <a:ext cx="8915399" cy="1949848"/>
          </a:xfrm>
        </p:spPr>
        <p:txBody>
          <a:bodyPr>
            <a:normAutofit fontScale="92500" lnSpcReduction="10000"/>
          </a:bodyPr>
          <a:lstStyle/>
          <a:p>
            <a:r>
              <a:rPr lang="en-US" b="1" dirty="0" smtClean="0"/>
              <a:t>Presented By:</a:t>
            </a:r>
          </a:p>
          <a:p>
            <a:r>
              <a:rPr lang="en-US" dirty="0" err="1" smtClean="0"/>
              <a:t>Mehrin</a:t>
            </a:r>
            <a:r>
              <a:rPr lang="en-US" dirty="0" smtClean="0"/>
              <a:t> </a:t>
            </a:r>
            <a:r>
              <a:rPr lang="en-US" dirty="0" err="1" smtClean="0"/>
              <a:t>Anannya</a:t>
            </a:r>
            <a:endParaRPr lang="en-US" dirty="0" smtClean="0"/>
          </a:p>
          <a:p>
            <a:r>
              <a:rPr lang="en-US" dirty="0" smtClean="0"/>
              <a:t>Lecturer</a:t>
            </a:r>
          </a:p>
          <a:p>
            <a:r>
              <a:rPr lang="en-US" dirty="0" smtClean="0"/>
              <a:t>Institute of Information Technology</a:t>
            </a:r>
          </a:p>
          <a:p>
            <a:r>
              <a:rPr lang="en-US" dirty="0" err="1" smtClean="0"/>
              <a:t>Jahangirnagar</a:t>
            </a:r>
            <a:r>
              <a:rPr lang="en-US" dirty="0" smtClean="0"/>
              <a:t> University.</a:t>
            </a:r>
          </a:p>
          <a:p>
            <a:endParaRPr lang="en-US" dirty="0"/>
          </a:p>
        </p:txBody>
      </p:sp>
    </p:spTree>
    <p:extLst>
      <p:ext uri="{BB962C8B-B14F-4D97-AF65-F5344CB8AC3E}">
        <p14:creationId xmlns:p14="http://schemas.microsoft.com/office/powerpoint/2010/main" val="654001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8369" y="463634"/>
            <a:ext cx="9915832" cy="5306100"/>
          </a:xfrm>
        </p:spPr>
        <p:txBody>
          <a:bodyPr>
            <a:noAutofit/>
          </a:bodyPr>
          <a:lstStyle/>
          <a:p>
            <a:pPr marL="0" indent="0" algn="just">
              <a:lnSpc>
                <a:spcPct val="150000"/>
              </a:lnSpc>
              <a:buNone/>
            </a:pPr>
            <a:r>
              <a:rPr lang="en-US" sz="2000" b="1" dirty="0"/>
              <a:t>Non-persistent </a:t>
            </a:r>
            <a:r>
              <a:rPr lang="en-US" sz="2000" b="1" dirty="0" smtClean="0"/>
              <a:t>HTTP (cont.) :</a:t>
            </a:r>
          </a:p>
          <a:p>
            <a:pPr marL="0" indent="0" algn="just">
              <a:lnSpc>
                <a:spcPct val="150000"/>
              </a:lnSpc>
              <a:buNone/>
            </a:pPr>
            <a:r>
              <a:rPr lang="en-US" sz="2000" dirty="0" smtClean="0"/>
              <a:t>The </a:t>
            </a:r>
            <a:r>
              <a:rPr lang="en-US" sz="2000" dirty="0"/>
              <a:t>steps involved in setting up of a </a:t>
            </a:r>
            <a:r>
              <a:rPr lang="en-US" sz="2000" dirty="0" smtClean="0"/>
              <a:t>connection with </a:t>
            </a:r>
            <a:r>
              <a:rPr lang="en-US" sz="2000" dirty="0"/>
              <a:t>non-persistent HTTP are:</a:t>
            </a:r>
          </a:p>
          <a:p>
            <a:pPr marL="0" indent="0" algn="just">
              <a:lnSpc>
                <a:spcPct val="150000"/>
              </a:lnSpc>
              <a:buNone/>
            </a:pPr>
            <a:r>
              <a:rPr lang="en-US" sz="2000" dirty="0"/>
              <a:t>1. Client (Browser) initiates a TCP connection to www.anyCollege.edu (Server</a:t>
            </a:r>
            <a:r>
              <a:rPr lang="en-US" sz="2000" dirty="0" smtClean="0"/>
              <a:t>):Handshake.</a:t>
            </a:r>
          </a:p>
          <a:p>
            <a:pPr marL="0" indent="0" algn="just">
              <a:lnSpc>
                <a:spcPct val="150000"/>
              </a:lnSpc>
              <a:buNone/>
            </a:pPr>
            <a:r>
              <a:rPr lang="en-US" sz="2000" dirty="0" smtClean="0"/>
              <a:t>2</a:t>
            </a:r>
            <a:r>
              <a:rPr lang="en-US" sz="2000" dirty="0"/>
              <a:t>. Server at host www.anyCollege.edu accepts connection and acknowledges.</a:t>
            </a:r>
          </a:p>
          <a:p>
            <a:pPr marL="0" indent="0" algn="just">
              <a:lnSpc>
                <a:spcPct val="150000"/>
              </a:lnSpc>
              <a:buNone/>
            </a:pPr>
            <a:r>
              <a:rPr lang="en-US" sz="2000" dirty="0"/>
              <a:t>3. Client sends HTTP request for file /</a:t>
            </a:r>
            <a:r>
              <a:rPr lang="en-US" sz="2000" dirty="0" err="1"/>
              <a:t>someDir</a:t>
            </a:r>
            <a:r>
              <a:rPr lang="en-US" sz="2000" dirty="0"/>
              <a:t>/file.html.</a:t>
            </a:r>
          </a:p>
          <a:p>
            <a:pPr marL="0" indent="0" algn="just">
              <a:lnSpc>
                <a:spcPct val="150000"/>
              </a:lnSpc>
              <a:buNone/>
            </a:pPr>
            <a:r>
              <a:rPr lang="en-US" sz="2000" dirty="0"/>
              <a:t>4. Server receives message, finds and sends file in HTTP response.</a:t>
            </a:r>
          </a:p>
          <a:p>
            <a:pPr marL="0" indent="0" algn="just">
              <a:lnSpc>
                <a:spcPct val="150000"/>
              </a:lnSpc>
              <a:buNone/>
            </a:pPr>
            <a:r>
              <a:rPr lang="en-US" sz="2000" dirty="0"/>
              <a:t>5. Client receives response. It terminates connection, </a:t>
            </a:r>
            <a:r>
              <a:rPr lang="en-US" sz="2000" dirty="0" err="1"/>
              <a:t>parseObject</a:t>
            </a:r>
            <a:r>
              <a:rPr lang="en-US" sz="2000" dirty="0"/>
              <a:t>.</a:t>
            </a:r>
          </a:p>
          <a:p>
            <a:pPr marL="0" indent="0" algn="just">
              <a:lnSpc>
                <a:spcPct val="150000"/>
              </a:lnSpc>
              <a:buNone/>
            </a:pPr>
            <a:r>
              <a:rPr lang="en-US" sz="2000" dirty="0" smtClean="0"/>
              <a:t>6</a:t>
            </a:r>
            <a:r>
              <a:rPr lang="en-US" sz="2000" dirty="0"/>
              <a:t>. Steps </a:t>
            </a:r>
            <a:r>
              <a:rPr lang="en-US" sz="2000" dirty="0" smtClean="0"/>
              <a:t>1–5 are </a:t>
            </a:r>
            <a:r>
              <a:rPr lang="en-US" sz="2000" dirty="0"/>
              <a:t>repeated for each embedded object.</a:t>
            </a:r>
            <a:endParaRPr lang="en-US" sz="2000" dirty="0" smtClean="0"/>
          </a:p>
        </p:txBody>
      </p:sp>
    </p:spTree>
    <p:extLst>
      <p:ext uri="{BB962C8B-B14F-4D97-AF65-F5344CB8AC3E}">
        <p14:creationId xmlns:p14="http://schemas.microsoft.com/office/powerpoint/2010/main" val="12368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217" y="471109"/>
            <a:ext cx="10200068" cy="579549"/>
          </a:xfrm>
        </p:spPr>
        <p:txBody>
          <a:bodyPr>
            <a:normAutofit/>
          </a:bodyPr>
          <a:lstStyle/>
          <a:p>
            <a:pPr marL="0" indent="0">
              <a:lnSpc>
                <a:spcPct val="150000"/>
              </a:lnSpc>
              <a:buNone/>
            </a:pPr>
            <a:r>
              <a:rPr lang="en-US" sz="2000" b="1" dirty="0"/>
              <a:t>Non-persistent </a:t>
            </a:r>
            <a:r>
              <a:rPr lang="en-US" sz="2000" b="1" dirty="0" smtClean="0"/>
              <a:t>HTTP (cont.) :</a:t>
            </a:r>
          </a:p>
        </p:txBody>
      </p:sp>
      <p:pic>
        <p:nvPicPr>
          <p:cNvPr id="4" name="Picture 3"/>
          <p:cNvPicPr>
            <a:picLocks noChangeAspect="1"/>
          </p:cNvPicPr>
          <p:nvPr/>
        </p:nvPicPr>
        <p:blipFill rotWithShape="1">
          <a:blip r:embed="rId2"/>
          <a:srcRect l="8919"/>
          <a:stretch/>
        </p:blipFill>
        <p:spPr>
          <a:xfrm>
            <a:off x="1078347" y="1476174"/>
            <a:ext cx="9092485" cy="4086225"/>
          </a:xfrm>
          <a:prstGeom prst="rect">
            <a:avLst/>
          </a:prstGeom>
        </p:spPr>
      </p:pic>
      <p:sp>
        <p:nvSpPr>
          <p:cNvPr id="5" name="TextBox 4"/>
          <p:cNvSpPr txBox="1"/>
          <p:nvPr/>
        </p:nvSpPr>
        <p:spPr>
          <a:xfrm rot="10800000" flipH="1" flipV="1">
            <a:off x="2395209" y="5803249"/>
            <a:ext cx="6767207" cy="369332"/>
          </a:xfrm>
          <a:prstGeom prst="rect">
            <a:avLst/>
          </a:prstGeom>
          <a:noFill/>
        </p:spPr>
        <p:txBody>
          <a:bodyPr wrap="square" rtlCol="0">
            <a:spAutoFit/>
          </a:bodyPr>
          <a:lstStyle/>
          <a:p>
            <a:pPr algn="ctr"/>
            <a:r>
              <a:rPr lang="en-US" dirty="0" smtClean="0"/>
              <a:t>RTT in a non-persistent HTTP.</a:t>
            </a:r>
            <a:endParaRPr lang="en-US" dirty="0"/>
          </a:p>
        </p:txBody>
      </p:sp>
    </p:spTree>
    <p:extLst>
      <p:ext uri="{BB962C8B-B14F-4D97-AF65-F5344CB8AC3E}">
        <p14:creationId xmlns:p14="http://schemas.microsoft.com/office/powerpoint/2010/main" val="311086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7473" y="507685"/>
            <a:ext cx="10200068" cy="4984124"/>
          </a:xfrm>
        </p:spPr>
        <p:txBody>
          <a:bodyPr>
            <a:normAutofit/>
          </a:bodyPr>
          <a:lstStyle/>
          <a:p>
            <a:pPr marL="0" indent="0" algn="just">
              <a:lnSpc>
                <a:spcPct val="150000"/>
              </a:lnSpc>
              <a:buNone/>
            </a:pPr>
            <a:r>
              <a:rPr lang="en-US" sz="2000" b="1" dirty="0"/>
              <a:t>P</a:t>
            </a:r>
            <a:r>
              <a:rPr lang="en-US" sz="2000" b="1" dirty="0" smtClean="0"/>
              <a:t>ersistent HTTP :</a:t>
            </a:r>
          </a:p>
          <a:p>
            <a:pPr algn="just">
              <a:lnSpc>
                <a:spcPct val="150000"/>
              </a:lnSpc>
            </a:pPr>
            <a:r>
              <a:rPr lang="en-US" sz="2000" dirty="0"/>
              <a:t>To overcome the issues of HTTP/1.0, HTTP/1.1 came with persistent connections </a:t>
            </a:r>
            <a:r>
              <a:rPr lang="en-US" sz="2000" dirty="0" smtClean="0"/>
              <a:t>through which </a:t>
            </a:r>
            <a:r>
              <a:rPr lang="en-US" sz="2000" dirty="0"/>
              <a:t>multiple objects can be sent over a single TCP connection between the client </a:t>
            </a:r>
            <a:r>
              <a:rPr lang="en-US" sz="2000" dirty="0" smtClean="0"/>
              <a:t>and server</a:t>
            </a:r>
            <a:r>
              <a:rPr lang="en-US" sz="2000" dirty="0"/>
              <a:t>. </a:t>
            </a:r>
            <a:endParaRPr lang="en-US" sz="2000" dirty="0" smtClean="0"/>
          </a:p>
          <a:p>
            <a:pPr algn="just">
              <a:lnSpc>
                <a:spcPct val="150000"/>
              </a:lnSpc>
            </a:pPr>
            <a:r>
              <a:rPr lang="en-US" sz="2000" dirty="0" smtClean="0"/>
              <a:t>The </a:t>
            </a:r>
            <a:r>
              <a:rPr lang="en-US" sz="2000" dirty="0"/>
              <a:t>server leaves the connection open after sending the response, so </a:t>
            </a:r>
            <a:r>
              <a:rPr lang="en-US" sz="2000" dirty="0" smtClean="0"/>
              <a:t>subsequent HTTP </a:t>
            </a:r>
            <a:r>
              <a:rPr lang="en-US" sz="2000" dirty="0"/>
              <a:t>messages between same client/server are sent over the open connection. </a:t>
            </a:r>
            <a:endParaRPr lang="en-US" sz="2000" dirty="0" smtClean="0"/>
          </a:p>
          <a:p>
            <a:pPr algn="just">
              <a:lnSpc>
                <a:spcPct val="150000"/>
              </a:lnSpc>
            </a:pPr>
            <a:r>
              <a:rPr lang="en-US" sz="2000" dirty="0" smtClean="0"/>
              <a:t>Persistent connection </a:t>
            </a:r>
            <a:r>
              <a:rPr lang="en-US" sz="2000" dirty="0"/>
              <a:t>also overcomes the problem of slow start as in non-persistent each object </a:t>
            </a:r>
            <a:r>
              <a:rPr lang="en-US" sz="2000" dirty="0" smtClean="0"/>
              <a:t>transfer suffers </a:t>
            </a:r>
            <a:r>
              <a:rPr lang="en-US" sz="2000" dirty="0"/>
              <a:t>from slow start, and overall number of RTTs required for persistent is much </a:t>
            </a:r>
            <a:r>
              <a:rPr lang="en-US" sz="2000" dirty="0" smtClean="0"/>
              <a:t>less than </a:t>
            </a:r>
            <a:r>
              <a:rPr lang="en-US" sz="2000" dirty="0"/>
              <a:t>in non-persistent</a:t>
            </a:r>
          </a:p>
        </p:txBody>
      </p:sp>
    </p:spTree>
    <p:extLst>
      <p:ext uri="{BB962C8B-B14F-4D97-AF65-F5344CB8AC3E}">
        <p14:creationId xmlns:p14="http://schemas.microsoft.com/office/powerpoint/2010/main" val="2075062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633" y="553405"/>
            <a:ext cx="10200068" cy="4984124"/>
          </a:xfrm>
        </p:spPr>
        <p:txBody>
          <a:bodyPr>
            <a:normAutofit/>
          </a:bodyPr>
          <a:lstStyle/>
          <a:p>
            <a:pPr marL="0" indent="0" algn="just">
              <a:lnSpc>
                <a:spcPct val="150000"/>
              </a:lnSpc>
              <a:buNone/>
            </a:pPr>
            <a:r>
              <a:rPr lang="en-US" sz="2000" b="1" dirty="0"/>
              <a:t>P</a:t>
            </a:r>
            <a:r>
              <a:rPr lang="en-US" sz="2000" b="1" dirty="0" smtClean="0"/>
              <a:t>ersistent HTTP (cont.) : </a:t>
            </a:r>
          </a:p>
          <a:p>
            <a:pPr marL="0" indent="0" algn="just">
              <a:lnSpc>
                <a:spcPct val="150000"/>
              </a:lnSpc>
              <a:buNone/>
            </a:pPr>
            <a:r>
              <a:rPr lang="en-US" sz="2000" dirty="0" smtClean="0"/>
              <a:t>The </a:t>
            </a:r>
            <a:r>
              <a:rPr lang="en-US" sz="2000" dirty="0"/>
              <a:t>steps involved in setting the connection </a:t>
            </a:r>
            <a:r>
              <a:rPr lang="en-US" sz="2000" dirty="0" smtClean="0"/>
              <a:t>of persistent </a:t>
            </a:r>
            <a:r>
              <a:rPr lang="en-US" sz="2000" dirty="0"/>
              <a:t>HTTP are:</a:t>
            </a:r>
          </a:p>
          <a:p>
            <a:pPr marL="457200" indent="-457200" algn="just">
              <a:buAutoNum type="arabicPeriod"/>
            </a:pPr>
            <a:r>
              <a:rPr lang="en-US" sz="2000" dirty="0" smtClean="0"/>
              <a:t>Client </a:t>
            </a:r>
            <a:r>
              <a:rPr lang="en-US" sz="2000" dirty="0" smtClean="0"/>
              <a:t>initiates </a:t>
            </a:r>
            <a:r>
              <a:rPr lang="en-US" sz="2000" dirty="0"/>
              <a:t>a TCP connection to www.anyCollege.edu (</a:t>
            </a:r>
            <a:r>
              <a:rPr lang="en-US" sz="2000"/>
              <a:t>Server</a:t>
            </a:r>
            <a:r>
              <a:rPr lang="en-US" sz="2000" smtClean="0"/>
              <a:t>):Handshake</a:t>
            </a:r>
            <a:r>
              <a:rPr lang="en-US" sz="2000" dirty="0"/>
              <a:t>.</a:t>
            </a:r>
          </a:p>
          <a:p>
            <a:pPr marL="0" indent="0" algn="just">
              <a:buNone/>
            </a:pPr>
            <a:r>
              <a:rPr lang="en-US" sz="2000" dirty="0"/>
              <a:t>2. Server at host www.anyCollege.edu accepts connection and acknowledges.</a:t>
            </a:r>
          </a:p>
          <a:p>
            <a:pPr marL="0" indent="0" algn="just">
              <a:buNone/>
            </a:pPr>
            <a:r>
              <a:rPr lang="en-US" sz="2000" dirty="0"/>
              <a:t>3. Client sends HTTP request for file /</a:t>
            </a:r>
            <a:r>
              <a:rPr lang="en-US" sz="2000" dirty="0" err="1"/>
              <a:t>someDir</a:t>
            </a:r>
            <a:r>
              <a:rPr lang="en-US" sz="2000" dirty="0"/>
              <a:t>/file.html.</a:t>
            </a:r>
          </a:p>
          <a:p>
            <a:pPr marL="0" indent="0" algn="just">
              <a:buNone/>
            </a:pPr>
            <a:r>
              <a:rPr lang="en-US" sz="2000" dirty="0"/>
              <a:t>4. Server receives request, finds and sends object in HTTP response.</a:t>
            </a:r>
          </a:p>
          <a:p>
            <a:pPr marL="0" indent="0" algn="just">
              <a:buNone/>
            </a:pPr>
            <a:r>
              <a:rPr lang="en-US" sz="2000" dirty="0"/>
              <a:t>5. Client receives response. It terminates connection, </a:t>
            </a:r>
            <a:r>
              <a:rPr lang="en-US" sz="2000" dirty="0" err="1"/>
              <a:t>parseobject</a:t>
            </a:r>
            <a:r>
              <a:rPr lang="en-US" sz="2000" dirty="0"/>
              <a:t>.</a:t>
            </a:r>
          </a:p>
          <a:p>
            <a:pPr marL="0" indent="0" algn="just">
              <a:buNone/>
            </a:pPr>
            <a:r>
              <a:rPr lang="en-US" sz="2000" dirty="0"/>
              <a:t>6. Steps 3–5 are repeated for each embedded object.</a:t>
            </a:r>
          </a:p>
        </p:txBody>
      </p:sp>
    </p:spTree>
    <p:extLst>
      <p:ext uri="{BB962C8B-B14F-4D97-AF65-F5344CB8AC3E}">
        <p14:creationId xmlns:p14="http://schemas.microsoft.com/office/powerpoint/2010/main" val="647115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5921" y="1455313"/>
            <a:ext cx="10200068" cy="566671"/>
          </a:xfrm>
        </p:spPr>
        <p:txBody>
          <a:bodyPr>
            <a:normAutofit/>
          </a:bodyPr>
          <a:lstStyle/>
          <a:p>
            <a:pPr marL="0" indent="0">
              <a:lnSpc>
                <a:spcPct val="150000"/>
              </a:lnSpc>
              <a:buNone/>
            </a:pPr>
            <a:r>
              <a:rPr lang="en-US" sz="2000" b="1" dirty="0"/>
              <a:t>P</a:t>
            </a:r>
            <a:r>
              <a:rPr lang="en-US" sz="2000" b="1" dirty="0" smtClean="0"/>
              <a:t>ersistent HTTP (cont.) :</a:t>
            </a:r>
          </a:p>
        </p:txBody>
      </p:sp>
      <p:pic>
        <p:nvPicPr>
          <p:cNvPr id="2" name="Picture 1"/>
          <p:cNvPicPr>
            <a:picLocks noChangeAspect="1"/>
          </p:cNvPicPr>
          <p:nvPr/>
        </p:nvPicPr>
        <p:blipFill>
          <a:blip r:embed="rId2"/>
          <a:stretch>
            <a:fillRect/>
          </a:stretch>
        </p:blipFill>
        <p:spPr>
          <a:xfrm>
            <a:off x="1149503" y="2172903"/>
            <a:ext cx="9387089" cy="3533053"/>
          </a:xfrm>
          <a:prstGeom prst="rect">
            <a:avLst/>
          </a:prstGeom>
        </p:spPr>
      </p:pic>
      <p:sp>
        <p:nvSpPr>
          <p:cNvPr id="6" name="TextBox 5"/>
          <p:cNvSpPr txBox="1"/>
          <p:nvPr/>
        </p:nvSpPr>
        <p:spPr>
          <a:xfrm rot="10800000" flipH="1" flipV="1">
            <a:off x="3922257" y="5856875"/>
            <a:ext cx="6767207" cy="369332"/>
          </a:xfrm>
          <a:prstGeom prst="rect">
            <a:avLst/>
          </a:prstGeom>
          <a:noFill/>
        </p:spPr>
        <p:txBody>
          <a:bodyPr wrap="square" rtlCol="0">
            <a:spAutoFit/>
          </a:bodyPr>
          <a:lstStyle/>
          <a:p>
            <a:pPr algn="ctr"/>
            <a:r>
              <a:rPr lang="en-US" dirty="0" smtClean="0"/>
              <a:t>RTT in a persistent HTTP.</a:t>
            </a:r>
            <a:endParaRPr lang="en-US" dirty="0"/>
          </a:p>
        </p:txBody>
      </p:sp>
    </p:spTree>
    <p:extLst>
      <p:ext uri="{BB962C8B-B14F-4D97-AF65-F5344CB8AC3E}">
        <p14:creationId xmlns:p14="http://schemas.microsoft.com/office/powerpoint/2010/main" val="388894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192" y="550442"/>
            <a:ext cx="10619919" cy="4984124"/>
          </a:xfrm>
        </p:spPr>
        <p:txBody>
          <a:bodyPr>
            <a:normAutofit/>
          </a:bodyPr>
          <a:lstStyle/>
          <a:p>
            <a:pPr>
              <a:lnSpc>
                <a:spcPct val="150000"/>
              </a:lnSpc>
            </a:pPr>
            <a:r>
              <a:rPr lang="en-US" sz="2000" dirty="0"/>
              <a:t>Thus, the overhead of HTTP/1.0 is 1 RTT for each start (each request/response), that is </a:t>
            </a:r>
            <a:r>
              <a:rPr lang="en-US" sz="2000" dirty="0" smtClean="0"/>
              <a:t>if there </a:t>
            </a:r>
            <a:r>
              <a:rPr lang="en-US" sz="2000" dirty="0"/>
              <a:t>are 10 objects, then the Total Transmission Time is as follows:</a:t>
            </a:r>
          </a:p>
          <a:p>
            <a:pPr>
              <a:lnSpc>
                <a:spcPct val="150000"/>
              </a:lnSpc>
            </a:pPr>
            <a:r>
              <a:rPr lang="en-US" sz="2000" dirty="0"/>
              <a:t>TTT = [10 * 1 TCP/RTT] + [10 * 1 REQ/RESP RTT] = 20RTT</a:t>
            </a:r>
          </a:p>
          <a:p>
            <a:pPr>
              <a:lnSpc>
                <a:spcPct val="150000"/>
              </a:lnSpc>
            </a:pPr>
            <a:r>
              <a:rPr lang="en-US" sz="2000" dirty="0"/>
              <a:t>Whereas for HTTP/1.1, persistent connections1 are very helpful with multi-object </a:t>
            </a:r>
            <a:r>
              <a:rPr lang="en-US" sz="2000" dirty="0" smtClean="0"/>
              <a:t>requests as </a:t>
            </a:r>
            <a:r>
              <a:rPr lang="en-US" sz="2000" dirty="0"/>
              <a:t>the server keeps TCP connection open by default.</a:t>
            </a:r>
          </a:p>
          <a:p>
            <a:pPr>
              <a:lnSpc>
                <a:spcPct val="150000"/>
              </a:lnSpc>
            </a:pPr>
            <a:r>
              <a:rPr lang="en-US" sz="2000" dirty="0"/>
              <a:t>TTT = [1 * 1 TCP/RTT] + [10 * 1 REQ/RESP RTT] = 11 RTT</a:t>
            </a:r>
          </a:p>
          <a:p>
            <a:pPr>
              <a:lnSpc>
                <a:spcPct val="150000"/>
              </a:lnSpc>
            </a:pPr>
            <a:r>
              <a:rPr lang="en-US" sz="2000" dirty="0"/>
              <a:t>The visible advantages of a persistent connection include, saving of CPU time in </a:t>
            </a:r>
            <a:r>
              <a:rPr lang="en-US" sz="2000" dirty="0" smtClean="0"/>
              <a:t>routers and </a:t>
            </a:r>
            <a:r>
              <a:rPr lang="en-US" sz="2000" dirty="0"/>
              <a:t>hosts, and the reduction in network congestion and latency on subsequent requests.</a:t>
            </a:r>
          </a:p>
        </p:txBody>
      </p:sp>
    </p:spTree>
    <p:extLst>
      <p:ext uri="{BB962C8B-B14F-4D97-AF65-F5344CB8AC3E}">
        <p14:creationId xmlns:p14="http://schemas.microsoft.com/office/powerpoint/2010/main" val="1026615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1086206"/>
            <a:ext cx="10200068" cy="5351169"/>
          </a:xfrm>
        </p:spPr>
        <p:txBody>
          <a:bodyPr>
            <a:normAutofit fontScale="92500" lnSpcReduction="20000"/>
          </a:bodyPr>
          <a:lstStyle/>
          <a:p>
            <a:pPr>
              <a:lnSpc>
                <a:spcPct val="150000"/>
              </a:lnSpc>
            </a:pPr>
            <a:r>
              <a:rPr lang="en-US" sz="2000" dirty="0"/>
              <a:t>Persistent HTTP connections are used with or without pipelining. </a:t>
            </a:r>
            <a:endParaRPr lang="en-US" sz="2000" dirty="0" smtClean="0"/>
          </a:p>
          <a:p>
            <a:pPr>
              <a:lnSpc>
                <a:spcPct val="150000"/>
              </a:lnSpc>
            </a:pPr>
            <a:r>
              <a:rPr lang="en-US" sz="2000" dirty="0" smtClean="0"/>
              <a:t>In </a:t>
            </a:r>
            <a:r>
              <a:rPr lang="en-US" sz="2000" dirty="0"/>
              <a:t>persistent </a:t>
            </a:r>
            <a:r>
              <a:rPr lang="en-US" sz="2000" dirty="0" smtClean="0"/>
              <a:t>connections without </a:t>
            </a:r>
            <a:r>
              <a:rPr lang="en-US" sz="2000" dirty="0"/>
              <a:t>pipelining, the client issues a new request only after the previous </a:t>
            </a:r>
            <a:r>
              <a:rPr lang="en-US" sz="2000" dirty="0" smtClean="0"/>
              <a:t>response has </a:t>
            </a:r>
            <a:r>
              <a:rPr lang="en-US" sz="2000" dirty="0"/>
              <a:t>arrived. Whereas, in persistent connections with pipelining, the client sends </a:t>
            </a:r>
            <a:r>
              <a:rPr lang="en-US" sz="2000" dirty="0" smtClean="0"/>
              <a:t>the request </a:t>
            </a:r>
            <a:r>
              <a:rPr lang="en-US" sz="2000" dirty="0"/>
              <a:t>as soon as it encounters a reference, i.e., multiple requests/responses.</a:t>
            </a:r>
          </a:p>
          <a:p>
            <a:pPr>
              <a:lnSpc>
                <a:spcPct val="150000"/>
              </a:lnSpc>
            </a:pPr>
            <a:r>
              <a:rPr lang="en-US" sz="2000" dirty="0"/>
              <a:t>HTTP/1.1 supports </a:t>
            </a:r>
            <a:r>
              <a:rPr lang="en-US" sz="2000" i="1" dirty="0"/>
              <a:t>pipelining—</a:t>
            </a:r>
            <a:r>
              <a:rPr lang="en-US" sz="2000" dirty="0"/>
              <a:t>it allows clients to send multiple requests at once, </a:t>
            </a:r>
            <a:r>
              <a:rPr lang="en-US" sz="2000" dirty="0" smtClean="0"/>
              <a:t>without waiting </a:t>
            </a:r>
            <a:r>
              <a:rPr lang="en-US" sz="2000" dirty="0"/>
              <a:t>for a reply. </a:t>
            </a:r>
            <a:endParaRPr lang="en-US" sz="2000" dirty="0" smtClean="0"/>
          </a:p>
          <a:p>
            <a:pPr>
              <a:lnSpc>
                <a:spcPct val="150000"/>
              </a:lnSpc>
            </a:pPr>
            <a:r>
              <a:rPr lang="en-US" sz="2000" dirty="0" smtClean="0"/>
              <a:t>Servers can also send multiple replies without closing their socket. This results in fewer round trips and faster load times. This is particularly useful for satellite Internet connections and other connections with high latency as separate requests need not be made for each file. </a:t>
            </a:r>
          </a:p>
          <a:p>
            <a:pPr>
              <a:lnSpc>
                <a:spcPct val="150000"/>
              </a:lnSpc>
            </a:pPr>
            <a:r>
              <a:rPr lang="en-US" sz="2000" dirty="0" smtClean="0"/>
              <a:t>Since it is possible to fit several HTTP requests in the same TCP packet, HTTP pipelining allows fewer TCP packets to be sent over the network, reducing network load. </a:t>
            </a:r>
          </a:p>
          <a:p>
            <a:pPr>
              <a:lnSpc>
                <a:spcPct val="150000"/>
              </a:lnSpc>
            </a:pPr>
            <a:r>
              <a:rPr lang="en-US" sz="2000" dirty="0" smtClean="0"/>
              <a:t>HTTP pipelining requires both the client and the server to support it.</a:t>
            </a:r>
          </a:p>
        </p:txBody>
      </p:sp>
    </p:spTree>
    <p:extLst>
      <p:ext uri="{BB962C8B-B14F-4D97-AF65-F5344CB8AC3E}">
        <p14:creationId xmlns:p14="http://schemas.microsoft.com/office/powerpoint/2010/main" val="359654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2592925" y="1360866"/>
            <a:ext cx="8915400" cy="4503906"/>
          </a:xfrm>
        </p:spPr>
        <p:txBody>
          <a:bodyPr>
            <a:noAutofit/>
          </a:bodyPr>
          <a:lstStyle/>
          <a:p>
            <a:pPr algn="just">
              <a:lnSpc>
                <a:spcPct val="150000"/>
              </a:lnSpc>
            </a:pPr>
            <a:r>
              <a:rPr lang="en-US" sz="2000" dirty="0"/>
              <a:t>Hyper Text Transfer </a:t>
            </a:r>
            <a:r>
              <a:rPr lang="en-US" sz="2000" dirty="0" smtClean="0"/>
              <a:t>Protocol</a:t>
            </a:r>
          </a:p>
          <a:p>
            <a:pPr algn="just">
              <a:lnSpc>
                <a:spcPct val="150000"/>
              </a:lnSpc>
            </a:pPr>
            <a:r>
              <a:rPr lang="en-US" sz="2000" dirty="0" smtClean="0"/>
              <a:t>Fundamental Characteristics of HTTP Protocol</a:t>
            </a:r>
          </a:p>
          <a:p>
            <a:pPr algn="just">
              <a:lnSpc>
                <a:spcPct val="150000"/>
              </a:lnSpc>
            </a:pPr>
            <a:r>
              <a:rPr lang="en-US" sz="2000" dirty="0"/>
              <a:t>Hyper Text Transfer </a:t>
            </a:r>
            <a:r>
              <a:rPr lang="en-US" sz="2000" dirty="0" smtClean="0"/>
              <a:t>Protocol Version </a:t>
            </a:r>
          </a:p>
          <a:p>
            <a:pPr algn="just">
              <a:lnSpc>
                <a:spcPct val="150000"/>
              </a:lnSpc>
            </a:pPr>
            <a:r>
              <a:rPr lang="en-US" sz="2000" dirty="0"/>
              <a:t>Hyper Text Transfer </a:t>
            </a:r>
            <a:r>
              <a:rPr lang="en-US" sz="2000" dirty="0" smtClean="0"/>
              <a:t>Protocol Connections</a:t>
            </a:r>
            <a:endParaRPr lang="en-US" sz="2000" dirty="0"/>
          </a:p>
          <a:p>
            <a:pPr algn="just">
              <a:lnSpc>
                <a:spcPct val="150000"/>
              </a:lnSpc>
            </a:pPr>
            <a:endParaRPr lang="en-US" sz="2000" dirty="0"/>
          </a:p>
        </p:txBody>
      </p:sp>
    </p:spTree>
    <p:extLst>
      <p:ext uri="{BB962C8B-B14F-4D97-AF65-F5344CB8AC3E}">
        <p14:creationId xmlns:p14="http://schemas.microsoft.com/office/powerpoint/2010/main" val="1763448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020" y="117510"/>
            <a:ext cx="8911687" cy="742235"/>
          </a:xfrm>
        </p:spPr>
        <p:txBody>
          <a:bodyPr/>
          <a:lstStyle/>
          <a:p>
            <a:pPr algn="just"/>
            <a:r>
              <a:rPr lang="en-US" dirty="0"/>
              <a:t>Hyper Text Transfer Protocol</a:t>
            </a:r>
          </a:p>
        </p:txBody>
      </p:sp>
      <p:sp>
        <p:nvSpPr>
          <p:cNvPr id="3" name="Content Placeholder 2"/>
          <p:cNvSpPr>
            <a:spLocks noGrp="1"/>
          </p:cNvSpPr>
          <p:nvPr>
            <p:ph idx="1"/>
          </p:nvPr>
        </p:nvSpPr>
        <p:spPr>
          <a:xfrm>
            <a:off x="451234" y="1252936"/>
            <a:ext cx="10850750" cy="5528444"/>
          </a:xfrm>
        </p:spPr>
        <p:txBody>
          <a:bodyPr>
            <a:noAutofit/>
          </a:bodyPr>
          <a:lstStyle/>
          <a:p>
            <a:pPr>
              <a:lnSpc>
                <a:spcPct val="150000"/>
              </a:lnSpc>
            </a:pPr>
            <a:r>
              <a:rPr lang="en-US" sz="2000" dirty="0"/>
              <a:t>Web browsers interact with web servers with a simple application-level protocol called </a:t>
            </a:r>
            <a:r>
              <a:rPr lang="en-US" sz="2000" dirty="0" smtClean="0"/>
              <a:t>HTTP, which </a:t>
            </a:r>
            <a:r>
              <a:rPr lang="en-US" sz="2000" dirty="0"/>
              <a:t>runs on top of TCP/IP network connections. </a:t>
            </a:r>
            <a:endParaRPr lang="en-US" sz="2000" dirty="0" smtClean="0"/>
          </a:p>
          <a:p>
            <a:pPr>
              <a:lnSpc>
                <a:spcPct val="150000"/>
              </a:lnSpc>
            </a:pPr>
            <a:r>
              <a:rPr lang="en-US" sz="2000" dirty="0" smtClean="0"/>
              <a:t>HTTP </a:t>
            </a:r>
            <a:r>
              <a:rPr lang="en-US" sz="2000" dirty="0"/>
              <a:t>is a client-server protocol that defines how messages are formatted and transmitted, and what action web servers and browsers should take in response to various commands. </a:t>
            </a:r>
            <a:endParaRPr lang="en-US" sz="2000" dirty="0" smtClean="0"/>
          </a:p>
          <a:p>
            <a:pPr>
              <a:lnSpc>
                <a:spcPct val="150000"/>
              </a:lnSpc>
            </a:pPr>
            <a:r>
              <a:rPr lang="en-US" sz="2000" dirty="0" smtClean="0"/>
              <a:t>For </a:t>
            </a:r>
            <a:r>
              <a:rPr lang="en-US" sz="2000" dirty="0"/>
              <a:t>example, when the user enters a URL in the browser, the browser sends a HTTP </a:t>
            </a:r>
            <a:r>
              <a:rPr lang="en-US" sz="2000" dirty="0" smtClean="0"/>
              <a:t>command </a:t>
            </a:r>
            <a:r>
              <a:rPr lang="en-US" sz="2000" dirty="0"/>
              <a:t>to the web server directing it to fetch and transmit the requested web </a:t>
            </a:r>
            <a:r>
              <a:rPr lang="en-US" sz="2000" dirty="0" smtClean="0"/>
              <a:t>page.</a:t>
            </a:r>
          </a:p>
        </p:txBody>
      </p:sp>
    </p:spTree>
    <p:extLst>
      <p:ext uri="{BB962C8B-B14F-4D97-AF65-F5344CB8AC3E}">
        <p14:creationId xmlns:p14="http://schemas.microsoft.com/office/powerpoint/2010/main" val="284382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902" y="585473"/>
            <a:ext cx="10195033" cy="710704"/>
          </a:xfrm>
        </p:spPr>
        <p:txBody>
          <a:bodyPr>
            <a:normAutofit fontScale="90000"/>
          </a:bodyPr>
          <a:lstStyle/>
          <a:p>
            <a:r>
              <a:rPr lang="en-US" dirty="0"/>
              <a:t>F</a:t>
            </a:r>
            <a:r>
              <a:rPr lang="en-US" dirty="0" smtClean="0"/>
              <a:t>undamental </a:t>
            </a:r>
            <a:r>
              <a:rPr lang="en-US" dirty="0"/>
              <a:t>characteristics of </a:t>
            </a:r>
            <a:r>
              <a:rPr lang="en-US" dirty="0" smtClean="0"/>
              <a:t>HTTP protocol</a:t>
            </a:r>
            <a:endParaRPr lang="en-US" dirty="0"/>
          </a:p>
        </p:txBody>
      </p:sp>
      <p:sp>
        <p:nvSpPr>
          <p:cNvPr id="3" name="Content Placeholder 2"/>
          <p:cNvSpPr>
            <a:spLocks noGrp="1"/>
          </p:cNvSpPr>
          <p:nvPr>
            <p:ph idx="1"/>
          </p:nvPr>
        </p:nvSpPr>
        <p:spPr>
          <a:xfrm>
            <a:off x="1790903" y="1334813"/>
            <a:ext cx="10195032" cy="5400838"/>
          </a:xfrm>
        </p:spPr>
        <p:txBody>
          <a:bodyPr>
            <a:normAutofit lnSpcReduction="10000"/>
          </a:bodyPr>
          <a:lstStyle/>
          <a:p>
            <a:pPr algn="just">
              <a:lnSpc>
                <a:spcPct val="150000"/>
              </a:lnSpc>
            </a:pPr>
            <a:r>
              <a:rPr lang="en-US" sz="2000" dirty="0"/>
              <a:t>The HTTP protocol uses the request/response paradigm, which is an HTTP </a:t>
            </a:r>
            <a:r>
              <a:rPr lang="en-US" sz="2000" dirty="0" smtClean="0"/>
              <a:t>client program </a:t>
            </a:r>
            <a:r>
              <a:rPr lang="en-US" sz="2000" dirty="0"/>
              <a:t>sends an HTTP request message to an HTTP server that returns an </a:t>
            </a:r>
            <a:r>
              <a:rPr lang="en-US" sz="2000" dirty="0" smtClean="0"/>
              <a:t>HTTP response </a:t>
            </a:r>
            <a:r>
              <a:rPr lang="en-US" sz="2000" dirty="0"/>
              <a:t>message</a:t>
            </a:r>
            <a:r>
              <a:rPr lang="en-US" sz="2000" dirty="0" smtClean="0"/>
              <a:t>. Ex: email.</a:t>
            </a:r>
          </a:p>
          <a:p>
            <a:pPr marL="0" indent="0" algn="just">
              <a:lnSpc>
                <a:spcPct val="150000"/>
              </a:lnSpc>
              <a:buNone/>
            </a:pPr>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lnSpc>
                <a:spcPct val="150000"/>
              </a:lnSpc>
            </a:pPr>
            <a:r>
              <a:rPr lang="en-US" sz="2000" dirty="0" smtClean="0"/>
              <a:t>HTTP </a:t>
            </a:r>
            <a:r>
              <a:rPr lang="en-US" sz="2000" dirty="0"/>
              <a:t>is a </a:t>
            </a:r>
            <a:r>
              <a:rPr lang="en-US" sz="2000" i="1" dirty="0"/>
              <a:t>pull protocol; </a:t>
            </a:r>
            <a:r>
              <a:rPr lang="en-US" sz="2000" dirty="0"/>
              <a:t>the client </a:t>
            </a:r>
            <a:r>
              <a:rPr lang="en-US" sz="2000" i="1" dirty="0"/>
              <a:t>pulls </a:t>
            </a:r>
            <a:r>
              <a:rPr lang="en-US" sz="2000" dirty="0"/>
              <a:t>information from the server (instead </a:t>
            </a:r>
            <a:r>
              <a:rPr lang="en-US" sz="2000" dirty="0" smtClean="0"/>
              <a:t>of server </a:t>
            </a:r>
            <a:r>
              <a:rPr lang="en-US" sz="2000" i="1" dirty="0"/>
              <a:t>pushing </a:t>
            </a:r>
            <a:r>
              <a:rPr lang="en-US" sz="2000" dirty="0"/>
              <a:t>information down to the client</a:t>
            </a:r>
            <a:r>
              <a:rPr lang="en-US" sz="2000" dirty="0" smtClean="0"/>
              <a:t>).</a:t>
            </a:r>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a:p>
        </p:txBody>
      </p:sp>
      <p:pic>
        <p:nvPicPr>
          <p:cNvPr id="4" name="Picture 3"/>
          <p:cNvPicPr>
            <a:picLocks noChangeAspect="1"/>
          </p:cNvPicPr>
          <p:nvPr/>
        </p:nvPicPr>
        <p:blipFill>
          <a:blip r:embed="rId2"/>
          <a:stretch>
            <a:fillRect/>
          </a:stretch>
        </p:blipFill>
        <p:spPr>
          <a:xfrm>
            <a:off x="2928937" y="2714026"/>
            <a:ext cx="6334125" cy="2486025"/>
          </a:xfrm>
          <a:prstGeom prst="rect">
            <a:avLst/>
          </a:prstGeom>
        </p:spPr>
      </p:pic>
      <p:sp>
        <p:nvSpPr>
          <p:cNvPr id="5" name="TextBox 4"/>
          <p:cNvSpPr txBox="1"/>
          <p:nvPr/>
        </p:nvSpPr>
        <p:spPr>
          <a:xfrm rot="10800000" flipH="1" flipV="1">
            <a:off x="2827554" y="5251567"/>
            <a:ext cx="6767207" cy="369332"/>
          </a:xfrm>
          <a:prstGeom prst="rect">
            <a:avLst/>
          </a:prstGeom>
          <a:noFill/>
        </p:spPr>
        <p:txBody>
          <a:bodyPr wrap="square" rtlCol="0">
            <a:spAutoFit/>
          </a:bodyPr>
          <a:lstStyle/>
          <a:p>
            <a:r>
              <a:rPr lang="en-US" dirty="0" smtClean="0"/>
              <a:t>A typical Web paradigm using the request/response HTTP.</a:t>
            </a:r>
            <a:endParaRPr lang="en-US" dirty="0"/>
          </a:p>
        </p:txBody>
      </p:sp>
    </p:spTree>
    <p:extLst>
      <p:ext uri="{BB962C8B-B14F-4D97-AF65-F5344CB8AC3E}">
        <p14:creationId xmlns:p14="http://schemas.microsoft.com/office/powerpoint/2010/main" val="396169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940" y="331162"/>
            <a:ext cx="10733764" cy="6133646"/>
          </a:xfrm>
        </p:spPr>
        <p:txBody>
          <a:bodyPr>
            <a:noAutofit/>
          </a:bodyPr>
          <a:lstStyle/>
          <a:p>
            <a:pPr algn="just">
              <a:lnSpc>
                <a:spcPct val="150000"/>
              </a:lnSpc>
            </a:pPr>
            <a:r>
              <a:rPr lang="en-US" sz="2000" dirty="0" smtClean="0"/>
              <a:t>HTTP </a:t>
            </a:r>
            <a:r>
              <a:rPr lang="en-US" sz="2000" dirty="0"/>
              <a:t>is a stateless protocol, that is, each request-response exchange is </a:t>
            </a:r>
            <a:r>
              <a:rPr lang="en-US" sz="2000" dirty="0" smtClean="0"/>
              <a:t>treated independently</a:t>
            </a:r>
            <a:r>
              <a:rPr lang="en-US" sz="2000" dirty="0"/>
              <a:t>. Clients and servers are not required to retain a state</a:t>
            </a:r>
            <a:r>
              <a:rPr lang="en-US" sz="2000" dirty="0" smtClean="0"/>
              <a:t>. </a:t>
            </a:r>
            <a:r>
              <a:rPr lang="en-US" sz="2000" dirty="0"/>
              <a:t>An </a:t>
            </a:r>
            <a:r>
              <a:rPr lang="en-US" sz="2000" dirty="0" smtClean="0"/>
              <a:t>HTTP transaction </a:t>
            </a:r>
            <a:r>
              <a:rPr lang="en-US" sz="2000" dirty="0"/>
              <a:t>consists of a single request from a client to a server, followed by a </a:t>
            </a:r>
            <a:r>
              <a:rPr lang="en-US" sz="2000" dirty="0" smtClean="0"/>
              <a:t>single response </a:t>
            </a:r>
            <a:r>
              <a:rPr lang="en-US" sz="2000" dirty="0"/>
              <a:t>from the server back to the client. The server does not maintain </a:t>
            </a:r>
            <a:r>
              <a:rPr lang="en-US" sz="2000" dirty="0" smtClean="0"/>
              <a:t>any information </a:t>
            </a:r>
            <a:r>
              <a:rPr lang="en-US" sz="2000" dirty="0"/>
              <a:t>about the transaction. Some transactions require the state to be maintained</a:t>
            </a:r>
            <a:r>
              <a:rPr lang="en-US" sz="2000" dirty="0" smtClean="0"/>
              <a:t>, for example, a </a:t>
            </a:r>
            <a:r>
              <a:rPr lang="en-US" sz="2000" dirty="0"/>
              <a:t>movie ticket booking web </a:t>
            </a:r>
            <a:r>
              <a:rPr lang="en-US" sz="2000" dirty="0" smtClean="0"/>
              <a:t>site. </a:t>
            </a:r>
          </a:p>
          <a:p>
            <a:pPr algn="just">
              <a:lnSpc>
                <a:spcPct val="150000"/>
              </a:lnSpc>
            </a:pPr>
            <a:r>
              <a:rPr lang="en-US" sz="2000" dirty="0" smtClean="0"/>
              <a:t>HTTP is media independent. Any type of data can be sent by HTTP if both the client and the server know how to handle the data content. It is required for the client as well as the server to specify the content type using appropriate MIME-type.</a:t>
            </a:r>
          </a:p>
          <a:p>
            <a:pPr algn="just">
              <a:lnSpc>
                <a:spcPct val="150000"/>
              </a:lnSpc>
            </a:pPr>
            <a:endParaRPr lang="en-US" sz="2000" dirty="0" smtClean="0"/>
          </a:p>
          <a:p>
            <a:pPr algn="just">
              <a:lnSpc>
                <a:spcPct val="150000"/>
              </a:lnSpc>
            </a:pPr>
            <a:endParaRPr lang="en-US" sz="2000" dirty="0" smtClean="0"/>
          </a:p>
          <a:p>
            <a:pPr algn="just">
              <a:lnSpc>
                <a:spcPct val="150000"/>
              </a:lnSpc>
            </a:pPr>
            <a:endParaRPr lang="en-US" sz="2000" dirty="0" smtClean="0"/>
          </a:p>
          <a:p>
            <a:pPr algn="just">
              <a:lnSpc>
                <a:spcPct val="150000"/>
              </a:lnSpc>
            </a:pPr>
            <a:endParaRPr lang="en-US" sz="2000" dirty="0"/>
          </a:p>
          <a:p>
            <a:pPr algn="just">
              <a:lnSpc>
                <a:spcPct val="150000"/>
              </a:lnSpc>
            </a:pPr>
            <a:endParaRPr lang="en-US" sz="2000" dirty="0" smtClean="0"/>
          </a:p>
          <a:p>
            <a:pPr algn="just">
              <a:lnSpc>
                <a:spcPct val="150000"/>
              </a:lnSpc>
            </a:pPr>
            <a:endParaRPr lang="en-US" sz="2000" dirty="0"/>
          </a:p>
          <a:p>
            <a:pPr algn="just">
              <a:lnSpc>
                <a:spcPct val="150000"/>
              </a:lnSpc>
            </a:pPr>
            <a:endParaRPr lang="en-US" sz="2000" dirty="0" smtClean="0"/>
          </a:p>
          <a:p>
            <a:pPr algn="just">
              <a:lnSpc>
                <a:spcPct val="150000"/>
              </a:lnSpc>
            </a:pPr>
            <a:endParaRPr lang="en-US" sz="2000" dirty="0"/>
          </a:p>
          <a:p>
            <a:pPr algn="just">
              <a:lnSpc>
                <a:spcPct val="150000"/>
              </a:lnSpc>
            </a:pPr>
            <a:endParaRPr lang="en-US" sz="2000" dirty="0" smtClean="0"/>
          </a:p>
          <a:p>
            <a:pPr algn="just">
              <a:lnSpc>
                <a:spcPct val="150000"/>
              </a:lnSpc>
            </a:pPr>
            <a:endParaRPr lang="en-US" sz="2000" dirty="0"/>
          </a:p>
          <a:p>
            <a:pPr algn="just">
              <a:lnSpc>
                <a:spcPct val="150000"/>
              </a:lnSpc>
            </a:pPr>
            <a:endParaRPr lang="en-US" sz="2000" dirty="0"/>
          </a:p>
        </p:txBody>
      </p:sp>
    </p:spTree>
    <p:extLst>
      <p:ext uri="{BB962C8B-B14F-4D97-AF65-F5344CB8AC3E}">
        <p14:creationId xmlns:p14="http://schemas.microsoft.com/office/powerpoint/2010/main" val="217583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711" y="624110"/>
            <a:ext cx="8967474" cy="715293"/>
          </a:xfrm>
        </p:spPr>
        <p:txBody>
          <a:bodyPr/>
          <a:lstStyle/>
          <a:p>
            <a:r>
              <a:rPr lang="en-US" dirty="0"/>
              <a:t>Hypertext Transfer Protocol Version</a:t>
            </a:r>
          </a:p>
        </p:txBody>
      </p:sp>
      <p:sp>
        <p:nvSpPr>
          <p:cNvPr id="3" name="Content Placeholder 2"/>
          <p:cNvSpPr>
            <a:spLocks noGrp="1"/>
          </p:cNvSpPr>
          <p:nvPr>
            <p:ph idx="1"/>
          </p:nvPr>
        </p:nvSpPr>
        <p:spPr>
          <a:xfrm>
            <a:off x="2086939" y="1455315"/>
            <a:ext cx="9838898" cy="5241700"/>
          </a:xfrm>
        </p:spPr>
        <p:txBody>
          <a:bodyPr>
            <a:normAutofit/>
          </a:bodyPr>
          <a:lstStyle/>
          <a:p>
            <a:pPr marL="0" indent="0">
              <a:lnSpc>
                <a:spcPct val="150000"/>
              </a:lnSpc>
              <a:buNone/>
            </a:pPr>
            <a:r>
              <a:rPr lang="en-US" sz="2000" b="1" dirty="0"/>
              <a:t>HTTP-Version = "HTTP" "/" 1*DIGIT "." </a:t>
            </a:r>
            <a:r>
              <a:rPr lang="en-US" sz="2000" b="1" dirty="0" smtClean="0"/>
              <a:t>1*DIGIT :</a:t>
            </a:r>
          </a:p>
          <a:p>
            <a:pPr>
              <a:lnSpc>
                <a:spcPct val="150000"/>
              </a:lnSpc>
            </a:pPr>
            <a:r>
              <a:rPr lang="en-US" sz="2000" dirty="0"/>
              <a:t>HTTP uses a &lt;major&gt;.&lt;minor&gt; numbering scheme to indicate versions of the protocol.</a:t>
            </a:r>
          </a:p>
          <a:p>
            <a:pPr>
              <a:lnSpc>
                <a:spcPct val="150000"/>
              </a:lnSpc>
            </a:pPr>
            <a:r>
              <a:rPr lang="en-US" sz="2000" dirty="0"/>
              <a:t>The version of an HTTP message is indicated by an HTTP-Version field in the first line</a:t>
            </a:r>
            <a:r>
              <a:rPr lang="en-US" sz="2000" dirty="0" smtClean="0"/>
              <a:t>.</a:t>
            </a:r>
          </a:p>
          <a:p>
            <a:pPr>
              <a:lnSpc>
                <a:spcPct val="150000"/>
              </a:lnSpc>
            </a:pPr>
            <a:r>
              <a:rPr lang="en-US" sz="2000" dirty="0"/>
              <a:t>The initial version of HTTP was referred to as HTTP/0.9, which was a simple protocol </a:t>
            </a:r>
            <a:r>
              <a:rPr lang="en-US" sz="2000" dirty="0" smtClean="0"/>
              <a:t>for raw </a:t>
            </a:r>
            <a:r>
              <a:rPr lang="en-US" sz="2000" dirty="0"/>
              <a:t>data transfer across the Internet. </a:t>
            </a:r>
          </a:p>
          <a:p>
            <a:pPr>
              <a:lnSpc>
                <a:spcPct val="150000"/>
              </a:lnSpc>
            </a:pPr>
            <a:r>
              <a:rPr lang="en-US" sz="2000" dirty="0"/>
              <a:t>HTTP/1.0, as defined by RFC (Request for Comments</a:t>
            </a:r>
            <a:r>
              <a:rPr lang="en-US" sz="2000" dirty="0" smtClean="0"/>
              <a:t>) 1945</a:t>
            </a:r>
            <a:r>
              <a:rPr lang="en-US" sz="2000" dirty="0"/>
              <a:t>, improved the protocol. </a:t>
            </a:r>
          </a:p>
        </p:txBody>
      </p:sp>
    </p:spTree>
    <p:extLst>
      <p:ext uri="{BB962C8B-B14F-4D97-AF65-F5344CB8AC3E}">
        <p14:creationId xmlns:p14="http://schemas.microsoft.com/office/powerpoint/2010/main" val="399111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710" y="624110"/>
            <a:ext cx="9903853" cy="715293"/>
          </a:xfrm>
        </p:spPr>
        <p:txBody>
          <a:bodyPr>
            <a:noAutofit/>
          </a:bodyPr>
          <a:lstStyle/>
          <a:p>
            <a:r>
              <a:rPr lang="en-US" dirty="0"/>
              <a:t>Hypertext Transfer Protocol </a:t>
            </a:r>
            <a:r>
              <a:rPr lang="en-US" dirty="0" smtClean="0"/>
              <a:t>Version (cont.)</a:t>
            </a:r>
            <a:endParaRPr lang="en-US" dirty="0"/>
          </a:p>
        </p:txBody>
      </p:sp>
      <p:sp>
        <p:nvSpPr>
          <p:cNvPr id="3" name="Content Placeholder 2"/>
          <p:cNvSpPr>
            <a:spLocks noGrp="1"/>
          </p:cNvSpPr>
          <p:nvPr>
            <p:ph idx="1"/>
          </p:nvPr>
        </p:nvSpPr>
        <p:spPr>
          <a:xfrm>
            <a:off x="2086939" y="1455314"/>
            <a:ext cx="9761624" cy="4700787"/>
          </a:xfrm>
        </p:spPr>
        <p:txBody>
          <a:bodyPr>
            <a:normAutofit/>
          </a:bodyPr>
          <a:lstStyle/>
          <a:p>
            <a:pPr marL="0" indent="0">
              <a:lnSpc>
                <a:spcPct val="150000"/>
              </a:lnSpc>
              <a:buNone/>
            </a:pPr>
            <a:r>
              <a:rPr lang="en-US" sz="2000" b="1" dirty="0"/>
              <a:t>HTTP-Version = "HTTP" "/" 1*DIGIT "." </a:t>
            </a:r>
            <a:r>
              <a:rPr lang="en-US" sz="2000" b="1" dirty="0" smtClean="0"/>
              <a:t>1*DIGIT (cont.) :</a:t>
            </a:r>
          </a:p>
          <a:p>
            <a:pPr>
              <a:lnSpc>
                <a:spcPct val="150000"/>
              </a:lnSpc>
            </a:pPr>
            <a:r>
              <a:rPr lang="en-US" sz="2000" dirty="0"/>
              <a:t>In 1997, HTTP/1.1 was formally defined, and is currently an Internet Draft Standard [RFC-2616]. </a:t>
            </a:r>
          </a:p>
          <a:p>
            <a:pPr>
              <a:lnSpc>
                <a:spcPct val="150000"/>
              </a:lnSpc>
            </a:pPr>
            <a:r>
              <a:rPr lang="en-US" sz="2000" dirty="0"/>
              <a:t>Essentially all operational browsers and servers support HTTP/1.1( we will learn about </a:t>
            </a:r>
            <a:r>
              <a:rPr lang="en-US" sz="2000" dirty="0" smtClean="0"/>
              <a:t>it here).</a:t>
            </a:r>
            <a:endParaRPr lang="en-US" sz="2000" dirty="0"/>
          </a:p>
          <a:p>
            <a:pPr>
              <a:lnSpc>
                <a:spcPct val="150000"/>
              </a:lnSpc>
            </a:pPr>
            <a:r>
              <a:rPr lang="en-US" sz="2000" dirty="0"/>
              <a:t>The latest version of HTTP, HTTP/2.0, was released in 2015. According to W3Techs, as of June 2016, 8.4% of the top 10 million websites are supported by HTTP/2 (originally named HTTP/2.0</a:t>
            </a:r>
            <a:r>
              <a:rPr lang="en-US" sz="2000" dirty="0" smtClean="0"/>
              <a:t>) (little bit of it will be known in the next slide).</a:t>
            </a:r>
            <a:endParaRPr lang="en-US" sz="2000" dirty="0"/>
          </a:p>
        </p:txBody>
      </p:sp>
    </p:spTree>
    <p:extLst>
      <p:ext uri="{BB962C8B-B14F-4D97-AF65-F5344CB8AC3E}">
        <p14:creationId xmlns:p14="http://schemas.microsoft.com/office/powerpoint/2010/main" val="494689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921" y="624110"/>
            <a:ext cx="9688691" cy="779687"/>
          </a:xfrm>
        </p:spPr>
        <p:txBody>
          <a:bodyPr>
            <a:noAutofit/>
          </a:bodyPr>
          <a:lstStyle/>
          <a:p>
            <a:r>
              <a:rPr lang="en-US" dirty="0" smtClean="0"/>
              <a:t>Hypertext </a:t>
            </a:r>
            <a:r>
              <a:rPr lang="en-US" dirty="0"/>
              <a:t>Transfer Protocol Connections</a:t>
            </a:r>
            <a:br>
              <a:rPr lang="en-US" dirty="0"/>
            </a:br>
            <a:endParaRPr lang="en-US" dirty="0"/>
          </a:p>
        </p:txBody>
      </p:sp>
      <p:sp>
        <p:nvSpPr>
          <p:cNvPr id="3" name="Content Placeholder 2"/>
          <p:cNvSpPr>
            <a:spLocks noGrp="1"/>
          </p:cNvSpPr>
          <p:nvPr>
            <p:ph idx="1"/>
          </p:nvPr>
        </p:nvSpPr>
        <p:spPr>
          <a:xfrm>
            <a:off x="1815921" y="1403797"/>
            <a:ext cx="10200068" cy="4984124"/>
          </a:xfrm>
        </p:spPr>
        <p:txBody>
          <a:bodyPr>
            <a:normAutofit/>
          </a:bodyPr>
          <a:lstStyle/>
          <a:p>
            <a:pPr algn="just">
              <a:lnSpc>
                <a:spcPct val="150000"/>
              </a:lnSpc>
            </a:pPr>
            <a:r>
              <a:rPr lang="en-US" sz="2000" dirty="0" smtClean="0"/>
              <a:t>How </a:t>
            </a:r>
            <a:r>
              <a:rPr lang="en-US" sz="2000" dirty="0"/>
              <a:t>a client will communicate with the server depends on the type of connection </a:t>
            </a:r>
            <a:r>
              <a:rPr lang="en-US" sz="2000" dirty="0" smtClean="0"/>
              <a:t>established between </a:t>
            </a:r>
            <a:r>
              <a:rPr lang="en-US" sz="2000" dirty="0"/>
              <a:t>the two machines. </a:t>
            </a:r>
            <a:endParaRPr lang="en-US" sz="2000" dirty="0" smtClean="0"/>
          </a:p>
          <a:p>
            <a:pPr algn="just">
              <a:lnSpc>
                <a:spcPct val="150000"/>
              </a:lnSpc>
            </a:pPr>
            <a:r>
              <a:rPr lang="en-US" sz="2000" dirty="0" smtClean="0"/>
              <a:t>Thus</a:t>
            </a:r>
            <a:r>
              <a:rPr lang="en-US" sz="2000" dirty="0"/>
              <a:t>, an HTTP connection can either be persistent </a:t>
            </a:r>
            <a:r>
              <a:rPr lang="en-US" sz="2000" dirty="0" smtClean="0"/>
              <a:t>or non-persistent. </a:t>
            </a:r>
          </a:p>
        </p:txBody>
      </p:sp>
    </p:spTree>
    <p:extLst>
      <p:ext uri="{BB962C8B-B14F-4D97-AF65-F5344CB8AC3E}">
        <p14:creationId xmlns:p14="http://schemas.microsoft.com/office/powerpoint/2010/main" val="4075358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489" y="456295"/>
            <a:ext cx="10200068" cy="5801936"/>
          </a:xfrm>
        </p:spPr>
        <p:txBody>
          <a:bodyPr>
            <a:noAutofit/>
          </a:bodyPr>
          <a:lstStyle/>
          <a:p>
            <a:pPr marL="0" indent="0" algn="just">
              <a:lnSpc>
                <a:spcPct val="150000"/>
              </a:lnSpc>
              <a:buNone/>
            </a:pPr>
            <a:r>
              <a:rPr lang="en-US" sz="2000" b="1" dirty="0"/>
              <a:t>Non-persistent </a:t>
            </a:r>
            <a:r>
              <a:rPr lang="en-US" sz="2000" b="1" dirty="0" smtClean="0"/>
              <a:t>HTTP : </a:t>
            </a:r>
          </a:p>
          <a:p>
            <a:pPr algn="just">
              <a:lnSpc>
                <a:spcPct val="150000"/>
              </a:lnSpc>
            </a:pPr>
            <a:r>
              <a:rPr lang="en-US" sz="2000" dirty="0" smtClean="0"/>
              <a:t>Non-persistent </a:t>
            </a:r>
            <a:r>
              <a:rPr lang="en-US" sz="2000" dirty="0"/>
              <a:t>HTTP was used by HTTP/1.0. </a:t>
            </a:r>
            <a:endParaRPr lang="en-US" sz="2000" dirty="0" smtClean="0"/>
          </a:p>
          <a:p>
            <a:pPr algn="just">
              <a:lnSpc>
                <a:spcPct val="150000"/>
              </a:lnSpc>
            </a:pPr>
            <a:r>
              <a:rPr lang="en-US" sz="2000" dirty="0" smtClean="0"/>
              <a:t>In it </a:t>
            </a:r>
            <a:r>
              <a:rPr lang="en-US" sz="2000" dirty="0"/>
              <a:t>only one object can be sent over </a:t>
            </a:r>
            <a:r>
              <a:rPr lang="en-US" sz="2000" dirty="0" smtClean="0"/>
              <a:t>a TCP </a:t>
            </a:r>
            <a:r>
              <a:rPr lang="en-US" sz="2000" dirty="0"/>
              <a:t>connection. </a:t>
            </a:r>
            <a:r>
              <a:rPr lang="en-US" sz="2000" dirty="0" smtClean="0"/>
              <a:t>It transmits file </a:t>
            </a:r>
            <a:r>
              <a:rPr lang="en-US" sz="2000" dirty="0"/>
              <a:t>from one machine </a:t>
            </a:r>
            <a:r>
              <a:rPr lang="en-US" sz="2000" dirty="0" smtClean="0"/>
              <a:t>to other and required </a:t>
            </a:r>
            <a:r>
              <a:rPr lang="en-US" sz="2000" dirty="0"/>
              <a:t>two Round Trip Time (RTT)—the time taken to send a small packet </a:t>
            </a:r>
            <a:r>
              <a:rPr lang="en-US" sz="2000" dirty="0" smtClean="0"/>
              <a:t>to travel </a:t>
            </a:r>
            <a:r>
              <a:rPr lang="en-US" sz="2000" dirty="0"/>
              <a:t>from client to server and back:</a:t>
            </a:r>
          </a:p>
          <a:p>
            <a:pPr lvl="1" algn="just">
              <a:lnSpc>
                <a:spcPct val="150000"/>
              </a:lnSpc>
              <a:buFont typeface="Wingdings" panose="05000000000000000000" pitchFamily="2" charset="2"/>
              <a:buChar char="v"/>
            </a:pPr>
            <a:r>
              <a:rPr lang="en-US" sz="2000" dirty="0" smtClean="0"/>
              <a:t>One </a:t>
            </a:r>
            <a:r>
              <a:rPr lang="en-US" sz="2000" dirty="0"/>
              <a:t>RTT to initiate TCP connection</a:t>
            </a:r>
          </a:p>
          <a:p>
            <a:pPr lvl="1" algn="just">
              <a:lnSpc>
                <a:spcPct val="150000"/>
              </a:lnSpc>
              <a:buFont typeface="Wingdings" panose="05000000000000000000" pitchFamily="2" charset="2"/>
              <a:buChar char="v"/>
            </a:pPr>
            <a:r>
              <a:rPr lang="en-US" sz="2000" dirty="0" smtClean="0"/>
              <a:t>Second </a:t>
            </a:r>
            <a:r>
              <a:rPr lang="en-US" sz="2000" dirty="0"/>
              <a:t>for HTTP request and first few bytes of HTTP response to return</a:t>
            </a:r>
          </a:p>
          <a:p>
            <a:pPr lvl="1" algn="just">
              <a:lnSpc>
                <a:spcPct val="150000"/>
              </a:lnSpc>
              <a:buFont typeface="Wingdings" panose="05000000000000000000" pitchFamily="2" charset="2"/>
              <a:buChar char="v"/>
            </a:pPr>
            <a:r>
              <a:rPr lang="en-US" sz="2000" dirty="0" smtClean="0"/>
              <a:t>Rest </a:t>
            </a:r>
            <a:r>
              <a:rPr lang="en-US" sz="2000" dirty="0"/>
              <a:t>of the time is taken in transmitting the file</a:t>
            </a:r>
          </a:p>
          <a:p>
            <a:pPr algn="just">
              <a:lnSpc>
                <a:spcPct val="150000"/>
              </a:lnSpc>
            </a:pPr>
            <a:r>
              <a:rPr lang="en-US" sz="2000" dirty="0"/>
              <a:t>While using non-persistent HTTP, the operating system has an extra overhead </a:t>
            </a:r>
            <a:r>
              <a:rPr lang="en-US" sz="2000" dirty="0" smtClean="0"/>
              <a:t>for maintaining </a:t>
            </a:r>
            <a:r>
              <a:rPr lang="en-US" sz="2000" dirty="0"/>
              <a:t>each TCP connection, as a result many browsers often open parallel </a:t>
            </a:r>
            <a:r>
              <a:rPr lang="en-US" sz="2000" dirty="0" smtClean="0"/>
              <a:t>TCP connections </a:t>
            </a:r>
            <a:r>
              <a:rPr lang="en-US" sz="2000" dirty="0"/>
              <a:t>to fetch referenced </a:t>
            </a:r>
            <a:r>
              <a:rPr lang="en-US" sz="2000" dirty="0" smtClean="0"/>
              <a:t>objects.</a:t>
            </a:r>
          </a:p>
        </p:txBody>
      </p:sp>
    </p:spTree>
    <p:extLst>
      <p:ext uri="{BB962C8B-B14F-4D97-AF65-F5344CB8AC3E}">
        <p14:creationId xmlns:p14="http://schemas.microsoft.com/office/powerpoint/2010/main" val="740356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20825</TotalTime>
  <Words>1272</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Internet and Web Technology ICT- 2205 Lecture - 6</vt:lpstr>
      <vt:lpstr>Contents</vt:lpstr>
      <vt:lpstr>Hyper Text Transfer Protocol</vt:lpstr>
      <vt:lpstr>Fundamental characteristics of HTTP protocol</vt:lpstr>
      <vt:lpstr>PowerPoint Presentation</vt:lpstr>
      <vt:lpstr>Hypertext Transfer Protocol Version</vt:lpstr>
      <vt:lpstr>Hypertext Transfer Protocol Version (cont.)</vt:lpstr>
      <vt:lpstr>Hypertext Transfer Protocol Connections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 IT- 3205</dc:title>
  <dc:creator>HP</dc:creator>
  <cp:lastModifiedBy>USER</cp:lastModifiedBy>
  <cp:revision>143</cp:revision>
  <dcterms:created xsi:type="dcterms:W3CDTF">2021-08-05T12:08:08Z</dcterms:created>
  <dcterms:modified xsi:type="dcterms:W3CDTF">2022-02-12T13:32:25Z</dcterms:modified>
</cp:coreProperties>
</file>