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335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60" r:id="rId12"/>
    <p:sldId id="346" r:id="rId13"/>
    <p:sldId id="350" r:id="rId14"/>
    <p:sldId id="352" r:id="rId15"/>
    <p:sldId id="354" r:id="rId16"/>
    <p:sldId id="356" r:id="rId17"/>
    <p:sldId id="3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9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9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1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surf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569" y="518374"/>
            <a:ext cx="10105063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Internet and Web Technology</a:t>
            </a:r>
            <a:br>
              <a:rPr lang="en-US" dirty="0" smtClean="0"/>
            </a:br>
            <a:r>
              <a:rPr lang="en-US" dirty="0" smtClean="0"/>
              <a:t>ICT- </a:t>
            </a:r>
            <a:r>
              <a:rPr lang="en-US" dirty="0"/>
              <a:t>2</a:t>
            </a:r>
            <a:r>
              <a:rPr lang="en-US" dirty="0" smtClean="0"/>
              <a:t>205</a:t>
            </a:r>
            <a:br>
              <a:rPr lang="en-US" dirty="0" smtClean="0"/>
            </a:br>
            <a:r>
              <a:rPr lang="en-US" b="1" dirty="0" smtClean="0"/>
              <a:t>Lecture - 7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569" y="3613156"/>
            <a:ext cx="8915399" cy="19498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err="1" smtClean="0"/>
              <a:t>Mehrin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Institute of Information Technology</a:t>
            </a:r>
          </a:p>
          <a:p>
            <a:r>
              <a:rPr lang="en-US" dirty="0" err="1" smtClean="0"/>
              <a:t>Jahangirnagar</a:t>
            </a:r>
            <a:r>
              <a:rPr lang="en-US" dirty="0" smtClean="0"/>
              <a:t>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79" y="601140"/>
            <a:ext cx="10019205" cy="56259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/>
              <a:t>CONNECT</a:t>
            </a:r>
            <a:r>
              <a:rPr lang="en-US" sz="2000" b="1" dirty="0"/>
              <a:t>:</a:t>
            </a:r>
            <a:r>
              <a:rPr lang="en-US" sz="2000" dirty="0"/>
              <a:t> It is used to convert a request connection into the transparent TCP</a:t>
            </a:r>
            <a:r>
              <a:rPr lang="en-US" sz="2000" dirty="0" smtClean="0"/>
              <a:t>/ IP </a:t>
            </a:r>
            <a:r>
              <a:rPr lang="en-US" sz="2000" dirty="0"/>
              <a:t>tunnel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76" y="1569419"/>
            <a:ext cx="9842209" cy="27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9" y="890210"/>
            <a:ext cx="11199053" cy="586039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i="1" dirty="0" smtClean="0"/>
              <a:t>COPY</a:t>
            </a:r>
            <a:r>
              <a:rPr lang="en-US" sz="1900" b="1" dirty="0"/>
              <a:t>: </a:t>
            </a:r>
            <a:r>
              <a:rPr lang="en-US" sz="1900" dirty="0"/>
              <a:t>The HTTP protocol may be used to copy a file from one location </a:t>
            </a:r>
            <a:r>
              <a:rPr lang="en-US" sz="1900" dirty="0" smtClean="0"/>
              <a:t>to another</a:t>
            </a:r>
            <a:r>
              <a:rPr lang="en-US" sz="1900" dirty="0"/>
              <a:t>. The method COPY is used for this purpose. </a:t>
            </a:r>
            <a:r>
              <a:rPr lang="en-US" sz="1900" dirty="0" smtClean="0"/>
              <a:t>This </a:t>
            </a:r>
            <a:r>
              <a:rPr lang="en-US" sz="1900" dirty="0"/>
              <a:t>method is also vulnerable.</a:t>
            </a:r>
          </a:p>
          <a:p>
            <a:pPr algn="just">
              <a:lnSpc>
                <a:spcPct val="150000"/>
              </a:lnSpc>
            </a:pPr>
            <a:r>
              <a:rPr lang="en-US" sz="1900" b="1" i="1" dirty="0" smtClean="0"/>
              <a:t>MOVE</a:t>
            </a:r>
            <a:r>
              <a:rPr lang="en-US" sz="1900" b="1" dirty="0"/>
              <a:t>:</a:t>
            </a:r>
            <a:r>
              <a:rPr lang="en-US" sz="1900" dirty="0"/>
              <a:t> It is similar to the COPY method except that it deletes the source file</a:t>
            </a:r>
            <a:r>
              <a:rPr lang="en-US" sz="19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b="1" i="1" dirty="0" smtClean="0"/>
              <a:t>Request-URI</a:t>
            </a:r>
            <a:r>
              <a:rPr lang="en-US" sz="1900" b="1" dirty="0" smtClean="0"/>
              <a:t>:</a:t>
            </a:r>
            <a:r>
              <a:rPr lang="en-US" sz="1900" dirty="0" smtClean="0"/>
              <a:t> The second part of the start line is known as the Request-URI. It identifies the resource for which the request needs to be applied.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b="1" i="1" dirty="0" smtClean="0"/>
              <a:t>HTTP version</a:t>
            </a:r>
            <a:r>
              <a:rPr lang="en-US" sz="1900" b="1" dirty="0" smtClean="0"/>
              <a:t>:</a:t>
            </a:r>
            <a:r>
              <a:rPr lang="en-US" sz="1900" dirty="0" smtClean="0"/>
              <a:t> HTTP/1.1 version is used as it is the latest available version.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2" y="-54864"/>
            <a:ext cx="10587400" cy="56259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Headers: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header consists of a single line or multiple lines.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Each header line consists of a header name followed by a colon (:), one or more spaces, and the header value, as shown in the following</a:t>
            </a:r>
            <a:r>
              <a:rPr lang="en-US" sz="20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The header name is not case-sensitive; but the header value may be.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HTTP protocol specification makes a clear distinction between general </a:t>
            </a:r>
            <a:r>
              <a:rPr lang="en-US" sz="2000" dirty="0" smtClean="0"/>
              <a:t> headers, request </a:t>
            </a:r>
            <a:r>
              <a:rPr lang="en-US" sz="2000" dirty="0"/>
              <a:t>headers, </a:t>
            </a:r>
            <a:r>
              <a:rPr lang="en-US" sz="2000" dirty="0" smtClean="0"/>
              <a:t>and </a:t>
            </a:r>
            <a:r>
              <a:rPr lang="en-US" sz="2000" dirty="0"/>
              <a:t>entity headers.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565" y="4386318"/>
            <a:ext cx="3182388" cy="1792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92" y="1880579"/>
            <a:ext cx="4328535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78" y="222112"/>
            <a:ext cx="10271986" cy="56259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General Headers: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They </a:t>
            </a:r>
            <a:r>
              <a:rPr lang="en-US" sz="2000" dirty="0" smtClean="0"/>
              <a:t>are </a:t>
            </a:r>
            <a:r>
              <a:rPr lang="en-US" sz="2000" dirty="0"/>
              <a:t>primarily used to specify </a:t>
            </a:r>
            <a:r>
              <a:rPr lang="en-US" sz="2000" dirty="0" smtClean="0"/>
              <a:t>the method </a:t>
            </a:r>
            <a:r>
              <a:rPr lang="en-US" sz="2000" dirty="0"/>
              <a:t>for processing and handling messages. Some of the General</a:t>
            </a:r>
            <a:r>
              <a:rPr lang="en-US" sz="2000" dirty="0" smtClean="0"/>
              <a:t> </a:t>
            </a:r>
            <a:r>
              <a:rPr lang="en-US" sz="2000" dirty="0"/>
              <a:t>headers with their brief description are given in the following: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/>
              <a:t>• </a:t>
            </a:r>
            <a:r>
              <a:rPr lang="fr-FR" sz="2000" i="1" dirty="0"/>
              <a:t>Date: Mon, 12 Sept 2016 16:09:05 GMT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• </a:t>
            </a:r>
            <a:r>
              <a:rPr lang="en-US" sz="2000" i="1" dirty="0"/>
              <a:t>Connection: Close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• </a:t>
            </a:r>
            <a:r>
              <a:rPr lang="en-US" sz="2000" i="1" dirty="0"/>
              <a:t>Warning: Danger. This site may be hacked!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• </a:t>
            </a:r>
            <a:r>
              <a:rPr lang="en-US" sz="2000" i="1" dirty="0"/>
              <a:t>Cache-Control: </a:t>
            </a:r>
            <a:r>
              <a:rPr lang="en-US" sz="2000" i="1" dirty="0" smtClean="0"/>
              <a:t>no-cache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807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41" y="424231"/>
            <a:ext cx="10403246" cy="56473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Request </a:t>
            </a:r>
            <a:r>
              <a:rPr lang="en-US" sz="2000" b="1" dirty="0" smtClean="0"/>
              <a:t>Headers: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It </a:t>
            </a:r>
            <a:r>
              <a:rPr lang="en-US" sz="2000" dirty="0"/>
              <a:t>allows the client to pass additional information about themselves and about the request</a:t>
            </a:r>
            <a:r>
              <a:rPr lang="en-US" sz="2000" dirty="0" smtClean="0"/>
              <a:t>, such </a:t>
            </a:r>
            <a:r>
              <a:rPr lang="en-US" sz="2000" dirty="0"/>
              <a:t>as the data format that the client expects. Some of the request headers with their </a:t>
            </a:r>
            <a:r>
              <a:rPr lang="en-US" sz="2000" dirty="0" smtClean="0"/>
              <a:t>brief description </a:t>
            </a:r>
            <a:r>
              <a:rPr lang="en-US" sz="2000" dirty="0"/>
              <a:t>are given in the following: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</a:t>
            </a:r>
            <a:r>
              <a:rPr lang="en-US" sz="2000" i="1" dirty="0"/>
              <a:t>User-Agent: Mozilla/4.75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• </a:t>
            </a:r>
            <a:r>
              <a:rPr lang="en-US" sz="2000" i="1" dirty="0"/>
              <a:t>Host: </a:t>
            </a:r>
            <a:r>
              <a:rPr lang="en-US" sz="2000" i="1" dirty="0" smtClean="0">
                <a:hlinkClick r:id="rId2"/>
              </a:rPr>
              <a:t>www.netsurf.com</a:t>
            </a:r>
            <a:endParaRPr lang="en-US" sz="2000" i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</a:t>
            </a:r>
            <a:r>
              <a:rPr lang="en-US" sz="2000" i="1" dirty="0" err="1"/>
              <a:t>Referer</a:t>
            </a:r>
            <a:r>
              <a:rPr lang="en-US" sz="2000" i="1" dirty="0"/>
              <a:t>: http://wwwdtu.ac.in/</a:t>
            </a:r>
            <a:r>
              <a:rPr lang="en-US" sz="2000" dirty="0"/>
              <a:t>∼</a:t>
            </a:r>
            <a:r>
              <a:rPr lang="en-US" sz="2000" i="1" dirty="0" err="1"/>
              <a:t>akshi</a:t>
            </a:r>
            <a:r>
              <a:rPr lang="en-US" sz="2000" i="1" dirty="0"/>
              <a:t>/index.html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• </a:t>
            </a:r>
            <a:r>
              <a:rPr lang="en-US" sz="2000" i="1" dirty="0"/>
              <a:t>Accept: </a:t>
            </a:r>
            <a:r>
              <a:rPr lang="en-US" sz="2000" i="1" dirty="0" smtClean="0"/>
              <a:t>text/plain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9541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200" y="395896"/>
            <a:ext cx="10546680" cy="56473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Entity </a:t>
            </a:r>
            <a:r>
              <a:rPr lang="en-US" sz="2000" b="1" dirty="0" smtClean="0"/>
              <a:t>Header: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It contains the information about the message body or the target messages in case of </a:t>
            </a:r>
            <a:r>
              <a:rPr lang="en-US" sz="2000" dirty="0" smtClean="0"/>
              <a:t>the request </a:t>
            </a:r>
            <a:r>
              <a:rPr lang="en-US" sz="2000" dirty="0"/>
              <a:t>messages have no body. Some of the entity headers with their brief description are: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</a:t>
            </a:r>
            <a:r>
              <a:rPr lang="en-US" sz="2000" i="1" dirty="0"/>
              <a:t>Content-Type: </a:t>
            </a:r>
            <a:r>
              <a:rPr lang="en-US" sz="2000" i="1" dirty="0" smtClean="0"/>
              <a:t>mime-type/mime-subtype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</a:t>
            </a:r>
            <a:r>
              <a:rPr lang="en-US" sz="2000" i="1" dirty="0"/>
              <a:t>Content-Length: </a:t>
            </a:r>
            <a:r>
              <a:rPr lang="en-US" sz="2000" i="1" dirty="0" smtClean="0"/>
              <a:t>546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</a:t>
            </a:r>
            <a:r>
              <a:rPr lang="en-US" sz="2000" i="1" dirty="0"/>
              <a:t>Last-Modified: Sun, 11 Sept 2016 13:28:31 GMT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• </a:t>
            </a:r>
            <a:r>
              <a:rPr lang="en-US" sz="2000" i="1" dirty="0"/>
              <a:t>Allow: GET, HEAD, POST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548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494" y="1304931"/>
            <a:ext cx="10510823" cy="47372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Message Body: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message body part is optional for an HTTP message, but, if it is available, then it </a:t>
            </a:r>
            <a:r>
              <a:rPr lang="en-US" sz="2000" dirty="0" smtClean="0"/>
              <a:t>is used </a:t>
            </a:r>
            <a:r>
              <a:rPr lang="en-US" sz="2000" dirty="0"/>
              <a:t>to carry the entity-body associated with the request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the entity-body is associated</a:t>
            </a:r>
            <a:r>
              <a:rPr lang="en-US" sz="2000" dirty="0" smtClean="0"/>
              <a:t>, then </a:t>
            </a:r>
            <a:r>
              <a:rPr lang="en-US" sz="2000" dirty="0"/>
              <a:t>usually Content-Type and Content-Length header lines specify the nature </a:t>
            </a:r>
            <a:r>
              <a:rPr lang="en-US" sz="2000" dirty="0" smtClean="0"/>
              <a:t>of the </a:t>
            </a:r>
            <a:r>
              <a:rPr lang="en-US" sz="2000" dirty="0"/>
              <a:t>associated body.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message body is the one that carries the actual HTTP request </a:t>
            </a:r>
            <a:r>
              <a:rPr lang="en-US" sz="2000" dirty="0" smtClean="0"/>
              <a:t>data. </a:t>
            </a:r>
          </a:p>
        </p:txBody>
      </p:sp>
    </p:spTree>
    <p:extLst>
      <p:ext uri="{BB962C8B-B14F-4D97-AF65-F5344CB8AC3E}">
        <p14:creationId xmlns:p14="http://schemas.microsoft.com/office/powerpoint/2010/main" val="33956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685" y="1068944"/>
            <a:ext cx="10092764" cy="5956481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example of HTTP request message with </a:t>
            </a:r>
            <a:r>
              <a:rPr lang="en-US" sz="2000" dirty="0" smtClean="0"/>
              <a:t>no message </a:t>
            </a:r>
            <a:r>
              <a:rPr lang="en-US" sz="2000" dirty="0"/>
              <a:t>body </a:t>
            </a:r>
            <a:r>
              <a:rPr lang="en-US" sz="2000" dirty="0" smtClean="0"/>
              <a:t>is shown below: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78" y="1922169"/>
            <a:ext cx="9465971" cy="41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17" y="1356951"/>
            <a:ext cx="11081418" cy="521417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basic HTTP communication model has four steps: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i="1" dirty="0" smtClean="0"/>
              <a:t>Handshaking</a:t>
            </a:r>
            <a:r>
              <a:rPr lang="en-US" sz="1800" b="1" dirty="0"/>
              <a:t>:</a:t>
            </a:r>
            <a:r>
              <a:rPr lang="en-US" sz="1800" dirty="0"/>
              <a:t> Opening a TCP connection to the web server.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i="1" dirty="0" smtClean="0"/>
              <a:t>Client </a:t>
            </a:r>
            <a:r>
              <a:rPr lang="en-US" sz="1800" b="1" i="1" dirty="0"/>
              <a:t>request</a:t>
            </a:r>
            <a:r>
              <a:rPr lang="en-US" sz="1800" b="1" dirty="0"/>
              <a:t>:</a:t>
            </a:r>
            <a:r>
              <a:rPr lang="en-US" sz="1800" dirty="0"/>
              <a:t> After a TCP connection is created, the HTTP client sends a </a:t>
            </a:r>
            <a:r>
              <a:rPr lang="en-US" sz="1800" dirty="0" smtClean="0"/>
              <a:t>  request message </a:t>
            </a:r>
            <a:r>
              <a:rPr lang="en-US" sz="1800" dirty="0"/>
              <a:t>formatted according to the rules of the HTTP </a:t>
            </a:r>
            <a:r>
              <a:rPr lang="en-US" sz="1800" dirty="0" smtClean="0"/>
              <a:t>standard—an </a:t>
            </a:r>
            <a:r>
              <a:rPr lang="en-US" sz="1800" i="1" dirty="0" smtClean="0"/>
              <a:t>HTTP Request</a:t>
            </a:r>
            <a:r>
              <a:rPr lang="en-US" sz="1800" dirty="0" smtClean="0"/>
              <a:t>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i="1" dirty="0" smtClean="0"/>
              <a:t>Server response</a:t>
            </a:r>
            <a:r>
              <a:rPr lang="en-US" sz="1800" b="1" dirty="0" smtClean="0"/>
              <a:t>:</a:t>
            </a:r>
            <a:r>
              <a:rPr lang="en-US" sz="1800" dirty="0" smtClean="0"/>
              <a:t> The server reads </a:t>
            </a:r>
            <a:r>
              <a:rPr lang="en-US" sz="1800" dirty="0" smtClean="0"/>
              <a:t>the </a:t>
            </a:r>
            <a:r>
              <a:rPr lang="en-US" sz="1800" dirty="0" smtClean="0"/>
              <a:t>request. It takes action </a:t>
            </a:r>
            <a:r>
              <a:rPr lang="en-US" sz="1800" dirty="0" smtClean="0"/>
              <a:t>creates </a:t>
            </a:r>
            <a:r>
              <a:rPr lang="en-US" sz="1800" dirty="0" smtClean="0"/>
              <a:t>an HTTP response message, which it sends back to the client. The response message </a:t>
            </a:r>
            <a:r>
              <a:rPr lang="en-US" sz="1800" dirty="0" smtClean="0"/>
              <a:t>indicates </a:t>
            </a:r>
            <a:r>
              <a:rPr lang="en-US" sz="1800" dirty="0" smtClean="0"/>
              <a:t>the request was successful.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i="1" dirty="0" smtClean="0"/>
              <a:t>Closing</a:t>
            </a:r>
            <a:r>
              <a:rPr lang="en-US" sz="1800" b="1" dirty="0" smtClean="0"/>
              <a:t>:</a:t>
            </a:r>
            <a:r>
              <a:rPr lang="en-US" sz="1800" dirty="0" smtClean="0"/>
              <a:t> Closing the connection (optional).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8282" y="260950"/>
            <a:ext cx="9844288" cy="767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Hypertext Transfer Protocol Communication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160" y="184840"/>
            <a:ext cx="8911687" cy="792566"/>
          </a:xfrm>
        </p:spPr>
        <p:txBody>
          <a:bodyPr/>
          <a:lstStyle/>
          <a:p>
            <a:r>
              <a:rPr lang="en-US" dirty="0" smtClean="0"/>
              <a:t>HTTP Request Message Format</a:t>
            </a:r>
            <a:endParaRPr lang="en-US" dirty="0"/>
          </a:p>
        </p:txBody>
      </p:sp>
      <p:pic>
        <p:nvPicPr>
          <p:cNvPr id="1026" name="Picture 2" descr="Communication Networks/HTTP Protocol - Wikibooks, open books for an open 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5" y="1157143"/>
            <a:ext cx="9448821" cy="547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9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797" y="1284724"/>
            <a:ext cx="10877674" cy="525887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Start Line /Request Line: </a:t>
            </a:r>
            <a:r>
              <a:rPr lang="en-US" sz="2000" dirty="0" smtClean="0"/>
              <a:t>It </a:t>
            </a:r>
            <a:r>
              <a:rPr lang="en-US" sz="2000" dirty="0"/>
              <a:t>consists of three parts: the </a:t>
            </a:r>
            <a:r>
              <a:rPr lang="en-US" sz="2000" b="1" dirty="0" smtClean="0"/>
              <a:t>Request </a:t>
            </a:r>
            <a:r>
              <a:rPr lang="en-US" sz="2000" b="1" dirty="0"/>
              <a:t>method</a:t>
            </a:r>
            <a:r>
              <a:rPr lang="en-US" sz="2000" dirty="0"/>
              <a:t>, </a:t>
            </a:r>
            <a:r>
              <a:rPr lang="en-US" sz="2000" b="1" dirty="0"/>
              <a:t>Request URI</a:t>
            </a:r>
            <a:r>
              <a:rPr lang="en-US" sz="2000" dirty="0"/>
              <a:t>, and the </a:t>
            </a:r>
            <a:r>
              <a:rPr lang="en-US" sz="2000" b="1" dirty="0" smtClean="0"/>
              <a:t>HTTP </a:t>
            </a:r>
            <a:r>
              <a:rPr lang="en-US" sz="2000" b="1" dirty="0" smtClean="0"/>
              <a:t>version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i="1" dirty="0"/>
              <a:t>Request method</a:t>
            </a:r>
            <a:r>
              <a:rPr lang="en-US" sz="2000" b="1" dirty="0"/>
              <a:t>:</a:t>
            </a:r>
            <a:r>
              <a:rPr lang="en-US" sz="2000" dirty="0"/>
              <a:t> It indicates the type of the request a client wants to send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     Method </a:t>
            </a:r>
            <a:r>
              <a:rPr lang="en-US" sz="2000" dirty="0"/>
              <a:t>= GET | HEAD | POST | PUT| DELETE| TRACE | OPTIONS| </a:t>
            </a:r>
            <a:r>
              <a:rPr lang="en-US" sz="2000" dirty="0" smtClean="0"/>
              <a:t>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CONNECT | COPY</a:t>
            </a:r>
            <a:r>
              <a:rPr lang="en-US" sz="2000" dirty="0"/>
              <a:t>| MOVE</a:t>
            </a:r>
          </a:p>
        </p:txBody>
      </p:sp>
    </p:spTree>
    <p:extLst>
      <p:ext uri="{BB962C8B-B14F-4D97-AF65-F5344CB8AC3E}">
        <p14:creationId xmlns:p14="http://schemas.microsoft.com/office/powerpoint/2010/main" val="15759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71" y="1285865"/>
            <a:ext cx="10742064" cy="51172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/>
              <a:t>GET</a:t>
            </a:r>
            <a:r>
              <a:rPr lang="en-US" sz="2000" b="1" dirty="0"/>
              <a:t>:</a:t>
            </a:r>
            <a:r>
              <a:rPr lang="en-US" sz="2000" dirty="0"/>
              <a:t> Request server to return the resource specified by the Request-URI </a:t>
            </a:r>
            <a:r>
              <a:rPr lang="en-US" sz="2000" dirty="0" smtClean="0"/>
              <a:t>as the </a:t>
            </a:r>
            <a:r>
              <a:rPr lang="en-US" sz="2000" dirty="0"/>
              <a:t>body of a response. It is the most frequently used method in the </a:t>
            </a:r>
            <a:r>
              <a:rPr lang="en-US" sz="2000" dirty="0" smtClean="0"/>
              <a:t>web. </a:t>
            </a:r>
            <a:r>
              <a:rPr lang="en-US" sz="2000" dirty="0"/>
              <a:t>The message body is empty for the </a:t>
            </a:r>
            <a:r>
              <a:rPr lang="en-US" sz="2000" dirty="0" smtClean="0"/>
              <a:t>GET method</a:t>
            </a:r>
            <a:r>
              <a:rPr lang="en-US" sz="2000" dirty="0"/>
              <a:t>. This method may also be used to send </a:t>
            </a:r>
            <a:r>
              <a:rPr lang="en-US" sz="2000" dirty="0" smtClean="0"/>
              <a:t>information to </a:t>
            </a:r>
            <a:r>
              <a:rPr lang="en-US" sz="2000" dirty="0"/>
              <a:t>the server for processing without using an HTML </a:t>
            </a:r>
            <a:r>
              <a:rPr lang="en-US" sz="2000" dirty="0" smtClean="0"/>
              <a:t>form.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Ex: </a:t>
            </a:r>
            <a:r>
              <a:rPr lang="en-US" sz="2000" b="1" dirty="0"/>
              <a:t>/test/demo_form.php?name1=value1&amp;name2=value2</a:t>
            </a:r>
          </a:p>
        </p:txBody>
      </p:sp>
    </p:spTree>
    <p:extLst>
      <p:ext uri="{BB962C8B-B14F-4D97-AF65-F5344CB8AC3E}">
        <p14:creationId xmlns:p14="http://schemas.microsoft.com/office/powerpoint/2010/main" val="27657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36" y="469898"/>
            <a:ext cx="10768748" cy="21544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/>
              <a:t>HEAD</a:t>
            </a:r>
            <a:r>
              <a:rPr lang="en-US" sz="2000" b="1" dirty="0"/>
              <a:t>: </a:t>
            </a:r>
            <a:r>
              <a:rPr lang="en-US" sz="2000" dirty="0"/>
              <a:t>Requests server to return the same HTTP header fields that would </a:t>
            </a:r>
            <a:r>
              <a:rPr lang="en-US" sz="2000" dirty="0" smtClean="0"/>
              <a:t>be returned </a:t>
            </a:r>
            <a:r>
              <a:rPr lang="en-US" sz="2000" dirty="0"/>
              <a:t>if a GET method was used, but not return the message body that </a:t>
            </a:r>
            <a:r>
              <a:rPr lang="en-US" sz="2000" dirty="0" smtClean="0"/>
              <a:t>would be </a:t>
            </a:r>
            <a:r>
              <a:rPr lang="en-US" sz="2000" dirty="0"/>
              <a:t>returned to a GET </a:t>
            </a:r>
            <a:r>
              <a:rPr lang="en-US" sz="2000" dirty="0" smtClean="0"/>
              <a:t>method.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Ex: </a:t>
            </a:r>
            <a:r>
              <a:rPr lang="en-US" sz="2000" dirty="0"/>
              <a:t>The HTTP HEAD request is used to check the availability, size, and last modification date of a resource without downloading </a:t>
            </a:r>
            <a:r>
              <a:rPr lang="en-US" sz="2000" dirty="0" smtClean="0"/>
              <a:t>it.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19" y="2855822"/>
            <a:ext cx="6882981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111" y="1167682"/>
            <a:ext cx="10688065" cy="542137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/>
              <a:t>POST</a:t>
            </a:r>
            <a:r>
              <a:rPr lang="en-US" sz="2000" b="1" dirty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most common form of the </a:t>
            </a:r>
            <a:r>
              <a:rPr lang="en-US" sz="2000" dirty="0" smtClean="0"/>
              <a:t>POST method </a:t>
            </a:r>
            <a:r>
              <a:rPr lang="en-US" sz="2000" dirty="0"/>
              <a:t>is to submit an HTML form to the server. Since the information </a:t>
            </a:r>
            <a:r>
              <a:rPr lang="en-US" sz="2000" dirty="0" smtClean="0"/>
              <a:t>is included </a:t>
            </a:r>
            <a:r>
              <a:rPr lang="en-US" sz="2000" dirty="0"/>
              <a:t>in the body, large chunks of data such as an entire file can be sent </a:t>
            </a:r>
            <a:r>
              <a:rPr lang="en-US" sz="2000" dirty="0" smtClean="0"/>
              <a:t>to </a:t>
            </a:r>
            <a:r>
              <a:rPr lang="en-US" sz="2000" dirty="0"/>
              <a:t>the </a:t>
            </a:r>
            <a:r>
              <a:rPr lang="en-US" sz="2000" dirty="0" smtClean="0"/>
              <a:t>server. 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Ex:POST</a:t>
            </a:r>
            <a:r>
              <a:rPr lang="en-US" sz="2000" dirty="0" smtClean="0"/>
              <a:t>/test/</a:t>
            </a:r>
            <a:r>
              <a:rPr lang="en-US" sz="2000" dirty="0" err="1" smtClean="0"/>
              <a:t>demo_form.phpHTTP</a:t>
            </a:r>
            <a:r>
              <a:rPr lang="en-US" sz="2000" dirty="0" smtClean="0"/>
              <a:t>/1.1</a:t>
            </a:r>
            <a:br>
              <a:rPr lang="en-US" sz="2000" dirty="0" smtClean="0"/>
            </a:br>
            <a:r>
              <a:rPr lang="en-US" sz="2000" dirty="0" smtClean="0"/>
              <a:t>Host: w3schools.com</a:t>
            </a:r>
            <a:br>
              <a:rPr lang="en-US" sz="2000" dirty="0" smtClean="0"/>
            </a:br>
            <a:r>
              <a:rPr lang="en-US" sz="2000" dirty="0" smtClean="0"/>
              <a:t>name1=value1&amp;name2=value2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80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53" y="1232077"/>
            <a:ext cx="10984112" cy="51172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/>
              <a:t>PUT</a:t>
            </a:r>
            <a:r>
              <a:rPr lang="en-US" sz="2000" b="1" dirty="0" smtClean="0"/>
              <a:t>: </a:t>
            </a:r>
            <a:r>
              <a:rPr lang="en-US" sz="2000" dirty="0" smtClean="0"/>
              <a:t>It </a:t>
            </a:r>
            <a:r>
              <a:rPr lang="en-US" sz="2000" dirty="0"/>
              <a:t>is used to upload a new resource or replace an existing document</a:t>
            </a:r>
            <a:r>
              <a:rPr lang="en-US" sz="2000" dirty="0" smtClean="0"/>
              <a:t>. The </a:t>
            </a:r>
            <a:r>
              <a:rPr lang="en-US" sz="2000" dirty="0"/>
              <a:t>actual document is specified in the body </a:t>
            </a:r>
            <a:r>
              <a:rPr lang="en-US" sz="2000" dirty="0" smtClean="0"/>
              <a:t>part.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01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711" y="1232077"/>
            <a:ext cx="10759783" cy="56259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/>
              <a:t>DELETE</a:t>
            </a:r>
            <a:r>
              <a:rPr lang="en-US" sz="2000" b="1" dirty="0"/>
              <a:t>:</a:t>
            </a:r>
            <a:r>
              <a:rPr lang="en-US" sz="2000" dirty="0"/>
              <a:t> Request server to respond to future HTTP request messages </a:t>
            </a:r>
            <a:r>
              <a:rPr lang="en-US" sz="2000" dirty="0" smtClean="0"/>
              <a:t>that contain </a:t>
            </a:r>
            <a:r>
              <a:rPr lang="en-US" sz="2000" dirty="0"/>
              <a:t>the specified Request-URI with a response indicating that there is </a:t>
            </a:r>
            <a:r>
              <a:rPr lang="en-US" sz="2000" dirty="0" smtClean="0"/>
              <a:t>no resource </a:t>
            </a:r>
            <a:r>
              <a:rPr lang="en-US" sz="2000" dirty="0"/>
              <a:t>associated with this Request-URI</a:t>
            </a:r>
            <a:r>
              <a:rPr lang="en-US" sz="20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b="1" i="1" dirty="0" smtClean="0"/>
              <a:t>TRACE</a:t>
            </a:r>
            <a:r>
              <a:rPr lang="en-US" sz="2000" b="1" dirty="0" smtClean="0"/>
              <a:t>:</a:t>
            </a:r>
            <a:r>
              <a:rPr lang="en-US" sz="2000" dirty="0" smtClean="0"/>
              <a:t> Used primarily </a:t>
            </a:r>
            <a:r>
              <a:rPr lang="en-US" sz="2000" dirty="0"/>
              <a:t>for test purposes by instructing the web servers to echo the </a:t>
            </a:r>
            <a:r>
              <a:rPr lang="en-US" sz="2000" dirty="0" smtClean="0"/>
              <a:t>request back </a:t>
            </a:r>
            <a:r>
              <a:rPr lang="en-US" sz="2000" dirty="0"/>
              <a:t>to the client</a:t>
            </a:r>
            <a:r>
              <a:rPr lang="en-US" sz="20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b="1" i="1" dirty="0"/>
              <a:t>OPTIONS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It </a:t>
            </a:r>
            <a:r>
              <a:rPr lang="en-US" sz="2000" dirty="0"/>
              <a:t>is usually used to </a:t>
            </a:r>
            <a:r>
              <a:rPr lang="en-US" sz="2000" dirty="0" smtClean="0"/>
              <a:t>check  whether </a:t>
            </a:r>
            <a:r>
              <a:rPr lang="en-US" sz="2000" dirty="0"/>
              <a:t>a server is functioning properly before performing other tasks.</a:t>
            </a:r>
          </a:p>
        </p:txBody>
      </p:sp>
    </p:spTree>
    <p:extLst>
      <p:ext uri="{BB962C8B-B14F-4D97-AF65-F5344CB8AC3E}">
        <p14:creationId xmlns:p14="http://schemas.microsoft.com/office/powerpoint/2010/main" val="23139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21121</TotalTime>
  <Words>906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Internet and Web Technology ICT- 2205 Lecture - 7</vt:lpstr>
      <vt:lpstr>PowerPoint Presentation</vt:lpstr>
      <vt:lpstr>HTTP Request Message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IT- 3205</dc:title>
  <dc:creator>HP</dc:creator>
  <cp:lastModifiedBy>USER</cp:lastModifiedBy>
  <cp:revision>194</cp:revision>
  <dcterms:created xsi:type="dcterms:W3CDTF">2021-08-05T12:08:08Z</dcterms:created>
  <dcterms:modified xsi:type="dcterms:W3CDTF">2022-02-12T04:08:40Z</dcterms:modified>
</cp:coreProperties>
</file>