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335" r:id="rId4"/>
    <p:sldId id="336" r:id="rId5"/>
    <p:sldId id="337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63" r:id="rId17"/>
    <p:sldId id="349" r:id="rId18"/>
    <p:sldId id="351" r:id="rId19"/>
    <p:sldId id="350" r:id="rId20"/>
    <p:sldId id="353" r:id="rId21"/>
    <p:sldId id="352" r:id="rId22"/>
    <p:sldId id="354" r:id="rId23"/>
    <p:sldId id="356" r:id="rId24"/>
    <p:sldId id="355" r:id="rId25"/>
    <p:sldId id="357" r:id="rId26"/>
    <p:sldId id="358" r:id="rId27"/>
    <p:sldId id="359" r:id="rId28"/>
    <p:sldId id="360" r:id="rId29"/>
    <p:sldId id="361" r:id="rId30"/>
    <p:sldId id="31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7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2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8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9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16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7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3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0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23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../Books/Akshi%20Kumar%20(Author)%20-%20Web%20Technology_%20Theory%20and%20Practice%20(2018,%20Chapman%20and%20Hall_CRC)%20-%20libgen.li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5569" y="518374"/>
            <a:ext cx="10105063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Internet and Web Technology</a:t>
            </a:r>
            <a:br>
              <a:rPr lang="en-US" dirty="0" smtClean="0"/>
            </a:br>
            <a:r>
              <a:rPr lang="en-US" dirty="0" smtClean="0"/>
              <a:t>ICT- </a:t>
            </a:r>
            <a:r>
              <a:rPr lang="en-US" dirty="0"/>
              <a:t>2</a:t>
            </a:r>
            <a:r>
              <a:rPr lang="en-US" dirty="0" smtClean="0"/>
              <a:t>205</a:t>
            </a:r>
            <a:br>
              <a:rPr lang="en-US" dirty="0" smtClean="0"/>
            </a:br>
            <a:r>
              <a:rPr lang="en-US" b="1" dirty="0" smtClean="0"/>
              <a:t>Lecture - 8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8319" y="3371109"/>
            <a:ext cx="8915399" cy="194984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Presented By:</a:t>
            </a:r>
          </a:p>
          <a:p>
            <a:r>
              <a:rPr lang="en-US" dirty="0" err="1" smtClean="0"/>
              <a:t>Mehrin</a:t>
            </a:r>
            <a:r>
              <a:rPr lang="en-US" dirty="0" smtClean="0"/>
              <a:t> </a:t>
            </a:r>
            <a:r>
              <a:rPr lang="en-US" dirty="0" err="1" smtClean="0"/>
              <a:t>Anannya</a:t>
            </a:r>
            <a:endParaRPr lang="en-US" dirty="0" smtClean="0"/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Institute of Information Technology</a:t>
            </a:r>
          </a:p>
          <a:p>
            <a:r>
              <a:rPr lang="en-US" dirty="0" err="1" smtClean="0"/>
              <a:t>Jahangirnagar</a:t>
            </a:r>
            <a:r>
              <a:rPr lang="en-US" dirty="0" smtClean="0"/>
              <a:t> University.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740" y="476518"/>
            <a:ext cx="10002611" cy="798490"/>
          </a:xfrm>
        </p:spPr>
        <p:txBody>
          <a:bodyPr>
            <a:normAutofit fontScale="90000"/>
          </a:bodyPr>
          <a:lstStyle/>
          <a:p>
            <a:r>
              <a:rPr lang="en-US" dirty="0"/>
              <a:t>Hypertext Response Message Format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740" y="1275008"/>
            <a:ext cx="9538973" cy="531897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Response Headers (cont</a:t>
            </a:r>
            <a:r>
              <a:rPr lang="en-US" sz="2000" b="1" dirty="0" smtClean="0"/>
              <a:t>.):</a:t>
            </a:r>
            <a:endParaRPr lang="en-US" sz="2000" b="1" i="1" dirty="0" smtClean="0"/>
          </a:p>
          <a:p>
            <a:pPr>
              <a:lnSpc>
                <a:spcPct val="150000"/>
              </a:lnSpc>
            </a:pPr>
            <a:r>
              <a:rPr lang="en-US" sz="2000" i="1" dirty="0" smtClean="0"/>
              <a:t>Age:22</a:t>
            </a:r>
            <a:endParaRPr lang="en-US" sz="2000" i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This header specifies the age of the resource in the proxy cache in </a:t>
            </a:r>
            <a:r>
              <a:rPr lang="en-US" sz="2000" dirty="0" smtClean="0"/>
              <a:t>seconds.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161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740" y="476518"/>
            <a:ext cx="10002611" cy="798490"/>
          </a:xfrm>
        </p:spPr>
        <p:txBody>
          <a:bodyPr>
            <a:normAutofit fontScale="90000"/>
          </a:bodyPr>
          <a:lstStyle/>
          <a:p>
            <a:r>
              <a:rPr lang="en-US" dirty="0"/>
              <a:t>Hypertext Response Message Format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21" y="1277028"/>
            <a:ext cx="10683426" cy="5280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 smtClean="0"/>
              <a:t>Message Body: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Similar </a:t>
            </a:r>
            <a:r>
              <a:rPr lang="en-US" sz="2000" dirty="0"/>
              <a:t>to HTTP request messages, the message body in an HTTP response message </a:t>
            </a:r>
            <a:r>
              <a:rPr lang="en-US" sz="2000" dirty="0" smtClean="0"/>
              <a:t>is also </a:t>
            </a:r>
            <a:r>
              <a:rPr lang="en-US" sz="2000" dirty="0"/>
              <a:t>optional. 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message body carries the actual HTTP response data from the </a:t>
            </a:r>
            <a:r>
              <a:rPr lang="en-US" sz="2000" dirty="0" smtClean="0"/>
              <a:t>server (including </a:t>
            </a:r>
            <a:r>
              <a:rPr lang="en-US" sz="2000" dirty="0"/>
              <a:t>files, images, and so on) to the client</a:t>
            </a:r>
            <a:r>
              <a:rPr lang="en-US" sz="2000" dirty="0" smtClean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A </a:t>
            </a:r>
            <a:r>
              <a:rPr lang="en-US" sz="2000" dirty="0"/>
              <a:t>sample response to the request message shown </a:t>
            </a:r>
            <a:r>
              <a:rPr lang="en-US" sz="2000" dirty="0" smtClean="0"/>
              <a:t>here.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635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740" y="476518"/>
            <a:ext cx="10002611" cy="798490"/>
          </a:xfrm>
        </p:spPr>
        <p:txBody>
          <a:bodyPr>
            <a:normAutofit fontScale="90000"/>
          </a:bodyPr>
          <a:lstStyle/>
          <a:p>
            <a:r>
              <a:rPr lang="en-US" dirty="0"/>
              <a:t>Hypertext Response Message Format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740" y="1275008"/>
            <a:ext cx="9581882" cy="51257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Message Body (cont.):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					HTTP Request Message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40" y="1790431"/>
            <a:ext cx="9689032" cy="352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5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740" y="476518"/>
            <a:ext cx="10002611" cy="798490"/>
          </a:xfrm>
        </p:spPr>
        <p:txBody>
          <a:bodyPr>
            <a:normAutofit fontScale="90000"/>
          </a:bodyPr>
          <a:lstStyle/>
          <a:p>
            <a:r>
              <a:rPr lang="en-US" dirty="0"/>
              <a:t>Hypertext Response Message Format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8869" y="1303922"/>
            <a:ext cx="9581882" cy="55829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Message Body(cont.):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						HTTP Response Message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69" y="1629935"/>
            <a:ext cx="9821482" cy="449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6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830" y="495323"/>
            <a:ext cx="8911687" cy="702413"/>
          </a:xfrm>
        </p:spPr>
        <p:txBody>
          <a:bodyPr/>
          <a:lstStyle/>
          <a:p>
            <a:r>
              <a:rPr lang="en-US" dirty="0" smtClean="0"/>
              <a:t>HTTP Transfer Protocol Secure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654" y="1295966"/>
            <a:ext cx="10320722" cy="5091449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2000" i="1" dirty="0"/>
              <a:t>HTTPS </a:t>
            </a:r>
            <a:r>
              <a:rPr lang="en-US" sz="2000" dirty="0"/>
              <a:t>is a protocol for secure communication over the Internet. It was developed </a:t>
            </a:r>
            <a:r>
              <a:rPr lang="en-US" sz="2000" dirty="0" smtClean="0"/>
              <a:t>by Netscape</a:t>
            </a:r>
            <a:r>
              <a:rPr lang="en-US" sz="2000" dirty="0"/>
              <a:t>. It is not a protocol, but it is just the result of the combination of the HTTP and SSL</a:t>
            </a:r>
            <a:r>
              <a:rPr lang="en-US" sz="2000" dirty="0" smtClean="0"/>
              <a:t>/ TLS </a:t>
            </a:r>
            <a:r>
              <a:rPr lang="en-US" sz="2000" dirty="0"/>
              <a:t>(Secure Socket Layer/Transport Layer Security) protocol. </a:t>
            </a:r>
            <a:endParaRPr lang="en-US" sz="2000" dirty="0" smtClean="0"/>
          </a:p>
          <a:p>
            <a:pPr algn="just">
              <a:lnSpc>
                <a:spcPct val="170000"/>
              </a:lnSpc>
            </a:pPr>
            <a:r>
              <a:rPr lang="en-US" sz="2000" dirty="0" smtClean="0"/>
              <a:t>It </a:t>
            </a:r>
            <a:r>
              <a:rPr lang="en-US" sz="2000" dirty="0"/>
              <a:t>is also called secure HTTP</a:t>
            </a:r>
            <a:r>
              <a:rPr lang="en-US" sz="2000" dirty="0" smtClean="0"/>
              <a:t>, as </a:t>
            </a:r>
            <a:r>
              <a:rPr lang="en-US" sz="2000" dirty="0"/>
              <a:t>it sends and receives everything in the encrypted form, adding the element of safety.</a:t>
            </a:r>
          </a:p>
          <a:p>
            <a:pPr algn="just">
              <a:lnSpc>
                <a:spcPct val="170000"/>
              </a:lnSpc>
            </a:pPr>
            <a:r>
              <a:rPr lang="en-US" sz="2000" dirty="0"/>
              <a:t>HTTPS is often used to protect highly confidential online transactions like online </a:t>
            </a:r>
            <a:r>
              <a:rPr lang="en-US" sz="2000" dirty="0" smtClean="0"/>
              <a:t>banking and </a:t>
            </a:r>
            <a:r>
              <a:rPr lang="en-US" sz="2000" dirty="0"/>
              <a:t>online shopping order forms.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2786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830" y="495323"/>
            <a:ext cx="8911687" cy="702413"/>
          </a:xfrm>
        </p:spPr>
        <p:txBody>
          <a:bodyPr/>
          <a:lstStyle/>
          <a:p>
            <a:r>
              <a:rPr lang="en-US" dirty="0" smtClean="0"/>
              <a:t>HTTP Transfer Protocol Secure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80" y="1206319"/>
            <a:ext cx="9480331" cy="478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2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830" y="495323"/>
            <a:ext cx="8911687" cy="702413"/>
          </a:xfrm>
        </p:spPr>
        <p:txBody>
          <a:bodyPr/>
          <a:lstStyle/>
          <a:p>
            <a:r>
              <a:rPr lang="en-US" dirty="0" smtClean="0"/>
              <a:t>HTTP Transfer Protocol Secure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945" y="1197736"/>
            <a:ext cx="10775020" cy="5091449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use of HTTPS protects against </a:t>
            </a:r>
            <a:r>
              <a:rPr lang="en-US" sz="2000" dirty="0" smtClean="0"/>
              <a:t>eavesdropping and </a:t>
            </a:r>
            <a:r>
              <a:rPr lang="en-US" sz="2000" dirty="0"/>
              <a:t>man-in-the-middle attacks. While using HTTP, servers and clients still speak </a:t>
            </a:r>
            <a:r>
              <a:rPr lang="en-US" sz="2000" dirty="0" smtClean="0"/>
              <a:t>exactly the </a:t>
            </a:r>
            <a:r>
              <a:rPr lang="en-US" sz="2000" dirty="0"/>
              <a:t>same HTTP to each other, but over a secure SSL connection that encrypts and </a:t>
            </a:r>
            <a:r>
              <a:rPr lang="en-US" sz="2000" dirty="0" smtClean="0"/>
              <a:t>decrypts their </a:t>
            </a:r>
            <a:r>
              <a:rPr lang="en-US" sz="2000" dirty="0"/>
              <a:t>requests and responses. The SSL layer has two main purposes: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Verifying </a:t>
            </a:r>
            <a:r>
              <a:rPr lang="en-US" sz="2000" dirty="0"/>
              <a:t>that you are talking directly to the server that you think you are talking to.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Ensuring </a:t>
            </a:r>
            <a:r>
              <a:rPr lang="en-US" sz="2000" dirty="0"/>
              <a:t>that only the server can read what you send it, and only you can </a:t>
            </a:r>
            <a:r>
              <a:rPr lang="en-US" sz="2000" dirty="0" smtClean="0"/>
              <a:t>read what </a:t>
            </a:r>
            <a:r>
              <a:rPr lang="en-US" sz="2000" dirty="0"/>
              <a:t>it sends back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394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830" y="495323"/>
            <a:ext cx="8911687" cy="702413"/>
          </a:xfrm>
        </p:spPr>
        <p:txBody>
          <a:bodyPr/>
          <a:lstStyle/>
          <a:p>
            <a:r>
              <a:rPr lang="en-US" dirty="0" smtClean="0"/>
              <a:t>HTTP Transfer Protocol Secure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586" y="1331825"/>
            <a:ext cx="10368332" cy="5091449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really clever part is that anyone can intercept every single one of the </a:t>
            </a:r>
            <a:r>
              <a:rPr lang="en-US" sz="2000" dirty="0" smtClean="0"/>
              <a:t>messages you </a:t>
            </a:r>
            <a:r>
              <a:rPr lang="en-US" sz="2000" dirty="0"/>
              <a:t>exchange with a server, including the ones where you are agreeing on the key </a:t>
            </a:r>
            <a:r>
              <a:rPr lang="en-US" sz="2000" dirty="0" smtClean="0"/>
              <a:t>and encryption </a:t>
            </a:r>
            <a:r>
              <a:rPr lang="en-US" sz="2000" dirty="0"/>
              <a:t>strategy to use, and still not be able to read any of the actual data you send.</a:t>
            </a:r>
          </a:p>
          <a:p>
            <a:pPr algn="just">
              <a:lnSpc>
                <a:spcPct val="170000"/>
              </a:lnSpc>
            </a:pPr>
            <a:r>
              <a:rPr lang="en-US" sz="2000" dirty="0"/>
              <a:t>This helps increase the trust that clients/customers have in a service or </a:t>
            </a:r>
            <a:r>
              <a:rPr lang="en-US" sz="2000" dirty="0" smtClean="0"/>
              <a:t>business.</a:t>
            </a:r>
          </a:p>
          <a:p>
            <a:pPr algn="just">
              <a:lnSpc>
                <a:spcPct val="170000"/>
              </a:lnSpc>
            </a:pPr>
            <a:r>
              <a:rPr lang="en-US" sz="2000" dirty="0" smtClean="0"/>
              <a:t>Example: When you order anything you hit the payment button. The browser’s HTTPS layer will encrypt it and the response from the server will also be decrypted by browser’s HTTPS </a:t>
            </a:r>
            <a:r>
              <a:rPr lang="en-US" sz="2000" dirty="0" err="1" smtClean="0"/>
              <a:t>ssub</a:t>
            </a:r>
            <a:r>
              <a:rPr lang="en-US" sz="2000" dirty="0" smtClean="0"/>
              <a:t>-layer.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58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830" y="21459"/>
            <a:ext cx="10333170" cy="7727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HTTP Transfer Protocol State Retention: Cookie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746" y="865022"/>
            <a:ext cx="10683148" cy="59929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HTTP is a stateless protocol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Cookies </a:t>
            </a:r>
            <a:r>
              <a:rPr lang="en-US" sz="2000" dirty="0"/>
              <a:t>are an application-based solution to </a:t>
            </a:r>
            <a:r>
              <a:rPr lang="en-US" sz="2000" dirty="0" smtClean="0"/>
              <a:t>provide state </a:t>
            </a:r>
            <a:r>
              <a:rPr lang="en-US" sz="2000" dirty="0"/>
              <a:t>retention over a stateless protocol. </a:t>
            </a:r>
            <a:r>
              <a:rPr lang="en-US" sz="20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They </a:t>
            </a:r>
            <a:r>
              <a:rPr lang="en-US" sz="2000" dirty="0"/>
              <a:t>are small pieces of information that </a:t>
            </a:r>
            <a:r>
              <a:rPr lang="en-US" sz="2000" dirty="0" smtClean="0"/>
              <a:t>are sent </a:t>
            </a:r>
            <a:r>
              <a:rPr lang="en-US" sz="2000" dirty="0"/>
              <a:t>in response from the web server to the client.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Cookies </a:t>
            </a:r>
            <a:r>
              <a:rPr lang="en-US" sz="2000" dirty="0"/>
              <a:t>are the simplest </a:t>
            </a:r>
            <a:r>
              <a:rPr lang="en-US" sz="2000" dirty="0" smtClean="0"/>
              <a:t>technique used </a:t>
            </a:r>
            <a:r>
              <a:rPr lang="en-US" sz="2000" dirty="0"/>
              <a:t>for storing client state.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A </a:t>
            </a:r>
            <a:r>
              <a:rPr lang="en-US" sz="2000" dirty="0"/>
              <a:t>cookie is also known as HTTP cookie, web cookie, </a:t>
            </a:r>
            <a:r>
              <a:rPr lang="en-US" sz="2000" dirty="0" smtClean="0"/>
              <a:t>or browser </a:t>
            </a:r>
            <a:r>
              <a:rPr lang="en-US" sz="2000" dirty="0"/>
              <a:t>cookie.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Cookies </a:t>
            </a:r>
            <a:r>
              <a:rPr lang="en-US" sz="2000" dirty="0"/>
              <a:t>are not software; they cannot be programmed, cannot </a:t>
            </a:r>
            <a:r>
              <a:rPr lang="en-US" sz="2000" dirty="0" smtClean="0"/>
              <a:t>carry viruses</a:t>
            </a:r>
            <a:r>
              <a:rPr lang="en-US" sz="2000" dirty="0"/>
              <a:t>, and cannot install malware on the host computer.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However</a:t>
            </a:r>
            <a:r>
              <a:rPr lang="en-US" sz="2000" dirty="0"/>
              <a:t>, they can be used </a:t>
            </a:r>
            <a:r>
              <a:rPr lang="en-US" sz="2000" dirty="0" smtClean="0"/>
              <a:t>by spyware </a:t>
            </a:r>
            <a:r>
              <a:rPr lang="en-US" sz="2000" dirty="0"/>
              <a:t>to track a user’s browsing activities.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Cookies </a:t>
            </a:r>
            <a:r>
              <a:rPr lang="en-US" sz="2000" dirty="0"/>
              <a:t>are stored on a client’s computer</a:t>
            </a:r>
            <a:r>
              <a:rPr lang="en-US" sz="2000" dirty="0" smtClean="0"/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29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647" y="231821"/>
            <a:ext cx="10247312" cy="7727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HTTP Transfer Protocol State Retention: Cookie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206" y="1300138"/>
            <a:ext cx="10640711" cy="544132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They </a:t>
            </a:r>
            <a:r>
              <a:rPr lang="en-US" sz="2000" dirty="0"/>
              <a:t>have a lifespan and are destroyed by the client browser at the end of that lifespan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A </a:t>
            </a:r>
            <a:r>
              <a:rPr lang="en-US" sz="2000" dirty="0"/>
              <a:t>cookie is a combination of name and value, as in (name, value). 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A </a:t>
            </a:r>
            <a:r>
              <a:rPr lang="en-US" sz="2000" dirty="0"/>
              <a:t>web </a:t>
            </a:r>
            <a:r>
              <a:rPr lang="en-US" sz="2000" dirty="0" smtClean="0"/>
              <a:t>application can </a:t>
            </a:r>
            <a:r>
              <a:rPr lang="en-US" sz="2000" dirty="0"/>
              <a:t>generate multiple cookies, set their life spans in terms of how many </a:t>
            </a:r>
            <a:r>
              <a:rPr lang="en-US" sz="2000" dirty="0" smtClean="0"/>
              <a:t>milliseconds each </a:t>
            </a:r>
            <a:r>
              <a:rPr lang="en-US" sz="2000" dirty="0"/>
              <a:t>of them should be alive, and send them back to a web browser as part of an </a:t>
            </a:r>
            <a:r>
              <a:rPr lang="en-US" sz="2000" dirty="0" smtClean="0"/>
              <a:t>HTTP response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If </a:t>
            </a:r>
            <a:r>
              <a:rPr lang="en-US" sz="2000" dirty="0"/>
              <a:t>cookies are allowed, a web browser will save all cookies on its hosting computer</a:t>
            </a:r>
            <a:r>
              <a:rPr lang="en-US" sz="2000" dirty="0" smtClean="0"/>
              <a:t>, along </a:t>
            </a:r>
            <a:r>
              <a:rPr lang="en-US" sz="2000" dirty="0"/>
              <a:t>with their originating URLs and life spans. </a:t>
            </a:r>
            <a:r>
              <a:rPr lang="en-US" sz="2000" dirty="0" smtClean="0"/>
              <a:t>be stored.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537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360866"/>
            <a:ext cx="8915400" cy="450390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HTTP Response Message Format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HTTP Transfer Protocol Secure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HTTP Transfer Protocol State </a:t>
            </a:r>
            <a:r>
              <a:rPr lang="en-US" sz="2000" dirty="0" smtClean="0"/>
              <a:t>Retention: Cookie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HTTP Transfer </a:t>
            </a:r>
            <a:r>
              <a:rPr lang="en-US" sz="2000" dirty="0" smtClean="0"/>
              <a:t>Protocol Cache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HTTP/2.0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344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647" y="231821"/>
            <a:ext cx="10247312" cy="7727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HTTP Transfer Protocol State Retention: Cookie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5416" y="3550817"/>
            <a:ext cx="5153025" cy="16002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98391" y="1189278"/>
            <a:ext cx="10195216" cy="5441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When an HTTP request is sent from a web browser of the same type on the same computer to a web site, all live cookies originated from that web site will be sent to the web site as part of the HTTP request.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Therefore, session data can be stored in cookies, thus, the state can </a:t>
            </a:r>
          </a:p>
        </p:txBody>
      </p:sp>
    </p:spTree>
    <p:extLst>
      <p:ext uri="{BB962C8B-B14F-4D97-AF65-F5344CB8AC3E}">
        <p14:creationId xmlns:p14="http://schemas.microsoft.com/office/powerpoint/2010/main" val="50817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647" y="231821"/>
            <a:ext cx="10247312" cy="7727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HTTP Transfer Protocol State Retention: Cookie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906" y="1490036"/>
            <a:ext cx="10335787" cy="509144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An </a:t>
            </a:r>
            <a:r>
              <a:rPr lang="en-US" sz="2000" dirty="0"/>
              <a:t>HTTP cookie is a small file that is provided by the server as an HTTP </a:t>
            </a:r>
            <a:r>
              <a:rPr lang="en-US" sz="2000" dirty="0" smtClean="0"/>
              <a:t>response header</a:t>
            </a:r>
            <a:r>
              <a:rPr lang="en-US" sz="2000" dirty="0"/>
              <a:t>, stored by the client and returned to the server as an HTTP request header. 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This is the </a:t>
            </a:r>
            <a:r>
              <a:rPr lang="en-US" sz="2000" dirty="0"/>
              <a:t>simplest approach to maintain session data. Since the web server doesn’t need to </a:t>
            </a:r>
            <a:r>
              <a:rPr lang="en-US" sz="2000" dirty="0" smtClean="0"/>
              <a:t>commit any </a:t>
            </a:r>
            <a:r>
              <a:rPr lang="en-US" sz="2000" dirty="0"/>
              <a:t>resources for the session data, this is the most scalable approach to support </a:t>
            </a:r>
            <a:r>
              <a:rPr lang="en-US" sz="2000" dirty="0" smtClean="0"/>
              <a:t>session data </a:t>
            </a:r>
            <a:r>
              <a:rPr lang="en-US" sz="2000" dirty="0"/>
              <a:t>of large number of users. But it is not secure or efficient for cookies to go between </a:t>
            </a:r>
            <a:r>
              <a:rPr lang="en-US" sz="2000" dirty="0" smtClean="0"/>
              <a:t>a web </a:t>
            </a:r>
            <a:r>
              <a:rPr lang="en-US" sz="2000" dirty="0"/>
              <a:t>browser and a web site for every HTTP request, and hackers could eavesdrop for </a:t>
            </a:r>
            <a:r>
              <a:rPr lang="en-US" sz="2000" dirty="0" smtClean="0"/>
              <a:t>the session </a:t>
            </a:r>
            <a:r>
              <a:rPr lang="en-US" sz="2000" dirty="0"/>
              <a:t>data along the Internet path.</a:t>
            </a:r>
          </a:p>
        </p:txBody>
      </p:sp>
    </p:spTree>
    <p:extLst>
      <p:ext uri="{BB962C8B-B14F-4D97-AF65-F5344CB8AC3E}">
        <p14:creationId xmlns:p14="http://schemas.microsoft.com/office/powerpoint/2010/main" val="335640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13" y="142174"/>
            <a:ext cx="10678509" cy="772731"/>
          </a:xfrm>
        </p:spPr>
        <p:txBody>
          <a:bodyPr>
            <a:normAutofit/>
          </a:bodyPr>
          <a:lstStyle/>
          <a:p>
            <a:r>
              <a:rPr lang="en-US" dirty="0" smtClean="0"/>
              <a:t>HTTP Transfer Protocol State Retention: Cookie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96" y="914905"/>
            <a:ext cx="10640586" cy="556657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There are 4 types of cookies: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Session cookie : </a:t>
            </a:r>
            <a:r>
              <a:rPr lang="en-US" sz="2000" dirty="0" smtClean="0"/>
              <a:t>A </a:t>
            </a:r>
            <a:r>
              <a:rPr lang="en-US" sz="2000" dirty="0"/>
              <a:t>session cookie only lasts for the duration of users using the website. The web browser normally deletes session cookies when it </a:t>
            </a:r>
            <a:r>
              <a:rPr lang="en-US" sz="2000" dirty="0" smtClean="0"/>
              <a:t>quits.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Persistent cookie/ tracing cookie: </a:t>
            </a:r>
            <a:r>
              <a:rPr lang="en-US" sz="2000" dirty="0"/>
              <a:t>A persistent cookie will outlast user sessions. If a persistent cookie has its max-age set to 1 year, then, within the year, the initial value set in that cookie would be sent back to the server every time the user visited the server.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Secure cookie : </a:t>
            </a:r>
            <a:r>
              <a:rPr lang="en-US" sz="2000" dirty="0"/>
              <a:t>A secure cookie is used when a browser is visiting a server via HTTPS, ensuring that the cookie is always encrypted when transmitting from client to </a:t>
            </a:r>
            <a:r>
              <a:rPr lang="en-US" sz="2000" dirty="0" smtClean="0"/>
              <a:t>server.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Zombie cookie: </a:t>
            </a:r>
            <a:r>
              <a:rPr lang="en-US" sz="2000" dirty="0"/>
              <a:t>A zombie cookie is any cookie that is automatically recreated after the user has deleted </a:t>
            </a:r>
            <a:r>
              <a:rPr lang="en-US" sz="2000" dirty="0" smtClean="0"/>
              <a:t>it.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930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647" y="592430"/>
            <a:ext cx="10247312" cy="772731"/>
          </a:xfrm>
        </p:spPr>
        <p:txBody>
          <a:bodyPr>
            <a:normAutofit/>
          </a:bodyPr>
          <a:lstStyle/>
          <a:p>
            <a:r>
              <a:rPr lang="en-US" dirty="0" smtClean="0"/>
              <a:t>HTTP Transfer Protocol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705" y="1376651"/>
            <a:ext cx="10705647" cy="509144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Fetching something over the network is both slow and expensive: large responses </a:t>
            </a:r>
            <a:r>
              <a:rPr lang="en-US" sz="2000" dirty="0" smtClean="0"/>
              <a:t>require many </a:t>
            </a:r>
            <a:r>
              <a:rPr lang="en-US" sz="2000" dirty="0"/>
              <a:t>roundtrips between the client and server. As a result, the ability to cache and </a:t>
            </a:r>
            <a:r>
              <a:rPr lang="en-US" sz="2000" dirty="0" smtClean="0"/>
              <a:t>reuse previously </a:t>
            </a:r>
            <a:r>
              <a:rPr lang="en-US" sz="2000" dirty="0"/>
              <a:t>fetched resources is a critical aspect of optimizing for performance. 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Caching is </a:t>
            </a:r>
            <a:r>
              <a:rPr lang="en-US" sz="2000" dirty="0"/>
              <a:t>the term for storing reusable responses in order to make subsequent requests faster.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The caching of web pages is an important technique to improve the Quality of </a:t>
            </a:r>
            <a:r>
              <a:rPr lang="en-US" sz="2000" dirty="0" smtClean="0"/>
              <a:t>Service (</a:t>
            </a:r>
            <a:r>
              <a:rPr lang="en-US" sz="2000" dirty="0" err="1"/>
              <a:t>QoS</a:t>
            </a:r>
            <a:r>
              <a:rPr lang="en-US" sz="2000" dirty="0"/>
              <a:t>) of the web servers. 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Caching </a:t>
            </a:r>
            <a:r>
              <a:rPr lang="en-US" sz="2000" dirty="0"/>
              <a:t>can reduce network latency experienced by clients.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5980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647" y="296214"/>
            <a:ext cx="10247312" cy="772731"/>
          </a:xfrm>
        </p:spPr>
        <p:txBody>
          <a:bodyPr>
            <a:normAutofit/>
          </a:bodyPr>
          <a:lstStyle/>
          <a:p>
            <a:r>
              <a:rPr lang="en-US" dirty="0" smtClean="0"/>
              <a:t>HTTP Transfer Protocol Cache(cont.)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225" y="1193945"/>
            <a:ext cx="10734233" cy="509144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For example</a:t>
            </a:r>
            <a:r>
              <a:rPr lang="en-US" sz="2000" dirty="0"/>
              <a:t>, web pages can be loaded more quickly in the browser. Caching can also </a:t>
            </a:r>
            <a:r>
              <a:rPr lang="en-US" sz="2000" dirty="0" smtClean="0"/>
              <a:t>conserve bandwidth </a:t>
            </a:r>
            <a:r>
              <a:rPr lang="en-US" sz="2000" dirty="0"/>
              <a:t>on the network, thus increasing the scalability of the network with the help </a:t>
            </a:r>
            <a:r>
              <a:rPr lang="en-US" sz="2000" dirty="0" smtClean="0"/>
              <a:t>of an </a:t>
            </a:r>
            <a:r>
              <a:rPr lang="en-US" sz="2000" dirty="0"/>
              <a:t>HTTP proxy cache (also known as web cache). 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Caching </a:t>
            </a:r>
            <a:r>
              <a:rPr lang="en-US" sz="2000" dirty="0"/>
              <a:t>also increases the </a:t>
            </a:r>
            <a:r>
              <a:rPr lang="en-US" sz="2000" dirty="0" smtClean="0"/>
              <a:t>availability of </a:t>
            </a:r>
            <a:r>
              <a:rPr lang="en-US" sz="2000" dirty="0"/>
              <a:t>web pages. Web resources that are cached remain accessible even if the source of </a:t>
            </a:r>
            <a:r>
              <a:rPr lang="en-US" sz="2000" dirty="0" smtClean="0"/>
              <a:t>the resources </a:t>
            </a:r>
            <a:r>
              <a:rPr lang="en-US" sz="2000" dirty="0"/>
              <a:t>or an intermediate network link goes down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Content can be cached at many </a:t>
            </a:r>
            <a:r>
              <a:rPr lang="en-US" sz="2000" dirty="0" smtClean="0"/>
              <a:t>different points </a:t>
            </a:r>
            <a:r>
              <a:rPr lang="en-US" sz="2000" dirty="0"/>
              <a:t>throughout the delivery chain: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i="1" dirty="0" smtClean="0"/>
              <a:t>Browser </a:t>
            </a:r>
            <a:r>
              <a:rPr lang="en-US" sz="2000" i="1" dirty="0"/>
              <a:t>cache</a:t>
            </a:r>
            <a:r>
              <a:rPr lang="en-US" sz="2000" dirty="0"/>
              <a:t>: Web browsers themselves maintain a small cache. Typically, </a:t>
            </a:r>
            <a:r>
              <a:rPr lang="en-US" sz="2000" dirty="0" smtClean="0"/>
              <a:t>the browser </a:t>
            </a:r>
            <a:r>
              <a:rPr lang="en-US" sz="2000" dirty="0"/>
              <a:t>sets a policy that dictates the most important items to cache. This may </a:t>
            </a:r>
            <a:r>
              <a:rPr lang="en-US" sz="2000" dirty="0" smtClean="0"/>
              <a:t>be user-specific </a:t>
            </a:r>
            <a:r>
              <a:rPr lang="en-US" sz="2000" dirty="0"/>
              <a:t>content or content deemed expensive to download and likely to </a:t>
            </a:r>
            <a:r>
              <a:rPr lang="en-US" sz="2000" dirty="0" smtClean="0"/>
              <a:t>be requested </a:t>
            </a:r>
            <a:r>
              <a:rPr lang="en-US" sz="2000" dirty="0"/>
              <a:t>again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9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647" y="592430"/>
            <a:ext cx="10247312" cy="772731"/>
          </a:xfrm>
        </p:spPr>
        <p:txBody>
          <a:bodyPr>
            <a:normAutofit/>
          </a:bodyPr>
          <a:lstStyle/>
          <a:p>
            <a:r>
              <a:rPr lang="en-US" dirty="0" smtClean="0"/>
              <a:t>HTTP Transfer Protocol Cache(cont.)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84" y="1571350"/>
            <a:ext cx="10195216" cy="509144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i="1" dirty="0" smtClean="0"/>
              <a:t>Intermediary </a:t>
            </a:r>
            <a:r>
              <a:rPr lang="en-US" sz="2000" i="1" dirty="0"/>
              <a:t>caching proxies </a:t>
            </a:r>
            <a:r>
              <a:rPr lang="en-US" sz="2000" dirty="0"/>
              <a:t>(</a:t>
            </a:r>
            <a:r>
              <a:rPr lang="en-US" sz="2000" i="1" dirty="0"/>
              <a:t>Web proxy</a:t>
            </a:r>
            <a:r>
              <a:rPr lang="en-US" sz="2000" dirty="0"/>
              <a:t>): Any server in between the client and </a:t>
            </a:r>
            <a:r>
              <a:rPr lang="en-US" sz="2000" dirty="0" smtClean="0"/>
              <a:t>your infrastructure </a:t>
            </a:r>
            <a:r>
              <a:rPr lang="en-US" sz="2000" dirty="0"/>
              <a:t>can cache certain content as desired. These caches may be </a:t>
            </a:r>
            <a:r>
              <a:rPr lang="en-US" sz="2000" dirty="0" smtClean="0"/>
              <a:t>maintained by </a:t>
            </a:r>
            <a:r>
              <a:rPr lang="en-US" sz="2000" dirty="0"/>
              <a:t>ISPs or other independent parties.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i="1" dirty="0" smtClean="0"/>
              <a:t>Reverse </a:t>
            </a:r>
            <a:r>
              <a:rPr lang="en-US" sz="2000" i="1" dirty="0"/>
              <a:t>cache</a:t>
            </a:r>
            <a:r>
              <a:rPr lang="en-US" sz="2000" dirty="0"/>
              <a:t>: Your server infrastructure can implement its own cache for </a:t>
            </a:r>
            <a:r>
              <a:rPr lang="en-US" sz="2000" dirty="0" smtClean="0"/>
              <a:t>backend services</a:t>
            </a:r>
            <a:r>
              <a:rPr lang="en-US" sz="2000" dirty="0"/>
              <a:t>. This way, content can be served from the point-of-contact instead of </a:t>
            </a:r>
            <a:r>
              <a:rPr lang="en-US" sz="2000" dirty="0" smtClean="0"/>
              <a:t>hitting backend </a:t>
            </a:r>
            <a:r>
              <a:rPr lang="en-US" sz="2000" dirty="0"/>
              <a:t>servers on each request.</a:t>
            </a:r>
          </a:p>
        </p:txBody>
      </p:sp>
    </p:spTree>
    <p:extLst>
      <p:ext uri="{BB962C8B-B14F-4D97-AF65-F5344CB8AC3E}">
        <p14:creationId xmlns:p14="http://schemas.microsoft.com/office/powerpoint/2010/main" val="47876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647" y="154547"/>
            <a:ext cx="10247312" cy="772731"/>
          </a:xfrm>
        </p:spPr>
        <p:txBody>
          <a:bodyPr>
            <a:normAutofit/>
          </a:bodyPr>
          <a:lstStyle/>
          <a:p>
            <a:r>
              <a:rPr lang="en-US" dirty="0" smtClean="0"/>
              <a:t>HTTP Transfer Protocol Cache(cont.)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554" y="734094"/>
            <a:ext cx="10734234" cy="547844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A </a:t>
            </a:r>
            <a:r>
              <a:rPr lang="en-US" sz="2000" i="1" dirty="0"/>
              <a:t>Web proxy </a:t>
            </a:r>
            <a:r>
              <a:rPr lang="en-US" sz="2000" dirty="0"/>
              <a:t>is the most commonly used caching service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A </a:t>
            </a:r>
            <a:r>
              <a:rPr lang="en-US" sz="2000" dirty="0"/>
              <a:t>proxy is an application </a:t>
            </a:r>
            <a:r>
              <a:rPr lang="en-US" sz="2000" dirty="0" smtClean="0"/>
              <a:t>program or </a:t>
            </a:r>
            <a:r>
              <a:rPr lang="en-US" sz="2000" dirty="0"/>
              <a:t>a computer system that behaves like an intermediary between servers and </a:t>
            </a:r>
            <a:r>
              <a:rPr lang="en-US" sz="2000" dirty="0" smtClean="0"/>
              <a:t>clients looking </a:t>
            </a:r>
            <a:r>
              <a:rPr lang="en-US" sz="2000" dirty="0"/>
              <a:t>for services from these servers. 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To </a:t>
            </a:r>
            <a:r>
              <a:rPr lang="en-US" sz="2000" dirty="0"/>
              <a:t>access a resource, a client sends the request </a:t>
            </a:r>
            <a:r>
              <a:rPr lang="en-US" sz="2000" dirty="0" smtClean="0"/>
              <a:t>to  proxy </a:t>
            </a:r>
            <a:r>
              <a:rPr lang="en-US" sz="2000" dirty="0"/>
              <a:t>instead of the original web server. 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proxy, in turn, searches for the resource in </a:t>
            </a:r>
            <a:r>
              <a:rPr lang="en-US" sz="2000" dirty="0" smtClean="0"/>
              <a:t>its cache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If </a:t>
            </a:r>
            <a:r>
              <a:rPr lang="en-US" sz="2000" dirty="0"/>
              <a:t>the resource is found, it is delivered to the client. </a:t>
            </a:r>
            <a:r>
              <a:rPr lang="en-US" sz="2000" dirty="0" smtClean="0"/>
              <a:t>Otherwise</a:t>
            </a:r>
            <a:r>
              <a:rPr lang="en-US" sz="2000" dirty="0"/>
              <a:t>, it contacts the </a:t>
            </a:r>
            <a:r>
              <a:rPr lang="en-US" sz="2000" dirty="0" smtClean="0"/>
              <a:t>specified server </a:t>
            </a:r>
            <a:r>
              <a:rPr lang="en-US" sz="2000" dirty="0"/>
              <a:t>and gets the resource, puts that resource in its local cache, and finally </a:t>
            </a:r>
            <a:r>
              <a:rPr lang="en-US" sz="2000" dirty="0" smtClean="0"/>
              <a:t>returns the </a:t>
            </a:r>
            <a:r>
              <a:rPr lang="en-US" sz="2000" dirty="0"/>
              <a:t>resource to the client. 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subsequent requests for the same resource are served by </a:t>
            </a:r>
            <a:r>
              <a:rPr lang="en-US" sz="2000" dirty="0" smtClean="0"/>
              <a:t>the copy </a:t>
            </a:r>
            <a:r>
              <a:rPr lang="en-US" sz="2000" dirty="0"/>
              <a:t>in its local cache thereby avoiding remote web server access.</a:t>
            </a:r>
          </a:p>
        </p:txBody>
      </p:sp>
    </p:spTree>
    <p:extLst>
      <p:ext uri="{BB962C8B-B14F-4D97-AF65-F5344CB8AC3E}">
        <p14:creationId xmlns:p14="http://schemas.microsoft.com/office/powerpoint/2010/main" val="140954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647" y="154547"/>
            <a:ext cx="10247312" cy="772731"/>
          </a:xfrm>
        </p:spPr>
        <p:txBody>
          <a:bodyPr>
            <a:normAutofit/>
          </a:bodyPr>
          <a:lstStyle/>
          <a:p>
            <a:r>
              <a:rPr lang="en-US" dirty="0" smtClean="0"/>
              <a:t>HTTP Transfer Protocol Cache(cont.)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907" y="1110612"/>
            <a:ext cx="10707339" cy="511986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/>
              <a:t>Advantages of using a cache are:</a:t>
            </a:r>
          </a:p>
          <a:p>
            <a:pPr algn="just">
              <a:lnSpc>
                <a:spcPct val="150000"/>
              </a:lnSpc>
            </a:pPr>
            <a:r>
              <a:rPr lang="en-US" sz="2000" i="1" u="sng" dirty="0" smtClean="0"/>
              <a:t>Decreased </a:t>
            </a:r>
            <a:r>
              <a:rPr lang="en-US" sz="2000" i="1" u="sng" dirty="0"/>
              <a:t>network costs</a:t>
            </a:r>
            <a:r>
              <a:rPr lang="en-US" sz="2000" u="sng" dirty="0"/>
              <a:t>: </a:t>
            </a:r>
            <a:r>
              <a:rPr lang="en-US" sz="2000" dirty="0"/>
              <a:t>Content can be cached at various points in the </a:t>
            </a:r>
            <a:r>
              <a:rPr lang="en-US" sz="2000" dirty="0" smtClean="0"/>
              <a:t>network path </a:t>
            </a:r>
            <a:r>
              <a:rPr lang="en-US" sz="2000" dirty="0"/>
              <a:t>between the content consumer and content origin. When the content </a:t>
            </a:r>
            <a:r>
              <a:rPr lang="en-US" sz="2000" dirty="0" smtClean="0"/>
              <a:t>is cached </a:t>
            </a:r>
            <a:r>
              <a:rPr lang="en-US" sz="2000" dirty="0"/>
              <a:t>closer to the consumer, requests will not cause much additional </a:t>
            </a:r>
            <a:r>
              <a:rPr lang="en-US" sz="2000" dirty="0" smtClean="0"/>
              <a:t>network activity </a:t>
            </a:r>
            <a:r>
              <a:rPr lang="en-US" sz="2000" dirty="0"/>
              <a:t>beyond the cache.</a:t>
            </a:r>
          </a:p>
          <a:p>
            <a:pPr algn="just">
              <a:lnSpc>
                <a:spcPct val="150000"/>
              </a:lnSpc>
            </a:pPr>
            <a:r>
              <a:rPr lang="en-US" sz="2000" i="1" u="sng" dirty="0" smtClean="0"/>
              <a:t>Improved </a:t>
            </a:r>
            <a:r>
              <a:rPr lang="en-US" sz="2000" i="1" u="sng" dirty="0"/>
              <a:t>responsiveness</a:t>
            </a:r>
            <a:r>
              <a:rPr lang="en-US" sz="2000" u="sng" dirty="0"/>
              <a:t>:</a:t>
            </a:r>
            <a:r>
              <a:rPr lang="en-US" sz="2000" dirty="0"/>
              <a:t> Caching enables content to be retrieved faster because </a:t>
            </a:r>
            <a:r>
              <a:rPr lang="en-US" sz="2000" dirty="0" smtClean="0"/>
              <a:t>an entire </a:t>
            </a:r>
            <a:r>
              <a:rPr lang="en-US" sz="2000" dirty="0"/>
              <a:t>network round trip is not necessary. Caches maintained close to the user</a:t>
            </a:r>
            <a:r>
              <a:rPr lang="en-US" sz="2000" dirty="0" smtClean="0"/>
              <a:t>, like </a:t>
            </a:r>
            <a:r>
              <a:rPr lang="en-US" sz="2000" dirty="0"/>
              <a:t>the browser cache, can make this retrieval nearly instantaneous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81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647" y="154547"/>
            <a:ext cx="10247312" cy="772731"/>
          </a:xfrm>
        </p:spPr>
        <p:txBody>
          <a:bodyPr>
            <a:normAutofit/>
          </a:bodyPr>
          <a:lstStyle/>
          <a:p>
            <a:r>
              <a:rPr lang="en-US" dirty="0" smtClean="0"/>
              <a:t>HTTP Transfer Protocol Cache(cont.)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36" y="1074752"/>
            <a:ext cx="10707339" cy="612390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/>
              <a:t>Advantages of using a cache </a:t>
            </a:r>
            <a:r>
              <a:rPr lang="en-US" sz="2000" b="1" dirty="0" smtClean="0"/>
              <a:t>are (cont.):</a:t>
            </a:r>
            <a:endParaRPr lang="en-US" sz="2000" b="1" dirty="0"/>
          </a:p>
          <a:p>
            <a:pPr algn="just">
              <a:lnSpc>
                <a:spcPct val="150000"/>
              </a:lnSpc>
            </a:pPr>
            <a:r>
              <a:rPr lang="en-US" sz="2000" i="1" u="sng" dirty="0" smtClean="0"/>
              <a:t>Increased </a:t>
            </a:r>
            <a:r>
              <a:rPr lang="en-US" sz="2000" i="1" u="sng" dirty="0"/>
              <a:t>performance on the same hardware</a:t>
            </a:r>
            <a:r>
              <a:rPr lang="en-US" sz="2000" u="sng" dirty="0"/>
              <a:t>:</a:t>
            </a:r>
            <a:r>
              <a:rPr lang="en-US" sz="2000" dirty="0"/>
              <a:t> For the server where the content originated</a:t>
            </a:r>
            <a:r>
              <a:rPr lang="en-US" sz="2000" dirty="0" smtClean="0"/>
              <a:t>, more </a:t>
            </a:r>
            <a:r>
              <a:rPr lang="en-US" sz="2000" dirty="0"/>
              <a:t>performance can be squeezed from the same hardware by </a:t>
            </a:r>
            <a:r>
              <a:rPr lang="en-US" sz="2000" dirty="0" smtClean="0"/>
              <a:t>allowing </a:t>
            </a:r>
            <a:r>
              <a:rPr lang="en-US" sz="2000" dirty="0"/>
              <a:t>aggressive caching. The content owner can leverage the powerful servers </a:t>
            </a:r>
            <a:r>
              <a:rPr lang="en-US" sz="2000" dirty="0" smtClean="0"/>
              <a:t>along the </a:t>
            </a:r>
            <a:r>
              <a:rPr lang="en-US" sz="2000" dirty="0"/>
              <a:t>delivery path to take the brunt of certain content loads.</a:t>
            </a:r>
          </a:p>
          <a:p>
            <a:pPr algn="just">
              <a:lnSpc>
                <a:spcPct val="150000"/>
              </a:lnSpc>
            </a:pPr>
            <a:r>
              <a:rPr lang="en-US" sz="2000" i="1" u="sng" dirty="0" smtClean="0"/>
              <a:t>Availability </a:t>
            </a:r>
            <a:r>
              <a:rPr lang="en-US" sz="2000" i="1" u="sng" dirty="0"/>
              <a:t>of content during network interruptions</a:t>
            </a:r>
            <a:r>
              <a:rPr lang="en-US" sz="2000" u="sng" dirty="0"/>
              <a:t>:</a:t>
            </a:r>
            <a:r>
              <a:rPr lang="en-US" sz="2000" dirty="0"/>
              <a:t> With certain policies, caching </a:t>
            </a:r>
            <a:r>
              <a:rPr lang="en-US" sz="2000" dirty="0" smtClean="0"/>
              <a:t>can be </a:t>
            </a:r>
            <a:r>
              <a:rPr lang="en-US" sz="2000" dirty="0"/>
              <a:t>used to serve content to end users even when it may be unavailable for </a:t>
            </a:r>
            <a:r>
              <a:rPr lang="en-US" sz="2000" dirty="0" smtClean="0"/>
              <a:t>short periods </a:t>
            </a:r>
            <a:r>
              <a:rPr lang="en-US" sz="2000" dirty="0"/>
              <a:t>of time from the origin servers.</a:t>
            </a:r>
          </a:p>
        </p:txBody>
      </p:sp>
    </p:spTree>
    <p:extLst>
      <p:ext uri="{BB962C8B-B14F-4D97-AF65-F5344CB8AC3E}">
        <p14:creationId xmlns:p14="http://schemas.microsoft.com/office/powerpoint/2010/main" val="8365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647" y="154547"/>
            <a:ext cx="10247312" cy="772731"/>
          </a:xfrm>
        </p:spPr>
        <p:txBody>
          <a:bodyPr>
            <a:normAutofit/>
          </a:bodyPr>
          <a:lstStyle/>
          <a:p>
            <a:r>
              <a:rPr lang="en-US" dirty="0" smtClean="0"/>
              <a:t>HTTP/2.0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872" y="1011999"/>
            <a:ext cx="10761127" cy="612390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At </a:t>
            </a:r>
            <a:r>
              <a:rPr lang="en-US" sz="2000" dirty="0"/>
              <a:t>a high level, HTTP/2 is binary, instead of textual, fully multiplexed, instead of ordered and </a:t>
            </a:r>
            <a:r>
              <a:rPr lang="en-US" sz="2000" dirty="0" smtClean="0"/>
              <a:t>blocking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It uses </a:t>
            </a:r>
            <a:r>
              <a:rPr lang="en-US" sz="2000" dirty="0"/>
              <a:t>one connection for parallelism. 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It </a:t>
            </a:r>
            <a:r>
              <a:rPr lang="en-US" sz="2000" dirty="0"/>
              <a:t>uses header compression to reduce overhead and allows servers to “push” responses proactively into client caches. 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standard was prepared on an unrealistically short schedule and has some encryption issues. In lieu of this, it has faced a lot of </a:t>
            </a:r>
            <a:r>
              <a:rPr lang="en-US" sz="2000" dirty="0" smtClean="0"/>
              <a:t>criticism.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171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72453" y="413477"/>
            <a:ext cx="9844288" cy="767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Hypertext </a:t>
            </a:r>
            <a:r>
              <a:rPr lang="en-US" dirty="0"/>
              <a:t>Response Message Format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13645"/>
            <a:ext cx="8440583" cy="440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85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4460" y="567562"/>
            <a:ext cx="8911687" cy="908478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237" y="1499798"/>
            <a:ext cx="10030998" cy="514547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HTTP response message format three parts Status line, Headers &amp; Message/Entity body.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HTTP becomes secured when it </a:t>
            </a:r>
            <a:r>
              <a:rPr lang="en-US" sz="2000" dirty="0"/>
              <a:t>sends and receives everything in the encrypted form, adding the element of safety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An HTTP cookie is a small file that is provided by the server as an HTTP response header, stored by the client and returned to the server as an HTTP request header. 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/>
              <a:t>Caching is </a:t>
            </a:r>
            <a:r>
              <a:rPr lang="en-US" sz="2000" dirty="0" smtClean="0"/>
              <a:t>used for storing </a:t>
            </a:r>
            <a:r>
              <a:rPr lang="en-US" sz="2000" dirty="0"/>
              <a:t>reusable responses in order to make subsequent requests faster.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endParaRPr lang="en-US" sz="2000" dirty="0" smtClean="0"/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endParaRPr lang="en-US" sz="2000" dirty="0" smtClean="0"/>
          </a:p>
          <a:p>
            <a:pPr algn="just">
              <a:lnSpc>
                <a:spcPct val="150000"/>
              </a:lnSpc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569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741" y="624110"/>
            <a:ext cx="8911687" cy="650898"/>
          </a:xfrm>
        </p:spPr>
        <p:txBody>
          <a:bodyPr>
            <a:normAutofit fontScale="90000"/>
          </a:bodyPr>
          <a:lstStyle/>
          <a:p>
            <a:r>
              <a:rPr lang="en-US" dirty="0"/>
              <a:t>Hypertext Response Message </a:t>
            </a:r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741" y="1275008"/>
            <a:ext cx="9581882" cy="544776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 smtClean="0"/>
              <a:t>Status Line: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Status </a:t>
            </a:r>
            <a:r>
              <a:rPr lang="en-US" sz="2000" dirty="0"/>
              <a:t>line consists of three parts: HTTP version, Status code, and Status phrase. Two </a:t>
            </a:r>
            <a:r>
              <a:rPr lang="en-US" sz="2000" dirty="0" smtClean="0"/>
              <a:t>consecutive parts </a:t>
            </a:r>
            <a:r>
              <a:rPr lang="en-US" sz="2000" dirty="0"/>
              <a:t>are separated by a space</a:t>
            </a:r>
            <a:r>
              <a:rPr lang="en-US" sz="2000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 smtClean="0"/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b="1" i="1" dirty="0"/>
              <a:t>HTTP version</a:t>
            </a:r>
            <a:r>
              <a:rPr lang="en-US" sz="2000" b="1" dirty="0"/>
              <a:t>: </a:t>
            </a:r>
            <a:r>
              <a:rPr lang="en-US" sz="2000" dirty="0"/>
              <a:t>This field specifies the version of the HTTP protocol being used </a:t>
            </a:r>
            <a:r>
              <a:rPr lang="en-US" sz="2000" dirty="0" smtClean="0"/>
              <a:t>by the </a:t>
            </a:r>
            <a:r>
              <a:rPr lang="en-US" sz="2000" dirty="0"/>
              <a:t>server. The current version is HTTP/1.1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974" y="3331734"/>
            <a:ext cx="5661271" cy="7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9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667" y="311212"/>
            <a:ext cx="9881349" cy="6254179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sz="2000" b="1" i="1" dirty="0" smtClean="0"/>
              <a:t>Status </a:t>
            </a:r>
            <a:r>
              <a:rPr lang="en-US" sz="2000" b="1" i="1" dirty="0"/>
              <a:t>code</a:t>
            </a:r>
            <a:r>
              <a:rPr lang="en-US" sz="2000" b="1" dirty="0"/>
              <a:t>: </a:t>
            </a:r>
            <a:r>
              <a:rPr lang="en-US" sz="2000" dirty="0"/>
              <a:t>It is a three-digit code that indicates the status of the response. The </a:t>
            </a:r>
            <a:r>
              <a:rPr lang="en-US" sz="2000" dirty="0" smtClean="0"/>
              <a:t>status codes </a:t>
            </a:r>
            <a:r>
              <a:rPr lang="en-US" sz="2000" dirty="0"/>
              <a:t>are classified with respect to their functionality into five groups as follows: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000" i="1" dirty="0" smtClean="0"/>
              <a:t>1xx </a:t>
            </a:r>
            <a:r>
              <a:rPr lang="en-US" sz="2000" i="1" dirty="0"/>
              <a:t>series (Informational)—</a:t>
            </a:r>
            <a:r>
              <a:rPr lang="en-US" sz="2000" dirty="0"/>
              <a:t>This class of status codes represents </a:t>
            </a:r>
            <a:r>
              <a:rPr lang="en-US" sz="2000" dirty="0" smtClean="0"/>
              <a:t>provisional responses</a:t>
            </a:r>
            <a:r>
              <a:rPr lang="en-US" sz="2000" dirty="0"/>
              <a:t>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2x</a:t>
            </a:r>
            <a:r>
              <a:rPr lang="en-US" sz="2000" i="1" dirty="0"/>
              <a:t>x series (Success)—</a:t>
            </a:r>
            <a:r>
              <a:rPr lang="en-US" sz="2000" dirty="0"/>
              <a:t>This class of status codes indicates that the client’s </a:t>
            </a:r>
            <a:r>
              <a:rPr lang="en-US" sz="2000" dirty="0" smtClean="0"/>
              <a:t>request are </a:t>
            </a:r>
            <a:r>
              <a:rPr lang="en-US" sz="2000" dirty="0"/>
              <a:t>received,</a:t>
            </a:r>
            <a:r>
              <a:rPr lang="en-US" sz="2000" dirty="0" smtClean="0"/>
              <a:t> </a:t>
            </a:r>
            <a:r>
              <a:rPr lang="en-US" sz="2000" dirty="0"/>
              <a:t>understood, and accepted successfully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000" i="1" dirty="0"/>
              <a:t>3xx series (Re-directional)—</a:t>
            </a:r>
            <a:r>
              <a:rPr lang="en-US" sz="2000" dirty="0"/>
              <a:t>These status codes indicate that additional actions must be taken by the client to complete the request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i="1" dirty="0"/>
              <a:t>4xx series (Client error)—</a:t>
            </a:r>
            <a:r>
              <a:rPr lang="en-US" sz="2000" dirty="0"/>
              <a:t>These status codes are used to indicate that the client request had an error and therefore it cannot be fulfilled.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i="1" dirty="0"/>
              <a:t>5xx series (Server error)—</a:t>
            </a:r>
            <a:r>
              <a:rPr lang="en-US" sz="2000" dirty="0"/>
              <a:t>This set of status codes indicates that the server encountered some problem and hence the request cannot be satisfied at this time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53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740" y="613152"/>
            <a:ext cx="10002611" cy="798490"/>
          </a:xfrm>
        </p:spPr>
        <p:txBody>
          <a:bodyPr>
            <a:normAutofit fontScale="90000"/>
          </a:bodyPr>
          <a:lstStyle/>
          <a:p>
            <a:r>
              <a:rPr lang="en-US" dirty="0"/>
              <a:t>Hypertext Response Message Format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604" y="1732209"/>
            <a:ext cx="10230101" cy="512579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i="1" dirty="0"/>
              <a:t>Status phrase</a:t>
            </a:r>
            <a:r>
              <a:rPr lang="en-US" sz="2000" b="1" dirty="0"/>
              <a:t>: </a:t>
            </a:r>
            <a:r>
              <a:rPr lang="en-US" sz="2000" dirty="0"/>
              <a:t>It is also known as Reason-phrase and is intended to give a </a:t>
            </a:r>
            <a:r>
              <a:rPr lang="en-US" sz="2000" dirty="0" smtClean="0"/>
              <a:t>short textual </a:t>
            </a:r>
            <a:r>
              <a:rPr lang="en-US" sz="2000" dirty="0"/>
              <a:t>description of status code. Some of status phrases commonly </a:t>
            </a:r>
            <a:r>
              <a:rPr lang="en-US" sz="2000" dirty="0" smtClean="0"/>
              <a:t>encountered are </a:t>
            </a:r>
            <a:r>
              <a:rPr lang="en-US" sz="2000" dirty="0"/>
              <a:t>given </a:t>
            </a:r>
            <a:r>
              <a:rPr lang="en-US" sz="2000" dirty="0" smtClean="0"/>
              <a:t>in </a:t>
            </a:r>
            <a:r>
              <a:rPr lang="en-US" sz="2000" dirty="0" smtClean="0">
                <a:hlinkClick r:id="rId2" action="ppaction://hlinkfile"/>
              </a:rPr>
              <a:t>Table 4.1 of </a:t>
            </a:r>
            <a:r>
              <a:rPr lang="en-US" sz="2000" dirty="0" err="1" smtClean="0">
                <a:hlinkClick r:id="rId2" action="ppaction://hlinkfile"/>
              </a:rPr>
              <a:t>Akshi</a:t>
            </a:r>
            <a:r>
              <a:rPr lang="en-US" sz="2000" dirty="0" smtClean="0">
                <a:hlinkClick r:id="rId2" action="ppaction://hlinkfile"/>
              </a:rPr>
              <a:t> Kumar’s Book </a:t>
            </a:r>
            <a:r>
              <a:rPr lang="en-US" sz="2000" dirty="0" smtClean="0"/>
              <a:t>. </a:t>
            </a:r>
            <a:r>
              <a:rPr lang="en-US" sz="2000" dirty="0"/>
              <a:t>The respective status code, phrase and its description </a:t>
            </a:r>
            <a:r>
              <a:rPr lang="en-US" sz="2000" dirty="0" smtClean="0"/>
              <a:t>are also provided there(in the search tab – 57/(86 of 249).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776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740" y="476518"/>
            <a:ext cx="10002611" cy="798490"/>
          </a:xfrm>
        </p:spPr>
        <p:txBody>
          <a:bodyPr>
            <a:normAutofit fontScale="90000"/>
          </a:bodyPr>
          <a:lstStyle/>
          <a:p>
            <a:r>
              <a:rPr lang="en-US" dirty="0"/>
              <a:t>Hypertext Response Message Format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740" y="1275008"/>
            <a:ext cx="9581882" cy="512579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 smtClean="0"/>
              <a:t>Headers: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Headers </a:t>
            </a:r>
            <a:r>
              <a:rPr lang="en-US" sz="2000" dirty="0"/>
              <a:t>in an HTTP response message are similar to the one in a request message </a:t>
            </a:r>
            <a:r>
              <a:rPr lang="en-US" sz="2000" dirty="0" smtClean="0"/>
              <a:t>except for </a:t>
            </a:r>
            <a:r>
              <a:rPr lang="en-US" sz="2000" dirty="0"/>
              <a:t>one aspect, in place of request header in the headers it contains a response header.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The general header and entity header has the same purpose </a:t>
            </a:r>
            <a:r>
              <a:rPr lang="en-US" sz="2000" dirty="0" smtClean="0"/>
              <a:t>and structure </a:t>
            </a:r>
            <a:r>
              <a:rPr lang="en-US" sz="2000" dirty="0"/>
              <a:t>as the </a:t>
            </a:r>
            <a:r>
              <a:rPr lang="en-US" sz="2000" dirty="0" smtClean="0"/>
              <a:t>request message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response header is discussed in the following: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822" y="4958367"/>
            <a:ext cx="338734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6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740" y="476518"/>
            <a:ext cx="10002611" cy="798490"/>
          </a:xfrm>
        </p:spPr>
        <p:txBody>
          <a:bodyPr>
            <a:normAutofit fontScale="90000"/>
          </a:bodyPr>
          <a:lstStyle/>
          <a:p>
            <a:r>
              <a:rPr lang="en-US" dirty="0"/>
              <a:t>Hypertext Response Message Format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739" y="1275008"/>
            <a:ext cx="10002611" cy="558299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/>
              <a:t>Response </a:t>
            </a:r>
            <a:r>
              <a:rPr lang="en-US" sz="2000" b="1" dirty="0" smtClean="0"/>
              <a:t>Headers: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Response headers help the server to pass additional information about the </a:t>
            </a:r>
            <a:r>
              <a:rPr lang="en-US" sz="2000" dirty="0" smtClean="0"/>
              <a:t>response that </a:t>
            </a:r>
            <a:r>
              <a:rPr lang="en-US" sz="2000" dirty="0"/>
              <a:t>cannot be inferred from the status code alone, like the information about </a:t>
            </a:r>
            <a:r>
              <a:rPr lang="en-US" sz="2000" dirty="0" smtClean="0"/>
              <a:t>the server </a:t>
            </a:r>
            <a:r>
              <a:rPr lang="en-US" sz="2000" dirty="0"/>
              <a:t>and the data being sent. Some response headers with their brief </a:t>
            </a:r>
            <a:r>
              <a:rPr lang="en-US" sz="2000" dirty="0" smtClean="0"/>
              <a:t>description are </a:t>
            </a:r>
            <a:r>
              <a:rPr lang="en-US" sz="2000" dirty="0"/>
              <a:t>given in the following:</a:t>
            </a:r>
          </a:p>
          <a:p>
            <a:pPr algn="just">
              <a:lnSpc>
                <a:spcPct val="150000"/>
              </a:lnSpc>
            </a:pPr>
            <a:r>
              <a:rPr lang="en-US" sz="2000" i="1" dirty="0" smtClean="0"/>
              <a:t>Location</a:t>
            </a:r>
            <a:r>
              <a:rPr lang="en-US" sz="2000" i="1" dirty="0"/>
              <a:t>: http://www.mywebsite.com/relocatedPage.html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This header specifies a URL towards which the client should redirect its </a:t>
            </a:r>
            <a:r>
              <a:rPr lang="en-US" sz="2000" dirty="0" smtClean="0"/>
              <a:t>original request</a:t>
            </a:r>
            <a:r>
              <a:rPr lang="en-US" sz="2000" dirty="0"/>
              <a:t>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It always accompanies the “301” and “302” status codes that direct </a:t>
            </a:r>
            <a:r>
              <a:rPr lang="en-US" sz="2000" dirty="0" smtClean="0"/>
              <a:t>clients to try </a:t>
            </a:r>
            <a:r>
              <a:rPr lang="en-US" sz="2000" dirty="0"/>
              <a:t>a new location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4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740" y="476518"/>
            <a:ext cx="10002611" cy="798490"/>
          </a:xfrm>
        </p:spPr>
        <p:txBody>
          <a:bodyPr>
            <a:normAutofit fontScale="90000"/>
          </a:bodyPr>
          <a:lstStyle/>
          <a:p>
            <a:r>
              <a:rPr lang="en-US" dirty="0"/>
              <a:t>Hypertext Response Message Format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739" y="1275008"/>
            <a:ext cx="10002611" cy="534473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/>
              <a:t>Response </a:t>
            </a:r>
            <a:r>
              <a:rPr lang="en-US" sz="2000" b="1" dirty="0" smtClean="0"/>
              <a:t>Headers (cont.):</a:t>
            </a:r>
            <a:endParaRPr lang="en-US" sz="2000" b="1" i="1" dirty="0" smtClean="0"/>
          </a:p>
          <a:p>
            <a:pPr algn="just">
              <a:lnSpc>
                <a:spcPct val="150000"/>
              </a:lnSpc>
            </a:pPr>
            <a:r>
              <a:rPr lang="en-US" sz="2000" i="1" dirty="0" smtClean="0"/>
              <a:t>WWW-Authenticate</a:t>
            </a:r>
            <a:r>
              <a:rPr lang="en-US" sz="2000" i="1" dirty="0"/>
              <a:t>: Basic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This </a:t>
            </a:r>
            <a:r>
              <a:rPr lang="en-US" sz="2000" dirty="0"/>
              <a:t>header accompanies the “401” status code that indicates an </a:t>
            </a:r>
            <a:r>
              <a:rPr lang="en-US" sz="2000" dirty="0" smtClean="0"/>
              <a:t>authorization challenge</a:t>
            </a:r>
            <a:r>
              <a:rPr lang="en-US" sz="2000" dirty="0"/>
              <a:t>. It specifies the authentication scheme which should be </a:t>
            </a:r>
            <a:r>
              <a:rPr lang="en-US" sz="2000" dirty="0" smtClean="0"/>
              <a:t>used to </a:t>
            </a:r>
            <a:r>
              <a:rPr lang="en-US" sz="2000" dirty="0"/>
              <a:t>access the requested entity. In the case of web browsers, the combination </a:t>
            </a:r>
            <a:r>
              <a:rPr lang="en-US" sz="2000" dirty="0" smtClean="0"/>
              <a:t>of the </a:t>
            </a:r>
            <a:r>
              <a:rPr lang="en-US" sz="2000" dirty="0"/>
              <a:t>“401” status code and the WWW-Authenticate header causes users to </a:t>
            </a:r>
            <a:r>
              <a:rPr lang="en-US" sz="2000" dirty="0" smtClean="0"/>
              <a:t>be prompted </a:t>
            </a:r>
            <a:r>
              <a:rPr lang="en-US" sz="2000" dirty="0"/>
              <a:t>for ids and passwords.</a:t>
            </a:r>
          </a:p>
          <a:p>
            <a:pPr algn="just">
              <a:lnSpc>
                <a:spcPct val="150000"/>
              </a:lnSpc>
            </a:pPr>
            <a:r>
              <a:rPr lang="en-US" sz="2000" i="1" dirty="0" smtClean="0"/>
              <a:t>Server</a:t>
            </a:r>
            <a:r>
              <a:rPr lang="en-US" sz="2000" i="1" dirty="0"/>
              <a:t>: Apache/1.2.5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This header is not tied to a particular status code. It is an optional header </a:t>
            </a:r>
            <a:r>
              <a:rPr lang="en-US" sz="2000" dirty="0" smtClean="0"/>
              <a:t>that identifies </a:t>
            </a:r>
            <a:r>
              <a:rPr lang="en-US" sz="2000" dirty="0"/>
              <a:t>the server software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148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21148</TotalTime>
  <Words>2293</Words>
  <Application>Microsoft Office PowerPoint</Application>
  <PresentationFormat>Widescreen</PresentationFormat>
  <Paragraphs>160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Wingdings 3</vt:lpstr>
      <vt:lpstr>Office Theme</vt:lpstr>
      <vt:lpstr>Internet and Web Technology ICT- 2205 Lecture - 8</vt:lpstr>
      <vt:lpstr>Contents</vt:lpstr>
      <vt:lpstr>PowerPoint Presentation</vt:lpstr>
      <vt:lpstr>Hypertext Response Message Format</vt:lpstr>
      <vt:lpstr>PowerPoint Presentation</vt:lpstr>
      <vt:lpstr>Hypertext Response Message Format (cont.)</vt:lpstr>
      <vt:lpstr>Hypertext Response Message Format (cont.)</vt:lpstr>
      <vt:lpstr>Hypertext Response Message Format (cont.)</vt:lpstr>
      <vt:lpstr>Hypertext Response Message Format (cont.)</vt:lpstr>
      <vt:lpstr>Hypertext Response Message Format (cont.)</vt:lpstr>
      <vt:lpstr>Hypertext Response Message Format (cont.)</vt:lpstr>
      <vt:lpstr>Hypertext Response Message Format (cont.)</vt:lpstr>
      <vt:lpstr>Hypertext Response Message Format (cont.)</vt:lpstr>
      <vt:lpstr>HTTP Transfer Protocol Secure</vt:lpstr>
      <vt:lpstr>HTTP Transfer Protocol Secure (cont.)</vt:lpstr>
      <vt:lpstr>HTTP Transfer Protocol Secure (cont.)</vt:lpstr>
      <vt:lpstr>HTTP Transfer Protocol Secure (cont.)</vt:lpstr>
      <vt:lpstr>HTTP Transfer Protocol State Retention: Cookie</vt:lpstr>
      <vt:lpstr>HTTP Transfer Protocol State Retention: Cookie</vt:lpstr>
      <vt:lpstr>HTTP Transfer Protocol State Retention: Cookie</vt:lpstr>
      <vt:lpstr>HTTP Transfer Protocol State Retention: Cookie</vt:lpstr>
      <vt:lpstr>HTTP Transfer Protocol State Retention: Cookie </vt:lpstr>
      <vt:lpstr>HTTP Transfer Protocol Cache</vt:lpstr>
      <vt:lpstr>HTTP Transfer Protocol Cache(cont.)</vt:lpstr>
      <vt:lpstr>HTTP Transfer Protocol Cache(cont.)</vt:lpstr>
      <vt:lpstr>HTTP Transfer Protocol Cache(cont.)</vt:lpstr>
      <vt:lpstr>HTTP Transfer Protocol Cache(cont.)</vt:lpstr>
      <vt:lpstr>HTTP Transfer Protocol Cache(cont.)</vt:lpstr>
      <vt:lpstr>HTTP/2.0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Technology IT- 3205</dc:title>
  <dc:creator>HP</dc:creator>
  <cp:lastModifiedBy>USER</cp:lastModifiedBy>
  <cp:revision>213</cp:revision>
  <dcterms:created xsi:type="dcterms:W3CDTF">2021-08-05T12:08:08Z</dcterms:created>
  <dcterms:modified xsi:type="dcterms:W3CDTF">2022-02-11T17:24:10Z</dcterms:modified>
</cp:coreProperties>
</file>