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9"/>
  </p:notesMasterIdLst>
  <p:sldIdLst>
    <p:sldId id="256" r:id="rId2"/>
    <p:sldId id="257" r:id="rId3"/>
    <p:sldId id="368" r:id="rId4"/>
    <p:sldId id="335" r:id="rId5"/>
    <p:sldId id="336" r:id="rId6"/>
    <p:sldId id="337" r:id="rId7"/>
    <p:sldId id="338" r:id="rId8"/>
    <p:sldId id="339" r:id="rId9"/>
    <p:sldId id="340" r:id="rId10"/>
    <p:sldId id="342" r:id="rId11"/>
    <p:sldId id="341" r:id="rId12"/>
    <p:sldId id="345" r:id="rId13"/>
    <p:sldId id="346" r:id="rId14"/>
    <p:sldId id="343" r:id="rId15"/>
    <p:sldId id="367"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3" r:id="rId32"/>
    <p:sldId id="364" r:id="rId33"/>
    <p:sldId id="365" r:id="rId34"/>
    <p:sldId id="366" r:id="rId35"/>
    <p:sldId id="312" r:id="rId36"/>
    <p:sldId id="330"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E4A58-2923-44AE-97CB-FB523433CAEC}" type="datetimeFigureOut">
              <a:rPr lang="en-US" smtClean="0"/>
              <a:t>12-Feb-22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A6D9D-0E77-4D09-A801-26F380BF99CF}" type="slidenum">
              <a:rPr lang="en-US" smtClean="0"/>
              <a:t>‹#›</a:t>
            </a:fld>
            <a:endParaRPr lang="en-US"/>
          </a:p>
        </p:txBody>
      </p:sp>
    </p:spTree>
    <p:extLst>
      <p:ext uri="{BB962C8B-B14F-4D97-AF65-F5344CB8AC3E}">
        <p14:creationId xmlns:p14="http://schemas.microsoft.com/office/powerpoint/2010/main" val="240975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6C09D7-3F5B-4910-A13B-5CB663E6AA0E}" type="slidenum">
              <a:rPr lang="en-US"/>
              <a:pPr/>
              <a:t>13</a:t>
            </a:fld>
            <a:endParaRPr lang="en-US"/>
          </a:p>
        </p:txBody>
      </p:sp>
      <p:sp>
        <p:nvSpPr>
          <p:cNvPr id="436226"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436227"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28411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64FFB3-0842-4D5F-88B0-A82DB2BF343D}" type="slidenum">
              <a:rPr lang="en-US"/>
              <a:pPr/>
              <a:t>26</a:t>
            </a:fld>
            <a:endParaRPr lang="en-US"/>
          </a:p>
        </p:txBody>
      </p:sp>
      <p:sp>
        <p:nvSpPr>
          <p:cNvPr id="461826"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461827"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223494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7801-DE12-4DC3-9FD0-25D745479B85}" type="slidenum">
              <a:rPr lang="en-US"/>
              <a:pPr/>
              <a:t>27</a:t>
            </a:fld>
            <a:endParaRPr lang="en-US"/>
          </a:p>
        </p:txBody>
      </p:sp>
      <p:sp>
        <p:nvSpPr>
          <p:cNvPr id="463874"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463875"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384318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22210-3614-4413-A39F-5BA6A14CE650}" type="slidenum">
              <a:rPr lang="en-US"/>
              <a:pPr/>
              <a:t>28</a:t>
            </a:fld>
            <a:endParaRPr lang="en-US"/>
          </a:p>
        </p:txBody>
      </p:sp>
      <p:sp>
        <p:nvSpPr>
          <p:cNvPr id="638978" name="Rectangle 2"/>
          <p:cNvSpPr>
            <a:spLocks noGrp="1" noRot="1" noChangeAspect="1" noChangeArrowheads="1" noTextEdit="1"/>
          </p:cNvSpPr>
          <p:nvPr>
            <p:ph type="sldImg"/>
          </p:nvPr>
        </p:nvSpPr>
        <p:spPr>
          <a:xfrm>
            <a:off x="4559300" y="1774825"/>
            <a:ext cx="0" cy="0"/>
          </a:xfrm>
          <a:ln/>
        </p:spPr>
      </p:sp>
      <p:sp>
        <p:nvSpPr>
          <p:cNvPr id="638979" name="Rectangle 3"/>
          <p:cNvSpPr>
            <a:spLocks noGrp="1" noChangeArrowheads="1"/>
          </p:cNvSpPr>
          <p:nvPr>
            <p:ph type="body" idx="1"/>
          </p:nvPr>
        </p:nvSpPr>
        <p:spPr/>
        <p:txBody>
          <a:bodyPr lIns="91280" tIns="45639" rIns="91280" bIns="45639"/>
          <a:lstStyle/>
          <a:p>
            <a:endParaRPr lang="en-US"/>
          </a:p>
        </p:txBody>
      </p:sp>
    </p:spTree>
    <p:extLst>
      <p:ext uri="{BB962C8B-B14F-4D97-AF65-F5344CB8AC3E}">
        <p14:creationId xmlns:p14="http://schemas.microsoft.com/office/powerpoint/2010/main" val="54312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C4DF8-C6C9-4300-B4F4-A7AE798B902C}" type="slidenum">
              <a:rPr lang="en-US"/>
              <a:pPr/>
              <a:t>29</a:t>
            </a:fld>
            <a:endParaRPr lang="en-US"/>
          </a:p>
        </p:txBody>
      </p:sp>
      <p:sp>
        <p:nvSpPr>
          <p:cNvPr id="474114" name="Rectangle 1026"/>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474115" name="Rectangle 1027"/>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190625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4D5E2-A33B-499B-9B3B-ED547A00B7E2}" type="slidenum">
              <a:rPr lang="en-US"/>
              <a:pPr/>
              <a:t>30</a:t>
            </a:fld>
            <a:endParaRPr lang="en-US"/>
          </a:p>
        </p:txBody>
      </p:sp>
      <p:sp>
        <p:nvSpPr>
          <p:cNvPr id="642050" name="Rectangle 1026"/>
          <p:cNvSpPr>
            <a:spLocks noGrp="1" noRot="1" noChangeAspect="1" noChangeArrowheads="1" noTextEdit="1"/>
          </p:cNvSpPr>
          <p:nvPr>
            <p:ph type="sldImg"/>
          </p:nvPr>
        </p:nvSpPr>
        <p:spPr>
          <a:xfrm>
            <a:off x="4559300" y="1774825"/>
            <a:ext cx="0" cy="0"/>
          </a:xfrm>
          <a:ln/>
        </p:spPr>
      </p:sp>
      <p:sp>
        <p:nvSpPr>
          <p:cNvPr id="642051" name="Rectangle 1027"/>
          <p:cNvSpPr>
            <a:spLocks noGrp="1" noChangeArrowheads="1"/>
          </p:cNvSpPr>
          <p:nvPr>
            <p:ph type="body" idx="1"/>
          </p:nvPr>
        </p:nvSpPr>
        <p:spPr/>
        <p:txBody>
          <a:bodyPr lIns="91280" tIns="45639" rIns="91280" bIns="45639"/>
          <a:lstStyle/>
          <a:p>
            <a:endParaRPr lang="en-US"/>
          </a:p>
        </p:txBody>
      </p:sp>
    </p:spTree>
    <p:extLst>
      <p:ext uri="{BB962C8B-B14F-4D97-AF65-F5344CB8AC3E}">
        <p14:creationId xmlns:p14="http://schemas.microsoft.com/office/powerpoint/2010/main" val="186745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ED513-C66C-4680-B056-9AEB6CB710BD}" type="slidenum">
              <a:rPr lang="en-US"/>
              <a:pPr/>
              <a:t>31</a:t>
            </a:fld>
            <a:endParaRPr lang="en-US"/>
          </a:p>
        </p:txBody>
      </p:sp>
      <p:sp>
        <p:nvSpPr>
          <p:cNvPr id="644098" name="Rectangle 2"/>
          <p:cNvSpPr>
            <a:spLocks noGrp="1" noRot="1" noChangeAspect="1" noChangeArrowheads="1" noTextEdit="1"/>
          </p:cNvSpPr>
          <p:nvPr>
            <p:ph type="sldImg"/>
          </p:nvPr>
        </p:nvSpPr>
        <p:spPr>
          <a:xfrm>
            <a:off x="4559300" y="1774825"/>
            <a:ext cx="0" cy="0"/>
          </a:xfrm>
          <a:ln/>
        </p:spPr>
      </p:sp>
      <p:sp>
        <p:nvSpPr>
          <p:cNvPr id="644099" name="Rectangle 3"/>
          <p:cNvSpPr>
            <a:spLocks noGrp="1" noChangeArrowheads="1"/>
          </p:cNvSpPr>
          <p:nvPr>
            <p:ph type="body" idx="1"/>
          </p:nvPr>
        </p:nvSpPr>
        <p:spPr/>
        <p:txBody>
          <a:bodyPr lIns="91280" tIns="45639" rIns="91280" bIns="45639"/>
          <a:lstStyle/>
          <a:p>
            <a:endParaRPr lang="en-US"/>
          </a:p>
        </p:txBody>
      </p:sp>
    </p:spTree>
    <p:extLst>
      <p:ext uri="{BB962C8B-B14F-4D97-AF65-F5344CB8AC3E}">
        <p14:creationId xmlns:p14="http://schemas.microsoft.com/office/powerpoint/2010/main" val="339704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4B7229-71B6-4297-9692-AA67F52178A8}" type="slidenum">
              <a:rPr lang="en-US"/>
              <a:pPr/>
              <a:t>32</a:t>
            </a:fld>
            <a:endParaRPr lang="en-US"/>
          </a:p>
        </p:txBody>
      </p:sp>
      <p:sp>
        <p:nvSpPr>
          <p:cNvPr id="647170" name="Rectangle 2"/>
          <p:cNvSpPr>
            <a:spLocks noGrp="1" noRot="1" noChangeAspect="1" noChangeArrowheads="1" noTextEdit="1"/>
          </p:cNvSpPr>
          <p:nvPr>
            <p:ph type="sldImg"/>
          </p:nvPr>
        </p:nvSpPr>
        <p:spPr>
          <a:xfrm>
            <a:off x="4559300" y="1774825"/>
            <a:ext cx="0" cy="0"/>
          </a:xfrm>
          <a:ln/>
        </p:spPr>
      </p:sp>
      <p:sp>
        <p:nvSpPr>
          <p:cNvPr id="647171" name="Rectangle 3"/>
          <p:cNvSpPr>
            <a:spLocks noGrp="1" noChangeArrowheads="1"/>
          </p:cNvSpPr>
          <p:nvPr>
            <p:ph type="body" idx="1"/>
          </p:nvPr>
        </p:nvSpPr>
        <p:spPr/>
        <p:txBody>
          <a:bodyPr lIns="91280" tIns="45639" rIns="91280" bIns="45639"/>
          <a:lstStyle/>
          <a:p>
            <a:endParaRPr lang="en-US"/>
          </a:p>
        </p:txBody>
      </p:sp>
    </p:spTree>
    <p:extLst>
      <p:ext uri="{BB962C8B-B14F-4D97-AF65-F5344CB8AC3E}">
        <p14:creationId xmlns:p14="http://schemas.microsoft.com/office/powerpoint/2010/main" val="2399851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51F9A-6C77-4EB3-B856-CC9FE197A0DE}" type="slidenum">
              <a:rPr lang="en-US"/>
              <a:pPr/>
              <a:t>33</a:t>
            </a:fld>
            <a:endParaRPr lang="en-US"/>
          </a:p>
        </p:txBody>
      </p:sp>
      <p:sp>
        <p:nvSpPr>
          <p:cNvPr id="651266" name="Rectangle 1026"/>
          <p:cNvSpPr>
            <a:spLocks noGrp="1" noRot="1" noChangeAspect="1" noChangeArrowheads="1" noTextEdit="1"/>
          </p:cNvSpPr>
          <p:nvPr>
            <p:ph type="sldImg"/>
          </p:nvPr>
        </p:nvSpPr>
        <p:spPr>
          <a:xfrm>
            <a:off x="4559300" y="1774825"/>
            <a:ext cx="0" cy="0"/>
          </a:xfrm>
          <a:ln/>
        </p:spPr>
      </p:sp>
      <p:sp>
        <p:nvSpPr>
          <p:cNvPr id="651267" name="Rectangle 1027"/>
          <p:cNvSpPr>
            <a:spLocks noGrp="1" noChangeArrowheads="1"/>
          </p:cNvSpPr>
          <p:nvPr>
            <p:ph type="body" idx="1"/>
          </p:nvPr>
        </p:nvSpPr>
        <p:spPr/>
        <p:txBody>
          <a:bodyPr lIns="91280" tIns="45639" rIns="91280" bIns="45639"/>
          <a:lstStyle/>
          <a:p>
            <a:endParaRPr lang="en-US"/>
          </a:p>
        </p:txBody>
      </p:sp>
    </p:spTree>
    <p:extLst>
      <p:ext uri="{BB962C8B-B14F-4D97-AF65-F5344CB8AC3E}">
        <p14:creationId xmlns:p14="http://schemas.microsoft.com/office/powerpoint/2010/main" val="2103951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CD187-0121-46E7-B548-475725FB0169}" type="slidenum">
              <a:rPr lang="en-US"/>
              <a:pPr/>
              <a:t>34</a:t>
            </a:fld>
            <a:endParaRPr lang="en-US"/>
          </a:p>
        </p:txBody>
      </p:sp>
      <p:sp>
        <p:nvSpPr>
          <p:cNvPr id="649218" name="Rectangle 1026"/>
          <p:cNvSpPr>
            <a:spLocks noGrp="1" noRot="1" noChangeAspect="1" noChangeArrowheads="1" noTextEdit="1"/>
          </p:cNvSpPr>
          <p:nvPr>
            <p:ph type="sldImg"/>
          </p:nvPr>
        </p:nvSpPr>
        <p:spPr>
          <a:xfrm>
            <a:off x="4559300" y="1774825"/>
            <a:ext cx="0" cy="0"/>
          </a:xfrm>
          <a:ln/>
        </p:spPr>
      </p:sp>
      <p:sp>
        <p:nvSpPr>
          <p:cNvPr id="649219" name="Rectangle 1027"/>
          <p:cNvSpPr>
            <a:spLocks noGrp="1" noChangeArrowheads="1"/>
          </p:cNvSpPr>
          <p:nvPr>
            <p:ph type="body" idx="1"/>
          </p:nvPr>
        </p:nvSpPr>
        <p:spPr/>
        <p:txBody>
          <a:bodyPr lIns="91280" tIns="45639" rIns="91280" bIns="45639"/>
          <a:lstStyle/>
          <a:p>
            <a:endParaRPr lang="en-US"/>
          </a:p>
        </p:txBody>
      </p:sp>
    </p:spTree>
    <p:extLst>
      <p:ext uri="{BB962C8B-B14F-4D97-AF65-F5344CB8AC3E}">
        <p14:creationId xmlns:p14="http://schemas.microsoft.com/office/powerpoint/2010/main" val="78300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D10D5-741E-4796-A519-AB250C5A8F8A}" type="slidenum">
              <a:rPr lang="en-US"/>
              <a:pPr/>
              <a:t>16</a:t>
            </a:fld>
            <a:endParaRPr lang="en-US"/>
          </a:p>
        </p:txBody>
      </p:sp>
      <p:sp>
        <p:nvSpPr>
          <p:cNvPr id="388098"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388099"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176430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166F3-C010-4030-A077-539DD4D5447B}" type="slidenum">
              <a:rPr lang="en-US"/>
              <a:pPr/>
              <a:t>17</a:t>
            </a:fld>
            <a:endParaRPr lang="en-US"/>
          </a:p>
        </p:txBody>
      </p:sp>
      <p:sp>
        <p:nvSpPr>
          <p:cNvPr id="610306" name="Rectangle 2"/>
          <p:cNvSpPr>
            <a:spLocks noGrp="1" noRot="1" noChangeAspect="1" noChangeArrowheads="1" noTextEdit="1"/>
          </p:cNvSpPr>
          <p:nvPr>
            <p:ph type="sldImg"/>
          </p:nvPr>
        </p:nvSpPr>
        <p:spPr>
          <a:xfrm>
            <a:off x="4559300" y="1774825"/>
            <a:ext cx="0" cy="0"/>
          </a:xfrm>
          <a:ln/>
        </p:spPr>
      </p:sp>
      <p:sp>
        <p:nvSpPr>
          <p:cNvPr id="610307" name="Rectangle 3"/>
          <p:cNvSpPr>
            <a:spLocks noGrp="1" noChangeArrowheads="1"/>
          </p:cNvSpPr>
          <p:nvPr>
            <p:ph type="body" idx="1"/>
          </p:nvPr>
        </p:nvSpPr>
        <p:spPr/>
        <p:txBody>
          <a:bodyPr lIns="91280" tIns="45639" rIns="91280" bIns="45639"/>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solidFill>
                  <a:srgbClr val="003399"/>
                </a:solidFill>
              </a:rPr>
              <a:t>Prevention:</a:t>
            </a:r>
            <a:r>
              <a:rPr lang="en-GB"/>
              <a:t> encrypt your orders, rely on the merchant to perform checks on the caller, don’t use the Internet (?) …</a:t>
            </a:r>
          </a:p>
          <a:p>
            <a:r>
              <a:rPr lang="en-GB">
                <a:solidFill>
                  <a:srgbClr val="003399"/>
                </a:solidFill>
              </a:rPr>
              <a:t>Detection:</a:t>
            </a:r>
            <a:r>
              <a:rPr lang="en-GB"/>
              <a:t> an unauthorized transaction appears on your credit card statement</a:t>
            </a:r>
          </a:p>
          <a:p>
            <a:r>
              <a:rPr lang="en-GB">
                <a:solidFill>
                  <a:srgbClr val="003399"/>
                </a:solidFill>
              </a:rPr>
              <a:t>Reaction:</a:t>
            </a:r>
            <a:r>
              <a:rPr lang="en-GB"/>
              <a:t> complain, ask for a new card number, etc. </a:t>
            </a:r>
          </a:p>
          <a:p>
            <a:endParaRPr lang="en-US"/>
          </a:p>
        </p:txBody>
      </p:sp>
    </p:spTree>
    <p:extLst>
      <p:ext uri="{BB962C8B-B14F-4D97-AF65-F5344CB8AC3E}">
        <p14:creationId xmlns:p14="http://schemas.microsoft.com/office/powerpoint/2010/main" val="418569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B0A04F-5575-4C45-90E6-E24CC9728E01}" type="slidenum">
              <a:rPr lang="en-US"/>
              <a:pPr/>
              <a:t>18</a:t>
            </a:fld>
            <a:endParaRPr lang="en-US"/>
          </a:p>
        </p:txBody>
      </p:sp>
      <p:sp>
        <p:nvSpPr>
          <p:cNvPr id="394242"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394243"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404816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A4952-64A6-41D6-97D9-4BB609AFE6C4}" type="slidenum">
              <a:rPr lang="en-US"/>
              <a:pPr/>
              <a:t>20</a:t>
            </a:fld>
            <a:endParaRPr lang="en-US"/>
          </a:p>
        </p:txBody>
      </p:sp>
      <p:sp>
        <p:nvSpPr>
          <p:cNvPr id="396290"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396291"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3864582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92B85-FFAB-478C-8F9F-B35BB1783511}" type="slidenum">
              <a:rPr lang="en-US"/>
              <a:pPr/>
              <a:t>21</a:t>
            </a:fld>
            <a:endParaRPr lang="en-US"/>
          </a:p>
        </p:txBody>
      </p:sp>
      <p:sp>
        <p:nvSpPr>
          <p:cNvPr id="398338"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398339"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338046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2404D-B691-443E-AD9C-E0994AA33AB7}" type="slidenum">
              <a:rPr lang="en-US"/>
              <a:pPr/>
              <a:t>22</a:t>
            </a:fld>
            <a:endParaRPr lang="en-US"/>
          </a:p>
        </p:txBody>
      </p:sp>
      <p:sp>
        <p:nvSpPr>
          <p:cNvPr id="402434"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402435"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24872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DA2B8F-CA10-4670-A20F-E67D125B5CF8}" type="slidenum">
              <a:rPr lang="en-US"/>
              <a:pPr/>
              <a:t>23</a:t>
            </a:fld>
            <a:endParaRPr lang="en-US"/>
          </a:p>
        </p:txBody>
      </p:sp>
      <p:sp>
        <p:nvSpPr>
          <p:cNvPr id="455682"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455683"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302420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692F0-5201-40E5-B2BE-C9ED321644B9}" type="slidenum">
              <a:rPr lang="en-US"/>
              <a:pPr/>
              <a:t>24</a:t>
            </a:fld>
            <a:endParaRPr lang="en-US"/>
          </a:p>
        </p:txBody>
      </p:sp>
      <p:sp>
        <p:nvSpPr>
          <p:cNvPr id="441346" name="Rectangle 2"/>
          <p:cNvSpPr>
            <a:spLocks noGrp="1" noRot="1" noChangeAspect="1" noChangeArrowheads="1"/>
          </p:cNvSpPr>
          <p:nvPr>
            <p:ph type="sldImg"/>
          </p:nvPr>
        </p:nvSpPr>
        <p:spPr bwMode="auto">
          <a:xfrm>
            <a:off x="4559300" y="1774825"/>
            <a:ext cx="0" cy="0"/>
          </a:xfrm>
          <a:prstGeom prst="rect">
            <a:avLst/>
          </a:prstGeom>
          <a:solidFill>
            <a:srgbClr val="FFFFFF"/>
          </a:solidFill>
          <a:ln>
            <a:solidFill>
              <a:srgbClr val="000000"/>
            </a:solidFill>
            <a:miter lim="800000"/>
            <a:headEnd/>
            <a:tailEnd/>
          </a:ln>
        </p:spPr>
      </p:sp>
      <p:sp>
        <p:nvSpPr>
          <p:cNvPr id="441347" name="Rectangle 3"/>
          <p:cNvSpPr>
            <a:spLocks noGrp="1" noChangeArrowheads="1"/>
          </p:cNvSpPr>
          <p:nvPr>
            <p:ph type="body" idx="1"/>
          </p:nvPr>
        </p:nvSpPr>
        <p:spPr bwMode="auto">
          <a:xfrm>
            <a:off x="1239838" y="3257550"/>
            <a:ext cx="6816725" cy="3086100"/>
          </a:xfrm>
          <a:prstGeom prst="rect">
            <a:avLst/>
          </a:prstGeom>
          <a:solidFill>
            <a:srgbClr val="FFFFFF"/>
          </a:solidFill>
          <a:ln>
            <a:solidFill>
              <a:srgbClr val="000000"/>
            </a:solidFill>
            <a:miter lim="800000"/>
            <a:headEnd/>
            <a:tailEnd/>
          </a:ln>
        </p:spPr>
        <p:txBody>
          <a:bodyPr lIns="91280" tIns="45639" rIns="91280" bIns="45639"/>
          <a:lstStyle/>
          <a:p>
            <a:endParaRPr lang="en-US"/>
          </a:p>
        </p:txBody>
      </p:sp>
    </p:spTree>
    <p:extLst>
      <p:ext uri="{BB962C8B-B14F-4D97-AF65-F5344CB8AC3E}">
        <p14:creationId xmlns:p14="http://schemas.microsoft.com/office/powerpoint/2010/main" val="64850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256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0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95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87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5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12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86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14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46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09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83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3724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569" y="518374"/>
            <a:ext cx="10105063" cy="2262781"/>
          </a:xfrm>
        </p:spPr>
        <p:txBody>
          <a:bodyPr>
            <a:normAutofit fontScale="90000"/>
          </a:bodyPr>
          <a:lstStyle/>
          <a:p>
            <a:pPr algn="ctr"/>
            <a:r>
              <a:rPr lang="en-US" dirty="0" smtClean="0"/>
              <a:t>Internet and Web Technology</a:t>
            </a:r>
            <a:br>
              <a:rPr lang="en-US" dirty="0" smtClean="0"/>
            </a:br>
            <a:r>
              <a:rPr lang="en-US" dirty="0" smtClean="0"/>
              <a:t>ICT- </a:t>
            </a:r>
            <a:r>
              <a:rPr lang="en-US" dirty="0"/>
              <a:t>2</a:t>
            </a:r>
            <a:r>
              <a:rPr lang="en-US" dirty="0" smtClean="0"/>
              <a:t>205</a:t>
            </a:r>
            <a:br>
              <a:rPr lang="en-US" dirty="0" smtClean="0"/>
            </a:br>
            <a:r>
              <a:rPr lang="en-US" dirty="0" smtClean="0"/>
              <a:t>Lecture - 9</a:t>
            </a:r>
            <a:endParaRPr lang="en-US" dirty="0"/>
          </a:p>
        </p:txBody>
      </p:sp>
      <p:sp>
        <p:nvSpPr>
          <p:cNvPr id="3" name="Subtitle 2"/>
          <p:cNvSpPr>
            <a:spLocks noGrp="1"/>
          </p:cNvSpPr>
          <p:nvPr>
            <p:ph type="subTitle" idx="1"/>
          </p:nvPr>
        </p:nvSpPr>
        <p:spPr>
          <a:xfrm>
            <a:off x="2589213" y="3953815"/>
            <a:ext cx="8915399" cy="1949848"/>
          </a:xfrm>
        </p:spPr>
        <p:txBody>
          <a:bodyPr>
            <a:normAutofit fontScale="92500" lnSpcReduction="10000"/>
          </a:bodyPr>
          <a:lstStyle/>
          <a:p>
            <a:r>
              <a:rPr lang="en-US" b="1" dirty="0" smtClean="0"/>
              <a:t>Presented By:</a:t>
            </a:r>
          </a:p>
          <a:p>
            <a:r>
              <a:rPr lang="en-US" dirty="0" err="1" smtClean="0"/>
              <a:t>Mehrin</a:t>
            </a:r>
            <a:r>
              <a:rPr lang="en-US" dirty="0" smtClean="0"/>
              <a:t> </a:t>
            </a:r>
            <a:r>
              <a:rPr lang="en-US" dirty="0" err="1" smtClean="0"/>
              <a:t>Anannya</a:t>
            </a:r>
            <a:endParaRPr lang="en-US" dirty="0" smtClean="0"/>
          </a:p>
          <a:p>
            <a:r>
              <a:rPr lang="en-US" dirty="0" smtClean="0"/>
              <a:t>Lecturer</a:t>
            </a:r>
          </a:p>
          <a:p>
            <a:r>
              <a:rPr lang="en-US" dirty="0" smtClean="0"/>
              <a:t>Institute of Information Technology</a:t>
            </a:r>
          </a:p>
          <a:p>
            <a:r>
              <a:rPr lang="en-US" dirty="0" err="1" smtClean="0"/>
              <a:t>Jahangirnagar</a:t>
            </a:r>
            <a:r>
              <a:rPr lang="en-US" dirty="0" smtClean="0"/>
              <a:t> University.</a:t>
            </a:r>
          </a:p>
          <a:p>
            <a:endParaRPr lang="en-US" dirty="0"/>
          </a:p>
        </p:txBody>
      </p:sp>
    </p:spTree>
    <p:extLst>
      <p:ext uri="{BB962C8B-B14F-4D97-AF65-F5344CB8AC3E}">
        <p14:creationId xmlns:p14="http://schemas.microsoft.com/office/powerpoint/2010/main" val="654001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Content Placeholder 3" descr="Servlet-LifeCycl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58078" y="1313646"/>
            <a:ext cx="8950816" cy="5544354"/>
          </a:xfrm>
        </p:spPr>
      </p:pic>
      <p:sp>
        <p:nvSpPr>
          <p:cNvPr id="6" name="Title 1"/>
          <p:cNvSpPr txBox="1">
            <a:spLocks/>
          </p:cNvSpPr>
          <p:nvPr/>
        </p:nvSpPr>
        <p:spPr>
          <a:xfrm>
            <a:off x="1841678" y="313254"/>
            <a:ext cx="8911687" cy="75392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Life cycle of Servlet (cont.)</a:t>
            </a:r>
            <a:endParaRPr lang="en-US" dirty="0"/>
          </a:p>
        </p:txBody>
      </p:sp>
    </p:spTree>
    <p:extLst>
      <p:ext uri="{BB962C8B-B14F-4D97-AF65-F5344CB8AC3E}">
        <p14:creationId xmlns:p14="http://schemas.microsoft.com/office/powerpoint/2010/main" val="3507218342"/>
      </p:ext>
    </p:extLst>
  </p:cSld>
  <p:clrMapOvr>
    <a:masterClrMapping/>
  </p:clrMapOvr>
  <p:transition spd="med">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790163" y="1452134"/>
            <a:ext cx="10246221" cy="4351338"/>
          </a:xfrm>
        </p:spPr>
        <p:txBody>
          <a:bodyPr>
            <a:normAutofit/>
          </a:bodyPr>
          <a:lstStyle/>
          <a:p>
            <a:pPr algn="just" eaLnBrk="1" hangingPunct="1">
              <a:lnSpc>
                <a:spcPct val="160000"/>
              </a:lnSpc>
              <a:buFontTx/>
              <a:buNone/>
            </a:pPr>
            <a:r>
              <a:rPr lang="en-US" altLang="en-US" sz="2000" b="1" dirty="0">
                <a:solidFill>
                  <a:schemeClr val="tx1"/>
                </a:solidFill>
                <a:latin typeface="+mj-lt"/>
              </a:rPr>
              <a:t>	The </a:t>
            </a:r>
            <a:r>
              <a:rPr lang="en-US" altLang="en-US" sz="2000" b="1" dirty="0" smtClean="0">
                <a:solidFill>
                  <a:schemeClr val="tx1"/>
                </a:solidFill>
                <a:latin typeface="+mj-lt"/>
              </a:rPr>
              <a:t>previous figure </a:t>
            </a:r>
            <a:r>
              <a:rPr lang="en-US" altLang="en-US" sz="2000" b="1" dirty="0">
                <a:solidFill>
                  <a:schemeClr val="tx1"/>
                </a:solidFill>
                <a:latin typeface="+mj-lt"/>
              </a:rPr>
              <a:t>depicts a typical servlet life-cycle </a:t>
            </a:r>
            <a:r>
              <a:rPr lang="en-US" altLang="en-US" sz="2000" b="1" dirty="0" smtClean="0">
                <a:solidFill>
                  <a:schemeClr val="tx1"/>
                </a:solidFill>
                <a:latin typeface="+mj-lt"/>
              </a:rPr>
              <a:t>scenario</a:t>
            </a:r>
            <a:r>
              <a:rPr lang="en-US" altLang="en-US" sz="2000" b="1" dirty="0">
                <a:solidFill>
                  <a:schemeClr val="tx1"/>
                </a:solidFill>
                <a:latin typeface="+mj-lt"/>
              </a:rPr>
              <a:t>:</a:t>
            </a:r>
          </a:p>
          <a:p>
            <a:pPr lvl="1" algn="just" eaLnBrk="1" hangingPunct="1">
              <a:lnSpc>
                <a:spcPct val="160000"/>
              </a:lnSpc>
              <a:buFont typeface="Wingdings" panose="05000000000000000000" pitchFamily="2" charset="2"/>
              <a:buChar char="Ø"/>
            </a:pPr>
            <a:r>
              <a:rPr lang="en-US" altLang="en-US" sz="2000" dirty="0">
                <a:solidFill>
                  <a:schemeClr val="tx1"/>
                </a:solidFill>
                <a:latin typeface="+mj-lt"/>
              </a:rPr>
              <a:t>First the HTTP requests coming to the server are delegated to the servlet container</a:t>
            </a:r>
            <a:r>
              <a:rPr lang="en-US" altLang="en-US" sz="2000" dirty="0" smtClean="0">
                <a:solidFill>
                  <a:schemeClr val="tx1"/>
                </a:solidFill>
                <a:latin typeface="+mj-lt"/>
              </a:rPr>
              <a:t>.</a:t>
            </a:r>
            <a:endParaRPr lang="en-US" altLang="en-US" sz="2000" dirty="0">
              <a:solidFill>
                <a:schemeClr val="tx1"/>
              </a:solidFill>
              <a:latin typeface="+mj-lt"/>
            </a:endParaRPr>
          </a:p>
          <a:p>
            <a:pPr lvl="1" algn="just" eaLnBrk="1" hangingPunct="1">
              <a:lnSpc>
                <a:spcPct val="160000"/>
              </a:lnSpc>
              <a:buFont typeface="Wingdings" panose="05000000000000000000" pitchFamily="2" charset="2"/>
              <a:buChar char="Ø"/>
            </a:pPr>
            <a:r>
              <a:rPr lang="en-US" altLang="en-US" sz="2000" dirty="0">
                <a:solidFill>
                  <a:schemeClr val="tx1"/>
                </a:solidFill>
                <a:latin typeface="+mj-lt"/>
              </a:rPr>
              <a:t>The servlet container loads the servlet before invoking the service() method</a:t>
            </a:r>
            <a:r>
              <a:rPr lang="en-US" altLang="en-US" sz="2000" dirty="0" smtClean="0">
                <a:solidFill>
                  <a:schemeClr val="tx1"/>
                </a:solidFill>
                <a:latin typeface="+mj-lt"/>
              </a:rPr>
              <a:t>.</a:t>
            </a:r>
            <a:endParaRPr lang="en-US" altLang="en-US" sz="2000" dirty="0">
              <a:solidFill>
                <a:schemeClr val="tx1"/>
              </a:solidFill>
              <a:latin typeface="+mj-lt"/>
            </a:endParaRPr>
          </a:p>
          <a:p>
            <a:pPr lvl="1" algn="just" eaLnBrk="1" hangingPunct="1">
              <a:lnSpc>
                <a:spcPct val="160000"/>
              </a:lnSpc>
              <a:buFont typeface="Wingdings" panose="05000000000000000000" pitchFamily="2" charset="2"/>
              <a:buChar char="Ø"/>
            </a:pPr>
            <a:r>
              <a:rPr lang="en-US" altLang="en-US" sz="2000" dirty="0">
                <a:solidFill>
                  <a:schemeClr val="tx1"/>
                </a:solidFill>
                <a:latin typeface="+mj-lt"/>
              </a:rPr>
              <a:t>Then the servlet container handles multiple requests by spawning multiple threads, each thread executing the service() method of a single instance of the servlet.</a:t>
            </a:r>
          </a:p>
          <a:p>
            <a:pPr eaLnBrk="1" hangingPunct="1">
              <a:lnSpc>
                <a:spcPct val="160000"/>
              </a:lnSpc>
            </a:pPr>
            <a:endParaRPr lang="en-US" altLang="en-US" sz="2000" dirty="0" smtClean="0">
              <a:solidFill>
                <a:schemeClr val="tx1"/>
              </a:solidFill>
              <a:latin typeface="+mj-lt"/>
            </a:endParaRPr>
          </a:p>
        </p:txBody>
      </p:sp>
      <p:sp>
        <p:nvSpPr>
          <p:cNvPr id="5" name="Title 1"/>
          <p:cNvSpPr txBox="1">
            <a:spLocks/>
          </p:cNvSpPr>
          <p:nvPr/>
        </p:nvSpPr>
        <p:spPr>
          <a:xfrm>
            <a:off x="1841678" y="313254"/>
            <a:ext cx="8911687" cy="75392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Life cycle of Servlet (cont.)</a:t>
            </a:r>
            <a:endParaRPr lang="en-US" dirty="0"/>
          </a:p>
        </p:txBody>
      </p:sp>
    </p:spTree>
    <p:extLst>
      <p:ext uri="{BB962C8B-B14F-4D97-AF65-F5344CB8AC3E}">
        <p14:creationId xmlns:p14="http://schemas.microsoft.com/office/powerpoint/2010/main" val="3209576961"/>
      </p:ext>
    </p:extLst>
  </p:cSld>
  <p:clrMapOvr>
    <a:masterClrMapping/>
  </p:clrMapOvr>
  <p:transition spd="med">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596" name="Group 68"/>
          <p:cNvGrpSpPr>
            <a:grpSpLocks/>
          </p:cNvGrpSpPr>
          <p:nvPr/>
        </p:nvGrpSpPr>
        <p:grpSpPr bwMode="auto">
          <a:xfrm>
            <a:off x="1828801" y="1143001"/>
            <a:ext cx="8696325" cy="4892675"/>
            <a:chOff x="192" y="720"/>
            <a:chExt cx="5478" cy="3082"/>
          </a:xfrm>
        </p:grpSpPr>
        <p:sp>
          <p:nvSpPr>
            <p:cNvPr id="534530" name="Line 2"/>
            <p:cNvSpPr>
              <a:spLocks noChangeShapeType="1"/>
            </p:cNvSpPr>
            <p:nvPr/>
          </p:nvSpPr>
          <p:spPr bwMode="auto">
            <a:xfrm>
              <a:off x="912" y="1026"/>
              <a:ext cx="0" cy="276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31" name="Text Box 3"/>
            <p:cNvSpPr txBox="1">
              <a:spLocks noChangeArrowheads="1"/>
            </p:cNvSpPr>
            <p:nvPr/>
          </p:nvSpPr>
          <p:spPr bwMode="auto">
            <a:xfrm>
              <a:off x="590" y="720"/>
              <a:ext cx="64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Times New Roman" panose="02020603050405020304" pitchFamily="18" charset="0"/>
                </a:rPr>
                <a:t>Servlet Container</a:t>
              </a:r>
            </a:p>
          </p:txBody>
        </p:sp>
        <p:sp>
          <p:nvSpPr>
            <p:cNvPr id="534532" name="Line 4"/>
            <p:cNvSpPr>
              <a:spLocks noChangeShapeType="1"/>
            </p:cNvSpPr>
            <p:nvPr/>
          </p:nvSpPr>
          <p:spPr bwMode="auto">
            <a:xfrm>
              <a:off x="912" y="1561"/>
              <a:ext cx="31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33" name="Line 5"/>
            <p:cNvSpPr>
              <a:spLocks noChangeShapeType="1"/>
            </p:cNvSpPr>
            <p:nvPr/>
          </p:nvSpPr>
          <p:spPr bwMode="auto">
            <a:xfrm>
              <a:off x="912" y="1236"/>
              <a:ext cx="12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34" name="Line 6"/>
            <p:cNvSpPr>
              <a:spLocks noChangeShapeType="1"/>
            </p:cNvSpPr>
            <p:nvPr/>
          </p:nvSpPr>
          <p:spPr bwMode="auto">
            <a:xfrm>
              <a:off x="2496" y="1310"/>
              <a:ext cx="0" cy="1750"/>
            </a:xfrm>
            <a:prstGeom prst="line">
              <a:avLst/>
            </a:prstGeom>
            <a:noFill/>
            <a:ln w="9525">
              <a:solidFill>
                <a:schemeClr val="tx1"/>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35" name="Line 7"/>
            <p:cNvSpPr>
              <a:spLocks noChangeShapeType="1"/>
            </p:cNvSpPr>
            <p:nvPr/>
          </p:nvSpPr>
          <p:spPr bwMode="auto">
            <a:xfrm>
              <a:off x="2880" y="1276"/>
              <a:ext cx="0" cy="1784"/>
            </a:xfrm>
            <a:prstGeom prst="line">
              <a:avLst/>
            </a:prstGeom>
            <a:noFill/>
            <a:ln w="9525">
              <a:solidFill>
                <a:schemeClr val="tx1"/>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36" name="Oval 8"/>
            <p:cNvSpPr>
              <a:spLocks noChangeArrowheads="1"/>
            </p:cNvSpPr>
            <p:nvPr/>
          </p:nvSpPr>
          <p:spPr bwMode="auto">
            <a:xfrm>
              <a:off x="2208" y="1032"/>
              <a:ext cx="960" cy="36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37" name="Text Box 9"/>
            <p:cNvSpPr txBox="1">
              <a:spLocks noChangeArrowheads="1"/>
            </p:cNvSpPr>
            <p:nvPr/>
          </p:nvSpPr>
          <p:spPr bwMode="auto">
            <a:xfrm>
              <a:off x="2310" y="1125"/>
              <a:ext cx="384" cy="17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100">
                  <a:latin typeface="Times New Roman" panose="02020603050405020304" pitchFamily="18" charset="0"/>
                </a:rPr>
                <a:t>Thread </a:t>
              </a:r>
            </a:p>
          </p:txBody>
        </p:sp>
        <p:sp>
          <p:nvSpPr>
            <p:cNvPr id="534538" name="Text Box 10"/>
            <p:cNvSpPr txBox="1">
              <a:spLocks noChangeArrowheads="1"/>
            </p:cNvSpPr>
            <p:nvPr/>
          </p:nvSpPr>
          <p:spPr bwMode="auto">
            <a:xfrm>
              <a:off x="2656" y="1103"/>
              <a:ext cx="384" cy="17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100">
                  <a:latin typeface="Times New Roman" panose="02020603050405020304" pitchFamily="18" charset="0"/>
                </a:rPr>
                <a:t>Thread </a:t>
              </a:r>
            </a:p>
          </p:txBody>
        </p:sp>
        <p:sp>
          <p:nvSpPr>
            <p:cNvPr id="534539" name="Text Box 11"/>
            <p:cNvSpPr txBox="1">
              <a:spLocks noChangeArrowheads="1"/>
            </p:cNvSpPr>
            <p:nvPr/>
          </p:nvSpPr>
          <p:spPr bwMode="auto">
            <a:xfrm>
              <a:off x="4088" y="1480"/>
              <a:ext cx="432" cy="17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Servlet</a:t>
              </a:r>
            </a:p>
          </p:txBody>
        </p:sp>
        <p:sp>
          <p:nvSpPr>
            <p:cNvPr id="534540" name="Line 12"/>
            <p:cNvSpPr>
              <a:spLocks noChangeShapeType="1"/>
            </p:cNvSpPr>
            <p:nvPr/>
          </p:nvSpPr>
          <p:spPr bwMode="auto">
            <a:xfrm>
              <a:off x="926" y="1805"/>
              <a:ext cx="33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1" name="Line 13"/>
            <p:cNvSpPr>
              <a:spLocks noChangeShapeType="1"/>
            </p:cNvSpPr>
            <p:nvPr/>
          </p:nvSpPr>
          <p:spPr bwMode="auto">
            <a:xfrm>
              <a:off x="912" y="2009"/>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2" name="Line 14"/>
            <p:cNvSpPr>
              <a:spLocks noChangeShapeType="1"/>
            </p:cNvSpPr>
            <p:nvPr/>
          </p:nvSpPr>
          <p:spPr bwMode="auto">
            <a:xfrm flipV="1">
              <a:off x="2496" y="2009"/>
              <a:ext cx="17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3" name="Line 15"/>
            <p:cNvSpPr>
              <a:spLocks noChangeShapeType="1"/>
            </p:cNvSpPr>
            <p:nvPr/>
          </p:nvSpPr>
          <p:spPr bwMode="auto">
            <a:xfrm>
              <a:off x="912" y="2334"/>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4" name="Line 16"/>
            <p:cNvSpPr>
              <a:spLocks noChangeShapeType="1"/>
            </p:cNvSpPr>
            <p:nvPr/>
          </p:nvSpPr>
          <p:spPr bwMode="auto">
            <a:xfrm>
              <a:off x="2880" y="2334"/>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5" name="AutoShape 17"/>
            <p:cNvSpPr>
              <a:spLocks/>
            </p:cNvSpPr>
            <p:nvPr/>
          </p:nvSpPr>
          <p:spPr bwMode="auto">
            <a:xfrm>
              <a:off x="4848" y="2009"/>
              <a:ext cx="48" cy="529"/>
            </a:xfrm>
            <a:prstGeom prst="rightBracket">
              <a:avLst>
                <a:gd name="adj" fmla="val 9184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46" name="Line 18"/>
            <p:cNvSpPr>
              <a:spLocks noChangeShapeType="1"/>
            </p:cNvSpPr>
            <p:nvPr/>
          </p:nvSpPr>
          <p:spPr bwMode="auto">
            <a:xfrm>
              <a:off x="4224" y="2009"/>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7" name="Line 19"/>
            <p:cNvSpPr>
              <a:spLocks noChangeShapeType="1"/>
            </p:cNvSpPr>
            <p:nvPr/>
          </p:nvSpPr>
          <p:spPr bwMode="auto">
            <a:xfrm>
              <a:off x="4224" y="253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8" name="Line 20"/>
            <p:cNvSpPr>
              <a:spLocks noChangeShapeType="1"/>
            </p:cNvSpPr>
            <p:nvPr/>
          </p:nvSpPr>
          <p:spPr bwMode="auto">
            <a:xfrm flipH="1">
              <a:off x="912" y="2538"/>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49" name="AutoShape 21"/>
            <p:cNvSpPr>
              <a:spLocks/>
            </p:cNvSpPr>
            <p:nvPr/>
          </p:nvSpPr>
          <p:spPr bwMode="auto">
            <a:xfrm>
              <a:off x="4656" y="2334"/>
              <a:ext cx="48" cy="529"/>
            </a:xfrm>
            <a:prstGeom prst="rightBracket">
              <a:avLst>
                <a:gd name="adj" fmla="val 9184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50" name="Line 22"/>
            <p:cNvSpPr>
              <a:spLocks noChangeShapeType="1"/>
            </p:cNvSpPr>
            <p:nvPr/>
          </p:nvSpPr>
          <p:spPr bwMode="auto">
            <a:xfrm>
              <a:off x="4279" y="2334"/>
              <a:ext cx="3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1" name="Line 23"/>
            <p:cNvSpPr>
              <a:spLocks noChangeShapeType="1"/>
            </p:cNvSpPr>
            <p:nvPr/>
          </p:nvSpPr>
          <p:spPr bwMode="auto">
            <a:xfrm flipH="1">
              <a:off x="4320" y="2863"/>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2" name="Line 24"/>
            <p:cNvSpPr>
              <a:spLocks noChangeShapeType="1"/>
            </p:cNvSpPr>
            <p:nvPr/>
          </p:nvSpPr>
          <p:spPr bwMode="auto">
            <a:xfrm flipH="1" flipV="1">
              <a:off x="899" y="2863"/>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3" name="Line 25"/>
            <p:cNvSpPr>
              <a:spLocks noChangeShapeType="1"/>
            </p:cNvSpPr>
            <p:nvPr/>
          </p:nvSpPr>
          <p:spPr bwMode="auto">
            <a:xfrm>
              <a:off x="912" y="3066"/>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4" name="Line 26"/>
            <p:cNvSpPr>
              <a:spLocks noChangeShapeType="1"/>
            </p:cNvSpPr>
            <p:nvPr/>
          </p:nvSpPr>
          <p:spPr bwMode="auto">
            <a:xfrm>
              <a:off x="2496" y="306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5" name="Line 27"/>
            <p:cNvSpPr>
              <a:spLocks noChangeShapeType="1"/>
            </p:cNvSpPr>
            <p:nvPr/>
          </p:nvSpPr>
          <p:spPr bwMode="auto">
            <a:xfrm>
              <a:off x="912" y="3293"/>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6" name="Line 28"/>
            <p:cNvSpPr>
              <a:spLocks noChangeShapeType="1"/>
            </p:cNvSpPr>
            <p:nvPr/>
          </p:nvSpPr>
          <p:spPr bwMode="auto">
            <a:xfrm>
              <a:off x="912" y="3513"/>
              <a:ext cx="3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7" name="Line 29"/>
            <p:cNvSpPr>
              <a:spLocks noChangeShapeType="1"/>
            </p:cNvSpPr>
            <p:nvPr/>
          </p:nvSpPr>
          <p:spPr bwMode="auto">
            <a:xfrm>
              <a:off x="4314" y="1636"/>
              <a:ext cx="0" cy="1871"/>
            </a:xfrm>
            <a:prstGeom prst="line">
              <a:avLst/>
            </a:prstGeom>
            <a:noFill/>
            <a:ln w="9525">
              <a:solidFill>
                <a:schemeClr val="tx1"/>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58" name="Text Box 30"/>
            <p:cNvSpPr txBox="1">
              <a:spLocks noChangeArrowheads="1"/>
            </p:cNvSpPr>
            <p:nvPr/>
          </p:nvSpPr>
          <p:spPr bwMode="auto">
            <a:xfrm>
              <a:off x="889" y="1053"/>
              <a:ext cx="9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Create Thread Pool</a:t>
              </a:r>
            </a:p>
          </p:txBody>
        </p:sp>
        <p:sp>
          <p:nvSpPr>
            <p:cNvPr id="534559" name="Text Box 31"/>
            <p:cNvSpPr txBox="1">
              <a:spLocks noChangeArrowheads="1"/>
            </p:cNvSpPr>
            <p:nvPr/>
          </p:nvSpPr>
          <p:spPr bwMode="auto">
            <a:xfrm>
              <a:off x="869" y="1404"/>
              <a:ext cx="9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Instantiate servlet</a:t>
              </a:r>
            </a:p>
          </p:txBody>
        </p:sp>
        <p:sp>
          <p:nvSpPr>
            <p:cNvPr id="534560" name="Text Box 32"/>
            <p:cNvSpPr txBox="1">
              <a:spLocks noChangeArrowheads="1"/>
            </p:cNvSpPr>
            <p:nvPr/>
          </p:nvSpPr>
          <p:spPr bwMode="auto">
            <a:xfrm>
              <a:off x="871" y="1655"/>
              <a:ext cx="9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Call init (  ) method</a:t>
              </a:r>
            </a:p>
          </p:txBody>
        </p:sp>
        <p:sp>
          <p:nvSpPr>
            <p:cNvPr id="534561" name="Text Box 33"/>
            <p:cNvSpPr txBox="1">
              <a:spLocks noChangeArrowheads="1"/>
            </p:cNvSpPr>
            <p:nvPr/>
          </p:nvSpPr>
          <p:spPr bwMode="auto">
            <a:xfrm>
              <a:off x="864" y="1859"/>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Allocate request to thread </a:t>
              </a:r>
            </a:p>
          </p:txBody>
        </p:sp>
        <p:sp>
          <p:nvSpPr>
            <p:cNvPr id="534563" name="Text Box 35"/>
            <p:cNvSpPr txBox="1">
              <a:spLocks noChangeArrowheads="1"/>
            </p:cNvSpPr>
            <p:nvPr/>
          </p:nvSpPr>
          <p:spPr bwMode="auto">
            <a:xfrm>
              <a:off x="864" y="2183"/>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Allocate request to thread </a:t>
              </a:r>
            </a:p>
          </p:txBody>
        </p:sp>
        <p:sp>
          <p:nvSpPr>
            <p:cNvPr id="534564" name="Text Box 36"/>
            <p:cNvSpPr txBox="1">
              <a:spLocks noChangeArrowheads="1"/>
            </p:cNvSpPr>
            <p:nvPr/>
          </p:nvSpPr>
          <p:spPr bwMode="auto">
            <a:xfrm>
              <a:off x="911" y="2543"/>
              <a:ext cx="1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Block all further requests Wait for active threads to end </a:t>
              </a:r>
            </a:p>
          </p:txBody>
        </p:sp>
        <p:sp>
          <p:nvSpPr>
            <p:cNvPr id="534565" name="Text Box 37"/>
            <p:cNvSpPr txBox="1">
              <a:spLocks noChangeArrowheads="1"/>
            </p:cNvSpPr>
            <p:nvPr/>
          </p:nvSpPr>
          <p:spPr bwMode="auto">
            <a:xfrm>
              <a:off x="1056" y="2049"/>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a:t>
              </a:r>
            </a:p>
          </p:txBody>
        </p:sp>
        <p:sp>
          <p:nvSpPr>
            <p:cNvPr id="534566" name="Text Box 38"/>
            <p:cNvSpPr txBox="1">
              <a:spLocks noChangeArrowheads="1"/>
            </p:cNvSpPr>
            <p:nvPr/>
          </p:nvSpPr>
          <p:spPr bwMode="auto">
            <a:xfrm>
              <a:off x="891" y="2900"/>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Terminate thread pool</a:t>
              </a:r>
            </a:p>
          </p:txBody>
        </p:sp>
        <p:sp>
          <p:nvSpPr>
            <p:cNvPr id="534567" name="Text Box 39"/>
            <p:cNvSpPr txBox="1">
              <a:spLocks noChangeArrowheads="1"/>
            </p:cNvSpPr>
            <p:nvPr/>
          </p:nvSpPr>
          <p:spPr bwMode="auto">
            <a:xfrm>
              <a:off x="864" y="3132"/>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call destroy (  ) method</a:t>
              </a:r>
            </a:p>
          </p:txBody>
        </p:sp>
        <p:sp>
          <p:nvSpPr>
            <p:cNvPr id="534568" name="Text Box 40"/>
            <p:cNvSpPr txBox="1">
              <a:spLocks noChangeArrowheads="1"/>
            </p:cNvSpPr>
            <p:nvPr/>
          </p:nvSpPr>
          <p:spPr bwMode="auto">
            <a:xfrm>
              <a:off x="864" y="3358"/>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terminate servlet</a:t>
              </a:r>
            </a:p>
          </p:txBody>
        </p:sp>
        <p:sp>
          <p:nvSpPr>
            <p:cNvPr id="534569" name="Text Box 41"/>
            <p:cNvSpPr txBox="1">
              <a:spLocks noChangeArrowheads="1"/>
            </p:cNvSpPr>
            <p:nvPr/>
          </p:nvSpPr>
          <p:spPr bwMode="auto">
            <a:xfrm>
              <a:off x="1200" y="3629"/>
              <a:ext cx="9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Container shutdown</a:t>
              </a:r>
            </a:p>
          </p:txBody>
        </p:sp>
        <p:sp>
          <p:nvSpPr>
            <p:cNvPr id="534570" name="Text Box 42"/>
            <p:cNvSpPr txBox="1">
              <a:spLocks noChangeArrowheads="1"/>
            </p:cNvSpPr>
            <p:nvPr/>
          </p:nvSpPr>
          <p:spPr bwMode="auto">
            <a:xfrm>
              <a:off x="1152" y="2129"/>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a:t>
              </a:r>
            </a:p>
          </p:txBody>
        </p:sp>
        <p:sp>
          <p:nvSpPr>
            <p:cNvPr id="534571" name="Text Box 43"/>
            <p:cNvSpPr txBox="1">
              <a:spLocks noChangeArrowheads="1"/>
            </p:cNvSpPr>
            <p:nvPr/>
          </p:nvSpPr>
          <p:spPr bwMode="auto">
            <a:xfrm>
              <a:off x="2928" y="1880"/>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a:t>
              </a:r>
            </a:p>
          </p:txBody>
        </p:sp>
        <p:sp>
          <p:nvSpPr>
            <p:cNvPr id="534572" name="Text Box 44"/>
            <p:cNvSpPr txBox="1">
              <a:spLocks noChangeArrowheads="1"/>
            </p:cNvSpPr>
            <p:nvPr/>
          </p:nvSpPr>
          <p:spPr bwMode="auto">
            <a:xfrm>
              <a:off x="2867" y="1836"/>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Call service (  ) method</a:t>
              </a:r>
            </a:p>
          </p:txBody>
        </p:sp>
        <p:sp>
          <p:nvSpPr>
            <p:cNvPr id="534573" name="Text Box 45"/>
            <p:cNvSpPr txBox="1">
              <a:spLocks noChangeArrowheads="1"/>
            </p:cNvSpPr>
            <p:nvPr/>
          </p:nvSpPr>
          <p:spPr bwMode="auto">
            <a:xfrm>
              <a:off x="2867" y="2157"/>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Call service (  ) method</a:t>
              </a:r>
            </a:p>
          </p:txBody>
        </p:sp>
        <p:sp>
          <p:nvSpPr>
            <p:cNvPr id="534574" name="Text Box 46"/>
            <p:cNvSpPr txBox="1">
              <a:spLocks noChangeArrowheads="1"/>
            </p:cNvSpPr>
            <p:nvPr/>
          </p:nvSpPr>
          <p:spPr bwMode="auto">
            <a:xfrm>
              <a:off x="4128" y="1718"/>
              <a:ext cx="10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a:t>
              </a:r>
            </a:p>
          </p:txBody>
        </p:sp>
        <p:sp>
          <p:nvSpPr>
            <p:cNvPr id="534575" name="Text Box 47"/>
            <p:cNvSpPr txBox="1">
              <a:spLocks noChangeArrowheads="1"/>
            </p:cNvSpPr>
            <p:nvPr/>
          </p:nvSpPr>
          <p:spPr bwMode="auto">
            <a:xfrm>
              <a:off x="4560" y="1677"/>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Perform Initialization </a:t>
              </a:r>
            </a:p>
          </p:txBody>
        </p:sp>
        <p:sp>
          <p:nvSpPr>
            <p:cNvPr id="534576" name="Text Box 48"/>
            <p:cNvSpPr txBox="1">
              <a:spLocks noChangeArrowheads="1"/>
            </p:cNvSpPr>
            <p:nvPr/>
          </p:nvSpPr>
          <p:spPr bwMode="auto">
            <a:xfrm>
              <a:off x="4854" y="2199"/>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Perform Service</a:t>
              </a:r>
            </a:p>
          </p:txBody>
        </p:sp>
        <p:sp>
          <p:nvSpPr>
            <p:cNvPr id="534577" name="Text Box 49"/>
            <p:cNvSpPr txBox="1">
              <a:spLocks noChangeArrowheads="1"/>
            </p:cNvSpPr>
            <p:nvPr/>
          </p:nvSpPr>
          <p:spPr bwMode="auto">
            <a:xfrm>
              <a:off x="4585" y="321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Perform cleanup </a:t>
              </a:r>
            </a:p>
          </p:txBody>
        </p:sp>
        <p:sp>
          <p:nvSpPr>
            <p:cNvPr id="534578" name="Text Box 50"/>
            <p:cNvSpPr txBox="1">
              <a:spLocks noChangeArrowheads="1"/>
            </p:cNvSpPr>
            <p:nvPr/>
          </p:nvSpPr>
          <p:spPr bwMode="auto">
            <a:xfrm>
              <a:off x="4306" y="3426"/>
              <a:ext cx="9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Servlet destroyed &amp; garbage collected</a:t>
              </a:r>
            </a:p>
          </p:txBody>
        </p:sp>
        <p:sp>
          <p:nvSpPr>
            <p:cNvPr id="534579" name="Text Box 51"/>
            <p:cNvSpPr txBox="1">
              <a:spLocks noChangeArrowheads="1"/>
            </p:cNvSpPr>
            <p:nvPr/>
          </p:nvSpPr>
          <p:spPr bwMode="auto">
            <a:xfrm>
              <a:off x="4656" y="2618"/>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Perform Service</a:t>
              </a:r>
            </a:p>
          </p:txBody>
        </p:sp>
        <p:sp>
          <p:nvSpPr>
            <p:cNvPr id="534580" name="Text Box 52"/>
            <p:cNvSpPr txBox="1">
              <a:spLocks noChangeArrowheads="1"/>
            </p:cNvSpPr>
            <p:nvPr/>
          </p:nvSpPr>
          <p:spPr bwMode="auto">
            <a:xfrm>
              <a:off x="192" y="2124"/>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 </a:t>
              </a:r>
            </a:p>
          </p:txBody>
        </p:sp>
        <p:sp>
          <p:nvSpPr>
            <p:cNvPr id="534581" name="Text Box 53"/>
            <p:cNvSpPr txBox="1">
              <a:spLocks noChangeArrowheads="1"/>
            </p:cNvSpPr>
            <p:nvPr/>
          </p:nvSpPr>
          <p:spPr bwMode="auto">
            <a:xfrm>
              <a:off x="234" y="2356"/>
              <a:ext cx="5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Shutdown Initiated</a:t>
              </a:r>
            </a:p>
          </p:txBody>
        </p:sp>
        <p:sp>
          <p:nvSpPr>
            <p:cNvPr id="534582" name="Text Box 54"/>
            <p:cNvSpPr txBox="1">
              <a:spLocks noChangeArrowheads="1"/>
            </p:cNvSpPr>
            <p:nvPr/>
          </p:nvSpPr>
          <p:spPr bwMode="auto">
            <a:xfrm>
              <a:off x="234" y="1770"/>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HTTP Request 1</a:t>
              </a:r>
            </a:p>
          </p:txBody>
        </p:sp>
        <p:sp>
          <p:nvSpPr>
            <p:cNvPr id="534583" name="Text Box 55"/>
            <p:cNvSpPr txBox="1">
              <a:spLocks noChangeArrowheads="1"/>
            </p:cNvSpPr>
            <p:nvPr/>
          </p:nvSpPr>
          <p:spPr bwMode="auto">
            <a:xfrm>
              <a:off x="234" y="2094"/>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HTTP Request 2</a:t>
              </a:r>
            </a:p>
          </p:txBody>
        </p:sp>
        <p:sp>
          <p:nvSpPr>
            <p:cNvPr id="534584" name="Text Box 56"/>
            <p:cNvSpPr txBox="1">
              <a:spLocks noChangeArrowheads="1"/>
            </p:cNvSpPr>
            <p:nvPr/>
          </p:nvSpPr>
          <p:spPr bwMode="auto">
            <a:xfrm>
              <a:off x="227" y="263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HTTP Response 1</a:t>
              </a:r>
            </a:p>
          </p:txBody>
        </p:sp>
        <p:sp>
          <p:nvSpPr>
            <p:cNvPr id="534585" name="Text Box 57"/>
            <p:cNvSpPr txBox="1">
              <a:spLocks noChangeArrowheads="1"/>
            </p:cNvSpPr>
            <p:nvPr/>
          </p:nvSpPr>
          <p:spPr bwMode="auto">
            <a:xfrm>
              <a:off x="230" y="3176"/>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latin typeface="Times New Roman" panose="02020603050405020304" pitchFamily="18" charset="0"/>
                </a:rPr>
                <a:t>HTTP Response 2</a:t>
              </a:r>
            </a:p>
          </p:txBody>
        </p:sp>
        <p:sp>
          <p:nvSpPr>
            <p:cNvPr id="534586" name="Line 58"/>
            <p:cNvSpPr>
              <a:spLocks noChangeShapeType="1"/>
            </p:cNvSpPr>
            <p:nvPr/>
          </p:nvSpPr>
          <p:spPr bwMode="auto">
            <a:xfrm flipH="1">
              <a:off x="576" y="2856"/>
              <a:ext cx="336" cy="4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87" name="Line 59"/>
            <p:cNvSpPr>
              <a:spLocks noChangeShapeType="1"/>
            </p:cNvSpPr>
            <p:nvPr/>
          </p:nvSpPr>
          <p:spPr bwMode="auto">
            <a:xfrm flipH="1">
              <a:off x="576" y="2531"/>
              <a:ext cx="336" cy="2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88" name="Line 60"/>
            <p:cNvSpPr>
              <a:spLocks noChangeShapeType="1"/>
            </p:cNvSpPr>
            <p:nvPr/>
          </p:nvSpPr>
          <p:spPr bwMode="auto">
            <a:xfrm>
              <a:off x="672" y="1921"/>
              <a:ext cx="240"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89" name="Line 61"/>
            <p:cNvSpPr>
              <a:spLocks noChangeShapeType="1"/>
            </p:cNvSpPr>
            <p:nvPr/>
          </p:nvSpPr>
          <p:spPr bwMode="auto">
            <a:xfrm>
              <a:off x="672" y="2246"/>
              <a:ext cx="240"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4590" name="Arc 62"/>
            <p:cNvSpPr>
              <a:spLocks/>
            </p:cNvSpPr>
            <p:nvPr/>
          </p:nvSpPr>
          <p:spPr bwMode="auto">
            <a:xfrm>
              <a:off x="4313" y="1803"/>
              <a:ext cx="295" cy="16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path>
                <a:path w="26601" h="43200" stroke="0"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lnTo>
                    <a:pt x="5001"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91" name="Arc 63"/>
            <p:cNvSpPr>
              <a:spLocks/>
            </p:cNvSpPr>
            <p:nvPr/>
          </p:nvSpPr>
          <p:spPr bwMode="auto">
            <a:xfrm>
              <a:off x="4313" y="3295"/>
              <a:ext cx="295" cy="12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path>
                <a:path w="26601" h="43200" stroke="0"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lnTo>
                    <a:pt x="5001"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592" name="Arc 64"/>
            <p:cNvSpPr>
              <a:spLocks/>
            </p:cNvSpPr>
            <p:nvPr/>
          </p:nvSpPr>
          <p:spPr bwMode="auto">
            <a:xfrm>
              <a:off x="910" y="3621"/>
              <a:ext cx="295" cy="162"/>
            </a:xfrm>
            <a:custGeom>
              <a:avLst/>
              <a:gdLst>
                <a:gd name="G0" fmla="+- 5001 0 0"/>
                <a:gd name="G1" fmla="+- 21600 0 0"/>
                <a:gd name="G2" fmla="+- 21600 0 0"/>
                <a:gd name="T0" fmla="*/ 0 w 26601"/>
                <a:gd name="T1" fmla="*/ 587 h 43200"/>
                <a:gd name="T2" fmla="*/ 810 w 26601"/>
                <a:gd name="T3" fmla="*/ 42789 h 43200"/>
                <a:gd name="T4" fmla="*/ 5001 w 26601"/>
                <a:gd name="T5" fmla="*/ 21600 h 43200"/>
              </a:gdLst>
              <a:ahLst/>
              <a:cxnLst>
                <a:cxn ang="0">
                  <a:pos x="T0" y="T1"/>
                </a:cxn>
                <a:cxn ang="0">
                  <a:pos x="T2" y="T3"/>
                </a:cxn>
                <a:cxn ang="0">
                  <a:pos x="T4" y="T5"/>
                </a:cxn>
              </a:cxnLst>
              <a:rect l="0" t="0" r="r" b="b"/>
              <a:pathLst>
                <a:path w="26601" h="43200" fill="none"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path>
                <a:path w="26601" h="43200" stroke="0" extrusionOk="0">
                  <a:moveTo>
                    <a:pt x="-1" y="586"/>
                  </a:moveTo>
                  <a:cubicBezTo>
                    <a:pt x="1638" y="196"/>
                    <a:pt x="3316" y="-1"/>
                    <a:pt x="5001" y="0"/>
                  </a:cubicBezTo>
                  <a:cubicBezTo>
                    <a:pt x="16930" y="0"/>
                    <a:pt x="26601" y="9670"/>
                    <a:pt x="26601" y="21600"/>
                  </a:cubicBezTo>
                  <a:cubicBezTo>
                    <a:pt x="26601" y="33529"/>
                    <a:pt x="16930" y="43200"/>
                    <a:pt x="5001" y="43200"/>
                  </a:cubicBezTo>
                  <a:cubicBezTo>
                    <a:pt x="3593" y="43200"/>
                    <a:pt x="2190" y="43062"/>
                    <a:pt x="809" y="42789"/>
                  </a:cubicBezTo>
                  <a:lnTo>
                    <a:pt x="5001"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 name="Title 1"/>
          <p:cNvSpPr txBox="1">
            <a:spLocks/>
          </p:cNvSpPr>
          <p:nvPr/>
        </p:nvSpPr>
        <p:spPr>
          <a:xfrm>
            <a:off x="1841678" y="313254"/>
            <a:ext cx="8911687" cy="75392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Life cycle of Servlet (cont.) – in details</a:t>
            </a:r>
            <a:endParaRPr lang="en-US" dirty="0"/>
          </a:p>
        </p:txBody>
      </p:sp>
    </p:spTree>
    <p:extLst>
      <p:ext uri="{BB962C8B-B14F-4D97-AF65-F5344CB8AC3E}">
        <p14:creationId xmlns:p14="http://schemas.microsoft.com/office/powerpoint/2010/main" val="217875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idx="1"/>
          </p:nvPr>
        </p:nvSpPr>
        <p:spPr>
          <a:xfrm>
            <a:off x="1841678" y="861118"/>
            <a:ext cx="10084159" cy="5996882"/>
          </a:xfrm>
        </p:spPr>
        <p:txBody>
          <a:bodyPr>
            <a:noAutofit/>
          </a:bodyPr>
          <a:lstStyle/>
          <a:p>
            <a:pPr marL="609600" indent="-609600"/>
            <a:r>
              <a:rPr lang="en-US" sz="2000" dirty="0">
                <a:solidFill>
                  <a:srgbClr val="000000"/>
                </a:solidFill>
                <a:ea typeface="Arial Unicode MS" panose="020B0604020202020204" pitchFamily="34" charset="-128"/>
                <a:cs typeface="Arial Unicode MS" panose="020B0604020202020204" pitchFamily="34" charset="-128"/>
              </a:rPr>
              <a:t>Servlet can communicate with four different entities</a:t>
            </a:r>
          </a:p>
          <a:p>
            <a:pPr marL="1100138" lvl="1" indent="-533400">
              <a:buFont typeface="Wingdings" panose="05000000000000000000" pitchFamily="2" charset="2"/>
              <a:buChar char="v"/>
            </a:pPr>
            <a:r>
              <a:rPr lang="en-US" sz="2000" dirty="0">
                <a:cs typeface="Times New Roman" panose="02020603050405020304" pitchFamily="18" charset="0"/>
              </a:rPr>
              <a:t>Client during request/response cycle</a:t>
            </a:r>
          </a:p>
          <a:p>
            <a:pPr marL="1100138" lvl="1" indent="-533400">
              <a:buFont typeface="Wingdings" panose="05000000000000000000" pitchFamily="2" charset="2"/>
              <a:buChar char="v"/>
            </a:pPr>
            <a:r>
              <a:rPr lang="en-US" sz="2000" dirty="0">
                <a:cs typeface="Times New Roman" panose="02020603050405020304" pitchFamily="18" charset="0"/>
              </a:rPr>
              <a:t>With servlet container to get context/</a:t>
            </a:r>
            <a:r>
              <a:rPr lang="en-US" sz="2000" dirty="0" err="1">
                <a:cs typeface="Times New Roman" panose="02020603050405020304" pitchFamily="18" charset="0"/>
              </a:rPr>
              <a:t>config</a:t>
            </a:r>
            <a:r>
              <a:rPr lang="en-US" sz="2000" dirty="0">
                <a:cs typeface="Times New Roman" panose="02020603050405020304" pitchFamily="18" charset="0"/>
              </a:rPr>
              <a:t> information</a:t>
            </a:r>
          </a:p>
          <a:p>
            <a:pPr marL="1100138" lvl="1" indent="-533400">
              <a:buFont typeface="Wingdings" panose="05000000000000000000" pitchFamily="2" charset="2"/>
              <a:buChar char="v"/>
            </a:pPr>
            <a:r>
              <a:rPr lang="en-US" sz="2000" dirty="0">
                <a:cs typeface="Times New Roman" panose="02020603050405020304" pitchFamily="18" charset="0"/>
              </a:rPr>
              <a:t>With other resources on server e.g. servlets, EJBs</a:t>
            </a:r>
          </a:p>
          <a:p>
            <a:pPr marL="1100138" lvl="1" indent="-533400">
              <a:buFont typeface="Wingdings" panose="05000000000000000000" pitchFamily="2" charset="2"/>
              <a:buChar char="v"/>
            </a:pPr>
            <a:r>
              <a:rPr lang="en-US" sz="2000" dirty="0">
                <a:cs typeface="Times New Roman" panose="02020603050405020304" pitchFamily="18" charset="0"/>
              </a:rPr>
              <a:t>With external resources like databases, legacy systems, and EIS</a:t>
            </a:r>
          </a:p>
          <a:p>
            <a:pPr marL="609600" indent="-609600"/>
            <a:r>
              <a:rPr lang="en-US" sz="2000" dirty="0">
                <a:solidFill>
                  <a:srgbClr val="000000"/>
                </a:solidFill>
                <a:ea typeface="Arial Unicode MS" panose="020B0604020202020204" pitchFamily="34" charset="-128"/>
                <a:cs typeface="Arial Unicode MS" panose="020B0604020202020204" pitchFamily="34" charset="-128"/>
              </a:rPr>
              <a:t>Client communication can be in many forms</a:t>
            </a:r>
          </a:p>
          <a:p>
            <a:pPr marL="609600" indent="-609600"/>
            <a:r>
              <a:rPr lang="en-US" sz="2000" dirty="0">
                <a:solidFill>
                  <a:srgbClr val="000000"/>
                </a:solidFill>
                <a:ea typeface="Arial Unicode MS" panose="020B0604020202020204" pitchFamily="34" charset="-128"/>
                <a:cs typeface="Arial Unicode MS" panose="020B0604020202020204" pitchFamily="34" charset="-128"/>
              </a:rPr>
              <a:t>In Http communication</a:t>
            </a:r>
          </a:p>
          <a:p>
            <a:pPr marL="1100138" lvl="1" indent="-533400">
              <a:buFont typeface="Wingdings" panose="05000000000000000000" pitchFamily="2" charset="2"/>
              <a:buChar char="v"/>
            </a:pPr>
            <a:r>
              <a:rPr lang="en-US" sz="2000" dirty="0">
                <a:cs typeface="Times New Roman" panose="02020603050405020304" pitchFamily="18" charset="0"/>
              </a:rPr>
              <a:t>Request – Information parameters (as name value pairs)</a:t>
            </a:r>
          </a:p>
          <a:p>
            <a:pPr marL="1100138" lvl="1" indent="-533400">
              <a:buFont typeface="Wingdings" panose="05000000000000000000" pitchFamily="2" charset="2"/>
              <a:buChar char="v"/>
            </a:pPr>
            <a:r>
              <a:rPr lang="en-US" sz="2000" dirty="0">
                <a:cs typeface="Times New Roman" panose="02020603050405020304" pitchFamily="18" charset="0"/>
              </a:rPr>
              <a:t>Response </a:t>
            </a:r>
          </a:p>
          <a:p>
            <a:pPr marL="1366838" lvl="2" indent="-457200">
              <a:buFont typeface="Wingdings" panose="05000000000000000000" pitchFamily="2" charset="2"/>
              <a:buChar char="§"/>
            </a:pPr>
            <a:r>
              <a:rPr lang="en-US" sz="2000" dirty="0">
                <a:cs typeface="Times New Roman" panose="02020603050405020304" pitchFamily="18" charset="0"/>
              </a:rPr>
              <a:t>HTML (Browsers)</a:t>
            </a:r>
          </a:p>
          <a:p>
            <a:pPr marL="1366838" lvl="2" indent="-457200">
              <a:buFont typeface="Wingdings" panose="05000000000000000000" pitchFamily="2" charset="2"/>
              <a:buChar char="§"/>
            </a:pPr>
            <a:r>
              <a:rPr lang="en-US" sz="2000" dirty="0">
                <a:cs typeface="Times New Roman" panose="02020603050405020304" pitchFamily="18" charset="0"/>
              </a:rPr>
              <a:t>WML (Mobile Devices)</a:t>
            </a:r>
          </a:p>
          <a:p>
            <a:pPr marL="1366838" lvl="2" indent="-457200">
              <a:buFont typeface="Wingdings" panose="05000000000000000000" pitchFamily="2" charset="2"/>
              <a:buChar char="§"/>
            </a:pPr>
            <a:r>
              <a:rPr lang="en-US" sz="2000" dirty="0">
                <a:cs typeface="Times New Roman" panose="02020603050405020304" pitchFamily="18" charset="0"/>
              </a:rPr>
              <a:t>CSV (Spreadsheets)</a:t>
            </a:r>
          </a:p>
          <a:p>
            <a:pPr marL="1366838" lvl="2" indent="-457200">
              <a:buFont typeface="Wingdings" panose="05000000000000000000" pitchFamily="2" charset="2"/>
              <a:buChar char="§"/>
            </a:pPr>
            <a:r>
              <a:rPr lang="en-US" sz="2000" dirty="0">
                <a:cs typeface="Times New Roman" panose="02020603050405020304" pitchFamily="18" charset="0"/>
              </a:rPr>
              <a:t>XML (Communicating with non-java systems)</a:t>
            </a:r>
          </a:p>
          <a:p>
            <a:pPr marL="1366838" lvl="2" indent="-457200">
              <a:buFont typeface="Wingdings" panose="05000000000000000000" pitchFamily="2" charset="2"/>
              <a:buChar char="§"/>
            </a:pPr>
            <a:r>
              <a:rPr lang="en-US" sz="2000" dirty="0">
                <a:cs typeface="Times New Roman" panose="02020603050405020304" pitchFamily="18" charset="0"/>
              </a:rPr>
              <a:t>Serialized Objects</a:t>
            </a:r>
          </a:p>
        </p:txBody>
      </p:sp>
      <p:sp>
        <p:nvSpPr>
          <p:cNvPr id="6" name="Title 1"/>
          <p:cNvSpPr txBox="1">
            <a:spLocks/>
          </p:cNvSpPr>
          <p:nvPr/>
        </p:nvSpPr>
        <p:spPr>
          <a:xfrm>
            <a:off x="1841678" y="17038"/>
            <a:ext cx="8911687" cy="75392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Servlet Communication</a:t>
            </a:r>
            <a:endParaRPr lang="en-US" dirty="0"/>
          </a:p>
        </p:txBody>
      </p:sp>
    </p:spTree>
    <p:extLst>
      <p:ext uri="{BB962C8B-B14F-4D97-AF65-F5344CB8AC3E}">
        <p14:creationId xmlns:p14="http://schemas.microsoft.com/office/powerpoint/2010/main" val="1543426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2323" y="419815"/>
            <a:ext cx="7436680" cy="646331"/>
          </a:xfrm>
          <a:prstGeom prst="rect">
            <a:avLst/>
          </a:prstGeom>
        </p:spPr>
        <p:txBody>
          <a:bodyPr wrap="square">
            <a:spAutoFit/>
          </a:bodyPr>
          <a:lstStyle/>
          <a:p>
            <a:r>
              <a:rPr lang="en-US" sz="3600" dirty="0">
                <a:solidFill>
                  <a:schemeClr val="accent2">
                    <a:lumMod val="75000"/>
                  </a:schemeClr>
                </a:solidFill>
                <a:latin typeface="+mj-lt"/>
              </a:rPr>
              <a:t>How Servlet Works?</a:t>
            </a:r>
          </a:p>
        </p:txBody>
      </p:sp>
      <p:sp>
        <p:nvSpPr>
          <p:cNvPr id="3" name="Rectangle 2"/>
          <p:cNvSpPr/>
          <p:nvPr/>
        </p:nvSpPr>
        <p:spPr>
          <a:xfrm>
            <a:off x="2132323" y="1094155"/>
            <a:ext cx="10074825" cy="5632311"/>
          </a:xfrm>
          <a:prstGeom prst="rect">
            <a:avLst/>
          </a:prstGeom>
        </p:spPr>
        <p:txBody>
          <a:bodyPr wrap="square">
            <a:spAutoFit/>
          </a:bodyPr>
          <a:lstStyle/>
          <a:p>
            <a:pPr marL="457200" indent="-457200" algn="just">
              <a:lnSpc>
                <a:spcPct val="150000"/>
              </a:lnSpc>
              <a:buFont typeface="+mj-lt"/>
              <a:buAutoNum type="arabicPeriod"/>
            </a:pPr>
            <a:r>
              <a:rPr lang="en-US" sz="2000" dirty="0">
                <a:latin typeface="+mj-lt"/>
              </a:rPr>
              <a:t>When the web server (e.g. Apache Tomcat) starts up, the servlet container deploy and loads all the servlets</a:t>
            </a:r>
            <a:r>
              <a:rPr lang="en-US" sz="2000" dirty="0" smtClean="0">
                <a:latin typeface="+mj-lt"/>
              </a:rPr>
              <a:t>.</a:t>
            </a:r>
            <a:endParaRPr lang="en-US" sz="2000" dirty="0">
              <a:latin typeface="+mj-lt"/>
            </a:endParaRPr>
          </a:p>
          <a:p>
            <a:pPr marL="457200" indent="-457200" algn="just">
              <a:lnSpc>
                <a:spcPct val="150000"/>
              </a:lnSpc>
              <a:buFont typeface="+mj-lt"/>
              <a:buAutoNum type="arabicPeriod"/>
            </a:pPr>
            <a:r>
              <a:rPr lang="en-US" sz="2000" dirty="0">
                <a:latin typeface="+mj-lt"/>
              </a:rPr>
              <a:t>Once the servlet is loaded, the servlet container creates the instance of servlet class. For each instantiated servlet, its </a:t>
            </a:r>
            <a:r>
              <a:rPr lang="en-US" sz="2000" dirty="0" err="1">
                <a:latin typeface="+mj-lt"/>
              </a:rPr>
              <a:t>init</a:t>
            </a:r>
            <a:r>
              <a:rPr lang="en-US" sz="2000" dirty="0">
                <a:latin typeface="+mj-lt"/>
              </a:rPr>
              <a:t>() method is invoked</a:t>
            </a:r>
            <a:r>
              <a:rPr lang="en-US" sz="2000" dirty="0" smtClean="0">
                <a:latin typeface="+mj-lt"/>
              </a:rPr>
              <a:t>.</a:t>
            </a:r>
            <a:endParaRPr lang="en-US" sz="2000" dirty="0">
              <a:latin typeface="+mj-lt"/>
            </a:endParaRPr>
          </a:p>
          <a:p>
            <a:pPr marL="457200" indent="-457200" algn="just">
              <a:lnSpc>
                <a:spcPct val="150000"/>
              </a:lnSpc>
              <a:buFont typeface="+mj-lt"/>
              <a:buAutoNum type="arabicPeriod"/>
            </a:pPr>
            <a:r>
              <a:rPr lang="en-US" sz="2000" dirty="0">
                <a:latin typeface="+mj-lt"/>
              </a:rPr>
              <a:t>Client (user browser) sends an Http request to web server on a certain port. Each time the web server receives a request, the servlet container creates </a:t>
            </a:r>
            <a:r>
              <a:rPr lang="en-US" sz="2000" dirty="0" err="1">
                <a:latin typeface="+mj-lt"/>
              </a:rPr>
              <a:t>HttpServletRequest</a:t>
            </a:r>
            <a:r>
              <a:rPr lang="en-US" sz="2000" dirty="0">
                <a:latin typeface="+mj-lt"/>
              </a:rPr>
              <a:t> and </a:t>
            </a:r>
            <a:r>
              <a:rPr lang="en-US" sz="2000" dirty="0" err="1">
                <a:latin typeface="+mj-lt"/>
              </a:rPr>
              <a:t>HttpServletResponse</a:t>
            </a:r>
            <a:r>
              <a:rPr lang="en-US" sz="2000" dirty="0">
                <a:latin typeface="+mj-lt"/>
              </a:rPr>
              <a:t> objects. The </a:t>
            </a:r>
            <a:r>
              <a:rPr lang="en-US" sz="2000" dirty="0" err="1">
                <a:latin typeface="+mj-lt"/>
              </a:rPr>
              <a:t>HttpServletRequest</a:t>
            </a:r>
            <a:r>
              <a:rPr lang="en-US" sz="2000" dirty="0">
                <a:latin typeface="+mj-lt"/>
              </a:rPr>
              <a:t> object provides the access to the request information and the </a:t>
            </a:r>
            <a:r>
              <a:rPr lang="en-US" sz="2000" dirty="0" err="1">
                <a:latin typeface="+mj-lt"/>
              </a:rPr>
              <a:t>HttpServletResponse</a:t>
            </a:r>
            <a:r>
              <a:rPr lang="en-US" sz="2000" dirty="0">
                <a:latin typeface="+mj-lt"/>
              </a:rPr>
              <a:t> object allows us to format and change the http response before sending it to the client</a:t>
            </a:r>
            <a:r>
              <a:rPr lang="en-US" sz="2000" dirty="0" smtClean="0">
                <a:latin typeface="+mj-lt"/>
              </a:rPr>
              <a:t>.</a:t>
            </a:r>
            <a:endParaRPr lang="en-US" sz="2000" dirty="0">
              <a:latin typeface="+mj-lt"/>
            </a:endParaRPr>
          </a:p>
          <a:p>
            <a:pPr marL="457200" indent="-457200" algn="just">
              <a:lnSpc>
                <a:spcPct val="150000"/>
              </a:lnSpc>
              <a:buFont typeface="+mj-lt"/>
              <a:buAutoNum type="arabicPeriod"/>
            </a:pPr>
            <a:r>
              <a:rPr lang="en-US" sz="2000" dirty="0">
                <a:latin typeface="+mj-lt"/>
              </a:rPr>
              <a:t>When servlet container shuts down, it unloads all the servlets and calls destroy() method for each initialized servlets.</a:t>
            </a:r>
          </a:p>
        </p:txBody>
      </p:sp>
    </p:spTree>
    <p:extLst>
      <p:ext uri="{BB962C8B-B14F-4D97-AF65-F5344CB8AC3E}">
        <p14:creationId xmlns:p14="http://schemas.microsoft.com/office/powerpoint/2010/main" val="417066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845417" y="2381521"/>
            <a:ext cx="4590245" cy="82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6000" b="0" dirty="0" smtClean="0">
                <a:solidFill>
                  <a:schemeClr val="accent2">
                    <a:lumMod val="75000"/>
                  </a:schemeClr>
                </a:solidFill>
                <a:latin typeface="+mj-lt"/>
              </a:rPr>
              <a:t>Servlet </a:t>
            </a:r>
            <a:r>
              <a:rPr lang="en-US" sz="6000" b="0" dirty="0">
                <a:solidFill>
                  <a:schemeClr val="accent2">
                    <a:lumMod val="75000"/>
                  </a:schemeClr>
                </a:solidFill>
                <a:latin typeface="+mj-lt"/>
              </a:rPr>
              <a:t>API</a:t>
            </a:r>
          </a:p>
        </p:txBody>
      </p:sp>
    </p:spTree>
    <p:extLst>
      <p:ext uri="{BB962C8B-B14F-4D97-AF65-F5344CB8AC3E}">
        <p14:creationId xmlns:p14="http://schemas.microsoft.com/office/powerpoint/2010/main" val="179559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idx="1"/>
          </p:nvPr>
        </p:nvSpPr>
        <p:spPr>
          <a:xfrm>
            <a:off x="1828800" y="1439216"/>
            <a:ext cx="10238704" cy="5334000"/>
          </a:xfrm>
        </p:spPr>
        <p:txBody>
          <a:bodyPr>
            <a:normAutofit/>
          </a:bodyPr>
          <a:lstStyle/>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Contained in two </a:t>
            </a:r>
            <a:r>
              <a:rPr lang="en-US" sz="2000" dirty="0" smtClean="0">
                <a:solidFill>
                  <a:srgbClr val="000000"/>
                </a:solidFill>
                <a:ea typeface="Arial Unicode MS" panose="020B0604020202020204" pitchFamily="34" charset="-128"/>
                <a:cs typeface="Arial Unicode MS" panose="020B0604020202020204" pitchFamily="34" charset="-128"/>
              </a:rPr>
              <a:t>packages</a:t>
            </a:r>
          </a:p>
          <a:p>
            <a:pPr marL="1100138" lvl="1" indent="-533400">
              <a:lnSpc>
                <a:spcPct val="150000"/>
              </a:lnSpc>
              <a:buFont typeface="Wingdings" panose="05000000000000000000" pitchFamily="2" charset="2"/>
              <a:buChar char="v"/>
            </a:pPr>
            <a:r>
              <a:rPr lang="en-US" sz="2000" dirty="0" err="1" smtClean="0">
                <a:solidFill>
                  <a:srgbClr val="000000"/>
                </a:solidFill>
                <a:ea typeface="Arial Unicode MS" panose="020B0604020202020204" pitchFamily="34" charset="-128"/>
                <a:cs typeface="Arial Unicode MS" panose="020B0604020202020204" pitchFamily="34" charset="-128"/>
              </a:rPr>
              <a:t>javax.servlet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javax.servlet.Http</a:t>
            </a:r>
            <a:endParaRPr lang="en-US" sz="2000" dirty="0">
              <a:solidFill>
                <a:srgbClr val="000000"/>
              </a:solidFill>
              <a:ea typeface="Arial Unicode MS" panose="020B0604020202020204" pitchFamily="34" charset="-128"/>
              <a:cs typeface="Arial Unicode MS" panose="020B0604020202020204" pitchFamily="34" charset="-128"/>
            </a:endParaRPr>
          </a:p>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Contains 20 interfaces and 16 classes</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Prevalence of interfaces allows servlet implementation to be customized to container</a:t>
            </a:r>
          </a:p>
        </p:txBody>
      </p:sp>
      <p:sp>
        <p:nvSpPr>
          <p:cNvPr id="387075" name="Rectangle 3"/>
          <p:cNvSpPr>
            <a:spLocks noChangeArrowheads="1"/>
          </p:cNvSpPr>
          <p:nvPr/>
        </p:nvSpPr>
        <p:spPr bwMode="auto">
          <a:xfrm>
            <a:off x="2209800" y="591358"/>
            <a:ext cx="7772400" cy="82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Servlet </a:t>
            </a:r>
            <a:r>
              <a:rPr lang="en-US" sz="3600" b="0" dirty="0">
                <a:solidFill>
                  <a:schemeClr val="accent2">
                    <a:lumMod val="75000"/>
                  </a:schemeClr>
                </a:solidFill>
                <a:latin typeface="+mj-lt"/>
              </a:rPr>
              <a:t>API</a:t>
            </a:r>
          </a:p>
        </p:txBody>
      </p:sp>
    </p:spTree>
    <p:extLst>
      <p:ext uri="{BB962C8B-B14F-4D97-AF65-F5344CB8AC3E}">
        <p14:creationId xmlns:p14="http://schemas.microsoft.com/office/powerpoint/2010/main" val="2517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idx="1"/>
          </p:nvPr>
        </p:nvSpPr>
        <p:spPr>
          <a:xfrm>
            <a:off x="1596980" y="882448"/>
            <a:ext cx="10595020" cy="5486400"/>
          </a:xfrm>
        </p:spPr>
        <p:txBody>
          <a:bodyPr>
            <a:noAutofit/>
          </a:bodyPr>
          <a:lstStyle/>
          <a:p>
            <a:pPr marL="609600" indent="-609600">
              <a:lnSpc>
                <a:spcPct val="150000"/>
              </a:lnSpc>
            </a:pPr>
            <a:r>
              <a:rPr lang="en-US" sz="2000" dirty="0" err="1">
                <a:latin typeface="+mj-lt"/>
                <a:ea typeface="Ebrima" panose="02000000000000000000" pitchFamily="2" charset="0"/>
                <a:cs typeface="Ebrima" panose="02000000000000000000" pitchFamily="2" charset="0"/>
              </a:rPr>
              <a:t>Javax.servlet</a:t>
            </a:r>
            <a:r>
              <a:rPr lang="en-US" sz="2000" dirty="0">
                <a:latin typeface="+mj-lt"/>
                <a:ea typeface="Ebrima" panose="02000000000000000000" pitchFamily="2" charset="0"/>
                <a:cs typeface="Ebrima" panose="02000000000000000000" pitchFamily="2" charset="0"/>
              </a:rPr>
              <a:t> package can be extended for use with any application layer protocol</a:t>
            </a:r>
          </a:p>
          <a:p>
            <a:pPr marL="1100138" lvl="1" indent="-533400">
              <a:buFont typeface="Wingdings" panose="05000000000000000000" pitchFamily="2" charset="2"/>
              <a:buChar char="v"/>
            </a:pPr>
            <a:r>
              <a:rPr lang="en-US" sz="2000" dirty="0">
                <a:latin typeface="+mj-lt"/>
                <a:ea typeface="Ebrima" panose="02000000000000000000" pitchFamily="2" charset="0"/>
                <a:cs typeface="Ebrima" panose="02000000000000000000" pitchFamily="2" charset="0"/>
              </a:rPr>
              <a:t>http is the most popularly used protocol</a:t>
            </a:r>
          </a:p>
          <a:p>
            <a:pPr marL="1100138" lvl="1" indent="-533400">
              <a:buFont typeface="Wingdings" panose="05000000000000000000" pitchFamily="2" charset="2"/>
              <a:buChar char="v"/>
            </a:pPr>
            <a:r>
              <a:rPr lang="en-US" sz="2000" dirty="0" err="1">
                <a:latin typeface="+mj-lt"/>
                <a:ea typeface="Ebrima" panose="02000000000000000000" pitchFamily="2" charset="0"/>
                <a:cs typeface="Ebrima" panose="02000000000000000000" pitchFamily="2" charset="0"/>
              </a:rPr>
              <a:t>Javax.servlet.http</a:t>
            </a:r>
            <a:r>
              <a:rPr lang="en-US" sz="2000" dirty="0">
                <a:latin typeface="+mj-lt"/>
                <a:ea typeface="Ebrima" panose="02000000000000000000" pitchFamily="2" charset="0"/>
                <a:cs typeface="Ebrima" panose="02000000000000000000" pitchFamily="2" charset="0"/>
              </a:rPr>
              <a:t> package is extension of the </a:t>
            </a:r>
            <a:r>
              <a:rPr lang="en-US" sz="2000" dirty="0" err="1">
                <a:latin typeface="+mj-lt"/>
                <a:ea typeface="Ebrima" panose="02000000000000000000" pitchFamily="2" charset="0"/>
                <a:cs typeface="Ebrima" panose="02000000000000000000" pitchFamily="2" charset="0"/>
              </a:rPr>
              <a:t>javax.servlet</a:t>
            </a:r>
            <a:r>
              <a:rPr lang="en-US" sz="2000" dirty="0">
                <a:latin typeface="+mj-lt"/>
                <a:ea typeface="Ebrima" panose="02000000000000000000" pitchFamily="2" charset="0"/>
                <a:cs typeface="Ebrima" panose="02000000000000000000" pitchFamily="2" charset="0"/>
              </a:rPr>
              <a:t> package for http protocol</a:t>
            </a:r>
          </a:p>
          <a:p>
            <a:pPr marL="609600" indent="-609600">
              <a:lnSpc>
                <a:spcPct val="150000"/>
              </a:lnSpc>
            </a:pPr>
            <a:r>
              <a:rPr lang="en-US" sz="2000" dirty="0">
                <a:solidFill>
                  <a:srgbClr val="000000"/>
                </a:solidFill>
                <a:latin typeface="+mj-lt"/>
                <a:ea typeface="Ebrima" panose="02000000000000000000" pitchFamily="2" charset="0"/>
                <a:cs typeface="Ebrima" panose="02000000000000000000" pitchFamily="2" charset="0"/>
              </a:rPr>
              <a:t>The Servlet spec allows you to implement separate Java methods implementing each HTTP method in your subclass of </a:t>
            </a:r>
            <a:r>
              <a:rPr lang="en-US" sz="2000" dirty="0" err="1">
                <a:solidFill>
                  <a:srgbClr val="000000"/>
                </a:solidFill>
                <a:latin typeface="+mj-lt"/>
                <a:ea typeface="Ebrima" panose="02000000000000000000" pitchFamily="2" charset="0"/>
                <a:cs typeface="Ebrima" panose="02000000000000000000" pitchFamily="2" charset="0"/>
              </a:rPr>
              <a:t>HttpServlet</a:t>
            </a:r>
            <a:r>
              <a:rPr lang="en-US" sz="2000" dirty="0">
                <a:solidFill>
                  <a:srgbClr val="000000"/>
                </a:solidFill>
                <a:latin typeface="+mj-lt"/>
                <a:ea typeface="Ebrima" panose="02000000000000000000" pitchFamily="2" charset="0"/>
                <a:cs typeface="Ebrima" panose="02000000000000000000" pitchFamily="2" charset="0"/>
              </a:rPr>
              <a:t>. </a:t>
            </a:r>
          </a:p>
          <a:p>
            <a:pPr marL="1100138" lvl="1" indent="-533400">
              <a:buFont typeface="Wingdings" panose="05000000000000000000" pitchFamily="2" charset="2"/>
              <a:buChar char="v"/>
            </a:pPr>
            <a:r>
              <a:rPr lang="en-US" sz="2000" dirty="0">
                <a:solidFill>
                  <a:srgbClr val="000000"/>
                </a:solidFill>
                <a:latin typeface="+mj-lt"/>
                <a:ea typeface="Ebrima" panose="02000000000000000000" pitchFamily="2" charset="0"/>
                <a:cs typeface="Ebrima" panose="02000000000000000000" pitchFamily="2" charset="0"/>
              </a:rPr>
              <a:t>Override the </a:t>
            </a:r>
            <a:r>
              <a:rPr lang="en-US" sz="2000" dirty="0" err="1">
                <a:solidFill>
                  <a:srgbClr val="000000"/>
                </a:solidFill>
                <a:latin typeface="+mj-lt"/>
                <a:ea typeface="Ebrima" panose="02000000000000000000" pitchFamily="2" charset="0"/>
                <a:cs typeface="Ebrima" panose="02000000000000000000" pitchFamily="2" charset="0"/>
              </a:rPr>
              <a:t>doGet</a:t>
            </a:r>
            <a:r>
              <a:rPr lang="en-US" sz="2000" dirty="0">
                <a:solidFill>
                  <a:srgbClr val="000000"/>
                </a:solidFill>
                <a:latin typeface="+mj-lt"/>
                <a:ea typeface="Ebrima" panose="02000000000000000000" pitchFamily="2" charset="0"/>
                <a:cs typeface="Ebrima" panose="02000000000000000000" pitchFamily="2" charset="0"/>
              </a:rPr>
              <a:t>() and/or </a:t>
            </a:r>
            <a:r>
              <a:rPr lang="en-US" sz="2000" dirty="0" err="1">
                <a:solidFill>
                  <a:srgbClr val="000000"/>
                </a:solidFill>
                <a:latin typeface="+mj-lt"/>
                <a:ea typeface="Ebrima" panose="02000000000000000000" pitchFamily="2" charset="0"/>
                <a:cs typeface="Ebrima" panose="02000000000000000000" pitchFamily="2" charset="0"/>
              </a:rPr>
              <a:t>doPost</a:t>
            </a:r>
            <a:r>
              <a:rPr lang="en-US" sz="2000" dirty="0">
                <a:solidFill>
                  <a:srgbClr val="000000"/>
                </a:solidFill>
                <a:latin typeface="+mj-lt"/>
                <a:ea typeface="Ebrima" panose="02000000000000000000" pitchFamily="2" charset="0"/>
                <a:cs typeface="Ebrima" panose="02000000000000000000" pitchFamily="2" charset="0"/>
              </a:rPr>
              <a:t>() method to provide normal servlet functionality. </a:t>
            </a:r>
          </a:p>
          <a:p>
            <a:pPr marL="1100138" lvl="1" indent="-533400">
              <a:buFont typeface="Wingdings" panose="05000000000000000000" pitchFamily="2" charset="2"/>
              <a:buChar char="v"/>
            </a:pPr>
            <a:r>
              <a:rPr lang="en-US" sz="2000" dirty="0">
                <a:solidFill>
                  <a:srgbClr val="000000"/>
                </a:solidFill>
                <a:latin typeface="+mj-lt"/>
                <a:ea typeface="Ebrima" panose="02000000000000000000" pitchFamily="2" charset="0"/>
                <a:cs typeface="Ebrima" panose="02000000000000000000" pitchFamily="2" charset="0"/>
              </a:rPr>
              <a:t>Override </a:t>
            </a:r>
            <a:r>
              <a:rPr lang="en-US" sz="2000" dirty="0" err="1">
                <a:solidFill>
                  <a:srgbClr val="000000"/>
                </a:solidFill>
                <a:latin typeface="+mj-lt"/>
                <a:ea typeface="Ebrima" panose="02000000000000000000" pitchFamily="2" charset="0"/>
                <a:cs typeface="Ebrima" panose="02000000000000000000" pitchFamily="2" charset="0"/>
              </a:rPr>
              <a:t>doPut</a:t>
            </a:r>
            <a:r>
              <a:rPr lang="en-US" sz="2000" dirty="0">
                <a:solidFill>
                  <a:srgbClr val="000000"/>
                </a:solidFill>
                <a:latin typeface="+mj-lt"/>
                <a:ea typeface="Ebrima" panose="02000000000000000000" pitchFamily="2" charset="0"/>
                <a:cs typeface="Ebrima" panose="02000000000000000000" pitchFamily="2" charset="0"/>
              </a:rPr>
              <a:t>() or </a:t>
            </a:r>
            <a:r>
              <a:rPr lang="en-US" sz="2000" dirty="0" err="1">
                <a:solidFill>
                  <a:srgbClr val="000000"/>
                </a:solidFill>
                <a:latin typeface="+mj-lt"/>
                <a:ea typeface="Ebrima" panose="02000000000000000000" pitchFamily="2" charset="0"/>
                <a:cs typeface="Ebrima" panose="02000000000000000000" pitchFamily="2" charset="0"/>
              </a:rPr>
              <a:t>doDelete</a:t>
            </a:r>
            <a:r>
              <a:rPr lang="en-US" sz="2000" dirty="0">
                <a:solidFill>
                  <a:srgbClr val="000000"/>
                </a:solidFill>
                <a:latin typeface="+mj-lt"/>
                <a:ea typeface="Ebrima" panose="02000000000000000000" pitchFamily="2" charset="0"/>
                <a:cs typeface="Ebrima" panose="02000000000000000000" pitchFamily="2" charset="0"/>
              </a:rPr>
              <a:t>() if you want to implement these methods. </a:t>
            </a:r>
          </a:p>
          <a:p>
            <a:pPr marL="1100138" lvl="1" indent="-533400">
              <a:buFont typeface="Wingdings" panose="05000000000000000000" pitchFamily="2" charset="2"/>
              <a:buChar char="v"/>
            </a:pPr>
            <a:r>
              <a:rPr lang="en-US" sz="2000" dirty="0">
                <a:solidFill>
                  <a:srgbClr val="000000"/>
                </a:solidFill>
                <a:latin typeface="+mj-lt"/>
                <a:ea typeface="Ebrima" panose="02000000000000000000" pitchFamily="2" charset="0"/>
                <a:cs typeface="Ebrima" panose="02000000000000000000" pitchFamily="2" charset="0"/>
              </a:rPr>
              <a:t>There's no need to override </a:t>
            </a:r>
            <a:r>
              <a:rPr lang="en-US" sz="2000" dirty="0" err="1">
                <a:solidFill>
                  <a:srgbClr val="000000"/>
                </a:solidFill>
                <a:latin typeface="+mj-lt"/>
                <a:ea typeface="Ebrima" panose="02000000000000000000" pitchFamily="2" charset="0"/>
                <a:cs typeface="Ebrima" panose="02000000000000000000" pitchFamily="2" charset="0"/>
              </a:rPr>
              <a:t>doOptions</a:t>
            </a:r>
            <a:r>
              <a:rPr lang="en-US" sz="2000" dirty="0">
                <a:solidFill>
                  <a:srgbClr val="000000"/>
                </a:solidFill>
                <a:latin typeface="+mj-lt"/>
                <a:ea typeface="Ebrima" panose="02000000000000000000" pitchFamily="2" charset="0"/>
                <a:cs typeface="Ebrima" panose="02000000000000000000" pitchFamily="2" charset="0"/>
              </a:rPr>
              <a:t>() or </a:t>
            </a:r>
            <a:r>
              <a:rPr lang="en-US" sz="2000" dirty="0" err="1">
                <a:solidFill>
                  <a:srgbClr val="000000"/>
                </a:solidFill>
                <a:latin typeface="+mj-lt"/>
                <a:ea typeface="Ebrima" panose="02000000000000000000" pitchFamily="2" charset="0"/>
                <a:cs typeface="Ebrima" panose="02000000000000000000" pitchFamily="2" charset="0"/>
              </a:rPr>
              <a:t>doTrace</a:t>
            </a:r>
            <a:r>
              <a:rPr lang="en-US" sz="2000" dirty="0">
                <a:solidFill>
                  <a:srgbClr val="000000"/>
                </a:solidFill>
                <a:latin typeface="+mj-lt"/>
                <a:ea typeface="Ebrima" panose="02000000000000000000" pitchFamily="2" charset="0"/>
                <a:cs typeface="Ebrima" panose="02000000000000000000" pitchFamily="2" charset="0"/>
              </a:rPr>
              <a:t>().</a:t>
            </a:r>
          </a:p>
          <a:p>
            <a:pPr marL="1100138" lvl="1" indent="-533400">
              <a:buFont typeface="Wingdings" panose="05000000000000000000" pitchFamily="2" charset="2"/>
              <a:buChar char="v"/>
            </a:pPr>
            <a:r>
              <a:rPr lang="en-US" sz="2000" dirty="0">
                <a:solidFill>
                  <a:srgbClr val="000000"/>
                </a:solidFill>
                <a:latin typeface="+mj-lt"/>
                <a:ea typeface="Ebrima" panose="02000000000000000000" pitchFamily="2" charset="0"/>
                <a:cs typeface="Ebrima" panose="02000000000000000000" pitchFamily="2" charset="0"/>
              </a:rPr>
              <a:t>The superclass handles the HEAD method all on its own.</a:t>
            </a:r>
          </a:p>
          <a:p>
            <a:pPr marL="1100138" lvl="1" indent="-533400">
              <a:buFont typeface="Wingdings" panose="05000000000000000000" pitchFamily="2" charset="2"/>
              <a:buChar char="v"/>
            </a:pPr>
            <a:endParaRPr lang="en-US" sz="2000" dirty="0">
              <a:latin typeface="+mj-lt"/>
              <a:ea typeface="Ebrima" panose="02000000000000000000" pitchFamily="2" charset="0"/>
              <a:cs typeface="Ebrima" panose="02000000000000000000" pitchFamily="2" charset="0"/>
            </a:endParaRPr>
          </a:p>
        </p:txBody>
      </p:sp>
      <p:sp>
        <p:nvSpPr>
          <p:cNvPr id="609283" name="Rectangle 3"/>
          <p:cNvSpPr>
            <a:spLocks noChangeArrowheads="1"/>
          </p:cNvSpPr>
          <p:nvPr/>
        </p:nvSpPr>
        <p:spPr bwMode="auto">
          <a:xfrm>
            <a:off x="2209800" y="295143"/>
            <a:ext cx="7772400" cy="71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JAVA </a:t>
            </a:r>
            <a:r>
              <a:rPr lang="en-US" sz="3600" b="0" dirty="0">
                <a:solidFill>
                  <a:schemeClr val="accent2">
                    <a:lumMod val="75000"/>
                  </a:schemeClr>
                </a:solidFill>
                <a:latin typeface="+mj-lt"/>
              </a:rPr>
              <a:t>Servlets</a:t>
            </a:r>
          </a:p>
        </p:txBody>
      </p:sp>
    </p:spTree>
    <p:extLst>
      <p:ext uri="{BB962C8B-B14F-4D97-AF65-F5344CB8AC3E}">
        <p14:creationId xmlns:p14="http://schemas.microsoft.com/office/powerpoint/2010/main" val="1974687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idx="1"/>
          </p:nvPr>
        </p:nvSpPr>
        <p:spPr>
          <a:xfrm>
            <a:off x="1828800" y="1142999"/>
            <a:ext cx="10363200" cy="5296437"/>
          </a:xfrm>
        </p:spPr>
        <p:txBody>
          <a:bodyPr>
            <a:normAutofit/>
          </a:bodyPr>
          <a:lstStyle/>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Provides the contract between the servlet/web application and the web container</a:t>
            </a:r>
          </a:p>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Used for creating protocol independent server applications</a:t>
            </a:r>
          </a:p>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Servlet interface defines the core of the entire package</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Other interfaces provide additional services to the developer</a:t>
            </a:r>
          </a:p>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Contains 12 interfaces </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7 interfaces implemented by the package</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5 interfaces implemented by the user</a:t>
            </a:r>
          </a:p>
        </p:txBody>
      </p:sp>
      <p:sp>
        <p:nvSpPr>
          <p:cNvPr id="393219" name="Rectangle 3"/>
          <p:cNvSpPr>
            <a:spLocks noChangeArrowheads="1"/>
          </p:cNvSpPr>
          <p:nvPr/>
        </p:nvSpPr>
        <p:spPr bwMode="auto">
          <a:xfrm>
            <a:off x="2209800" y="476517"/>
            <a:ext cx="7772400" cy="67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err="1" smtClean="0">
                <a:solidFill>
                  <a:schemeClr val="accent2">
                    <a:lumMod val="75000"/>
                  </a:schemeClr>
                </a:solidFill>
                <a:latin typeface="+mj-lt"/>
              </a:rPr>
              <a:t>Javax.servlet</a:t>
            </a:r>
            <a:r>
              <a:rPr lang="en-US" sz="3600" b="0" dirty="0" smtClean="0">
                <a:solidFill>
                  <a:schemeClr val="accent2">
                    <a:lumMod val="75000"/>
                  </a:schemeClr>
                </a:solidFill>
                <a:latin typeface="+mj-lt"/>
              </a:rPr>
              <a:t> </a:t>
            </a:r>
            <a:r>
              <a:rPr lang="en-US" sz="3600" b="0" dirty="0">
                <a:solidFill>
                  <a:schemeClr val="accent2">
                    <a:lumMod val="75000"/>
                  </a:schemeClr>
                </a:solidFill>
                <a:latin typeface="+mj-lt"/>
              </a:rPr>
              <a:t>Package</a:t>
            </a:r>
          </a:p>
        </p:txBody>
      </p:sp>
    </p:spTree>
    <p:extLst>
      <p:ext uri="{BB962C8B-B14F-4D97-AF65-F5344CB8AC3E}">
        <p14:creationId xmlns:p14="http://schemas.microsoft.com/office/powerpoint/2010/main" val="871911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Text Box 1026"/>
          <p:cNvSpPr txBox="1">
            <a:spLocks noChangeArrowheads="1"/>
          </p:cNvSpPr>
          <p:nvPr/>
        </p:nvSpPr>
        <p:spPr bwMode="auto">
          <a:xfrm>
            <a:off x="2457450" y="1066800"/>
            <a:ext cx="133985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sz="1200">
                <a:latin typeface="Times New Roman" panose="02020603050405020304" pitchFamily="18" charset="0"/>
              </a:rPr>
              <a:t>Exception </a:t>
            </a:r>
          </a:p>
          <a:p>
            <a:pPr algn="r">
              <a:spcBef>
                <a:spcPct val="50000"/>
              </a:spcBef>
            </a:pPr>
            <a:r>
              <a:rPr lang="en-US" sz="1200">
                <a:latin typeface="Times New Roman" panose="02020603050405020304" pitchFamily="18" charset="0"/>
              </a:rPr>
              <a:t>ServletException</a:t>
            </a:r>
          </a:p>
        </p:txBody>
      </p:sp>
      <p:sp>
        <p:nvSpPr>
          <p:cNvPr id="437251" name="Text Box 1027"/>
          <p:cNvSpPr txBox="1">
            <a:spLocks noChangeArrowheads="1"/>
          </p:cNvSpPr>
          <p:nvPr/>
        </p:nvSpPr>
        <p:spPr bwMode="auto">
          <a:xfrm>
            <a:off x="2303464" y="2106613"/>
            <a:ext cx="1622425"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sz="1200">
                <a:latin typeface="Times New Roman" panose="02020603050405020304" pitchFamily="18" charset="0"/>
              </a:rPr>
              <a:t>UnavailableException</a:t>
            </a:r>
          </a:p>
        </p:txBody>
      </p:sp>
      <p:sp>
        <p:nvSpPr>
          <p:cNvPr id="437252" name="Text Box 1028"/>
          <p:cNvSpPr txBox="1">
            <a:spLocks noChangeArrowheads="1"/>
          </p:cNvSpPr>
          <p:nvPr/>
        </p:nvSpPr>
        <p:spPr bwMode="auto">
          <a:xfrm>
            <a:off x="2738439" y="2773363"/>
            <a:ext cx="776287"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interface</a:t>
            </a:r>
          </a:p>
          <a:p>
            <a:pPr algn="ctr">
              <a:spcBef>
                <a:spcPct val="50000"/>
              </a:spcBef>
            </a:pPr>
            <a:r>
              <a:rPr lang="en-US" sz="1200">
                <a:latin typeface="Times New Roman" panose="02020603050405020304" pitchFamily="18" charset="0"/>
              </a:rPr>
              <a:t>Servlet</a:t>
            </a:r>
          </a:p>
        </p:txBody>
      </p:sp>
      <p:sp>
        <p:nvSpPr>
          <p:cNvPr id="437253" name="Text Box 1029"/>
          <p:cNvSpPr txBox="1">
            <a:spLocks noChangeArrowheads="1"/>
          </p:cNvSpPr>
          <p:nvPr/>
        </p:nvSpPr>
        <p:spPr bwMode="auto">
          <a:xfrm>
            <a:off x="3949701" y="2773363"/>
            <a:ext cx="1128713"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lgn="ctr">
              <a:spcBef>
                <a:spcPct val="50000"/>
              </a:spcBef>
            </a:pPr>
            <a:r>
              <a:rPr lang="en-US" sz="1200">
                <a:latin typeface="Times New Roman" panose="02020603050405020304" pitchFamily="18" charset="0"/>
              </a:rPr>
              <a:t>ServletConfig</a:t>
            </a:r>
          </a:p>
        </p:txBody>
      </p:sp>
      <p:sp>
        <p:nvSpPr>
          <p:cNvPr id="437254" name="Text Box 1030"/>
          <p:cNvSpPr txBox="1">
            <a:spLocks noChangeArrowheads="1"/>
          </p:cNvSpPr>
          <p:nvPr/>
        </p:nvSpPr>
        <p:spPr bwMode="auto">
          <a:xfrm>
            <a:off x="3090863" y="3911600"/>
            <a:ext cx="127000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Serializable</a:t>
            </a:r>
          </a:p>
          <a:p>
            <a:pPr algn="ctr">
              <a:spcBef>
                <a:spcPct val="50000"/>
              </a:spcBef>
            </a:pPr>
            <a:r>
              <a:rPr lang="en-US" sz="1200">
                <a:latin typeface="Times New Roman" panose="02020603050405020304" pitchFamily="18" charset="0"/>
              </a:rPr>
              <a:t>GenericServlet </a:t>
            </a:r>
          </a:p>
        </p:txBody>
      </p:sp>
      <p:sp>
        <p:nvSpPr>
          <p:cNvPr id="437255" name="Text Box 1031"/>
          <p:cNvSpPr txBox="1">
            <a:spLocks noChangeArrowheads="1"/>
          </p:cNvSpPr>
          <p:nvPr/>
        </p:nvSpPr>
        <p:spPr bwMode="auto">
          <a:xfrm>
            <a:off x="2527301" y="4818063"/>
            <a:ext cx="987425"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lgn="ctr">
              <a:spcBef>
                <a:spcPct val="50000"/>
              </a:spcBef>
            </a:pPr>
            <a:r>
              <a:rPr lang="en-US" sz="1200">
                <a:latin typeface="Times New Roman" panose="02020603050405020304" pitchFamily="18" charset="0"/>
              </a:rPr>
              <a:t>FilterConfig</a:t>
            </a:r>
          </a:p>
        </p:txBody>
      </p:sp>
      <p:sp>
        <p:nvSpPr>
          <p:cNvPr id="437256" name="Text Box 1032"/>
          <p:cNvSpPr txBox="1">
            <a:spLocks noChangeArrowheads="1"/>
          </p:cNvSpPr>
          <p:nvPr/>
        </p:nvSpPr>
        <p:spPr bwMode="auto">
          <a:xfrm>
            <a:off x="3832226" y="4818063"/>
            <a:ext cx="1128713"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spcBef>
                <a:spcPct val="50000"/>
              </a:spcBef>
            </a:pPr>
            <a:r>
              <a:rPr lang="en-US" sz="1200">
                <a:latin typeface="Times New Roman" panose="02020603050405020304" pitchFamily="18" charset="0"/>
              </a:rPr>
              <a:t>ServletContext </a:t>
            </a:r>
          </a:p>
        </p:txBody>
      </p:sp>
      <p:sp>
        <p:nvSpPr>
          <p:cNvPr id="437257" name="Text Box 1033"/>
          <p:cNvSpPr txBox="1">
            <a:spLocks noChangeArrowheads="1"/>
          </p:cNvSpPr>
          <p:nvPr/>
        </p:nvSpPr>
        <p:spPr bwMode="auto">
          <a:xfrm>
            <a:off x="2527301" y="5408613"/>
            <a:ext cx="987425"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lgn="ctr">
              <a:spcBef>
                <a:spcPct val="50000"/>
              </a:spcBef>
            </a:pPr>
            <a:r>
              <a:rPr lang="en-US" sz="1200">
                <a:latin typeface="Times New Roman" panose="02020603050405020304" pitchFamily="18" charset="0"/>
              </a:rPr>
              <a:t>FilterChain</a:t>
            </a:r>
          </a:p>
        </p:txBody>
      </p:sp>
      <p:sp>
        <p:nvSpPr>
          <p:cNvPr id="437258" name="Text Box 1034"/>
          <p:cNvSpPr txBox="1">
            <a:spLocks noChangeArrowheads="1"/>
          </p:cNvSpPr>
          <p:nvPr/>
        </p:nvSpPr>
        <p:spPr bwMode="auto">
          <a:xfrm>
            <a:off x="5632450" y="1649413"/>
            <a:ext cx="147955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sz="1200">
                <a:latin typeface="Times New Roman" panose="02020603050405020304" pitchFamily="18" charset="0"/>
              </a:rPr>
              <a:t> EventObject</a:t>
            </a:r>
          </a:p>
          <a:p>
            <a:pPr algn="r">
              <a:spcBef>
                <a:spcPct val="50000"/>
              </a:spcBef>
            </a:pPr>
            <a:r>
              <a:rPr lang="en-US" sz="1200">
                <a:latin typeface="Times New Roman" panose="02020603050405020304" pitchFamily="18" charset="0"/>
              </a:rPr>
              <a:t>ServletContextEvent </a:t>
            </a:r>
          </a:p>
        </p:txBody>
      </p:sp>
      <p:sp>
        <p:nvSpPr>
          <p:cNvPr id="437259" name="Text Box 1035"/>
          <p:cNvSpPr txBox="1">
            <a:spLocks noChangeArrowheads="1"/>
          </p:cNvSpPr>
          <p:nvPr/>
        </p:nvSpPr>
        <p:spPr bwMode="auto">
          <a:xfrm>
            <a:off x="5348288" y="2660651"/>
            <a:ext cx="20447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sz="1200">
                <a:latin typeface="Times New Roman" panose="02020603050405020304" pitchFamily="18" charset="0"/>
              </a:rPr>
              <a:t> ServletContextAttributeEvent </a:t>
            </a:r>
          </a:p>
        </p:txBody>
      </p:sp>
      <p:sp>
        <p:nvSpPr>
          <p:cNvPr id="437260" name="Text Box 1036"/>
          <p:cNvSpPr txBox="1">
            <a:spLocks noChangeArrowheads="1"/>
          </p:cNvSpPr>
          <p:nvPr/>
        </p:nvSpPr>
        <p:spPr bwMode="auto">
          <a:xfrm>
            <a:off x="5808664" y="3298825"/>
            <a:ext cx="1127125"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lgn="ctr">
              <a:spcBef>
                <a:spcPct val="50000"/>
              </a:spcBef>
            </a:pPr>
            <a:r>
              <a:rPr lang="en-US" sz="1200">
                <a:latin typeface="Times New Roman" panose="02020603050405020304" pitchFamily="18" charset="0"/>
              </a:rPr>
              <a:t>ServletRequest </a:t>
            </a:r>
          </a:p>
        </p:txBody>
      </p:sp>
      <p:sp>
        <p:nvSpPr>
          <p:cNvPr id="437261" name="Text Box 1037"/>
          <p:cNvSpPr txBox="1">
            <a:spLocks noChangeArrowheads="1"/>
          </p:cNvSpPr>
          <p:nvPr/>
        </p:nvSpPr>
        <p:spPr bwMode="auto">
          <a:xfrm>
            <a:off x="5526089" y="4351338"/>
            <a:ext cx="1690687"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sz="1200">
                <a:latin typeface="Times New Roman" panose="02020603050405020304" pitchFamily="18" charset="0"/>
              </a:rPr>
              <a:t> ServletRequestWrapper </a:t>
            </a:r>
          </a:p>
        </p:txBody>
      </p:sp>
      <p:sp>
        <p:nvSpPr>
          <p:cNvPr id="437262" name="Text Box 1038"/>
          <p:cNvSpPr txBox="1">
            <a:spLocks noChangeArrowheads="1"/>
          </p:cNvSpPr>
          <p:nvPr/>
        </p:nvSpPr>
        <p:spPr bwMode="auto">
          <a:xfrm>
            <a:off x="5280026" y="4818063"/>
            <a:ext cx="1408113"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lgn="ctr">
              <a:spcBef>
                <a:spcPct val="50000"/>
              </a:spcBef>
            </a:pPr>
            <a:r>
              <a:rPr lang="en-US" sz="1200">
                <a:latin typeface="Times New Roman" panose="02020603050405020304" pitchFamily="18" charset="0"/>
              </a:rPr>
              <a:t>RequestDispatcher </a:t>
            </a:r>
          </a:p>
        </p:txBody>
      </p:sp>
      <p:sp>
        <p:nvSpPr>
          <p:cNvPr id="437263" name="Text Box 1039"/>
          <p:cNvSpPr txBox="1">
            <a:spLocks noChangeArrowheads="1"/>
          </p:cNvSpPr>
          <p:nvPr/>
        </p:nvSpPr>
        <p:spPr bwMode="auto">
          <a:xfrm>
            <a:off x="7007225" y="4818063"/>
            <a:ext cx="155098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sz="1200">
                <a:latin typeface="Times New Roman" panose="02020603050405020304" pitchFamily="18" charset="0"/>
              </a:rPr>
              <a:t> OutputStream</a:t>
            </a:r>
          </a:p>
          <a:p>
            <a:pPr algn="r">
              <a:spcBef>
                <a:spcPct val="50000"/>
              </a:spcBef>
            </a:pPr>
            <a:r>
              <a:rPr lang="en-US" sz="1200">
                <a:latin typeface="Times New Roman" panose="02020603050405020304" pitchFamily="18" charset="0"/>
              </a:rPr>
              <a:t>ServletOutputStream </a:t>
            </a:r>
          </a:p>
        </p:txBody>
      </p:sp>
      <p:sp>
        <p:nvSpPr>
          <p:cNvPr id="437264" name="Text Box 1040"/>
          <p:cNvSpPr txBox="1">
            <a:spLocks noChangeArrowheads="1"/>
          </p:cNvSpPr>
          <p:nvPr/>
        </p:nvSpPr>
        <p:spPr bwMode="auto">
          <a:xfrm>
            <a:off x="7007225" y="5408613"/>
            <a:ext cx="155098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sz="1200">
                <a:latin typeface="Times New Roman" panose="02020603050405020304" pitchFamily="18" charset="0"/>
              </a:rPr>
              <a:t> InputStream</a:t>
            </a:r>
          </a:p>
          <a:p>
            <a:pPr algn="r">
              <a:spcBef>
                <a:spcPct val="50000"/>
              </a:spcBef>
            </a:pPr>
            <a:r>
              <a:rPr lang="en-US" sz="1200">
                <a:latin typeface="Times New Roman" panose="02020603050405020304" pitchFamily="18" charset="0"/>
              </a:rPr>
              <a:t>ServletInputStream </a:t>
            </a:r>
          </a:p>
        </p:txBody>
      </p:sp>
      <p:sp>
        <p:nvSpPr>
          <p:cNvPr id="437265" name="Text Box 1041"/>
          <p:cNvSpPr txBox="1">
            <a:spLocks noChangeArrowheads="1"/>
          </p:cNvSpPr>
          <p:nvPr/>
        </p:nvSpPr>
        <p:spPr bwMode="auto">
          <a:xfrm>
            <a:off x="8312151" y="1066800"/>
            <a:ext cx="1692275" cy="833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sz="1200">
                <a:latin typeface="Times New Roman" panose="02020603050405020304" pitchFamily="18" charset="0"/>
              </a:rPr>
              <a:t> EventListener</a:t>
            </a:r>
          </a:p>
          <a:p>
            <a:pPr algn="ctr">
              <a:spcBef>
                <a:spcPct val="50000"/>
              </a:spcBef>
            </a:pPr>
            <a:r>
              <a:rPr lang="en-US" sz="1200">
                <a:latin typeface="Times New Roman" panose="02020603050405020304" pitchFamily="18" charset="0"/>
              </a:rPr>
              <a:t>interface</a:t>
            </a:r>
          </a:p>
          <a:p>
            <a:pPr>
              <a:spcBef>
                <a:spcPct val="50000"/>
              </a:spcBef>
            </a:pPr>
            <a:r>
              <a:rPr lang="en-US" sz="1200">
                <a:latin typeface="Times New Roman" panose="02020603050405020304" pitchFamily="18" charset="0"/>
              </a:rPr>
              <a:t>ServletContextListener </a:t>
            </a:r>
          </a:p>
        </p:txBody>
      </p:sp>
      <p:sp>
        <p:nvSpPr>
          <p:cNvPr id="437266" name="Text Box 1042"/>
          <p:cNvSpPr txBox="1">
            <a:spLocks noChangeArrowheads="1"/>
          </p:cNvSpPr>
          <p:nvPr/>
        </p:nvSpPr>
        <p:spPr bwMode="auto">
          <a:xfrm>
            <a:off x="8558213" y="3136900"/>
            <a:ext cx="120015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lgn="ctr">
              <a:spcBef>
                <a:spcPct val="50000"/>
              </a:spcBef>
            </a:pPr>
            <a:r>
              <a:rPr lang="en-US" sz="1200">
                <a:latin typeface="Times New Roman" panose="02020603050405020304" pitchFamily="18" charset="0"/>
              </a:rPr>
              <a:t>ServletResponse </a:t>
            </a:r>
          </a:p>
        </p:txBody>
      </p:sp>
      <p:sp>
        <p:nvSpPr>
          <p:cNvPr id="437267" name="Text Box 1043"/>
          <p:cNvSpPr txBox="1">
            <a:spLocks noChangeArrowheads="1"/>
          </p:cNvSpPr>
          <p:nvPr/>
        </p:nvSpPr>
        <p:spPr bwMode="auto">
          <a:xfrm>
            <a:off x="8277226" y="4183063"/>
            <a:ext cx="1762125"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spcBef>
                <a:spcPct val="50000"/>
              </a:spcBef>
            </a:pPr>
            <a:r>
              <a:rPr lang="en-US" sz="1200">
                <a:latin typeface="Times New Roman" panose="02020603050405020304" pitchFamily="18" charset="0"/>
              </a:rPr>
              <a:t> ServletResponseWrapper </a:t>
            </a:r>
          </a:p>
        </p:txBody>
      </p:sp>
      <p:sp>
        <p:nvSpPr>
          <p:cNvPr id="437268" name="Text Box 1044"/>
          <p:cNvSpPr txBox="1">
            <a:spLocks noChangeArrowheads="1"/>
          </p:cNvSpPr>
          <p:nvPr/>
        </p:nvSpPr>
        <p:spPr bwMode="auto">
          <a:xfrm>
            <a:off x="8875714" y="4818063"/>
            <a:ext cx="1411287"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ctr">
              <a:spcBef>
                <a:spcPct val="50000"/>
              </a:spcBef>
            </a:pPr>
            <a:r>
              <a:rPr lang="en-US" sz="1200">
                <a:latin typeface="Times New Roman" panose="02020603050405020304" pitchFamily="18" charset="0"/>
              </a:rPr>
              <a:t> interface</a:t>
            </a:r>
          </a:p>
          <a:p>
            <a:pPr algn="ctr">
              <a:spcBef>
                <a:spcPct val="50000"/>
              </a:spcBef>
            </a:pPr>
            <a:r>
              <a:rPr lang="en-US" sz="1200">
                <a:latin typeface="Times New Roman" panose="02020603050405020304" pitchFamily="18" charset="0"/>
              </a:rPr>
              <a:t>SingleThreadModel </a:t>
            </a:r>
          </a:p>
        </p:txBody>
      </p:sp>
      <p:sp>
        <p:nvSpPr>
          <p:cNvPr id="437269" name="Text Box 1045"/>
          <p:cNvSpPr txBox="1">
            <a:spLocks noChangeArrowheads="1"/>
          </p:cNvSpPr>
          <p:nvPr/>
        </p:nvSpPr>
        <p:spPr bwMode="auto">
          <a:xfrm>
            <a:off x="8029576" y="2135189"/>
            <a:ext cx="2257425" cy="833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spAutoFit/>
          </a:bodyPr>
          <a:lstStyle/>
          <a:p>
            <a:pPr algn="r">
              <a:spcBef>
                <a:spcPct val="50000"/>
              </a:spcBef>
            </a:pPr>
            <a:r>
              <a:rPr lang="en-US" sz="1200">
                <a:latin typeface="Times New Roman" panose="02020603050405020304" pitchFamily="18" charset="0"/>
              </a:rPr>
              <a:t> EventListener</a:t>
            </a:r>
          </a:p>
          <a:p>
            <a:pPr algn="ctr">
              <a:spcBef>
                <a:spcPct val="50000"/>
              </a:spcBef>
            </a:pPr>
            <a:r>
              <a:rPr lang="en-US" sz="1200">
                <a:latin typeface="Times New Roman" panose="02020603050405020304" pitchFamily="18" charset="0"/>
              </a:rPr>
              <a:t>interface</a:t>
            </a:r>
          </a:p>
          <a:p>
            <a:pPr>
              <a:spcBef>
                <a:spcPct val="50000"/>
              </a:spcBef>
            </a:pPr>
            <a:r>
              <a:rPr lang="en-US" sz="1200">
                <a:latin typeface="Times New Roman" panose="02020603050405020304" pitchFamily="18" charset="0"/>
              </a:rPr>
              <a:t>ServletContextAttributeListener</a:t>
            </a:r>
          </a:p>
        </p:txBody>
      </p:sp>
      <p:sp>
        <p:nvSpPr>
          <p:cNvPr id="437270" name="Line 1046"/>
          <p:cNvSpPr>
            <a:spLocks noChangeShapeType="1"/>
          </p:cNvSpPr>
          <p:nvPr/>
        </p:nvSpPr>
        <p:spPr bwMode="auto">
          <a:xfrm flipV="1">
            <a:off x="3090863" y="1530351"/>
            <a:ext cx="0" cy="569913"/>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1" name="Line 1047"/>
          <p:cNvSpPr>
            <a:spLocks noChangeShapeType="1"/>
          </p:cNvSpPr>
          <p:nvPr/>
        </p:nvSpPr>
        <p:spPr bwMode="auto">
          <a:xfrm>
            <a:off x="3090863" y="2341563"/>
            <a:ext cx="0" cy="4429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2" name="Line 1048"/>
          <p:cNvSpPr>
            <a:spLocks noChangeShapeType="1"/>
          </p:cNvSpPr>
          <p:nvPr/>
        </p:nvSpPr>
        <p:spPr bwMode="auto">
          <a:xfrm flipV="1">
            <a:off x="3373438" y="3216276"/>
            <a:ext cx="0" cy="695325"/>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3" name="Line 1049"/>
          <p:cNvSpPr>
            <a:spLocks noChangeShapeType="1"/>
          </p:cNvSpPr>
          <p:nvPr/>
        </p:nvSpPr>
        <p:spPr bwMode="auto">
          <a:xfrm flipV="1">
            <a:off x="4079875" y="3216276"/>
            <a:ext cx="0" cy="695325"/>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4" name="Line 1050"/>
          <p:cNvSpPr>
            <a:spLocks noChangeShapeType="1"/>
          </p:cNvSpPr>
          <p:nvPr/>
        </p:nvSpPr>
        <p:spPr bwMode="auto">
          <a:xfrm flipV="1">
            <a:off x="4219575" y="3279776"/>
            <a:ext cx="0" cy="6318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5" name="Line 1051"/>
          <p:cNvSpPr>
            <a:spLocks noChangeShapeType="1"/>
          </p:cNvSpPr>
          <p:nvPr/>
        </p:nvSpPr>
        <p:spPr bwMode="auto">
          <a:xfrm flipV="1">
            <a:off x="6337300" y="2154238"/>
            <a:ext cx="0" cy="50641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6" name="Line 1052"/>
          <p:cNvSpPr>
            <a:spLocks noChangeShapeType="1"/>
          </p:cNvSpPr>
          <p:nvPr/>
        </p:nvSpPr>
        <p:spPr bwMode="auto">
          <a:xfrm flipV="1">
            <a:off x="6183313" y="3771901"/>
            <a:ext cx="0" cy="568325"/>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7" name="Line 1053"/>
          <p:cNvSpPr>
            <a:spLocks noChangeShapeType="1"/>
          </p:cNvSpPr>
          <p:nvPr/>
        </p:nvSpPr>
        <p:spPr bwMode="auto">
          <a:xfrm flipV="1">
            <a:off x="6524625" y="3771901"/>
            <a:ext cx="0" cy="568325"/>
          </a:xfrm>
          <a:prstGeom prst="line">
            <a:avLst/>
          </a:prstGeom>
          <a:noFill/>
          <a:ln w="9525">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8" name="Line 1054"/>
          <p:cNvSpPr>
            <a:spLocks noChangeShapeType="1"/>
          </p:cNvSpPr>
          <p:nvPr/>
        </p:nvSpPr>
        <p:spPr bwMode="auto">
          <a:xfrm flipV="1">
            <a:off x="8947150" y="3595688"/>
            <a:ext cx="0" cy="569912"/>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79" name="Line 1055"/>
          <p:cNvSpPr>
            <a:spLocks noChangeShapeType="1"/>
          </p:cNvSpPr>
          <p:nvPr/>
        </p:nvSpPr>
        <p:spPr bwMode="auto">
          <a:xfrm flipV="1">
            <a:off x="9369425" y="3659188"/>
            <a:ext cx="0" cy="5064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rIns="18288"/>
          <a:lstStyle/>
          <a:p>
            <a:endParaRPr lang="en-US"/>
          </a:p>
        </p:txBody>
      </p:sp>
      <p:sp>
        <p:nvSpPr>
          <p:cNvPr id="437280" name="Rectangle 1056"/>
          <p:cNvSpPr>
            <a:spLocks noChangeArrowheads="1"/>
          </p:cNvSpPr>
          <p:nvPr/>
        </p:nvSpPr>
        <p:spPr bwMode="auto">
          <a:xfrm>
            <a:off x="2209800" y="2152650"/>
            <a:ext cx="141288"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US"/>
          </a:p>
        </p:txBody>
      </p:sp>
      <p:sp>
        <p:nvSpPr>
          <p:cNvPr id="437281" name="Rectangle 1057"/>
          <p:cNvSpPr>
            <a:spLocks noChangeArrowheads="1"/>
          </p:cNvSpPr>
          <p:nvPr/>
        </p:nvSpPr>
        <p:spPr bwMode="auto">
          <a:xfrm>
            <a:off x="2362200" y="1119188"/>
            <a:ext cx="141288"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US"/>
          </a:p>
        </p:txBody>
      </p:sp>
      <p:sp>
        <p:nvSpPr>
          <p:cNvPr id="437282" name="Rectangle 1058"/>
          <p:cNvSpPr>
            <a:spLocks noChangeArrowheads="1"/>
          </p:cNvSpPr>
          <p:nvPr/>
        </p:nvSpPr>
        <p:spPr bwMode="auto">
          <a:xfrm>
            <a:off x="3009900" y="3975100"/>
            <a:ext cx="139700"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US"/>
          </a:p>
        </p:txBody>
      </p:sp>
      <p:sp>
        <p:nvSpPr>
          <p:cNvPr id="437283" name="Rectangle 1059"/>
          <p:cNvSpPr>
            <a:spLocks noChangeArrowheads="1"/>
          </p:cNvSpPr>
          <p:nvPr/>
        </p:nvSpPr>
        <p:spPr bwMode="auto">
          <a:xfrm>
            <a:off x="5430839" y="4403725"/>
            <a:ext cx="141287"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US"/>
          </a:p>
        </p:txBody>
      </p:sp>
      <p:sp>
        <p:nvSpPr>
          <p:cNvPr id="437284" name="Rectangle 1060"/>
          <p:cNvSpPr>
            <a:spLocks noChangeArrowheads="1"/>
          </p:cNvSpPr>
          <p:nvPr/>
        </p:nvSpPr>
        <p:spPr bwMode="auto">
          <a:xfrm>
            <a:off x="5548314" y="1701800"/>
            <a:ext cx="141287"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US"/>
          </a:p>
        </p:txBody>
      </p:sp>
      <p:sp>
        <p:nvSpPr>
          <p:cNvPr id="437285" name="Rectangle 1061"/>
          <p:cNvSpPr>
            <a:spLocks noChangeArrowheads="1"/>
          </p:cNvSpPr>
          <p:nvPr/>
        </p:nvSpPr>
        <p:spPr bwMode="auto">
          <a:xfrm>
            <a:off x="5254625" y="2713038"/>
            <a:ext cx="141288" cy="635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US"/>
          </a:p>
        </p:txBody>
      </p:sp>
      <p:sp>
        <p:nvSpPr>
          <p:cNvPr id="437286" name="Rectangle 1062"/>
          <p:cNvSpPr>
            <a:spLocks noChangeArrowheads="1"/>
          </p:cNvSpPr>
          <p:nvPr/>
        </p:nvSpPr>
        <p:spPr bwMode="auto">
          <a:xfrm>
            <a:off x="8205789" y="4229101"/>
            <a:ext cx="141287" cy="619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rIns="18288" anchor="ctr"/>
          <a:lstStyle/>
          <a:p>
            <a:endParaRPr lang="en-US"/>
          </a:p>
        </p:txBody>
      </p:sp>
      <p:sp>
        <p:nvSpPr>
          <p:cNvPr id="437289" name="Rectangle 1065"/>
          <p:cNvSpPr>
            <a:spLocks noChangeArrowheads="1"/>
          </p:cNvSpPr>
          <p:nvPr/>
        </p:nvSpPr>
        <p:spPr bwMode="auto">
          <a:xfrm>
            <a:off x="2362200" y="346074"/>
            <a:ext cx="77724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Class </a:t>
            </a:r>
            <a:r>
              <a:rPr lang="en-US" sz="3600" b="0" dirty="0">
                <a:solidFill>
                  <a:schemeClr val="accent2">
                    <a:lumMod val="75000"/>
                  </a:schemeClr>
                </a:solidFill>
                <a:latin typeface="+mj-lt"/>
              </a:rPr>
              <a:t>Diagram</a:t>
            </a:r>
          </a:p>
        </p:txBody>
      </p:sp>
    </p:spTree>
    <p:extLst>
      <p:ext uri="{BB962C8B-B14F-4D97-AF65-F5344CB8AC3E}">
        <p14:creationId xmlns:p14="http://schemas.microsoft.com/office/powerpoint/2010/main" val="38911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592925" y="1360866"/>
            <a:ext cx="8915400" cy="4503906"/>
          </a:xfrm>
        </p:spPr>
        <p:txBody>
          <a:bodyPr>
            <a:noAutofit/>
          </a:bodyPr>
          <a:lstStyle/>
          <a:p>
            <a:pPr>
              <a:lnSpc>
                <a:spcPct val="150000"/>
              </a:lnSpc>
              <a:buFont typeface="Wingdings" panose="05000000000000000000" pitchFamily="2" charset="2"/>
              <a:buChar char="v"/>
            </a:pPr>
            <a:r>
              <a:rPr lang="en-US" sz="2000" dirty="0"/>
              <a:t>Some Web Server Related Terminologies</a:t>
            </a:r>
            <a:endParaRPr lang="en-US" sz="2000" dirty="0" smtClean="0">
              <a:solidFill>
                <a:schemeClr val="tx1"/>
              </a:solidFill>
              <a:latin typeface="Century Gothic" panose="020B0502020202020204" pitchFamily="34" charset="0"/>
            </a:endParaRPr>
          </a:p>
          <a:p>
            <a:pPr>
              <a:lnSpc>
                <a:spcPct val="150000"/>
              </a:lnSpc>
              <a:buFont typeface="Wingdings" panose="05000000000000000000" pitchFamily="2" charset="2"/>
              <a:buChar char="v"/>
            </a:pPr>
            <a:r>
              <a:rPr lang="en-US" sz="2000" dirty="0" smtClean="0">
                <a:solidFill>
                  <a:schemeClr val="tx1"/>
                </a:solidFill>
                <a:latin typeface="Century Gothic" panose="020B0502020202020204" pitchFamily="34" charset="0"/>
              </a:rPr>
              <a:t>Servlet</a:t>
            </a:r>
          </a:p>
          <a:p>
            <a:pPr>
              <a:lnSpc>
                <a:spcPct val="150000"/>
              </a:lnSpc>
              <a:buFont typeface="Wingdings" panose="05000000000000000000" pitchFamily="2" charset="2"/>
              <a:buChar char="v"/>
            </a:pPr>
            <a:r>
              <a:rPr lang="en-US" sz="2000" dirty="0" smtClean="0">
                <a:solidFill>
                  <a:schemeClr val="tx1"/>
                </a:solidFill>
                <a:latin typeface="Century Gothic" panose="020B0502020202020204" pitchFamily="34" charset="0"/>
              </a:rPr>
              <a:t>Servlet Technology</a:t>
            </a:r>
          </a:p>
          <a:p>
            <a:pPr>
              <a:lnSpc>
                <a:spcPct val="150000"/>
              </a:lnSpc>
              <a:buFont typeface="Wingdings" panose="05000000000000000000" pitchFamily="2" charset="2"/>
              <a:buChar char="v"/>
            </a:pPr>
            <a:r>
              <a:rPr lang="en-US" sz="2000" dirty="0" smtClean="0">
                <a:solidFill>
                  <a:schemeClr val="tx1"/>
                </a:solidFill>
                <a:latin typeface="Century Gothic" panose="020B0502020202020204" pitchFamily="34" charset="0"/>
              </a:rPr>
              <a:t>Life Cycle of Servlet</a:t>
            </a:r>
          </a:p>
          <a:p>
            <a:pPr>
              <a:lnSpc>
                <a:spcPct val="150000"/>
              </a:lnSpc>
              <a:buFont typeface="Wingdings" panose="05000000000000000000" pitchFamily="2" charset="2"/>
              <a:buChar char="v"/>
            </a:pPr>
            <a:r>
              <a:rPr lang="en-US" sz="2000" dirty="0" smtClean="0">
                <a:solidFill>
                  <a:schemeClr val="tx1"/>
                </a:solidFill>
                <a:latin typeface="Century Gothic" panose="020B0502020202020204" pitchFamily="34" charset="0"/>
              </a:rPr>
              <a:t>Servlet Communication</a:t>
            </a:r>
          </a:p>
          <a:p>
            <a:pPr>
              <a:lnSpc>
                <a:spcPct val="150000"/>
              </a:lnSpc>
              <a:buFont typeface="Wingdings" panose="05000000000000000000" pitchFamily="2" charset="2"/>
              <a:buChar char="v"/>
            </a:pPr>
            <a:r>
              <a:rPr lang="en-US" sz="2000" smtClean="0">
                <a:solidFill>
                  <a:schemeClr val="tx1"/>
                </a:solidFill>
                <a:latin typeface="Century Gothic" panose="020B0502020202020204" pitchFamily="34" charset="0"/>
              </a:rPr>
              <a:t>How </a:t>
            </a:r>
            <a:r>
              <a:rPr lang="en-US" sz="2000" dirty="0" smtClean="0">
                <a:solidFill>
                  <a:schemeClr val="tx1"/>
                </a:solidFill>
                <a:latin typeface="Century Gothic" panose="020B0502020202020204" pitchFamily="34" charset="0"/>
              </a:rPr>
              <a:t>servlet works?</a:t>
            </a:r>
          </a:p>
          <a:p>
            <a:pPr>
              <a:lnSpc>
                <a:spcPct val="150000"/>
              </a:lnSpc>
              <a:buFont typeface="Wingdings" panose="05000000000000000000" pitchFamily="2" charset="2"/>
              <a:buChar char="v"/>
            </a:pPr>
            <a:r>
              <a:rPr lang="en-US" sz="2000" dirty="0" smtClean="0">
                <a:solidFill>
                  <a:schemeClr val="tx1"/>
                </a:solidFill>
                <a:latin typeface="Century Gothic" panose="020B0502020202020204" pitchFamily="34" charset="0"/>
              </a:rPr>
              <a:t>Servlet API</a:t>
            </a: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763448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idx="1"/>
          </p:nvPr>
        </p:nvSpPr>
        <p:spPr>
          <a:xfrm>
            <a:off x="2408355" y="898297"/>
            <a:ext cx="8610600" cy="5959704"/>
          </a:xfrm>
        </p:spPr>
        <p:txBody>
          <a:bodyPr>
            <a:noAutofit/>
          </a:bodyPr>
          <a:lstStyle/>
          <a:p>
            <a:pPr marL="609600" indent="-609600"/>
            <a:r>
              <a:rPr lang="en-US" sz="2000" b="1" dirty="0">
                <a:solidFill>
                  <a:srgbClr val="000000"/>
                </a:solidFill>
                <a:ea typeface="Arial Unicode MS" panose="020B0604020202020204" pitchFamily="34" charset="-128"/>
                <a:cs typeface="Arial Unicode MS" panose="020B0604020202020204" pitchFamily="34" charset="-128"/>
              </a:rPr>
              <a:t>Server implemented interfaces</a:t>
            </a: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ServletConfig</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ServletContext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ServletRequest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ServletResponse</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RequestDispatcher</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FilterChain</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smtClean="0">
                <a:solidFill>
                  <a:srgbClr val="000000"/>
                </a:solidFill>
                <a:ea typeface="Arial Unicode MS" panose="020B0604020202020204" pitchFamily="34" charset="-128"/>
                <a:cs typeface="Arial Unicode MS" panose="020B0604020202020204" pitchFamily="34" charset="-128"/>
              </a:rPr>
              <a:t>FilterConfig</a:t>
            </a:r>
            <a:endParaRPr lang="en-US" sz="2000" dirty="0">
              <a:solidFill>
                <a:srgbClr val="000000"/>
              </a:solidFill>
              <a:ea typeface="Arial Unicode MS" panose="020B0604020202020204" pitchFamily="34" charset="-128"/>
              <a:cs typeface="Arial Unicode MS" panose="020B0604020202020204" pitchFamily="34" charset="-128"/>
            </a:endParaRPr>
          </a:p>
          <a:p>
            <a:pPr marL="609600" indent="-609600"/>
            <a:r>
              <a:rPr lang="en-US" sz="2000" b="1" dirty="0">
                <a:solidFill>
                  <a:srgbClr val="000000"/>
                </a:solidFill>
                <a:ea typeface="Arial Unicode MS" panose="020B0604020202020204" pitchFamily="34" charset="-128"/>
                <a:cs typeface="Arial Unicode MS" panose="020B0604020202020204" pitchFamily="34" charset="-128"/>
              </a:rPr>
              <a:t>User implemented interfaces </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Servlet</a:t>
            </a: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ServletContextListener</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ServletContextAttributeListener</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SingleThreadModel</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Filter</a:t>
            </a:r>
          </a:p>
        </p:txBody>
      </p:sp>
      <p:sp>
        <p:nvSpPr>
          <p:cNvPr id="395268" name="Rectangle 4"/>
          <p:cNvSpPr>
            <a:spLocks noChangeArrowheads="1"/>
          </p:cNvSpPr>
          <p:nvPr/>
        </p:nvSpPr>
        <p:spPr bwMode="auto">
          <a:xfrm>
            <a:off x="2362200" y="128787"/>
            <a:ext cx="7772400" cy="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Interfaces</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2033482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idx="1"/>
          </p:nvPr>
        </p:nvSpPr>
        <p:spPr>
          <a:xfrm>
            <a:off x="2477728" y="1143000"/>
            <a:ext cx="8610600" cy="5334000"/>
          </a:xfrm>
        </p:spPr>
        <p:txBody>
          <a:bodyPr/>
          <a:lstStyle/>
          <a:p>
            <a:pPr marL="609600" indent="-609600"/>
            <a:r>
              <a:rPr lang="en-US" sz="2400" b="1" dirty="0">
                <a:solidFill>
                  <a:srgbClr val="000000"/>
                </a:solidFill>
                <a:ea typeface="Arial Unicode MS" panose="020B0604020202020204" pitchFamily="34" charset="-128"/>
                <a:cs typeface="Arial Unicode MS" panose="020B0604020202020204" pitchFamily="34" charset="-128"/>
              </a:rPr>
              <a:t>Servlet Classes</a:t>
            </a: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GenericServlet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ServletContextEvent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ServletContextAttriubuteEvent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ServletInputStream</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ServletOutputStream</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ServletRequestWrapper</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smtClean="0">
                <a:solidFill>
                  <a:srgbClr val="000000"/>
                </a:solidFill>
                <a:ea typeface="Arial Unicode MS" panose="020B0604020202020204" pitchFamily="34" charset="-128"/>
                <a:cs typeface="Arial Unicode MS" panose="020B0604020202020204" pitchFamily="34" charset="-128"/>
              </a:rPr>
              <a:t>ServletResponseWrapper</a:t>
            </a:r>
            <a:endParaRPr lang="en-US" sz="2000" dirty="0" smtClean="0">
              <a:solidFill>
                <a:srgbClr val="000000"/>
              </a:solidFill>
              <a:ea typeface="Arial Unicode MS" panose="020B0604020202020204" pitchFamily="34" charset="-128"/>
              <a:cs typeface="Arial Unicode MS" panose="020B0604020202020204" pitchFamily="34" charset="-128"/>
            </a:endParaRPr>
          </a:p>
          <a:p>
            <a:pPr marL="566738" lvl="1" indent="0">
              <a:buNone/>
            </a:pPr>
            <a:endParaRPr lang="en-US" sz="2000" dirty="0">
              <a:solidFill>
                <a:srgbClr val="000000"/>
              </a:solidFill>
              <a:ea typeface="Arial Unicode MS" panose="020B0604020202020204" pitchFamily="34" charset="-128"/>
              <a:cs typeface="Arial Unicode MS" panose="020B0604020202020204" pitchFamily="34" charset="-128"/>
            </a:endParaRPr>
          </a:p>
          <a:p>
            <a:pPr marL="609600" indent="-609600"/>
            <a:r>
              <a:rPr lang="en-US" sz="2400" b="1" dirty="0">
                <a:solidFill>
                  <a:srgbClr val="000000"/>
                </a:solidFill>
                <a:ea typeface="Arial Unicode MS" panose="020B0604020202020204" pitchFamily="34" charset="-128"/>
                <a:cs typeface="Arial Unicode MS" panose="020B0604020202020204" pitchFamily="34" charset="-128"/>
              </a:rPr>
              <a:t>Exception Classes</a:t>
            </a:r>
            <a:r>
              <a:rPr lang="en-US" sz="2800" b="1" dirty="0">
                <a:solidFill>
                  <a:srgbClr val="000000"/>
                </a:solidFill>
                <a:ea typeface="Arial Unicode MS" panose="020B0604020202020204" pitchFamily="34" charset="-128"/>
                <a:cs typeface="Arial Unicode MS" panose="020B0604020202020204" pitchFamily="34" charset="-128"/>
              </a:rPr>
              <a:t> </a:t>
            </a: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ServletException</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UnavailableException</a:t>
            </a:r>
            <a:endParaRPr lang="en-US" sz="2000" dirty="0">
              <a:solidFill>
                <a:srgbClr val="000000"/>
              </a:solidFill>
              <a:ea typeface="Arial Unicode MS" panose="020B0604020202020204" pitchFamily="34" charset="-128"/>
              <a:cs typeface="Arial Unicode MS" panose="020B0604020202020204" pitchFamily="34" charset="-128"/>
            </a:endParaRPr>
          </a:p>
        </p:txBody>
      </p:sp>
      <p:sp>
        <p:nvSpPr>
          <p:cNvPr id="397316" name="Rectangle 4"/>
          <p:cNvSpPr>
            <a:spLocks noChangeArrowheads="1"/>
          </p:cNvSpPr>
          <p:nvPr/>
        </p:nvSpPr>
        <p:spPr bwMode="auto">
          <a:xfrm>
            <a:off x="2362200" y="489396"/>
            <a:ext cx="7772400" cy="65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Classes</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393567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idx="1"/>
          </p:nvPr>
        </p:nvSpPr>
        <p:spPr>
          <a:xfrm>
            <a:off x="1828799" y="846783"/>
            <a:ext cx="10161431" cy="6133565"/>
          </a:xfrm>
        </p:spPr>
        <p:txBody>
          <a:bodyPr>
            <a:noAutofit/>
          </a:bodyPr>
          <a:lstStyle/>
          <a:p>
            <a:pPr marL="609600" indent="-609600"/>
            <a:r>
              <a:rPr lang="en-US" sz="2000" b="1" dirty="0" err="1">
                <a:solidFill>
                  <a:srgbClr val="000000"/>
                </a:solidFill>
                <a:ea typeface="Arial Unicode MS" panose="020B0604020202020204" pitchFamily="34" charset="-128"/>
                <a:cs typeface="Arial Unicode MS" panose="020B0604020202020204" pitchFamily="34" charset="-128"/>
              </a:rPr>
              <a:t>GenericServlet</a:t>
            </a:r>
            <a:r>
              <a:rPr lang="en-US" sz="2000" b="1" dirty="0">
                <a:solidFill>
                  <a:srgbClr val="000000"/>
                </a:solidFill>
                <a:ea typeface="Arial Unicode MS" panose="020B0604020202020204" pitchFamily="34" charset="-128"/>
                <a:cs typeface="Arial Unicode MS" panose="020B0604020202020204" pitchFamily="34" charset="-128"/>
              </a:rPr>
              <a:t> is abstract class that implements servlet interface </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Requires implementing the service() method</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Servlets normally extend from this class</a:t>
            </a:r>
          </a:p>
          <a:p>
            <a:pPr marL="609600" indent="-609600"/>
            <a:r>
              <a:rPr lang="en-US" sz="2000" b="1" dirty="0">
                <a:solidFill>
                  <a:srgbClr val="000000"/>
                </a:solidFill>
                <a:ea typeface="Arial Unicode MS" panose="020B0604020202020204" pitchFamily="34" charset="-128"/>
                <a:cs typeface="Arial Unicode MS" panose="020B0604020202020204" pitchFamily="34" charset="-128"/>
              </a:rPr>
              <a:t>Methods </a:t>
            </a:r>
          </a:p>
          <a:p>
            <a:pPr marL="1100138" lvl="1" indent="-533400">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LifeCycle</a:t>
            </a:r>
            <a:r>
              <a:rPr lang="en-US" sz="2000" dirty="0">
                <a:solidFill>
                  <a:srgbClr val="000000"/>
                </a:solidFill>
                <a:ea typeface="Arial Unicode MS" panose="020B0604020202020204" pitchFamily="34" charset="-128"/>
                <a:cs typeface="Arial Unicode MS" panose="020B0604020202020204" pitchFamily="34" charset="-128"/>
              </a:rPr>
              <a:t> Methods</a:t>
            </a:r>
          </a:p>
          <a:p>
            <a:pPr marL="1366838" lvl="2" indent="-457200">
              <a:buFont typeface="Arial" panose="020B0604020202020204" pitchFamily="34" charset="0"/>
              <a:buChar char="•"/>
            </a:pPr>
            <a:r>
              <a:rPr lang="en-US" sz="2000" dirty="0" err="1">
                <a:solidFill>
                  <a:srgbClr val="000000"/>
                </a:solidFill>
                <a:ea typeface="Arial Unicode MS" panose="020B0604020202020204" pitchFamily="34" charset="-128"/>
                <a:cs typeface="Arial Unicode MS" panose="020B0604020202020204" pitchFamily="34" charset="-128"/>
              </a:rPr>
              <a:t>init</a:t>
            </a:r>
            <a:r>
              <a:rPr lang="en-US" sz="2000" dirty="0">
                <a:solidFill>
                  <a:srgbClr val="000000"/>
                </a:solidFill>
                <a:ea typeface="Arial Unicode MS" panose="020B0604020202020204" pitchFamily="34" charset="-128"/>
                <a:cs typeface="Arial Unicode MS" panose="020B0604020202020204" pitchFamily="34" charset="-128"/>
              </a:rPr>
              <a:t>()</a:t>
            </a:r>
          </a:p>
          <a:p>
            <a:pPr marL="1366838" lvl="2" indent="-457200">
              <a:buFont typeface="Arial" panose="020B0604020202020204" pitchFamily="34" charset="0"/>
              <a:buChar char="•"/>
            </a:pPr>
            <a:r>
              <a:rPr lang="en-US" sz="2000" dirty="0">
                <a:solidFill>
                  <a:srgbClr val="000000"/>
                </a:solidFill>
                <a:ea typeface="Arial Unicode MS" panose="020B0604020202020204" pitchFamily="34" charset="-128"/>
                <a:cs typeface="Arial Unicode MS" panose="020B0604020202020204" pitchFamily="34" charset="-128"/>
              </a:rPr>
              <a:t>service()</a:t>
            </a:r>
          </a:p>
          <a:p>
            <a:pPr marL="1366838" lvl="2" indent="-457200">
              <a:buFont typeface="Arial" panose="020B0604020202020204" pitchFamily="34" charset="0"/>
              <a:buChar char="•"/>
            </a:pPr>
            <a:r>
              <a:rPr lang="en-US" sz="2000" dirty="0">
                <a:solidFill>
                  <a:srgbClr val="000000"/>
                </a:solidFill>
                <a:ea typeface="Arial Unicode MS" panose="020B0604020202020204" pitchFamily="34" charset="-128"/>
                <a:cs typeface="Arial Unicode MS" panose="020B0604020202020204" pitchFamily="34" charset="-128"/>
              </a:rPr>
              <a:t>destroy()</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Environment Methods</a:t>
            </a:r>
          </a:p>
          <a:p>
            <a:pPr marL="1366838" lvl="2" indent="-457200">
              <a:buFont typeface="Arial" panose="020B0604020202020204" pitchFamily="34" charset="0"/>
              <a:buChar char="•"/>
            </a:pPr>
            <a:r>
              <a:rPr lang="en-US" sz="2000" dirty="0" err="1">
                <a:solidFill>
                  <a:srgbClr val="000000"/>
                </a:solidFill>
                <a:ea typeface="Arial Unicode MS" panose="020B0604020202020204" pitchFamily="34" charset="-128"/>
                <a:cs typeface="Arial Unicode MS" panose="020B0604020202020204" pitchFamily="34" charset="-128"/>
              </a:rPr>
              <a:t>getServletContext</a:t>
            </a:r>
            <a:r>
              <a:rPr lang="en-US" sz="2000" dirty="0">
                <a:solidFill>
                  <a:srgbClr val="000000"/>
                </a:solidFill>
                <a:ea typeface="Arial Unicode MS" panose="020B0604020202020204" pitchFamily="34" charset="-128"/>
                <a:cs typeface="Arial Unicode MS" panose="020B0604020202020204" pitchFamily="34" charset="-128"/>
              </a:rPr>
              <a:t>() </a:t>
            </a:r>
          </a:p>
          <a:p>
            <a:pPr marL="1366838" lvl="2" indent="-457200">
              <a:buFont typeface="Arial" panose="020B0604020202020204" pitchFamily="34" charset="0"/>
              <a:buChar char="•"/>
            </a:pPr>
            <a:r>
              <a:rPr lang="en-US" sz="2000" dirty="0" err="1">
                <a:solidFill>
                  <a:srgbClr val="000000"/>
                </a:solidFill>
                <a:ea typeface="Arial Unicode MS" panose="020B0604020202020204" pitchFamily="34" charset="-128"/>
                <a:cs typeface="Arial Unicode MS" panose="020B0604020202020204" pitchFamily="34" charset="-128"/>
              </a:rPr>
              <a:t>getInitParameter</a:t>
            </a:r>
            <a:r>
              <a:rPr lang="en-US" sz="2000" dirty="0">
                <a:solidFill>
                  <a:srgbClr val="000000"/>
                </a:solidFill>
                <a:ea typeface="Arial Unicode MS" panose="020B0604020202020204" pitchFamily="34" charset="-128"/>
                <a:cs typeface="Arial Unicode MS" panose="020B0604020202020204" pitchFamily="34" charset="-128"/>
              </a:rPr>
              <a:t>(…)</a:t>
            </a:r>
          </a:p>
          <a:p>
            <a:pPr marL="1366838" lvl="2" indent="-457200">
              <a:buFont typeface="Arial" panose="020B0604020202020204" pitchFamily="34" charset="0"/>
              <a:buChar char="•"/>
            </a:pPr>
            <a:r>
              <a:rPr lang="en-US" sz="2000" dirty="0" err="1">
                <a:solidFill>
                  <a:srgbClr val="000000"/>
                </a:solidFill>
                <a:ea typeface="Arial Unicode MS" panose="020B0604020202020204" pitchFamily="34" charset="-128"/>
                <a:cs typeface="Arial Unicode MS" panose="020B0604020202020204" pitchFamily="34" charset="-128"/>
              </a:rPr>
              <a:t>getInitParameterNames</a:t>
            </a:r>
            <a:r>
              <a:rPr lang="en-US" sz="2000" dirty="0">
                <a:solidFill>
                  <a:srgbClr val="000000"/>
                </a:solidFill>
                <a:ea typeface="Arial Unicode MS" panose="020B0604020202020204" pitchFamily="34" charset="-128"/>
                <a:cs typeface="Arial Unicode MS" panose="020B0604020202020204" pitchFamily="34" charset="-128"/>
              </a:rPr>
              <a:t>()</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Utility Methods</a:t>
            </a:r>
          </a:p>
          <a:p>
            <a:pPr marL="1366838" lvl="2" indent="-457200">
              <a:buFont typeface="Arial" panose="020B0604020202020204" pitchFamily="34" charset="0"/>
              <a:buChar char="•"/>
            </a:pPr>
            <a:r>
              <a:rPr lang="en-US" sz="2000" dirty="0">
                <a:solidFill>
                  <a:srgbClr val="000000"/>
                </a:solidFill>
                <a:ea typeface="Arial Unicode MS" panose="020B0604020202020204" pitchFamily="34" charset="-128"/>
                <a:cs typeface="Arial Unicode MS" panose="020B0604020202020204" pitchFamily="34" charset="-128"/>
              </a:rPr>
              <a:t>log(…)</a:t>
            </a:r>
          </a:p>
        </p:txBody>
      </p:sp>
      <p:sp>
        <p:nvSpPr>
          <p:cNvPr id="401413" name="Rectangle 5"/>
          <p:cNvSpPr>
            <a:spLocks noChangeArrowheads="1"/>
          </p:cNvSpPr>
          <p:nvPr/>
        </p:nvSpPr>
        <p:spPr bwMode="auto">
          <a:xfrm>
            <a:off x="2436811" y="244701"/>
            <a:ext cx="7772400" cy="78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Generic </a:t>
            </a:r>
            <a:r>
              <a:rPr lang="en-US" sz="3600" b="0" dirty="0">
                <a:solidFill>
                  <a:schemeClr val="accent2">
                    <a:lumMod val="75000"/>
                  </a:schemeClr>
                </a:solidFill>
                <a:latin typeface="+mj-lt"/>
              </a:rPr>
              <a:t>Servlet Class</a:t>
            </a:r>
          </a:p>
        </p:txBody>
      </p:sp>
    </p:spTree>
    <p:extLst>
      <p:ext uri="{BB962C8B-B14F-4D97-AF65-F5344CB8AC3E}">
        <p14:creationId xmlns:p14="http://schemas.microsoft.com/office/powerpoint/2010/main" val="289259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idx="1"/>
          </p:nvPr>
        </p:nvSpPr>
        <p:spPr>
          <a:xfrm>
            <a:off x="2269820" y="1449123"/>
            <a:ext cx="9707531" cy="5334000"/>
          </a:xfrm>
        </p:spPr>
        <p:txBody>
          <a:bodyPr>
            <a:normAutofit/>
          </a:bodyPr>
          <a:lstStyle/>
          <a:p>
            <a:pPr marL="609600" indent="-609600">
              <a:lnSpc>
                <a:spcPct val="150000"/>
              </a:lnSpc>
            </a:pPr>
            <a:r>
              <a:rPr lang="en-US" sz="2000" dirty="0" err="1">
                <a:solidFill>
                  <a:srgbClr val="000000"/>
                </a:solidFill>
                <a:latin typeface="+mj-lt"/>
                <a:ea typeface="Arial Unicode MS" panose="020B0604020202020204" pitchFamily="34" charset="-128"/>
                <a:cs typeface="Arial Unicode MS" panose="020B0604020202020204" pitchFamily="34" charset="-128"/>
              </a:rPr>
              <a:t>Javax.servlet</a:t>
            </a:r>
            <a:r>
              <a:rPr lang="en-US" sz="2000" dirty="0">
                <a:solidFill>
                  <a:srgbClr val="000000"/>
                </a:solidFill>
                <a:latin typeface="+mj-lt"/>
                <a:ea typeface="Arial Unicode MS" panose="020B0604020202020204" pitchFamily="34" charset="-128"/>
                <a:cs typeface="Arial Unicode MS" panose="020B0604020202020204" pitchFamily="34" charset="-128"/>
              </a:rPr>
              <a:t> package provides interfaces and classes to service client requests in protocol independent manner.</a:t>
            </a:r>
          </a:p>
          <a:p>
            <a:pPr marL="1100138" lvl="1" indent="-533400">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Javax.servlet.http</a:t>
            </a:r>
            <a:r>
              <a:rPr lang="en-US" sz="2000" dirty="0">
                <a:solidFill>
                  <a:srgbClr val="000000"/>
                </a:solidFill>
                <a:latin typeface="+mj-lt"/>
                <a:ea typeface="Arial Unicode MS" panose="020B0604020202020204" pitchFamily="34" charset="-128"/>
                <a:cs typeface="Arial Unicode MS" panose="020B0604020202020204" pitchFamily="34" charset="-128"/>
              </a:rPr>
              <a:t> package supports http-specific functions.</a:t>
            </a:r>
          </a:p>
          <a:p>
            <a:pPr marL="609600" indent="-609600">
              <a:lnSpc>
                <a:spcPct val="150000"/>
              </a:lnSpc>
            </a:pPr>
            <a:r>
              <a:rPr lang="en-US" sz="2000" dirty="0">
                <a:solidFill>
                  <a:srgbClr val="000000"/>
                </a:solidFill>
                <a:latin typeface="+mj-lt"/>
                <a:ea typeface="Arial Unicode MS" panose="020B0604020202020204" pitchFamily="34" charset="-128"/>
                <a:cs typeface="Arial Unicode MS" panose="020B0604020202020204" pitchFamily="34" charset="-128"/>
              </a:rPr>
              <a:t>Several of the classes are derived from the </a:t>
            </a:r>
            <a:r>
              <a:rPr lang="en-US" sz="2000" dirty="0" err="1">
                <a:solidFill>
                  <a:srgbClr val="000000"/>
                </a:solidFill>
                <a:latin typeface="+mj-lt"/>
                <a:ea typeface="Arial Unicode MS" panose="020B0604020202020204" pitchFamily="34" charset="-128"/>
                <a:cs typeface="Arial Unicode MS" panose="020B0604020202020204" pitchFamily="34" charset="-128"/>
              </a:rPr>
              <a:t>javax.servlet</a:t>
            </a:r>
            <a:r>
              <a:rPr lang="en-US" sz="2000" dirty="0">
                <a:solidFill>
                  <a:srgbClr val="000000"/>
                </a:solidFill>
                <a:latin typeface="+mj-lt"/>
                <a:ea typeface="Arial Unicode MS" panose="020B0604020202020204" pitchFamily="34" charset="-128"/>
                <a:cs typeface="Arial Unicode MS" panose="020B0604020202020204" pitchFamily="34" charset="-128"/>
              </a:rPr>
              <a:t> </a:t>
            </a:r>
            <a:r>
              <a:rPr lang="en-US" sz="2000" dirty="0" err="1">
                <a:solidFill>
                  <a:srgbClr val="000000"/>
                </a:solidFill>
                <a:latin typeface="+mj-lt"/>
                <a:ea typeface="Arial Unicode MS" panose="020B0604020202020204" pitchFamily="34" charset="-128"/>
                <a:cs typeface="Arial Unicode MS" panose="020B0604020202020204" pitchFamily="34" charset="-128"/>
              </a:rPr>
              <a:t>packaage</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marL="609600" indent="-609600">
              <a:lnSpc>
                <a:spcPct val="150000"/>
              </a:lnSpc>
            </a:pPr>
            <a:r>
              <a:rPr lang="en-US" sz="2000" dirty="0">
                <a:solidFill>
                  <a:srgbClr val="000000"/>
                </a:solidFill>
                <a:latin typeface="+mj-lt"/>
                <a:ea typeface="Arial Unicode MS" panose="020B0604020202020204" pitchFamily="34" charset="-128"/>
                <a:cs typeface="Arial Unicode MS" panose="020B0604020202020204" pitchFamily="34" charset="-128"/>
              </a:rPr>
              <a:t>Some methods from the </a:t>
            </a:r>
            <a:r>
              <a:rPr lang="en-US" sz="2000" dirty="0" err="1">
                <a:solidFill>
                  <a:srgbClr val="000000"/>
                </a:solidFill>
                <a:latin typeface="+mj-lt"/>
                <a:ea typeface="Arial Unicode MS" panose="020B0604020202020204" pitchFamily="34" charset="-128"/>
                <a:cs typeface="Arial Unicode MS" panose="020B0604020202020204" pitchFamily="34" charset="-128"/>
              </a:rPr>
              <a:t>javax.servlet</a:t>
            </a:r>
            <a:r>
              <a:rPr lang="en-US" sz="2000" dirty="0">
                <a:solidFill>
                  <a:srgbClr val="000000"/>
                </a:solidFill>
                <a:latin typeface="+mj-lt"/>
                <a:ea typeface="Arial Unicode MS" panose="020B0604020202020204" pitchFamily="34" charset="-128"/>
                <a:cs typeface="Arial Unicode MS" panose="020B0604020202020204" pitchFamily="34" charset="-128"/>
              </a:rPr>
              <a:t> package are also used</a:t>
            </a:r>
          </a:p>
          <a:p>
            <a:pPr marL="609600" indent="-609600">
              <a:lnSpc>
                <a:spcPct val="150000"/>
              </a:lnSpc>
            </a:pPr>
            <a:r>
              <a:rPr lang="en-US" sz="2000" dirty="0">
                <a:solidFill>
                  <a:srgbClr val="000000"/>
                </a:solidFill>
                <a:latin typeface="+mj-lt"/>
                <a:ea typeface="Arial Unicode MS" panose="020B0604020202020204" pitchFamily="34" charset="-128"/>
                <a:cs typeface="Arial Unicode MS" panose="020B0604020202020204" pitchFamily="34" charset="-128"/>
              </a:rPr>
              <a:t>Contains </a:t>
            </a:r>
          </a:p>
          <a:p>
            <a:pPr marL="1100138" lvl="1" indent="-533400">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8 interfaces </a:t>
            </a:r>
          </a:p>
          <a:p>
            <a:pPr marL="1100138" lvl="1" indent="-533400">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7 classes</a:t>
            </a:r>
          </a:p>
        </p:txBody>
      </p:sp>
      <p:sp>
        <p:nvSpPr>
          <p:cNvPr id="454659" name="Rectangle 3"/>
          <p:cNvSpPr>
            <a:spLocks noChangeArrowheads="1"/>
          </p:cNvSpPr>
          <p:nvPr/>
        </p:nvSpPr>
        <p:spPr bwMode="auto">
          <a:xfrm>
            <a:off x="2209800" y="489399"/>
            <a:ext cx="7772400" cy="102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err="1" smtClean="0">
                <a:solidFill>
                  <a:schemeClr val="accent2">
                    <a:lumMod val="75000"/>
                  </a:schemeClr>
                </a:solidFill>
                <a:latin typeface="+mj-lt"/>
              </a:rPr>
              <a:t>javax.servlet.http</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273387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idx="1"/>
          </p:nvPr>
        </p:nvSpPr>
        <p:spPr>
          <a:xfrm>
            <a:off x="1828799" y="1305061"/>
            <a:ext cx="5022761" cy="5334000"/>
          </a:xfrm>
        </p:spPr>
        <p:txBody>
          <a:bodyPr>
            <a:normAutofit/>
          </a:bodyPr>
          <a:lstStyle/>
          <a:p>
            <a:pPr marL="1100138" lvl="1" indent="-533400">
              <a:lnSpc>
                <a:spcPct val="150000"/>
              </a:lnSpc>
              <a:buNone/>
            </a:pPr>
            <a:r>
              <a:rPr lang="en-US" sz="2000" b="1" dirty="0">
                <a:solidFill>
                  <a:srgbClr val="000000"/>
                </a:solidFill>
                <a:ea typeface="Arial Unicode MS" panose="020B0604020202020204" pitchFamily="34" charset="-128"/>
                <a:cs typeface="Arial Unicode MS" panose="020B0604020202020204" pitchFamily="34" charset="-128"/>
              </a:rPr>
              <a:t>Interfaces</a:t>
            </a: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HttpSession</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HttpServletRequest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HttpServletResponse</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HttpSessionAttributeListener</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HttpSessionActivationListener</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HttpSessionBindingListener</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HttpSessionContext</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lnSpc>
                <a:spcPct val="150000"/>
              </a:lnSpc>
              <a:buFont typeface="Wingdings" panose="05000000000000000000" pitchFamily="2" charset="2"/>
              <a:buChar char="v"/>
            </a:pPr>
            <a:r>
              <a:rPr lang="en-US" sz="2000" dirty="0" err="1">
                <a:solidFill>
                  <a:srgbClr val="000000"/>
                </a:solidFill>
                <a:ea typeface="Arial Unicode MS" panose="020B0604020202020204" pitchFamily="34" charset="-128"/>
                <a:cs typeface="Arial Unicode MS" panose="020B0604020202020204" pitchFamily="34" charset="-128"/>
              </a:rPr>
              <a:t>HttpSessionListener</a:t>
            </a:r>
            <a:endParaRPr lang="en-US" sz="2000" dirty="0">
              <a:solidFill>
                <a:srgbClr val="000000"/>
              </a:solidFill>
              <a:ea typeface="Arial Unicode MS" panose="020B0604020202020204" pitchFamily="34" charset="-128"/>
              <a:cs typeface="Arial Unicode MS" panose="020B0604020202020204" pitchFamily="34" charset="-128"/>
            </a:endParaRPr>
          </a:p>
          <a:p>
            <a:pPr marL="609600" indent="-609600">
              <a:lnSpc>
                <a:spcPct val="150000"/>
              </a:lnSpc>
            </a:pPr>
            <a:endParaRPr lang="en-US" sz="2000" dirty="0">
              <a:solidFill>
                <a:srgbClr val="000000"/>
              </a:solidFill>
              <a:ea typeface="Arial Unicode MS" panose="020B0604020202020204" pitchFamily="34" charset="-128"/>
              <a:cs typeface="Arial Unicode MS" panose="020B0604020202020204" pitchFamily="34" charset="-128"/>
            </a:endParaRPr>
          </a:p>
        </p:txBody>
      </p:sp>
      <p:sp>
        <p:nvSpPr>
          <p:cNvPr id="440323" name="Rectangle 3"/>
          <p:cNvSpPr>
            <a:spLocks noChangeArrowheads="1"/>
          </p:cNvSpPr>
          <p:nvPr/>
        </p:nvSpPr>
        <p:spPr bwMode="auto">
          <a:xfrm>
            <a:off x="2209800" y="526962"/>
            <a:ext cx="7772400" cy="86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Classes </a:t>
            </a:r>
            <a:r>
              <a:rPr lang="en-US" sz="3600" b="0" dirty="0">
                <a:solidFill>
                  <a:schemeClr val="accent2">
                    <a:lumMod val="75000"/>
                  </a:schemeClr>
                </a:solidFill>
                <a:latin typeface="+mj-lt"/>
              </a:rPr>
              <a:t>and Interfaces</a:t>
            </a:r>
          </a:p>
        </p:txBody>
      </p:sp>
      <p:sp>
        <p:nvSpPr>
          <p:cNvPr id="440324" name="Rectangle 4"/>
          <p:cNvSpPr>
            <a:spLocks noChangeArrowheads="1"/>
          </p:cNvSpPr>
          <p:nvPr/>
        </p:nvSpPr>
        <p:spPr bwMode="auto">
          <a:xfrm>
            <a:off x="7358129" y="1413459"/>
            <a:ext cx="472225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buChar char="•"/>
              <a:defRPr sz="3200">
                <a:solidFill>
                  <a:schemeClr val="tx1"/>
                </a:solidFill>
                <a:latin typeface="Garamond" panose="02020404030301010803" pitchFamily="18" charset="0"/>
              </a:defRPr>
            </a:lvl1pPr>
            <a:lvl2pPr marL="1100138" indent="-533400">
              <a:buChar char="–"/>
              <a:defRPr sz="2800">
                <a:solidFill>
                  <a:schemeClr val="tx1"/>
                </a:solidFill>
                <a:latin typeface="Garamond" panose="02020404030301010803" pitchFamily="18" charset="0"/>
              </a:defRPr>
            </a:lvl2pPr>
            <a:lvl3pPr marL="1366838" indent="-457200">
              <a:buChar char="•"/>
              <a:defRPr sz="2400">
                <a:solidFill>
                  <a:schemeClr val="tx1"/>
                </a:solidFill>
                <a:latin typeface="Garamond" panose="02020404030301010803" pitchFamily="18" charset="0"/>
              </a:defRPr>
            </a:lvl3pPr>
            <a:lvl4pPr marL="1633538" indent="-381000">
              <a:buChar char="–"/>
              <a:defRPr sz="2000">
                <a:solidFill>
                  <a:schemeClr val="tx1"/>
                </a:solidFill>
                <a:latin typeface="Garamond" panose="02020404030301010803" pitchFamily="18" charset="0"/>
              </a:defRPr>
            </a:lvl4pPr>
            <a:lvl5pPr marL="1919288" indent="-381000">
              <a:buChar char="»"/>
              <a:defRPr sz="2000">
                <a:solidFill>
                  <a:schemeClr val="tx1"/>
                </a:solidFill>
                <a:latin typeface="Garamond" panose="02020404030301010803" pitchFamily="18" charset="0"/>
              </a:defRPr>
            </a:lvl5pPr>
            <a:lvl6pPr marL="2376488" indent="-381000" fontAlgn="base">
              <a:spcBef>
                <a:spcPct val="20000"/>
              </a:spcBef>
              <a:spcAft>
                <a:spcPct val="0"/>
              </a:spcAft>
              <a:buChar char="»"/>
              <a:defRPr sz="2000">
                <a:solidFill>
                  <a:schemeClr val="tx1"/>
                </a:solidFill>
                <a:latin typeface="Garamond" panose="02020404030301010803" pitchFamily="18" charset="0"/>
              </a:defRPr>
            </a:lvl6pPr>
            <a:lvl7pPr marL="2833688" indent="-381000" fontAlgn="base">
              <a:spcBef>
                <a:spcPct val="20000"/>
              </a:spcBef>
              <a:spcAft>
                <a:spcPct val="0"/>
              </a:spcAft>
              <a:buChar char="»"/>
              <a:defRPr sz="2000">
                <a:solidFill>
                  <a:schemeClr val="tx1"/>
                </a:solidFill>
                <a:latin typeface="Garamond" panose="02020404030301010803" pitchFamily="18" charset="0"/>
              </a:defRPr>
            </a:lvl7pPr>
            <a:lvl8pPr marL="3290888" indent="-381000" fontAlgn="base">
              <a:spcBef>
                <a:spcPct val="20000"/>
              </a:spcBef>
              <a:spcAft>
                <a:spcPct val="0"/>
              </a:spcAft>
              <a:buChar char="»"/>
              <a:defRPr sz="2000">
                <a:solidFill>
                  <a:schemeClr val="tx1"/>
                </a:solidFill>
                <a:latin typeface="Garamond" panose="02020404030301010803" pitchFamily="18" charset="0"/>
              </a:defRPr>
            </a:lvl8pPr>
            <a:lvl9pPr marL="3748088" indent="-381000" fontAlgn="base">
              <a:spcBef>
                <a:spcPct val="20000"/>
              </a:spcBef>
              <a:spcAft>
                <a:spcPct val="0"/>
              </a:spcAft>
              <a:buChar char="»"/>
              <a:defRPr sz="2000">
                <a:solidFill>
                  <a:schemeClr val="tx1"/>
                </a:solidFill>
                <a:latin typeface="Garamond" panose="02020404030301010803" pitchFamily="18" charset="0"/>
              </a:defRPr>
            </a:lvl9pPr>
          </a:lstStyle>
          <a:p>
            <a:pPr>
              <a:lnSpc>
                <a:spcPct val="150000"/>
              </a:lnSpc>
              <a:buFontTx/>
              <a:buNone/>
            </a:pPr>
            <a:r>
              <a:rPr lang="en-US" sz="2000" b="1" dirty="0">
                <a:solidFill>
                  <a:srgbClr val="000000"/>
                </a:solidFill>
                <a:latin typeface="+mj-lt"/>
                <a:ea typeface="Arial Unicode MS" panose="020B0604020202020204" pitchFamily="34" charset="-128"/>
                <a:cs typeface="Arial Unicode MS" panose="020B0604020202020204" pitchFamily="34" charset="-128"/>
              </a:rPr>
              <a:t>Classes </a:t>
            </a:r>
          </a:p>
          <a:p>
            <a:pPr>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Cookie</a:t>
            </a:r>
          </a:p>
          <a:p>
            <a:pPr>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HttpServlet</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HttpServletRequestWrapper</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HttpServletResponseWrapper</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HttpSessionBindingEvent</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HttpSessionEvent</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HttpUtils</a:t>
            </a:r>
            <a:endParaRPr lang="en-US" sz="2000" dirty="0">
              <a:solidFill>
                <a:srgbClr val="000000"/>
              </a:solidFill>
              <a:latin typeface="+mj-l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69487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2"/>
          <p:cNvSpPr txBox="1">
            <a:spLocks noChangeArrowheads="1"/>
          </p:cNvSpPr>
          <p:nvPr/>
        </p:nvSpPr>
        <p:spPr bwMode="auto">
          <a:xfrm>
            <a:off x="2628900" y="1219200"/>
            <a:ext cx="12954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GenericServlet                     Serializable                HttpServlet </a:t>
            </a:r>
          </a:p>
        </p:txBody>
      </p:sp>
      <p:sp>
        <p:nvSpPr>
          <p:cNvPr id="416771" name="Text Box 3"/>
          <p:cNvSpPr txBox="1">
            <a:spLocks noChangeArrowheads="1"/>
          </p:cNvSpPr>
          <p:nvPr/>
        </p:nvSpPr>
        <p:spPr bwMode="auto">
          <a:xfrm>
            <a:off x="2438400" y="2073276"/>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dirty="0" err="1">
                <a:latin typeface="Garamond" panose="02020404030301010803" pitchFamily="18" charset="0"/>
              </a:rPr>
              <a:t>ServletRequest</a:t>
            </a:r>
            <a:r>
              <a:rPr lang="en-US" sz="1200" dirty="0">
                <a:latin typeface="Garamond" panose="02020404030301010803" pitchFamily="18" charset="0"/>
              </a:rPr>
              <a:t> interface </a:t>
            </a:r>
            <a:r>
              <a:rPr lang="en-US" sz="1200" dirty="0" err="1">
                <a:latin typeface="Garamond" panose="02020404030301010803" pitchFamily="18" charset="0"/>
              </a:rPr>
              <a:t>HttpServletRequest</a:t>
            </a:r>
            <a:endParaRPr lang="en-US" sz="1200" dirty="0">
              <a:latin typeface="Garamond" panose="02020404030301010803" pitchFamily="18" charset="0"/>
            </a:endParaRPr>
          </a:p>
        </p:txBody>
      </p:sp>
      <p:sp>
        <p:nvSpPr>
          <p:cNvPr id="416772" name="Text Box 4"/>
          <p:cNvSpPr txBox="1">
            <a:spLocks noChangeArrowheads="1"/>
          </p:cNvSpPr>
          <p:nvPr/>
        </p:nvSpPr>
        <p:spPr bwMode="auto">
          <a:xfrm>
            <a:off x="2133600" y="2922589"/>
            <a:ext cx="2286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ServletRequestWrapper HttpServletRequestWrapper </a:t>
            </a:r>
          </a:p>
        </p:txBody>
      </p:sp>
      <p:sp>
        <p:nvSpPr>
          <p:cNvPr id="416773" name="Text Box 5"/>
          <p:cNvSpPr txBox="1">
            <a:spLocks noChangeArrowheads="1"/>
          </p:cNvSpPr>
          <p:nvPr/>
        </p:nvSpPr>
        <p:spPr bwMode="auto">
          <a:xfrm>
            <a:off x="3771900" y="4557714"/>
            <a:ext cx="2362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ServletRequestWrapper HttpServletRequestWrapper</a:t>
            </a:r>
          </a:p>
        </p:txBody>
      </p:sp>
      <p:sp>
        <p:nvSpPr>
          <p:cNvPr id="416774" name="Text Box 6"/>
          <p:cNvSpPr txBox="1">
            <a:spLocks noChangeArrowheads="1"/>
          </p:cNvSpPr>
          <p:nvPr/>
        </p:nvSpPr>
        <p:spPr bwMode="auto">
          <a:xfrm>
            <a:off x="2400300" y="3697289"/>
            <a:ext cx="1752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ServletResponse interface HttpServletResponse</a:t>
            </a:r>
          </a:p>
        </p:txBody>
      </p:sp>
      <p:sp>
        <p:nvSpPr>
          <p:cNvPr id="416775" name="Text Box 7"/>
          <p:cNvSpPr txBox="1">
            <a:spLocks noChangeArrowheads="1"/>
          </p:cNvSpPr>
          <p:nvPr/>
        </p:nvSpPr>
        <p:spPr bwMode="auto">
          <a:xfrm>
            <a:off x="1905000" y="4548189"/>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Object NoBodyResponse</a:t>
            </a:r>
          </a:p>
        </p:txBody>
      </p:sp>
      <p:sp>
        <p:nvSpPr>
          <p:cNvPr id="416776" name="Text Box 8"/>
          <p:cNvSpPr txBox="1">
            <a:spLocks noChangeArrowheads="1"/>
          </p:cNvSpPr>
          <p:nvPr/>
        </p:nvSpPr>
        <p:spPr bwMode="auto">
          <a:xfrm>
            <a:off x="2476500" y="5257801"/>
            <a:ext cx="914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Object HttpUtils </a:t>
            </a:r>
          </a:p>
        </p:txBody>
      </p:sp>
      <p:sp>
        <p:nvSpPr>
          <p:cNvPr id="416777" name="Text Box 9"/>
          <p:cNvSpPr txBox="1">
            <a:spLocks noChangeArrowheads="1"/>
          </p:cNvSpPr>
          <p:nvPr/>
        </p:nvSpPr>
        <p:spPr bwMode="auto">
          <a:xfrm>
            <a:off x="4038600" y="5260976"/>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ServletOutputStream NoBodyOutStream </a:t>
            </a:r>
          </a:p>
        </p:txBody>
      </p:sp>
      <p:sp>
        <p:nvSpPr>
          <p:cNvPr id="416790" name="Rectangle 22"/>
          <p:cNvSpPr>
            <a:spLocks noChangeArrowheads="1"/>
          </p:cNvSpPr>
          <p:nvPr/>
        </p:nvSpPr>
        <p:spPr bwMode="auto">
          <a:xfrm>
            <a:off x="2019300" y="2995614"/>
            <a:ext cx="228600" cy="65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93" name="Line 25"/>
          <p:cNvSpPr>
            <a:spLocks noChangeShapeType="1"/>
          </p:cNvSpPr>
          <p:nvPr/>
        </p:nvSpPr>
        <p:spPr bwMode="auto">
          <a:xfrm flipV="1">
            <a:off x="3276600" y="2533650"/>
            <a:ext cx="0" cy="3889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94" name="Line 26"/>
          <p:cNvSpPr>
            <a:spLocks noChangeShapeType="1"/>
          </p:cNvSpPr>
          <p:nvPr/>
        </p:nvSpPr>
        <p:spPr bwMode="auto">
          <a:xfrm flipV="1">
            <a:off x="2628900" y="4159250"/>
            <a:ext cx="0" cy="3889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795" name="Line 27"/>
          <p:cNvSpPr>
            <a:spLocks noChangeShapeType="1"/>
          </p:cNvSpPr>
          <p:nvPr/>
        </p:nvSpPr>
        <p:spPr bwMode="auto">
          <a:xfrm flipV="1">
            <a:off x="3924300" y="4159250"/>
            <a:ext cx="0" cy="3889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6802" name="Group 34"/>
          <p:cNvGrpSpPr>
            <a:grpSpLocks/>
          </p:cNvGrpSpPr>
          <p:nvPr/>
        </p:nvGrpSpPr>
        <p:grpSpPr bwMode="auto">
          <a:xfrm>
            <a:off x="7543800" y="1295400"/>
            <a:ext cx="2590800" cy="4775200"/>
            <a:chOff x="3792" y="648"/>
            <a:chExt cx="1632" cy="3522"/>
          </a:xfrm>
        </p:grpSpPr>
        <p:sp>
          <p:nvSpPr>
            <p:cNvPr id="416778" name="Text Box 10"/>
            <p:cNvSpPr txBox="1">
              <a:spLocks noChangeArrowheads="1"/>
            </p:cNvSpPr>
            <p:nvPr/>
          </p:nvSpPr>
          <p:spPr bwMode="auto">
            <a:xfrm>
              <a:off x="4104" y="648"/>
              <a:ext cx="1008"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EventObject HttpSessionEvent </a:t>
              </a:r>
            </a:p>
          </p:txBody>
        </p:sp>
        <p:sp>
          <p:nvSpPr>
            <p:cNvPr id="416779" name="Text Box 11"/>
            <p:cNvSpPr txBox="1">
              <a:spLocks noChangeArrowheads="1"/>
            </p:cNvSpPr>
            <p:nvPr/>
          </p:nvSpPr>
          <p:spPr bwMode="auto">
            <a:xfrm>
              <a:off x="3912" y="1219"/>
              <a:ext cx="1392" cy="2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HttpSessionBindingEvent </a:t>
              </a:r>
            </a:p>
          </p:txBody>
        </p:sp>
        <p:sp>
          <p:nvSpPr>
            <p:cNvPr id="416780" name="Text Box 12"/>
            <p:cNvSpPr txBox="1">
              <a:spLocks noChangeArrowheads="1"/>
            </p:cNvSpPr>
            <p:nvPr/>
          </p:nvSpPr>
          <p:spPr bwMode="auto">
            <a:xfrm>
              <a:off x="4056" y="1533"/>
              <a:ext cx="1104"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Interface HttpSessionContext</a:t>
              </a:r>
            </a:p>
          </p:txBody>
        </p:sp>
        <p:sp>
          <p:nvSpPr>
            <p:cNvPr id="416781" name="Text Box 13"/>
            <p:cNvSpPr txBox="1">
              <a:spLocks noChangeArrowheads="1"/>
            </p:cNvSpPr>
            <p:nvPr/>
          </p:nvSpPr>
          <p:spPr bwMode="auto">
            <a:xfrm>
              <a:off x="4248" y="1922"/>
              <a:ext cx="720"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Interface HttpSession </a:t>
              </a:r>
            </a:p>
          </p:txBody>
        </p:sp>
        <p:sp>
          <p:nvSpPr>
            <p:cNvPr id="416782" name="Text Box 14"/>
            <p:cNvSpPr txBox="1">
              <a:spLocks noChangeArrowheads="1"/>
            </p:cNvSpPr>
            <p:nvPr/>
          </p:nvSpPr>
          <p:spPr bwMode="auto">
            <a:xfrm>
              <a:off x="4080" y="2312"/>
              <a:ext cx="1056"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EventListener Interface HttpSessionListener </a:t>
              </a:r>
            </a:p>
          </p:txBody>
        </p:sp>
        <p:sp>
          <p:nvSpPr>
            <p:cNvPr id="416783" name="Text Box 15"/>
            <p:cNvSpPr txBox="1">
              <a:spLocks noChangeArrowheads="1"/>
            </p:cNvSpPr>
            <p:nvPr/>
          </p:nvSpPr>
          <p:spPr bwMode="auto">
            <a:xfrm>
              <a:off x="3864" y="2815"/>
              <a:ext cx="1488" cy="3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EventListener Interface HpptSessionAttributeListener </a:t>
              </a:r>
            </a:p>
          </p:txBody>
        </p:sp>
        <p:sp>
          <p:nvSpPr>
            <p:cNvPr id="416785" name="Text Box 17"/>
            <p:cNvSpPr txBox="1">
              <a:spLocks noChangeArrowheads="1"/>
            </p:cNvSpPr>
            <p:nvPr/>
          </p:nvSpPr>
          <p:spPr bwMode="auto">
            <a:xfrm>
              <a:off x="3792" y="3321"/>
              <a:ext cx="1632"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EventListener   Interface HpptSessionActivationListener </a:t>
              </a:r>
            </a:p>
          </p:txBody>
        </p:sp>
        <p:sp>
          <p:nvSpPr>
            <p:cNvPr id="416786" name="Text Box 18"/>
            <p:cNvSpPr txBox="1">
              <a:spLocks noChangeArrowheads="1"/>
            </p:cNvSpPr>
            <p:nvPr/>
          </p:nvSpPr>
          <p:spPr bwMode="auto">
            <a:xfrm>
              <a:off x="3864" y="3826"/>
              <a:ext cx="1488" cy="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latin typeface="Garamond" panose="02020404030301010803" pitchFamily="18" charset="0"/>
                </a:rPr>
                <a:t>EventListener Interface HpptSessionBindingListener </a:t>
              </a:r>
            </a:p>
          </p:txBody>
        </p:sp>
        <p:sp>
          <p:nvSpPr>
            <p:cNvPr id="416788" name="Rectangle 20"/>
            <p:cNvSpPr>
              <a:spLocks noChangeArrowheads="1"/>
            </p:cNvSpPr>
            <p:nvPr/>
          </p:nvSpPr>
          <p:spPr bwMode="auto">
            <a:xfrm>
              <a:off x="4032" y="689"/>
              <a:ext cx="144" cy="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89" name="Rectangle 21"/>
            <p:cNvSpPr>
              <a:spLocks noChangeArrowheads="1"/>
            </p:cNvSpPr>
            <p:nvPr/>
          </p:nvSpPr>
          <p:spPr bwMode="auto">
            <a:xfrm>
              <a:off x="3840" y="1263"/>
              <a:ext cx="144" cy="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96" name="Line 28"/>
            <p:cNvSpPr>
              <a:spLocks noChangeShapeType="1"/>
            </p:cNvSpPr>
            <p:nvPr/>
          </p:nvSpPr>
          <p:spPr bwMode="auto">
            <a:xfrm flipV="1">
              <a:off x="4608" y="931"/>
              <a:ext cx="0"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6803" name="Rectangle 35"/>
          <p:cNvSpPr>
            <a:spLocks noChangeArrowheads="1"/>
          </p:cNvSpPr>
          <p:nvPr/>
        </p:nvSpPr>
        <p:spPr bwMode="auto">
          <a:xfrm>
            <a:off x="23622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smtClean="0">
                <a:solidFill>
                  <a:schemeClr val="accent2">
                    <a:lumMod val="75000"/>
                  </a:schemeClr>
                </a:solidFill>
                <a:latin typeface="+mj-lt"/>
              </a:rPr>
              <a:t>Servlets Class Diagram</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184757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idx="1"/>
          </p:nvPr>
        </p:nvSpPr>
        <p:spPr>
          <a:xfrm>
            <a:off x="2247900" y="756632"/>
            <a:ext cx="9787942" cy="6262353"/>
          </a:xfrm>
        </p:spPr>
        <p:txBody>
          <a:bodyPr>
            <a:noAutofit/>
          </a:bodyPr>
          <a:lstStyle/>
          <a:p>
            <a:pPr marL="609600" indent="-609600">
              <a:lnSpc>
                <a:spcPct val="150000"/>
              </a:lnSpc>
            </a:pPr>
            <a:r>
              <a:rPr lang="en-US" sz="2000" b="1" dirty="0">
                <a:solidFill>
                  <a:srgbClr val="000000"/>
                </a:solidFill>
                <a:latin typeface="+mj-lt"/>
                <a:ea typeface="Arial Unicode MS" panose="020B0604020202020204" pitchFamily="34" charset="-128"/>
                <a:cs typeface="Arial Unicode MS" panose="020B0604020202020204" pitchFamily="34" charset="-128"/>
              </a:rPr>
              <a:t>Extends the Generic Servlet</a:t>
            </a:r>
          </a:p>
          <a:p>
            <a:pPr marL="1100138" lvl="1" indent="-533400">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Inherits the </a:t>
            </a:r>
            <a:r>
              <a:rPr lang="en-US" sz="2000" dirty="0" err="1">
                <a:solidFill>
                  <a:srgbClr val="000000"/>
                </a:solidFill>
                <a:latin typeface="+mj-lt"/>
                <a:ea typeface="Arial Unicode MS" panose="020B0604020202020204" pitchFamily="34" charset="-128"/>
                <a:cs typeface="Arial Unicode MS" panose="020B0604020202020204" pitchFamily="34" charset="-128"/>
              </a:rPr>
              <a:t>init</a:t>
            </a:r>
            <a:r>
              <a:rPr lang="en-US" sz="2000" dirty="0">
                <a:solidFill>
                  <a:srgbClr val="000000"/>
                </a:solidFill>
                <a:latin typeface="+mj-lt"/>
                <a:ea typeface="Arial Unicode MS" panose="020B0604020202020204" pitchFamily="34" charset="-128"/>
                <a:cs typeface="Arial Unicode MS" panose="020B0604020202020204" pitchFamily="34" charset="-128"/>
              </a:rPr>
              <a:t>() and destroy methods()</a:t>
            </a:r>
          </a:p>
          <a:p>
            <a:pPr marL="1100138" lvl="1" indent="-533400">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Overrides the service() method</a:t>
            </a:r>
          </a:p>
          <a:p>
            <a:pPr marL="609600" indent="-609600">
              <a:lnSpc>
                <a:spcPct val="150000"/>
              </a:lnSpc>
            </a:pPr>
            <a:r>
              <a:rPr lang="en-US" sz="2000" b="1" dirty="0">
                <a:solidFill>
                  <a:srgbClr val="000000"/>
                </a:solidFill>
                <a:latin typeface="+mj-lt"/>
                <a:ea typeface="Arial Unicode MS" panose="020B0604020202020204" pitchFamily="34" charset="-128"/>
                <a:cs typeface="Arial Unicode MS" panose="020B0604020202020204" pitchFamily="34" charset="-128"/>
              </a:rPr>
              <a:t>Service() method</a:t>
            </a:r>
          </a:p>
          <a:p>
            <a:pPr marL="1100138" lvl="1" indent="-533400">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Signature: Protected void service(</a:t>
            </a:r>
            <a:r>
              <a:rPr lang="en-US" sz="2000" dirty="0" err="1">
                <a:solidFill>
                  <a:srgbClr val="000000"/>
                </a:solidFill>
                <a:latin typeface="+mj-lt"/>
                <a:ea typeface="Arial Unicode MS" panose="020B0604020202020204" pitchFamily="34" charset="-128"/>
                <a:cs typeface="Arial Unicode MS" panose="020B0604020202020204" pitchFamily="34" charset="-128"/>
              </a:rPr>
              <a:t>HttpServletRequest</a:t>
            </a:r>
            <a:r>
              <a:rPr lang="en-US" sz="2000" dirty="0">
                <a:solidFill>
                  <a:srgbClr val="000000"/>
                </a:solidFill>
                <a:latin typeface="+mj-lt"/>
                <a:ea typeface="Arial Unicode MS" panose="020B0604020202020204" pitchFamily="34" charset="-128"/>
                <a:cs typeface="Arial Unicode MS" panose="020B0604020202020204" pitchFamily="34" charset="-128"/>
              </a:rPr>
              <a:t> </a:t>
            </a:r>
            <a:r>
              <a:rPr lang="en-US" sz="2000" dirty="0" err="1">
                <a:solidFill>
                  <a:srgbClr val="000000"/>
                </a:solidFill>
                <a:latin typeface="+mj-lt"/>
                <a:ea typeface="Arial Unicode MS" panose="020B0604020202020204" pitchFamily="34" charset="-128"/>
                <a:cs typeface="Arial Unicode MS" panose="020B0604020202020204" pitchFamily="34" charset="-128"/>
              </a:rPr>
              <a:t>req</a:t>
            </a:r>
            <a:r>
              <a:rPr lang="en-US" sz="2000" dirty="0">
                <a:solidFill>
                  <a:srgbClr val="000000"/>
                </a:solidFill>
                <a:latin typeface="+mj-lt"/>
                <a:ea typeface="Arial Unicode MS" panose="020B0604020202020204" pitchFamily="34" charset="-128"/>
                <a:cs typeface="Arial Unicode MS" panose="020B0604020202020204" pitchFamily="34" charset="-128"/>
              </a:rPr>
              <a:t>, </a:t>
            </a:r>
            <a:r>
              <a:rPr lang="en-US" sz="2000" dirty="0" err="1">
                <a:solidFill>
                  <a:srgbClr val="000000"/>
                </a:solidFill>
                <a:latin typeface="+mj-lt"/>
                <a:ea typeface="Arial Unicode MS" panose="020B0604020202020204" pitchFamily="34" charset="-128"/>
                <a:cs typeface="Arial Unicode MS" panose="020B0604020202020204" pitchFamily="34" charset="-128"/>
              </a:rPr>
              <a:t>HttpServletResponse</a:t>
            </a:r>
            <a:r>
              <a:rPr lang="en-US" sz="2000" dirty="0">
                <a:solidFill>
                  <a:srgbClr val="000000"/>
                </a:solidFill>
                <a:latin typeface="+mj-lt"/>
                <a:ea typeface="Arial Unicode MS" panose="020B0604020202020204" pitchFamily="34" charset="-128"/>
                <a:cs typeface="Arial Unicode MS" panose="020B0604020202020204" pitchFamily="34" charset="-128"/>
              </a:rPr>
              <a:t> res)</a:t>
            </a:r>
          </a:p>
          <a:p>
            <a:pPr marL="1100138" lvl="1" indent="-533400">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Forwards the request to the appropriate method</a:t>
            </a:r>
          </a:p>
          <a:p>
            <a:pPr marL="1100138" lvl="1" indent="-533400">
              <a:lnSpc>
                <a:spcPct val="15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Developer should not normally override this method</a:t>
            </a:r>
          </a:p>
          <a:p>
            <a:pPr marL="609600" indent="-609600">
              <a:lnSpc>
                <a:spcPct val="150000"/>
              </a:lnSpc>
            </a:pPr>
            <a:r>
              <a:rPr lang="en-US" sz="2000" b="1" dirty="0">
                <a:solidFill>
                  <a:srgbClr val="000000"/>
                </a:solidFill>
                <a:latin typeface="+mj-lt"/>
                <a:ea typeface="Arial Unicode MS" panose="020B0604020202020204" pitchFamily="34" charset="-128"/>
                <a:cs typeface="Arial Unicode MS" panose="020B0604020202020204" pitchFamily="34" charset="-128"/>
              </a:rPr>
              <a:t>The developer needs to implement the methods corresponding to the request</a:t>
            </a:r>
          </a:p>
          <a:p>
            <a:pPr marL="1100138" lvl="1" indent="-533400">
              <a:lnSpc>
                <a:spcPct val="15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doGet</a:t>
            </a:r>
            <a:r>
              <a:rPr lang="en-US" sz="2000" dirty="0">
                <a:solidFill>
                  <a:srgbClr val="000000"/>
                </a:solidFill>
                <a:latin typeface="+mj-lt"/>
                <a:ea typeface="Arial Unicode MS" panose="020B0604020202020204" pitchFamily="34" charset="-128"/>
                <a:cs typeface="Arial Unicode MS" panose="020B0604020202020204" pitchFamily="34" charset="-128"/>
              </a:rPr>
              <a:t>(), </a:t>
            </a:r>
            <a:r>
              <a:rPr lang="en-US" sz="2000" dirty="0" err="1">
                <a:solidFill>
                  <a:srgbClr val="000000"/>
                </a:solidFill>
                <a:latin typeface="+mj-lt"/>
                <a:ea typeface="Arial Unicode MS" panose="020B0604020202020204" pitchFamily="34" charset="-128"/>
                <a:cs typeface="Arial Unicode MS" panose="020B0604020202020204" pitchFamily="34" charset="-128"/>
              </a:rPr>
              <a:t>doPost</a:t>
            </a:r>
            <a:r>
              <a:rPr lang="en-US" sz="2000" dirty="0">
                <a:solidFill>
                  <a:srgbClr val="000000"/>
                </a:solidFill>
                <a:latin typeface="+mj-lt"/>
                <a:ea typeface="Arial Unicode MS" panose="020B0604020202020204" pitchFamily="34" charset="-128"/>
                <a:cs typeface="Arial Unicode MS" panose="020B0604020202020204" pitchFamily="34" charset="-128"/>
              </a:rPr>
              <a:t>(), </a:t>
            </a:r>
            <a:r>
              <a:rPr lang="en-US" sz="2000" dirty="0" err="1">
                <a:solidFill>
                  <a:srgbClr val="000000"/>
                </a:solidFill>
                <a:latin typeface="+mj-lt"/>
                <a:ea typeface="Arial Unicode MS" panose="020B0604020202020204" pitchFamily="34" charset="-128"/>
                <a:cs typeface="Arial Unicode MS" panose="020B0604020202020204" pitchFamily="34" charset="-128"/>
              </a:rPr>
              <a:t>doHead</a:t>
            </a:r>
            <a:r>
              <a:rPr lang="en-US" sz="2000" dirty="0">
                <a:solidFill>
                  <a:srgbClr val="000000"/>
                </a:solidFill>
                <a:latin typeface="+mj-lt"/>
                <a:ea typeface="Arial Unicode MS" panose="020B0604020202020204" pitchFamily="34" charset="-128"/>
                <a:cs typeface="Arial Unicode MS" panose="020B0604020202020204" pitchFamily="34" charset="-128"/>
              </a:rPr>
              <a:t>(), </a:t>
            </a:r>
            <a:r>
              <a:rPr lang="en-US" sz="2000" dirty="0" err="1">
                <a:solidFill>
                  <a:srgbClr val="000000"/>
                </a:solidFill>
                <a:latin typeface="+mj-lt"/>
                <a:ea typeface="Arial Unicode MS" panose="020B0604020202020204" pitchFamily="34" charset="-128"/>
                <a:cs typeface="Arial Unicode MS" panose="020B0604020202020204" pitchFamily="34" charset="-128"/>
              </a:rPr>
              <a:t>doPut</a:t>
            </a:r>
            <a:r>
              <a:rPr lang="en-US" sz="2000" dirty="0">
                <a:solidFill>
                  <a:srgbClr val="000000"/>
                </a:solidFill>
                <a:latin typeface="+mj-lt"/>
                <a:ea typeface="Arial Unicode MS" panose="020B0604020202020204" pitchFamily="34" charset="-128"/>
                <a:cs typeface="Arial Unicode MS" panose="020B0604020202020204" pitchFamily="34" charset="-128"/>
              </a:rPr>
              <a:t>()</a:t>
            </a:r>
          </a:p>
        </p:txBody>
      </p:sp>
      <p:sp>
        <p:nvSpPr>
          <p:cNvPr id="460803" name="Rectangle 3"/>
          <p:cNvSpPr>
            <a:spLocks noChangeArrowheads="1"/>
          </p:cNvSpPr>
          <p:nvPr/>
        </p:nvSpPr>
        <p:spPr bwMode="auto">
          <a:xfrm>
            <a:off x="2247900" y="67365"/>
            <a:ext cx="7772400" cy="895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Servlets</a:t>
            </a:r>
            <a:r>
              <a:rPr lang="en-US" sz="3000" b="0" dirty="0" smtClean="0">
                <a:solidFill>
                  <a:schemeClr val="accent2">
                    <a:lumMod val="75000"/>
                  </a:schemeClr>
                </a:solidFill>
                <a:latin typeface="+mj-lt"/>
              </a:rPr>
              <a:t> </a:t>
            </a:r>
            <a:r>
              <a:rPr lang="en-US" sz="3000" b="0" dirty="0" err="1" smtClean="0">
                <a:solidFill>
                  <a:schemeClr val="accent2">
                    <a:lumMod val="75000"/>
                  </a:schemeClr>
                </a:solidFill>
                <a:latin typeface="+mj-lt"/>
              </a:rPr>
              <a:t>HttpServlet</a:t>
            </a:r>
            <a:r>
              <a:rPr lang="en-US" sz="3000" b="0" dirty="0" smtClean="0">
                <a:solidFill>
                  <a:schemeClr val="accent2">
                    <a:lumMod val="75000"/>
                  </a:schemeClr>
                </a:solidFill>
                <a:latin typeface="+mj-lt"/>
              </a:rPr>
              <a:t> </a:t>
            </a:r>
            <a:r>
              <a:rPr lang="en-US" sz="3000" b="0" dirty="0">
                <a:solidFill>
                  <a:schemeClr val="accent2">
                    <a:lumMod val="75000"/>
                  </a:schemeClr>
                </a:solidFill>
                <a:latin typeface="+mj-lt"/>
              </a:rPr>
              <a:t>Class</a:t>
            </a:r>
          </a:p>
        </p:txBody>
      </p:sp>
    </p:spTree>
    <p:extLst>
      <p:ext uri="{BB962C8B-B14F-4D97-AF65-F5344CB8AC3E}">
        <p14:creationId xmlns:p14="http://schemas.microsoft.com/office/powerpoint/2010/main" val="3389346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idx="1"/>
          </p:nvPr>
        </p:nvSpPr>
        <p:spPr>
          <a:xfrm>
            <a:off x="2408348" y="1143000"/>
            <a:ext cx="8610600" cy="5334000"/>
          </a:xfrm>
        </p:spPr>
        <p:txBody>
          <a:bodyPr>
            <a:noAutofit/>
          </a:bodyPr>
          <a:lstStyle/>
          <a:p>
            <a:pPr marL="609600" indent="-609600">
              <a:lnSpc>
                <a:spcPct val="90000"/>
              </a:lnSpc>
            </a:pPr>
            <a:r>
              <a:rPr lang="en-US" sz="2000" dirty="0">
                <a:solidFill>
                  <a:srgbClr val="000000"/>
                </a:solidFill>
                <a:latin typeface="+mj-lt"/>
                <a:ea typeface="Arial Unicode MS" panose="020B0604020202020204" pitchFamily="34" charset="-128"/>
                <a:cs typeface="Arial Unicode MS" panose="020B0604020202020204" pitchFamily="34" charset="-128"/>
              </a:rPr>
              <a:t>Extends </a:t>
            </a:r>
            <a:r>
              <a:rPr lang="en-US" sz="2000" dirty="0" err="1">
                <a:solidFill>
                  <a:srgbClr val="000000"/>
                </a:solidFill>
                <a:latin typeface="+mj-lt"/>
                <a:ea typeface="Arial Unicode MS" panose="020B0604020202020204" pitchFamily="34" charset="-128"/>
                <a:cs typeface="Arial Unicode MS" panose="020B0604020202020204" pitchFamily="34" charset="-128"/>
              </a:rPr>
              <a:t>ServletRequest</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marL="609600" indent="-609600">
              <a:lnSpc>
                <a:spcPct val="90000"/>
              </a:lnSpc>
            </a:pPr>
            <a:r>
              <a:rPr lang="en-US" sz="2000" dirty="0">
                <a:solidFill>
                  <a:srgbClr val="000000"/>
                </a:solidFill>
                <a:latin typeface="+mj-lt"/>
                <a:ea typeface="Arial Unicode MS" panose="020B0604020202020204" pitchFamily="34" charset="-128"/>
                <a:cs typeface="Arial Unicode MS" panose="020B0604020202020204" pitchFamily="34" charset="-128"/>
              </a:rPr>
              <a:t>Inherited methods from </a:t>
            </a:r>
            <a:r>
              <a:rPr lang="en-US" sz="2000" dirty="0" err="1">
                <a:solidFill>
                  <a:srgbClr val="000000"/>
                </a:solidFill>
                <a:latin typeface="+mj-lt"/>
                <a:ea typeface="Arial Unicode MS" panose="020B0604020202020204" pitchFamily="34" charset="-128"/>
                <a:cs typeface="Arial Unicode MS" panose="020B0604020202020204" pitchFamily="34" charset="-128"/>
              </a:rPr>
              <a:t>ServletRequest</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getParameterNames</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getParameter</a:t>
            </a:r>
            <a:r>
              <a:rPr lang="en-US" sz="2000" dirty="0">
                <a:solidFill>
                  <a:srgbClr val="000000"/>
                </a:solidFill>
                <a:latin typeface="+mj-lt"/>
                <a:ea typeface="Arial Unicode MS" panose="020B0604020202020204" pitchFamily="34" charset="-128"/>
                <a:cs typeface="Arial Unicode MS" panose="020B0604020202020204" pitchFamily="34" charset="-128"/>
              </a:rPr>
              <a:t>(String name)</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getParameterValues</a:t>
            </a:r>
            <a:r>
              <a:rPr lang="en-US" sz="2000" dirty="0">
                <a:solidFill>
                  <a:srgbClr val="000000"/>
                </a:solidFill>
                <a:latin typeface="+mj-lt"/>
                <a:ea typeface="Arial Unicode MS" panose="020B0604020202020204" pitchFamily="34" charset="-128"/>
                <a:cs typeface="Arial Unicode MS" panose="020B0604020202020204" pitchFamily="34" charset="-128"/>
              </a:rPr>
              <a:t>(String name)</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getServerName</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getServerPort</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getRequestDispatcher</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marL="609600" indent="-609600">
              <a:lnSpc>
                <a:spcPct val="90000"/>
              </a:lnSpc>
            </a:pPr>
            <a:r>
              <a:rPr lang="en-US" sz="2000" dirty="0">
                <a:solidFill>
                  <a:srgbClr val="000000"/>
                </a:solidFill>
                <a:latin typeface="+mj-lt"/>
                <a:ea typeface="Arial Unicode MS" panose="020B0604020202020204" pitchFamily="34" charset="-128"/>
                <a:cs typeface="Arial Unicode MS" panose="020B0604020202020204" pitchFamily="34" charset="-128"/>
              </a:rPr>
              <a:t>New methods defined</a:t>
            </a:r>
          </a:p>
          <a:p>
            <a:pPr marL="909638" lvl="1" indent="-3429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getCookies</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909638" lvl="1" indent="-3429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getHeader</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909638" lvl="1" indent="-3429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getPathInfo</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909638" lvl="1" indent="-3429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getContextPath</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909638" lvl="1" indent="-3429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getQueryString</a:t>
            </a:r>
            <a:r>
              <a:rPr lang="en-US" sz="2000" dirty="0">
                <a:solidFill>
                  <a:srgbClr val="000000"/>
                </a:solidFill>
                <a:latin typeface="+mj-lt"/>
                <a:ea typeface="Arial Unicode MS" panose="020B0604020202020204" pitchFamily="34" charset="-128"/>
                <a:cs typeface="Arial Unicode MS" panose="020B0604020202020204" pitchFamily="34" charset="-128"/>
              </a:rPr>
              <a:t>()</a:t>
            </a:r>
          </a:p>
        </p:txBody>
      </p:sp>
      <p:sp>
        <p:nvSpPr>
          <p:cNvPr id="462852" name="Rectangle 4"/>
          <p:cNvSpPr>
            <a:spLocks noChangeArrowheads="1"/>
          </p:cNvSpPr>
          <p:nvPr/>
        </p:nvSpPr>
        <p:spPr bwMode="auto">
          <a:xfrm>
            <a:off x="2209800" y="319002"/>
            <a:ext cx="911073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smtClean="0">
                <a:solidFill>
                  <a:schemeClr val="accent2">
                    <a:lumMod val="75000"/>
                  </a:schemeClr>
                </a:solidFill>
                <a:latin typeface="+mj-lt"/>
              </a:rPr>
              <a:t>Servlets HttpServletRequest Interface</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104858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1026"/>
          <p:cNvSpPr>
            <a:spLocks noGrp="1" noChangeArrowheads="1"/>
          </p:cNvSpPr>
          <p:nvPr>
            <p:ph idx="1"/>
          </p:nvPr>
        </p:nvSpPr>
        <p:spPr>
          <a:xfrm>
            <a:off x="1913584" y="1149687"/>
            <a:ext cx="8610600" cy="5334000"/>
          </a:xfrm>
        </p:spPr>
        <p:txBody>
          <a:bodyPr>
            <a:normAutofit/>
          </a:bodyPr>
          <a:lstStyle/>
          <a:p>
            <a:pPr marL="609600" indent="-609600">
              <a:lnSpc>
                <a:spcPct val="90000"/>
              </a:lnSpc>
            </a:pPr>
            <a:r>
              <a:rPr lang="en-US" sz="2000" dirty="0">
                <a:solidFill>
                  <a:srgbClr val="000000"/>
                </a:solidFill>
                <a:latin typeface="+mj-lt"/>
                <a:ea typeface="Arial Unicode MS" panose="020B0604020202020204" pitchFamily="34" charset="-128"/>
                <a:cs typeface="Arial Unicode MS" panose="020B0604020202020204" pitchFamily="34" charset="-128"/>
              </a:rPr>
              <a:t>Extends </a:t>
            </a:r>
            <a:r>
              <a:rPr lang="en-US" sz="2000" dirty="0" err="1">
                <a:solidFill>
                  <a:srgbClr val="000000"/>
                </a:solidFill>
                <a:latin typeface="+mj-lt"/>
                <a:ea typeface="Arial Unicode MS" panose="020B0604020202020204" pitchFamily="34" charset="-128"/>
                <a:cs typeface="Arial Unicode MS" panose="020B0604020202020204" pitchFamily="34" charset="-128"/>
              </a:rPr>
              <a:t>ServletResponse</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marL="609600" indent="-609600">
              <a:lnSpc>
                <a:spcPct val="90000"/>
              </a:lnSpc>
            </a:pPr>
            <a:r>
              <a:rPr lang="en-US" sz="2000" dirty="0">
                <a:solidFill>
                  <a:srgbClr val="000000"/>
                </a:solidFill>
                <a:latin typeface="+mj-lt"/>
                <a:ea typeface="Arial Unicode MS" panose="020B0604020202020204" pitchFamily="34" charset="-128"/>
                <a:cs typeface="Arial Unicode MS" panose="020B0604020202020204" pitchFamily="34" charset="-128"/>
              </a:rPr>
              <a:t>Inherited methods from </a:t>
            </a:r>
            <a:r>
              <a:rPr lang="en-US" sz="2000" dirty="0" err="1">
                <a:solidFill>
                  <a:srgbClr val="000000"/>
                </a:solidFill>
                <a:latin typeface="+mj-lt"/>
                <a:ea typeface="Arial Unicode MS" panose="020B0604020202020204" pitchFamily="34" charset="-128"/>
                <a:cs typeface="Arial Unicode MS" panose="020B0604020202020204" pitchFamily="34" charset="-128"/>
              </a:rPr>
              <a:t>ServletResponse</a:t>
            </a:r>
            <a:endParaRPr lang="en-US" sz="2000" dirty="0">
              <a:solidFill>
                <a:srgbClr val="000000"/>
              </a:solidFill>
              <a:latin typeface="+mj-lt"/>
              <a:ea typeface="Arial Unicode MS" panose="020B0604020202020204" pitchFamily="34" charset="-128"/>
              <a:cs typeface="Arial Unicode MS" panose="020B0604020202020204" pitchFamily="34" charset="-128"/>
            </a:endParaRP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getoutputStream</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getWriter</a:t>
            </a:r>
            <a:r>
              <a:rPr lang="en-US" sz="2000" dirty="0">
                <a:solidFill>
                  <a:srgbClr val="000000"/>
                </a:solidFill>
                <a:latin typeface="+mj-lt"/>
                <a:ea typeface="Arial Unicode MS" panose="020B0604020202020204" pitchFamily="34" charset="-128"/>
                <a:cs typeface="Arial Unicode MS" panose="020B0604020202020204" pitchFamily="34" charset="-128"/>
              </a:rPr>
              <a:t>(String name)</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flushBuffer</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setContentType</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609600" indent="-609600">
              <a:lnSpc>
                <a:spcPct val="90000"/>
              </a:lnSpc>
            </a:pPr>
            <a:r>
              <a:rPr lang="en-US" sz="2000" dirty="0">
                <a:solidFill>
                  <a:srgbClr val="000000"/>
                </a:solidFill>
                <a:latin typeface="+mj-lt"/>
                <a:ea typeface="Arial Unicode MS" panose="020B0604020202020204" pitchFamily="34" charset="-128"/>
                <a:cs typeface="Arial Unicode MS" panose="020B0604020202020204" pitchFamily="34" charset="-128"/>
              </a:rPr>
              <a:t>New methods</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encodeURL</a:t>
            </a:r>
            <a:r>
              <a:rPr lang="en-US" sz="2000" dirty="0">
                <a:solidFill>
                  <a:srgbClr val="000000"/>
                </a:solidFill>
                <a:latin typeface="+mj-lt"/>
                <a:ea typeface="Arial Unicode MS" panose="020B0604020202020204" pitchFamily="34" charset="-128"/>
                <a:cs typeface="Arial Unicode MS" panose="020B0604020202020204" pitchFamily="34" charset="-128"/>
              </a:rPr>
              <a:t>(String </a:t>
            </a:r>
            <a:r>
              <a:rPr lang="en-US" sz="2000" dirty="0" err="1">
                <a:solidFill>
                  <a:srgbClr val="000000"/>
                </a:solidFill>
                <a:latin typeface="+mj-lt"/>
                <a:ea typeface="Arial Unicode MS" panose="020B0604020202020204" pitchFamily="34" charset="-128"/>
                <a:cs typeface="Arial Unicode MS" panose="020B0604020202020204" pitchFamily="34" charset="-128"/>
              </a:rPr>
              <a:t>url</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encodeRedirectURL</a:t>
            </a:r>
            <a:r>
              <a:rPr lang="en-US" sz="2000" dirty="0">
                <a:solidFill>
                  <a:srgbClr val="000000"/>
                </a:solidFill>
                <a:latin typeface="+mj-lt"/>
                <a:ea typeface="Arial Unicode MS" panose="020B0604020202020204" pitchFamily="34" charset="-128"/>
                <a:cs typeface="Arial Unicode MS" panose="020B0604020202020204" pitchFamily="34" charset="-128"/>
              </a:rPr>
              <a:t>(String </a:t>
            </a:r>
            <a:r>
              <a:rPr lang="en-US" sz="2000" dirty="0" err="1">
                <a:solidFill>
                  <a:srgbClr val="000000"/>
                </a:solidFill>
                <a:latin typeface="+mj-lt"/>
                <a:ea typeface="Arial Unicode MS" panose="020B0604020202020204" pitchFamily="34" charset="-128"/>
                <a:cs typeface="Arial Unicode MS" panose="020B0604020202020204" pitchFamily="34" charset="-128"/>
              </a:rPr>
              <a:t>url</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609600" indent="-609600">
              <a:lnSpc>
                <a:spcPct val="90000"/>
              </a:lnSpc>
            </a:pPr>
            <a:r>
              <a:rPr lang="en-US" sz="2000" dirty="0" err="1">
                <a:solidFill>
                  <a:srgbClr val="000000"/>
                </a:solidFill>
                <a:latin typeface="+mj-lt"/>
                <a:ea typeface="Arial Unicode MS" panose="020B0604020202020204" pitchFamily="34" charset="-128"/>
                <a:cs typeface="Arial Unicode MS" panose="020B0604020202020204" pitchFamily="34" charset="-128"/>
              </a:rPr>
              <a:t>setDateHeader</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err="1">
                <a:solidFill>
                  <a:srgbClr val="000000"/>
                </a:solidFill>
                <a:latin typeface="+mj-lt"/>
                <a:ea typeface="Arial Unicode MS" panose="020B0604020202020204" pitchFamily="34" charset="-128"/>
                <a:cs typeface="Arial Unicode MS" panose="020B0604020202020204" pitchFamily="34" charset="-128"/>
              </a:rPr>
              <a:t>setStatus</a:t>
            </a:r>
            <a:r>
              <a:rPr lang="en-US" sz="2000" dirty="0">
                <a:solidFill>
                  <a:srgbClr val="000000"/>
                </a:solidFill>
                <a:latin typeface="+mj-lt"/>
                <a:ea typeface="Arial Unicode MS" panose="020B0604020202020204" pitchFamily="34" charset="-128"/>
                <a:cs typeface="Arial Unicode MS" panose="020B0604020202020204" pitchFamily="34" charset="-128"/>
              </a:rPr>
              <a:t>()</a:t>
            </a:r>
          </a:p>
          <a:p>
            <a:pPr marL="1100138" lvl="1" indent="-533400">
              <a:lnSpc>
                <a:spcPct val="90000"/>
              </a:lnSpc>
              <a:buFont typeface="Wingdings" panose="05000000000000000000" pitchFamily="2" charset="2"/>
              <a:buChar char="v"/>
            </a:pPr>
            <a:r>
              <a:rPr lang="en-US" sz="2000" dirty="0">
                <a:solidFill>
                  <a:srgbClr val="000000"/>
                </a:solidFill>
                <a:latin typeface="+mj-lt"/>
                <a:ea typeface="Arial Unicode MS" panose="020B0604020202020204" pitchFamily="34" charset="-128"/>
                <a:cs typeface="Arial Unicode MS" panose="020B0604020202020204" pitchFamily="34" charset="-128"/>
              </a:rPr>
              <a:t>………</a:t>
            </a:r>
          </a:p>
        </p:txBody>
      </p:sp>
      <p:sp>
        <p:nvSpPr>
          <p:cNvPr id="6" name="Rectangle 4"/>
          <p:cNvSpPr>
            <a:spLocks noChangeArrowheads="1"/>
          </p:cNvSpPr>
          <p:nvPr/>
        </p:nvSpPr>
        <p:spPr bwMode="auto">
          <a:xfrm>
            <a:off x="1913584" y="319002"/>
            <a:ext cx="9982200" cy="83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Servlets </a:t>
            </a:r>
            <a:r>
              <a:rPr lang="en-US" sz="3600" b="0" dirty="0" err="1" smtClean="0">
                <a:solidFill>
                  <a:schemeClr val="accent2">
                    <a:lumMod val="75000"/>
                  </a:schemeClr>
                </a:solidFill>
                <a:latin typeface="+mj-lt"/>
              </a:rPr>
              <a:t>HttpServletResponse</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118457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idx="1"/>
          </p:nvPr>
        </p:nvSpPr>
        <p:spPr>
          <a:xfrm>
            <a:off x="2209800" y="1439215"/>
            <a:ext cx="9883462" cy="5322195"/>
          </a:xfrm>
        </p:spPr>
        <p:txBody>
          <a:bodyPr>
            <a:normAutofit/>
          </a:bodyPr>
          <a:lstStyle/>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Constructor</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Cookie (String name, String value)</a:t>
            </a:r>
          </a:p>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Methods</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public void </a:t>
            </a:r>
            <a:r>
              <a:rPr lang="en-US" sz="2000" dirty="0" err="1">
                <a:solidFill>
                  <a:srgbClr val="000000"/>
                </a:solidFill>
                <a:ea typeface="Arial Unicode MS" panose="020B0604020202020204" pitchFamily="34" charset="-128"/>
                <a:cs typeface="Arial Unicode MS" panose="020B0604020202020204" pitchFamily="34" charset="-128"/>
              </a:rPr>
              <a:t>setMaxAge</a:t>
            </a:r>
            <a:r>
              <a:rPr lang="en-US" sz="2000" dirty="0">
                <a:solidFill>
                  <a:srgbClr val="000000"/>
                </a:solidFill>
                <a:ea typeface="Arial Unicode MS" panose="020B0604020202020204" pitchFamily="34" charset="-128"/>
                <a:cs typeface="Arial Unicode MS" panose="020B0604020202020204" pitchFamily="34" charset="-128"/>
              </a:rPr>
              <a:t>(</a:t>
            </a:r>
            <a:r>
              <a:rPr lang="en-US" sz="2000" dirty="0" err="1">
                <a:solidFill>
                  <a:srgbClr val="000000"/>
                </a:solidFill>
                <a:ea typeface="Arial Unicode MS" panose="020B0604020202020204" pitchFamily="34" charset="-128"/>
                <a:cs typeface="Arial Unicode MS" panose="020B0604020202020204" pitchFamily="34" charset="-128"/>
              </a:rPr>
              <a:t>int</a:t>
            </a:r>
            <a:r>
              <a:rPr lang="en-US" sz="2000" dirty="0">
                <a:solidFill>
                  <a:srgbClr val="000000"/>
                </a:solidFill>
                <a:ea typeface="Arial Unicode MS" panose="020B0604020202020204" pitchFamily="34" charset="-128"/>
                <a:cs typeface="Arial Unicode MS" panose="020B0604020202020204" pitchFamily="34" charset="-128"/>
              </a:rPr>
              <a:t> expiry)</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public void </a:t>
            </a:r>
            <a:r>
              <a:rPr lang="en-US" sz="2000" dirty="0" err="1">
                <a:solidFill>
                  <a:srgbClr val="000000"/>
                </a:solidFill>
                <a:ea typeface="Arial Unicode MS" panose="020B0604020202020204" pitchFamily="34" charset="-128"/>
                <a:cs typeface="Arial Unicode MS" panose="020B0604020202020204" pitchFamily="34" charset="-128"/>
              </a:rPr>
              <a:t>setValue</a:t>
            </a:r>
            <a:r>
              <a:rPr lang="en-US" sz="2000" dirty="0">
                <a:solidFill>
                  <a:srgbClr val="000000"/>
                </a:solidFill>
                <a:ea typeface="Arial Unicode MS" panose="020B0604020202020204" pitchFamily="34" charset="-128"/>
                <a:cs typeface="Arial Unicode MS" panose="020B0604020202020204" pitchFamily="34" charset="-128"/>
              </a:rPr>
              <a:t>(String </a:t>
            </a:r>
            <a:r>
              <a:rPr lang="en-US" sz="2000" dirty="0" err="1">
                <a:solidFill>
                  <a:srgbClr val="000000"/>
                </a:solidFill>
                <a:ea typeface="Arial Unicode MS" panose="020B0604020202020204" pitchFamily="34" charset="-128"/>
                <a:cs typeface="Arial Unicode MS" panose="020B0604020202020204" pitchFamily="34" charset="-128"/>
              </a:rPr>
              <a:t>newValue</a:t>
            </a:r>
            <a:r>
              <a:rPr lang="en-US" sz="2000" dirty="0">
                <a:solidFill>
                  <a:srgbClr val="000000"/>
                </a:solidFill>
                <a:ea typeface="Arial Unicode MS" panose="020B0604020202020204" pitchFamily="34" charset="-128"/>
                <a:cs typeface="Arial Unicode MS" panose="020B0604020202020204" pitchFamily="34" charset="-128"/>
              </a:rPr>
              <a:t>)</a:t>
            </a:r>
          </a:p>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Can be added to the response by using </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void </a:t>
            </a:r>
            <a:r>
              <a:rPr lang="en-US" sz="2000" dirty="0" err="1">
                <a:solidFill>
                  <a:srgbClr val="000000"/>
                </a:solidFill>
                <a:ea typeface="Arial Unicode MS" panose="020B0604020202020204" pitchFamily="34" charset="-128"/>
                <a:cs typeface="Arial Unicode MS" panose="020B0604020202020204" pitchFamily="34" charset="-128"/>
              </a:rPr>
              <a:t>addCookie</a:t>
            </a:r>
            <a:r>
              <a:rPr lang="en-US" sz="2000" dirty="0">
                <a:solidFill>
                  <a:srgbClr val="000000"/>
                </a:solidFill>
                <a:ea typeface="Arial Unicode MS" panose="020B0604020202020204" pitchFamily="34" charset="-128"/>
                <a:cs typeface="Arial Unicode MS" panose="020B0604020202020204" pitchFamily="34" charset="-128"/>
              </a:rPr>
              <a:t>(Cookie cookie) of </a:t>
            </a:r>
            <a:r>
              <a:rPr lang="en-US" sz="2000" dirty="0" err="1">
                <a:solidFill>
                  <a:srgbClr val="000000"/>
                </a:solidFill>
                <a:ea typeface="Arial Unicode MS" panose="020B0604020202020204" pitchFamily="34" charset="-128"/>
                <a:cs typeface="Arial Unicode MS" panose="020B0604020202020204" pitchFamily="34" charset="-128"/>
              </a:rPr>
              <a:t>HttpServletResponse</a:t>
            </a:r>
            <a:endParaRPr lang="en-US" sz="2000" dirty="0">
              <a:solidFill>
                <a:srgbClr val="000000"/>
              </a:solidFill>
              <a:ea typeface="Arial Unicode MS" panose="020B0604020202020204" pitchFamily="34" charset="-128"/>
              <a:cs typeface="Arial Unicode MS" panose="020B0604020202020204" pitchFamily="34" charset="-128"/>
            </a:endParaRPr>
          </a:p>
          <a:p>
            <a:pPr marL="609600" indent="-609600">
              <a:lnSpc>
                <a:spcPct val="150000"/>
              </a:lnSpc>
            </a:pPr>
            <a:r>
              <a:rPr lang="en-US" sz="2000" dirty="0">
                <a:solidFill>
                  <a:srgbClr val="000000"/>
                </a:solidFill>
                <a:ea typeface="Arial Unicode MS" panose="020B0604020202020204" pitchFamily="34" charset="-128"/>
                <a:cs typeface="Arial Unicode MS" panose="020B0604020202020204" pitchFamily="34" charset="-128"/>
              </a:rPr>
              <a:t>Can be obtained from the request by using</a:t>
            </a:r>
          </a:p>
          <a:p>
            <a:pPr marL="1100138" lvl="1" indent="-533400">
              <a:lnSpc>
                <a:spcPct val="150000"/>
              </a:lnSpc>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Cookie[] </a:t>
            </a:r>
            <a:r>
              <a:rPr lang="en-US" sz="2000" dirty="0" err="1">
                <a:solidFill>
                  <a:srgbClr val="000000"/>
                </a:solidFill>
                <a:ea typeface="Arial Unicode MS" panose="020B0604020202020204" pitchFamily="34" charset="-128"/>
                <a:cs typeface="Arial Unicode MS" panose="020B0604020202020204" pitchFamily="34" charset="-128"/>
              </a:rPr>
              <a:t>getCookies</a:t>
            </a:r>
            <a:r>
              <a:rPr lang="en-US" sz="2000" dirty="0">
                <a:solidFill>
                  <a:srgbClr val="000000"/>
                </a:solidFill>
                <a:ea typeface="Arial Unicode MS" panose="020B0604020202020204" pitchFamily="34" charset="-128"/>
                <a:cs typeface="Arial Unicode MS" panose="020B0604020202020204" pitchFamily="34" charset="-128"/>
              </a:rPr>
              <a:t>() method of the </a:t>
            </a:r>
            <a:r>
              <a:rPr lang="en-US" sz="2000" dirty="0" err="1">
                <a:solidFill>
                  <a:srgbClr val="000000"/>
                </a:solidFill>
                <a:ea typeface="Arial Unicode MS" panose="020B0604020202020204" pitchFamily="34" charset="-128"/>
                <a:cs typeface="Arial Unicode MS" panose="020B0604020202020204" pitchFamily="34" charset="-128"/>
              </a:rPr>
              <a:t>HttpServletRequest</a:t>
            </a:r>
            <a:endParaRPr lang="en-US" sz="2000" dirty="0">
              <a:solidFill>
                <a:srgbClr val="000000"/>
              </a:solidFill>
              <a:ea typeface="Arial Unicode MS" panose="020B0604020202020204" pitchFamily="34" charset="-128"/>
              <a:cs typeface="Arial Unicode MS" panose="020B0604020202020204" pitchFamily="34" charset="-128"/>
            </a:endParaRPr>
          </a:p>
        </p:txBody>
      </p:sp>
      <p:sp>
        <p:nvSpPr>
          <p:cNvPr id="473092" name="Rectangle 4"/>
          <p:cNvSpPr>
            <a:spLocks noChangeArrowheads="1"/>
          </p:cNvSpPr>
          <p:nvPr/>
        </p:nvSpPr>
        <p:spPr bwMode="auto">
          <a:xfrm>
            <a:off x="2209800" y="539840"/>
            <a:ext cx="7772400" cy="71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Servlets Cookie </a:t>
            </a:r>
            <a:r>
              <a:rPr lang="en-US" sz="3600" b="0" dirty="0">
                <a:solidFill>
                  <a:schemeClr val="accent2">
                    <a:lumMod val="75000"/>
                  </a:schemeClr>
                </a:solidFill>
                <a:latin typeface="+mj-lt"/>
              </a:rPr>
              <a:t>Class</a:t>
            </a:r>
          </a:p>
        </p:txBody>
      </p:sp>
    </p:spTree>
    <p:extLst>
      <p:ext uri="{BB962C8B-B14F-4D97-AF65-F5344CB8AC3E}">
        <p14:creationId xmlns:p14="http://schemas.microsoft.com/office/powerpoint/2010/main" val="30962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95" y="610462"/>
            <a:ext cx="8911687" cy="672427"/>
          </a:xfrm>
        </p:spPr>
        <p:txBody>
          <a:bodyPr>
            <a:normAutofit fontScale="90000"/>
          </a:bodyPr>
          <a:lstStyle/>
          <a:p>
            <a:r>
              <a:rPr lang="en-US" dirty="0" smtClean="0"/>
              <a:t>Some Web Server </a:t>
            </a:r>
            <a:r>
              <a:rPr lang="en-US" dirty="0"/>
              <a:t>R</a:t>
            </a:r>
            <a:r>
              <a:rPr lang="en-US" dirty="0" smtClean="0"/>
              <a:t>elated Terminologies</a:t>
            </a:r>
            <a:endParaRPr lang="en-US" dirty="0"/>
          </a:p>
        </p:txBody>
      </p:sp>
      <p:sp>
        <p:nvSpPr>
          <p:cNvPr id="3" name="Content Placeholder 2"/>
          <p:cNvSpPr>
            <a:spLocks noGrp="1"/>
          </p:cNvSpPr>
          <p:nvPr>
            <p:ph idx="1"/>
          </p:nvPr>
        </p:nvSpPr>
        <p:spPr>
          <a:xfrm>
            <a:off x="1760561" y="1464854"/>
            <a:ext cx="10431439" cy="5154309"/>
          </a:xfrm>
        </p:spPr>
        <p:txBody>
          <a:bodyPr>
            <a:noAutofit/>
          </a:bodyPr>
          <a:lstStyle/>
          <a:p>
            <a:pPr>
              <a:lnSpc>
                <a:spcPct val="150000"/>
              </a:lnSpc>
            </a:pPr>
            <a:r>
              <a:rPr lang="en-US" sz="2000" b="1" dirty="0" smtClean="0"/>
              <a:t>Web Server: </a:t>
            </a:r>
            <a:r>
              <a:rPr lang="en-US" sz="2000" dirty="0"/>
              <a:t>A web server is a computer that runs websites. It's a computer program that distributes web pages as they are requisitioned. The basic objective of the web server is to store, process and deliver web pages to the users. This intercommunication is done using Hypertext Transfer Protocol (HTTP).</a:t>
            </a:r>
            <a:endParaRPr lang="en-US" sz="2000" dirty="0" smtClean="0"/>
          </a:p>
          <a:p>
            <a:pPr>
              <a:lnSpc>
                <a:spcPct val="150000"/>
              </a:lnSpc>
            </a:pPr>
            <a:r>
              <a:rPr lang="en-US" sz="2000" b="1" dirty="0" smtClean="0"/>
              <a:t>Web Container:</a:t>
            </a:r>
            <a:r>
              <a:rPr lang="en-US" sz="2000" dirty="0" smtClean="0"/>
              <a:t> </a:t>
            </a:r>
            <a:r>
              <a:rPr lang="en-US" sz="2000" dirty="0"/>
              <a:t>Web containers are a part of a web server and they generally processes the user request and send a static response. </a:t>
            </a:r>
            <a:endParaRPr lang="en-US" sz="2000" dirty="0" smtClean="0"/>
          </a:p>
          <a:p>
            <a:pPr>
              <a:lnSpc>
                <a:spcPct val="150000"/>
              </a:lnSpc>
            </a:pPr>
            <a:r>
              <a:rPr lang="en-US" sz="2000" b="1" dirty="0" smtClean="0"/>
              <a:t>Servlet Container:</a:t>
            </a:r>
            <a:r>
              <a:rPr lang="en-US" sz="2000" dirty="0" smtClean="0"/>
              <a:t> </a:t>
            </a:r>
            <a:r>
              <a:rPr lang="en-US" sz="2000" dirty="0"/>
              <a:t>Servlet containers are the one where JSP created components reside.  </a:t>
            </a:r>
            <a:r>
              <a:rPr lang="en-US" sz="2000" dirty="0" smtClean="0"/>
              <a:t>It </a:t>
            </a:r>
            <a:r>
              <a:rPr lang="en-US" sz="2000" dirty="0"/>
              <a:t>supports only the servlet API (including JSP, JSTL). </a:t>
            </a:r>
            <a:endParaRPr lang="en-US" sz="2000" dirty="0" smtClean="0"/>
          </a:p>
          <a:p>
            <a:pPr>
              <a:lnSpc>
                <a:spcPct val="150000"/>
              </a:lnSpc>
            </a:pPr>
            <a:r>
              <a:rPr lang="en-US" sz="2000" b="1" dirty="0" smtClean="0"/>
              <a:t>Application Server:</a:t>
            </a:r>
            <a:r>
              <a:rPr lang="en-US" sz="2000" dirty="0" smtClean="0"/>
              <a:t> An </a:t>
            </a:r>
            <a:r>
              <a:rPr lang="en-US" sz="2000" dirty="0"/>
              <a:t>application server supports the whole </a:t>
            </a:r>
            <a:r>
              <a:rPr lang="en-US" sz="2000" dirty="0" err="1"/>
              <a:t>JavaEE</a:t>
            </a:r>
            <a:r>
              <a:rPr lang="en-US" sz="2000" dirty="0"/>
              <a:t> - EJB, JMS, CDI, JTA, the servlet API (including JSP, JSTL</a:t>
            </a:r>
            <a:r>
              <a:rPr lang="en-US" sz="2000" dirty="0" smtClean="0"/>
              <a:t>),</a:t>
            </a:r>
            <a:endParaRPr lang="en-US" sz="2000" dirty="0"/>
          </a:p>
        </p:txBody>
      </p:sp>
    </p:spTree>
    <p:extLst>
      <p:ext uri="{BB962C8B-B14F-4D97-AF65-F5344CB8AC3E}">
        <p14:creationId xmlns:p14="http://schemas.microsoft.com/office/powerpoint/2010/main" val="3213666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idx="1"/>
          </p:nvPr>
        </p:nvSpPr>
        <p:spPr>
          <a:xfrm>
            <a:off x="1828800" y="1142999"/>
            <a:ext cx="10212946" cy="5357933"/>
          </a:xfrm>
        </p:spPr>
        <p:txBody>
          <a:bodyPr>
            <a:normAutofit/>
          </a:bodyPr>
          <a:lstStyle/>
          <a:p>
            <a:pPr marL="609600" indent="-609600"/>
            <a:r>
              <a:rPr lang="en-US" sz="2000" dirty="0">
                <a:solidFill>
                  <a:srgbClr val="000000"/>
                </a:solidFill>
                <a:ea typeface="Arial Unicode MS" panose="020B0604020202020204" pitchFamily="34" charset="-128"/>
                <a:cs typeface="Arial Unicode MS" panose="020B0604020202020204" pitchFamily="34" charset="-128"/>
              </a:rPr>
              <a:t>Create a </a:t>
            </a:r>
            <a:r>
              <a:rPr lang="en-US" sz="2000" dirty="0" err="1">
                <a:solidFill>
                  <a:srgbClr val="000000"/>
                </a:solidFill>
                <a:ea typeface="Arial Unicode MS" panose="020B0604020202020204" pitchFamily="34" charset="-128"/>
                <a:cs typeface="Arial Unicode MS" panose="020B0604020202020204" pitchFamily="34" charset="-128"/>
              </a:rPr>
              <a:t>servletclass</a:t>
            </a:r>
            <a:endParaRPr lang="en-US" sz="2000" dirty="0">
              <a:solidFill>
                <a:srgbClr val="000000"/>
              </a:solidFill>
              <a:ea typeface="Arial Unicode MS" panose="020B0604020202020204" pitchFamily="34" charset="-128"/>
              <a:cs typeface="Arial Unicode MS" panose="020B0604020202020204" pitchFamily="34" charset="-128"/>
            </a:endParaRPr>
          </a:p>
          <a:p>
            <a:pPr marL="909638" lvl="1" indent="-3429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extend </a:t>
            </a:r>
            <a:r>
              <a:rPr lang="en-US" sz="2000" dirty="0" err="1">
                <a:solidFill>
                  <a:srgbClr val="000000"/>
                </a:solidFill>
                <a:ea typeface="Arial Unicode MS" panose="020B0604020202020204" pitchFamily="34" charset="-128"/>
                <a:cs typeface="Arial Unicode MS" panose="020B0604020202020204" pitchFamily="34" charset="-128"/>
              </a:rPr>
              <a:t>HttpServlet</a:t>
            </a:r>
            <a:endParaRPr lang="en-US" sz="2000" dirty="0">
              <a:solidFill>
                <a:srgbClr val="000000"/>
              </a:solidFill>
              <a:ea typeface="Arial Unicode MS" panose="020B0604020202020204" pitchFamily="34" charset="-128"/>
              <a:cs typeface="Arial Unicode MS" panose="020B0604020202020204" pitchFamily="34" charset="-128"/>
            </a:endParaRPr>
          </a:p>
          <a:p>
            <a:pPr marL="609600" indent="-609600"/>
            <a:r>
              <a:rPr lang="en-US" sz="2000" dirty="0">
                <a:solidFill>
                  <a:srgbClr val="000000"/>
                </a:solidFill>
                <a:ea typeface="Arial Unicode MS" panose="020B0604020202020204" pitchFamily="34" charset="-128"/>
                <a:cs typeface="Arial Unicode MS" panose="020B0604020202020204" pitchFamily="34" charset="-128"/>
              </a:rPr>
              <a:t>Implement the </a:t>
            </a:r>
            <a:r>
              <a:rPr lang="en-US" sz="2000" dirty="0" err="1">
                <a:solidFill>
                  <a:srgbClr val="000000"/>
                </a:solidFill>
                <a:ea typeface="Arial Unicode MS" panose="020B0604020202020204" pitchFamily="34" charset="-128"/>
                <a:cs typeface="Arial Unicode MS" panose="020B0604020202020204" pitchFamily="34" charset="-128"/>
              </a:rPr>
              <a:t>doGet</a:t>
            </a:r>
            <a:r>
              <a:rPr lang="en-US" sz="2000" dirty="0">
                <a:solidFill>
                  <a:srgbClr val="000000"/>
                </a:solidFill>
                <a:ea typeface="Arial Unicode MS" panose="020B0604020202020204" pitchFamily="34" charset="-128"/>
                <a:cs typeface="Arial Unicode MS" panose="020B0604020202020204" pitchFamily="34" charset="-128"/>
              </a:rPr>
              <a:t>() or </a:t>
            </a:r>
            <a:r>
              <a:rPr lang="en-US" sz="2000" dirty="0" err="1">
                <a:solidFill>
                  <a:srgbClr val="000000"/>
                </a:solidFill>
                <a:ea typeface="Arial Unicode MS" panose="020B0604020202020204" pitchFamily="34" charset="-128"/>
                <a:cs typeface="Arial Unicode MS" panose="020B0604020202020204" pitchFamily="34" charset="-128"/>
              </a:rPr>
              <a:t>doPost</a:t>
            </a:r>
            <a:r>
              <a:rPr lang="en-US" sz="2000" dirty="0">
                <a:solidFill>
                  <a:srgbClr val="000000"/>
                </a:solidFill>
                <a:ea typeface="Arial Unicode MS" panose="020B0604020202020204" pitchFamily="34" charset="-128"/>
                <a:cs typeface="Arial Unicode MS" panose="020B0604020202020204" pitchFamily="34" charset="-128"/>
              </a:rPr>
              <a:t>() method</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Both methods accept two parameters</a:t>
            </a:r>
          </a:p>
          <a:p>
            <a:pPr marL="1366838" lvl="2" indent="-457200">
              <a:buFont typeface="Wingdings" panose="05000000000000000000" pitchFamily="2" charset="2"/>
              <a:buChar char="q"/>
            </a:pPr>
            <a:r>
              <a:rPr lang="en-US" sz="2000" dirty="0" err="1">
                <a:solidFill>
                  <a:srgbClr val="000000"/>
                </a:solidFill>
                <a:ea typeface="Arial Unicode MS" panose="020B0604020202020204" pitchFamily="34" charset="-128"/>
                <a:cs typeface="Arial Unicode MS" panose="020B0604020202020204" pitchFamily="34" charset="-128"/>
              </a:rPr>
              <a:t>HttpServletRequest</a:t>
            </a:r>
            <a:endParaRPr lang="en-US" sz="2000" dirty="0">
              <a:solidFill>
                <a:srgbClr val="000000"/>
              </a:solidFill>
              <a:ea typeface="Arial Unicode MS" panose="020B0604020202020204" pitchFamily="34" charset="-128"/>
              <a:cs typeface="Arial Unicode MS" panose="020B0604020202020204" pitchFamily="34" charset="-128"/>
            </a:endParaRPr>
          </a:p>
          <a:p>
            <a:pPr marL="1366838" lvl="2" indent="-457200">
              <a:buFont typeface="Wingdings" panose="05000000000000000000" pitchFamily="2" charset="2"/>
              <a:buChar char="q"/>
            </a:pPr>
            <a:r>
              <a:rPr lang="en-US" sz="2000" dirty="0" err="1">
                <a:solidFill>
                  <a:srgbClr val="000000"/>
                </a:solidFill>
                <a:ea typeface="Arial Unicode MS" panose="020B0604020202020204" pitchFamily="34" charset="-128"/>
                <a:cs typeface="Arial Unicode MS" panose="020B0604020202020204" pitchFamily="34" charset="-128"/>
              </a:rPr>
              <a:t>HttpServletResponse</a:t>
            </a:r>
            <a:endParaRPr lang="en-US" sz="2000" dirty="0">
              <a:solidFill>
                <a:srgbClr val="000000"/>
              </a:solidFill>
              <a:ea typeface="Arial Unicode MS" panose="020B0604020202020204" pitchFamily="34" charset="-128"/>
              <a:cs typeface="Arial Unicode MS" panose="020B0604020202020204" pitchFamily="34" charset="-128"/>
            </a:endParaRP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Obtain parameters from </a:t>
            </a:r>
            <a:r>
              <a:rPr lang="en-US" sz="2000" dirty="0" err="1">
                <a:solidFill>
                  <a:srgbClr val="000000"/>
                </a:solidFill>
                <a:ea typeface="Arial Unicode MS" panose="020B0604020202020204" pitchFamily="34" charset="-128"/>
                <a:cs typeface="Arial Unicode MS" panose="020B0604020202020204" pitchFamily="34" charset="-128"/>
              </a:rPr>
              <a:t>HttpServletRequest</a:t>
            </a:r>
            <a:r>
              <a:rPr lang="en-US" sz="2000" dirty="0">
                <a:solidFill>
                  <a:srgbClr val="000000"/>
                </a:solidFill>
                <a:ea typeface="Arial Unicode MS" panose="020B0604020202020204" pitchFamily="34" charset="-128"/>
                <a:cs typeface="Arial Unicode MS" panose="020B0604020202020204" pitchFamily="34" charset="-128"/>
              </a:rPr>
              <a:t> Interface using</a:t>
            </a:r>
          </a:p>
          <a:p>
            <a:pPr marL="1366838" lvl="2" indent="-457200">
              <a:buFont typeface="Wingdings" panose="05000000000000000000" pitchFamily="2" charset="2"/>
              <a:buChar char="q"/>
            </a:pPr>
            <a:r>
              <a:rPr lang="en-US" sz="2000" dirty="0" err="1">
                <a:solidFill>
                  <a:srgbClr val="000000"/>
                </a:solidFill>
                <a:ea typeface="Arial Unicode MS" panose="020B0604020202020204" pitchFamily="34" charset="-128"/>
                <a:cs typeface="Arial Unicode MS" panose="020B0604020202020204" pitchFamily="34" charset="-128"/>
              </a:rPr>
              <a:t>getParameter</a:t>
            </a:r>
            <a:r>
              <a:rPr lang="en-US" sz="2000" dirty="0">
                <a:solidFill>
                  <a:srgbClr val="000000"/>
                </a:solidFill>
                <a:ea typeface="Arial Unicode MS" panose="020B0604020202020204" pitchFamily="34" charset="-128"/>
                <a:cs typeface="Arial Unicode MS" panose="020B0604020202020204" pitchFamily="34" charset="-128"/>
              </a:rPr>
              <a:t>(String name)</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Obtain the writer from the response object</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Process input data and generate output (in html form) and write to the writer</a:t>
            </a:r>
          </a:p>
          <a:p>
            <a:pPr marL="1100138" lvl="1" indent="-533400">
              <a:buFont typeface="Wingdings" panose="05000000000000000000" pitchFamily="2" charset="2"/>
              <a:buChar char="v"/>
            </a:pPr>
            <a:r>
              <a:rPr lang="en-US" sz="2000" dirty="0">
                <a:solidFill>
                  <a:srgbClr val="000000"/>
                </a:solidFill>
                <a:ea typeface="Arial Unicode MS" panose="020B0604020202020204" pitchFamily="34" charset="-128"/>
                <a:cs typeface="Arial Unicode MS" panose="020B0604020202020204" pitchFamily="34" charset="-128"/>
              </a:rPr>
              <a:t>Close the writer</a:t>
            </a:r>
          </a:p>
        </p:txBody>
      </p:sp>
      <p:sp>
        <p:nvSpPr>
          <p:cNvPr id="641027" name="Rectangle 3"/>
          <p:cNvSpPr>
            <a:spLocks noChangeArrowheads="1"/>
          </p:cNvSpPr>
          <p:nvPr/>
        </p:nvSpPr>
        <p:spPr bwMode="auto">
          <a:xfrm>
            <a:off x="2209800" y="254608"/>
            <a:ext cx="77724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smtClean="0">
                <a:solidFill>
                  <a:schemeClr val="accent2">
                    <a:lumMod val="75000"/>
                  </a:schemeClr>
                </a:solidFill>
                <a:latin typeface="+mj-lt"/>
              </a:rPr>
              <a:t>Writing </a:t>
            </a:r>
            <a:r>
              <a:rPr lang="en-US" sz="3600" b="0" dirty="0">
                <a:solidFill>
                  <a:schemeClr val="accent2">
                    <a:lumMod val="75000"/>
                  </a:schemeClr>
                </a:solidFill>
                <a:latin typeface="+mj-lt"/>
              </a:rPr>
              <a:t>a Servlet</a:t>
            </a:r>
          </a:p>
        </p:txBody>
      </p:sp>
    </p:spTree>
    <p:extLst>
      <p:ext uri="{BB962C8B-B14F-4D97-AF65-F5344CB8AC3E}">
        <p14:creationId xmlns:p14="http://schemas.microsoft.com/office/powerpoint/2010/main" val="855302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idx="1"/>
          </p:nvPr>
        </p:nvSpPr>
        <p:spPr>
          <a:xfrm>
            <a:off x="2374003" y="839301"/>
            <a:ext cx="9616227" cy="5857713"/>
          </a:xfrm>
        </p:spPr>
        <p:txBody>
          <a:bodyPr>
            <a:normAutofit fontScale="92500" lnSpcReduction="10000"/>
          </a:bodyPr>
          <a:lstStyle/>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package </a:t>
            </a:r>
            <a:r>
              <a:rPr lang="en-US" sz="1600" dirty="0" err="1">
                <a:solidFill>
                  <a:srgbClr val="000000"/>
                </a:solidFill>
                <a:ea typeface="Arial Unicode MS" panose="020B0604020202020204" pitchFamily="34" charset="-128"/>
                <a:cs typeface="Arial Unicode MS" panose="020B0604020202020204" pitchFamily="34" charset="-128"/>
              </a:rPr>
              <a:t>edu.albany.mis.goel.servlets</a:t>
            </a:r>
            <a:r>
              <a:rPr lang="en-US" sz="1600" dirty="0">
                <a:solidFill>
                  <a:srgbClr val="000000"/>
                </a:solidFill>
                <a:ea typeface="Arial Unicode MS" panose="020B0604020202020204" pitchFamily="34" charset="-128"/>
                <a:cs typeface="Arial Unicode MS" panose="020B0604020202020204" pitchFamily="34" charset="-128"/>
              </a:rPr>
              <a: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import </a:t>
            </a:r>
            <a:r>
              <a:rPr lang="en-US" sz="1600" dirty="0" err="1">
                <a:solidFill>
                  <a:srgbClr val="000000"/>
                </a:solidFill>
                <a:ea typeface="Arial Unicode MS" panose="020B0604020202020204" pitchFamily="34" charset="-128"/>
                <a:cs typeface="Arial Unicode MS" panose="020B0604020202020204" pitchFamily="34" charset="-128"/>
              </a:rPr>
              <a:t>javax.servlet.http</a:t>
            </a:r>
            <a:r>
              <a:rPr lang="en-US" sz="1600" dirty="0">
                <a:solidFill>
                  <a:srgbClr val="000000"/>
                </a:solidFill>
                <a:ea typeface="Arial Unicode MS" panose="020B0604020202020204" pitchFamily="34" charset="-128"/>
                <a:cs typeface="Arial Unicode MS" panose="020B0604020202020204" pitchFamily="34" charset="-128"/>
              </a:rPr>
              <a: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import java.io.*;</a:t>
            </a:r>
          </a:p>
          <a:p>
            <a:pPr marL="609600" indent="-609600">
              <a:lnSpc>
                <a:spcPct val="80000"/>
              </a:lnSpc>
              <a:buNone/>
            </a:pPr>
            <a:r>
              <a:rPr lang="en-US" sz="1600" b="1" dirty="0">
                <a:solidFill>
                  <a:srgbClr val="000000"/>
                </a:solidFill>
                <a:ea typeface="Arial Unicode MS" panose="020B0604020202020204" pitchFamily="34" charset="-128"/>
                <a:cs typeface="Arial Unicode MS" panose="020B0604020202020204" pitchFamily="34" charset="-128"/>
              </a:rPr>
              <a:t>public class Login extends </a:t>
            </a:r>
            <a:r>
              <a:rPr lang="en-US" sz="1600" b="1" dirty="0" err="1">
                <a:solidFill>
                  <a:srgbClr val="000000"/>
                </a:solidFill>
                <a:ea typeface="Arial Unicode MS" panose="020B0604020202020204" pitchFamily="34" charset="-128"/>
                <a:cs typeface="Arial Unicode MS" panose="020B0604020202020204" pitchFamily="34" charset="-128"/>
              </a:rPr>
              <a:t>HttpServlet</a:t>
            </a:r>
            <a:r>
              <a:rPr lang="en-US" sz="1600" b="1" dirty="0">
                <a:solidFill>
                  <a:srgbClr val="000000"/>
                </a:solidFill>
                <a:ea typeface="Arial Unicode MS" panose="020B0604020202020204" pitchFamily="34" charset="-128"/>
                <a:cs typeface="Arial Unicode MS" panose="020B0604020202020204" pitchFamily="34" charset="-128"/>
              </a:rPr>
              <a:t> {</a:t>
            </a:r>
          </a:p>
          <a:p>
            <a:pPr marL="609600" indent="-609600">
              <a:lnSpc>
                <a:spcPct val="80000"/>
              </a:lnSpc>
              <a:buNone/>
            </a:pPr>
            <a:r>
              <a:rPr lang="en-US" sz="1600" b="1" dirty="0">
                <a:solidFill>
                  <a:srgbClr val="000000"/>
                </a:solidFill>
                <a:ea typeface="Arial Unicode MS" panose="020B0604020202020204" pitchFamily="34" charset="-128"/>
                <a:cs typeface="Arial Unicode MS" panose="020B0604020202020204" pitchFamily="34" charset="-128"/>
              </a:rPr>
              <a:t>  public void </a:t>
            </a:r>
            <a:r>
              <a:rPr lang="en-US" sz="1600" b="1" dirty="0" err="1">
                <a:solidFill>
                  <a:srgbClr val="000000"/>
                </a:solidFill>
                <a:ea typeface="Arial Unicode MS" panose="020B0604020202020204" pitchFamily="34" charset="-128"/>
                <a:cs typeface="Arial Unicode MS" panose="020B0604020202020204" pitchFamily="34" charset="-128"/>
              </a:rPr>
              <a:t>doPost</a:t>
            </a:r>
            <a:r>
              <a:rPr lang="en-US" sz="1600" b="1" dirty="0">
                <a:solidFill>
                  <a:srgbClr val="000000"/>
                </a:solidFill>
                <a:ea typeface="Arial Unicode MS" panose="020B0604020202020204" pitchFamily="34" charset="-128"/>
                <a:cs typeface="Arial Unicode MS" panose="020B0604020202020204" pitchFamily="34" charset="-128"/>
              </a:rPr>
              <a:t>(</a:t>
            </a:r>
            <a:r>
              <a:rPr lang="en-US" sz="1600" b="1" dirty="0" err="1">
                <a:solidFill>
                  <a:srgbClr val="000000"/>
                </a:solidFill>
                <a:ea typeface="Arial Unicode MS" panose="020B0604020202020204" pitchFamily="34" charset="-128"/>
                <a:cs typeface="Arial Unicode MS" panose="020B0604020202020204" pitchFamily="34" charset="-128"/>
              </a:rPr>
              <a:t>HttpServletRequest</a:t>
            </a:r>
            <a:r>
              <a:rPr lang="en-US" sz="1600" b="1" dirty="0">
                <a:solidFill>
                  <a:srgbClr val="000000"/>
                </a:solidFill>
                <a:ea typeface="Arial Unicode MS" panose="020B0604020202020204" pitchFamily="34" charset="-128"/>
                <a:cs typeface="Arial Unicode MS" panose="020B0604020202020204" pitchFamily="34" charset="-128"/>
              </a:rPr>
              <a:t> request, </a:t>
            </a:r>
            <a:r>
              <a:rPr lang="en-US" sz="1600" b="1" dirty="0" err="1">
                <a:solidFill>
                  <a:srgbClr val="000000"/>
                </a:solidFill>
                <a:ea typeface="Arial Unicode MS" panose="020B0604020202020204" pitchFamily="34" charset="-128"/>
                <a:cs typeface="Arial Unicode MS" panose="020B0604020202020204" pitchFamily="34" charset="-128"/>
              </a:rPr>
              <a:t>HttpServletResponse</a:t>
            </a:r>
            <a:r>
              <a:rPr lang="en-US" sz="1600" b="1" dirty="0">
                <a:solidFill>
                  <a:srgbClr val="000000"/>
                </a:solidFill>
                <a:ea typeface="Arial Unicode MS" panose="020B0604020202020204" pitchFamily="34" charset="-128"/>
                <a:cs typeface="Arial Unicode MS" panose="020B0604020202020204" pitchFamily="34" charset="-128"/>
              </a:rPr>
              <a:t> response) {</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 Get the parameter from the request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String username = </a:t>
            </a:r>
            <a:r>
              <a:rPr lang="en-US" sz="1600" dirty="0" err="1">
                <a:solidFill>
                  <a:srgbClr val="000000"/>
                </a:solidFill>
                <a:ea typeface="Arial Unicode MS" panose="020B0604020202020204" pitchFamily="34" charset="-128"/>
                <a:cs typeface="Arial Unicode MS" panose="020B0604020202020204" pitchFamily="34" charset="-128"/>
              </a:rPr>
              <a:t>request.getParameter</a:t>
            </a:r>
            <a:r>
              <a:rPr lang="en-US" sz="1600" dirty="0">
                <a:solidFill>
                  <a:srgbClr val="000000"/>
                </a:solidFill>
                <a:ea typeface="Arial Unicode MS" panose="020B0604020202020204" pitchFamily="34" charset="-128"/>
                <a:cs typeface="Arial Unicode MS" panose="020B0604020202020204" pitchFamily="34" charset="-128"/>
              </a:rPr>
              <a:t>("username");</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 Send the response back to the user</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try { </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r>
              <a:rPr lang="en-US" sz="1600" dirty="0" err="1">
                <a:solidFill>
                  <a:srgbClr val="000000"/>
                </a:solidFill>
                <a:ea typeface="Arial Unicode MS" panose="020B0604020202020204" pitchFamily="34" charset="-128"/>
                <a:cs typeface="Arial Unicode MS" panose="020B0604020202020204" pitchFamily="34" charset="-128"/>
              </a:rPr>
              <a:t>response.setContentType</a:t>
            </a:r>
            <a:r>
              <a:rPr lang="en-US" sz="1600" dirty="0">
                <a:solidFill>
                  <a:srgbClr val="000000"/>
                </a:solidFill>
                <a:ea typeface="Arial Unicode MS" panose="020B0604020202020204" pitchFamily="34" charset="-128"/>
                <a:cs typeface="Arial Unicode MS" panose="020B0604020202020204" pitchFamily="34" charset="-128"/>
              </a:rPr>
              <a:t>("text/html");</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r>
              <a:rPr lang="en-US" sz="1600" dirty="0" err="1">
                <a:solidFill>
                  <a:srgbClr val="000000"/>
                </a:solidFill>
                <a:ea typeface="Arial Unicode MS" panose="020B0604020202020204" pitchFamily="34" charset="-128"/>
                <a:cs typeface="Arial Unicode MS" panose="020B0604020202020204" pitchFamily="34" charset="-128"/>
              </a:rPr>
              <a:t>PrintWriter</a:t>
            </a:r>
            <a:r>
              <a:rPr lang="en-US" sz="1600" dirty="0">
                <a:solidFill>
                  <a:srgbClr val="000000"/>
                </a:solidFill>
                <a:ea typeface="Arial Unicode MS" panose="020B0604020202020204" pitchFamily="34" charset="-128"/>
                <a:cs typeface="Arial Unicode MS" panose="020B0604020202020204" pitchFamily="34" charset="-128"/>
              </a:rPr>
              <a:t> writer = </a:t>
            </a:r>
            <a:r>
              <a:rPr lang="en-US" sz="1600" dirty="0" err="1">
                <a:solidFill>
                  <a:srgbClr val="000000"/>
                </a:solidFill>
                <a:ea typeface="Arial Unicode MS" panose="020B0604020202020204" pitchFamily="34" charset="-128"/>
                <a:cs typeface="Arial Unicode MS" panose="020B0604020202020204" pitchFamily="34" charset="-128"/>
              </a:rPr>
              <a:t>response.getWriter</a:t>
            </a:r>
            <a:r>
              <a:rPr lang="en-US" sz="1600" dirty="0">
                <a:solidFill>
                  <a:srgbClr val="000000"/>
                </a:solidFill>
                <a:ea typeface="Arial Unicode MS" panose="020B0604020202020204" pitchFamily="34" charset="-128"/>
                <a:cs typeface="Arial Unicode MS" panose="020B0604020202020204" pitchFamily="34" charset="-128"/>
              </a:rPr>
              <a: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r>
              <a:rPr lang="en-US" sz="1600" dirty="0" err="1">
                <a:solidFill>
                  <a:srgbClr val="000000"/>
                </a:solidFill>
                <a:ea typeface="Arial Unicode MS" panose="020B0604020202020204" pitchFamily="34" charset="-128"/>
                <a:cs typeface="Arial Unicode MS" panose="020B0604020202020204" pitchFamily="34" charset="-128"/>
              </a:rPr>
              <a:t>writer.println</a:t>
            </a:r>
            <a:r>
              <a:rPr lang="en-US" sz="1600" dirty="0">
                <a:solidFill>
                  <a:srgbClr val="000000"/>
                </a:solidFill>
                <a:ea typeface="Arial Unicode MS" panose="020B0604020202020204" pitchFamily="34" charset="-128"/>
                <a:cs typeface="Arial Unicode MS" panose="020B0604020202020204" pitchFamily="34" charset="-128"/>
              </a:rPr>
              <a:t>("&lt;html&gt;&lt;body&gt;");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r>
              <a:rPr lang="en-US" sz="1600" dirty="0" err="1">
                <a:solidFill>
                  <a:srgbClr val="000000"/>
                </a:solidFill>
                <a:ea typeface="Arial Unicode MS" panose="020B0604020202020204" pitchFamily="34" charset="-128"/>
                <a:cs typeface="Arial Unicode MS" panose="020B0604020202020204" pitchFamily="34" charset="-128"/>
              </a:rPr>
              <a:t>writer.println</a:t>
            </a:r>
            <a:r>
              <a:rPr lang="en-US" sz="1600" dirty="0">
                <a:solidFill>
                  <a:srgbClr val="000000"/>
                </a:solidFill>
                <a:ea typeface="Arial Unicode MS" panose="020B0604020202020204" pitchFamily="34" charset="-128"/>
                <a:cs typeface="Arial Unicode MS" panose="020B0604020202020204" pitchFamily="34" charset="-128"/>
              </a:rPr>
              <a:t>("Thank you, " + username + ". You are now logged into the system.");</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r>
              <a:rPr lang="en-US" sz="1600" dirty="0" err="1">
                <a:solidFill>
                  <a:srgbClr val="000000"/>
                </a:solidFill>
                <a:ea typeface="Arial Unicode MS" panose="020B0604020202020204" pitchFamily="34" charset="-128"/>
                <a:cs typeface="Arial Unicode MS" panose="020B0604020202020204" pitchFamily="34" charset="-128"/>
              </a:rPr>
              <a:t>writer.println</a:t>
            </a:r>
            <a:r>
              <a:rPr lang="en-US" sz="1600" dirty="0">
                <a:solidFill>
                  <a:srgbClr val="000000"/>
                </a:solidFill>
                <a:ea typeface="Arial Unicode MS" panose="020B0604020202020204" pitchFamily="34" charset="-128"/>
                <a:cs typeface="Arial Unicode MS" panose="020B0604020202020204" pitchFamily="34" charset="-128"/>
              </a:rPr>
              <a:t>("&lt;/body&gt;&lt;/html&gt;");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r>
              <a:rPr lang="en-US" sz="1600" dirty="0" err="1">
                <a:solidFill>
                  <a:srgbClr val="000000"/>
                </a:solidFill>
                <a:ea typeface="Arial Unicode MS" panose="020B0604020202020204" pitchFamily="34" charset="-128"/>
                <a:cs typeface="Arial Unicode MS" panose="020B0604020202020204" pitchFamily="34" charset="-128"/>
              </a:rPr>
              <a:t>writer.close</a:t>
            </a:r>
            <a:r>
              <a:rPr lang="en-US" sz="1600" dirty="0">
                <a:solidFill>
                  <a:srgbClr val="000000"/>
                </a:solidFill>
                <a:ea typeface="Arial Unicode MS" panose="020B0604020202020204" pitchFamily="34" charset="-128"/>
                <a:cs typeface="Arial Unicode MS" panose="020B0604020202020204" pitchFamily="34" charset="-128"/>
              </a:rPr>
              <a: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 catch (Exception e) {</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r>
              <a:rPr lang="en-US" sz="1600" dirty="0" err="1">
                <a:solidFill>
                  <a:srgbClr val="000000"/>
                </a:solidFill>
                <a:ea typeface="Arial Unicode MS" panose="020B0604020202020204" pitchFamily="34" charset="-128"/>
                <a:cs typeface="Arial Unicode MS" panose="020B0604020202020204" pitchFamily="34" charset="-128"/>
              </a:rPr>
              <a:t>e.printStackTrace</a:t>
            </a:r>
            <a:r>
              <a:rPr lang="en-US" sz="1600" dirty="0">
                <a:solidFill>
                  <a:srgbClr val="000000"/>
                </a:solidFill>
                <a:ea typeface="Arial Unicode MS" panose="020B0604020202020204" pitchFamily="34" charset="-128"/>
                <a:cs typeface="Arial Unicode MS" panose="020B0604020202020204" pitchFamily="34" charset="-128"/>
              </a:rPr>
              <a:t>();</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  }</a:t>
            </a:r>
          </a:p>
          <a:p>
            <a:pPr marL="609600" indent="-609600">
              <a:lnSpc>
                <a:spcPct val="80000"/>
              </a:lnSpc>
              <a:buNone/>
            </a:pPr>
            <a:r>
              <a:rPr lang="en-US" sz="1600" dirty="0">
                <a:solidFill>
                  <a:srgbClr val="000000"/>
                </a:solidFill>
                <a:ea typeface="Arial Unicode MS" panose="020B0604020202020204" pitchFamily="34" charset="-128"/>
                <a:cs typeface="Arial Unicode MS" panose="020B0604020202020204" pitchFamily="34" charset="-128"/>
              </a:rPr>
              <a:t>}</a:t>
            </a:r>
          </a:p>
        </p:txBody>
      </p:sp>
      <p:sp>
        <p:nvSpPr>
          <p:cNvPr id="643075" name="Rectangle 3"/>
          <p:cNvSpPr>
            <a:spLocks noChangeArrowheads="1"/>
          </p:cNvSpPr>
          <p:nvPr/>
        </p:nvSpPr>
        <p:spPr bwMode="auto">
          <a:xfrm>
            <a:off x="2209799" y="127719"/>
            <a:ext cx="8634211" cy="71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a:solidFill>
                  <a:schemeClr val="accent2">
                    <a:lumMod val="75000"/>
                  </a:schemeClr>
                </a:solidFill>
                <a:latin typeface="+mj-lt"/>
              </a:rPr>
              <a:t>Example </a:t>
            </a:r>
            <a:r>
              <a:rPr lang="en-US" sz="3600" b="0" dirty="0" smtClean="0">
                <a:solidFill>
                  <a:schemeClr val="accent2">
                    <a:lumMod val="75000"/>
                  </a:schemeClr>
                </a:solidFill>
                <a:latin typeface="+mj-lt"/>
              </a:rPr>
              <a:t>1: Login </a:t>
            </a:r>
            <a:r>
              <a:rPr lang="en-US" sz="3600" b="0" dirty="0">
                <a:solidFill>
                  <a:schemeClr val="accent2">
                    <a:lumMod val="75000"/>
                  </a:schemeClr>
                </a:solidFill>
                <a:latin typeface="+mj-lt"/>
              </a:rPr>
              <a:t>Servlet</a:t>
            </a:r>
          </a:p>
        </p:txBody>
      </p:sp>
    </p:spTree>
    <p:extLst>
      <p:ext uri="{BB962C8B-B14F-4D97-AF65-F5344CB8AC3E}">
        <p14:creationId xmlns:p14="http://schemas.microsoft.com/office/powerpoint/2010/main" val="221840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idx="1"/>
          </p:nvPr>
        </p:nvSpPr>
        <p:spPr>
          <a:xfrm>
            <a:off x="2057400" y="1143000"/>
            <a:ext cx="8305800" cy="5334000"/>
          </a:xfrm>
        </p:spPr>
        <p:txBody>
          <a:bodyPr>
            <a:normAutofit fontScale="70000" lnSpcReduction="20000"/>
          </a:bodyPr>
          <a:lstStyle/>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&lt;!DOCTYPE HTML PUBLIC "-//W3C//DTD HTML 4.01 Transitional//EN"&gt;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&lt;html&gt;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&lt;head&gt;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&lt;title&gt;Login&lt;/title&gt;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&lt;/head&gt;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&lt;body&gt;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&lt;h1&gt;Login&lt;/h1&gt;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Please enter your username and password</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&lt;form action="servlet/</a:t>
            </a:r>
            <a:r>
              <a:rPr lang="en-US" dirty="0" err="1">
                <a:solidFill>
                  <a:srgbClr val="000000"/>
                </a:solidFill>
                <a:ea typeface="Arial Unicode MS" panose="020B0604020202020204" pitchFamily="34" charset="-128"/>
                <a:cs typeface="Arial Unicode MS" panose="020B0604020202020204" pitchFamily="34" charset="-128"/>
              </a:rPr>
              <a:t>edu.albany.mis.goel.servlets.Login</a:t>
            </a:r>
            <a:r>
              <a:rPr lang="en-US" dirty="0">
                <a:solidFill>
                  <a:srgbClr val="000000"/>
                </a:solidFill>
                <a:ea typeface="Arial Unicode MS" panose="020B0604020202020204" pitchFamily="34" charset="-128"/>
                <a:cs typeface="Arial Unicode MS" panose="020B0604020202020204" pitchFamily="34" charset="-128"/>
              </a:rPr>
              <a:t>" method="POST"&gt;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&lt;p&gt;&lt;input type="text" name="username" length="40"&gt;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&lt;p&gt;&lt;input type="password" name="password" length="40"&gt;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&lt;p&gt;&lt;input type="submit" value="Submit"&gt;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&lt;/form&gt;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&lt;/body&gt;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&lt;/html&gt;</a:t>
            </a:r>
          </a:p>
        </p:txBody>
      </p:sp>
      <p:sp>
        <p:nvSpPr>
          <p:cNvPr id="6" name="Rectangle 3"/>
          <p:cNvSpPr>
            <a:spLocks noChangeArrowheads="1"/>
          </p:cNvSpPr>
          <p:nvPr/>
        </p:nvSpPr>
        <p:spPr bwMode="auto">
          <a:xfrm>
            <a:off x="2209799" y="346662"/>
            <a:ext cx="8634211" cy="71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a:solidFill>
                  <a:schemeClr val="accent2">
                    <a:lumMod val="75000"/>
                  </a:schemeClr>
                </a:solidFill>
                <a:latin typeface="+mj-lt"/>
              </a:rPr>
              <a:t>Example </a:t>
            </a:r>
            <a:r>
              <a:rPr lang="en-US" sz="3600" b="0" dirty="0" smtClean="0">
                <a:solidFill>
                  <a:schemeClr val="accent2">
                    <a:lumMod val="75000"/>
                  </a:schemeClr>
                </a:solidFill>
                <a:latin typeface="+mj-lt"/>
              </a:rPr>
              <a:t>1: Login.html</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1204800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idx="1"/>
          </p:nvPr>
        </p:nvSpPr>
        <p:spPr>
          <a:xfrm>
            <a:off x="2057400" y="1142999"/>
            <a:ext cx="9765406" cy="5357933"/>
          </a:xfrm>
        </p:spPr>
        <p:txBody>
          <a:bodyPr>
            <a:normAutofit fontScale="77500" lnSpcReduction="20000"/>
          </a:bodyPr>
          <a:lstStyle/>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&lt;?xml version="1.0" encoding="ISO-8859-1"?&gt;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&lt;!DOCTYPE </a:t>
            </a:r>
            <a:r>
              <a:rPr lang="en-US" dirty="0" smtClean="0">
                <a:solidFill>
                  <a:srgbClr val="000000"/>
                </a:solidFill>
                <a:ea typeface="Arial Unicode MS" panose="020B0604020202020204" pitchFamily="34" charset="-128"/>
                <a:cs typeface="Arial Unicode MS" panose="020B0604020202020204" pitchFamily="34" charset="-128"/>
              </a:rPr>
              <a:t>web-app PUBLIC </a:t>
            </a:r>
            <a:r>
              <a:rPr lang="en-US" dirty="0">
                <a:solidFill>
                  <a:srgbClr val="000000"/>
                </a:solidFill>
                <a:ea typeface="Arial Unicode MS" panose="020B0604020202020204" pitchFamily="34" charset="-128"/>
                <a:cs typeface="Arial Unicode MS" panose="020B0604020202020204" pitchFamily="34" charset="-128"/>
              </a:rPr>
              <a:t>"-//Sun Microsystems, Inc.//DTD Web Application 2.3//EN"</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"http://java.sun.com/</a:t>
            </a:r>
            <a:r>
              <a:rPr lang="en-US" dirty="0" err="1">
                <a:solidFill>
                  <a:srgbClr val="000000"/>
                </a:solidFill>
                <a:ea typeface="Arial Unicode MS" panose="020B0604020202020204" pitchFamily="34" charset="-128"/>
                <a:cs typeface="Arial Unicode MS" panose="020B0604020202020204" pitchFamily="34" charset="-128"/>
              </a:rPr>
              <a:t>dtd</a:t>
            </a:r>
            <a:r>
              <a:rPr lang="en-US" dirty="0">
                <a:solidFill>
                  <a:srgbClr val="000000"/>
                </a:solidFill>
                <a:ea typeface="Arial Unicode MS" panose="020B0604020202020204" pitchFamily="34" charset="-128"/>
                <a:cs typeface="Arial Unicode MS" panose="020B0604020202020204" pitchFamily="34" charset="-128"/>
              </a:rPr>
              <a:t>/web-app_2_3.dtd"&gt;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&lt;web-app&gt;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&lt;display-name&gt;Login Servlet&lt;/display-name&gt;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&lt;servlet&gt;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&lt;servlet-name&gt;Login&lt;/servlet-name&gt;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&lt;servlet-class&gt;</a:t>
            </a:r>
            <a:r>
              <a:rPr lang="en-US" dirty="0" err="1">
                <a:solidFill>
                  <a:srgbClr val="000000"/>
                </a:solidFill>
                <a:ea typeface="Arial Unicode MS" panose="020B0604020202020204" pitchFamily="34" charset="-128"/>
                <a:cs typeface="Arial Unicode MS" panose="020B0604020202020204" pitchFamily="34" charset="-128"/>
              </a:rPr>
              <a:t>edu.albany.mis.goel.servlets.Login</a:t>
            </a:r>
            <a:r>
              <a:rPr lang="en-US" dirty="0">
                <a:solidFill>
                  <a:srgbClr val="000000"/>
                </a:solidFill>
                <a:ea typeface="Arial Unicode MS" panose="020B0604020202020204" pitchFamily="34" charset="-128"/>
                <a:cs typeface="Arial Unicode MS" panose="020B0604020202020204" pitchFamily="34" charset="-128"/>
              </a:rPr>
              <a:t>&lt;/servlet-class&gt;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&lt;/servlet&gt;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&lt;servlet-mapping&gt;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&lt;servlet-name&gt;Login&lt;/servlet-name&gt;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a:t>
            </a:r>
            <a:r>
              <a:rPr lang="en-US" dirty="0" err="1">
                <a:solidFill>
                  <a:srgbClr val="000000"/>
                </a:solidFill>
                <a:ea typeface="Arial Unicode MS" panose="020B0604020202020204" pitchFamily="34" charset="-128"/>
                <a:cs typeface="Arial Unicode MS" panose="020B0604020202020204" pitchFamily="34" charset="-128"/>
              </a:rPr>
              <a:t>url</a:t>
            </a:r>
            <a:r>
              <a:rPr lang="en-US" dirty="0">
                <a:solidFill>
                  <a:srgbClr val="000000"/>
                </a:solidFill>
                <a:ea typeface="Arial Unicode MS" panose="020B0604020202020204" pitchFamily="34" charset="-128"/>
                <a:cs typeface="Arial Unicode MS" panose="020B0604020202020204" pitchFamily="34" charset="-128"/>
              </a:rPr>
              <a:t>-pattern&gt;/Login&lt;/</a:t>
            </a:r>
            <a:r>
              <a:rPr lang="en-US" dirty="0" err="1">
                <a:solidFill>
                  <a:srgbClr val="000000"/>
                </a:solidFill>
                <a:ea typeface="Arial Unicode MS" panose="020B0604020202020204" pitchFamily="34" charset="-128"/>
                <a:cs typeface="Arial Unicode MS" panose="020B0604020202020204" pitchFamily="34" charset="-128"/>
              </a:rPr>
              <a:t>url</a:t>
            </a:r>
            <a:r>
              <a:rPr lang="en-US" dirty="0">
                <a:solidFill>
                  <a:srgbClr val="000000"/>
                </a:solidFill>
                <a:ea typeface="Arial Unicode MS" panose="020B0604020202020204" pitchFamily="34" charset="-128"/>
                <a:cs typeface="Arial Unicode MS" panose="020B0604020202020204" pitchFamily="34" charset="-128"/>
              </a:rPr>
              <a:t>-pattern&gt;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  &lt;/servlet-mapping&gt;</a:t>
            </a:r>
          </a:p>
          <a:p>
            <a:pPr marL="609600" indent="-609600">
              <a:buNone/>
            </a:pPr>
            <a:r>
              <a:rPr lang="en-US" dirty="0">
                <a:solidFill>
                  <a:srgbClr val="000000"/>
                </a:solidFill>
                <a:ea typeface="Arial Unicode MS" panose="020B0604020202020204" pitchFamily="34" charset="-128"/>
                <a:cs typeface="Arial Unicode MS" panose="020B0604020202020204" pitchFamily="34" charset="-128"/>
              </a:rPr>
              <a:t>&lt;/web-app&gt;</a:t>
            </a:r>
          </a:p>
          <a:p>
            <a:pPr marL="609600" indent="-609600">
              <a:buNone/>
            </a:pPr>
            <a:endParaRPr lang="en-US" dirty="0">
              <a:solidFill>
                <a:srgbClr val="000000"/>
              </a:solidFill>
              <a:ea typeface="Arial Unicode MS" panose="020B0604020202020204" pitchFamily="34" charset="-128"/>
              <a:cs typeface="Arial Unicode MS" panose="020B0604020202020204" pitchFamily="34" charset="-128"/>
            </a:endParaRPr>
          </a:p>
        </p:txBody>
      </p:sp>
      <p:sp>
        <p:nvSpPr>
          <p:cNvPr id="6" name="Rectangle 3"/>
          <p:cNvSpPr>
            <a:spLocks noChangeArrowheads="1"/>
          </p:cNvSpPr>
          <p:nvPr/>
        </p:nvSpPr>
        <p:spPr bwMode="auto">
          <a:xfrm>
            <a:off x="2158283" y="333783"/>
            <a:ext cx="8634211" cy="71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a:solidFill>
                  <a:schemeClr val="accent2">
                    <a:lumMod val="75000"/>
                  </a:schemeClr>
                </a:solidFill>
                <a:latin typeface="+mj-lt"/>
              </a:rPr>
              <a:t>Example </a:t>
            </a:r>
            <a:r>
              <a:rPr lang="en-US" sz="3600" b="0" dirty="0" smtClean="0">
                <a:solidFill>
                  <a:schemeClr val="accent2">
                    <a:lumMod val="75000"/>
                  </a:schemeClr>
                </a:solidFill>
                <a:latin typeface="+mj-lt"/>
              </a:rPr>
              <a:t>1: web.xml</a:t>
            </a:r>
            <a:endParaRPr lang="en-US" sz="3600" b="0" dirty="0">
              <a:solidFill>
                <a:schemeClr val="accent2">
                  <a:lumMod val="75000"/>
                </a:schemeClr>
              </a:solidFill>
              <a:latin typeface="+mj-lt"/>
            </a:endParaRPr>
          </a:p>
        </p:txBody>
      </p:sp>
    </p:spTree>
    <p:extLst>
      <p:ext uri="{BB962C8B-B14F-4D97-AF65-F5344CB8AC3E}">
        <p14:creationId xmlns:p14="http://schemas.microsoft.com/office/powerpoint/2010/main" val="1469775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idx="1"/>
          </p:nvPr>
        </p:nvSpPr>
        <p:spPr>
          <a:xfrm>
            <a:off x="1888903" y="1374822"/>
            <a:ext cx="9959660" cy="5013100"/>
          </a:xfrm>
        </p:spPr>
        <p:txBody>
          <a:bodyPr>
            <a:normAutofit/>
          </a:bodyPr>
          <a:lstStyle/>
          <a:p>
            <a:pPr marL="609600" indent="-609600"/>
            <a:r>
              <a:rPr lang="en-US" sz="2000" b="1" dirty="0">
                <a:solidFill>
                  <a:srgbClr val="000000"/>
                </a:solidFill>
                <a:latin typeface="+mj-lt"/>
                <a:ea typeface="Arial Unicode MS" panose="020B0604020202020204" pitchFamily="34" charset="-128"/>
                <a:cs typeface="Arial Unicode MS" panose="020B0604020202020204" pitchFamily="34" charset="-128"/>
              </a:rPr>
              <a:t>Compiling</a:t>
            </a:r>
          </a:p>
          <a:p>
            <a:pPr marL="1100138" lvl="1" indent="-533400"/>
            <a:r>
              <a:rPr lang="en-US" sz="2000" dirty="0" err="1">
                <a:solidFill>
                  <a:srgbClr val="000000"/>
                </a:solidFill>
                <a:latin typeface="+mj-lt"/>
                <a:ea typeface="Arial Unicode MS" panose="020B0604020202020204" pitchFamily="34" charset="-128"/>
                <a:cs typeface="Arial Unicode MS" panose="020B0604020202020204" pitchFamily="34" charset="-128"/>
              </a:rPr>
              <a:t>Makefile</a:t>
            </a:r>
            <a:r>
              <a:rPr lang="en-US" sz="2000" dirty="0">
                <a:solidFill>
                  <a:srgbClr val="000000"/>
                </a:solidFill>
                <a:latin typeface="+mj-lt"/>
                <a:ea typeface="Arial Unicode MS" panose="020B0604020202020204" pitchFamily="34" charset="-128"/>
                <a:cs typeface="Arial Unicode MS" panose="020B0604020202020204" pitchFamily="34" charset="-128"/>
              </a:rPr>
              <a:t> contains all the scripts for compiling and deployment of the servlet</a:t>
            </a:r>
          </a:p>
          <a:p>
            <a:pPr marL="1100138" lvl="1" indent="-533400"/>
            <a:r>
              <a:rPr lang="en-US" sz="2000" dirty="0">
                <a:solidFill>
                  <a:srgbClr val="000000"/>
                </a:solidFill>
                <a:latin typeface="+mj-lt"/>
                <a:ea typeface="Arial Unicode MS" panose="020B0604020202020204" pitchFamily="34" charset="-128"/>
                <a:cs typeface="Arial Unicode MS" panose="020B0604020202020204" pitchFamily="34" charset="-128"/>
              </a:rPr>
              <a:t>Needs to be modified for any give application</a:t>
            </a:r>
          </a:p>
          <a:p>
            <a:pPr marL="609600" indent="-609600"/>
            <a:r>
              <a:rPr lang="en-US" sz="2000" b="1" dirty="0">
                <a:solidFill>
                  <a:srgbClr val="000000"/>
                </a:solidFill>
                <a:latin typeface="+mj-lt"/>
                <a:ea typeface="Arial Unicode MS" panose="020B0604020202020204" pitchFamily="34" charset="-128"/>
                <a:cs typeface="Arial Unicode MS" panose="020B0604020202020204" pitchFamily="34" charset="-128"/>
              </a:rPr>
              <a:t>Commands	</a:t>
            </a:r>
          </a:p>
          <a:p>
            <a:pPr marL="1100138" lvl="1" indent="-533400"/>
            <a:r>
              <a:rPr lang="en-US" sz="2000" dirty="0">
                <a:solidFill>
                  <a:srgbClr val="000000"/>
                </a:solidFill>
                <a:latin typeface="+mj-lt"/>
                <a:ea typeface="Arial Unicode MS" panose="020B0604020202020204" pitchFamily="34" charset="-128"/>
                <a:cs typeface="Arial Unicode MS" panose="020B0604020202020204" pitchFamily="34" charset="-128"/>
              </a:rPr>
              <a:t>make shutdown: shuts down the tomcat server</a:t>
            </a:r>
          </a:p>
          <a:p>
            <a:pPr marL="1100138" lvl="1" indent="-533400"/>
            <a:r>
              <a:rPr lang="en-US" sz="2000" dirty="0">
                <a:solidFill>
                  <a:srgbClr val="000000"/>
                </a:solidFill>
                <a:latin typeface="+mj-lt"/>
                <a:ea typeface="Arial Unicode MS" panose="020B0604020202020204" pitchFamily="34" charset="-128"/>
                <a:cs typeface="Arial Unicode MS" panose="020B0604020202020204" pitchFamily="34" charset="-128"/>
              </a:rPr>
              <a:t>make clean: cleans up the current setup for the application</a:t>
            </a:r>
          </a:p>
          <a:p>
            <a:pPr marL="1100138" lvl="1" indent="-533400"/>
            <a:r>
              <a:rPr lang="en-US" sz="2000" dirty="0">
                <a:solidFill>
                  <a:srgbClr val="000000"/>
                </a:solidFill>
                <a:latin typeface="+mj-lt"/>
                <a:ea typeface="Arial Unicode MS" panose="020B0604020202020204" pitchFamily="34" charset="-128"/>
                <a:cs typeface="Arial Unicode MS" panose="020B0604020202020204" pitchFamily="34" charset="-128"/>
              </a:rPr>
              <a:t>make all: compiles code, creates war file and deploys war file on server</a:t>
            </a:r>
          </a:p>
          <a:p>
            <a:pPr marL="1100138" lvl="1" indent="-533400"/>
            <a:r>
              <a:rPr lang="en-US" sz="2000" dirty="0">
                <a:solidFill>
                  <a:srgbClr val="000000"/>
                </a:solidFill>
                <a:latin typeface="+mj-lt"/>
                <a:ea typeface="Arial Unicode MS" panose="020B0604020202020204" pitchFamily="34" charset="-128"/>
                <a:cs typeface="Arial Unicode MS" panose="020B0604020202020204" pitchFamily="34" charset="-128"/>
              </a:rPr>
              <a:t>make startup: starts the server again</a:t>
            </a:r>
          </a:p>
          <a:p>
            <a:pPr marL="609600" indent="-609600"/>
            <a:r>
              <a:rPr lang="en-US" sz="2000" b="1" dirty="0">
                <a:solidFill>
                  <a:srgbClr val="000000"/>
                </a:solidFill>
                <a:latin typeface="+mj-lt"/>
                <a:ea typeface="Arial Unicode MS" panose="020B0604020202020204" pitchFamily="34" charset="-128"/>
                <a:cs typeface="Arial Unicode MS" panose="020B0604020202020204" pitchFamily="34" charset="-128"/>
              </a:rPr>
              <a:t>Running the servlet</a:t>
            </a:r>
          </a:p>
          <a:p>
            <a:pPr marL="1100138" lvl="1" indent="-533400"/>
            <a:r>
              <a:rPr lang="en-US" sz="2000" dirty="0">
                <a:solidFill>
                  <a:srgbClr val="000000"/>
                </a:solidFill>
                <a:latin typeface="+mj-lt"/>
                <a:ea typeface="Arial Unicode MS" panose="020B0604020202020204" pitchFamily="34" charset="-128"/>
                <a:cs typeface="Arial Unicode MS" panose="020B0604020202020204" pitchFamily="34" charset="-128"/>
              </a:rPr>
              <a:t>http://localhost:8080/login/login.html</a:t>
            </a:r>
          </a:p>
        </p:txBody>
      </p:sp>
      <p:sp>
        <p:nvSpPr>
          <p:cNvPr id="648195" name="Rectangle 3"/>
          <p:cNvSpPr>
            <a:spLocks noChangeArrowheads="1"/>
          </p:cNvSpPr>
          <p:nvPr/>
        </p:nvSpPr>
        <p:spPr bwMode="auto">
          <a:xfrm>
            <a:off x="1952220" y="488325"/>
            <a:ext cx="7772400" cy="71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3200" b="1">
                <a:solidFill>
                  <a:srgbClr val="CC0000"/>
                </a:solidFill>
                <a:latin typeface="Garamond" panose="02020404030301010803" pitchFamily="18" charset="0"/>
              </a:defRPr>
            </a:lvl1pPr>
            <a:lvl2pPr>
              <a:spcBef>
                <a:spcPct val="0"/>
              </a:spcBef>
              <a:defRPr sz="3200" b="1">
                <a:solidFill>
                  <a:srgbClr val="CC0000"/>
                </a:solidFill>
                <a:latin typeface="Garamond" panose="02020404030301010803" pitchFamily="18" charset="0"/>
              </a:defRPr>
            </a:lvl2pPr>
            <a:lvl3pPr>
              <a:spcBef>
                <a:spcPct val="0"/>
              </a:spcBef>
              <a:defRPr sz="3200" b="1">
                <a:solidFill>
                  <a:srgbClr val="CC0000"/>
                </a:solidFill>
                <a:latin typeface="Garamond" panose="02020404030301010803" pitchFamily="18" charset="0"/>
              </a:defRPr>
            </a:lvl3pPr>
            <a:lvl4pPr>
              <a:spcBef>
                <a:spcPct val="0"/>
              </a:spcBef>
              <a:defRPr sz="3200" b="1">
                <a:solidFill>
                  <a:srgbClr val="CC0000"/>
                </a:solidFill>
                <a:latin typeface="Garamond" panose="02020404030301010803" pitchFamily="18" charset="0"/>
              </a:defRPr>
            </a:lvl4pPr>
            <a:lvl5pPr>
              <a:spcBef>
                <a:spcPct val="0"/>
              </a:spcBef>
              <a:defRPr sz="3200" b="1">
                <a:solidFill>
                  <a:srgbClr val="CC0000"/>
                </a:solidFill>
                <a:latin typeface="Garamond" panose="02020404030301010803" pitchFamily="18" charset="0"/>
              </a:defRPr>
            </a:lvl5pPr>
            <a:lvl6pPr marL="457200" fontAlgn="base">
              <a:spcBef>
                <a:spcPct val="0"/>
              </a:spcBef>
              <a:spcAft>
                <a:spcPct val="0"/>
              </a:spcAft>
              <a:defRPr sz="3200" b="1">
                <a:solidFill>
                  <a:srgbClr val="CC0000"/>
                </a:solidFill>
                <a:latin typeface="Garamond" panose="02020404030301010803" pitchFamily="18" charset="0"/>
              </a:defRPr>
            </a:lvl6pPr>
            <a:lvl7pPr marL="914400" fontAlgn="base">
              <a:spcBef>
                <a:spcPct val="0"/>
              </a:spcBef>
              <a:spcAft>
                <a:spcPct val="0"/>
              </a:spcAft>
              <a:defRPr sz="3200" b="1">
                <a:solidFill>
                  <a:srgbClr val="CC0000"/>
                </a:solidFill>
                <a:latin typeface="Garamond" panose="02020404030301010803" pitchFamily="18" charset="0"/>
              </a:defRPr>
            </a:lvl7pPr>
            <a:lvl8pPr marL="1371600" fontAlgn="base">
              <a:spcBef>
                <a:spcPct val="0"/>
              </a:spcBef>
              <a:spcAft>
                <a:spcPct val="0"/>
              </a:spcAft>
              <a:defRPr sz="3200" b="1">
                <a:solidFill>
                  <a:srgbClr val="CC0000"/>
                </a:solidFill>
                <a:latin typeface="Garamond" panose="02020404030301010803" pitchFamily="18" charset="0"/>
              </a:defRPr>
            </a:lvl8pPr>
            <a:lvl9pPr marL="1828800" fontAlgn="base">
              <a:spcBef>
                <a:spcPct val="0"/>
              </a:spcBef>
              <a:spcAft>
                <a:spcPct val="0"/>
              </a:spcAft>
              <a:defRPr sz="3200" b="1">
                <a:solidFill>
                  <a:srgbClr val="CC0000"/>
                </a:solidFill>
                <a:latin typeface="Garamond" panose="02020404030301010803" pitchFamily="18" charset="0"/>
              </a:defRPr>
            </a:lvl9pPr>
          </a:lstStyle>
          <a:p>
            <a:r>
              <a:rPr lang="en-US" sz="3600" b="0" dirty="0">
                <a:solidFill>
                  <a:schemeClr val="accent2">
                    <a:lumMod val="75000"/>
                  </a:schemeClr>
                </a:solidFill>
                <a:latin typeface="+mj-lt"/>
              </a:rPr>
              <a:t>Example </a:t>
            </a:r>
            <a:r>
              <a:rPr lang="en-US" sz="3600" b="0" dirty="0" smtClean="0">
                <a:solidFill>
                  <a:schemeClr val="accent2">
                    <a:lumMod val="75000"/>
                  </a:schemeClr>
                </a:solidFill>
                <a:latin typeface="+mj-lt"/>
              </a:rPr>
              <a:t>1 : Login </a:t>
            </a:r>
            <a:r>
              <a:rPr lang="en-US" sz="3600" b="0" dirty="0">
                <a:solidFill>
                  <a:schemeClr val="accent2">
                    <a:lumMod val="75000"/>
                  </a:schemeClr>
                </a:solidFill>
                <a:latin typeface="+mj-lt"/>
              </a:rPr>
              <a:t>Deployment</a:t>
            </a:r>
          </a:p>
        </p:txBody>
      </p:sp>
    </p:spTree>
    <p:extLst>
      <p:ext uri="{BB962C8B-B14F-4D97-AF65-F5344CB8AC3E}">
        <p14:creationId xmlns:p14="http://schemas.microsoft.com/office/powerpoint/2010/main" val="136888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460" y="567562"/>
            <a:ext cx="8911687" cy="908478"/>
          </a:xfrm>
        </p:spPr>
        <p:txBody>
          <a:bodyPr/>
          <a:lstStyle/>
          <a:p>
            <a:r>
              <a:rPr lang="en-US" dirty="0" smtClean="0"/>
              <a:t>Summary</a:t>
            </a:r>
            <a:endParaRPr lang="en-US" dirty="0"/>
          </a:p>
        </p:txBody>
      </p:sp>
      <p:sp>
        <p:nvSpPr>
          <p:cNvPr id="3" name="Content Placeholder 2"/>
          <p:cNvSpPr>
            <a:spLocks noGrp="1"/>
          </p:cNvSpPr>
          <p:nvPr>
            <p:ph idx="1"/>
          </p:nvPr>
        </p:nvSpPr>
        <p:spPr>
          <a:xfrm>
            <a:off x="2044460" y="1476040"/>
            <a:ext cx="9602788" cy="5145477"/>
          </a:xfrm>
        </p:spPr>
        <p:txBody>
          <a:bodyPr>
            <a:noAutofit/>
          </a:bodyPr>
          <a:lstStyle/>
          <a:p>
            <a:pPr algn="just">
              <a:lnSpc>
                <a:spcPct val="150000"/>
              </a:lnSpc>
            </a:pPr>
            <a:r>
              <a:rPr lang="en-US" sz="2000" dirty="0" smtClean="0">
                <a:latin typeface="+mj-lt"/>
              </a:rPr>
              <a:t>Had some knowledge about basic Servlet and Servlet </a:t>
            </a:r>
            <a:r>
              <a:rPr lang="en-US" sz="2000" dirty="0" err="1" smtClean="0">
                <a:latin typeface="+mj-lt"/>
              </a:rPr>
              <a:t>Api</a:t>
            </a:r>
            <a:r>
              <a:rPr lang="en-US" sz="2000" dirty="0" smtClean="0">
                <a:latin typeface="+mj-lt"/>
              </a:rPr>
              <a:t>.</a:t>
            </a:r>
            <a:endParaRPr lang="en-US" sz="2000" dirty="0">
              <a:latin typeface="+mj-lt"/>
            </a:endParaRPr>
          </a:p>
        </p:txBody>
      </p:sp>
    </p:spTree>
    <p:extLst>
      <p:ext uri="{BB962C8B-B14F-4D97-AF65-F5344CB8AC3E}">
        <p14:creationId xmlns:p14="http://schemas.microsoft.com/office/powerpoint/2010/main" val="30956975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708" y="430927"/>
            <a:ext cx="8911687" cy="908478"/>
          </a:xfrm>
        </p:spPr>
        <p:txBody>
          <a:bodyPr/>
          <a:lstStyle/>
          <a:p>
            <a:r>
              <a:rPr lang="en-US" dirty="0" smtClean="0"/>
              <a:t>Next Topic</a:t>
            </a:r>
            <a:endParaRPr lang="en-US" dirty="0"/>
          </a:p>
        </p:txBody>
      </p:sp>
      <p:sp>
        <p:nvSpPr>
          <p:cNvPr id="3" name="Content Placeholder 2"/>
          <p:cNvSpPr>
            <a:spLocks noGrp="1"/>
          </p:cNvSpPr>
          <p:nvPr>
            <p:ph idx="1"/>
          </p:nvPr>
        </p:nvSpPr>
        <p:spPr>
          <a:xfrm>
            <a:off x="2189966" y="1249251"/>
            <a:ext cx="9602788" cy="4211391"/>
          </a:xfrm>
        </p:spPr>
        <p:txBody>
          <a:bodyPr>
            <a:noAutofit/>
          </a:bodyPr>
          <a:lstStyle/>
          <a:p>
            <a:pPr>
              <a:lnSpc>
                <a:spcPct val="150000"/>
              </a:lnSpc>
              <a:buFont typeface="Wingdings" panose="05000000000000000000" pitchFamily="2" charset="2"/>
              <a:buChar char="v"/>
            </a:pPr>
            <a:r>
              <a:rPr lang="en-US" sz="2000" dirty="0" smtClean="0">
                <a:solidFill>
                  <a:schemeClr val="tx1"/>
                </a:solidFill>
                <a:latin typeface="Century Gothic" panose="020B0502020202020204" pitchFamily="34" charset="0"/>
              </a:rPr>
              <a:t>JSP</a:t>
            </a:r>
          </a:p>
          <a:p>
            <a:pPr>
              <a:lnSpc>
                <a:spcPct val="150000"/>
              </a:lnSpc>
              <a:buFont typeface="Wingdings" panose="05000000000000000000" pitchFamily="2" charset="2"/>
              <a:buChar char="v"/>
            </a:pPr>
            <a:r>
              <a:rPr lang="en-US" sz="2000" dirty="0" err="1" smtClean="0">
                <a:solidFill>
                  <a:schemeClr val="tx1"/>
                </a:solidFill>
                <a:latin typeface="Century Gothic" panose="020B0502020202020204" pitchFamily="34" charset="0"/>
              </a:rPr>
              <a:t>Jstl</a:t>
            </a:r>
            <a:endParaRPr lang="en-US" sz="2000" dirty="0">
              <a:solidFill>
                <a:schemeClr val="tx1"/>
              </a:solidFill>
              <a:latin typeface="Century Gothic" panose="020B0502020202020204" pitchFamily="34" charset="0"/>
            </a:endParaRPr>
          </a:p>
          <a:p>
            <a:pPr>
              <a:lnSpc>
                <a:spcPct val="150000"/>
              </a:lnSpc>
              <a:buFont typeface="Wingdings" panose="05000000000000000000" pitchFamily="2" charset="2"/>
              <a:buChar char="v"/>
            </a:pPr>
            <a:r>
              <a:rPr lang="en-US" sz="2000" dirty="0">
                <a:solidFill>
                  <a:schemeClr val="tx1"/>
                </a:solidFill>
                <a:latin typeface="Century Gothic" panose="020B0502020202020204" pitchFamily="34" charset="0"/>
              </a:rPr>
              <a:t>Maven</a:t>
            </a:r>
          </a:p>
          <a:p>
            <a:pPr>
              <a:lnSpc>
                <a:spcPct val="150000"/>
              </a:lnSpc>
              <a:buFont typeface="Wingdings" panose="05000000000000000000" pitchFamily="2" charset="2"/>
              <a:buChar char="v"/>
            </a:pPr>
            <a:r>
              <a:rPr lang="en-US" sz="2000" dirty="0">
                <a:solidFill>
                  <a:schemeClr val="tx1"/>
                </a:solidFill>
                <a:latin typeface="Century Gothic" panose="020B0502020202020204" pitchFamily="34" charset="0"/>
              </a:rPr>
              <a:t>MVC Design </a:t>
            </a:r>
            <a:r>
              <a:rPr lang="en-US" sz="2000" dirty="0" smtClean="0">
                <a:solidFill>
                  <a:schemeClr val="tx1"/>
                </a:solidFill>
                <a:latin typeface="Century Gothic" panose="020B0502020202020204" pitchFamily="34" charset="0"/>
              </a:rPr>
              <a:t>Pattern</a:t>
            </a: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465520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8878"/>
          <a:stretch/>
        </p:blipFill>
        <p:spPr>
          <a:xfrm>
            <a:off x="3284113" y="618186"/>
            <a:ext cx="7160653" cy="5487192"/>
          </a:xfrm>
          <a:prstGeom prst="rect">
            <a:avLst/>
          </a:prstGeom>
        </p:spPr>
      </p:pic>
    </p:spTree>
    <p:extLst>
      <p:ext uri="{BB962C8B-B14F-4D97-AF65-F5344CB8AC3E}">
        <p14:creationId xmlns:p14="http://schemas.microsoft.com/office/powerpoint/2010/main" val="2052022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6046" y="1283592"/>
            <a:ext cx="10140505" cy="4936906"/>
          </a:xfrm>
        </p:spPr>
        <p:txBody>
          <a:bodyPr>
            <a:noAutofit/>
          </a:bodyPr>
          <a:lstStyle/>
          <a:p>
            <a:pPr marL="609600" indent="-609600">
              <a:lnSpc>
                <a:spcPct val="150000"/>
              </a:lnSpc>
            </a:pPr>
            <a:r>
              <a:rPr lang="en-US" sz="2200" dirty="0" smtClean="0">
                <a:solidFill>
                  <a:schemeClr val="tx1"/>
                </a:solidFill>
                <a:latin typeface="+mj-lt"/>
                <a:ea typeface="Arial Unicode MS" panose="020B0604020202020204" pitchFamily="34" charset="-128"/>
                <a:cs typeface="Arial Unicode MS" panose="020B0604020202020204" pitchFamily="34" charset="-128"/>
              </a:rPr>
              <a:t>Classes </a:t>
            </a:r>
            <a:r>
              <a:rPr lang="en-US" sz="2200" dirty="0">
                <a:solidFill>
                  <a:schemeClr val="tx1"/>
                </a:solidFill>
                <a:latin typeface="+mj-lt"/>
                <a:ea typeface="Arial Unicode MS" panose="020B0604020202020204" pitchFamily="34" charset="-128"/>
                <a:cs typeface="Arial Unicode MS" panose="020B0604020202020204" pitchFamily="34" charset="-128"/>
              </a:rPr>
              <a:t>that dynamically process requests and construct responses</a:t>
            </a:r>
          </a:p>
          <a:p>
            <a:pPr marL="1100138" lvl="1" indent="-533400">
              <a:lnSpc>
                <a:spcPct val="150000"/>
              </a:lnSpc>
              <a:buFont typeface="Wingdings" panose="05000000000000000000" pitchFamily="2" charset="2"/>
              <a:buChar char="v"/>
            </a:pPr>
            <a:r>
              <a:rPr lang="en-US" sz="2000" dirty="0">
                <a:solidFill>
                  <a:schemeClr val="tx1"/>
                </a:solidFill>
                <a:latin typeface="+mj-lt"/>
                <a:cs typeface="Times New Roman" panose="02020603050405020304" pitchFamily="18" charset="0"/>
              </a:rPr>
              <a:t>Dynamically generate html pages in response to requests</a:t>
            </a:r>
          </a:p>
          <a:p>
            <a:pPr marL="1100138" lvl="1" indent="-533400">
              <a:lnSpc>
                <a:spcPct val="150000"/>
              </a:lnSpc>
              <a:buFont typeface="Wingdings" panose="05000000000000000000" pitchFamily="2" charset="2"/>
              <a:buChar char="v"/>
            </a:pPr>
            <a:r>
              <a:rPr lang="en-US" sz="2000" dirty="0">
                <a:solidFill>
                  <a:schemeClr val="tx1"/>
                </a:solidFill>
                <a:latin typeface="+mj-lt"/>
                <a:cs typeface="Times New Roman" panose="02020603050405020304" pitchFamily="18" charset="0"/>
              </a:rPr>
              <a:t>May also send data in other forms like XML or serialized Java objects</a:t>
            </a:r>
          </a:p>
          <a:p>
            <a:pPr marL="1100138" lvl="1" indent="-533400">
              <a:lnSpc>
                <a:spcPct val="150000"/>
              </a:lnSpc>
              <a:buFont typeface="Wingdings" panose="05000000000000000000" pitchFamily="2" charset="2"/>
              <a:buChar char="v"/>
            </a:pPr>
            <a:r>
              <a:rPr lang="en-US" sz="2000" dirty="0">
                <a:solidFill>
                  <a:schemeClr val="tx1"/>
                </a:solidFill>
                <a:latin typeface="+mj-lt"/>
                <a:cs typeface="Times New Roman" panose="02020603050405020304" pitchFamily="18" charset="0"/>
              </a:rPr>
              <a:t>Run in a servlet container and have access to services that the container provides</a:t>
            </a:r>
          </a:p>
          <a:p>
            <a:pPr marL="609600" indent="-609600">
              <a:lnSpc>
                <a:spcPct val="150000"/>
              </a:lnSpc>
            </a:pPr>
            <a:r>
              <a:rPr lang="en-US" sz="2200" dirty="0">
                <a:solidFill>
                  <a:schemeClr val="tx1"/>
                </a:solidFill>
                <a:latin typeface="+mj-lt"/>
                <a:cs typeface="Times New Roman" panose="02020603050405020304" pitchFamily="18" charset="0"/>
              </a:rPr>
              <a:t>In an application processing of each request will normally be done by a different servlet.</a:t>
            </a:r>
          </a:p>
          <a:p>
            <a:pPr marL="1100138" lvl="1" indent="-533400">
              <a:lnSpc>
                <a:spcPct val="150000"/>
              </a:lnSpc>
              <a:buFont typeface="Wingdings" panose="05000000000000000000" pitchFamily="2" charset="2"/>
              <a:buChar char="v"/>
            </a:pPr>
            <a:r>
              <a:rPr lang="en-US" sz="2000" dirty="0">
                <a:solidFill>
                  <a:schemeClr val="tx1"/>
                </a:solidFill>
                <a:latin typeface="+mj-lt"/>
                <a:cs typeface="Times New Roman" panose="02020603050405020304" pitchFamily="18" charset="0"/>
              </a:rPr>
              <a:t>e.g. search catalog, check out, confirm order etc</a:t>
            </a:r>
            <a:r>
              <a:rPr lang="en-US" sz="2000" dirty="0" smtClean="0">
                <a:solidFill>
                  <a:schemeClr val="tx1"/>
                </a:solidFill>
                <a:latin typeface="+mj-lt"/>
                <a:cs typeface="Times New Roman" panose="02020603050405020304" pitchFamily="18" charset="0"/>
              </a:rPr>
              <a:t>.</a:t>
            </a:r>
            <a:endParaRPr lang="en-US" sz="2000" dirty="0">
              <a:solidFill>
                <a:schemeClr val="tx1"/>
              </a:solidFill>
              <a:latin typeface="+mj-lt"/>
              <a:cs typeface="Times New Roman" panose="02020603050405020304" pitchFamily="18" charset="0"/>
            </a:endParaRPr>
          </a:p>
        </p:txBody>
      </p:sp>
      <p:sp>
        <p:nvSpPr>
          <p:cNvPr id="4" name="Title 1"/>
          <p:cNvSpPr txBox="1">
            <a:spLocks/>
          </p:cNvSpPr>
          <p:nvPr/>
        </p:nvSpPr>
        <p:spPr>
          <a:xfrm>
            <a:off x="1965637" y="490751"/>
            <a:ext cx="9844288" cy="76708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Servlet</a:t>
            </a:r>
            <a:endParaRPr lang="en-US" dirty="0"/>
          </a:p>
        </p:txBody>
      </p:sp>
    </p:spTree>
    <p:extLst>
      <p:ext uri="{BB962C8B-B14F-4D97-AF65-F5344CB8AC3E}">
        <p14:creationId xmlns:p14="http://schemas.microsoft.com/office/powerpoint/2010/main" val="427048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47" y="1347986"/>
            <a:ext cx="10140505" cy="5510014"/>
          </a:xfrm>
        </p:spPr>
        <p:txBody>
          <a:bodyPr>
            <a:noAutofit/>
          </a:bodyPr>
          <a:lstStyle/>
          <a:p>
            <a:pPr marL="609600" indent="-609600">
              <a:lnSpc>
                <a:spcPct val="150000"/>
              </a:lnSpc>
            </a:pPr>
            <a:r>
              <a:rPr lang="en-US" sz="2200" dirty="0">
                <a:solidFill>
                  <a:schemeClr val="tx1"/>
                </a:solidFill>
                <a:cs typeface="Times New Roman" panose="02020603050405020304" pitchFamily="18" charset="0"/>
              </a:rPr>
              <a:t>Client of the servlet can be any of the following : </a:t>
            </a:r>
            <a:r>
              <a:rPr lang="en-US" sz="2000" dirty="0">
                <a:solidFill>
                  <a:schemeClr val="tx1"/>
                </a:solidFill>
                <a:cs typeface="Times New Roman" panose="02020603050405020304" pitchFamily="18" charset="0"/>
              </a:rPr>
              <a:t> </a:t>
            </a:r>
          </a:p>
          <a:p>
            <a:pPr marL="1100138" lvl="1" indent="-533400">
              <a:lnSpc>
                <a:spcPct val="150000"/>
              </a:lnSpc>
              <a:buFont typeface="Wingdings" panose="05000000000000000000" pitchFamily="2" charset="2"/>
              <a:buChar char="v"/>
            </a:pPr>
            <a:r>
              <a:rPr lang="en-US" sz="2000" dirty="0">
                <a:solidFill>
                  <a:schemeClr val="tx1"/>
                </a:solidFill>
                <a:cs typeface="Times New Roman" panose="02020603050405020304" pitchFamily="18" charset="0"/>
              </a:rPr>
              <a:t>Browser</a:t>
            </a:r>
          </a:p>
          <a:p>
            <a:pPr marL="1100138" lvl="1" indent="-533400">
              <a:lnSpc>
                <a:spcPct val="150000"/>
              </a:lnSpc>
              <a:buFont typeface="Wingdings" panose="05000000000000000000" pitchFamily="2" charset="2"/>
              <a:buChar char="v"/>
            </a:pPr>
            <a:r>
              <a:rPr lang="en-US" sz="2000" dirty="0">
                <a:solidFill>
                  <a:schemeClr val="tx1"/>
                </a:solidFill>
                <a:cs typeface="Times New Roman" panose="02020603050405020304" pitchFamily="18" charset="0"/>
              </a:rPr>
              <a:t>Applet </a:t>
            </a:r>
          </a:p>
          <a:p>
            <a:pPr marL="1100138" lvl="1" indent="-533400">
              <a:lnSpc>
                <a:spcPct val="150000"/>
              </a:lnSpc>
              <a:buFont typeface="Wingdings" panose="05000000000000000000" pitchFamily="2" charset="2"/>
              <a:buChar char="v"/>
            </a:pPr>
            <a:r>
              <a:rPr lang="en-US" sz="2000" dirty="0">
                <a:solidFill>
                  <a:schemeClr val="tx1"/>
                </a:solidFill>
                <a:cs typeface="Times New Roman" panose="02020603050405020304" pitchFamily="18" charset="0"/>
              </a:rPr>
              <a:t>Java </a:t>
            </a:r>
            <a:r>
              <a:rPr lang="en-US" sz="2000" dirty="0" smtClean="0">
                <a:solidFill>
                  <a:schemeClr val="tx1"/>
                </a:solidFill>
                <a:cs typeface="Times New Roman" panose="02020603050405020304" pitchFamily="18" charset="0"/>
              </a:rPr>
              <a:t>Application</a:t>
            </a:r>
            <a:endParaRPr lang="en-US" sz="2000" dirty="0">
              <a:solidFill>
                <a:schemeClr val="tx1"/>
              </a:solidFill>
              <a:latin typeface="+mj-lt"/>
              <a:cs typeface="Times New Roman" panose="02020603050405020304" pitchFamily="18" charset="0"/>
            </a:endParaRPr>
          </a:p>
          <a:p>
            <a:pPr marL="609600" indent="-609600">
              <a:lnSpc>
                <a:spcPct val="150000"/>
              </a:lnSpc>
            </a:pPr>
            <a:r>
              <a:rPr lang="en-US" sz="2200" dirty="0" smtClean="0">
                <a:solidFill>
                  <a:schemeClr val="tx1"/>
                </a:solidFill>
                <a:cs typeface="Times New Roman" panose="02020603050405020304" pitchFamily="18" charset="0"/>
              </a:rPr>
              <a:t>It </a:t>
            </a:r>
            <a:r>
              <a:rPr lang="en-US" sz="2000" dirty="0" smtClean="0">
                <a:solidFill>
                  <a:schemeClr val="tx1"/>
                </a:solidFill>
                <a:latin typeface="+mj-lt"/>
              </a:rPr>
              <a:t>is a java program that runs inside JVM on the web server. </a:t>
            </a:r>
          </a:p>
          <a:p>
            <a:pPr marL="609600" indent="-609600">
              <a:lnSpc>
                <a:spcPct val="150000"/>
              </a:lnSpc>
            </a:pPr>
            <a:r>
              <a:rPr lang="en-US" sz="2000" dirty="0" smtClean="0">
                <a:solidFill>
                  <a:schemeClr val="tx1"/>
                </a:solidFill>
                <a:latin typeface="+mj-lt"/>
              </a:rPr>
              <a:t>It is used for developing dynamic web applications.</a:t>
            </a:r>
          </a:p>
          <a:p>
            <a:pPr algn="just">
              <a:lnSpc>
                <a:spcPct val="150000"/>
              </a:lnSpc>
              <a:buFont typeface="Wingdings" panose="05000000000000000000" pitchFamily="2" charset="2"/>
              <a:buChar char="v"/>
            </a:pPr>
            <a:endParaRPr lang="en-US" sz="2000" dirty="0">
              <a:solidFill>
                <a:schemeClr val="tx1"/>
              </a:solidFill>
              <a:latin typeface="+mj-lt"/>
            </a:endParaRPr>
          </a:p>
        </p:txBody>
      </p:sp>
      <p:sp>
        <p:nvSpPr>
          <p:cNvPr id="4" name="Title 1"/>
          <p:cNvSpPr txBox="1">
            <a:spLocks/>
          </p:cNvSpPr>
          <p:nvPr/>
        </p:nvSpPr>
        <p:spPr>
          <a:xfrm>
            <a:off x="1836847" y="619539"/>
            <a:ext cx="9844288" cy="76708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Servlet (cont.)</a:t>
            </a:r>
            <a:endParaRPr lang="en-US" dirty="0"/>
          </a:p>
        </p:txBody>
      </p:sp>
    </p:spTree>
    <p:extLst>
      <p:ext uri="{BB962C8B-B14F-4D97-AF65-F5344CB8AC3E}">
        <p14:creationId xmlns:p14="http://schemas.microsoft.com/office/powerpoint/2010/main" val="325116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285" y="611231"/>
            <a:ext cx="8911687" cy="818324"/>
          </a:xfrm>
        </p:spPr>
        <p:txBody>
          <a:bodyPr/>
          <a:lstStyle/>
          <a:p>
            <a:r>
              <a:rPr lang="en-US" dirty="0" smtClean="0"/>
              <a:t>Servlet Technology</a:t>
            </a:r>
            <a:endParaRPr lang="en-US" dirty="0"/>
          </a:p>
        </p:txBody>
      </p:sp>
      <p:sp>
        <p:nvSpPr>
          <p:cNvPr id="3" name="Content Placeholder 2"/>
          <p:cNvSpPr>
            <a:spLocks noGrp="1"/>
          </p:cNvSpPr>
          <p:nvPr>
            <p:ph idx="1"/>
          </p:nvPr>
        </p:nvSpPr>
        <p:spPr>
          <a:xfrm>
            <a:off x="1893752" y="1442434"/>
            <a:ext cx="10298247" cy="5415566"/>
          </a:xfrm>
        </p:spPr>
        <p:txBody>
          <a:bodyPr>
            <a:normAutofit/>
          </a:bodyPr>
          <a:lstStyle/>
          <a:p>
            <a:pPr>
              <a:lnSpc>
                <a:spcPct val="150000"/>
              </a:lnSpc>
            </a:pPr>
            <a:r>
              <a:rPr lang="th-TH" sz="2000" dirty="0">
                <a:latin typeface="+mj-lt"/>
              </a:rPr>
              <a:t>JAVA APPLETs run on client side (in web browsers) or writing Internet applications.</a:t>
            </a:r>
          </a:p>
          <a:p>
            <a:pPr>
              <a:lnSpc>
                <a:spcPct val="150000"/>
              </a:lnSpc>
            </a:pPr>
            <a:r>
              <a:rPr lang="th-TH" sz="2000" dirty="0">
                <a:latin typeface="+mj-lt"/>
              </a:rPr>
              <a:t>JAVA SERVLETs run on server side for web-based application. (No GUI is required</a:t>
            </a:r>
            <a:r>
              <a:rPr lang="th-TH" sz="2000" dirty="0" smtClean="0">
                <a:latin typeface="+mj-lt"/>
              </a:rPr>
              <a:t>)</a:t>
            </a:r>
            <a:endParaRPr lang="th-TH" sz="2000" dirty="0">
              <a:latin typeface="+mj-lt"/>
            </a:endParaRPr>
          </a:p>
          <a:p>
            <a:pPr>
              <a:lnSpc>
                <a:spcPct val="150000"/>
              </a:lnSpc>
            </a:pPr>
            <a:r>
              <a:rPr lang="th-TH" sz="2000" dirty="0">
                <a:latin typeface="+mj-lt"/>
              </a:rPr>
              <a:t>JAVA have built-in support for multithread</a:t>
            </a:r>
            <a:r>
              <a:rPr lang="th-TH" sz="2000" dirty="0" smtClean="0">
                <a:latin typeface="+mj-lt"/>
              </a:rPr>
              <a:t>.</a:t>
            </a:r>
            <a:endParaRPr lang="th-TH" sz="2000" dirty="0">
              <a:latin typeface="+mj-lt"/>
            </a:endParaRPr>
          </a:p>
          <a:p>
            <a:pPr>
              <a:lnSpc>
                <a:spcPct val="150000"/>
              </a:lnSpc>
            </a:pPr>
            <a:r>
              <a:rPr lang="th-TH" sz="2000" dirty="0">
                <a:latin typeface="+mj-lt"/>
              </a:rPr>
              <a:t>Servlet API is Standard Java Extension API, (NOT part of core Java) and available as add-on package.</a:t>
            </a:r>
          </a:p>
        </p:txBody>
      </p:sp>
    </p:spTree>
    <p:extLst>
      <p:ext uri="{BB962C8B-B14F-4D97-AF65-F5344CB8AC3E}">
        <p14:creationId xmlns:p14="http://schemas.microsoft.com/office/powerpoint/2010/main" val="210197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09" y="568300"/>
            <a:ext cx="8911687" cy="753929"/>
          </a:xfrm>
        </p:spPr>
        <p:txBody>
          <a:bodyPr/>
          <a:lstStyle/>
          <a:p>
            <a:r>
              <a:rPr lang="en-US" dirty="0" smtClean="0"/>
              <a:t>Life cycle of Servlet</a:t>
            </a:r>
            <a:endParaRPr lang="en-US" dirty="0"/>
          </a:p>
        </p:txBody>
      </p:sp>
      <p:sp>
        <p:nvSpPr>
          <p:cNvPr id="3" name="Content Placeholder 2"/>
          <p:cNvSpPr>
            <a:spLocks noGrp="1"/>
          </p:cNvSpPr>
          <p:nvPr>
            <p:ph idx="1"/>
          </p:nvPr>
        </p:nvSpPr>
        <p:spPr>
          <a:xfrm>
            <a:off x="2138452" y="1386624"/>
            <a:ext cx="8915400" cy="3777622"/>
          </a:xfrm>
        </p:spPr>
        <p:txBody>
          <a:bodyPr>
            <a:normAutofit/>
          </a:bodyPr>
          <a:lstStyle/>
          <a:p>
            <a:pPr marL="0" indent="0" algn="just">
              <a:lnSpc>
                <a:spcPct val="150000"/>
              </a:lnSpc>
              <a:spcBef>
                <a:spcPts val="600"/>
              </a:spcBef>
              <a:spcAft>
                <a:spcPts val="600"/>
              </a:spcAft>
              <a:buNone/>
            </a:pPr>
            <a:r>
              <a:rPr lang="en-US" sz="2000" b="1" dirty="0">
                <a:solidFill>
                  <a:schemeClr val="tx1"/>
                </a:solidFill>
                <a:latin typeface="+mj-lt"/>
              </a:rPr>
              <a:t>Servlet life cycle contains five steps: </a:t>
            </a:r>
          </a:p>
          <a:p>
            <a:pPr marL="457200" indent="-457200" algn="just">
              <a:lnSpc>
                <a:spcPct val="150000"/>
              </a:lnSpc>
              <a:spcBef>
                <a:spcPts val="600"/>
              </a:spcBef>
              <a:spcAft>
                <a:spcPts val="600"/>
              </a:spcAft>
              <a:buFont typeface="+mj-lt"/>
              <a:buAutoNum type="arabicPeriod"/>
            </a:pPr>
            <a:r>
              <a:rPr lang="en-US" sz="2000" dirty="0">
                <a:solidFill>
                  <a:schemeClr val="tx1"/>
                </a:solidFill>
                <a:latin typeface="+mj-lt"/>
              </a:rPr>
              <a:t> Loading of Servlet </a:t>
            </a:r>
          </a:p>
          <a:p>
            <a:pPr marL="457200" indent="-457200" algn="just">
              <a:lnSpc>
                <a:spcPct val="150000"/>
              </a:lnSpc>
              <a:spcBef>
                <a:spcPts val="600"/>
              </a:spcBef>
              <a:spcAft>
                <a:spcPts val="600"/>
              </a:spcAft>
              <a:buFont typeface="+mj-lt"/>
              <a:buAutoNum type="arabicPeriod"/>
            </a:pPr>
            <a:r>
              <a:rPr lang="en-US" sz="2000" dirty="0">
                <a:solidFill>
                  <a:schemeClr val="tx1"/>
                </a:solidFill>
                <a:latin typeface="+mj-lt"/>
              </a:rPr>
              <a:t>Creating instance of Servlet </a:t>
            </a:r>
          </a:p>
          <a:p>
            <a:pPr marL="457200" indent="-457200" algn="just">
              <a:lnSpc>
                <a:spcPct val="150000"/>
              </a:lnSpc>
              <a:spcBef>
                <a:spcPts val="600"/>
              </a:spcBef>
              <a:spcAft>
                <a:spcPts val="600"/>
              </a:spcAft>
              <a:buFont typeface="+mj-lt"/>
              <a:buAutoNum type="arabicPeriod"/>
            </a:pPr>
            <a:r>
              <a:rPr lang="en-US" sz="2000" dirty="0">
                <a:solidFill>
                  <a:schemeClr val="tx1"/>
                </a:solidFill>
                <a:latin typeface="+mj-lt"/>
              </a:rPr>
              <a:t>Invoke </a:t>
            </a:r>
            <a:r>
              <a:rPr lang="en-US" sz="2000" dirty="0" err="1">
                <a:solidFill>
                  <a:schemeClr val="tx1"/>
                </a:solidFill>
                <a:latin typeface="+mj-lt"/>
              </a:rPr>
              <a:t>init</a:t>
            </a:r>
            <a:r>
              <a:rPr lang="en-US" sz="2000" dirty="0">
                <a:solidFill>
                  <a:schemeClr val="tx1"/>
                </a:solidFill>
                <a:latin typeface="+mj-lt"/>
              </a:rPr>
              <a:t>() once </a:t>
            </a:r>
          </a:p>
          <a:p>
            <a:pPr marL="457200" indent="-457200" algn="just">
              <a:lnSpc>
                <a:spcPct val="150000"/>
              </a:lnSpc>
              <a:spcBef>
                <a:spcPts val="600"/>
              </a:spcBef>
              <a:spcAft>
                <a:spcPts val="600"/>
              </a:spcAft>
              <a:buFont typeface="+mj-lt"/>
              <a:buAutoNum type="arabicPeriod"/>
            </a:pPr>
            <a:r>
              <a:rPr lang="en-US" sz="2000" dirty="0">
                <a:solidFill>
                  <a:schemeClr val="tx1"/>
                </a:solidFill>
                <a:latin typeface="+mj-lt"/>
              </a:rPr>
              <a:t>Invoke service() repeatedly for each client request </a:t>
            </a:r>
          </a:p>
          <a:p>
            <a:pPr marL="457200" indent="-457200" algn="just">
              <a:lnSpc>
                <a:spcPct val="150000"/>
              </a:lnSpc>
              <a:spcBef>
                <a:spcPts val="600"/>
              </a:spcBef>
              <a:spcAft>
                <a:spcPts val="600"/>
              </a:spcAft>
              <a:buFont typeface="+mj-lt"/>
              <a:buAutoNum type="arabicPeriod"/>
            </a:pPr>
            <a:r>
              <a:rPr lang="en-US" sz="2000" dirty="0">
                <a:solidFill>
                  <a:schemeClr val="tx1"/>
                </a:solidFill>
                <a:latin typeface="+mj-lt"/>
              </a:rPr>
              <a:t>Invoke destroy()</a:t>
            </a:r>
          </a:p>
        </p:txBody>
      </p:sp>
    </p:spTree>
    <p:extLst>
      <p:ext uri="{BB962C8B-B14F-4D97-AF65-F5344CB8AC3E}">
        <p14:creationId xmlns:p14="http://schemas.microsoft.com/office/powerpoint/2010/main" val="317668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678" y="946843"/>
            <a:ext cx="10350321" cy="5632311"/>
          </a:xfrm>
          <a:prstGeom prst="rect">
            <a:avLst/>
          </a:prstGeom>
        </p:spPr>
        <p:txBody>
          <a:bodyPr wrap="square">
            <a:spAutoFit/>
          </a:bodyPr>
          <a:lstStyle/>
          <a:p>
            <a:pPr algn="just">
              <a:lnSpc>
                <a:spcPct val="150000"/>
              </a:lnSpc>
            </a:pPr>
            <a:r>
              <a:rPr lang="en-US" sz="2000" b="1" dirty="0">
                <a:latin typeface="+mj-lt"/>
              </a:rPr>
              <a:t>Step 1: Loading of </a:t>
            </a:r>
            <a:r>
              <a:rPr lang="en-US" sz="2000" b="1" dirty="0" smtClean="0">
                <a:latin typeface="+mj-lt"/>
              </a:rPr>
              <a:t>Servlet</a:t>
            </a:r>
          </a:p>
          <a:p>
            <a:pPr algn="just">
              <a:lnSpc>
                <a:spcPct val="150000"/>
              </a:lnSpc>
            </a:pPr>
            <a:r>
              <a:rPr lang="en-US" sz="2000" dirty="0" smtClean="0">
                <a:latin typeface="+mj-lt"/>
              </a:rPr>
              <a:t>When the web server (e.g. Apache Tomcat) starts up, the servlet container deploy and loads all the servlets.</a:t>
            </a:r>
          </a:p>
          <a:p>
            <a:pPr algn="just">
              <a:lnSpc>
                <a:spcPct val="150000"/>
              </a:lnSpc>
            </a:pPr>
            <a:endParaRPr lang="en-US" sz="2000" dirty="0">
              <a:latin typeface="+mj-lt"/>
            </a:endParaRPr>
          </a:p>
          <a:p>
            <a:pPr algn="just">
              <a:lnSpc>
                <a:spcPct val="150000"/>
              </a:lnSpc>
            </a:pPr>
            <a:r>
              <a:rPr lang="en-US" sz="2000" b="1" dirty="0">
                <a:latin typeface="+mj-lt"/>
              </a:rPr>
              <a:t>Step 2: Creating instance of Servlet</a:t>
            </a:r>
          </a:p>
          <a:p>
            <a:pPr algn="just">
              <a:lnSpc>
                <a:spcPct val="150000"/>
              </a:lnSpc>
            </a:pPr>
            <a:r>
              <a:rPr lang="en-US" sz="2000" dirty="0" smtClean="0">
                <a:latin typeface="+mj-lt"/>
              </a:rPr>
              <a:t>Once </a:t>
            </a:r>
            <a:r>
              <a:rPr lang="en-US" sz="2000" dirty="0">
                <a:latin typeface="+mj-lt"/>
              </a:rPr>
              <a:t>all the Servlet classes loaded, the servlet container creates instances of each servlet class. Servlet container creates only once instance per servlet class and all the requests to the servlet are executed on the same servlet instance.</a:t>
            </a:r>
          </a:p>
          <a:p>
            <a:pPr algn="just">
              <a:lnSpc>
                <a:spcPct val="150000"/>
              </a:lnSpc>
            </a:pPr>
            <a:endParaRPr lang="en-US" sz="2000" dirty="0">
              <a:latin typeface="+mj-lt"/>
            </a:endParaRPr>
          </a:p>
          <a:p>
            <a:pPr algn="just">
              <a:lnSpc>
                <a:spcPct val="150000"/>
              </a:lnSpc>
            </a:pPr>
            <a:r>
              <a:rPr lang="en-US" sz="2000" b="1" dirty="0">
                <a:latin typeface="+mj-lt"/>
              </a:rPr>
              <a:t>Step 3: Invoke </a:t>
            </a:r>
            <a:r>
              <a:rPr lang="en-US" sz="2000" b="1" dirty="0" err="1">
                <a:latin typeface="+mj-lt"/>
              </a:rPr>
              <a:t>init</a:t>
            </a:r>
            <a:r>
              <a:rPr lang="en-US" sz="2000" b="1" dirty="0">
                <a:latin typeface="+mj-lt"/>
              </a:rPr>
              <a:t>() method</a:t>
            </a:r>
          </a:p>
          <a:p>
            <a:pPr algn="just">
              <a:lnSpc>
                <a:spcPct val="150000"/>
              </a:lnSpc>
            </a:pPr>
            <a:r>
              <a:rPr lang="en-US" sz="2000" dirty="0" smtClean="0">
                <a:latin typeface="+mj-lt"/>
              </a:rPr>
              <a:t>Once </a:t>
            </a:r>
            <a:r>
              <a:rPr lang="en-US" sz="2000" dirty="0">
                <a:latin typeface="+mj-lt"/>
              </a:rPr>
              <a:t>all the servlet classes are instantiated, the </a:t>
            </a:r>
            <a:r>
              <a:rPr lang="en-US" sz="2000" dirty="0" err="1">
                <a:latin typeface="+mj-lt"/>
              </a:rPr>
              <a:t>init</a:t>
            </a:r>
            <a:r>
              <a:rPr lang="en-US" sz="2000" dirty="0">
                <a:latin typeface="+mj-lt"/>
              </a:rPr>
              <a:t>() method is invoked for each instantiated servlet.</a:t>
            </a:r>
          </a:p>
        </p:txBody>
      </p:sp>
      <p:sp>
        <p:nvSpPr>
          <p:cNvPr id="5" name="Title 1"/>
          <p:cNvSpPr txBox="1">
            <a:spLocks/>
          </p:cNvSpPr>
          <p:nvPr/>
        </p:nvSpPr>
        <p:spPr>
          <a:xfrm>
            <a:off x="1841678" y="313254"/>
            <a:ext cx="8911687" cy="75392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Life cycle of Servlet (cont.)</a:t>
            </a:r>
            <a:endParaRPr lang="en-US" dirty="0"/>
          </a:p>
        </p:txBody>
      </p:sp>
    </p:spTree>
    <p:extLst>
      <p:ext uri="{BB962C8B-B14F-4D97-AF65-F5344CB8AC3E}">
        <p14:creationId xmlns:p14="http://schemas.microsoft.com/office/powerpoint/2010/main" val="1153241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2" y="1045361"/>
            <a:ext cx="10058398" cy="6093976"/>
          </a:xfrm>
          <a:prstGeom prst="rect">
            <a:avLst/>
          </a:prstGeom>
        </p:spPr>
        <p:txBody>
          <a:bodyPr wrap="square">
            <a:spAutoFit/>
          </a:bodyPr>
          <a:lstStyle/>
          <a:p>
            <a:pPr>
              <a:lnSpc>
                <a:spcPct val="150000"/>
              </a:lnSpc>
            </a:pPr>
            <a:r>
              <a:rPr lang="en-US" sz="2000" b="1" dirty="0">
                <a:latin typeface="+mj-lt"/>
              </a:rPr>
              <a:t>Step 4: Invoke service() </a:t>
            </a:r>
            <a:r>
              <a:rPr lang="en-US" sz="2000" b="1" dirty="0" smtClean="0">
                <a:latin typeface="+mj-lt"/>
              </a:rPr>
              <a:t>method</a:t>
            </a:r>
            <a:endParaRPr lang="en-US" sz="2000" dirty="0">
              <a:latin typeface="+mj-lt"/>
            </a:endParaRPr>
          </a:p>
          <a:p>
            <a:pPr marL="342900" indent="-342900" algn="just">
              <a:lnSpc>
                <a:spcPct val="150000"/>
              </a:lnSpc>
              <a:buFont typeface="Wingdings" panose="05000000000000000000" pitchFamily="2" charset="2"/>
              <a:buChar char="v"/>
            </a:pPr>
            <a:r>
              <a:rPr lang="en-US" sz="2000" dirty="0">
                <a:latin typeface="+mj-lt"/>
              </a:rPr>
              <a:t>Each time the web server receives a request for servlet, it spawns a new thread that calls service() method. </a:t>
            </a:r>
          </a:p>
          <a:p>
            <a:pPr marL="342900" indent="-342900" algn="just">
              <a:lnSpc>
                <a:spcPct val="150000"/>
              </a:lnSpc>
              <a:buFont typeface="Wingdings" panose="05000000000000000000" pitchFamily="2" charset="2"/>
              <a:buChar char="v"/>
            </a:pPr>
            <a:r>
              <a:rPr lang="en-US" sz="2000" dirty="0" smtClean="0">
                <a:latin typeface="+mj-lt"/>
              </a:rPr>
              <a:t>If </a:t>
            </a:r>
            <a:r>
              <a:rPr lang="en-US" sz="2000" dirty="0">
                <a:latin typeface="+mj-lt"/>
              </a:rPr>
              <a:t>the servlet is </a:t>
            </a:r>
            <a:r>
              <a:rPr lang="en-US" sz="2000" dirty="0" err="1">
                <a:latin typeface="+mj-lt"/>
              </a:rPr>
              <a:t>GenericServlet</a:t>
            </a:r>
            <a:r>
              <a:rPr lang="en-US" sz="2000" dirty="0">
                <a:latin typeface="+mj-lt"/>
              </a:rPr>
              <a:t> then the request is served by the service() method itself, </a:t>
            </a:r>
            <a:endParaRPr lang="en-US" sz="2000" dirty="0" smtClean="0">
              <a:latin typeface="+mj-lt"/>
            </a:endParaRPr>
          </a:p>
          <a:p>
            <a:pPr marL="342900" indent="-342900" algn="just">
              <a:lnSpc>
                <a:spcPct val="150000"/>
              </a:lnSpc>
              <a:buFont typeface="Wingdings" panose="05000000000000000000" pitchFamily="2" charset="2"/>
              <a:buChar char="v"/>
            </a:pPr>
            <a:r>
              <a:rPr lang="en-US" sz="2000" dirty="0" smtClean="0">
                <a:latin typeface="+mj-lt"/>
              </a:rPr>
              <a:t>if </a:t>
            </a:r>
            <a:r>
              <a:rPr lang="en-US" sz="2000" dirty="0">
                <a:latin typeface="+mj-lt"/>
              </a:rPr>
              <a:t>the servlet is </a:t>
            </a:r>
            <a:r>
              <a:rPr lang="en-US" sz="2000" dirty="0" err="1">
                <a:latin typeface="+mj-lt"/>
              </a:rPr>
              <a:t>HttpServlet</a:t>
            </a:r>
            <a:r>
              <a:rPr lang="en-US" sz="2000" dirty="0">
                <a:latin typeface="+mj-lt"/>
              </a:rPr>
              <a:t> then service() method receives the request and dispatches it to the correct handler method based on the type of request</a:t>
            </a:r>
            <a:r>
              <a:rPr lang="en-US" sz="2000" dirty="0" smtClean="0">
                <a:latin typeface="+mj-lt"/>
              </a:rPr>
              <a:t>.</a:t>
            </a:r>
          </a:p>
          <a:p>
            <a:pPr algn="just">
              <a:lnSpc>
                <a:spcPct val="150000"/>
              </a:lnSpc>
            </a:pPr>
            <a:endParaRPr lang="en-US" sz="2000" dirty="0" smtClean="0">
              <a:latin typeface="+mj-lt"/>
            </a:endParaRPr>
          </a:p>
          <a:p>
            <a:pPr>
              <a:lnSpc>
                <a:spcPct val="150000"/>
              </a:lnSpc>
            </a:pPr>
            <a:r>
              <a:rPr lang="en-US" sz="2000" b="1" dirty="0">
                <a:latin typeface="+mj-lt"/>
              </a:rPr>
              <a:t>Step 5: Invoke destroy() </a:t>
            </a:r>
            <a:r>
              <a:rPr lang="en-US" sz="2000" b="1" dirty="0" smtClean="0">
                <a:latin typeface="+mj-lt"/>
              </a:rPr>
              <a:t>method</a:t>
            </a:r>
            <a:r>
              <a:rPr lang="en-US" sz="2000" dirty="0">
                <a:latin typeface="+mj-lt"/>
              </a:rPr>
              <a:t/>
            </a:r>
            <a:br>
              <a:rPr lang="en-US" sz="2000" dirty="0">
                <a:latin typeface="+mj-lt"/>
              </a:rPr>
            </a:br>
            <a:r>
              <a:rPr lang="en-US" sz="2000" dirty="0">
                <a:latin typeface="+mj-lt"/>
              </a:rPr>
              <a:t>When servlet container shuts down(this usually happens when we stop the web server), it unloads all the servlets and calls destroy() method for each initialized servlets.</a:t>
            </a:r>
          </a:p>
          <a:p>
            <a:pPr algn="just">
              <a:lnSpc>
                <a:spcPct val="150000"/>
              </a:lnSpc>
            </a:pPr>
            <a:endParaRPr lang="en-US" sz="2000" dirty="0">
              <a:latin typeface="+mj-lt"/>
            </a:endParaRPr>
          </a:p>
        </p:txBody>
      </p:sp>
      <p:sp>
        <p:nvSpPr>
          <p:cNvPr id="6" name="Title 1"/>
          <p:cNvSpPr txBox="1">
            <a:spLocks/>
          </p:cNvSpPr>
          <p:nvPr/>
        </p:nvSpPr>
        <p:spPr>
          <a:xfrm>
            <a:off x="1841678" y="313254"/>
            <a:ext cx="8911687" cy="75392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Life cycle of Servlet (cont.)</a:t>
            </a:r>
            <a:endParaRPr lang="en-US" dirty="0"/>
          </a:p>
        </p:txBody>
      </p:sp>
    </p:spTree>
    <p:extLst>
      <p:ext uri="{BB962C8B-B14F-4D97-AF65-F5344CB8AC3E}">
        <p14:creationId xmlns:p14="http://schemas.microsoft.com/office/powerpoint/2010/main" val="3890961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22120</TotalTime>
  <Words>1955</Words>
  <Application>Microsoft Office PowerPoint</Application>
  <PresentationFormat>Widescreen</PresentationFormat>
  <Paragraphs>423</Paragraphs>
  <Slides>37</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 Unicode MS</vt:lpstr>
      <vt:lpstr>Arial</vt:lpstr>
      <vt:lpstr>Calibri</vt:lpstr>
      <vt:lpstr>Calibri Light</vt:lpstr>
      <vt:lpstr>Century Gothic</vt:lpstr>
      <vt:lpstr>Cordia New</vt:lpstr>
      <vt:lpstr>Ebrima</vt:lpstr>
      <vt:lpstr>Garamond</vt:lpstr>
      <vt:lpstr>Times New Roman</vt:lpstr>
      <vt:lpstr>Wingdings</vt:lpstr>
      <vt:lpstr>Office Theme</vt:lpstr>
      <vt:lpstr>Internet and Web Technology ICT- 2205 Lecture - 9</vt:lpstr>
      <vt:lpstr>Contents</vt:lpstr>
      <vt:lpstr>Some Web Server Related Terminologies</vt:lpstr>
      <vt:lpstr>PowerPoint Presentation</vt:lpstr>
      <vt:lpstr>PowerPoint Presentation</vt:lpstr>
      <vt:lpstr>Servlet Technology</vt:lpstr>
      <vt:lpstr>Life cycle of Servlet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Next Topic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IT- 3205</dc:title>
  <dc:creator>HP</dc:creator>
  <cp:lastModifiedBy>USER</cp:lastModifiedBy>
  <cp:revision>181</cp:revision>
  <dcterms:created xsi:type="dcterms:W3CDTF">2021-08-05T12:08:08Z</dcterms:created>
  <dcterms:modified xsi:type="dcterms:W3CDTF">2022-02-12T05:34:49Z</dcterms:modified>
</cp:coreProperties>
</file>