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0" r:id="rId2"/>
    <p:sldId id="257" r:id="rId3"/>
    <p:sldId id="258" r:id="rId4"/>
    <p:sldId id="262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308" r:id="rId15"/>
    <p:sldId id="309" r:id="rId16"/>
    <p:sldId id="302" r:id="rId17"/>
    <p:sldId id="303" r:id="rId18"/>
    <p:sldId id="307" r:id="rId19"/>
    <p:sldId id="305" r:id="rId20"/>
    <p:sldId id="306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5" autoAdjust="0"/>
  </p:normalViewPr>
  <p:slideViewPr>
    <p:cSldViewPr>
      <p:cViewPr>
        <p:scale>
          <a:sx n="65" d="100"/>
          <a:sy n="65" d="100"/>
        </p:scale>
        <p:origin x="-152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098C-EC78-4498-99E8-D3E1B9D38F73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F38-CB62-4A2D-AAA5-946B7D299F3C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12C-190A-48B0-8F69-CC6194C6AC4A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41D0-AA6E-47D3-A2BD-1B9CB36D24B6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DFE-D814-4F49-B29F-742B11A5B09F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41F1-B6C9-474C-A31E-3899A1F058D2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069D-2014-4454-947C-A3C17A6471DE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B5E9-D1EC-46BF-A14D-718B2B295EC8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F68-BE6F-437E-9CD3-0E2A16C98C45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DAEC-BCE5-40D6-B8B1-9E00D57F31F2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2979-32C5-4DC5-87AE-A190D1BF8F3B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7E76-66C5-407C-8ACC-F42443649AFE}" type="datetime1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If </a:t>
            </a:r>
            <a:r>
              <a:rPr lang="en-US" sz="2600" dirty="0"/>
              <a:t>a graph G = (V, E) contains a </a:t>
            </a:r>
            <a:r>
              <a:rPr lang="en-US" sz="2600" dirty="0" smtClean="0"/>
              <a:t>negative weight </a:t>
            </a:r>
            <a:r>
              <a:rPr lang="en-US" sz="2600" dirty="0"/>
              <a:t>cycle, then some shortest paths may not exist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b="1" dirty="0"/>
              <a:t>Bellman-Ford algorithm: </a:t>
            </a:r>
            <a:r>
              <a:rPr lang="en-US" sz="2600" dirty="0"/>
              <a:t>Finds all shortest-path lengths from a source s ∈ V to all v ∈ V or determines that a negative-weight cycle exists.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030046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45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7848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Bellman-Ford algorithm is designed for directed graphs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If G is undirected, replace every edge (</a:t>
            </a:r>
            <a:r>
              <a:rPr lang="en-US" sz="2600" dirty="0" err="1"/>
              <a:t>u,v</a:t>
            </a:r>
            <a:r>
              <a:rPr lang="en-US" sz="2600" dirty="0"/>
              <a:t>) with two directed edges (</a:t>
            </a:r>
            <a:r>
              <a:rPr lang="en-US" sz="2600" dirty="0" err="1"/>
              <a:t>u,v</a:t>
            </a:r>
            <a:r>
              <a:rPr lang="en-US" sz="2600" dirty="0"/>
              <a:t>) and (</a:t>
            </a:r>
            <a:r>
              <a:rPr lang="en-US" sz="2600" dirty="0" err="1"/>
              <a:t>v,u</a:t>
            </a:r>
            <a:r>
              <a:rPr lang="en-US" sz="2600" dirty="0"/>
              <a:t>), both with weight w(</a:t>
            </a:r>
            <a:r>
              <a:rPr lang="en-US" sz="2600" dirty="0" err="1"/>
              <a:t>u,v</a:t>
            </a:r>
            <a:r>
              <a:rPr lang="en-US" sz="2600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057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720" y="1443841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b="1" i="1" dirty="0" smtClean="0"/>
              <a:t>Bellman-Ford algorithm solves the single-source shortest-paths problem in </a:t>
            </a:r>
            <a:r>
              <a:rPr lang="en-US" sz="2600" dirty="0" smtClean="0"/>
              <a:t>the general case in which edge weights may be negative. </a:t>
            </a:r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Given a weighted, directed graph G =(V,E) with source </a:t>
            </a:r>
            <a:r>
              <a:rPr lang="en-US" sz="2600" b="1" dirty="0" smtClean="0"/>
              <a:t>s</a:t>
            </a:r>
            <a:r>
              <a:rPr lang="en-US" sz="2600" dirty="0" smtClean="0"/>
              <a:t> and weight w, the Bellman-Ford algorithm returns 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value indicating whether or not there is a negative-weight cycle that is reachable from the source. </a:t>
            </a:r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If there is such a cycle, the algorithm indicates that no solution exists. If there is no such cycle, the algorithm produces the shortest paths and their weights.</a:t>
            </a:r>
            <a:endParaRPr 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algorithm relaxes edges, progressively decreasing an estimate </a:t>
            </a:r>
            <a:r>
              <a:rPr lang="en-US" sz="2600" dirty="0" err="1" smtClean="0"/>
              <a:t>v.</a:t>
            </a:r>
            <a:r>
              <a:rPr lang="en-US" sz="2600" i="1" dirty="0" err="1" smtClean="0"/>
              <a:t>d</a:t>
            </a:r>
            <a:r>
              <a:rPr lang="en-US" sz="2600" i="1" dirty="0" smtClean="0"/>
              <a:t> on the </a:t>
            </a:r>
            <a:r>
              <a:rPr lang="en-US" sz="2600" dirty="0" smtClean="0"/>
              <a:t>weight of a shortest path from the source s to each vertex v until it achieves the actual shortest-path weight δ(</a:t>
            </a:r>
            <a:r>
              <a:rPr lang="en-US" sz="2600" dirty="0" err="1" smtClean="0"/>
              <a:t>s,v</a:t>
            </a:r>
            <a:r>
              <a:rPr lang="en-US" sz="2600" dirty="0" smtClean="0"/>
              <a:t>). 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algorithm returns TRUE if and only if the graph contains no negative-weight cycles that are reachable from the source.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572" y="1966427"/>
            <a:ext cx="44958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BELLMAN-FORD(</a:t>
            </a:r>
            <a:r>
              <a:rPr lang="en-US" sz="2400" dirty="0" err="1"/>
              <a:t>G,w,s</a:t>
            </a:r>
            <a:r>
              <a:rPr lang="en-US" sz="2400" dirty="0"/>
              <a:t>)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INITIALIZE-SINGLE-SOURCE(G,s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smtClean="0"/>
              <a:t>  for </a:t>
            </a:r>
            <a:r>
              <a:rPr lang="en-US" sz="2400" dirty="0"/>
              <a:t>i = 1 to |G.V|-1 </a:t>
            </a:r>
            <a:endParaRPr lang="en-US" sz="2400" dirty="0" smtClean="0"/>
          </a:p>
          <a:p>
            <a:r>
              <a:rPr lang="en-US" sz="2400" dirty="0" smtClean="0"/>
              <a:t>3.          </a:t>
            </a:r>
            <a:r>
              <a:rPr lang="en-US" sz="2400" dirty="0"/>
              <a:t>for each edge (</a:t>
            </a:r>
            <a:r>
              <a:rPr lang="en-US" sz="2400" dirty="0" err="1"/>
              <a:t>u,v</a:t>
            </a:r>
            <a:r>
              <a:rPr lang="en-US" sz="2400" dirty="0"/>
              <a:t>) ∈ G.E </a:t>
            </a:r>
            <a:endParaRPr lang="en-US" sz="2400" dirty="0" smtClean="0"/>
          </a:p>
          <a:p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dirty="0" smtClean="0"/>
              <a:t>                RELAX(</a:t>
            </a:r>
            <a:r>
              <a:rPr lang="en-US" sz="2400" dirty="0" err="1" smtClean="0"/>
              <a:t>u,v,w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57200" indent="-457200">
              <a:buAutoNum type="arabicPeriod" startAt="5"/>
            </a:pPr>
            <a:r>
              <a:rPr lang="en-US" sz="2400" dirty="0" smtClean="0"/>
              <a:t>for </a:t>
            </a:r>
            <a:r>
              <a:rPr lang="en-US" sz="2400" dirty="0"/>
              <a:t>each edge (</a:t>
            </a:r>
            <a:r>
              <a:rPr lang="en-US" sz="2400" dirty="0" err="1"/>
              <a:t>u,v</a:t>
            </a:r>
            <a:r>
              <a:rPr lang="en-US" sz="2400" dirty="0"/>
              <a:t>) ∈ G.E </a:t>
            </a:r>
            <a:r>
              <a:rPr lang="en-US" sz="2400" dirty="0" smtClean="0"/>
              <a:t> </a:t>
            </a:r>
          </a:p>
          <a:p>
            <a:pPr marL="457200" indent="-457200">
              <a:buAutoNum type="arabicPeriod" startAt="5"/>
            </a:pPr>
            <a:r>
              <a:rPr lang="en-US" sz="2400" dirty="0" smtClean="0"/>
              <a:t>       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7</a:t>
            </a:r>
            <a:r>
              <a:rPr lang="en-US" sz="2400" dirty="0"/>
              <a:t>. </a:t>
            </a:r>
            <a:r>
              <a:rPr lang="en-US" sz="2400" dirty="0" smtClean="0"/>
              <a:t>                 return </a:t>
            </a:r>
            <a:r>
              <a:rPr lang="en-US" sz="2400" dirty="0"/>
              <a:t>FALSE </a:t>
            </a:r>
            <a:endParaRPr lang="en-US" sz="2400" dirty="0" smtClean="0"/>
          </a:p>
          <a:p>
            <a:r>
              <a:rPr lang="en-US" sz="2400" dirty="0" smtClean="0"/>
              <a:t>8</a:t>
            </a:r>
            <a:r>
              <a:rPr lang="en-US" sz="2400" dirty="0"/>
              <a:t>. </a:t>
            </a:r>
            <a:r>
              <a:rPr lang="en-US" sz="2400" dirty="0" smtClean="0"/>
              <a:t>  return </a:t>
            </a:r>
            <a:r>
              <a:rPr lang="en-US" sz="2400" dirty="0"/>
              <a:t>TRUE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00600" y="1966427"/>
            <a:ext cx="41148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INITIALIZE-SINGLE-SOURCE(G,s) </a:t>
            </a:r>
          </a:p>
          <a:p>
            <a:pPr marL="342900" indent="-342900">
              <a:buAutoNum type="arabicPeriod"/>
            </a:pPr>
            <a:r>
              <a:rPr lang="en-US" sz="2400" dirty="0"/>
              <a:t>for each vertex v ∈ G.V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/>
              <a:t>v.d</a:t>
            </a:r>
            <a:r>
              <a:rPr lang="en-US" sz="2400" dirty="0"/>
              <a:t> = ∞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 smtClean="0"/>
              <a:t>v.pi</a:t>
            </a:r>
            <a:r>
              <a:rPr lang="en-US" sz="2400" dirty="0" smtClean="0"/>
              <a:t> </a:t>
            </a:r>
            <a:r>
              <a:rPr lang="en-US" sz="2400" dirty="0"/>
              <a:t>= NIL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s.d</a:t>
            </a:r>
            <a:r>
              <a:rPr lang="en-US" sz="2400" dirty="0"/>
              <a:t> = 0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RELAX(</a:t>
            </a:r>
            <a:r>
              <a:rPr lang="en-US" sz="2400" dirty="0" err="1"/>
              <a:t>u,v,w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</a:t>
            </a:r>
            <a:r>
              <a:rPr lang="en-US" sz="2400" dirty="0" err="1"/>
              <a:t>v.d</a:t>
            </a:r>
            <a:r>
              <a:rPr lang="en-US" sz="2400" dirty="0"/>
              <a:t> =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</a:t>
            </a:r>
            <a:r>
              <a:rPr lang="en-US" sz="2400" dirty="0" err="1"/>
              <a:t>v.pi</a:t>
            </a:r>
            <a:r>
              <a:rPr lang="en-US" sz="2400" dirty="0"/>
              <a:t> = 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45163" y="5867400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 to 4: Find shortest path</a:t>
            </a:r>
          </a:p>
          <a:p>
            <a:r>
              <a:rPr lang="en-US" dirty="0" smtClean="0"/>
              <a:t>Step 5 to 7:Check negative </a:t>
            </a:r>
            <a:r>
              <a:rPr lang="en-US" dirty="0"/>
              <a:t>weight cycle</a:t>
            </a:r>
          </a:p>
        </p:txBody>
      </p:sp>
    </p:spTree>
    <p:extLst>
      <p:ext uri="{BB962C8B-B14F-4D97-AF65-F5344CB8AC3E}">
        <p14:creationId xmlns:p14="http://schemas.microsoft.com/office/powerpoint/2010/main" val="232245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45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077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/>
              <a:t>Bellman</a:t>
            </a:r>
            <a:r>
              <a:rPr lang="en-US" sz="2600" dirty="0"/>
              <a:t>–</a:t>
            </a:r>
            <a:r>
              <a:rPr lang="en-US" sz="2600" b="1" dirty="0"/>
              <a:t>Ford algorithm</a:t>
            </a:r>
            <a:r>
              <a:rPr lang="en-US" sz="2600" dirty="0"/>
              <a:t> is slower </a:t>
            </a:r>
            <a:r>
              <a:rPr lang="en-US" sz="2600" dirty="0" smtClean="0"/>
              <a:t>than </a:t>
            </a:r>
            <a:r>
              <a:rPr lang="en-US" sz="2600" dirty="0" err="1" smtClean="0"/>
              <a:t>Dijkstra's</a:t>
            </a:r>
            <a:r>
              <a:rPr lang="en-US" sz="2600" dirty="0"/>
              <a:t> </a:t>
            </a:r>
            <a:r>
              <a:rPr lang="en-US" sz="2600" dirty="0" smtClean="0"/>
              <a:t> </a:t>
            </a:r>
            <a:r>
              <a:rPr lang="en-US" sz="2600" b="1" dirty="0" smtClean="0"/>
              <a:t>Algorithm</a:t>
            </a:r>
            <a:r>
              <a:rPr lang="en-US" sz="2600" dirty="0"/>
              <a:t> but it is capable of handling negative weights edges in the graph unlike </a:t>
            </a:r>
            <a:r>
              <a:rPr lang="en-US" sz="2600" dirty="0" err="1"/>
              <a:t>Dijkstra's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75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1828800"/>
            <a:ext cx="8976852" cy="415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+mj-lt"/>
              </a:rPr>
              <a:t>we shall focus on the </a:t>
            </a:r>
            <a:r>
              <a:rPr lang="en-US" sz="2600" b="1" i="1" dirty="0" smtClean="0">
                <a:latin typeface="+mj-lt"/>
              </a:rPr>
              <a:t>single-source shortest-paths problem: given </a:t>
            </a:r>
            <a:r>
              <a:rPr lang="en-US" sz="2600" dirty="0" smtClean="0">
                <a:latin typeface="+mj-lt"/>
              </a:rPr>
              <a:t>a graph G =(V, E), we want to find a shortest path from a given </a:t>
            </a:r>
            <a:r>
              <a:rPr lang="en-US" sz="2600" b="1" i="1" dirty="0" smtClean="0">
                <a:latin typeface="+mj-lt"/>
              </a:rPr>
              <a:t>source vertex </a:t>
            </a:r>
            <a:r>
              <a:rPr lang="en-US" sz="2600" dirty="0" smtClean="0">
                <a:latin typeface="+mj-lt"/>
              </a:rPr>
              <a:t>s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to each vertex  v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.</a:t>
            </a:r>
            <a:endParaRPr lang="en-US" sz="26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Relaxation: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7402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91000"/>
            <a:ext cx="3981693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9436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Here, each vertex  v </a:t>
            </a:r>
            <a:r>
              <a:rPr lang="en-US" sz="2100" dirty="0" smtClean="0">
                <a:latin typeface="Arial"/>
                <a:cs typeface="Arial"/>
              </a:rPr>
              <a:t>ϵ</a:t>
            </a:r>
            <a:r>
              <a:rPr lang="en-US" sz="2100" dirty="0" smtClean="0"/>
              <a:t> V a </a:t>
            </a:r>
            <a:r>
              <a:rPr lang="en-US" sz="2100" b="1" i="1" dirty="0" smtClean="0"/>
              <a:t>predecessor v.</a:t>
            </a:r>
            <a:r>
              <a:rPr lang="el-GR" sz="2100" b="1" i="1" dirty="0" smtClean="0">
                <a:latin typeface="Arial"/>
                <a:cs typeface="Arial"/>
              </a:rPr>
              <a:t>π</a:t>
            </a:r>
            <a:r>
              <a:rPr lang="en-US" sz="2100" b="1" i="1" dirty="0" smtClean="0"/>
              <a:t> that is either another vertex or NIL.</a:t>
            </a:r>
            <a:endParaRPr lang="en-US" sz="2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84572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43" y="2362200"/>
            <a:ext cx="8610601" cy="6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90511"/>
            <a:ext cx="3429000" cy="15039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58555"/>
            <a:ext cx="4953000" cy="21040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err="1" smtClean="0"/>
              <a:t>Dijkstra’s</a:t>
            </a:r>
            <a:r>
              <a:rPr lang="en-US" sz="2600" b="1" dirty="0" smtClean="0"/>
              <a:t> algorithm: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Dijkstra’s</a:t>
            </a:r>
            <a:r>
              <a:rPr lang="en-US" sz="2600" dirty="0" smtClean="0"/>
              <a:t> algorithm solves the single-source shortest-paths problem on a weighted, directed graph G = (V,E) for the case in which all edge weights are nonnegative.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4708594" cy="3216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43962" cy="439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algorithm:</a:t>
            </a:r>
            <a:r>
              <a:rPr lang="en-US" sz="3600" dirty="0" err="1" smtClean="0"/>
              <a:t>Example</a:t>
            </a:r>
            <a:endParaRPr lang="en-US" sz="3600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592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Algorithm Analysis IT-2101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Dijkstra’s algorithm</vt:lpstr>
      <vt:lpstr>Dijkstra’s algorithm:Example</vt:lpstr>
      <vt:lpstr>Dijkstra’s algorithm: Example</vt:lpstr>
      <vt:lpstr>PowerPoint Presentation</vt:lpstr>
      <vt:lpstr>Dijkstra’s algorithm: Example</vt:lpstr>
      <vt:lpstr>PowerPoint Presentation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47</cp:revision>
  <dcterms:created xsi:type="dcterms:W3CDTF">2016-11-11T15:02:15Z</dcterms:created>
  <dcterms:modified xsi:type="dcterms:W3CDTF">2017-08-09T15:51:14Z</dcterms:modified>
</cp:coreProperties>
</file>