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73" r:id="rId3"/>
    <p:sldId id="264" r:id="rId4"/>
    <p:sldId id="265" r:id="rId5"/>
    <p:sldId id="266" r:id="rId6"/>
    <p:sldId id="267" r:id="rId7"/>
    <p:sldId id="268" r:id="rId8"/>
    <p:sldId id="269" r:id="rId9"/>
    <p:sldId id="270" r:id="rId10"/>
    <p:sldId id="271" r:id="rId11"/>
    <p:sldId id="272" r:id="rId12"/>
    <p:sldId id="257" r:id="rId13"/>
    <p:sldId id="258" r:id="rId14"/>
    <p:sldId id="259" r:id="rId15"/>
    <p:sldId id="261" r:id="rId16"/>
    <p:sldId id="262" r:id="rId17"/>
    <p:sldId id="260" r:id="rId18"/>
    <p:sldId id="263"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BF849-4690-476B-853E-8A76EE0A7070}" type="datetimeFigureOut">
              <a:rPr lang="en-US" smtClean="0"/>
              <a:t>8/19/2017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E8015-92EF-4D5E-9578-619F54CB145B}" type="slidenum">
              <a:rPr lang="en-US" smtClean="0"/>
              <a:t>‹#›</a:t>
            </a:fld>
            <a:endParaRPr lang="en-US"/>
          </a:p>
        </p:txBody>
      </p:sp>
    </p:spTree>
    <p:extLst>
      <p:ext uri="{BB962C8B-B14F-4D97-AF65-F5344CB8AC3E}">
        <p14:creationId xmlns:p14="http://schemas.microsoft.com/office/powerpoint/2010/main" val="156350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375D97-A41B-415A-BA77-B2E4067C13E0}"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66534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CFA4E-7112-444F-9755-E8ACF2541593}"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422000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A3111-295D-4739-BD3A-EA62E7FE0A05}"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09602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CD1E54-722C-41FE-8BC6-DA6A55CDFF75}"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17442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B56C87-9EB1-4446-93F4-7F95E991E963}" type="datetime1">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57283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CD92CF-0EA3-4846-9E2C-49CFBB8E9EC6}" type="datetime1">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21526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B129E9-F589-4C63-BB5A-04A48C5F5FEE}" type="datetime1">
              <a:rPr lang="en-US" smtClean="0"/>
              <a:t>8/19/2017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36507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0B28A1-4020-4F33-AF51-C67239A25C4E}" type="datetime1">
              <a:rPr lang="en-US" smtClean="0"/>
              <a:t>8/19/2017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57357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28DC9-534E-4404-9A37-1705BF4704DA}" type="datetime1">
              <a:rPr lang="en-US" smtClean="0"/>
              <a:t>8/19/2017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153196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2D4EE1-839D-47A9-A023-CB512BF875C1}" type="datetime1">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117429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F9DE8-F546-4F86-8342-03B7D24B24F0}" type="datetime1">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372954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5D663-03FE-450A-ABA8-F3474FF95419}" type="datetime1">
              <a:rPr lang="en-US" smtClean="0"/>
              <a:t>8/19/2017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C78B7-01EF-462F-B3E2-64F963859DD7}" type="slidenum">
              <a:rPr lang="en-US" smtClean="0"/>
              <a:t>‹#›</a:t>
            </a:fld>
            <a:endParaRPr lang="en-US"/>
          </a:p>
        </p:txBody>
      </p:sp>
    </p:spTree>
    <p:extLst>
      <p:ext uri="{BB962C8B-B14F-4D97-AF65-F5344CB8AC3E}">
        <p14:creationId xmlns:p14="http://schemas.microsoft.com/office/powerpoint/2010/main" val="800015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Algorithm Analysis</a:t>
            </a:r>
            <a:br>
              <a:rPr lang="en-US" dirty="0" smtClean="0"/>
            </a:br>
            <a:r>
              <a:rPr lang="en-US" dirty="0" smtClean="0"/>
              <a:t>IT-2101</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26969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b="1" dirty="0" smtClean="0"/>
              <a:t>Example 2:</a:t>
            </a:r>
            <a:endParaRPr lang="en-US" sz="2600" b="1"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487885" cy="29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smtClean="0"/>
              <a:t>The Radix Sort Algorithm</a:t>
            </a:r>
            <a:endParaRPr lang="en-US" sz="3600" dirty="0"/>
          </a:p>
        </p:txBody>
      </p:sp>
    </p:spTree>
    <p:extLst>
      <p:ext uri="{BB962C8B-B14F-4D97-AF65-F5344CB8AC3E}">
        <p14:creationId xmlns:p14="http://schemas.microsoft.com/office/powerpoint/2010/main" val="99483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following procedure assumes </a:t>
            </a:r>
            <a:r>
              <a:rPr lang="en-US" sz="2600" dirty="0" smtClean="0"/>
              <a:t>that each </a:t>
            </a:r>
            <a:r>
              <a:rPr lang="en-US" sz="2600" dirty="0"/>
              <a:t>element in the n-element array A has d digits, where digit </a:t>
            </a:r>
            <a:r>
              <a:rPr lang="en-US" sz="2600" b="1" dirty="0"/>
              <a:t>1</a:t>
            </a:r>
            <a:r>
              <a:rPr lang="en-US" sz="2600" dirty="0"/>
              <a:t> is the </a:t>
            </a:r>
            <a:r>
              <a:rPr lang="en-US" sz="2600" dirty="0" smtClean="0"/>
              <a:t>lowest-order digit </a:t>
            </a:r>
            <a:r>
              <a:rPr lang="en-US" sz="2600" dirty="0"/>
              <a:t>and digit </a:t>
            </a:r>
            <a:r>
              <a:rPr lang="en-US" sz="2600" b="1" dirty="0"/>
              <a:t>d</a:t>
            </a:r>
            <a:r>
              <a:rPr lang="en-US" sz="2600" dirty="0"/>
              <a:t> is the highest-order digit.</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11</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6208259"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smtClean="0"/>
              <a:t>The Radix Sort Algorithm</a:t>
            </a:r>
            <a:endParaRPr lang="en-US" sz="3600" dirty="0"/>
          </a:p>
        </p:txBody>
      </p:sp>
    </p:spTree>
    <p:extLst>
      <p:ext uri="{BB962C8B-B14F-4D97-AF65-F5344CB8AC3E}">
        <p14:creationId xmlns:p14="http://schemas.microsoft.com/office/powerpoint/2010/main" val="139291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i="1" dirty="0"/>
              <a:t>Bucket sort </a:t>
            </a:r>
            <a:r>
              <a:rPr lang="en-US" sz="2600" dirty="0"/>
              <a:t>assumes that the input is drawn from a uniform distribution and has </a:t>
            </a:r>
            <a:r>
              <a:rPr lang="en-US" sz="2600" dirty="0" smtClean="0"/>
              <a:t>an average-case </a:t>
            </a:r>
            <a:r>
              <a:rPr lang="en-US" sz="2600" dirty="0"/>
              <a:t>running time of </a:t>
            </a:r>
            <a:r>
              <a:rPr lang="en-US" sz="2600" dirty="0" smtClean="0"/>
              <a:t>O(n). </a:t>
            </a:r>
          </a:p>
          <a:p>
            <a:pPr algn="just"/>
            <a:r>
              <a:rPr lang="en-US" sz="2600" dirty="0" smtClean="0"/>
              <a:t>Like </a:t>
            </a:r>
            <a:r>
              <a:rPr lang="en-US" sz="2600" dirty="0"/>
              <a:t>counting sort, bucket sort is fast </a:t>
            </a:r>
            <a:r>
              <a:rPr lang="en-US" sz="2600" dirty="0" smtClean="0"/>
              <a:t>because it </a:t>
            </a:r>
            <a:r>
              <a:rPr lang="en-US" sz="2600" dirty="0"/>
              <a:t>assumes something about the input. </a:t>
            </a:r>
            <a:endParaRPr lang="en-US" sz="2600" dirty="0" smtClean="0"/>
          </a:p>
          <a:p>
            <a:pPr algn="just"/>
            <a:r>
              <a:rPr lang="en-US" sz="2600" dirty="0" smtClean="0"/>
              <a:t>Whereas </a:t>
            </a:r>
            <a:r>
              <a:rPr lang="en-US" sz="2600" dirty="0"/>
              <a:t>counting sort assumes that the </a:t>
            </a:r>
            <a:r>
              <a:rPr lang="en-US" sz="2600" dirty="0" smtClean="0"/>
              <a:t>input consists </a:t>
            </a:r>
            <a:r>
              <a:rPr lang="en-US" sz="2600" dirty="0"/>
              <a:t>of integers in a small range, bucket sort assumes that the input is </a:t>
            </a:r>
            <a:r>
              <a:rPr lang="en-US" sz="2600" dirty="0" smtClean="0"/>
              <a:t>generated by </a:t>
            </a:r>
            <a:r>
              <a:rPr lang="en-US" sz="2600" dirty="0"/>
              <a:t>a random process that distributes elements uniformly and independently </a:t>
            </a:r>
            <a:r>
              <a:rPr lang="en-US" sz="2600" dirty="0" smtClean="0"/>
              <a:t>over the </a:t>
            </a:r>
            <a:r>
              <a:rPr lang="en-US" sz="2600" dirty="0"/>
              <a:t>interval [</a:t>
            </a:r>
            <a:r>
              <a:rPr lang="en-US" sz="2600" dirty="0" smtClean="0"/>
              <a:t>0, 1)</a:t>
            </a:r>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Bucket sort</a:t>
            </a:r>
            <a:endParaRPr lang="en-US" sz="3600" b="1" dirty="0"/>
          </a:p>
        </p:txBody>
      </p:sp>
      <p:sp>
        <p:nvSpPr>
          <p:cNvPr id="5" name="Slide Number Placeholder 4"/>
          <p:cNvSpPr>
            <a:spLocks noGrp="1"/>
          </p:cNvSpPr>
          <p:nvPr>
            <p:ph type="sldNum" sz="quarter" idx="12"/>
          </p:nvPr>
        </p:nvSpPr>
        <p:spPr/>
        <p:txBody>
          <a:bodyPr/>
          <a:lstStyle/>
          <a:p>
            <a:fld id="{1C7C78B7-01EF-462F-B3E2-64F963859DD7}" type="slidenum">
              <a:rPr lang="en-US" smtClean="0"/>
              <a:t>12</a:t>
            </a:fld>
            <a:endParaRPr lang="en-US"/>
          </a:p>
        </p:txBody>
      </p:sp>
    </p:spTree>
    <p:extLst>
      <p:ext uri="{BB962C8B-B14F-4D97-AF65-F5344CB8AC3E}">
        <p14:creationId xmlns:p14="http://schemas.microsoft.com/office/powerpoint/2010/main" val="98734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Bucket sort divides the interval [</a:t>
            </a:r>
            <a:r>
              <a:rPr lang="en-US" sz="2600" dirty="0" smtClean="0"/>
              <a:t>0, 1) </a:t>
            </a:r>
            <a:r>
              <a:rPr lang="en-US" sz="2600" dirty="0"/>
              <a:t>into n equal-sized subintervals, or </a:t>
            </a:r>
            <a:r>
              <a:rPr lang="en-US" sz="2600" b="1" i="1" dirty="0" smtClean="0"/>
              <a:t>buckets</a:t>
            </a:r>
            <a:r>
              <a:rPr lang="en-US" sz="2600" dirty="0" smtClean="0"/>
              <a:t>, and </a:t>
            </a:r>
            <a:r>
              <a:rPr lang="en-US" sz="2600" dirty="0"/>
              <a:t>then distributes the n input numbers into the buckets. </a:t>
            </a:r>
            <a:endParaRPr lang="en-US" sz="2600" dirty="0" smtClean="0"/>
          </a:p>
          <a:p>
            <a:pPr algn="just"/>
            <a:r>
              <a:rPr lang="en-US" sz="2600" dirty="0" smtClean="0"/>
              <a:t>Since </a:t>
            </a:r>
            <a:r>
              <a:rPr lang="en-US" sz="2600" dirty="0"/>
              <a:t>the inputs are </a:t>
            </a:r>
            <a:r>
              <a:rPr lang="en-US" sz="2600" dirty="0" smtClean="0"/>
              <a:t>uniformly and </a:t>
            </a:r>
            <a:r>
              <a:rPr lang="en-US" sz="2600" dirty="0"/>
              <a:t>independently distributed over [</a:t>
            </a:r>
            <a:r>
              <a:rPr lang="en-US" sz="2600" dirty="0" smtClean="0"/>
              <a:t>0, 1), </a:t>
            </a:r>
            <a:r>
              <a:rPr lang="en-US" sz="2600" dirty="0"/>
              <a:t>we do not expect many </a:t>
            </a:r>
            <a:r>
              <a:rPr lang="en-US" sz="2600" dirty="0" smtClean="0"/>
              <a:t>numbers to </a:t>
            </a:r>
            <a:r>
              <a:rPr lang="en-US" sz="2600" dirty="0"/>
              <a:t>fall into each bucket. </a:t>
            </a:r>
            <a:endParaRPr lang="en-US" sz="2600" dirty="0" smtClean="0"/>
          </a:p>
          <a:p>
            <a:pPr algn="just"/>
            <a:r>
              <a:rPr lang="en-US" sz="2600" dirty="0" smtClean="0"/>
              <a:t>To </a:t>
            </a:r>
            <a:r>
              <a:rPr lang="en-US" sz="2600" dirty="0"/>
              <a:t>produce the output, we simply sort the numbers in </a:t>
            </a:r>
            <a:r>
              <a:rPr lang="en-US" sz="2600" dirty="0" smtClean="0"/>
              <a:t>each bucket </a:t>
            </a:r>
            <a:r>
              <a:rPr lang="en-US" sz="2600" dirty="0"/>
              <a:t>and then go through the buckets in order, listing the elements in each.</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Bucket sort</a:t>
            </a:r>
            <a:endParaRPr lang="en-US" sz="3600" b="1" dirty="0"/>
          </a:p>
        </p:txBody>
      </p:sp>
      <p:sp>
        <p:nvSpPr>
          <p:cNvPr id="5" name="Slide Number Placeholder 4"/>
          <p:cNvSpPr>
            <a:spLocks noGrp="1"/>
          </p:cNvSpPr>
          <p:nvPr>
            <p:ph type="sldNum" sz="quarter" idx="12"/>
          </p:nvPr>
        </p:nvSpPr>
        <p:spPr/>
        <p:txBody>
          <a:bodyPr/>
          <a:lstStyle/>
          <a:p>
            <a:fld id="{1C7C78B7-01EF-462F-B3E2-64F963859DD7}" type="slidenum">
              <a:rPr lang="en-US" smtClean="0"/>
              <a:t>13</a:t>
            </a:fld>
            <a:endParaRPr lang="en-US"/>
          </a:p>
        </p:txBody>
      </p:sp>
    </p:spTree>
    <p:extLst>
      <p:ext uri="{BB962C8B-B14F-4D97-AF65-F5344CB8AC3E}">
        <p14:creationId xmlns:p14="http://schemas.microsoft.com/office/powerpoint/2010/main" val="205314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The </a:t>
            </a:r>
            <a:r>
              <a:rPr lang="en-US" sz="2600" dirty="0"/>
              <a:t>code for bucket sort assumes that the input is an n-element array A </a:t>
            </a:r>
            <a:r>
              <a:rPr lang="en-US" sz="2600" dirty="0" smtClean="0"/>
              <a:t>and that </a:t>
            </a:r>
            <a:r>
              <a:rPr lang="en-US" sz="2600" dirty="0"/>
              <a:t>each element </a:t>
            </a:r>
            <a:r>
              <a:rPr lang="en-US" sz="2600" dirty="0" smtClean="0"/>
              <a:t>A[i] </a:t>
            </a:r>
            <a:r>
              <a:rPr lang="en-US" sz="2600" dirty="0"/>
              <a:t>in the array satisfies 0  </a:t>
            </a:r>
            <a:r>
              <a:rPr lang="en-US" sz="2600" dirty="0" smtClean="0"/>
              <a:t>≤ A[i] </a:t>
            </a:r>
            <a:r>
              <a:rPr lang="en-US" sz="2600" dirty="0"/>
              <a:t>&lt; 1. The code requires </a:t>
            </a:r>
            <a:r>
              <a:rPr lang="en-US" sz="2600" dirty="0" smtClean="0"/>
              <a:t>an auxiliary </a:t>
            </a:r>
            <a:r>
              <a:rPr lang="en-US" sz="2600" dirty="0"/>
              <a:t>array </a:t>
            </a:r>
            <a:r>
              <a:rPr lang="en-US" sz="2600" dirty="0" smtClean="0"/>
              <a:t>B[0……n-1] </a:t>
            </a:r>
            <a:r>
              <a:rPr lang="en-US" sz="2600" dirty="0"/>
              <a:t>of linked lists (buckets) and assumes that there is </a:t>
            </a:r>
            <a:r>
              <a:rPr lang="en-US" sz="2600" dirty="0" smtClean="0"/>
              <a:t>a mechanism </a:t>
            </a:r>
            <a:r>
              <a:rPr lang="en-US" sz="2600" dirty="0"/>
              <a:t>for maintaining such lists.</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Bucket sort</a:t>
            </a:r>
            <a:endParaRPr lang="en-US" sz="3600" b="1" dirty="0"/>
          </a:p>
        </p:txBody>
      </p:sp>
      <p:sp>
        <p:nvSpPr>
          <p:cNvPr id="5" name="Slide Number Placeholder 4"/>
          <p:cNvSpPr>
            <a:spLocks noGrp="1"/>
          </p:cNvSpPr>
          <p:nvPr>
            <p:ph type="sldNum" sz="quarter" idx="12"/>
          </p:nvPr>
        </p:nvSpPr>
        <p:spPr/>
        <p:txBody>
          <a:bodyPr/>
          <a:lstStyle/>
          <a:p>
            <a:fld id="{1C7C78B7-01EF-462F-B3E2-64F963859DD7}" type="slidenum">
              <a:rPr lang="en-US" smtClean="0"/>
              <a:t>14</a:t>
            </a:fld>
            <a:endParaRPr lang="en-US"/>
          </a:p>
        </p:txBody>
      </p:sp>
    </p:spTree>
    <p:extLst>
      <p:ext uri="{BB962C8B-B14F-4D97-AF65-F5344CB8AC3E}">
        <p14:creationId xmlns:p14="http://schemas.microsoft.com/office/powerpoint/2010/main" val="394010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21" y="1752600"/>
            <a:ext cx="8786812" cy="401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Bucket sort</a:t>
            </a:r>
            <a:endParaRPr lang="en-US" sz="3600" b="1" dirty="0"/>
          </a:p>
        </p:txBody>
      </p:sp>
      <p:sp>
        <p:nvSpPr>
          <p:cNvPr id="4" name="Slide Number Placeholder 3"/>
          <p:cNvSpPr>
            <a:spLocks noGrp="1"/>
          </p:cNvSpPr>
          <p:nvPr>
            <p:ph type="sldNum" sz="quarter" idx="12"/>
          </p:nvPr>
        </p:nvSpPr>
        <p:spPr/>
        <p:txBody>
          <a:bodyPr/>
          <a:lstStyle/>
          <a:p>
            <a:fld id="{1C7C78B7-01EF-462F-B3E2-64F963859DD7}" type="slidenum">
              <a:rPr lang="en-US" smtClean="0"/>
              <a:t>15</a:t>
            </a:fld>
            <a:endParaRPr lang="en-US"/>
          </a:p>
        </p:txBody>
      </p:sp>
    </p:spTree>
    <p:extLst>
      <p:ext uri="{BB962C8B-B14F-4D97-AF65-F5344CB8AC3E}">
        <p14:creationId xmlns:p14="http://schemas.microsoft.com/office/powerpoint/2010/main" val="11770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4" y="1503220"/>
            <a:ext cx="8932082" cy="192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Bucket sort</a:t>
            </a:r>
            <a:endParaRPr lang="en-US" sz="3600" b="1" dirty="0"/>
          </a:p>
        </p:txBody>
      </p:sp>
      <p:sp>
        <p:nvSpPr>
          <p:cNvPr id="4" name="Slide Number Placeholder 3"/>
          <p:cNvSpPr>
            <a:spLocks noGrp="1"/>
          </p:cNvSpPr>
          <p:nvPr>
            <p:ph type="sldNum" sz="quarter" idx="12"/>
          </p:nvPr>
        </p:nvSpPr>
        <p:spPr/>
        <p:txBody>
          <a:bodyPr/>
          <a:lstStyle/>
          <a:p>
            <a:fld id="{1C7C78B7-01EF-462F-B3E2-64F963859DD7}" type="slidenum">
              <a:rPr lang="en-US" smtClean="0"/>
              <a:t>16</a:t>
            </a:fld>
            <a:endParaRPr lang="en-US"/>
          </a:p>
        </p:txBody>
      </p:sp>
    </p:spTree>
    <p:extLst>
      <p:ext uri="{BB962C8B-B14F-4D97-AF65-F5344CB8AC3E}">
        <p14:creationId xmlns:p14="http://schemas.microsoft.com/office/powerpoint/2010/main" val="372660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1880"/>
            <a:ext cx="8229600" cy="4525963"/>
          </a:xfrm>
        </p:spPr>
        <p:txBody>
          <a:bodyPr>
            <a:normAutofit fontScale="92500" lnSpcReduction="10000"/>
          </a:bodyPr>
          <a:lstStyle/>
          <a:p>
            <a:endParaRPr lang="en-US" sz="2600" dirty="0" smtClean="0"/>
          </a:p>
          <a:p>
            <a:endParaRPr lang="en-US" sz="2600" dirty="0"/>
          </a:p>
          <a:p>
            <a:endParaRPr lang="en-US" sz="2600" dirty="0" smtClean="0"/>
          </a:p>
          <a:p>
            <a:endParaRPr lang="en-US" sz="2600" dirty="0"/>
          </a:p>
          <a:p>
            <a:endParaRPr lang="en-US" sz="2600" dirty="0" smtClean="0"/>
          </a:p>
          <a:p>
            <a:endParaRPr lang="en-US" sz="2600" dirty="0" smtClean="0"/>
          </a:p>
          <a:p>
            <a:endParaRPr lang="en-US" sz="2600" dirty="0"/>
          </a:p>
          <a:p>
            <a:endParaRPr lang="en-US" sz="2600" dirty="0"/>
          </a:p>
          <a:p>
            <a:endParaRPr lang="en-US" sz="2600" dirty="0" smtClean="0"/>
          </a:p>
          <a:p>
            <a:r>
              <a:rPr lang="en-US" sz="2600" dirty="0"/>
              <a:t>Figure </a:t>
            </a:r>
            <a:r>
              <a:rPr lang="en-US" sz="2600" dirty="0" smtClean="0"/>
              <a:t>shows </a:t>
            </a:r>
            <a:r>
              <a:rPr lang="en-US" sz="2600" dirty="0"/>
              <a:t>the operation of bucket sort on an input array of 10 numbers.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5310187" cy="430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66813"/>
            <a:ext cx="8229600" cy="944562"/>
          </a:xfrm>
        </p:spPr>
        <p:txBody>
          <a:bodyPr>
            <a:normAutofit/>
          </a:bodyPr>
          <a:lstStyle/>
          <a:p>
            <a:r>
              <a:rPr lang="en-US" sz="3600" b="1" dirty="0" smtClean="0"/>
              <a:t>Illustration of bucket sort</a:t>
            </a:r>
            <a:endParaRPr lang="en-US" sz="3600" b="1" dirty="0"/>
          </a:p>
        </p:txBody>
      </p:sp>
      <p:sp>
        <p:nvSpPr>
          <p:cNvPr id="4" name="Slide Number Placeholder 3"/>
          <p:cNvSpPr>
            <a:spLocks noGrp="1"/>
          </p:cNvSpPr>
          <p:nvPr>
            <p:ph type="sldNum" sz="quarter" idx="12"/>
          </p:nvPr>
        </p:nvSpPr>
        <p:spPr/>
        <p:txBody>
          <a:bodyPr/>
          <a:lstStyle/>
          <a:p>
            <a:fld id="{1C7C78B7-01EF-462F-B3E2-64F963859DD7}" type="slidenum">
              <a:rPr lang="en-US" smtClean="0"/>
              <a:t>17</a:t>
            </a:fld>
            <a:endParaRPr lang="en-US"/>
          </a:p>
        </p:txBody>
      </p:sp>
    </p:spTree>
    <p:extLst>
      <p:ext uri="{BB962C8B-B14F-4D97-AF65-F5344CB8AC3E}">
        <p14:creationId xmlns:p14="http://schemas.microsoft.com/office/powerpoint/2010/main" val="91646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Running time of bucket sort</a:t>
            </a:r>
            <a:endParaRPr lang="en-US" sz="36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7" y="1676400"/>
            <a:ext cx="903498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02" y="2826320"/>
            <a:ext cx="896254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C7C78B7-01EF-462F-B3E2-64F963859DD7}" type="slidenum">
              <a:rPr lang="en-US" smtClean="0"/>
              <a:t>18</a:t>
            </a:fld>
            <a:endParaRPr lang="en-US"/>
          </a:p>
        </p:txBody>
      </p:sp>
    </p:spTree>
    <p:extLst>
      <p:ext uri="{BB962C8B-B14F-4D97-AF65-F5344CB8AC3E}">
        <p14:creationId xmlns:p14="http://schemas.microsoft.com/office/powerpoint/2010/main" val="77662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Thank you</a:t>
            </a:r>
            <a:endParaRPr lang="en-US" dirty="0"/>
          </a:p>
        </p:txBody>
      </p:sp>
      <p:sp>
        <p:nvSpPr>
          <p:cNvPr id="5" name="Slide Number Placeholder 4"/>
          <p:cNvSpPr>
            <a:spLocks noGrp="1"/>
          </p:cNvSpPr>
          <p:nvPr>
            <p:ph type="sldNum" sz="quarter" idx="12"/>
          </p:nvPr>
        </p:nvSpPr>
        <p:spPr/>
        <p:txBody>
          <a:bodyPr/>
          <a:lstStyle/>
          <a:p>
            <a:fld id="{1C7C78B7-01EF-462F-B3E2-64F963859DD7}" type="slidenum">
              <a:rPr lang="en-US" smtClean="0"/>
              <a:t>19</a:t>
            </a:fld>
            <a:endParaRPr lang="en-US"/>
          </a:p>
        </p:txBody>
      </p:sp>
    </p:spTree>
    <p:extLst>
      <p:ext uri="{BB962C8B-B14F-4D97-AF65-F5344CB8AC3E}">
        <p14:creationId xmlns:p14="http://schemas.microsoft.com/office/powerpoint/2010/main" val="30333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Sorting in linear time</a:t>
            </a:r>
            <a:br>
              <a:rPr lang="en-US" sz="3600" dirty="0" smtClean="0"/>
            </a:br>
            <a:r>
              <a:rPr lang="en-US" sz="3600" dirty="0" smtClean="0"/>
              <a:t>Introduction</a:t>
            </a:r>
            <a:endParaRPr lang="en-US" sz="3600" dirty="0"/>
          </a:p>
        </p:txBody>
      </p:sp>
      <p:sp>
        <p:nvSpPr>
          <p:cNvPr id="3" name="Content Placeholder 2"/>
          <p:cNvSpPr>
            <a:spLocks noGrp="1"/>
          </p:cNvSpPr>
          <p:nvPr>
            <p:ph idx="1"/>
          </p:nvPr>
        </p:nvSpPr>
        <p:spPr/>
        <p:txBody>
          <a:bodyPr/>
          <a:lstStyle/>
          <a:p>
            <a:r>
              <a:rPr lang="en-US" dirty="0" smtClean="0"/>
              <a:t>Topic</a:t>
            </a:r>
          </a:p>
          <a:p>
            <a:pPr lvl="1"/>
            <a:r>
              <a:rPr lang="en-US" dirty="0" smtClean="0"/>
              <a:t>Count Sort</a:t>
            </a:r>
          </a:p>
          <a:p>
            <a:pPr lvl="1"/>
            <a:r>
              <a:rPr lang="en-US" dirty="0" smtClean="0"/>
              <a:t>Radix Sort</a:t>
            </a:r>
          </a:p>
          <a:p>
            <a:pPr lvl="1"/>
            <a:r>
              <a:rPr lang="en-US" dirty="0" smtClean="0"/>
              <a:t>Bucket Sort</a:t>
            </a:r>
            <a:endParaRPr lang="en-US" dirty="0"/>
          </a:p>
        </p:txBody>
      </p:sp>
      <p:sp>
        <p:nvSpPr>
          <p:cNvPr id="4" name="Slide Number Placeholder 3"/>
          <p:cNvSpPr>
            <a:spLocks noGrp="1"/>
          </p:cNvSpPr>
          <p:nvPr>
            <p:ph type="sldNum" sz="quarter" idx="12"/>
          </p:nvPr>
        </p:nvSpPr>
        <p:spPr/>
        <p:txBody>
          <a:bodyPr/>
          <a:lstStyle/>
          <a:p>
            <a:fld id="{1C7C78B7-01EF-462F-B3E2-64F963859DD7}" type="slidenum">
              <a:rPr lang="en-US" smtClean="0"/>
              <a:t>2</a:t>
            </a:fld>
            <a:endParaRPr lang="en-US"/>
          </a:p>
        </p:txBody>
      </p:sp>
    </p:spTree>
    <p:extLst>
      <p:ext uri="{BB962C8B-B14F-4D97-AF65-F5344CB8AC3E}">
        <p14:creationId xmlns:p14="http://schemas.microsoft.com/office/powerpoint/2010/main" val="265994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Count Sort</a:t>
            </a:r>
            <a:endParaRPr lang="en-US" sz="3600" b="1" dirty="0"/>
          </a:p>
        </p:txBody>
      </p:sp>
      <p:sp>
        <p:nvSpPr>
          <p:cNvPr id="3" name="Content Placeholder 2"/>
          <p:cNvSpPr>
            <a:spLocks noGrp="1"/>
          </p:cNvSpPr>
          <p:nvPr>
            <p:ph idx="1"/>
          </p:nvPr>
        </p:nvSpPr>
        <p:spPr/>
        <p:txBody>
          <a:bodyPr>
            <a:normAutofit/>
          </a:bodyPr>
          <a:lstStyle/>
          <a:p>
            <a:pPr algn="just"/>
            <a:r>
              <a:rPr lang="en-US" sz="2600" dirty="0" smtClean="0"/>
              <a:t>Counting sort is a sorting technique based on keys between a specific range. It works by counting the number of objects having distinct key values (kind of hashing). Then doing some arithmetic to calculate the position of each object in the output sequence.</a:t>
            </a:r>
          </a:p>
          <a:p>
            <a:pPr algn="just"/>
            <a:endParaRPr lang="en-US" sz="2600" dirty="0" smtClean="0"/>
          </a:p>
          <a:p>
            <a:r>
              <a:rPr lang="en-US" sz="2600" b="1" i="1" dirty="0"/>
              <a:t>Counting sort </a:t>
            </a:r>
            <a:r>
              <a:rPr lang="en-US" sz="2600" dirty="0"/>
              <a:t>assumes that each of the n input elements is an integer in the </a:t>
            </a:r>
            <a:r>
              <a:rPr lang="en-US" sz="2600" dirty="0" smtClean="0"/>
              <a:t>range 0 </a:t>
            </a:r>
            <a:r>
              <a:rPr lang="en-US" sz="2600" dirty="0"/>
              <a:t>to k, for some integer k. When </a:t>
            </a:r>
            <a:r>
              <a:rPr lang="en-US" sz="2600" dirty="0" smtClean="0"/>
              <a:t>k=O(n</a:t>
            </a:r>
            <a:r>
              <a:rPr lang="en-US" sz="2600" dirty="0"/>
              <a:t>)</a:t>
            </a:r>
            <a:r>
              <a:rPr lang="en-US" sz="2600" dirty="0" smtClean="0"/>
              <a:t>, </a:t>
            </a:r>
            <a:r>
              <a:rPr lang="en-US" sz="2600" dirty="0"/>
              <a:t>the sort runs in </a:t>
            </a:r>
            <a:r>
              <a:rPr lang="en-US" sz="2600" dirty="0" smtClean="0"/>
              <a:t>ϴ(n</a:t>
            </a:r>
            <a:r>
              <a:rPr lang="en-US" sz="2600" dirty="0"/>
              <a:t>)</a:t>
            </a:r>
            <a:r>
              <a:rPr lang="en-US" sz="2600" dirty="0" smtClean="0"/>
              <a:t> </a:t>
            </a:r>
            <a:r>
              <a:rPr lang="en-US" sz="2600" dirty="0"/>
              <a:t>time.</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3</a:t>
            </a:fld>
            <a:endParaRPr lang="en-US"/>
          </a:p>
        </p:txBody>
      </p:sp>
    </p:spTree>
    <p:extLst>
      <p:ext uri="{BB962C8B-B14F-4D97-AF65-F5344CB8AC3E}">
        <p14:creationId xmlns:p14="http://schemas.microsoft.com/office/powerpoint/2010/main" val="231604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In the code for counting sort, we assume that the input is an array </a:t>
            </a:r>
            <a:r>
              <a:rPr lang="en-US" sz="2600" b="1" dirty="0" smtClean="0"/>
              <a:t>A[1…..n], </a:t>
            </a:r>
            <a:r>
              <a:rPr lang="en-US" sz="2600" dirty="0" smtClean="0"/>
              <a:t>and thus </a:t>
            </a:r>
            <a:r>
              <a:rPr lang="en-US" sz="2600" b="1" dirty="0" err="1" smtClean="0"/>
              <a:t>A.</a:t>
            </a:r>
            <a:r>
              <a:rPr lang="en-US" sz="2600" b="1" i="1" dirty="0" err="1" smtClean="0"/>
              <a:t>length</a:t>
            </a:r>
            <a:r>
              <a:rPr lang="en-US" sz="2600" b="1" i="1" dirty="0" smtClean="0"/>
              <a:t> =</a:t>
            </a:r>
            <a:r>
              <a:rPr lang="en-US" sz="2600" b="1" dirty="0" smtClean="0"/>
              <a:t> </a:t>
            </a:r>
            <a:r>
              <a:rPr lang="en-US" sz="2600" b="1" dirty="0"/>
              <a:t>n</a:t>
            </a:r>
            <a:r>
              <a:rPr lang="en-US" sz="2600" dirty="0"/>
              <a:t>. We require two other arrays: the array </a:t>
            </a:r>
            <a:r>
              <a:rPr lang="en-US" sz="2600" b="1" dirty="0" smtClean="0"/>
              <a:t>B[1…..n] </a:t>
            </a:r>
            <a:r>
              <a:rPr lang="en-US" sz="2600" dirty="0"/>
              <a:t>holds </a:t>
            </a:r>
            <a:r>
              <a:rPr lang="en-US" sz="2600" dirty="0" smtClean="0"/>
              <a:t>the sorted </a:t>
            </a:r>
            <a:r>
              <a:rPr lang="en-US" sz="2600" dirty="0"/>
              <a:t>output, and the array </a:t>
            </a:r>
            <a:r>
              <a:rPr lang="en-US" sz="2600" b="1" dirty="0" smtClean="0"/>
              <a:t>C[0….k] </a:t>
            </a:r>
            <a:r>
              <a:rPr lang="en-US" sz="2600" dirty="0" smtClean="0"/>
              <a:t>provides </a:t>
            </a:r>
            <a:r>
              <a:rPr lang="en-US" sz="2600" dirty="0"/>
              <a:t>temporary working storage.</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4</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Tree>
    <p:extLst>
      <p:ext uri="{BB962C8B-B14F-4D97-AF65-F5344CB8AC3E}">
        <p14:creationId xmlns:p14="http://schemas.microsoft.com/office/powerpoint/2010/main" val="302952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362200" y="1812746"/>
            <a:ext cx="6686550" cy="4173081"/>
          </a:xfrm>
          <a:prstGeom prst="rect">
            <a:avLst/>
          </a:prstGeom>
          <a:noFill/>
          <a:ln w="9525">
            <a:noFill/>
            <a:miter lim="800000"/>
            <a:headEnd/>
            <a:tailEnd/>
          </a:ln>
          <a:effectLst/>
        </p:spPr>
      </p:pic>
      <p:sp>
        <p:nvSpPr>
          <p:cNvPr id="5" name="Rectangle 4"/>
          <p:cNvSpPr/>
          <p:nvPr/>
        </p:nvSpPr>
        <p:spPr>
          <a:xfrm>
            <a:off x="228600" y="1775960"/>
            <a:ext cx="2133600" cy="4154984"/>
          </a:xfrm>
          <a:prstGeom prst="rect">
            <a:avLst/>
          </a:prstGeom>
        </p:spPr>
        <p:txBody>
          <a:bodyPr wrap="square">
            <a:spAutoFit/>
          </a:bodyPr>
          <a:lstStyle/>
          <a:p>
            <a:pPr algn="just"/>
            <a:r>
              <a:rPr lang="en-US" sz="2200" dirty="0" smtClean="0"/>
              <a:t>Here, we are given array </a:t>
            </a:r>
            <a:r>
              <a:rPr lang="en-US" sz="2200" i="1" dirty="0" smtClean="0"/>
              <a:t>A</a:t>
            </a:r>
            <a:r>
              <a:rPr lang="en-US" sz="2200" dirty="0" smtClean="0"/>
              <a:t>[1 . . </a:t>
            </a:r>
            <a:r>
              <a:rPr lang="en-US" sz="2200" i="1" dirty="0" smtClean="0"/>
              <a:t>n</a:t>
            </a:r>
            <a:r>
              <a:rPr lang="en-US" sz="2200" dirty="0" smtClean="0"/>
              <a:t>] of length </a:t>
            </a:r>
            <a:r>
              <a:rPr lang="en-US" sz="2200" i="1" dirty="0" smtClean="0"/>
              <a:t>n</a:t>
            </a:r>
            <a:r>
              <a:rPr lang="en-US" sz="2200" dirty="0" smtClean="0"/>
              <a:t>. We required two more arrays, the array </a:t>
            </a:r>
            <a:r>
              <a:rPr lang="en-US" sz="2200" i="1" dirty="0" smtClean="0"/>
              <a:t>B</a:t>
            </a:r>
            <a:r>
              <a:rPr lang="en-US" sz="2200" dirty="0" smtClean="0"/>
              <a:t>[1 . . </a:t>
            </a:r>
            <a:r>
              <a:rPr lang="en-US" sz="2200" i="1" dirty="0" smtClean="0"/>
              <a:t>n</a:t>
            </a:r>
            <a:r>
              <a:rPr lang="en-US" sz="2200" dirty="0" smtClean="0"/>
              <a:t>] holds the sorted output and the array </a:t>
            </a:r>
            <a:r>
              <a:rPr lang="en-US" sz="2200" i="1" dirty="0" smtClean="0"/>
              <a:t>c</a:t>
            </a:r>
            <a:r>
              <a:rPr lang="en-US" sz="2200" dirty="0" smtClean="0"/>
              <a:t>[1 . . </a:t>
            </a:r>
            <a:r>
              <a:rPr lang="en-US" sz="2200" i="1" dirty="0" smtClean="0"/>
              <a:t>k</a:t>
            </a:r>
            <a:r>
              <a:rPr lang="en-US" sz="2200" dirty="0" smtClean="0"/>
              <a:t>] provides temporary working storage.</a:t>
            </a:r>
            <a:endParaRPr lang="en-US" sz="2200" dirty="0"/>
          </a:p>
        </p:txBody>
      </p:sp>
      <p:sp>
        <p:nvSpPr>
          <p:cNvPr id="6"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5</a:t>
            </a:fld>
            <a:endParaRPr lang="en-US"/>
          </a:p>
        </p:txBody>
      </p:sp>
    </p:spTree>
    <p:extLst>
      <p:ext uri="{BB962C8B-B14F-4D97-AF65-F5344CB8AC3E}">
        <p14:creationId xmlns:p14="http://schemas.microsoft.com/office/powerpoint/2010/main" val="63931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smtClean="0"/>
              <a:t>Illustration of count sort:</a:t>
            </a:r>
            <a:endParaRPr lang="en-US" sz="2500" dirty="0"/>
          </a:p>
        </p:txBody>
      </p:sp>
      <p:sp>
        <p:nvSpPr>
          <p:cNvPr id="6"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7" name="Slide Number Placeholder 6"/>
          <p:cNvSpPr>
            <a:spLocks noGrp="1"/>
          </p:cNvSpPr>
          <p:nvPr>
            <p:ph type="sldNum" sz="quarter" idx="12"/>
          </p:nvPr>
        </p:nvSpPr>
        <p:spPr/>
        <p:txBody>
          <a:bodyPr/>
          <a:lstStyle/>
          <a:p>
            <a:fld id="{927C01F2-32A6-4CF7-AD7F-FDCC7EE9FDCD}"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0" y="2286000"/>
            <a:ext cx="8991600" cy="371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81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sz="2600" b="1" dirty="0"/>
              <a:t>Figure </a:t>
            </a:r>
            <a:r>
              <a:rPr lang="en-US" sz="2600" b="1" dirty="0" smtClean="0"/>
              <a:t>(Previous slide)</a:t>
            </a:r>
            <a:r>
              <a:rPr lang="en-US" sz="2600" dirty="0" smtClean="0"/>
              <a:t>The </a:t>
            </a:r>
            <a:r>
              <a:rPr lang="en-US" sz="2600" dirty="0"/>
              <a:t>operation of COUNTING-SORT on an input array </a:t>
            </a:r>
            <a:r>
              <a:rPr lang="en-US" sz="2600" dirty="0" smtClean="0"/>
              <a:t>A[1….8], </a:t>
            </a:r>
            <a:r>
              <a:rPr lang="en-US" sz="2600" dirty="0"/>
              <a:t>where each </a:t>
            </a:r>
            <a:r>
              <a:rPr lang="en-US" sz="2600" dirty="0" smtClean="0"/>
              <a:t>element of </a:t>
            </a:r>
            <a:r>
              <a:rPr lang="en-US" sz="2600" dirty="0"/>
              <a:t>A is a nonnegative integer no larger than k </a:t>
            </a:r>
            <a:r>
              <a:rPr lang="en-US" sz="2600" dirty="0" smtClean="0"/>
              <a:t>= 5</a:t>
            </a:r>
            <a:r>
              <a:rPr lang="en-US" sz="2600" dirty="0"/>
              <a:t>. </a:t>
            </a:r>
            <a:endParaRPr lang="en-US" sz="2600" dirty="0" smtClean="0"/>
          </a:p>
          <a:p>
            <a:pPr algn="just"/>
            <a:r>
              <a:rPr lang="en-US" sz="2600" b="1" dirty="0" smtClean="0"/>
              <a:t>(</a:t>
            </a:r>
            <a:r>
              <a:rPr lang="en-US" sz="2600" b="1" dirty="0"/>
              <a:t>a) </a:t>
            </a:r>
            <a:r>
              <a:rPr lang="en-US" sz="2600" dirty="0"/>
              <a:t>The array A and the auxiliary array C </a:t>
            </a:r>
            <a:r>
              <a:rPr lang="en-US" sz="2600" dirty="0" smtClean="0"/>
              <a:t>after line </a:t>
            </a:r>
            <a:r>
              <a:rPr lang="en-US" sz="2600" dirty="0"/>
              <a:t>4</a:t>
            </a:r>
            <a:r>
              <a:rPr lang="en-US" sz="2600" dirty="0" smtClean="0"/>
              <a:t>. </a:t>
            </a:r>
          </a:p>
          <a:p>
            <a:pPr algn="just"/>
            <a:r>
              <a:rPr lang="en-US" sz="2600" b="1" dirty="0" smtClean="0"/>
              <a:t>(</a:t>
            </a:r>
            <a:r>
              <a:rPr lang="en-US" sz="2600" b="1" dirty="0"/>
              <a:t>b) </a:t>
            </a:r>
            <a:r>
              <a:rPr lang="en-US" sz="2600" dirty="0"/>
              <a:t>The array C after line </a:t>
            </a:r>
            <a:r>
              <a:rPr lang="en-US" sz="2600" dirty="0" smtClean="0"/>
              <a:t>7. </a:t>
            </a:r>
            <a:r>
              <a:rPr lang="en-US" sz="2600" dirty="0"/>
              <a:t>Lines </a:t>
            </a:r>
            <a:r>
              <a:rPr lang="en-US" sz="2600" dirty="0" smtClean="0"/>
              <a:t>6–7</a:t>
            </a:r>
            <a:r>
              <a:rPr lang="en-US" sz="2600" dirty="0"/>
              <a:t> </a:t>
            </a:r>
            <a:r>
              <a:rPr lang="en-US" sz="2600" dirty="0" smtClean="0"/>
              <a:t>determine </a:t>
            </a:r>
            <a:r>
              <a:rPr lang="en-US" sz="2600" dirty="0"/>
              <a:t>for each </a:t>
            </a:r>
            <a:r>
              <a:rPr lang="en-US" sz="2600" dirty="0" smtClean="0"/>
              <a:t>i=0, 1,…., </a:t>
            </a:r>
            <a:r>
              <a:rPr lang="en-US" sz="2600" dirty="0"/>
              <a:t>k how many input elements are less than or </a:t>
            </a:r>
            <a:r>
              <a:rPr lang="en-US" sz="2600" dirty="0" smtClean="0"/>
              <a:t>equal to </a:t>
            </a:r>
            <a:r>
              <a:rPr lang="en-US" sz="2600" dirty="0"/>
              <a:t>i by keeping a running sum of the array C.</a:t>
            </a:r>
            <a:r>
              <a:rPr lang="en-US" sz="2600" dirty="0" smtClean="0"/>
              <a:t> </a:t>
            </a:r>
          </a:p>
          <a:p>
            <a:pPr algn="just"/>
            <a:r>
              <a:rPr lang="en-US" sz="2600" b="1" dirty="0" smtClean="0"/>
              <a:t>(</a:t>
            </a:r>
            <a:r>
              <a:rPr lang="en-US" sz="2600" b="1" dirty="0"/>
              <a:t>c)–(e) </a:t>
            </a:r>
            <a:r>
              <a:rPr lang="en-US" sz="2600" dirty="0"/>
              <a:t>The output array B and the auxiliary array C after </a:t>
            </a:r>
            <a:r>
              <a:rPr lang="en-US" sz="2600" dirty="0" smtClean="0"/>
              <a:t>one, two</a:t>
            </a:r>
            <a:r>
              <a:rPr lang="en-US" sz="2600" dirty="0"/>
              <a:t>, and three iterations of the loop in lines </a:t>
            </a:r>
            <a:r>
              <a:rPr lang="en-US" sz="2600" dirty="0" smtClean="0"/>
              <a:t>9–11, </a:t>
            </a:r>
            <a:r>
              <a:rPr lang="en-US" sz="2600" dirty="0"/>
              <a:t>respectively. Only the lightly shaded elements </a:t>
            </a:r>
            <a:r>
              <a:rPr lang="en-US" sz="2600" dirty="0" smtClean="0"/>
              <a:t>of array </a:t>
            </a:r>
            <a:r>
              <a:rPr lang="en-US" sz="2600" dirty="0"/>
              <a:t>B have been filled in. </a:t>
            </a:r>
            <a:endParaRPr lang="en-US" sz="2600" dirty="0" smtClean="0"/>
          </a:p>
          <a:p>
            <a:pPr algn="just"/>
            <a:r>
              <a:rPr lang="en-US" sz="2600" b="1" dirty="0" smtClean="0"/>
              <a:t>(</a:t>
            </a:r>
            <a:r>
              <a:rPr lang="en-US" sz="2600" b="1" dirty="0"/>
              <a:t>f) </a:t>
            </a:r>
            <a:r>
              <a:rPr lang="en-US" sz="2600" dirty="0"/>
              <a:t>The final sorted output array B.</a:t>
            </a:r>
            <a:endParaRPr lang="en-US" sz="26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7</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Tree>
    <p:extLst>
      <p:ext uri="{BB962C8B-B14F-4D97-AF65-F5344CB8AC3E}">
        <p14:creationId xmlns:p14="http://schemas.microsoft.com/office/powerpoint/2010/main" val="356873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dirty="0" smtClean="0"/>
              <a:t>Analysis:</a:t>
            </a:r>
          </a:p>
          <a:p>
            <a:pPr algn="just">
              <a:buNone/>
            </a:pPr>
            <a:r>
              <a:rPr lang="en-US" sz="2600" dirty="0" smtClean="0"/>
              <a:t>	Counting sort assumes that each of the elements is an integer in the range 1 to </a:t>
            </a:r>
            <a:r>
              <a:rPr lang="en-US" sz="2600" i="1" dirty="0" smtClean="0"/>
              <a:t>k</a:t>
            </a:r>
            <a:r>
              <a:rPr lang="en-US" sz="2600" dirty="0" smtClean="0"/>
              <a:t>, for some integer </a:t>
            </a:r>
            <a:r>
              <a:rPr lang="en-US" sz="2600" i="1" dirty="0" smtClean="0"/>
              <a:t>k</a:t>
            </a:r>
            <a:r>
              <a:rPr lang="en-US" sz="2600" dirty="0" smtClean="0"/>
              <a:t>.</a:t>
            </a:r>
          </a:p>
          <a:p>
            <a:pPr lvl="1" algn="just"/>
            <a:r>
              <a:rPr lang="en-US" sz="2600" dirty="0" smtClean="0"/>
              <a:t>The loop of lines 1-2   takes O(</a:t>
            </a:r>
            <a:r>
              <a:rPr lang="en-US" sz="2600" i="1" dirty="0" smtClean="0"/>
              <a:t>k</a:t>
            </a:r>
            <a:r>
              <a:rPr lang="en-US" sz="2600" dirty="0" smtClean="0"/>
              <a:t>) time</a:t>
            </a:r>
          </a:p>
          <a:p>
            <a:pPr lvl="1" algn="just"/>
            <a:r>
              <a:rPr lang="en-US" sz="2600" dirty="0" smtClean="0"/>
              <a:t>The loop of lines 3-4   takes O(</a:t>
            </a:r>
            <a:r>
              <a:rPr lang="en-US" sz="2600" i="1" dirty="0" smtClean="0"/>
              <a:t>n</a:t>
            </a:r>
            <a:r>
              <a:rPr lang="en-US" sz="2600" dirty="0" smtClean="0"/>
              <a:t>) time</a:t>
            </a:r>
          </a:p>
          <a:p>
            <a:pPr lvl="1" algn="just"/>
            <a:r>
              <a:rPr lang="en-US" sz="2600" dirty="0" smtClean="0"/>
              <a:t>The loop of lines 6-7   takes O(</a:t>
            </a:r>
            <a:r>
              <a:rPr lang="en-US" sz="2600" i="1" dirty="0" smtClean="0"/>
              <a:t>k</a:t>
            </a:r>
            <a:r>
              <a:rPr lang="en-US" sz="2600" dirty="0" smtClean="0"/>
              <a:t>) time</a:t>
            </a:r>
          </a:p>
          <a:p>
            <a:pPr lvl="1" algn="just"/>
            <a:r>
              <a:rPr lang="en-US" sz="2600" dirty="0" smtClean="0"/>
              <a:t>The loop of lines 9-11 takes O(</a:t>
            </a:r>
            <a:r>
              <a:rPr lang="en-US" sz="2600" i="1" dirty="0" smtClean="0"/>
              <a:t>n</a:t>
            </a:r>
            <a:r>
              <a:rPr lang="en-US" sz="2600" dirty="0" smtClean="0"/>
              <a:t>) time</a:t>
            </a:r>
          </a:p>
          <a:p>
            <a:pPr algn="just"/>
            <a:r>
              <a:rPr lang="en-US" sz="2600" dirty="0" smtClean="0"/>
              <a:t>Therefore, the overall time of the counting sort is O(</a:t>
            </a:r>
            <a:r>
              <a:rPr lang="en-US" sz="2600" i="1" dirty="0" smtClean="0"/>
              <a:t>k</a:t>
            </a:r>
            <a:r>
              <a:rPr lang="en-US" sz="2600" dirty="0" smtClean="0"/>
              <a:t>) + O(</a:t>
            </a:r>
            <a:r>
              <a:rPr lang="en-US" sz="2600" i="1" dirty="0" smtClean="0"/>
              <a:t>n</a:t>
            </a:r>
            <a:r>
              <a:rPr lang="en-US" sz="2600" dirty="0" smtClean="0"/>
              <a:t>) + O(</a:t>
            </a:r>
            <a:r>
              <a:rPr lang="en-US" sz="2600" i="1" dirty="0" smtClean="0"/>
              <a:t>k</a:t>
            </a:r>
            <a:r>
              <a:rPr lang="en-US" sz="2600" dirty="0" smtClean="0"/>
              <a:t>) + O(</a:t>
            </a:r>
            <a:r>
              <a:rPr lang="en-US" sz="2600" i="1" dirty="0" smtClean="0"/>
              <a:t>n</a:t>
            </a:r>
            <a:r>
              <a:rPr lang="en-US" sz="2600" dirty="0" smtClean="0"/>
              <a:t>) = O(</a:t>
            </a:r>
            <a:r>
              <a:rPr lang="en-US" sz="2600" i="1" dirty="0" smtClean="0"/>
              <a:t>k </a:t>
            </a:r>
            <a:r>
              <a:rPr lang="en-US" sz="2600" dirty="0" smtClean="0"/>
              <a:t>+</a:t>
            </a:r>
            <a:r>
              <a:rPr lang="en-US" sz="2600" i="1" dirty="0" smtClean="0"/>
              <a:t> n</a:t>
            </a:r>
            <a:r>
              <a:rPr lang="en-US" sz="2600" dirty="0" smtClean="0"/>
              <a:t>) </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Count Sort</a:t>
            </a:r>
            <a:endParaRPr lang="en-US" sz="3600" b="1" dirty="0"/>
          </a:p>
        </p:txBody>
      </p:sp>
      <p:sp>
        <p:nvSpPr>
          <p:cNvPr id="5" name="Slide Number Placeholder 4"/>
          <p:cNvSpPr>
            <a:spLocks noGrp="1"/>
          </p:cNvSpPr>
          <p:nvPr>
            <p:ph type="sldNum" sz="quarter" idx="12"/>
          </p:nvPr>
        </p:nvSpPr>
        <p:spPr/>
        <p:txBody>
          <a:bodyPr/>
          <a:lstStyle/>
          <a:p>
            <a:fld id="{927C01F2-32A6-4CF7-AD7F-FDCC7EE9FDCD}" type="slidenum">
              <a:rPr lang="en-US" smtClean="0"/>
              <a:pPr/>
              <a:t>8</a:t>
            </a:fld>
            <a:endParaRPr lang="en-US"/>
          </a:p>
        </p:txBody>
      </p:sp>
    </p:spTree>
    <p:extLst>
      <p:ext uri="{BB962C8B-B14F-4D97-AF65-F5344CB8AC3E}">
        <p14:creationId xmlns:p14="http://schemas.microsoft.com/office/powerpoint/2010/main" val="197887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Radix Sort Algorithm</a:t>
            </a:r>
            <a:endParaRPr lang="en-US" sz="3600" dirty="0"/>
          </a:p>
        </p:txBody>
      </p:sp>
      <p:sp>
        <p:nvSpPr>
          <p:cNvPr id="3" name="Content Placeholder 2"/>
          <p:cNvSpPr>
            <a:spLocks noGrp="1"/>
          </p:cNvSpPr>
          <p:nvPr>
            <p:ph idx="1"/>
          </p:nvPr>
        </p:nvSpPr>
        <p:spPr>
          <a:xfrm>
            <a:off x="457200" y="1600200"/>
            <a:ext cx="8458200" cy="4525963"/>
          </a:xfrm>
        </p:spPr>
        <p:txBody>
          <a:bodyPr>
            <a:noAutofit/>
          </a:bodyPr>
          <a:lstStyle/>
          <a:p>
            <a:pPr fontAlgn="base"/>
            <a:r>
              <a:rPr lang="en-US" sz="2500" b="1" dirty="0" smtClean="0"/>
              <a:t>Example 1:</a:t>
            </a:r>
            <a:r>
              <a:rPr lang="en-US" sz="2500" dirty="0" smtClean="0"/>
              <a:t/>
            </a:r>
            <a:br>
              <a:rPr lang="en-US" sz="2500" dirty="0" smtClean="0"/>
            </a:br>
            <a:r>
              <a:rPr lang="en-US" sz="2500" dirty="0" smtClean="0"/>
              <a:t>Original, unsorted list:</a:t>
            </a:r>
          </a:p>
          <a:p>
            <a:pPr algn="just" fontAlgn="base">
              <a:buNone/>
            </a:pPr>
            <a:r>
              <a:rPr lang="en-US" sz="2500" dirty="0" smtClean="0"/>
              <a:t>			170, 45, 75, 90, 802, 24, 2, 66</a:t>
            </a:r>
          </a:p>
          <a:p>
            <a:pPr algn="just" fontAlgn="base">
              <a:buNone/>
            </a:pPr>
            <a:r>
              <a:rPr lang="en-US" sz="2500" dirty="0" smtClean="0"/>
              <a:t>	Sorting by least significant digit (1s place) gives: [Notice that we keep 802 before 2, because 802 occurred before 2 in the original list, and similarly for pairs 170 &amp; 90 and 45 &amp; 75.]</a:t>
            </a:r>
          </a:p>
          <a:p>
            <a:pPr algn="just" fontAlgn="base">
              <a:buNone/>
            </a:pPr>
            <a:r>
              <a:rPr lang="en-US" sz="2500" dirty="0" smtClean="0"/>
              <a:t>			17</a:t>
            </a:r>
            <a:r>
              <a:rPr lang="en-US" sz="2500" u="sng" dirty="0" smtClean="0"/>
              <a:t>0</a:t>
            </a:r>
            <a:r>
              <a:rPr lang="en-US" sz="2500" dirty="0" smtClean="0"/>
              <a:t>, 9</a:t>
            </a:r>
            <a:r>
              <a:rPr lang="en-US" sz="2500" u="sng" dirty="0" smtClean="0"/>
              <a:t>0</a:t>
            </a:r>
            <a:r>
              <a:rPr lang="en-US" sz="2500" dirty="0" smtClean="0"/>
              <a:t>, 80</a:t>
            </a:r>
            <a:r>
              <a:rPr lang="en-US" sz="2500" u="sng" dirty="0" smtClean="0"/>
              <a:t>2</a:t>
            </a:r>
            <a:r>
              <a:rPr lang="en-US" sz="2500" dirty="0" smtClean="0"/>
              <a:t>, </a:t>
            </a:r>
            <a:r>
              <a:rPr lang="en-US" sz="2500" u="sng" dirty="0" smtClean="0"/>
              <a:t>2</a:t>
            </a:r>
            <a:r>
              <a:rPr lang="en-US" sz="2500" dirty="0" smtClean="0"/>
              <a:t>, 2</a:t>
            </a:r>
            <a:r>
              <a:rPr lang="en-US" sz="2500" u="sng" dirty="0" smtClean="0"/>
              <a:t>4</a:t>
            </a:r>
            <a:r>
              <a:rPr lang="en-US" sz="2500" dirty="0" smtClean="0"/>
              <a:t>, 4</a:t>
            </a:r>
            <a:r>
              <a:rPr lang="en-US" sz="2500" u="sng" dirty="0" smtClean="0"/>
              <a:t>5</a:t>
            </a:r>
            <a:r>
              <a:rPr lang="en-US" sz="2500" dirty="0" smtClean="0"/>
              <a:t>, 7</a:t>
            </a:r>
            <a:r>
              <a:rPr lang="en-US" sz="2500" u="sng" dirty="0" smtClean="0"/>
              <a:t>5</a:t>
            </a:r>
            <a:r>
              <a:rPr lang="en-US" sz="2500" dirty="0" smtClean="0"/>
              <a:t>, 6</a:t>
            </a:r>
            <a:r>
              <a:rPr lang="en-US" sz="2500" u="sng" dirty="0" smtClean="0"/>
              <a:t>6</a:t>
            </a:r>
          </a:p>
          <a:p>
            <a:pPr algn="just" fontAlgn="base">
              <a:buNone/>
            </a:pPr>
            <a:r>
              <a:rPr lang="en-US" sz="2500" dirty="0" smtClean="0"/>
              <a:t>	Sorting by next digit (10s place) gives:</a:t>
            </a:r>
          </a:p>
          <a:p>
            <a:pPr algn="just" fontAlgn="base">
              <a:buNone/>
            </a:pPr>
            <a:r>
              <a:rPr lang="en-US" sz="2500" dirty="0" smtClean="0"/>
              <a:t>			8</a:t>
            </a:r>
            <a:r>
              <a:rPr lang="en-US" sz="2500" u="sng" dirty="0" smtClean="0"/>
              <a:t>0</a:t>
            </a:r>
            <a:r>
              <a:rPr lang="en-US" sz="2500" dirty="0" smtClean="0"/>
              <a:t>2, 2, </a:t>
            </a:r>
            <a:r>
              <a:rPr lang="en-US" sz="2500" u="sng" dirty="0" smtClean="0"/>
              <a:t>2</a:t>
            </a:r>
            <a:r>
              <a:rPr lang="en-US" sz="2500" dirty="0" smtClean="0"/>
              <a:t>4, </a:t>
            </a:r>
            <a:r>
              <a:rPr lang="en-US" sz="2500" u="sng" dirty="0" smtClean="0"/>
              <a:t>4</a:t>
            </a:r>
            <a:r>
              <a:rPr lang="en-US" sz="2500" dirty="0" smtClean="0"/>
              <a:t>5, </a:t>
            </a:r>
            <a:r>
              <a:rPr lang="en-US" sz="2500" u="sng" dirty="0" smtClean="0"/>
              <a:t>6</a:t>
            </a:r>
            <a:r>
              <a:rPr lang="en-US" sz="2500" dirty="0" smtClean="0"/>
              <a:t>6, 1</a:t>
            </a:r>
            <a:r>
              <a:rPr lang="en-US" sz="2500" u="sng" dirty="0" smtClean="0"/>
              <a:t>7</a:t>
            </a:r>
            <a:r>
              <a:rPr lang="en-US" sz="2500" dirty="0" smtClean="0"/>
              <a:t>0, </a:t>
            </a:r>
            <a:r>
              <a:rPr lang="en-US" sz="2500" u="sng" dirty="0" smtClean="0"/>
              <a:t>7</a:t>
            </a:r>
            <a:r>
              <a:rPr lang="en-US" sz="2500" dirty="0" smtClean="0"/>
              <a:t>5, </a:t>
            </a:r>
            <a:r>
              <a:rPr lang="en-US" sz="2500" u="sng" dirty="0" smtClean="0"/>
              <a:t>9</a:t>
            </a:r>
            <a:r>
              <a:rPr lang="en-US" sz="2500" dirty="0" smtClean="0"/>
              <a:t>0</a:t>
            </a:r>
          </a:p>
          <a:p>
            <a:pPr algn="just" fontAlgn="base">
              <a:buNone/>
            </a:pPr>
            <a:r>
              <a:rPr lang="en-US" sz="2500" dirty="0" smtClean="0"/>
              <a:t>	Sorting by most significant digit (100s place) gives:</a:t>
            </a:r>
          </a:p>
          <a:p>
            <a:pPr algn="just">
              <a:buNone/>
            </a:pPr>
            <a:r>
              <a:rPr lang="en-US" sz="2500" dirty="0" smtClean="0"/>
              <a:t>			2, 24, 45, 66, 75, 90, </a:t>
            </a:r>
            <a:r>
              <a:rPr lang="en-US" sz="2500" u="sng" dirty="0" smtClean="0"/>
              <a:t>1</a:t>
            </a:r>
            <a:r>
              <a:rPr lang="en-US" sz="2500" dirty="0" smtClean="0"/>
              <a:t>70, </a:t>
            </a:r>
            <a:r>
              <a:rPr lang="en-US" sz="2500" u="sng" dirty="0" smtClean="0"/>
              <a:t>8</a:t>
            </a:r>
            <a:r>
              <a:rPr lang="en-US" sz="2500" dirty="0" smtClean="0"/>
              <a:t>02</a:t>
            </a:r>
            <a:endParaRPr lang="en-US" sz="2500" dirty="0"/>
          </a:p>
        </p:txBody>
      </p:sp>
      <p:sp>
        <p:nvSpPr>
          <p:cNvPr id="4" name="Slide Number Placeholder 3"/>
          <p:cNvSpPr>
            <a:spLocks noGrp="1"/>
          </p:cNvSpPr>
          <p:nvPr>
            <p:ph type="sldNum" sz="quarter" idx="12"/>
          </p:nvPr>
        </p:nvSpPr>
        <p:spPr/>
        <p:txBody>
          <a:bodyPr/>
          <a:lstStyle/>
          <a:p>
            <a:fld id="{927C01F2-32A6-4CF7-AD7F-FDCC7EE9FDCD}" type="slidenum">
              <a:rPr lang="en-US" smtClean="0"/>
              <a:pPr/>
              <a:t>9</a:t>
            </a:fld>
            <a:endParaRPr lang="en-US"/>
          </a:p>
        </p:txBody>
      </p:sp>
    </p:spTree>
    <p:extLst>
      <p:ext uri="{BB962C8B-B14F-4D97-AF65-F5344CB8AC3E}">
        <p14:creationId xmlns:p14="http://schemas.microsoft.com/office/powerpoint/2010/main" val="4146391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565</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Algorithm Analysis IT-2101</vt:lpstr>
      <vt:lpstr>Sorting in linear time Introduction</vt:lpstr>
      <vt:lpstr>Count Sort</vt:lpstr>
      <vt:lpstr>Count Sort</vt:lpstr>
      <vt:lpstr>Count Sort</vt:lpstr>
      <vt:lpstr>Count Sort</vt:lpstr>
      <vt:lpstr>Count Sort</vt:lpstr>
      <vt:lpstr>Count Sort</vt:lpstr>
      <vt:lpstr>The Radix Sort Algorithm</vt:lpstr>
      <vt:lpstr>The Radix Sort Algorithm</vt:lpstr>
      <vt:lpstr>The Radix Sort Algorithm</vt:lpstr>
      <vt:lpstr>Bucket sort</vt:lpstr>
      <vt:lpstr>Bucket sort</vt:lpstr>
      <vt:lpstr>Bucket sort</vt:lpstr>
      <vt:lpstr>Bucket sort</vt:lpstr>
      <vt:lpstr>Bucket sort</vt:lpstr>
      <vt:lpstr>Illustration of bucket sort</vt:lpstr>
      <vt:lpstr>Running time of bucket sort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2017-08-19T06:01:30Z</dcterms:created>
  <dcterms:modified xsi:type="dcterms:W3CDTF">2017-08-19T07:07:29Z</dcterms:modified>
</cp:coreProperties>
</file>