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3" r:id="rId2"/>
    <p:sldId id="29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8" r:id="rId26"/>
    <p:sldId id="289" r:id="rId27"/>
    <p:sldId id="291" r:id="rId28"/>
    <p:sldId id="290" r:id="rId29"/>
    <p:sldId id="280" r:id="rId30"/>
    <p:sldId id="281" r:id="rId31"/>
    <p:sldId id="282" r:id="rId32"/>
    <p:sldId id="283" r:id="rId33"/>
    <p:sldId id="284" r:id="rId34"/>
    <p:sldId id="285" r:id="rId35"/>
    <p:sldId id="286"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91A2F-1378-40C0-98AB-272C9E413732}" type="datetimeFigureOut">
              <a:rPr lang="en-US" smtClean="0"/>
              <a:t>9/14/2017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9773E-F0CF-4827-829F-7FE79A3B90AA}" type="slidenum">
              <a:rPr lang="en-US" smtClean="0"/>
              <a:t>‹#›</a:t>
            </a:fld>
            <a:endParaRPr lang="en-US"/>
          </a:p>
        </p:txBody>
      </p:sp>
    </p:spTree>
    <p:extLst>
      <p:ext uri="{BB962C8B-B14F-4D97-AF65-F5344CB8AC3E}">
        <p14:creationId xmlns:p14="http://schemas.microsoft.com/office/powerpoint/2010/main" val="400067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E6CBA3-507F-4410-9619-C021BB39CB27}" type="datetime1">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357808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3E423-55F6-41CE-9FCA-48E1D77CACE5}" type="datetime1">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1641819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B3ED4A-1C42-4FE9-AF56-2D5313A520EC}" type="datetime1">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243123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5D266-5502-4DEC-9695-541B27FC5A10}" type="datetime1">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234751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48DDD-1963-4B51-9D74-3B8D3580AF06}" type="datetime1">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1541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1E2D5D-57BD-4343-A9E7-2224BF14DDFA}" type="datetime1">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361395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793448-4D63-4B0C-84D0-E97BEE432F12}" type="datetime1">
              <a:rPr lang="en-US" smtClean="0"/>
              <a:t>9/14/2017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2927852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35C455-05C4-4095-AA41-0F459C26A6DA}" type="datetime1">
              <a:rPr lang="en-US" smtClean="0"/>
              <a:t>9/14/2017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320560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535DB-FD80-4154-8834-60922EA64302}" type="datetime1">
              <a:rPr lang="en-US" smtClean="0"/>
              <a:t>9/14/2017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241728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7F799C-908E-472D-98A6-382AC5A7EBCD}" type="datetime1">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109664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08AD97-031B-4462-BABD-7FC64678CF2D}" type="datetime1">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23033-8700-4B0F-BCA4-08F879E8C6B2}" type="slidenum">
              <a:rPr lang="en-US" smtClean="0"/>
              <a:t>‹#›</a:t>
            </a:fld>
            <a:endParaRPr lang="en-US"/>
          </a:p>
        </p:txBody>
      </p:sp>
    </p:spTree>
    <p:extLst>
      <p:ext uri="{BB962C8B-B14F-4D97-AF65-F5344CB8AC3E}">
        <p14:creationId xmlns:p14="http://schemas.microsoft.com/office/powerpoint/2010/main" val="43641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48E8C-62F4-4653-BF45-75FEF6C9C436}" type="datetime1">
              <a:rPr lang="en-US" smtClean="0"/>
              <a:t>9/14/2017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23033-8700-4B0F-BCA4-08F879E8C6B2}" type="slidenum">
              <a:rPr lang="en-US" smtClean="0"/>
              <a:t>‹#›</a:t>
            </a:fld>
            <a:endParaRPr lang="en-US"/>
          </a:p>
        </p:txBody>
      </p:sp>
    </p:spTree>
    <p:extLst>
      <p:ext uri="{BB962C8B-B14F-4D97-AF65-F5344CB8AC3E}">
        <p14:creationId xmlns:p14="http://schemas.microsoft.com/office/powerpoint/2010/main" val="2960742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Algorithm Analysis</a:t>
            </a:r>
            <a:br>
              <a:rPr lang="en-US" dirty="0" smtClean="0"/>
            </a:br>
            <a:r>
              <a:rPr lang="en-US" dirty="0" smtClean="0"/>
              <a:t>IT-2101</a:t>
            </a:r>
            <a:endParaRPr lang="en-US" dirty="0"/>
          </a:p>
        </p:txBody>
      </p:sp>
      <p:sp>
        <p:nvSpPr>
          <p:cNvPr id="3" name="Subtitle 2"/>
          <p:cNvSpPr>
            <a:spLocks noGrp="1"/>
          </p:cNvSpPr>
          <p:nvPr>
            <p:ph type="subTitle" idx="1"/>
          </p:nvPr>
        </p:nvSpPr>
        <p:spPr/>
        <p:txBody>
          <a:bodyPr/>
          <a:lstStyle/>
          <a:p>
            <a:r>
              <a:rPr lang="en-US" dirty="0" smtClean="0"/>
              <a:t>Dr. Mohammad Abu </a:t>
            </a:r>
            <a:r>
              <a:rPr lang="en-US" dirty="0" err="1" smtClean="0"/>
              <a:t>Yousuf</a:t>
            </a:r>
            <a:endParaRPr lang="en-US" dirty="0" smtClean="0"/>
          </a:p>
          <a:p>
            <a:r>
              <a:rPr lang="en-US" dirty="0" smtClean="0"/>
              <a:t>yousuf@juniv.edu</a:t>
            </a:r>
            <a:endParaRPr lang="en-US"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6512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a:t>
            </a:r>
            <a:r>
              <a:rPr lang="en-US" sz="3600" b="1" dirty="0" smtClean="0"/>
              <a:t>erfect hash function</a:t>
            </a:r>
            <a:endParaRPr lang="en-US" sz="3600" dirty="0"/>
          </a:p>
        </p:txBody>
      </p:sp>
      <p:sp>
        <p:nvSpPr>
          <p:cNvPr id="3" name="Content Placeholder 2"/>
          <p:cNvSpPr>
            <a:spLocks noGrp="1"/>
          </p:cNvSpPr>
          <p:nvPr>
            <p:ph idx="1"/>
          </p:nvPr>
        </p:nvSpPr>
        <p:spPr>
          <a:xfrm>
            <a:off x="304800" y="1600200"/>
            <a:ext cx="8382000" cy="4525963"/>
          </a:xfrm>
        </p:spPr>
        <p:txBody>
          <a:bodyPr>
            <a:normAutofit lnSpcReduction="10000"/>
          </a:bodyPr>
          <a:lstStyle/>
          <a:p>
            <a:pPr algn="just"/>
            <a:r>
              <a:rPr lang="en-US" sz="2600" dirty="0"/>
              <a:t>Given a collection of items, a hash function that maps each item into a unique slot is referred to as a </a:t>
            </a:r>
            <a:r>
              <a:rPr lang="en-US" sz="2600" b="1" dirty="0"/>
              <a:t>perfect hash function</a:t>
            </a:r>
            <a:r>
              <a:rPr lang="en-US" sz="2600" dirty="0"/>
              <a:t>. </a:t>
            </a:r>
            <a:endParaRPr lang="en-US" sz="2600" dirty="0" smtClean="0"/>
          </a:p>
          <a:p>
            <a:pPr algn="just"/>
            <a:endParaRPr lang="en-US" sz="2600" dirty="0" smtClean="0"/>
          </a:p>
          <a:p>
            <a:pPr algn="just"/>
            <a:r>
              <a:rPr lang="en-US" sz="2600" dirty="0" smtClean="0"/>
              <a:t>If </a:t>
            </a:r>
            <a:r>
              <a:rPr lang="en-US" sz="2600" dirty="0"/>
              <a:t>we know the items and the collection will never change, then it is possible to construct a perfect hash </a:t>
            </a:r>
            <a:r>
              <a:rPr lang="en-US" sz="2600" dirty="0" smtClean="0"/>
              <a:t>function.</a:t>
            </a:r>
          </a:p>
          <a:p>
            <a:pPr algn="just"/>
            <a:endParaRPr lang="en-US" sz="2600" dirty="0"/>
          </a:p>
          <a:p>
            <a:pPr algn="just"/>
            <a:r>
              <a:rPr lang="en-US" sz="2600" dirty="0" smtClean="0"/>
              <a:t>Unfortunately</a:t>
            </a:r>
            <a:r>
              <a:rPr lang="en-US" sz="2600" dirty="0"/>
              <a:t>, given an arbitrary collection of items, there is no systematic way to construct a perfect hash function. Luckily, we do not need the hash function to be perfect to still gain performance efficiency.</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10</a:t>
            </a:fld>
            <a:endParaRPr lang="en-US"/>
          </a:p>
        </p:txBody>
      </p:sp>
    </p:spTree>
    <p:extLst>
      <p:ext uri="{BB962C8B-B14F-4D97-AF65-F5344CB8AC3E}">
        <p14:creationId xmlns:p14="http://schemas.microsoft.com/office/powerpoint/2010/main" val="124388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4754563"/>
          </a:xfrm>
        </p:spPr>
        <p:txBody>
          <a:bodyPr>
            <a:normAutofit/>
          </a:bodyPr>
          <a:lstStyle/>
          <a:p>
            <a:pPr algn="just"/>
            <a:r>
              <a:rPr lang="en-US" sz="2600" dirty="0"/>
              <a:t>One way to always have a perfect hash function is to increase the size of the hash table so that each possible value in the item range can be accommodated. This guarantees that each item will have a unique slot. </a:t>
            </a:r>
            <a:endParaRPr lang="en-US" sz="2600" dirty="0" smtClean="0"/>
          </a:p>
          <a:p>
            <a:pPr algn="just"/>
            <a:endParaRPr lang="en-US" sz="2600" dirty="0"/>
          </a:p>
          <a:p>
            <a:pPr algn="just"/>
            <a:r>
              <a:rPr lang="en-US" sz="2600" dirty="0" smtClean="0"/>
              <a:t>Although </a:t>
            </a:r>
            <a:r>
              <a:rPr lang="en-US" sz="2600" dirty="0"/>
              <a:t>this is practical for small numbers of items, it is not feasible when the number of possible items is large. For example, if the items were </a:t>
            </a:r>
            <a:r>
              <a:rPr lang="en-US" sz="2600" b="1" dirty="0"/>
              <a:t>nine-digit Social Security numbers, this method would require almost one billion slots</a:t>
            </a:r>
            <a:r>
              <a:rPr lang="en-US" sz="2600" dirty="0"/>
              <a:t>. If we only want to store data for a class of 25 students, we will be wasting an enormous amount of memory.</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P</a:t>
            </a:r>
            <a:r>
              <a:rPr lang="en-US" sz="3600" b="1" dirty="0" smtClean="0"/>
              <a:t>erfect hash function</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11</a:t>
            </a:fld>
            <a:endParaRPr lang="en-US"/>
          </a:p>
        </p:txBody>
      </p:sp>
    </p:spTree>
    <p:extLst>
      <p:ext uri="{BB962C8B-B14F-4D97-AF65-F5344CB8AC3E}">
        <p14:creationId xmlns:p14="http://schemas.microsoft.com/office/powerpoint/2010/main" val="2676912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a:t>
            </a:r>
            <a:r>
              <a:rPr lang="en-US" sz="3600" b="1" dirty="0" smtClean="0"/>
              <a:t>ollision</a:t>
            </a:r>
            <a:endParaRPr lang="en-US" sz="3600" dirty="0"/>
          </a:p>
        </p:txBody>
      </p:sp>
      <p:sp>
        <p:nvSpPr>
          <p:cNvPr id="3" name="Content Placeholder 2"/>
          <p:cNvSpPr>
            <a:spLocks noGrp="1"/>
          </p:cNvSpPr>
          <p:nvPr>
            <p:ph idx="1"/>
          </p:nvPr>
        </p:nvSpPr>
        <p:spPr>
          <a:xfrm>
            <a:off x="457200" y="1143000"/>
            <a:ext cx="8229600" cy="4525963"/>
          </a:xfrm>
        </p:spPr>
        <p:txBody>
          <a:bodyPr>
            <a:normAutofit/>
          </a:bodyPr>
          <a:lstStyle/>
          <a:p>
            <a:pPr algn="just"/>
            <a:r>
              <a:rPr lang="en-US" sz="2600" dirty="0"/>
              <a:t>You can probably already see that this technique is going to work only if each item maps to a unique location in the hash table. For example, if the item 44 had been the next item in our collection, it would have a hash value of 0 (44%11==</a:t>
            </a:r>
            <a:r>
              <a:rPr lang="en-US" sz="2600" dirty="0" smtClean="0"/>
              <a:t>0). </a:t>
            </a:r>
            <a:r>
              <a:rPr lang="en-US" sz="2600" dirty="0"/>
              <a:t>Since 77 also had a hash value of 0, we would have a problem. According to the hash function, two or more items would need to be in the same slot. This is referred to as a </a:t>
            </a:r>
            <a:r>
              <a:rPr lang="en-US" sz="2600" b="1" dirty="0"/>
              <a:t>collision</a:t>
            </a:r>
            <a:r>
              <a:rPr lang="en-US" sz="2600" dirty="0"/>
              <a:t> (it may also be called a “clash”). Clearly, collisions create a problem for the hashing technique.</a:t>
            </a:r>
          </a:p>
        </p:txBody>
      </p:sp>
      <p:pic>
        <p:nvPicPr>
          <p:cNvPr id="4" name="Picture 2"/>
          <p:cNvPicPr>
            <a:picLocks noChangeAspect="1" noChangeArrowheads="1"/>
          </p:cNvPicPr>
          <p:nvPr/>
        </p:nvPicPr>
        <p:blipFill>
          <a:blip r:embed="rId2"/>
          <a:srcRect/>
          <a:stretch>
            <a:fillRect/>
          </a:stretch>
        </p:blipFill>
        <p:spPr bwMode="auto">
          <a:xfrm>
            <a:off x="304800" y="5257800"/>
            <a:ext cx="8625840" cy="1219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12</a:t>
            </a:fld>
            <a:endParaRPr lang="en-US"/>
          </a:p>
        </p:txBody>
      </p:sp>
    </p:spTree>
    <p:extLst>
      <p:ext uri="{BB962C8B-B14F-4D97-AF65-F5344CB8AC3E}">
        <p14:creationId xmlns:p14="http://schemas.microsoft.com/office/powerpoint/2010/main" val="21828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Our goal is to create a </a:t>
            </a:r>
            <a:r>
              <a:rPr lang="en-US" sz="2600" b="1" dirty="0"/>
              <a:t>hash function </a:t>
            </a:r>
            <a:r>
              <a:rPr lang="en-US" sz="2600" dirty="0"/>
              <a:t>that minimizes the number of collisions, is easy to compute, and evenly distributes the items in the hash table. There are a number of common ways to extend the simple remainder method. We will consider a few of them here.</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C</a:t>
            </a:r>
            <a:r>
              <a:rPr lang="en-US" sz="3600" b="1" dirty="0" smtClean="0"/>
              <a:t>ollision</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13</a:t>
            </a:fld>
            <a:endParaRPr lang="en-US"/>
          </a:p>
        </p:txBody>
      </p:sp>
    </p:spTree>
    <p:extLst>
      <p:ext uri="{BB962C8B-B14F-4D97-AF65-F5344CB8AC3E}">
        <p14:creationId xmlns:p14="http://schemas.microsoft.com/office/powerpoint/2010/main" val="176575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F</a:t>
            </a:r>
            <a:r>
              <a:rPr lang="en-US" sz="3600" b="1" dirty="0" smtClean="0"/>
              <a:t>olding method</a:t>
            </a:r>
            <a:endParaRPr lang="en-US" sz="3600" dirty="0"/>
          </a:p>
        </p:txBody>
      </p:sp>
      <p:sp>
        <p:nvSpPr>
          <p:cNvPr id="3" name="Content Placeholder 2"/>
          <p:cNvSpPr>
            <a:spLocks noGrp="1"/>
          </p:cNvSpPr>
          <p:nvPr>
            <p:ph idx="1"/>
          </p:nvPr>
        </p:nvSpPr>
        <p:spPr>
          <a:xfrm>
            <a:off x="228600" y="1600200"/>
            <a:ext cx="8458200" cy="4525963"/>
          </a:xfrm>
        </p:spPr>
        <p:txBody>
          <a:bodyPr>
            <a:noAutofit/>
          </a:bodyPr>
          <a:lstStyle/>
          <a:p>
            <a:pPr algn="just"/>
            <a:r>
              <a:rPr lang="en-US" sz="2600" dirty="0"/>
              <a:t>The </a:t>
            </a:r>
            <a:r>
              <a:rPr lang="en-US" sz="2600" b="1" dirty="0"/>
              <a:t>folding method</a:t>
            </a:r>
            <a:r>
              <a:rPr lang="en-US" sz="2600" dirty="0"/>
              <a:t> for constructing hash functions begins by dividing the item into equal-size pieces (the last piece may not be of equal size). </a:t>
            </a:r>
            <a:endParaRPr lang="en-US" sz="2600" dirty="0" smtClean="0"/>
          </a:p>
          <a:p>
            <a:pPr algn="just"/>
            <a:endParaRPr lang="en-US" sz="2600" dirty="0" smtClean="0"/>
          </a:p>
          <a:p>
            <a:pPr algn="just"/>
            <a:r>
              <a:rPr lang="en-US" sz="2600" dirty="0" smtClean="0"/>
              <a:t>These </a:t>
            </a:r>
            <a:r>
              <a:rPr lang="en-US" sz="2600" dirty="0"/>
              <a:t>pieces are then added together to give the resulting hash value. </a:t>
            </a:r>
            <a:endParaRPr lang="en-US" sz="2600" dirty="0" smtClean="0"/>
          </a:p>
          <a:p>
            <a:pPr algn="just"/>
            <a:endParaRPr lang="en-US" sz="2600" dirty="0" smtClean="0"/>
          </a:p>
          <a:p>
            <a:pPr algn="just"/>
            <a:r>
              <a:rPr lang="en-US" sz="2600" dirty="0" smtClean="0"/>
              <a:t>For </a:t>
            </a:r>
            <a:r>
              <a:rPr lang="en-US" sz="2600" dirty="0"/>
              <a:t>example, if our item was the phone number 436-555-4601, we would take the digits and divide them into groups of 2 (43,65,55,46,01). </a:t>
            </a:r>
            <a:endParaRPr lang="en-US" sz="2600" dirty="0" smtClean="0"/>
          </a:p>
        </p:txBody>
      </p:sp>
      <p:sp>
        <p:nvSpPr>
          <p:cNvPr id="4" name="Slide Number Placeholder 3"/>
          <p:cNvSpPr>
            <a:spLocks noGrp="1"/>
          </p:cNvSpPr>
          <p:nvPr>
            <p:ph type="sldNum" sz="quarter" idx="12"/>
          </p:nvPr>
        </p:nvSpPr>
        <p:spPr/>
        <p:txBody>
          <a:bodyPr/>
          <a:lstStyle/>
          <a:p>
            <a:fld id="{927C01F2-32A6-4CF7-AD7F-FDCC7EE9FDCD}" type="slidenum">
              <a:rPr lang="en-US" smtClean="0"/>
              <a:pPr/>
              <a:t>14</a:t>
            </a:fld>
            <a:endParaRPr lang="en-US"/>
          </a:p>
        </p:txBody>
      </p:sp>
    </p:spTree>
    <p:extLst>
      <p:ext uri="{BB962C8B-B14F-4D97-AF65-F5344CB8AC3E}">
        <p14:creationId xmlns:p14="http://schemas.microsoft.com/office/powerpoint/2010/main" val="1922548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Folding method</a:t>
            </a:r>
            <a:endParaRPr lang="en-US" sz="3600" dirty="0"/>
          </a:p>
        </p:txBody>
      </p:sp>
      <p:sp>
        <p:nvSpPr>
          <p:cNvPr id="3" name="Content Placeholder 2"/>
          <p:cNvSpPr>
            <a:spLocks noGrp="1"/>
          </p:cNvSpPr>
          <p:nvPr>
            <p:ph idx="1"/>
          </p:nvPr>
        </p:nvSpPr>
        <p:spPr/>
        <p:txBody>
          <a:bodyPr>
            <a:normAutofit/>
          </a:bodyPr>
          <a:lstStyle/>
          <a:p>
            <a:pPr algn="just"/>
            <a:r>
              <a:rPr lang="en-US" sz="2600" dirty="0" smtClean="0"/>
              <a:t>After the addition, 43+65+55+46+01, we get 210. If we assume our hash table has 11 slots, then we need to perform the extra step of dividing by 11 and keeping the remainder. In this case 210 % 11 is 1, so the phone number 436-555-4601 hashes to slot 1. </a:t>
            </a:r>
          </a:p>
          <a:p>
            <a:pPr algn="just"/>
            <a:endParaRPr lang="en-US" sz="2600" dirty="0" smtClean="0"/>
          </a:p>
          <a:p>
            <a:pPr algn="just"/>
            <a:r>
              <a:rPr lang="en-US" sz="2600" dirty="0" smtClean="0"/>
              <a:t>Some </a:t>
            </a:r>
            <a:r>
              <a:rPr lang="en-US" sz="2600" dirty="0"/>
              <a:t>folding methods go one step further and </a:t>
            </a:r>
            <a:r>
              <a:rPr lang="en-US" sz="2600" b="1" dirty="0"/>
              <a:t>reverse every other piece</a:t>
            </a:r>
            <a:r>
              <a:rPr lang="en-US" sz="2600" dirty="0"/>
              <a:t> before the addition. For the above example, </a:t>
            </a:r>
            <a:r>
              <a:rPr lang="en-US" sz="2600" dirty="0" smtClean="0"/>
              <a:t>we get</a:t>
            </a:r>
            <a:r>
              <a:rPr lang="en-US" sz="2600" dirty="0"/>
              <a:t> </a:t>
            </a:r>
            <a:r>
              <a:rPr lang="en-US" sz="2600" dirty="0" smtClean="0"/>
              <a:t>43+56+55+64+01=219</a:t>
            </a:r>
            <a:r>
              <a:rPr lang="en-US" sz="2600" dirty="0"/>
              <a:t> which gives 219 % 11=10219 % 11=10.</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15</a:t>
            </a:fld>
            <a:endParaRPr lang="en-US"/>
          </a:p>
        </p:txBody>
      </p:sp>
    </p:spTree>
    <p:extLst>
      <p:ext uri="{BB962C8B-B14F-4D97-AF65-F5344CB8AC3E}">
        <p14:creationId xmlns:p14="http://schemas.microsoft.com/office/powerpoint/2010/main" val="2389286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a:t>
            </a:r>
            <a:r>
              <a:rPr lang="en-US" sz="3600" b="1" dirty="0" smtClean="0"/>
              <a:t>id-square method</a:t>
            </a:r>
            <a:endParaRPr lang="en-US" sz="3600" dirty="0"/>
          </a:p>
        </p:txBody>
      </p:sp>
      <p:sp>
        <p:nvSpPr>
          <p:cNvPr id="3" name="Content Placeholder 2"/>
          <p:cNvSpPr>
            <a:spLocks noGrp="1"/>
          </p:cNvSpPr>
          <p:nvPr>
            <p:ph idx="1"/>
          </p:nvPr>
        </p:nvSpPr>
        <p:spPr/>
        <p:txBody>
          <a:bodyPr>
            <a:normAutofit/>
          </a:bodyPr>
          <a:lstStyle/>
          <a:p>
            <a:pPr algn="just"/>
            <a:r>
              <a:rPr lang="en-US" sz="2600" dirty="0"/>
              <a:t>Another numerical technique for constructing a hash function is called the </a:t>
            </a:r>
            <a:r>
              <a:rPr lang="en-US" sz="2600" b="1" dirty="0"/>
              <a:t>mid-square method</a:t>
            </a:r>
            <a:r>
              <a:rPr lang="en-US" sz="2600" dirty="0"/>
              <a:t>. We first square the item, and then extract some portion of the resulting digits. </a:t>
            </a:r>
            <a:endParaRPr lang="en-US" sz="2600" dirty="0" smtClean="0"/>
          </a:p>
          <a:p>
            <a:pPr algn="just"/>
            <a:endParaRPr lang="en-US" sz="2600" dirty="0"/>
          </a:p>
          <a:p>
            <a:pPr algn="just"/>
            <a:r>
              <a:rPr lang="en-US" sz="2600" dirty="0" smtClean="0"/>
              <a:t>For </a:t>
            </a:r>
            <a:r>
              <a:rPr lang="en-US" sz="2600" dirty="0"/>
              <a:t>example, if the item were 44, we would first compute </a:t>
            </a:r>
            <a:r>
              <a:rPr lang="en-US" sz="2600" dirty="0" smtClean="0"/>
              <a:t>44</a:t>
            </a:r>
            <a:r>
              <a:rPr lang="en-US" sz="2600" baseline="30000" dirty="0" smtClean="0"/>
              <a:t>2</a:t>
            </a:r>
            <a:r>
              <a:rPr lang="en-US" sz="2600" dirty="0" smtClean="0"/>
              <a:t>=1,936. </a:t>
            </a:r>
            <a:r>
              <a:rPr lang="en-US" sz="2600" dirty="0"/>
              <a:t>By extracting the middle two digits, 93, and performing the remainder step, we get 5 (93 % </a:t>
            </a:r>
            <a:r>
              <a:rPr lang="en-US" sz="2600" dirty="0" smtClean="0"/>
              <a:t>11).</a:t>
            </a:r>
            <a:r>
              <a:rPr lang="en-US" sz="2600" dirty="0"/>
              <a:t> </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16</a:t>
            </a:fld>
            <a:endParaRPr lang="en-US"/>
          </a:p>
        </p:txBody>
      </p:sp>
    </p:spTree>
    <p:extLst>
      <p:ext uri="{BB962C8B-B14F-4D97-AF65-F5344CB8AC3E}">
        <p14:creationId xmlns:p14="http://schemas.microsoft.com/office/powerpoint/2010/main" val="1867336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Table</a:t>
            </a:r>
            <a:r>
              <a:rPr lang="en-US" sz="2600" dirty="0"/>
              <a:t> shows items under both the remainder method and the mid-square method. You should verify that you understand how these values were computed.</a:t>
            </a:r>
          </a:p>
        </p:txBody>
      </p:sp>
      <p:pic>
        <p:nvPicPr>
          <p:cNvPr id="7170" name="Picture 2"/>
          <p:cNvPicPr>
            <a:picLocks noChangeAspect="1" noChangeArrowheads="1"/>
          </p:cNvPicPr>
          <p:nvPr/>
        </p:nvPicPr>
        <p:blipFill>
          <a:blip r:embed="rId2"/>
          <a:srcRect/>
          <a:stretch>
            <a:fillRect/>
          </a:stretch>
        </p:blipFill>
        <p:spPr bwMode="auto">
          <a:xfrm>
            <a:off x="914400" y="3200048"/>
            <a:ext cx="7148512" cy="3276952"/>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a:t>
            </a:r>
            <a:r>
              <a:rPr lang="en-US" sz="3600" b="1" dirty="0" smtClean="0"/>
              <a:t>id-square method</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17</a:t>
            </a:fld>
            <a:endParaRPr lang="en-US"/>
          </a:p>
        </p:txBody>
      </p:sp>
    </p:spTree>
    <p:extLst>
      <p:ext uri="{BB962C8B-B14F-4D97-AF65-F5344CB8AC3E}">
        <p14:creationId xmlns:p14="http://schemas.microsoft.com/office/powerpoint/2010/main" val="1678544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We can also create hash functions for character-based items such as strings. The word “cat” can be thought of as a sequence of ordinal </a:t>
            </a:r>
            <a:r>
              <a:rPr lang="en-US" sz="2600" dirty="0" smtClean="0"/>
              <a:t>values (ASCII).</a:t>
            </a:r>
          </a:p>
          <a:p>
            <a:pPr algn="just"/>
            <a:r>
              <a:rPr lang="en-US" sz="2600" dirty="0" smtClean="0"/>
              <a:t>C=99,   a=97,   t=116</a:t>
            </a:r>
          </a:p>
          <a:p>
            <a:pPr algn="just"/>
            <a:r>
              <a:rPr lang="en-US" sz="2600" dirty="0"/>
              <a:t>We can then take these three ordinal values, add them up, and use the remainder method to get a hash value (see </a:t>
            </a:r>
            <a:r>
              <a:rPr lang="en-US" sz="2600" dirty="0" smtClean="0"/>
              <a:t>Figure).</a:t>
            </a:r>
            <a:endParaRPr lang="en-US" sz="2600" dirty="0"/>
          </a:p>
        </p:txBody>
      </p:sp>
      <p:pic>
        <p:nvPicPr>
          <p:cNvPr id="8194" name="Picture 2"/>
          <p:cNvPicPr>
            <a:picLocks noChangeAspect="1" noChangeArrowheads="1"/>
          </p:cNvPicPr>
          <p:nvPr/>
        </p:nvPicPr>
        <p:blipFill>
          <a:blip r:embed="rId2"/>
          <a:srcRect/>
          <a:stretch>
            <a:fillRect/>
          </a:stretch>
        </p:blipFill>
        <p:spPr bwMode="auto">
          <a:xfrm>
            <a:off x="2895600" y="4267200"/>
            <a:ext cx="5791764" cy="2362200"/>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a:t>
            </a:r>
            <a:r>
              <a:rPr lang="en-US" sz="3600" b="1" dirty="0" smtClean="0"/>
              <a:t>id-square method</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18</a:t>
            </a:fld>
            <a:endParaRPr lang="en-US"/>
          </a:p>
        </p:txBody>
      </p:sp>
    </p:spTree>
    <p:extLst>
      <p:ext uri="{BB962C8B-B14F-4D97-AF65-F5344CB8AC3E}">
        <p14:creationId xmlns:p14="http://schemas.microsoft.com/office/powerpoint/2010/main" val="1635575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It is interesting to note that when using this hash function, anagrams will always be given the same hash value. To remedy this, we could use the position of the character as a weight. </a:t>
            </a:r>
            <a:r>
              <a:rPr lang="en-US" sz="2600" dirty="0" smtClean="0"/>
              <a:t>Figure</a:t>
            </a:r>
            <a:r>
              <a:rPr lang="en-US" sz="2600" dirty="0"/>
              <a:t> shows one possible way to use the positional value as a weighting factor.</a:t>
            </a:r>
          </a:p>
        </p:txBody>
      </p:sp>
      <p:pic>
        <p:nvPicPr>
          <p:cNvPr id="9218" name="Picture 2"/>
          <p:cNvPicPr>
            <a:picLocks noChangeAspect="1" noChangeArrowheads="1"/>
          </p:cNvPicPr>
          <p:nvPr/>
        </p:nvPicPr>
        <p:blipFill>
          <a:blip r:embed="rId2"/>
          <a:srcRect/>
          <a:stretch>
            <a:fillRect/>
          </a:stretch>
        </p:blipFill>
        <p:spPr bwMode="auto">
          <a:xfrm>
            <a:off x="2057400" y="3652838"/>
            <a:ext cx="5251383" cy="3052762"/>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M</a:t>
            </a:r>
            <a:r>
              <a:rPr lang="en-US" sz="3600" b="1" dirty="0" smtClean="0"/>
              <a:t>id-square method</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19</a:t>
            </a:fld>
            <a:endParaRPr lang="en-US"/>
          </a:p>
        </p:txBody>
      </p:sp>
    </p:spTree>
    <p:extLst>
      <p:ext uri="{BB962C8B-B14F-4D97-AF65-F5344CB8AC3E}">
        <p14:creationId xmlns:p14="http://schemas.microsoft.com/office/powerpoint/2010/main" val="258227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dirty="0" smtClean="0"/>
              <a:t>Hashing</a:t>
            </a:r>
            <a:endParaRPr lang="en-US" dirty="0"/>
          </a:p>
        </p:txBody>
      </p:sp>
      <p:sp>
        <p:nvSpPr>
          <p:cNvPr id="4" name="Slide Number Placeholder 3"/>
          <p:cNvSpPr>
            <a:spLocks noGrp="1"/>
          </p:cNvSpPr>
          <p:nvPr>
            <p:ph type="sldNum" sz="quarter" idx="12"/>
          </p:nvPr>
        </p:nvSpPr>
        <p:spPr/>
        <p:txBody>
          <a:bodyPr/>
          <a:lstStyle/>
          <a:p>
            <a:fld id="{F2A23033-8700-4B0F-BCA4-08F879E8C6B2}" type="slidenum">
              <a:rPr lang="en-US" smtClean="0"/>
              <a:t>2</a:t>
            </a:fld>
            <a:endParaRPr lang="en-US"/>
          </a:p>
        </p:txBody>
      </p:sp>
    </p:spTree>
    <p:extLst>
      <p:ext uri="{BB962C8B-B14F-4D97-AF65-F5344CB8AC3E}">
        <p14:creationId xmlns:p14="http://schemas.microsoft.com/office/powerpoint/2010/main" val="3631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Collision </a:t>
            </a:r>
            <a:r>
              <a:rPr lang="en-US" sz="3600" b="1" dirty="0" smtClean="0"/>
              <a:t>Resolution</a:t>
            </a:r>
            <a:endParaRPr lang="en-US" sz="3600" b="1" dirty="0"/>
          </a:p>
        </p:txBody>
      </p:sp>
      <p:sp>
        <p:nvSpPr>
          <p:cNvPr id="3" name="Content Placeholder 2"/>
          <p:cNvSpPr>
            <a:spLocks noGrp="1"/>
          </p:cNvSpPr>
          <p:nvPr>
            <p:ph idx="1"/>
          </p:nvPr>
        </p:nvSpPr>
        <p:spPr/>
        <p:txBody>
          <a:bodyPr>
            <a:normAutofit/>
          </a:bodyPr>
          <a:lstStyle/>
          <a:p>
            <a:pPr algn="just"/>
            <a:r>
              <a:rPr lang="en-US" sz="2600" dirty="0"/>
              <a:t>We now return to the problem of collisions. When two items hash to the same slot, we must have a systematic method for placing the second item in the hash table. This process is called </a:t>
            </a:r>
            <a:r>
              <a:rPr lang="en-US" sz="2600" b="1" dirty="0"/>
              <a:t>collision resolution</a:t>
            </a:r>
            <a:r>
              <a:rPr lang="en-US" sz="2600" dirty="0"/>
              <a:t>. </a:t>
            </a:r>
            <a:endParaRPr lang="en-US" sz="2600" dirty="0" smtClean="0"/>
          </a:p>
          <a:p>
            <a:pPr algn="just"/>
            <a:endParaRPr lang="en-US" sz="2600" dirty="0"/>
          </a:p>
          <a:p>
            <a:pPr algn="just"/>
            <a:r>
              <a:rPr lang="en-US" sz="2600" dirty="0" smtClean="0"/>
              <a:t>As </a:t>
            </a:r>
            <a:r>
              <a:rPr lang="en-US" sz="2600" dirty="0"/>
              <a:t>we stated earlier, if the hash function is perfect, collisions will never occur. However, since this is often not possible, collision resolution becomes a very important part of hashing.</a:t>
            </a:r>
          </a:p>
        </p:txBody>
      </p:sp>
      <p:sp>
        <p:nvSpPr>
          <p:cNvPr id="4" name="Slide Number Placeholder 3"/>
          <p:cNvSpPr>
            <a:spLocks noGrp="1"/>
          </p:cNvSpPr>
          <p:nvPr>
            <p:ph type="sldNum" sz="quarter" idx="12"/>
          </p:nvPr>
        </p:nvSpPr>
        <p:spPr/>
        <p:txBody>
          <a:bodyPr/>
          <a:lstStyle/>
          <a:p>
            <a:fld id="{927C01F2-32A6-4CF7-AD7F-FDCC7EE9FDCD}" type="slidenum">
              <a:rPr lang="en-US" smtClean="0"/>
              <a:pPr/>
              <a:t>20</a:t>
            </a:fld>
            <a:endParaRPr lang="en-US"/>
          </a:p>
        </p:txBody>
      </p:sp>
    </p:spTree>
    <p:extLst>
      <p:ext uri="{BB962C8B-B14F-4D97-AF65-F5344CB8AC3E}">
        <p14:creationId xmlns:p14="http://schemas.microsoft.com/office/powerpoint/2010/main" val="2844829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dirty="0" smtClean="0"/>
              <a:t> </a:t>
            </a:r>
            <a:r>
              <a:rPr lang="en-US" b="1" dirty="0"/>
              <a:t>L</a:t>
            </a:r>
            <a:r>
              <a:rPr lang="en-US" b="1" dirty="0" smtClean="0"/>
              <a:t>inear probing</a:t>
            </a:r>
            <a:endParaRPr lang="en-US" dirty="0"/>
          </a:p>
        </p:txBody>
      </p:sp>
      <p:sp>
        <p:nvSpPr>
          <p:cNvPr id="3" name="Content Placeholder 2"/>
          <p:cNvSpPr>
            <a:spLocks noGrp="1"/>
          </p:cNvSpPr>
          <p:nvPr>
            <p:ph idx="1"/>
          </p:nvPr>
        </p:nvSpPr>
        <p:spPr>
          <a:xfrm>
            <a:off x="457200" y="990600"/>
            <a:ext cx="8229600" cy="4525963"/>
          </a:xfrm>
        </p:spPr>
        <p:txBody>
          <a:bodyPr>
            <a:noAutofit/>
          </a:bodyPr>
          <a:lstStyle/>
          <a:p>
            <a:pPr algn="just"/>
            <a:r>
              <a:rPr lang="en-US" sz="2300" dirty="0"/>
              <a:t>One method for resolving collisions looks into the hash table and tries to find another open slot to hold the item that caused the collision. </a:t>
            </a:r>
            <a:endParaRPr lang="en-US" sz="2300" dirty="0" smtClean="0"/>
          </a:p>
          <a:p>
            <a:pPr algn="just"/>
            <a:endParaRPr lang="en-US" sz="2300" dirty="0"/>
          </a:p>
          <a:p>
            <a:pPr algn="just"/>
            <a:r>
              <a:rPr lang="en-US" sz="2300" dirty="0" smtClean="0"/>
              <a:t>A </a:t>
            </a:r>
            <a:r>
              <a:rPr lang="en-US" sz="2300" dirty="0"/>
              <a:t>simple way to do this is to start at the original hash value position and then move in a sequential manner through the slots until we encounter the first slot that is empty. </a:t>
            </a:r>
            <a:endParaRPr lang="en-US" sz="2300" dirty="0" smtClean="0"/>
          </a:p>
          <a:p>
            <a:pPr algn="just"/>
            <a:endParaRPr lang="en-US" sz="2300" dirty="0"/>
          </a:p>
          <a:p>
            <a:pPr algn="just"/>
            <a:r>
              <a:rPr lang="en-US" sz="2300" dirty="0" smtClean="0"/>
              <a:t>Note </a:t>
            </a:r>
            <a:r>
              <a:rPr lang="en-US" sz="2300" dirty="0"/>
              <a:t>that we may need to go back to the first slot (circularly) to cover the entire hash table. This collision resolution process is referred to as </a:t>
            </a:r>
            <a:r>
              <a:rPr lang="en-US" sz="2300" b="1" dirty="0"/>
              <a:t>open addressing</a:t>
            </a:r>
            <a:r>
              <a:rPr lang="en-US" sz="2300" dirty="0"/>
              <a:t> in that it tries to find the next open slot or address in the hash table. </a:t>
            </a:r>
            <a:endParaRPr lang="en-US" sz="2300" dirty="0" smtClean="0"/>
          </a:p>
          <a:p>
            <a:pPr algn="just"/>
            <a:endParaRPr lang="en-US" sz="2300" dirty="0"/>
          </a:p>
          <a:p>
            <a:pPr algn="just"/>
            <a:r>
              <a:rPr lang="en-US" sz="2300" dirty="0" smtClean="0"/>
              <a:t>By </a:t>
            </a:r>
            <a:r>
              <a:rPr lang="en-US" sz="2300" dirty="0"/>
              <a:t>systematically visiting each slot one at a time, we are performing an open addressing technique called </a:t>
            </a:r>
            <a:r>
              <a:rPr lang="en-US" sz="2300" b="1" dirty="0"/>
              <a:t>linear probing</a:t>
            </a:r>
            <a:r>
              <a:rPr lang="en-US" sz="2300" dirty="0"/>
              <a:t>.</a:t>
            </a:r>
          </a:p>
        </p:txBody>
      </p:sp>
      <p:sp>
        <p:nvSpPr>
          <p:cNvPr id="4" name="Slide Number Placeholder 3"/>
          <p:cNvSpPr>
            <a:spLocks noGrp="1"/>
          </p:cNvSpPr>
          <p:nvPr>
            <p:ph type="sldNum" sz="quarter" idx="12"/>
          </p:nvPr>
        </p:nvSpPr>
        <p:spPr/>
        <p:txBody>
          <a:bodyPr/>
          <a:lstStyle/>
          <a:p>
            <a:fld id="{927C01F2-32A6-4CF7-AD7F-FDCC7EE9FDCD}" type="slidenum">
              <a:rPr lang="en-US" smtClean="0"/>
              <a:pPr/>
              <a:t>21</a:t>
            </a:fld>
            <a:endParaRPr lang="en-US"/>
          </a:p>
        </p:txBody>
      </p:sp>
    </p:spTree>
    <p:extLst>
      <p:ext uri="{BB962C8B-B14F-4D97-AF65-F5344CB8AC3E}">
        <p14:creationId xmlns:p14="http://schemas.microsoft.com/office/powerpoint/2010/main" val="3672362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 </a:t>
            </a:r>
            <a:r>
              <a:rPr lang="en-US" sz="3600" b="1" dirty="0"/>
              <a:t>L</a:t>
            </a:r>
            <a:r>
              <a:rPr lang="en-US" sz="3600" b="1" dirty="0" smtClean="0"/>
              <a:t>inear probing</a:t>
            </a:r>
            <a:endParaRPr lang="en-US" sz="3600" dirty="0"/>
          </a:p>
        </p:txBody>
      </p:sp>
      <p:sp>
        <p:nvSpPr>
          <p:cNvPr id="3" name="Content Placeholder 2"/>
          <p:cNvSpPr>
            <a:spLocks noGrp="1"/>
          </p:cNvSpPr>
          <p:nvPr>
            <p:ph idx="1"/>
          </p:nvPr>
        </p:nvSpPr>
        <p:spPr>
          <a:xfrm>
            <a:off x="457200" y="1143000"/>
            <a:ext cx="8229600" cy="4983163"/>
          </a:xfrm>
        </p:spPr>
        <p:txBody>
          <a:bodyPr>
            <a:normAutofit/>
          </a:bodyPr>
          <a:lstStyle/>
          <a:p>
            <a:r>
              <a:rPr lang="en-US" sz="2500" dirty="0" smtClean="0"/>
              <a:t>Initially assume that we have the set of integer items 54, 26, 93, 17, 77, and 31.</a:t>
            </a:r>
            <a:endParaRPr lang="en-US" sz="2500" dirty="0"/>
          </a:p>
        </p:txBody>
      </p:sp>
      <p:pic>
        <p:nvPicPr>
          <p:cNvPr id="4" name="Picture 2"/>
          <p:cNvPicPr>
            <a:picLocks noChangeAspect="1" noChangeArrowheads="1"/>
          </p:cNvPicPr>
          <p:nvPr/>
        </p:nvPicPr>
        <p:blipFill>
          <a:blip r:embed="rId2"/>
          <a:srcRect/>
          <a:stretch>
            <a:fillRect/>
          </a:stretch>
        </p:blipFill>
        <p:spPr bwMode="auto">
          <a:xfrm>
            <a:off x="228600" y="1981200"/>
            <a:ext cx="5943600" cy="3361208"/>
          </a:xfrm>
          <a:prstGeom prst="rect">
            <a:avLst/>
          </a:prstGeom>
          <a:noFill/>
          <a:ln w="9525">
            <a:solidFill>
              <a:schemeClr val="accent1"/>
            </a:solid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0" y="5410200"/>
            <a:ext cx="8625840" cy="1219200"/>
          </a:xfrm>
          <a:prstGeom prst="rect">
            <a:avLst/>
          </a:prstGeom>
          <a:noFill/>
          <a:ln w="9525">
            <a:noFill/>
            <a:miter lim="800000"/>
            <a:headEnd/>
            <a:tailEnd/>
          </a:ln>
          <a:effectLst/>
        </p:spPr>
      </p:pic>
      <p:sp>
        <p:nvSpPr>
          <p:cNvPr id="6" name="Rectangle 5"/>
          <p:cNvSpPr/>
          <p:nvPr/>
        </p:nvSpPr>
        <p:spPr>
          <a:xfrm>
            <a:off x="6231192" y="3335592"/>
            <a:ext cx="2896242" cy="769441"/>
          </a:xfrm>
          <a:prstGeom prst="rect">
            <a:avLst/>
          </a:prstGeom>
        </p:spPr>
        <p:txBody>
          <a:bodyPr wrap="none">
            <a:spAutoFit/>
          </a:bodyPr>
          <a:lstStyle/>
          <a:p>
            <a:r>
              <a:rPr lang="en-US" sz="2200" dirty="0" smtClean="0"/>
              <a:t>(h(item)=item%11). </a:t>
            </a:r>
          </a:p>
          <a:p>
            <a:r>
              <a:rPr lang="en-US" sz="2200" dirty="0" smtClean="0"/>
              <a:t>Here 11=hash table size</a:t>
            </a:r>
            <a:endParaRPr lang="en-US" sz="2200" dirty="0"/>
          </a:p>
        </p:txBody>
      </p:sp>
      <p:sp>
        <p:nvSpPr>
          <p:cNvPr id="7" name="Slide Number Placeholder 6"/>
          <p:cNvSpPr>
            <a:spLocks noGrp="1"/>
          </p:cNvSpPr>
          <p:nvPr>
            <p:ph type="sldNum" sz="quarter" idx="12"/>
          </p:nvPr>
        </p:nvSpPr>
        <p:spPr/>
        <p:txBody>
          <a:bodyPr/>
          <a:lstStyle/>
          <a:p>
            <a:fld id="{927C01F2-32A6-4CF7-AD7F-FDCC7EE9FDCD}" type="slidenum">
              <a:rPr lang="en-US" smtClean="0"/>
              <a:pPr/>
              <a:t>22</a:t>
            </a:fld>
            <a:endParaRPr lang="en-US"/>
          </a:p>
        </p:txBody>
      </p:sp>
    </p:spTree>
    <p:extLst>
      <p:ext uri="{BB962C8B-B14F-4D97-AF65-F5344CB8AC3E}">
        <p14:creationId xmlns:p14="http://schemas.microsoft.com/office/powerpoint/2010/main" val="2438712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dirty="0" smtClean="0"/>
              <a:t>Now consider, we want to keep 44, 55, 20 in the same hash table.</a:t>
            </a:r>
          </a:p>
          <a:p>
            <a:pPr algn="just"/>
            <a:r>
              <a:rPr lang="en-US" sz="2600" dirty="0"/>
              <a:t>When we attempt to place 44 into slot 0, a collision occurs. Under linear probing, we look sequentially, slot by slot, until we find an open position. In this case, we find slot 1.</a:t>
            </a:r>
          </a:p>
          <a:p>
            <a:pPr algn="just"/>
            <a:r>
              <a:rPr lang="en-US" sz="2600" dirty="0"/>
              <a:t>Again, 55 should go in slot 0 but must be placed in slot 2 since it is the next open position. </a:t>
            </a:r>
            <a:endParaRPr lang="en-US" sz="2600" dirty="0" smtClean="0"/>
          </a:p>
          <a:p>
            <a:pPr algn="just"/>
            <a:endParaRPr lang="en-US" sz="2600" dirty="0"/>
          </a:p>
          <a:p>
            <a:pPr algn="just"/>
            <a:endParaRPr lang="en-US" sz="2600" dirty="0"/>
          </a:p>
        </p:txBody>
      </p:sp>
      <p:sp>
        <p:nvSpPr>
          <p:cNvPr id="4" name="Title 1"/>
          <p:cNvSpPr>
            <a:spLocks noGrp="1"/>
          </p:cNvSpPr>
          <p:nvPr>
            <p:ph type="title"/>
          </p:nvPr>
        </p:nvSpPr>
        <p:spPr>
          <a:xfrm>
            <a:off x="457200" y="274638"/>
            <a:ext cx="8229600" cy="792162"/>
          </a:xfrm>
        </p:spPr>
        <p:txBody>
          <a:bodyPr>
            <a:normAutofit/>
          </a:bodyPr>
          <a:lstStyle/>
          <a:p>
            <a:r>
              <a:rPr lang="en-US" sz="3600" dirty="0" smtClean="0"/>
              <a:t> </a:t>
            </a:r>
            <a:r>
              <a:rPr lang="en-US" sz="3600" b="1" dirty="0"/>
              <a:t>L</a:t>
            </a:r>
            <a:r>
              <a:rPr lang="en-US" sz="3600" b="1" dirty="0" smtClean="0"/>
              <a:t>inear probing</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23</a:t>
            </a:fld>
            <a:endParaRPr lang="en-US"/>
          </a:p>
        </p:txBody>
      </p:sp>
    </p:spTree>
    <p:extLst>
      <p:ext uri="{BB962C8B-B14F-4D97-AF65-F5344CB8AC3E}">
        <p14:creationId xmlns:p14="http://schemas.microsoft.com/office/powerpoint/2010/main" val="3638022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The final value of 20 hashes to slot 9. Since slot 9 is full, we begin to do linear probing. We visit slots 10, 0, 1, and 2, and finally find an empty slot at position 3.</a:t>
            </a:r>
          </a:p>
          <a:p>
            <a:pPr algn="just"/>
            <a:endParaRPr lang="en-US" sz="2600" dirty="0"/>
          </a:p>
        </p:txBody>
      </p:sp>
      <p:pic>
        <p:nvPicPr>
          <p:cNvPr id="10242" name="Picture 2"/>
          <p:cNvPicPr>
            <a:picLocks noChangeAspect="1" noChangeArrowheads="1"/>
          </p:cNvPicPr>
          <p:nvPr/>
        </p:nvPicPr>
        <p:blipFill>
          <a:blip r:embed="rId2"/>
          <a:srcRect/>
          <a:stretch>
            <a:fillRect/>
          </a:stretch>
        </p:blipFill>
        <p:spPr bwMode="auto">
          <a:xfrm>
            <a:off x="607140" y="3338513"/>
            <a:ext cx="7905804" cy="1157287"/>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792162"/>
          </a:xfrm>
        </p:spPr>
        <p:txBody>
          <a:bodyPr>
            <a:normAutofit/>
          </a:bodyPr>
          <a:lstStyle/>
          <a:p>
            <a:r>
              <a:rPr lang="en-US" sz="3600" dirty="0" smtClean="0"/>
              <a:t> </a:t>
            </a:r>
            <a:r>
              <a:rPr lang="en-US" sz="3600" b="1" dirty="0"/>
              <a:t>L</a:t>
            </a:r>
            <a:r>
              <a:rPr lang="en-US" sz="3600" b="1" dirty="0" smtClean="0"/>
              <a:t>inear probing</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24</a:t>
            </a:fld>
            <a:endParaRPr lang="en-US"/>
          </a:p>
        </p:txBody>
      </p:sp>
    </p:spTree>
    <p:extLst>
      <p:ext uri="{BB962C8B-B14F-4D97-AF65-F5344CB8AC3E}">
        <p14:creationId xmlns:p14="http://schemas.microsoft.com/office/powerpoint/2010/main" val="4272846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Basic </a:t>
            </a:r>
            <a:r>
              <a:rPr lang="en-US" sz="3600" b="1" dirty="0" smtClean="0"/>
              <a:t>Operations</a:t>
            </a:r>
            <a:endParaRPr lang="en-US" sz="3600" b="1" dirty="0"/>
          </a:p>
        </p:txBody>
      </p:sp>
      <p:sp>
        <p:nvSpPr>
          <p:cNvPr id="3" name="Content Placeholder 2"/>
          <p:cNvSpPr>
            <a:spLocks noGrp="1"/>
          </p:cNvSpPr>
          <p:nvPr>
            <p:ph idx="1"/>
          </p:nvPr>
        </p:nvSpPr>
        <p:spPr/>
        <p:txBody>
          <a:bodyPr>
            <a:normAutofit/>
          </a:bodyPr>
          <a:lstStyle/>
          <a:p>
            <a:pPr algn="just"/>
            <a:r>
              <a:rPr lang="en-US" sz="2600" dirty="0"/>
              <a:t>Following are the basic primary operations of a hash table.</a:t>
            </a:r>
          </a:p>
          <a:p>
            <a:pPr algn="just"/>
            <a:r>
              <a:rPr lang="en-US" sz="2600" b="1" dirty="0"/>
              <a:t>Search</a:t>
            </a:r>
            <a:r>
              <a:rPr lang="en-US" sz="2600" dirty="0"/>
              <a:t> − Searches an element in a hash table.</a:t>
            </a:r>
          </a:p>
          <a:p>
            <a:pPr algn="just"/>
            <a:r>
              <a:rPr lang="en-US" sz="2600" b="1" dirty="0"/>
              <a:t>Insert</a:t>
            </a:r>
            <a:r>
              <a:rPr lang="en-US" sz="2600" dirty="0"/>
              <a:t> − inserts an element in a hash table.</a:t>
            </a:r>
          </a:p>
          <a:p>
            <a:pPr algn="just"/>
            <a:r>
              <a:rPr lang="en-US" sz="2600" b="1" dirty="0"/>
              <a:t>delete</a:t>
            </a:r>
            <a:r>
              <a:rPr lang="en-US" sz="2600" dirty="0"/>
              <a:t> − Deletes an element from a hash table.</a:t>
            </a:r>
          </a:p>
          <a:p>
            <a:pPr algn="just"/>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25</a:t>
            </a:fld>
            <a:endParaRPr lang="en-US"/>
          </a:p>
        </p:txBody>
      </p:sp>
    </p:spTree>
    <p:extLst>
      <p:ext uri="{BB962C8B-B14F-4D97-AF65-F5344CB8AC3E}">
        <p14:creationId xmlns:p14="http://schemas.microsoft.com/office/powerpoint/2010/main" val="3614627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sz="3600" b="1" dirty="0"/>
              <a:t>I</a:t>
            </a:r>
            <a:r>
              <a:rPr lang="en-US" sz="3600" b="1" dirty="0" smtClean="0"/>
              <a:t>nsertion using open addressing (Linear probing)</a:t>
            </a:r>
            <a:endParaRPr lang="en-US" sz="3600" b="1" dirty="0"/>
          </a:p>
        </p:txBody>
      </p:sp>
      <p:sp>
        <p:nvSpPr>
          <p:cNvPr id="3" name="Content Placeholder 2"/>
          <p:cNvSpPr>
            <a:spLocks noGrp="1"/>
          </p:cNvSpPr>
          <p:nvPr>
            <p:ph idx="1"/>
          </p:nvPr>
        </p:nvSpPr>
        <p:spPr>
          <a:xfrm>
            <a:off x="457200" y="1600200"/>
            <a:ext cx="3581400" cy="4953000"/>
          </a:xfrm>
          <a:ln>
            <a:solidFill>
              <a:schemeClr val="accent1"/>
            </a:solidFill>
          </a:ln>
        </p:spPr>
        <p:txBody>
          <a:bodyPr>
            <a:noAutofit/>
          </a:bodyPr>
          <a:lstStyle/>
          <a:p>
            <a:pPr marL="0" indent="0" algn="just">
              <a:buNone/>
            </a:pPr>
            <a:r>
              <a:rPr lang="en-US" sz="2400" dirty="0"/>
              <a:t>To perform insertion using open addressing, we successively examine, or </a:t>
            </a:r>
            <a:r>
              <a:rPr lang="en-US" sz="2400" b="1" i="1" dirty="0" smtClean="0"/>
              <a:t>probe</a:t>
            </a:r>
            <a:r>
              <a:rPr lang="en-US" sz="2400" dirty="0" smtClean="0"/>
              <a:t>, the </a:t>
            </a:r>
            <a:r>
              <a:rPr lang="en-US" sz="2400" dirty="0"/>
              <a:t>hash table until we find an empty slot in which to put the key. Instead of </a:t>
            </a:r>
            <a:r>
              <a:rPr lang="en-US" sz="2400" dirty="0" smtClean="0"/>
              <a:t>being fixed </a:t>
            </a:r>
            <a:r>
              <a:rPr lang="en-US" sz="2400" dirty="0"/>
              <a:t>in the order </a:t>
            </a:r>
            <a:r>
              <a:rPr lang="en-US" sz="2400" dirty="0" smtClean="0"/>
              <a:t>0, 1, …………,m-1 </a:t>
            </a:r>
            <a:r>
              <a:rPr lang="en-US" sz="2400" dirty="0"/>
              <a:t>(which requires </a:t>
            </a:r>
            <a:r>
              <a:rPr lang="en-US" sz="2400" dirty="0" smtClean="0"/>
              <a:t>O(n) </a:t>
            </a:r>
            <a:r>
              <a:rPr lang="en-US" sz="2400" dirty="0"/>
              <a:t>search time), the </a:t>
            </a:r>
            <a:r>
              <a:rPr lang="en-US" sz="2400" dirty="0" smtClean="0"/>
              <a:t>sequence of </a:t>
            </a:r>
            <a:r>
              <a:rPr lang="en-US" sz="2400" dirty="0"/>
              <a:t>positions probed </a:t>
            </a:r>
            <a:r>
              <a:rPr lang="en-US" sz="2400" i="1" dirty="0"/>
              <a:t>depends upon the key being inserted</a:t>
            </a:r>
            <a:r>
              <a:rPr lang="en-US" sz="24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981200"/>
            <a:ext cx="4256903" cy="403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F2A23033-8700-4B0F-BCA4-08F879E8C6B2}" type="slidenum">
              <a:rPr lang="en-US" smtClean="0"/>
              <a:t>26</a:t>
            </a:fld>
            <a:endParaRPr lang="en-US"/>
          </a:p>
        </p:txBody>
      </p:sp>
    </p:spTree>
    <p:extLst>
      <p:ext uri="{BB962C8B-B14F-4D97-AF65-F5344CB8AC3E}">
        <p14:creationId xmlns:p14="http://schemas.microsoft.com/office/powerpoint/2010/main" val="4045258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983163"/>
          </a:xfrm>
        </p:spPr>
        <p:txBody>
          <a:bodyPr>
            <a:noAutofit/>
          </a:bodyPr>
          <a:lstStyle/>
          <a:p>
            <a:pPr algn="just"/>
            <a:r>
              <a:rPr lang="en-US" sz="2600" dirty="0"/>
              <a:t>Once we have built a hash table using open addressing and linear probing, it is essential that we utilize the same methods to search for items. </a:t>
            </a:r>
            <a:endParaRPr lang="en-US" sz="2600" dirty="0" smtClean="0"/>
          </a:p>
          <a:p>
            <a:pPr algn="just"/>
            <a:endParaRPr lang="en-US" sz="2600" dirty="0" smtClean="0"/>
          </a:p>
          <a:p>
            <a:pPr algn="just"/>
            <a:r>
              <a:rPr lang="en-US" sz="2600" dirty="0" smtClean="0"/>
              <a:t>Assume </a:t>
            </a:r>
            <a:r>
              <a:rPr lang="en-US" sz="2600" dirty="0"/>
              <a:t>we want to look up the item 93. When we compute the hash value, we get 5. Looking in slot 5 reveals 93, and we can return </a:t>
            </a:r>
            <a:r>
              <a:rPr lang="en-US" sz="2600" dirty="0" smtClean="0"/>
              <a:t>True.</a:t>
            </a:r>
          </a:p>
          <a:p>
            <a:pPr algn="just"/>
            <a:endParaRPr lang="en-US" sz="2600" dirty="0" smtClean="0"/>
          </a:p>
          <a:p>
            <a:pPr algn="just"/>
            <a:r>
              <a:rPr lang="en-US" sz="2600" dirty="0" smtClean="0"/>
              <a:t> </a:t>
            </a:r>
            <a:r>
              <a:rPr lang="en-US" sz="2600" dirty="0"/>
              <a:t>What if we are looking for 20? Now the hash value is 9, and slot 9 is currently holding 31. We cannot simply return </a:t>
            </a:r>
            <a:r>
              <a:rPr lang="en-US" sz="2600" dirty="0" smtClean="0"/>
              <a:t>False</a:t>
            </a:r>
            <a:r>
              <a:rPr lang="en-US" sz="2600" dirty="0"/>
              <a:t> since we know that there could have been collisions. We are now forced to do a sequential search, starting at position 10, looking until either we find the item 20 or we find an empty slot.</a:t>
            </a:r>
          </a:p>
        </p:txBody>
      </p:sp>
      <p:sp>
        <p:nvSpPr>
          <p:cNvPr id="4" name="Title 1"/>
          <p:cNvSpPr>
            <a:spLocks noGrp="1"/>
          </p:cNvSpPr>
          <p:nvPr>
            <p:ph type="title"/>
          </p:nvPr>
        </p:nvSpPr>
        <p:spPr>
          <a:xfrm>
            <a:off x="457200" y="0"/>
            <a:ext cx="8229600" cy="792162"/>
          </a:xfrm>
        </p:spPr>
        <p:txBody>
          <a:bodyPr>
            <a:normAutofit/>
          </a:bodyPr>
          <a:lstStyle/>
          <a:p>
            <a:r>
              <a:rPr lang="en-US" sz="3600" dirty="0" smtClean="0"/>
              <a:t> </a:t>
            </a:r>
            <a:r>
              <a:rPr lang="en-US" sz="3600" b="1" dirty="0"/>
              <a:t>L</a:t>
            </a:r>
            <a:r>
              <a:rPr lang="en-US" sz="3600" b="1" dirty="0" smtClean="0"/>
              <a:t>inear probing: Searching</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27</a:t>
            </a:fld>
            <a:endParaRPr lang="en-US"/>
          </a:p>
        </p:txBody>
      </p:sp>
    </p:spTree>
    <p:extLst>
      <p:ext uri="{BB962C8B-B14F-4D97-AF65-F5344CB8AC3E}">
        <p14:creationId xmlns:p14="http://schemas.microsoft.com/office/powerpoint/2010/main" val="63024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1650"/>
            <a:ext cx="3733800" cy="4525963"/>
          </a:xfrm>
          <a:ln>
            <a:solidFill>
              <a:schemeClr val="tx1"/>
            </a:solidFill>
          </a:ln>
        </p:spPr>
        <p:txBody>
          <a:bodyPr>
            <a:normAutofit/>
          </a:bodyPr>
          <a:lstStyle/>
          <a:p>
            <a:pPr marL="0" indent="0" algn="just">
              <a:buNone/>
            </a:pPr>
            <a:r>
              <a:rPr lang="en-US" sz="2400" dirty="0"/>
              <a:t>The algorithm for searching for key k probes the same sequence of slots that </a:t>
            </a:r>
            <a:r>
              <a:rPr lang="en-US" sz="2400" dirty="0" smtClean="0"/>
              <a:t>the insertion </a:t>
            </a:r>
            <a:r>
              <a:rPr lang="en-US" sz="2400" dirty="0"/>
              <a:t>algorithm examined when key k was inserted. Therefore, the search </a:t>
            </a:r>
            <a:r>
              <a:rPr lang="en-US" sz="2400" dirty="0" smtClean="0"/>
              <a:t>can </a:t>
            </a:r>
            <a:r>
              <a:rPr lang="en-US" sz="2400" dirty="0"/>
              <a:t>terminate (unsuccessfully) when it finds an empty slot, since k would have </a:t>
            </a:r>
            <a:r>
              <a:rPr lang="en-US" sz="2400" dirty="0" smtClean="0"/>
              <a:t>been inserted </a:t>
            </a:r>
            <a:r>
              <a:rPr lang="en-US" sz="2400" dirty="0"/>
              <a:t>there and not later in its probe sequence.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461650"/>
            <a:ext cx="4113864" cy="33766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304800" y="274638"/>
            <a:ext cx="8534400" cy="1143000"/>
          </a:xfrm>
        </p:spPr>
        <p:txBody>
          <a:bodyPr>
            <a:normAutofit fontScale="90000"/>
          </a:bodyPr>
          <a:lstStyle/>
          <a:p>
            <a:r>
              <a:rPr lang="en-US" sz="3600" b="1" dirty="0"/>
              <a:t>S</a:t>
            </a:r>
            <a:r>
              <a:rPr lang="en-US" sz="3600" b="1" dirty="0" smtClean="0"/>
              <a:t>earching using open addressing (Linear probing)</a:t>
            </a:r>
            <a:endParaRPr lang="en-US" sz="3600" b="1" dirty="0"/>
          </a:p>
        </p:txBody>
      </p:sp>
      <p:sp>
        <p:nvSpPr>
          <p:cNvPr id="4" name="Rectangle 3"/>
          <p:cNvSpPr/>
          <p:nvPr/>
        </p:nvSpPr>
        <p:spPr>
          <a:xfrm>
            <a:off x="4419600" y="4921392"/>
            <a:ext cx="4113864" cy="1862048"/>
          </a:xfrm>
          <a:prstGeom prst="rect">
            <a:avLst/>
          </a:prstGeom>
          <a:ln>
            <a:solidFill>
              <a:schemeClr val="tx1"/>
            </a:solidFill>
          </a:ln>
        </p:spPr>
        <p:txBody>
          <a:bodyPr wrap="square">
            <a:spAutoFit/>
          </a:bodyPr>
          <a:lstStyle/>
          <a:p>
            <a:pPr algn="just"/>
            <a:r>
              <a:rPr lang="en-US" sz="2300" dirty="0" smtClean="0"/>
              <a:t>The procedure HASH-SEARCH takes as input a hash table T and a key </a:t>
            </a:r>
            <a:r>
              <a:rPr lang="en-US" sz="2300" b="1" dirty="0" smtClean="0"/>
              <a:t>k,</a:t>
            </a:r>
            <a:r>
              <a:rPr lang="en-US" sz="2300" dirty="0" smtClean="0"/>
              <a:t> returning </a:t>
            </a:r>
            <a:r>
              <a:rPr lang="en-US" sz="2300" b="1" dirty="0" smtClean="0"/>
              <a:t>j </a:t>
            </a:r>
            <a:r>
              <a:rPr lang="en-US" sz="2300" dirty="0" smtClean="0"/>
              <a:t>if it finds that slot </a:t>
            </a:r>
            <a:r>
              <a:rPr lang="en-US" sz="2300" b="1" dirty="0" smtClean="0"/>
              <a:t>j</a:t>
            </a:r>
            <a:r>
              <a:rPr lang="en-US" sz="2300" dirty="0" smtClean="0"/>
              <a:t> contains key </a:t>
            </a:r>
            <a:r>
              <a:rPr lang="en-US" sz="2300" b="1" dirty="0" smtClean="0"/>
              <a:t>k</a:t>
            </a:r>
            <a:r>
              <a:rPr lang="en-US" sz="2300" dirty="0" smtClean="0"/>
              <a:t>, or </a:t>
            </a:r>
            <a:r>
              <a:rPr lang="en-US" sz="2300" b="1" dirty="0" smtClean="0"/>
              <a:t>NIL</a:t>
            </a:r>
          </a:p>
          <a:p>
            <a:pPr algn="just"/>
            <a:r>
              <a:rPr lang="en-US" sz="2300" dirty="0" smtClean="0"/>
              <a:t>if key </a:t>
            </a:r>
            <a:r>
              <a:rPr lang="en-US" sz="2300" b="1" dirty="0" smtClean="0"/>
              <a:t>k</a:t>
            </a:r>
            <a:r>
              <a:rPr lang="en-US" sz="2300" dirty="0" smtClean="0"/>
              <a:t> is not present in table </a:t>
            </a:r>
            <a:r>
              <a:rPr lang="en-US" sz="2300" b="1" dirty="0" smtClean="0"/>
              <a:t>T</a:t>
            </a:r>
            <a:r>
              <a:rPr lang="en-US" sz="2300" dirty="0" smtClean="0"/>
              <a:t> .</a:t>
            </a:r>
            <a:endParaRPr lang="en-US" sz="2300" dirty="0"/>
          </a:p>
        </p:txBody>
      </p:sp>
      <p:sp>
        <p:nvSpPr>
          <p:cNvPr id="2" name="Slide Number Placeholder 1"/>
          <p:cNvSpPr>
            <a:spLocks noGrp="1"/>
          </p:cNvSpPr>
          <p:nvPr>
            <p:ph type="sldNum" sz="quarter" idx="12"/>
          </p:nvPr>
        </p:nvSpPr>
        <p:spPr/>
        <p:txBody>
          <a:bodyPr/>
          <a:lstStyle/>
          <a:p>
            <a:fld id="{F2A23033-8700-4B0F-BCA4-08F879E8C6B2}" type="slidenum">
              <a:rPr lang="en-US" smtClean="0"/>
              <a:t>28</a:t>
            </a:fld>
            <a:endParaRPr lang="en-US"/>
          </a:p>
        </p:txBody>
      </p:sp>
    </p:spTree>
    <p:extLst>
      <p:ext uri="{BB962C8B-B14F-4D97-AF65-F5344CB8AC3E}">
        <p14:creationId xmlns:p14="http://schemas.microsoft.com/office/powerpoint/2010/main" val="2881803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a:t>
            </a:r>
            <a:r>
              <a:rPr lang="en-US" sz="3600" b="1" dirty="0"/>
              <a:t>C</a:t>
            </a:r>
            <a:r>
              <a:rPr lang="en-US" sz="3600" b="1" dirty="0" smtClean="0"/>
              <a:t>lustering</a:t>
            </a:r>
            <a:endParaRPr lang="en-US" sz="3600" dirty="0"/>
          </a:p>
        </p:txBody>
      </p:sp>
      <p:sp>
        <p:nvSpPr>
          <p:cNvPr id="3" name="Content Placeholder 2"/>
          <p:cNvSpPr>
            <a:spLocks noGrp="1"/>
          </p:cNvSpPr>
          <p:nvPr>
            <p:ph idx="1"/>
          </p:nvPr>
        </p:nvSpPr>
        <p:spPr/>
        <p:txBody>
          <a:bodyPr>
            <a:normAutofit/>
          </a:bodyPr>
          <a:lstStyle/>
          <a:p>
            <a:pPr algn="just"/>
            <a:r>
              <a:rPr lang="en-US" sz="2600" dirty="0"/>
              <a:t>A disadvantage to linear probing is the tendency for </a:t>
            </a:r>
            <a:r>
              <a:rPr lang="en-US" sz="2600" b="1" dirty="0"/>
              <a:t>clustering</a:t>
            </a:r>
            <a:r>
              <a:rPr lang="en-US" sz="2600" dirty="0"/>
              <a:t>; items become clustered in the table. This means that if many collisions occur at the same hash value, a number of surrounding slots will be filled by the linear probing resolution. This will have an impact on other items that are being inserted, as we saw when we tried to add the item 20 above. A cluster of values hashing to 0 had to be skipped to finally find an open position. This cluster is shown in </a:t>
            </a:r>
            <a:r>
              <a:rPr lang="en-US" sz="2600" dirty="0" smtClean="0"/>
              <a:t>Figure.</a:t>
            </a:r>
            <a:endParaRPr lang="en-US" sz="2600" dirty="0"/>
          </a:p>
        </p:txBody>
      </p:sp>
      <p:pic>
        <p:nvPicPr>
          <p:cNvPr id="11266" name="Picture 2"/>
          <p:cNvPicPr>
            <a:picLocks noChangeAspect="1" noChangeArrowheads="1"/>
          </p:cNvPicPr>
          <p:nvPr/>
        </p:nvPicPr>
        <p:blipFill>
          <a:blip r:embed="rId2"/>
          <a:srcRect/>
          <a:stretch>
            <a:fillRect/>
          </a:stretch>
        </p:blipFill>
        <p:spPr bwMode="auto">
          <a:xfrm>
            <a:off x="228600" y="5276850"/>
            <a:ext cx="8662621" cy="12001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29</a:t>
            </a:fld>
            <a:endParaRPr lang="en-US"/>
          </a:p>
        </p:txBody>
      </p:sp>
    </p:spTree>
    <p:extLst>
      <p:ext uri="{BB962C8B-B14F-4D97-AF65-F5344CB8AC3E}">
        <p14:creationId xmlns:p14="http://schemas.microsoft.com/office/powerpoint/2010/main" val="41610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Hash Table</a:t>
            </a:r>
            <a:endParaRPr lang="en-US" sz="3600" b="1" dirty="0"/>
          </a:p>
        </p:txBody>
      </p:sp>
      <p:sp>
        <p:nvSpPr>
          <p:cNvPr id="3" name="Content Placeholder 2"/>
          <p:cNvSpPr>
            <a:spLocks noGrp="1"/>
          </p:cNvSpPr>
          <p:nvPr>
            <p:ph idx="1"/>
          </p:nvPr>
        </p:nvSpPr>
        <p:spPr/>
        <p:txBody>
          <a:bodyPr>
            <a:normAutofit/>
          </a:bodyPr>
          <a:lstStyle/>
          <a:p>
            <a:pPr algn="just"/>
            <a:r>
              <a:rPr lang="en-US" sz="2600" dirty="0"/>
              <a:t>A </a:t>
            </a:r>
            <a:r>
              <a:rPr lang="en-US" sz="2600" b="1" dirty="0"/>
              <a:t>hash table</a:t>
            </a:r>
            <a:r>
              <a:rPr lang="en-US" sz="2600" dirty="0"/>
              <a:t> is a collection of items which are stored in such a way as to make it easy to find them later. Each position of the hash table, often called a </a:t>
            </a:r>
            <a:r>
              <a:rPr lang="en-US" sz="2600" b="1" dirty="0"/>
              <a:t>slot</a:t>
            </a:r>
            <a:r>
              <a:rPr lang="en-US" sz="2600" dirty="0"/>
              <a:t>, can hold an item and is named by an integer value starting at 0. For example, we will have a slot named 0, a slot named 1, a slot named 2, and so on. Initially, the hash table contains no items so every slot is </a:t>
            </a:r>
            <a:r>
              <a:rPr lang="en-US" sz="2600" dirty="0" smtClean="0"/>
              <a:t>empty.</a:t>
            </a:r>
            <a:r>
              <a:rPr lang="en-US" sz="2600" dirty="0"/>
              <a:t> </a:t>
            </a:r>
            <a:r>
              <a:rPr lang="en-US" sz="2600" dirty="0" smtClean="0"/>
              <a:t>Figure</a:t>
            </a:r>
            <a:r>
              <a:rPr lang="en-US" sz="2600" dirty="0"/>
              <a:t> shows a hash table of size </a:t>
            </a:r>
            <a:r>
              <a:rPr lang="en-US" sz="2600" dirty="0" smtClean="0"/>
              <a:t>m=11. </a:t>
            </a:r>
            <a:r>
              <a:rPr lang="en-US" sz="2600" dirty="0"/>
              <a:t>In other words, there are </a:t>
            </a:r>
            <a:r>
              <a:rPr lang="en-US" sz="2600" i="1" dirty="0"/>
              <a:t>m</a:t>
            </a:r>
            <a:r>
              <a:rPr lang="en-US" sz="2600" dirty="0"/>
              <a:t> slots in the table, named 0 through 10.</a:t>
            </a:r>
          </a:p>
        </p:txBody>
      </p:sp>
      <p:pic>
        <p:nvPicPr>
          <p:cNvPr id="4098" name="Picture 2"/>
          <p:cNvPicPr>
            <a:picLocks noChangeAspect="1" noChangeArrowheads="1"/>
          </p:cNvPicPr>
          <p:nvPr/>
        </p:nvPicPr>
        <p:blipFill>
          <a:blip r:embed="rId2"/>
          <a:srcRect/>
          <a:stretch>
            <a:fillRect/>
          </a:stretch>
        </p:blipFill>
        <p:spPr bwMode="auto">
          <a:xfrm>
            <a:off x="685800" y="5448300"/>
            <a:ext cx="7930243" cy="11811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3</a:t>
            </a:fld>
            <a:endParaRPr lang="en-US"/>
          </a:p>
        </p:txBody>
      </p:sp>
    </p:spTree>
    <p:extLst>
      <p:ext uri="{BB962C8B-B14F-4D97-AF65-F5344CB8AC3E}">
        <p14:creationId xmlns:p14="http://schemas.microsoft.com/office/powerpoint/2010/main" val="4146153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 of Clustering</a:t>
            </a:r>
            <a:endParaRPr lang="en-US" sz="3600" b="1" dirty="0"/>
          </a:p>
        </p:txBody>
      </p:sp>
      <p:sp>
        <p:nvSpPr>
          <p:cNvPr id="3" name="Content Placeholder 2"/>
          <p:cNvSpPr>
            <a:spLocks noGrp="1"/>
          </p:cNvSpPr>
          <p:nvPr>
            <p:ph idx="1"/>
          </p:nvPr>
        </p:nvSpPr>
        <p:spPr/>
        <p:txBody>
          <a:bodyPr>
            <a:normAutofit/>
          </a:bodyPr>
          <a:lstStyle/>
          <a:p>
            <a:pPr algn="just"/>
            <a:r>
              <a:rPr lang="en-US" sz="2600" dirty="0"/>
              <a:t>One way to deal with clustering is to extend the linear probing technique so that instead of looking sequentially for the next open slot, we skip slots, thereby more evenly distributing the items that have caused collisions. This will potentially reduce the clustering that occurs. Figure  shows the items when collision resolution is done with a “plus 3” probe. This means that </a:t>
            </a:r>
            <a:r>
              <a:rPr lang="en-US" sz="2600" b="1" dirty="0"/>
              <a:t>once a collision occurs, we will look at every third slot until we find one that is empty.</a:t>
            </a:r>
          </a:p>
        </p:txBody>
      </p:sp>
      <p:pic>
        <p:nvPicPr>
          <p:cNvPr id="12290" name="Picture 2"/>
          <p:cNvPicPr>
            <a:picLocks noChangeAspect="1" noChangeArrowheads="1"/>
          </p:cNvPicPr>
          <p:nvPr/>
        </p:nvPicPr>
        <p:blipFill>
          <a:blip r:embed="rId2"/>
          <a:srcRect/>
          <a:stretch>
            <a:fillRect/>
          </a:stretch>
        </p:blipFill>
        <p:spPr bwMode="auto">
          <a:xfrm>
            <a:off x="187479" y="5334000"/>
            <a:ext cx="8794293" cy="120491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30</a:t>
            </a:fld>
            <a:endParaRPr lang="en-US"/>
          </a:p>
        </p:txBody>
      </p:sp>
    </p:spTree>
    <p:extLst>
      <p:ext uri="{BB962C8B-B14F-4D97-AF65-F5344CB8AC3E}">
        <p14:creationId xmlns:p14="http://schemas.microsoft.com/office/powerpoint/2010/main" val="1487211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Autofit/>
          </a:bodyPr>
          <a:lstStyle/>
          <a:p>
            <a:pPr algn="just"/>
            <a:r>
              <a:rPr lang="en-US" sz="2400" dirty="0"/>
              <a:t>The general name for this process of looking for another slot after a collision is </a:t>
            </a:r>
            <a:r>
              <a:rPr lang="en-US" sz="2400" b="1" dirty="0"/>
              <a:t>rehashing</a:t>
            </a:r>
            <a:r>
              <a:rPr lang="en-US" sz="2400" dirty="0"/>
              <a:t>. </a:t>
            </a:r>
            <a:endParaRPr lang="en-US" sz="2400" dirty="0" smtClean="0"/>
          </a:p>
          <a:p>
            <a:pPr algn="just"/>
            <a:r>
              <a:rPr lang="en-US" sz="2400" dirty="0" smtClean="0"/>
              <a:t>With </a:t>
            </a:r>
            <a:r>
              <a:rPr lang="en-US" sz="2400" dirty="0"/>
              <a:t>simple linear probing, the rehash </a:t>
            </a:r>
            <a:r>
              <a:rPr lang="en-US" sz="2400" dirty="0" smtClean="0"/>
              <a:t>function is</a:t>
            </a:r>
            <a:r>
              <a:rPr lang="en-US" sz="2400" dirty="0"/>
              <a:t> </a:t>
            </a:r>
            <a:endParaRPr lang="en-US" sz="2400" dirty="0" smtClean="0"/>
          </a:p>
          <a:p>
            <a:pPr algn="just">
              <a:buNone/>
            </a:pPr>
            <a:r>
              <a:rPr lang="en-US" sz="2400" dirty="0"/>
              <a:t>	</a:t>
            </a:r>
            <a:r>
              <a:rPr lang="en-US" sz="2400" dirty="0" smtClean="0"/>
              <a:t>	</a:t>
            </a:r>
            <a:r>
              <a:rPr lang="en-US" sz="2400" b="1" dirty="0" err="1" smtClean="0"/>
              <a:t>newhashvalue</a:t>
            </a:r>
            <a:r>
              <a:rPr lang="en-US" sz="2400" b="1" dirty="0" smtClean="0"/>
              <a:t>=rehash(</a:t>
            </a:r>
            <a:r>
              <a:rPr lang="en-US" sz="2400" b="1" dirty="0" err="1" smtClean="0"/>
              <a:t>oldhashvalue</a:t>
            </a:r>
            <a:r>
              <a:rPr lang="en-US" sz="2400" b="1" dirty="0" smtClean="0"/>
              <a:t>)</a:t>
            </a:r>
          </a:p>
          <a:p>
            <a:pPr algn="just">
              <a:buNone/>
            </a:pPr>
            <a:r>
              <a:rPr lang="en-US" sz="2400" dirty="0"/>
              <a:t>	</a:t>
            </a:r>
            <a:r>
              <a:rPr lang="en-US" sz="2400" dirty="0" smtClean="0"/>
              <a:t>where, </a:t>
            </a:r>
            <a:r>
              <a:rPr lang="en-US" sz="2400" dirty="0"/>
              <a:t> rehash(pos</a:t>
            </a:r>
            <a:r>
              <a:rPr lang="en-US" sz="2400" dirty="0" smtClean="0"/>
              <a:t>) = (</a:t>
            </a:r>
            <a:r>
              <a:rPr lang="en-US" sz="2400" dirty="0"/>
              <a:t>pos+1</a:t>
            </a:r>
            <a:r>
              <a:rPr lang="en-US" sz="2400" dirty="0" smtClean="0"/>
              <a:t>) % </a:t>
            </a:r>
            <a:r>
              <a:rPr lang="en-US" sz="2400" dirty="0" err="1" smtClean="0"/>
              <a:t>sizeoftable</a:t>
            </a:r>
            <a:r>
              <a:rPr lang="en-US" sz="2400" dirty="0" smtClean="0"/>
              <a:t>. </a:t>
            </a:r>
          </a:p>
          <a:p>
            <a:pPr algn="just"/>
            <a:r>
              <a:rPr lang="en-US" sz="2400" dirty="0" smtClean="0"/>
              <a:t>The </a:t>
            </a:r>
            <a:r>
              <a:rPr lang="en-US" sz="2400" dirty="0"/>
              <a:t>“plus 3” rehash can be </a:t>
            </a:r>
            <a:r>
              <a:rPr lang="en-US" sz="2400" dirty="0" smtClean="0"/>
              <a:t>defined as</a:t>
            </a:r>
            <a:r>
              <a:rPr lang="en-US" sz="2400" dirty="0"/>
              <a:t> </a:t>
            </a:r>
            <a:endParaRPr lang="en-US" sz="2400" dirty="0" smtClean="0"/>
          </a:p>
          <a:p>
            <a:pPr algn="just">
              <a:buNone/>
            </a:pPr>
            <a:r>
              <a:rPr lang="en-US" sz="2400" dirty="0"/>
              <a:t>	</a:t>
            </a:r>
            <a:r>
              <a:rPr lang="en-US" sz="2400" dirty="0" smtClean="0"/>
              <a:t>	rehash(pos</a:t>
            </a:r>
            <a:r>
              <a:rPr lang="en-US" sz="2400" dirty="0"/>
              <a:t>)=(pos+3</a:t>
            </a:r>
            <a:r>
              <a:rPr lang="en-US" sz="2400" dirty="0" smtClean="0"/>
              <a:t>) % </a:t>
            </a:r>
            <a:r>
              <a:rPr lang="en-US" sz="2400" dirty="0" err="1" smtClean="0"/>
              <a:t>sizeoftable</a:t>
            </a:r>
            <a:r>
              <a:rPr lang="en-US" sz="2400" dirty="0" smtClean="0"/>
              <a:t>. </a:t>
            </a:r>
          </a:p>
          <a:p>
            <a:pPr algn="just"/>
            <a:r>
              <a:rPr lang="en-US" sz="2400" dirty="0" smtClean="0"/>
              <a:t>In general</a:t>
            </a:r>
            <a:r>
              <a:rPr lang="en-US" sz="2400" dirty="0"/>
              <a:t>, </a:t>
            </a:r>
            <a:r>
              <a:rPr lang="en-US" sz="2400" b="1" dirty="0"/>
              <a:t>rehash(pos)=(</a:t>
            </a:r>
            <a:r>
              <a:rPr lang="en-US" sz="2400" b="1" dirty="0" smtClean="0"/>
              <a:t>pos + skip) % </a:t>
            </a:r>
            <a:r>
              <a:rPr lang="en-US" sz="2400" b="1" dirty="0" err="1" smtClean="0"/>
              <a:t>sizeoftable</a:t>
            </a:r>
            <a:r>
              <a:rPr lang="en-US" sz="2400" dirty="0" smtClean="0"/>
              <a:t>. </a:t>
            </a:r>
          </a:p>
          <a:p>
            <a:pPr algn="just"/>
            <a:r>
              <a:rPr lang="en-US" sz="2400" dirty="0" smtClean="0"/>
              <a:t>It </a:t>
            </a:r>
            <a:r>
              <a:rPr lang="en-US" sz="2400" dirty="0"/>
              <a:t>is important to note that the size of the “skip” must be such that all the slots in the table will eventually be visited. Otherwise, part of the table will be unused. To ensure this, it is often suggested that the table size be a prime number. This is the reason we have been using 11 in our examples.</a:t>
            </a:r>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Solution of Clustering</a:t>
            </a:r>
            <a:endParaRPr lang="en-US" sz="3600" b="1"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31</a:t>
            </a:fld>
            <a:endParaRPr lang="en-US"/>
          </a:p>
        </p:txBody>
      </p:sp>
    </p:spTree>
    <p:extLst>
      <p:ext uri="{BB962C8B-B14F-4D97-AF65-F5344CB8AC3E}">
        <p14:creationId xmlns:p14="http://schemas.microsoft.com/office/powerpoint/2010/main" val="4271483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Quadratic probing</a:t>
            </a:r>
            <a:endParaRPr lang="en-US" sz="3600"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600" dirty="0"/>
              <a:t>A variation of the linear probing idea is called </a:t>
            </a:r>
            <a:r>
              <a:rPr lang="en-US" sz="2600" b="1" dirty="0"/>
              <a:t>quadratic probing</a:t>
            </a:r>
            <a:r>
              <a:rPr lang="en-US" sz="2600" dirty="0"/>
              <a:t>. </a:t>
            </a:r>
            <a:endParaRPr lang="en-US" sz="2600" dirty="0" smtClean="0"/>
          </a:p>
          <a:p>
            <a:pPr algn="just"/>
            <a:r>
              <a:rPr lang="en-US" sz="2600" dirty="0" smtClean="0"/>
              <a:t>Instead </a:t>
            </a:r>
            <a:r>
              <a:rPr lang="en-US" sz="2600" dirty="0"/>
              <a:t>of using a constant “skip” value, we use a rehash function that increments the hash value by 1, 3, 5, 7, 9, and so on. </a:t>
            </a:r>
            <a:endParaRPr lang="en-US" sz="2600" dirty="0" smtClean="0"/>
          </a:p>
          <a:p>
            <a:pPr algn="just"/>
            <a:r>
              <a:rPr lang="en-US" sz="2600" dirty="0" smtClean="0"/>
              <a:t>This </a:t>
            </a:r>
            <a:r>
              <a:rPr lang="en-US" sz="2600" dirty="0"/>
              <a:t>means that if the first hash value is </a:t>
            </a:r>
            <a:r>
              <a:rPr lang="en-US" sz="2600" i="1" dirty="0"/>
              <a:t>h</a:t>
            </a:r>
            <a:r>
              <a:rPr lang="en-US" sz="2600" dirty="0"/>
              <a:t>, the successive values are </a:t>
            </a:r>
            <a:r>
              <a:rPr lang="en-US" sz="2600" dirty="0" smtClean="0"/>
              <a:t>h+1,</a:t>
            </a:r>
            <a:r>
              <a:rPr lang="en-US" sz="2600" dirty="0"/>
              <a:t> </a:t>
            </a:r>
            <a:r>
              <a:rPr lang="en-US" sz="2600" dirty="0" smtClean="0"/>
              <a:t>h+4,</a:t>
            </a:r>
            <a:r>
              <a:rPr lang="en-US" sz="2600" dirty="0"/>
              <a:t> </a:t>
            </a:r>
            <a:r>
              <a:rPr lang="en-US" sz="2600" dirty="0" smtClean="0"/>
              <a:t>h+9,</a:t>
            </a:r>
            <a:r>
              <a:rPr lang="en-US" sz="2600" dirty="0"/>
              <a:t> </a:t>
            </a:r>
            <a:r>
              <a:rPr lang="en-US" sz="2600" dirty="0" smtClean="0"/>
              <a:t>h+16, </a:t>
            </a:r>
            <a:r>
              <a:rPr lang="en-US" sz="2600" dirty="0"/>
              <a:t>and so on. </a:t>
            </a:r>
            <a:endParaRPr lang="en-US" sz="2600" dirty="0" smtClean="0"/>
          </a:p>
          <a:p>
            <a:pPr algn="just"/>
            <a:r>
              <a:rPr lang="en-US" sz="2600" dirty="0" smtClean="0"/>
              <a:t>In </a:t>
            </a:r>
            <a:r>
              <a:rPr lang="en-US" sz="2600" dirty="0"/>
              <a:t>other words, quadratic probing uses a </a:t>
            </a:r>
            <a:r>
              <a:rPr lang="en-US" sz="2600" b="1" dirty="0"/>
              <a:t>skip consisting of successive perfect squares</a:t>
            </a:r>
            <a:r>
              <a:rPr lang="en-US" sz="2600" dirty="0"/>
              <a:t>. </a:t>
            </a:r>
            <a:r>
              <a:rPr lang="en-US" sz="2600" dirty="0" smtClean="0"/>
              <a:t>Figure</a:t>
            </a:r>
            <a:r>
              <a:rPr lang="en-US" sz="2600" dirty="0"/>
              <a:t> shows our example values after they are placed using this technique.</a:t>
            </a:r>
          </a:p>
        </p:txBody>
      </p:sp>
      <p:pic>
        <p:nvPicPr>
          <p:cNvPr id="13314" name="Picture 2"/>
          <p:cNvPicPr>
            <a:picLocks noChangeAspect="1" noChangeArrowheads="1"/>
          </p:cNvPicPr>
          <p:nvPr/>
        </p:nvPicPr>
        <p:blipFill>
          <a:blip r:embed="rId2"/>
          <a:srcRect/>
          <a:stretch>
            <a:fillRect/>
          </a:stretch>
        </p:blipFill>
        <p:spPr bwMode="auto">
          <a:xfrm>
            <a:off x="762000" y="5668296"/>
            <a:ext cx="7494270" cy="1066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32</a:t>
            </a:fld>
            <a:endParaRPr lang="en-US"/>
          </a:p>
        </p:txBody>
      </p:sp>
    </p:spTree>
    <p:extLst>
      <p:ext uri="{BB962C8B-B14F-4D97-AF65-F5344CB8AC3E}">
        <p14:creationId xmlns:p14="http://schemas.microsoft.com/office/powerpoint/2010/main" val="3744610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Chaining</a:t>
            </a:r>
            <a:endParaRPr lang="en-US" sz="3600" dirty="0"/>
          </a:p>
        </p:txBody>
      </p:sp>
      <p:sp>
        <p:nvSpPr>
          <p:cNvPr id="3" name="Content Placeholder 2"/>
          <p:cNvSpPr>
            <a:spLocks noGrp="1"/>
          </p:cNvSpPr>
          <p:nvPr>
            <p:ph idx="1"/>
          </p:nvPr>
        </p:nvSpPr>
        <p:spPr>
          <a:xfrm>
            <a:off x="457200" y="1371600"/>
            <a:ext cx="8382000" cy="5181600"/>
          </a:xfrm>
        </p:spPr>
        <p:txBody>
          <a:bodyPr>
            <a:normAutofit/>
          </a:bodyPr>
          <a:lstStyle/>
          <a:p>
            <a:pPr algn="just"/>
            <a:r>
              <a:rPr lang="en-US" sz="2600" dirty="0"/>
              <a:t>An alternative method for handling the collision problem is to allow each slot to hold a reference to a collection (or chain) of items. </a:t>
            </a:r>
            <a:endParaRPr lang="en-US" sz="2600" dirty="0" smtClean="0"/>
          </a:p>
          <a:p>
            <a:pPr algn="just"/>
            <a:endParaRPr lang="en-US" sz="2600" b="1" dirty="0"/>
          </a:p>
          <a:p>
            <a:pPr algn="just"/>
            <a:r>
              <a:rPr lang="en-US" sz="2600" b="1" dirty="0" smtClean="0"/>
              <a:t>Chaining</a:t>
            </a:r>
            <a:r>
              <a:rPr lang="en-US" sz="2600" dirty="0"/>
              <a:t> allows many items to exist at the same location in the hash table. When collisions happen, the item is still placed in the proper slot of the hash table. </a:t>
            </a:r>
            <a:endParaRPr lang="en-US" sz="2600" dirty="0" smtClean="0"/>
          </a:p>
          <a:p>
            <a:pPr algn="just"/>
            <a:endParaRPr lang="en-US" sz="2600" dirty="0"/>
          </a:p>
          <a:p>
            <a:pPr algn="just"/>
            <a:r>
              <a:rPr lang="en-US" sz="2600" dirty="0" smtClean="0"/>
              <a:t>As </a:t>
            </a:r>
            <a:r>
              <a:rPr lang="en-US" sz="2600" dirty="0"/>
              <a:t>more and more items hash to the same location, the difficulty of searching for the item in the collection increases. </a:t>
            </a:r>
            <a:r>
              <a:rPr lang="en-US" sz="2600" dirty="0" smtClean="0"/>
              <a:t>Figure</a:t>
            </a:r>
            <a:r>
              <a:rPr lang="en-US" sz="2600" dirty="0"/>
              <a:t> shows the items as they are added to a hash table that uses chaining to resolve collisions.</a:t>
            </a:r>
          </a:p>
        </p:txBody>
      </p:sp>
      <p:sp>
        <p:nvSpPr>
          <p:cNvPr id="4" name="Slide Number Placeholder 3"/>
          <p:cNvSpPr>
            <a:spLocks noGrp="1"/>
          </p:cNvSpPr>
          <p:nvPr>
            <p:ph type="sldNum" sz="quarter" idx="12"/>
          </p:nvPr>
        </p:nvSpPr>
        <p:spPr/>
        <p:txBody>
          <a:bodyPr/>
          <a:lstStyle/>
          <a:p>
            <a:fld id="{927C01F2-32A6-4CF7-AD7F-FDCC7EE9FDCD}" type="slidenum">
              <a:rPr lang="en-US" smtClean="0"/>
              <a:pPr/>
              <a:t>33</a:t>
            </a:fld>
            <a:endParaRPr lang="en-US"/>
          </a:p>
        </p:txBody>
      </p:sp>
    </p:spTree>
    <p:extLst>
      <p:ext uri="{BB962C8B-B14F-4D97-AF65-F5344CB8AC3E}">
        <p14:creationId xmlns:p14="http://schemas.microsoft.com/office/powerpoint/2010/main" val="4292059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313202" y="1676400"/>
            <a:ext cx="8449798" cy="3933269"/>
          </a:xfrm>
          <a:prstGeom prst="rect">
            <a:avLst/>
          </a:prstGeom>
          <a:noFill/>
          <a:ln w="9525">
            <a:solidFill>
              <a:schemeClr val="accent1"/>
            </a:solid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Chaining</a:t>
            </a:r>
            <a:endParaRPr lang="en-US" sz="3600"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34</a:t>
            </a:fld>
            <a:endParaRPr lang="en-US"/>
          </a:p>
        </p:txBody>
      </p:sp>
    </p:spTree>
    <p:extLst>
      <p:ext uri="{BB962C8B-B14F-4D97-AF65-F5344CB8AC3E}">
        <p14:creationId xmlns:p14="http://schemas.microsoft.com/office/powerpoint/2010/main" val="2636888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When we want to search for an item, we use the hash function to generate the slot where it should reside. Since each slot holds a collection, we use a searching technique to decide whether the item is present. </a:t>
            </a:r>
            <a:endParaRPr lang="en-US" sz="2600" dirty="0" smtClean="0"/>
          </a:p>
          <a:p>
            <a:pPr algn="just"/>
            <a:endParaRPr lang="en-US" sz="2600" dirty="0"/>
          </a:p>
          <a:p>
            <a:pPr algn="just"/>
            <a:r>
              <a:rPr lang="en-US" sz="2600" dirty="0" smtClean="0"/>
              <a:t>The </a:t>
            </a:r>
            <a:r>
              <a:rPr lang="en-US" sz="2600" dirty="0"/>
              <a:t>advantage is that on the average there are likely to be many fewer items in each slot, so the search is perhaps more efficient. We will look at the analysis for hashing at the end of this section.</a:t>
            </a:r>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Chaining</a:t>
            </a:r>
            <a:endParaRPr lang="en-US" sz="3600"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35</a:t>
            </a:fld>
            <a:endParaRPr lang="en-US"/>
          </a:p>
        </p:txBody>
      </p:sp>
    </p:spTree>
    <p:extLst>
      <p:ext uri="{BB962C8B-B14F-4D97-AF65-F5344CB8AC3E}">
        <p14:creationId xmlns:p14="http://schemas.microsoft.com/office/powerpoint/2010/main" val="2743232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24200"/>
            <a:ext cx="8229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F2A23033-8700-4B0F-BCA4-08F879E8C6B2}" type="slidenum">
              <a:rPr lang="en-US" smtClean="0"/>
              <a:t>36</a:t>
            </a:fld>
            <a:endParaRPr lang="en-US"/>
          </a:p>
        </p:txBody>
      </p:sp>
    </p:spTree>
    <p:extLst>
      <p:ext uri="{BB962C8B-B14F-4D97-AF65-F5344CB8AC3E}">
        <p14:creationId xmlns:p14="http://schemas.microsoft.com/office/powerpoint/2010/main" val="384772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Hashing</a:t>
            </a:r>
            <a:endParaRPr lang="en-US" sz="3600" b="1" dirty="0"/>
          </a:p>
        </p:txBody>
      </p:sp>
      <p:sp>
        <p:nvSpPr>
          <p:cNvPr id="3" name="Content Placeholder 2"/>
          <p:cNvSpPr>
            <a:spLocks noGrp="1"/>
          </p:cNvSpPr>
          <p:nvPr>
            <p:ph idx="1"/>
          </p:nvPr>
        </p:nvSpPr>
        <p:spPr/>
        <p:txBody>
          <a:bodyPr>
            <a:normAutofit/>
          </a:bodyPr>
          <a:lstStyle/>
          <a:p>
            <a:pPr algn="just"/>
            <a:r>
              <a:rPr lang="en-US" sz="2600" dirty="0"/>
              <a:t>The mapping between an item and the slot where that item belongs in the hash table is called the </a:t>
            </a:r>
            <a:r>
              <a:rPr lang="en-US" sz="2600" b="1" dirty="0"/>
              <a:t>hash function</a:t>
            </a:r>
            <a:r>
              <a:rPr lang="en-US" sz="2600" dirty="0"/>
              <a:t>. </a:t>
            </a:r>
            <a:endParaRPr lang="en-US" sz="2600" dirty="0" smtClean="0"/>
          </a:p>
          <a:p>
            <a:pPr algn="just"/>
            <a:endParaRPr lang="en-US" sz="2600" dirty="0"/>
          </a:p>
          <a:p>
            <a:pPr algn="just"/>
            <a:r>
              <a:rPr lang="en-US" sz="2600" dirty="0" smtClean="0"/>
              <a:t>The </a:t>
            </a:r>
            <a:r>
              <a:rPr lang="en-US" sz="2600" dirty="0"/>
              <a:t>hash function will take any item in the collection and return an integer in the range of slot names, between 0 and </a:t>
            </a:r>
            <a:r>
              <a:rPr lang="en-US" sz="2600" i="1" dirty="0"/>
              <a:t>m</a:t>
            </a:r>
            <a:r>
              <a:rPr lang="en-US" sz="2600" dirty="0"/>
              <a:t>-1. Assume that we have the set of integer items 54, 26, 93, 17, 77, and 31.  </a:t>
            </a:r>
          </a:p>
        </p:txBody>
      </p:sp>
      <p:sp>
        <p:nvSpPr>
          <p:cNvPr id="4" name="Slide Number Placeholder 3"/>
          <p:cNvSpPr>
            <a:spLocks noGrp="1"/>
          </p:cNvSpPr>
          <p:nvPr>
            <p:ph type="sldNum" sz="quarter" idx="12"/>
          </p:nvPr>
        </p:nvSpPr>
        <p:spPr/>
        <p:txBody>
          <a:bodyPr/>
          <a:lstStyle/>
          <a:p>
            <a:fld id="{927C01F2-32A6-4CF7-AD7F-FDCC7EE9FDCD}" type="slidenum">
              <a:rPr lang="en-US" smtClean="0"/>
              <a:pPr/>
              <a:t>4</a:t>
            </a:fld>
            <a:endParaRPr lang="en-US"/>
          </a:p>
        </p:txBody>
      </p:sp>
    </p:spTree>
    <p:extLst>
      <p:ext uri="{BB962C8B-B14F-4D97-AF65-F5344CB8AC3E}">
        <p14:creationId xmlns:p14="http://schemas.microsoft.com/office/powerpoint/2010/main" val="80514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Hashing</a:t>
            </a:r>
            <a:endParaRPr lang="en-US" sz="3600" b="1"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600" dirty="0" smtClean="0"/>
              <a:t>Our first hash function, sometimes referred to as the “remainder method,” simply takes an item and divides it by the table size, returning the remainder as its hash value (h(item)=item%11). Following table </a:t>
            </a:r>
            <a:r>
              <a:rPr lang="en-US" sz="2600" dirty="0"/>
              <a:t>gives all of the hash values for our example items.</a:t>
            </a:r>
          </a:p>
        </p:txBody>
      </p:sp>
      <p:pic>
        <p:nvPicPr>
          <p:cNvPr id="5122" name="Picture 2"/>
          <p:cNvPicPr>
            <a:picLocks noChangeAspect="1" noChangeArrowheads="1"/>
          </p:cNvPicPr>
          <p:nvPr/>
        </p:nvPicPr>
        <p:blipFill>
          <a:blip r:embed="rId2"/>
          <a:srcRect/>
          <a:stretch>
            <a:fillRect/>
          </a:stretch>
        </p:blipFill>
        <p:spPr bwMode="auto">
          <a:xfrm>
            <a:off x="1981200" y="3411792"/>
            <a:ext cx="5943600" cy="3361208"/>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927C01F2-32A6-4CF7-AD7F-FDCC7EE9FDCD}" type="slidenum">
              <a:rPr lang="en-US" smtClean="0"/>
              <a:pPr/>
              <a:t>5</a:t>
            </a:fld>
            <a:endParaRPr lang="en-US"/>
          </a:p>
        </p:txBody>
      </p:sp>
    </p:spTree>
    <p:extLst>
      <p:ext uri="{BB962C8B-B14F-4D97-AF65-F5344CB8AC3E}">
        <p14:creationId xmlns:p14="http://schemas.microsoft.com/office/powerpoint/2010/main" val="375175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53000"/>
          </a:xfrm>
        </p:spPr>
        <p:txBody>
          <a:bodyPr>
            <a:noAutofit/>
          </a:bodyPr>
          <a:lstStyle/>
          <a:p>
            <a:pPr algn="just"/>
            <a:r>
              <a:rPr lang="en-US" sz="2400" dirty="0"/>
              <a:t>Once the hash values have been computed, we can insert each item into the hash table at the designated position as shown in </a:t>
            </a:r>
            <a:r>
              <a:rPr lang="en-US" sz="2400" dirty="0" smtClean="0"/>
              <a:t>following figure.</a:t>
            </a:r>
          </a:p>
          <a:p>
            <a:pPr algn="just"/>
            <a:endParaRPr lang="en-US" sz="2400" dirty="0"/>
          </a:p>
          <a:p>
            <a:pPr algn="just"/>
            <a:endParaRPr lang="en-US" sz="2400" dirty="0" smtClean="0"/>
          </a:p>
          <a:p>
            <a:pPr algn="just"/>
            <a:endParaRPr lang="en-US" sz="2400" dirty="0"/>
          </a:p>
          <a:p>
            <a:pPr algn="just"/>
            <a:endParaRPr lang="en-US" sz="2400" dirty="0" smtClean="0"/>
          </a:p>
          <a:p>
            <a:pPr algn="just"/>
            <a:r>
              <a:rPr lang="en-US" sz="2400" dirty="0"/>
              <a:t>Now when we want to search for an item, we simply use the hash function to compute the slot name for the item and then check the hash table to see if it is present. This searching operation is </a:t>
            </a:r>
            <a:r>
              <a:rPr lang="en-US" sz="2400" dirty="0" smtClean="0"/>
              <a:t>O(1), </a:t>
            </a:r>
            <a:r>
              <a:rPr lang="en-US" sz="2400" dirty="0"/>
              <a:t>since a constant amount of time is required to compute the hash value and then index the hash table at that location. If everything is where it should be, we have found a constant time search algorithm.</a:t>
            </a:r>
          </a:p>
        </p:txBody>
      </p:sp>
      <p:pic>
        <p:nvPicPr>
          <p:cNvPr id="6146" name="Picture 2"/>
          <p:cNvPicPr>
            <a:picLocks noChangeAspect="1" noChangeArrowheads="1"/>
          </p:cNvPicPr>
          <p:nvPr/>
        </p:nvPicPr>
        <p:blipFill>
          <a:blip r:embed="rId2"/>
          <a:srcRect/>
          <a:stretch>
            <a:fillRect/>
          </a:stretch>
        </p:blipFill>
        <p:spPr bwMode="auto">
          <a:xfrm>
            <a:off x="304800" y="2514600"/>
            <a:ext cx="8625840" cy="12192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Hashing</a:t>
            </a:r>
            <a:endParaRPr lang="en-US" sz="3600" b="1"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6</a:t>
            </a:fld>
            <a:endParaRPr lang="en-US"/>
          </a:p>
        </p:txBody>
      </p:sp>
    </p:spTree>
    <p:extLst>
      <p:ext uri="{BB962C8B-B14F-4D97-AF65-F5344CB8AC3E}">
        <p14:creationId xmlns:p14="http://schemas.microsoft.com/office/powerpoint/2010/main" val="240940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Hashing</a:t>
            </a:r>
            <a:endParaRPr lang="en-US" sz="3600" b="1" dirty="0"/>
          </a:p>
        </p:txBody>
      </p:sp>
      <p:sp>
        <p:nvSpPr>
          <p:cNvPr id="3" name="Content Placeholder 2"/>
          <p:cNvSpPr>
            <a:spLocks noGrp="1"/>
          </p:cNvSpPr>
          <p:nvPr>
            <p:ph idx="1"/>
          </p:nvPr>
        </p:nvSpPr>
        <p:spPr/>
        <p:txBody>
          <a:bodyPr>
            <a:normAutofit/>
          </a:bodyPr>
          <a:lstStyle/>
          <a:p>
            <a:pPr algn="just"/>
            <a:r>
              <a:rPr lang="en-US" sz="2600" dirty="0" smtClean="0"/>
              <a:t>Here, consider an example of hash table of size 20, and the following items are to be stored. Item are in the (</a:t>
            </a:r>
            <a:r>
              <a:rPr lang="en-US" sz="2600" dirty="0" err="1" smtClean="0"/>
              <a:t>key,value</a:t>
            </a:r>
            <a:r>
              <a:rPr lang="en-US" sz="2600" dirty="0" smtClean="0"/>
              <a:t>) format.</a:t>
            </a:r>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7</a:t>
            </a:fld>
            <a:endParaRPr lang="en-US"/>
          </a:p>
        </p:txBody>
      </p:sp>
    </p:spTree>
    <p:extLst>
      <p:ext uri="{BB962C8B-B14F-4D97-AF65-F5344CB8AC3E}">
        <p14:creationId xmlns:p14="http://schemas.microsoft.com/office/powerpoint/2010/main" val="97952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6800" y="914400"/>
            <a:ext cx="7160623" cy="1981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429000" y="2788920"/>
            <a:ext cx="1219200" cy="391668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Hashing</a:t>
            </a:r>
            <a:endParaRPr lang="en-US" sz="3600" b="1" dirty="0"/>
          </a:p>
        </p:txBody>
      </p:sp>
      <p:sp>
        <p:nvSpPr>
          <p:cNvPr id="6" name="Slide Number Placeholder 5"/>
          <p:cNvSpPr>
            <a:spLocks noGrp="1"/>
          </p:cNvSpPr>
          <p:nvPr>
            <p:ph type="sldNum" sz="quarter" idx="12"/>
          </p:nvPr>
        </p:nvSpPr>
        <p:spPr/>
        <p:txBody>
          <a:bodyPr/>
          <a:lstStyle/>
          <a:p>
            <a:fld id="{927C01F2-32A6-4CF7-AD7F-FDCC7EE9FDCD}" type="slidenum">
              <a:rPr lang="en-US" smtClean="0"/>
              <a:pPr/>
              <a:t>8</a:t>
            </a:fld>
            <a:endParaRPr lang="en-US"/>
          </a:p>
        </p:txBody>
      </p:sp>
    </p:spTree>
    <p:extLst>
      <p:ext uri="{BB962C8B-B14F-4D97-AF65-F5344CB8AC3E}">
        <p14:creationId xmlns:p14="http://schemas.microsoft.com/office/powerpoint/2010/main" val="2357338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90600" y="1355002"/>
            <a:ext cx="7136805" cy="5426798"/>
          </a:xfrm>
          <a:prstGeom prst="rect">
            <a:avLst/>
          </a:prstGeom>
          <a:noFill/>
          <a:ln w="9525">
            <a:noFill/>
            <a:miter lim="800000"/>
            <a:headEnd/>
            <a:tailEnd/>
          </a:ln>
          <a:effectLst/>
        </p:spPr>
      </p:pic>
      <p:sp>
        <p:nvSpPr>
          <p:cNvPr id="4" name="Title 1"/>
          <p:cNvSpPr>
            <a:spLocks noGrp="1"/>
          </p:cNvSpPr>
          <p:nvPr>
            <p:ph type="title"/>
          </p:nvPr>
        </p:nvSpPr>
        <p:spPr>
          <a:xfrm>
            <a:off x="457200" y="274638"/>
            <a:ext cx="8229600" cy="1143000"/>
          </a:xfrm>
        </p:spPr>
        <p:txBody>
          <a:bodyPr>
            <a:normAutofit/>
          </a:bodyPr>
          <a:lstStyle/>
          <a:p>
            <a:r>
              <a:rPr lang="en-US" sz="3600" b="1" dirty="0" smtClean="0"/>
              <a:t>Hashing</a:t>
            </a:r>
            <a:endParaRPr lang="en-US" sz="3600" b="1"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9</a:t>
            </a:fld>
            <a:endParaRPr lang="en-US"/>
          </a:p>
        </p:txBody>
      </p:sp>
    </p:spTree>
    <p:extLst>
      <p:ext uri="{BB962C8B-B14F-4D97-AF65-F5344CB8AC3E}">
        <p14:creationId xmlns:p14="http://schemas.microsoft.com/office/powerpoint/2010/main" val="928150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1340</Words>
  <Application>Microsoft Office PowerPoint</Application>
  <PresentationFormat>On-screen Show (4:3)</PresentationFormat>
  <Paragraphs>164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Algorithm Analysis IT-2101</vt:lpstr>
      <vt:lpstr>Hashing</vt:lpstr>
      <vt:lpstr>Hash Table</vt:lpstr>
      <vt:lpstr>Hashing</vt:lpstr>
      <vt:lpstr>Hashing</vt:lpstr>
      <vt:lpstr>Hashing</vt:lpstr>
      <vt:lpstr>Hashing</vt:lpstr>
      <vt:lpstr>Hashing</vt:lpstr>
      <vt:lpstr>Hashing</vt:lpstr>
      <vt:lpstr>Perfect hash function</vt:lpstr>
      <vt:lpstr>Perfect hash function</vt:lpstr>
      <vt:lpstr>Collision</vt:lpstr>
      <vt:lpstr>Collision</vt:lpstr>
      <vt:lpstr>Folding method</vt:lpstr>
      <vt:lpstr>Folding method</vt:lpstr>
      <vt:lpstr>Mid-square method</vt:lpstr>
      <vt:lpstr>Mid-square method</vt:lpstr>
      <vt:lpstr>Mid-square method</vt:lpstr>
      <vt:lpstr>Mid-square method</vt:lpstr>
      <vt:lpstr>Collision Resolution</vt:lpstr>
      <vt:lpstr> Linear probing</vt:lpstr>
      <vt:lpstr> Linear probing</vt:lpstr>
      <vt:lpstr> Linear probing</vt:lpstr>
      <vt:lpstr> Linear probing</vt:lpstr>
      <vt:lpstr>Basic Operations</vt:lpstr>
      <vt:lpstr>Insertion using open addressing (Linear probing)</vt:lpstr>
      <vt:lpstr> Linear probing: Searching</vt:lpstr>
      <vt:lpstr>Searching using open addressing (Linear probing)</vt:lpstr>
      <vt:lpstr> Clustering</vt:lpstr>
      <vt:lpstr>Solution of Clustering</vt:lpstr>
      <vt:lpstr>Solution of Clustering</vt:lpstr>
      <vt:lpstr>Quadratic probing</vt:lpstr>
      <vt:lpstr>Chaining</vt:lpstr>
      <vt:lpstr>Chaining</vt:lpstr>
      <vt:lpstr>Chaining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2017-08-19T06:41:02Z</dcterms:created>
  <dcterms:modified xsi:type="dcterms:W3CDTF">2017-09-14T03:47:40Z</dcterms:modified>
</cp:coreProperties>
</file>