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9" r:id="rId2"/>
    <p:sldId id="280" r:id="rId3"/>
    <p:sldId id="257" r:id="rId4"/>
    <p:sldId id="276" r:id="rId5"/>
    <p:sldId id="277" r:id="rId6"/>
    <p:sldId id="264" r:id="rId7"/>
    <p:sldId id="265" r:id="rId8"/>
    <p:sldId id="266" r:id="rId9"/>
    <p:sldId id="267" r:id="rId10"/>
    <p:sldId id="268" r:id="rId11"/>
    <p:sldId id="270" r:id="rId12"/>
    <p:sldId id="271" r:id="rId13"/>
    <p:sldId id="272" r:id="rId14"/>
    <p:sldId id="278" r:id="rId15"/>
    <p:sldId id="273" r:id="rId16"/>
    <p:sldId id="274" r:id="rId17"/>
    <p:sldId id="275"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03620-BC03-45E1-B4A6-E1A6102DB86B}" type="datetimeFigureOut">
              <a:rPr lang="en-US" smtClean="0"/>
              <a:t>9/17/2017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DDF21C-375D-434E-A78F-1775C1240C86}" type="slidenum">
              <a:rPr lang="en-US" smtClean="0"/>
              <a:t>‹#›</a:t>
            </a:fld>
            <a:endParaRPr lang="en-US"/>
          </a:p>
        </p:txBody>
      </p:sp>
    </p:spTree>
    <p:extLst>
      <p:ext uri="{BB962C8B-B14F-4D97-AF65-F5344CB8AC3E}">
        <p14:creationId xmlns:p14="http://schemas.microsoft.com/office/powerpoint/2010/main" val="3660507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P_(complexity)" TargetMode="External"/><Relationship Id="rId7" Type="http://schemas.openxmlformats.org/officeDocument/2006/relationships/hyperlink" Target="http://en.wikipedia.org/wiki/EXPSPACE"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NEXPTIME" TargetMode="External"/><Relationship Id="rId5" Type="http://schemas.openxmlformats.org/officeDocument/2006/relationships/hyperlink" Target="http://en.wikipedia.org/wiki/PSPACE" TargetMode="External"/><Relationship Id="rId4" Type="http://schemas.openxmlformats.org/officeDocument/2006/relationships/hyperlink" Target="http://en.wikipedia.org/wiki/NP_(complex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34" charset="-128"/>
              </a:rPr>
              <a:t>a </a:t>
            </a:r>
            <a:r>
              <a:rPr lang="en-US" i="1" smtClean="0">
                <a:ea typeface="ＭＳ Ｐゴシック" pitchFamily="34" charset="-128"/>
              </a:rPr>
              <a:t>3</a:t>
            </a:r>
            <a:r>
              <a:rPr lang="en-US" smtClean="0">
                <a:ea typeface="ＭＳ Ｐゴシック" pitchFamily="34" charset="-128"/>
              </a:rPr>
              <a:t>-</a:t>
            </a:r>
            <a:r>
              <a:rPr lang="en-US" i="1" smtClean="0">
                <a:ea typeface="ＭＳ Ｐゴシック" pitchFamily="34" charset="-128"/>
              </a:rPr>
              <a:t>CNF</a:t>
            </a:r>
            <a:r>
              <a:rPr lang="en-US" smtClean="0">
                <a:ea typeface="ＭＳ Ｐゴシック" pitchFamily="34" charset="-128"/>
              </a:rPr>
              <a:t> formula (i.e. with at most 3 variables per clause)</a:t>
            </a:r>
            <a:endParaRPr lang="zh-CN" altLang="en-US" smtClean="0">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34" charset="-128"/>
                <a:hlinkClick r:id="rId3" tooltip="P (complexity)"/>
              </a:rPr>
              <a:t>P</a:t>
            </a:r>
            <a:r>
              <a:rPr lang="en-US" smtClean="0">
                <a:ea typeface="ＭＳ Ｐゴシック" pitchFamily="34" charset="-128"/>
              </a:rPr>
              <a:t> </a:t>
            </a:r>
            <a:r>
              <a:rPr lang="en-US" smtClean="0">
                <a:ea typeface="ＭＳ Ｐゴシック" pitchFamily="34" charset="-128"/>
                <a:sym typeface="Symbol" pitchFamily="18" charset="2"/>
              </a:rPr>
              <a:t></a:t>
            </a:r>
            <a:r>
              <a:rPr lang="en-US" smtClean="0">
                <a:ea typeface="ＭＳ Ｐゴシック" pitchFamily="34" charset="-128"/>
              </a:rPr>
              <a:t> </a:t>
            </a:r>
            <a:r>
              <a:rPr lang="en-US" smtClean="0">
                <a:ea typeface="ＭＳ Ｐゴシック" pitchFamily="34" charset="-128"/>
                <a:hlinkClick r:id="rId4" tooltip="NP (complexity)"/>
              </a:rPr>
              <a:t>NP</a:t>
            </a:r>
            <a:r>
              <a:rPr lang="en-US" smtClean="0">
                <a:ea typeface="ＭＳ Ｐゴシック" pitchFamily="34" charset="-128"/>
              </a:rPr>
              <a:t> </a:t>
            </a:r>
            <a:r>
              <a:rPr lang="en-US" smtClean="0">
                <a:ea typeface="ＭＳ Ｐゴシック" pitchFamily="34" charset="-128"/>
                <a:sym typeface="Symbol" pitchFamily="18" charset="2"/>
              </a:rPr>
              <a:t> </a:t>
            </a:r>
            <a:r>
              <a:rPr lang="en-US" smtClean="0">
                <a:ea typeface="ＭＳ Ｐゴシック" pitchFamily="34" charset="-128"/>
                <a:hlinkClick r:id="rId5" tooltip="PSPACE"/>
              </a:rPr>
              <a:t>PSPACE</a:t>
            </a:r>
            <a:r>
              <a:rPr lang="en-US" smtClean="0">
                <a:ea typeface="ＭＳ Ｐゴシック" pitchFamily="34" charset="-128"/>
              </a:rPr>
              <a:t> </a:t>
            </a:r>
            <a:r>
              <a:rPr lang="en-US" smtClean="0">
                <a:ea typeface="ＭＳ Ｐゴシック" pitchFamily="34" charset="-128"/>
                <a:sym typeface="Symbol" pitchFamily="18" charset="2"/>
              </a:rPr>
              <a:t> </a:t>
            </a:r>
            <a:r>
              <a:rPr lang="en-US" smtClean="0">
                <a:ea typeface="ＭＳ Ｐゴシック" pitchFamily="34" charset="-128"/>
              </a:rPr>
              <a:t>EXPTIME </a:t>
            </a:r>
            <a:r>
              <a:rPr lang="en-US" smtClean="0">
                <a:ea typeface="ＭＳ Ｐゴシック" pitchFamily="34" charset="-128"/>
                <a:sym typeface="Symbol" pitchFamily="18" charset="2"/>
              </a:rPr>
              <a:t> </a:t>
            </a:r>
            <a:r>
              <a:rPr lang="en-US" smtClean="0">
                <a:ea typeface="ＭＳ Ｐゴシック" pitchFamily="34" charset="-128"/>
                <a:hlinkClick r:id="rId6" tooltip="NEXPTIME"/>
              </a:rPr>
              <a:t>NEXPTIME</a:t>
            </a:r>
            <a:r>
              <a:rPr lang="en-US" smtClean="0">
                <a:ea typeface="ＭＳ Ｐゴシック" pitchFamily="34" charset="-128"/>
              </a:rPr>
              <a:t> </a:t>
            </a:r>
            <a:r>
              <a:rPr lang="en-US" smtClean="0">
                <a:ea typeface="ＭＳ Ｐゴシック" pitchFamily="34" charset="-128"/>
                <a:sym typeface="Symbol" pitchFamily="18" charset="2"/>
              </a:rPr>
              <a:t> </a:t>
            </a:r>
            <a:r>
              <a:rPr lang="en-US" smtClean="0">
                <a:ea typeface="ＭＳ Ｐゴシック" pitchFamily="34" charset="-128"/>
                <a:hlinkClick r:id="rId7" tooltip="EXPSPACE"/>
              </a:rPr>
              <a:t>EXPSPACE</a:t>
            </a:r>
            <a:r>
              <a:rPr lang="en-US" smtClean="0">
                <a:ea typeface="ＭＳ Ｐゴシック" pitchFamily="34" charset="-128"/>
              </a:rPr>
              <a:t> </a:t>
            </a:r>
            <a:endParaRPr lang="zh-CN" altLang="en-US" smtClean="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C9CB9A-C5BD-443F-996E-21B4E190B07C}"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127931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5DFAD6-2D31-40DC-940C-E0B84B2C9299}"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402193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E29EF-0D18-48D8-8234-159E18319F41}"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324363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EB575-A5C8-4ECD-AA0F-09A7BE9A8653}"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259748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2FE7DC-6E9B-4EE4-97B2-CDDEEE6F1442}"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162162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758B0B-1489-4170-B477-D096A998F654}"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338743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8E14C8-03F3-41E1-893B-3D2392A038AD}" type="datetime1">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384268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C3582D-F05E-4018-9DBC-8823ADA51E76}" type="datetime1">
              <a:rPr lang="en-US" smtClean="0"/>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34604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51198-C8B5-4EB4-92E4-735166E5E632}" type="datetime1">
              <a:rPr lang="en-US" smtClean="0"/>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26713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4B498-BBF7-4060-BB30-5D5B81A60C86}"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108460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22637-B762-4F12-BC35-3D26A48F63E6}"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D8311-BEE2-45C4-8A76-4C0E45D6AC06}" type="slidenum">
              <a:rPr lang="en-US" smtClean="0"/>
              <a:t>‹#›</a:t>
            </a:fld>
            <a:endParaRPr lang="en-US"/>
          </a:p>
        </p:txBody>
      </p:sp>
    </p:spTree>
    <p:extLst>
      <p:ext uri="{BB962C8B-B14F-4D97-AF65-F5344CB8AC3E}">
        <p14:creationId xmlns:p14="http://schemas.microsoft.com/office/powerpoint/2010/main" val="19926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5B34C-5F22-4F75-80C4-46DA27AA12DA}" type="datetime1">
              <a:rPr lang="en-US" smtClean="0"/>
              <a:t>9/17/2017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D8311-BEE2-45C4-8A76-4C0E45D6AC06}" type="slidenum">
              <a:rPr lang="en-US" smtClean="0"/>
              <a:t>‹#›</a:t>
            </a:fld>
            <a:endParaRPr lang="en-US"/>
          </a:p>
        </p:txBody>
      </p:sp>
    </p:spTree>
    <p:extLst>
      <p:ext uri="{BB962C8B-B14F-4D97-AF65-F5344CB8AC3E}">
        <p14:creationId xmlns:p14="http://schemas.microsoft.com/office/powerpoint/2010/main" val="702388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Algorithm Analysis</a:t>
            </a:r>
            <a:br>
              <a:rPr lang="en-US" dirty="0" smtClean="0"/>
            </a:br>
            <a:r>
              <a:rPr lang="en-US" dirty="0" smtClean="0"/>
              <a:t>IT-2101</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47690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itchFamily="2" charset="-122"/>
              </a:rPr>
              <a:t>The class </a:t>
            </a:r>
            <a:r>
              <a:rPr lang="en-US" altLang="zh-CN" i="1" dirty="0">
                <a:ea typeface="SimSun" pitchFamily="2" charset="-122"/>
              </a:rPr>
              <a:t>NP</a:t>
            </a:r>
            <a:endParaRPr lang="en-US" dirty="0"/>
          </a:p>
        </p:txBody>
      </p:sp>
      <p:sp>
        <p:nvSpPr>
          <p:cNvPr id="4" name="Rectangle 3"/>
          <p:cNvSpPr txBox="1">
            <a:spLocks noChangeArrowheads="1"/>
          </p:cNvSpPr>
          <p:nvPr/>
        </p:nvSpPr>
        <p:spPr>
          <a:xfrm>
            <a:off x="457200" y="1600200"/>
            <a:ext cx="83058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Monotype Sorts" charset="2"/>
              <a:buNone/>
            </a:pPr>
            <a:r>
              <a:rPr lang="en-US" altLang="zh-CN" sz="2400" b="1" i="1" u="sng" dirty="0" smtClean="0">
                <a:ea typeface="SimSun" pitchFamily="2" charset="-122"/>
              </a:rPr>
              <a:t>NP</a:t>
            </a:r>
            <a:r>
              <a:rPr lang="en-US" altLang="zh-CN" sz="2400" dirty="0" smtClean="0">
                <a:ea typeface="SimSun" pitchFamily="2" charset="-122"/>
              </a:rPr>
              <a:t>: the class of decision problems that are solvable in polynomial time on a </a:t>
            </a:r>
            <a:r>
              <a:rPr lang="en-US" altLang="zh-CN" sz="2400" i="1" dirty="0" smtClean="0">
                <a:ea typeface="SimSun" pitchFamily="2" charset="-122"/>
              </a:rPr>
              <a:t>nondeterministic</a:t>
            </a:r>
            <a:r>
              <a:rPr lang="en-US" altLang="zh-CN" sz="2400" dirty="0" smtClean="0">
                <a:ea typeface="SimSun" pitchFamily="2" charset="-122"/>
              </a:rPr>
              <a:t> machine (or with a nondeterministic algorithm)</a:t>
            </a:r>
          </a:p>
          <a:p>
            <a:pPr>
              <a:lnSpc>
                <a:spcPct val="90000"/>
              </a:lnSpc>
            </a:pPr>
            <a:r>
              <a:rPr lang="en-US" altLang="zh-CN" sz="2400" dirty="0" smtClean="0">
                <a:ea typeface="SimSun" pitchFamily="2" charset="-122"/>
              </a:rPr>
              <a:t>(A </a:t>
            </a:r>
            <a:r>
              <a:rPr lang="en-US" altLang="zh-CN" sz="2400" i="1" u="sng" dirty="0" err="1" smtClean="0">
                <a:ea typeface="SimSun" pitchFamily="2" charset="-122"/>
              </a:rPr>
              <a:t>determinstic</a:t>
            </a:r>
            <a:r>
              <a:rPr lang="en-US" altLang="zh-CN" sz="2400" dirty="0" smtClean="0">
                <a:ea typeface="SimSun" pitchFamily="2" charset="-122"/>
              </a:rPr>
              <a:t> computer is what we know)</a:t>
            </a:r>
          </a:p>
          <a:p>
            <a:pPr>
              <a:lnSpc>
                <a:spcPct val="90000"/>
              </a:lnSpc>
            </a:pPr>
            <a:r>
              <a:rPr lang="en-US" altLang="zh-CN" sz="2400" dirty="0" smtClean="0">
                <a:ea typeface="SimSun" pitchFamily="2" charset="-122"/>
              </a:rPr>
              <a:t>A </a:t>
            </a:r>
            <a:r>
              <a:rPr lang="en-US" altLang="zh-CN" sz="2400" i="1" u="sng" dirty="0" smtClean="0">
                <a:ea typeface="SimSun" pitchFamily="2" charset="-122"/>
              </a:rPr>
              <a:t>nondeterministic</a:t>
            </a:r>
            <a:r>
              <a:rPr lang="en-US" altLang="zh-CN" sz="2400" dirty="0" smtClean="0">
                <a:ea typeface="SimSun" pitchFamily="2" charset="-122"/>
              </a:rPr>
              <a:t> computer is one that can “guess” the right answer or solution  </a:t>
            </a:r>
          </a:p>
          <a:p>
            <a:pPr lvl="1">
              <a:lnSpc>
                <a:spcPct val="90000"/>
              </a:lnSpc>
            </a:pPr>
            <a:r>
              <a:rPr lang="en-US" altLang="zh-CN" sz="2000" dirty="0" smtClean="0">
                <a:ea typeface="SimSun" pitchFamily="2" charset="-122"/>
              </a:rPr>
              <a:t>Think of a nondeterministic computer as a parallel machine that can freely spawn </a:t>
            </a:r>
            <a:r>
              <a:rPr lang="en-US" altLang="zh-CN" sz="2000" b="1" i="1" dirty="0" smtClean="0">
                <a:ea typeface="SimSun" pitchFamily="2" charset="-122"/>
              </a:rPr>
              <a:t>an infinite number</a:t>
            </a:r>
            <a:r>
              <a:rPr lang="en-US" altLang="zh-CN" sz="2000" dirty="0" smtClean="0">
                <a:ea typeface="SimSun" pitchFamily="2" charset="-122"/>
              </a:rPr>
              <a:t> of processes</a:t>
            </a:r>
          </a:p>
          <a:p>
            <a:pPr>
              <a:lnSpc>
                <a:spcPct val="90000"/>
              </a:lnSpc>
            </a:pPr>
            <a:r>
              <a:rPr lang="en-US" altLang="zh-CN" sz="2400" dirty="0" smtClean="0">
                <a:ea typeface="SimSun" pitchFamily="2" charset="-122"/>
              </a:rPr>
              <a:t>Thus </a:t>
            </a:r>
            <a:r>
              <a:rPr lang="en-US" altLang="zh-CN" sz="2400" i="1" dirty="0" smtClean="0">
                <a:ea typeface="SimSun" pitchFamily="2" charset="-122"/>
              </a:rPr>
              <a:t>NP</a:t>
            </a:r>
            <a:r>
              <a:rPr lang="en-US" altLang="zh-CN" sz="2400" dirty="0" smtClean="0">
                <a:ea typeface="SimSun" pitchFamily="2" charset="-122"/>
              </a:rPr>
              <a:t> can also be thought of as the class of problems </a:t>
            </a:r>
          </a:p>
          <a:p>
            <a:pPr lvl="1">
              <a:lnSpc>
                <a:spcPct val="90000"/>
              </a:lnSpc>
            </a:pPr>
            <a:r>
              <a:rPr lang="en-US" altLang="zh-CN" sz="2000" dirty="0" smtClean="0">
                <a:ea typeface="SimSun" pitchFamily="2" charset="-122"/>
              </a:rPr>
              <a:t>whose solutions can be verified in polynomial time </a:t>
            </a:r>
          </a:p>
          <a:p>
            <a:pPr>
              <a:lnSpc>
                <a:spcPct val="90000"/>
              </a:lnSpc>
            </a:pPr>
            <a:r>
              <a:rPr lang="en-US" altLang="zh-CN" sz="2400" dirty="0" smtClean="0">
                <a:ea typeface="SimSun" pitchFamily="2" charset="-122"/>
              </a:rPr>
              <a:t>Note that </a:t>
            </a:r>
            <a:r>
              <a:rPr lang="en-US" altLang="zh-CN" sz="2400" i="1" dirty="0" smtClean="0">
                <a:ea typeface="SimSun" pitchFamily="2" charset="-122"/>
              </a:rPr>
              <a:t>NP</a:t>
            </a:r>
            <a:r>
              <a:rPr lang="en-US" altLang="zh-CN" sz="2400" dirty="0" smtClean="0">
                <a:ea typeface="SimSun" pitchFamily="2" charset="-122"/>
              </a:rPr>
              <a:t> stands for “Nondeterministic Polynomial-time”.</a:t>
            </a:r>
          </a:p>
          <a:p>
            <a:pPr>
              <a:lnSpc>
                <a:spcPct val="90000"/>
              </a:lnSpc>
            </a:pPr>
            <a:r>
              <a:rPr lang="en-US" sz="2400" dirty="0"/>
              <a:t>Any problem in </a:t>
            </a:r>
            <a:r>
              <a:rPr lang="en-US" sz="2400" b="1" dirty="0"/>
              <a:t>P</a:t>
            </a:r>
            <a:r>
              <a:rPr lang="en-US" sz="2400" dirty="0"/>
              <a:t> is also in </a:t>
            </a:r>
            <a:r>
              <a:rPr lang="en-US" sz="2400" b="1" dirty="0"/>
              <a:t>NP</a:t>
            </a:r>
            <a:r>
              <a:rPr lang="en-US" sz="2400" dirty="0"/>
              <a:t>, since if a problem is in P then we can solve it in polynomial time.</a:t>
            </a:r>
          </a:p>
          <a:p>
            <a:pPr marL="0" indent="0">
              <a:lnSpc>
                <a:spcPct val="90000"/>
              </a:lnSpc>
              <a:buNone/>
            </a:pPr>
            <a:endParaRPr lang="en-US" altLang="zh-CN" sz="2400" dirty="0" smtClean="0">
              <a:ea typeface="SimSun" pitchFamily="2" charset="-122"/>
            </a:endParaRPr>
          </a:p>
        </p:txBody>
      </p:sp>
      <p:sp>
        <p:nvSpPr>
          <p:cNvPr id="5" name="Slide Number Placeholder 4"/>
          <p:cNvSpPr>
            <a:spLocks noGrp="1"/>
          </p:cNvSpPr>
          <p:nvPr>
            <p:ph type="sldNum" sz="quarter" idx="12"/>
          </p:nvPr>
        </p:nvSpPr>
        <p:spPr/>
        <p:txBody>
          <a:bodyPr/>
          <a:lstStyle/>
          <a:p>
            <a:fld id="{AA6D8311-BEE2-45C4-8A76-4C0E45D6AC06}" type="slidenum">
              <a:rPr lang="en-US" smtClean="0"/>
              <a:t>10</a:t>
            </a:fld>
            <a:endParaRPr lang="en-US"/>
          </a:p>
        </p:txBody>
      </p:sp>
    </p:spTree>
    <p:extLst>
      <p:ext uri="{BB962C8B-B14F-4D97-AF65-F5344CB8AC3E}">
        <p14:creationId xmlns:p14="http://schemas.microsoft.com/office/powerpoint/2010/main" val="327438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smtClean="0">
                <a:ea typeface="SimSun" pitchFamily="2" charset="-122"/>
              </a:rPr>
              <a:t>Sample Problems in NP</a:t>
            </a:r>
          </a:p>
        </p:txBody>
      </p:sp>
      <p:sp>
        <p:nvSpPr>
          <p:cNvPr id="11267" name="Rectangle 3"/>
          <p:cNvSpPr>
            <a:spLocks noGrp="1" noChangeArrowheads="1"/>
          </p:cNvSpPr>
          <p:nvPr>
            <p:ph type="body" idx="1"/>
          </p:nvPr>
        </p:nvSpPr>
        <p:spPr/>
        <p:txBody>
          <a:bodyPr>
            <a:normAutofit lnSpcReduction="10000"/>
          </a:bodyPr>
          <a:lstStyle/>
          <a:p>
            <a:r>
              <a:rPr lang="en-US" altLang="zh-CN" dirty="0" smtClean="0">
                <a:ea typeface="SimSun" pitchFamily="2" charset="-122"/>
              </a:rPr>
              <a:t>Fractional Knapsack</a:t>
            </a:r>
          </a:p>
          <a:p>
            <a:r>
              <a:rPr lang="en-US" altLang="zh-CN" dirty="0" smtClean="0">
                <a:ea typeface="SimSun" pitchFamily="2" charset="-122"/>
              </a:rPr>
              <a:t>MST </a:t>
            </a:r>
          </a:p>
          <a:p>
            <a:r>
              <a:rPr lang="en-US" altLang="zh-CN" dirty="0" smtClean="0">
                <a:ea typeface="SimSun" pitchFamily="2" charset="-122"/>
              </a:rPr>
              <a:t>Sorting</a:t>
            </a:r>
          </a:p>
          <a:p>
            <a:r>
              <a:rPr lang="en-US" altLang="zh-CN" dirty="0" smtClean="0">
                <a:ea typeface="SimSun" pitchFamily="2" charset="-122"/>
              </a:rPr>
              <a:t>Others?</a:t>
            </a:r>
          </a:p>
          <a:p>
            <a:pPr lvl="1"/>
            <a:r>
              <a:rPr lang="en-US" altLang="zh-CN" dirty="0" smtClean="0">
                <a:ea typeface="SimSun" pitchFamily="2" charset="-122"/>
              </a:rPr>
              <a:t>Hamiltonian Cycle (Traveling Salesman)</a:t>
            </a:r>
          </a:p>
          <a:p>
            <a:pPr lvl="1"/>
            <a:r>
              <a:rPr lang="en-US" altLang="zh-CN" dirty="0" smtClean="0">
                <a:ea typeface="SimSun" pitchFamily="2" charset="-122"/>
              </a:rPr>
              <a:t>Graph Coloring</a:t>
            </a:r>
          </a:p>
          <a:p>
            <a:pPr lvl="1"/>
            <a:r>
              <a:rPr lang="en-US" altLang="zh-CN" dirty="0" err="1" smtClean="0">
                <a:ea typeface="SimSun" pitchFamily="2" charset="-122"/>
              </a:rPr>
              <a:t>Satisfiability</a:t>
            </a:r>
            <a:r>
              <a:rPr lang="en-US" altLang="zh-CN" dirty="0" smtClean="0">
                <a:ea typeface="SimSun" pitchFamily="2" charset="-122"/>
              </a:rPr>
              <a:t> (SAT)</a:t>
            </a:r>
          </a:p>
          <a:p>
            <a:pPr lvl="2"/>
            <a:r>
              <a:rPr lang="en-US" altLang="zh-CN" dirty="0" smtClean="0">
                <a:ea typeface="SimSun" pitchFamily="2" charset="-122"/>
              </a:rPr>
              <a:t>the problem of deciding whether a given </a:t>
            </a:r>
          </a:p>
          <a:p>
            <a:pPr lvl="2">
              <a:buFont typeface="Monotype Sorts" charset="2"/>
              <a:buNone/>
            </a:pPr>
            <a:r>
              <a:rPr lang="en-US" altLang="zh-CN" dirty="0" smtClean="0">
                <a:ea typeface="SimSun" pitchFamily="2" charset="-122"/>
              </a:rPr>
              <a:t>   Boolean formula is </a:t>
            </a:r>
            <a:r>
              <a:rPr lang="en-US" altLang="zh-CN" dirty="0" err="1" smtClean="0">
                <a:ea typeface="SimSun" pitchFamily="2" charset="-122"/>
              </a:rPr>
              <a:t>satisfiable</a:t>
            </a:r>
            <a:r>
              <a:rPr lang="en-US" altLang="zh-CN" dirty="0" smtClean="0">
                <a:ea typeface="SimSun" pitchFamily="2" charset="-122"/>
              </a:rPr>
              <a:t> </a:t>
            </a:r>
          </a:p>
        </p:txBody>
      </p:sp>
      <p:sp>
        <p:nvSpPr>
          <p:cNvPr id="2" name="Slide Number Placeholder 1"/>
          <p:cNvSpPr>
            <a:spLocks noGrp="1"/>
          </p:cNvSpPr>
          <p:nvPr>
            <p:ph type="sldNum" sz="quarter" idx="12"/>
          </p:nvPr>
        </p:nvSpPr>
        <p:spPr/>
        <p:txBody>
          <a:bodyPr/>
          <a:lstStyle/>
          <a:p>
            <a:fld id="{AA6D8311-BEE2-45C4-8A76-4C0E45D6AC06}" type="slidenum">
              <a:rPr lang="en-US" smtClean="0"/>
              <a:t>11</a:t>
            </a:fld>
            <a:endParaRPr lang="en-US"/>
          </a:p>
        </p:txBody>
      </p:sp>
    </p:spTree>
    <p:extLst>
      <p:ext uri="{BB962C8B-B14F-4D97-AF65-F5344CB8AC3E}">
        <p14:creationId xmlns:p14="http://schemas.microsoft.com/office/powerpoint/2010/main" val="482208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mtClean="0">
                <a:ea typeface="SimSun" pitchFamily="2" charset="-122"/>
              </a:rPr>
              <a:t>The </a:t>
            </a:r>
            <a:r>
              <a:rPr lang="en-US" altLang="zh-CN" i="1" smtClean="0">
                <a:ea typeface="SimSun" pitchFamily="2" charset="-122"/>
              </a:rPr>
              <a:t>Satisfiability</a:t>
            </a:r>
            <a:r>
              <a:rPr lang="en-US" altLang="zh-CN" smtClean="0">
                <a:ea typeface="SimSun" pitchFamily="2" charset="-122"/>
              </a:rPr>
              <a:t> (SAT) Problem</a:t>
            </a:r>
          </a:p>
        </p:txBody>
      </p:sp>
      <p:sp>
        <p:nvSpPr>
          <p:cNvPr id="122883" name="Rectangle 3"/>
          <p:cNvSpPr>
            <a:spLocks noGrp="1" noChangeArrowheads="1"/>
          </p:cNvSpPr>
          <p:nvPr>
            <p:ph type="body" idx="1"/>
          </p:nvPr>
        </p:nvSpPr>
        <p:spPr/>
        <p:txBody>
          <a:bodyPr/>
          <a:lstStyle/>
          <a:p>
            <a:r>
              <a:rPr lang="en-US" altLang="zh-CN" i="1" smtClean="0">
                <a:solidFill>
                  <a:schemeClr val="tx2"/>
                </a:solidFill>
                <a:ea typeface="SimSun" pitchFamily="2" charset="-122"/>
              </a:rPr>
              <a:t>Satisfiability</a:t>
            </a:r>
            <a:r>
              <a:rPr lang="en-US" altLang="zh-CN" smtClean="0">
                <a:ea typeface="SimSun" pitchFamily="2" charset="-122"/>
              </a:rPr>
              <a:t> (SAT):</a:t>
            </a:r>
          </a:p>
          <a:p>
            <a:pPr lvl="1"/>
            <a:r>
              <a:rPr lang="en-US" altLang="zh-CN" smtClean="0">
                <a:ea typeface="SimSun" pitchFamily="2" charset="-122"/>
              </a:rPr>
              <a:t>Given a Boolean expression on </a:t>
            </a:r>
            <a:r>
              <a:rPr lang="en-US" altLang="zh-CN" i="1" smtClean="0">
                <a:ea typeface="SimSun" pitchFamily="2" charset="-122"/>
              </a:rPr>
              <a:t>n</a:t>
            </a:r>
            <a:r>
              <a:rPr lang="en-US" altLang="zh-CN" smtClean="0">
                <a:ea typeface="SimSun" pitchFamily="2" charset="-122"/>
              </a:rPr>
              <a:t> variables, can we assign values such that the expression is TRUE?</a:t>
            </a:r>
          </a:p>
          <a:p>
            <a:pPr lvl="1"/>
            <a:r>
              <a:rPr lang="en-US" altLang="zh-CN" smtClean="0">
                <a:ea typeface="SimSun" pitchFamily="2" charset="-122"/>
              </a:rPr>
              <a:t>Ex: ((</a:t>
            </a:r>
            <a:r>
              <a:rPr lang="en-US" altLang="zh-CN" i="1" smtClean="0">
                <a:ea typeface="SimSun" pitchFamily="2" charset="-122"/>
              </a:rPr>
              <a:t>x</a:t>
            </a:r>
            <a:r>
              <a:rPr lang="en-US" altLang="zh-CN" i="1" baseline="-25000" smtClean="0">
                <a:ea typeface="SimSun" pitchFamily="2" charset="-122"/>
              </a:rPr>
              <a:t>1</a:t>
            </a:r>
            <a:r>
              <a:rPr lang="en-US" altLang="zh-CN" smtClean="0">
                <a:ea typeface="SimSun" pitchFamily="2" charset="-122"/>
              </a:rPr>
              <a:t> </a:t>
            </a:r>
            <a:r>
              <a:rPr lang="en-US" altLang="zh-CN" smtClean="0">
                <a:ea typeface="SimSun" pitchFamily="2" charset="-122"/>
                <a:sym typeface="Symbol" pitchFamily="18" charset="2"/>
              </a:rPr>
              <a:t></a:t>
            </a:r>
            <a:r>
              <a:rPr lang="en-US" altLang="zh-CN" i="1" smtClean="0">
                <a:ea typeface="SimSun" pitchFamily="2" charset="-122"/>
                <a:sym typeface="Symbol" pitchFamily="18" charset="2"/>
              </a:rPr>
              <a:t>x</a:t>
            </a:r>
            <a:r>
              <a:rPr lang="en-US" altLang="zh-CN" i="1" baseline="-25000" smtClean="0">
                <a:ea typeface="SimSun" pitchFamily="2" charset="-122"/>
                <a:sym typeface="Symbol" pitchFamily="18" charset="2"/>
              </a:rPr>
              <a:t>2</a:t>
            </a:r>
            <a:r>
              <a:rPr lang="en-US" altLang="zh-CN" smtClean="0">
                <a:ea typeface="SimSun" pitchFamily="2" charset="-122"/>
                <a:sym typeface="Symbol" pitchFamily="18" charset="2"/>
              </a:rPr>
              <a:t>)  ((</a:t>
            </a:r>
            <a:r>
              <a:rPr lang="en-US" altLang="zh-CN" i="1" smtClean="0">
                <a:ea typeface="SimSun" pitchFamily="2" charset="-122"/>
                <a:sym typeface="Symbol" pitchFamily="18" charset="2"/>
              </a:rPr>
              <a:t>x</a:t>
            </a:r>
            <a:r>
              <a:rPr lang="en-US" altLang="zh-CN" i="1" baseline="-25000" smtClean="0">
                <a:ea typeface="SimSun" pitchFamily="2" charset="-122"/>
                <a:sym typeface="Symbol" pitchFamily="18" charset="2"/>
              </a:rPr>
              <a:t>1</a:t>
            </a:r>
            <a:r>
              <a:rPr lang="en-US" altLang="zh-CN" i="1" smtClean="0">
                <a:ea typeface="SimSun" pitchFamily="2" charset="-122"/>
                <a:sym typeface="Symbol" pitchFamily="18" charset="2"/>
              </a:rPr>
              <a:t> </a:t>
            </a:r>
            <a:r>
              <a:rPr lang="en-US" altLang="zh-CN" smtClean="0">
                <a:ea typeface="SimSun" pitchFamily="2" charset="-122"/>
                <a:sym typeface="Symbol" pitchFamily="18" charset="2"/>
              </a:rPr>
              <a:t> </a:t>
            </a:r>
            <a:r>
              <a:rPr lang="en-US" altLang="zh-CN" i="1" smtClean="0">
                <a:ea typeface="SimSun" pitchFamily="2" charset="-122"/>
                <a:sym typeface="Symbol" pitchFamily="18" charset="2"/>
              </a:rPr>
              <a:t>x</a:t>
            </a:r>
            <a:r>
              <a:rPr lang="en-US" altLang="zh-CN" i="1" baseline="-25000" smtClean="0">
                <a:ea typeface="SimSun" pitchFamily="2" charset="-122"/>
                <a:sym typeface="Symbol" pitchFamily="18" charset="2"/>
              </a:rPr>
              <a:t>3</a:t>
            </a:r>
            <a:r>
              <a:rPr lang="en-US" altLang="zh-CN" smtClean="0">
                <a:ea typeface="SimSun" pitchFamily="2" charset="-122"/>
                <a:sym typeface="Symbol" pitchFamily="18" charset="2"/>
              </a:rPr>
              <a:t>)  </a:t>
            </a:r>
            <a:r>
              <a:rPr lang="en-US" altLang="zh-CN" i="1" smtClean="0">
                <a:ea typeface="SimSun" pitchFamily="2" charset="-122"/>
                <a:sym typeface="Symbol" pitchFamily="18" charset="2"/>
              </a:rPr>
              <a:t>x</a:t>
            </a:r>
            <a:r>
              <a:rPr lang="en-US" altLang="zh-CN" i="1" baseline="-25000" smtClean="0">
                <a:ea typeface="SimSun" pitchFamily="2" charset="-122"/>
                <a:sym typeface="Symbol" pitchFamily="18" charset="2"/>
              </a:rPr>
              <a:t>4</a:t>
            </a:r>
            <a:r>
              <a:rPr lang="en-US" altLang="zh-CN" smtClean="0">
                <a:ea typeface="SimSun" pitchFamily="2" charset="-122"/>
                <a:sym typeface="Symbol" pitchFamily="18" charset="2"/>
              </a:rPr>
              <a:t>)) </a:t>
            </a:r>
            <a:r>
              <a:rPr lang="en-US" altLang="zh-CN" i="1" smtClean="0">
                <a:ea typeface="SimSun" pitchFamily="2" charset="-122"/>
                <a:sym typeface="Symbol" pitchFamily="18" charset="2"/>
              </a:rPr>
              <a:t>x</a:t>
            </a:r>
            <a:r>
              <a:rPr lang="en-US" altLang="zh-CN" i="1" baseline="-25000" smtClean="0">
                <a:ea typeface="SimSun" pitchFamily="2" charset="-122"/>
                <a:sym typeface="Symbol" pitchFamily="18" charset="2"/>
              </a:rPr>
              <a:t>2</a:t>
            </a:r>
            <a:endParaRPr lang="en-US" altLang="zh-CN" smtClean="0">
              <a:ea typeface="SimSun" pitchFamily="2" charset="-122"/>
              <a:sym typeface="Symbol" pitchFamily="18" charset="2"/>
            </a:endParaRPr>
          </a:p>
          <a:p>
            <a:pPr lvl="1"/>
            <a:r>
              <a:rPr lang="en-US" altLang="zh-CN" smtClean="0">
                <a:ea typeface="SimSun" pitchFamily="2" charset="-122"/>
                <a:sym typeface="Symbol" pitchFamily="18" charset="2"/>
              </a:rPr>
              <a:t>Seems simple enough, but no known deterministic polynomial time algorithm exists</a:t>
            </a:r>
          </a:p>
          <a:p>
            <a:pPr lvl="1"/>
            <a:r>
              <a:rPr lang="en-US" altLang="zh-CN" smtClean="0">
                <a:ea typeface="SimSun" pitchFamily="2" charset="-122"/>
                <a:sym typeface="Symbol" pitchFamily="18" charset="2"/>
              </a:rPr>
              <a:t>Easy to verify in polynomial time!</a:t>
            </a:r>
          </a:p>
        </p:txBody>
      </p:sp>
      <p:sp>
        <p:nvSpPr>
          <p:cNvPr id="2" name="Slide Number Placeholder 1"/>
          <p:cNvSpPr>
            <a:spLocks noGrp="1"/>
          </p:cNvSpPr>
          <p:nvPr>
            <p:ph type="sldNum" sz="quarter" idx="12"/>
          </p:nvPr>
        </p:nvSpPr>
        <p:spPr/>
        <p:txBody>
          <a:bodyPr/>
          <a:lstStyle/>
          <a:p>
            <a:fld id="{AA6D8311-BEE2-45C4-8A76-4C0E45D6AC06}" type="slidenum">
              <a:rPr lang="en-US" smtClean="0"/>
              <a:t>12</a:t>
            </a:fld>
            <a:endParaRPr lang="en-US"/>
          </a:p>
        </p:txBody>
      </p:sp>
    </p:spTree>
    <p:extLst>
      <p:ext uri="{BB962C8B-B14F-4D97-AF65-F5344CB8AC3E}">
        <p14:creationId xmlns:p14="http://schemas.microsoft.com/office/powerpoint/2010/main" val="3331540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8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8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ea typeface="SimSun" pitchFamily="2" charset="-122"/>
              </a:rPr>
              <a:t>Review: </a:t>
            </a:r>
            <a:r>
              <a:rPr lang="en-US" altLang="zh-CN" b="0" dirty="0" smtClean="0">
                <a:ea typeface="SimSun" pitchFamily="2" charset="-122"/>
              </a:rPr>
              <a:t>P</a:t>
            </a:r>
            <a:r>
              <a:rPr lang="en-US" altLang="zh-CN" dirty="0" smtClean="0">
                <a:ea typeface="SimSun" pitchFamily="2" charset="-122"/>
              </a:rPr>
              <a:t> And </a:t>
            </a:r>
            <a:r>
              <a:rPr lang="en-US" altLang="zh-CN" b="0" dirty="0" smtClean="0">
                <a:ea typeface="SimSun" pitchFamily="2" charset="-122"/>
              </a:rPr>
              <a:t>NP </a:t>
            </a:r>
            <a:r>
              <a:rPr lang="en-US" altLang="zh-CN" dirty="0" smtClean="0">
                <a:ea typeface="SimSun" pitchFamily="2" charset="-122"/>
              </a:rPr>
              <a:t>Summary</a:t>
            </a:r>
          </a:p>
        </p:txBody>
      </p:sp>
      <p:sp>
        <p:nvSpPr>
          <p:cNvPr id="124931" name="Rectangle 3"/>
          <p:cNvSpPr>
            <a:spLocks noGrp="1" noChangeArrowheads="1"/>
          </p:cNvSpPr>
          <p:nvPr>
            <p:ph type="body" idx="1"/>
          </p:nvPr>
        </p:nvSpPr>
        <p:spPr>
          <a:xfrm>
            <a:off x="533400" y="1676400"/>
            <a:ext cx="8229600" cy="4343400"/>
          </a:xfrm>
        </p:spPr>
        <p:txBody>
          <a:bodyPr>
            <a:normAutofit fontScale="85000" lnSpcReduction="20000"/>
          </a:bodyPr>
          <a:lstStyle/>
          <a:p>
            <a:pPr>
              <a:lnSpc>
                <a:spcPct val="90000"/>
              </a:lnSpc>
            </a:pPr>
            <a:r>
              <a:rPr lang="en-US" altLang="zh-CN" b="1" dirty="0" smtClean="0">
                <a:ea typeface="SimSun" pitchFamily="2" charset="-122"/>
              </a:rPr>
              <a:t>P</a:t>
            </a:r>
            <a:r>
              <a:rPr lang="en-US" altLang="zh-CN" dirty="0" smtClean="0">
                <a:ea typeface="SimSun" pitchFamily="2" charset="-122"/>
              </a:rPr>
              <a:t> = set of problems that can be solved in polynomial time</a:t>
            </a:r>
          </a:p>
          <a:p>
            <a:pPr lvl="1">
              <a:lnSpc>
                <a:spcPct val="90000"/>
              </a:lnSpc>
            </a:pPr>
            <a:r>
              <a:rPr lang="en-US" altLang="zh-CN" dirty="0" smtClean="0">
                <a:ea typeface="SimSun" pitchFamily="2" charset="-122"/>
              </a:rPr>
              <a:t>Examples: Fractional Knapsack, …</a:t>
            </a:r>
          </a:p>
          <a:p>
            <a:pPr>
              <a:lnSpc>
                <a:spcPct val="90000"/>
              </a:lnSpc>
            </a:pPr>
            <a:r>
              <a:rPr lang="en-US" altLang="zh-CN" b="1" dirty="0" smtClean="0">
                <a:ea typeface="SimSun" pitchFamily="2" charset="-122"/>
              </a:rPr>
              <a:t>NP</a:t>
            </a:r>
            <a:r>
              <a:rPr lang="en-US" altLang="zh-CN" dirty="0" smtClean="0">
                <a:ea typeface="SimSun" pitchFamily="2" charset="-122"/>
              </a:rPr>
              <a:t> = set of problems for which a solution can be verified in polynomial time</a:t>
            </a:r>
          </a:p>
          <a:p>
            <a:pPr lvl="1">
              <a:lnSpc>
                <a:spcPct val="90000"/>
              </a:lnSpc>
            </a:pPr>
            <a:r>
              <a:rPr lang="en-US" altLang="zh-CN" dirty="0" smtClean="0">
                <a:ea typeface="SimSun" pitchFamily="2" charset="-122"/>
              </a:rPr>
              <a:t>Examples: Fractional Knapsack,…, Hamiltonian Cycle, CNF SAT, 3-CNF SAT</a:t>
            </a:r>
          </a:p>
          <a:p>
            <a:pPr>
              <a:lnSpc>
                <a:spcPct val="90000"/>
              </a:lnSpc>
            </a:pPr>
            <a:r>
              <a:rPr lang="en-US" altLang="zh-CN" dirty="0" smtClean="0">
                <a:ea typeface="SimSun" pitchFamily="2" charset="-122"/>
              </a:rPr>
              <a:t>Clearly </a:t>
            </a:r>
            <a:r>
              <a:rPr lang="en-US" altLang="zh-CN" b="1" dirty="0" smtClean="0">
                <a:ea typeface="SimSun" pitchFamily="2" charset="-122"/>
              </a:rPr>
              <a:t>P</a:t>
            </a:r>
            <a:r>
              <a:rPr lang="en-US" altLang="zh-CN" dirty="0" smtClean="0">
                <a:ea typeface="SimSun" pitchFamily="2" charset="-122"/>
              </a:rPr>
              <a:t> </a:t>
            </a:r>
            <a:r>
              <a:rPr lang="en-US" altLang="zh-CN" dirty="0" smtClean="0">
                <a:ea typeface="SimSun" pitchFamily="2" charset="-122"/>
                <a:sym typeface="Symbol" pitchFamily="18" charset="2"/>
              </a:rPr>
              <a:t></a:t>
            </a:r>
            <a:r>
              <a:rPr lang="en-US" altLang="zh-CN" dirty="0" smtClean="0">
                <a:ea typeface="SimSun" pitchFamily="2" charset="-122"/>
              </a:rPr>
              <a:t> </a:t>
            </a:r>
            <a:r>
              <a:rPr lang="en-US" altLang="zh-CN" b="1" dirty="0" smtClean="0">
                <a:ea typeface="SimSun" pitchFamily="2" charset="-122"/>
              </a:rPr>
              <a:t>NP</a:t>
            </a:r>
          </a:p>
          <a:p>
            <a:pPr>
              <a:lnSpc>
                <a:spcPct val="90000"/>
              </a:lnSpc>
            </a:pPr>
            <a:r>
              <a:rPr lang="en-US" altLang="zh-CN" dirty="0" smtClean="0">
                <a:ea typeface="SimSun" pitchFamily="2" charset="-122"/>
              </a:rPr>
              <a:t>Open </a:t>
            </a:r>
            <a:r>
              <a:rPr lang="en-US" altLang="zh-CN" dirty="0" smtClean="0">
                <a:ea typeface="SimSun" pitchFamily="2" charset="-122"/>
              </a:rPr>
              <a:t>question: Does</a:t>
            </a:r>
            <a:r>
              <a:rPr lang="en-US" altLang="zh-CN" b="1" dirty="0" smtClean="0">
                <a:ea typeface="SimSun" pitchFamily="2" charset="-122"/>
              </a:rPr>
              <a:t> P = NP</a:t>
            </a:r>
            <a:r>
              <a:rPr lang="en-US" altLang="zh-CN" dirty="0" smtClean="0">
                <a:ea typeface="SimSun" pitchFamily="2" charset="-122"/>
              </a:rPr>
              <a:t>?</a:t>
            </a:r>
          </a:p>
          <a:p>
            <a:pPr lvl="1">
              <a:lnSpc>
                <a:spcPct val="90000"/>
              </a:lnSpc>
            </a:pPr>
            <a:r>
              <a:rPr lang="en-US" altLang="zh-CN" dirty="0" smtClean="0">
                <a:ea typeface="SimSun" pitchFamily="2" charset="-122"/>
              </a:rPr>
              <a:t>Most suspect not</a:t>
            </a:r>
          </a:p>
          <a:p>
            <a:pPr lvl="1">
              <a:lnSpc>
                <a:spcPct val="90000"/>
              </a:lnSpc>
            </a:pPr>
            <a:r>
              <a:rPr lang="en-US" dirty="0" smtClean="0">
                <a:ea typeface="ＭＳ Ｐゴシック" pitchFamily="34" charset="-128"/>
              </a:rPr>
              <a:t>An August 2010 claim of proof that P ≠ NP, by </a:t>
            </a:r>
            <a:r>
              <a:rPr lang="en-US" dirty="0" err="1" smtClean="0">
                <a:ea typeface="ＭＳ Ｐゴシック" pitchFamily="34" charset="-128"/>
              </a:rPr>
              <a:t>Vinay</a:t>
            </a:r>
            <a:r>
              <a:rPr lang="en-US" dirty="0" smtClean="0">
                <a:ea typeface="ＭＳ Ｐゴシック" pitchFamily="34" charset="-128"/>
              </a:rPr>
              <a:t> </a:t>
            </a:r>
            <a:r>
              <a:rPr lang="en-US" dirty="0" err="1" smtClean="0">
                <a:ea typeface="ＭＳ Ｐゴシック" pitchFamily="34" charset="-128"/>
              </a:rPr>
              <a:t>Deolalikar</a:t>
            </a:r>
            <a:r>
              <a:rPr lang="en-US" dirty="0" smtClean="0">
                <a:ea typeface="ＭＳ Ｐゴシック" pitchFamily="34" charset="-128"/>
              </a:rPr>
              <a:t>, researcher at HP Labs, Palo Alto, has flaws</a:t>
            </a:r>
            <a:endParaRPr lang="en-US" altLang="zh-CN" dirty="0" smtClean="0">
              <a:ea typeface="SimSun" pitchFamily="2" charset="-122"/>
            </a:endParaRPr>
          </a:p>
        </p:txBody>
      </p:sp>
      <p:sp>
        <p:nvSpPr>
          <p:cNvPr id="2" name="Slide Number Placeholder 1"/>
          <p:cNvSpPr>
            <a:spLocks noGrp="1"/>
          </p:cNvSpPr>
          <p:nvPr>
            <p:ph type="sldNum" sz="quarter" idx="12"/>
          </p:nvPr>
        </p:nvSpPr>
        <p:spPr/>
        <p:txBody>
          <a:bodyPr/>
          <a:lstStyle/>
          <a:p>
            <a:fld id="{AA6D8311-BEE2-45C4-8A76-4C0E45D6AC06}" type="slidenum">
              <a:rPr lang="en-US" smtClean="0"/>
              <a:t>13</a:t>
            </a:fld>
            <a:endParaRPr lang="en-US"/>
          </a:p>
        </p:txBody>
      </p:sp>
    </p:spTree>
    <p:extLst>
      <p:ext uri="{BB962C8B-B14F-4D97-AF65-F5344CB8AC3E}">
        <p14:creationId xmlns:p14="http://schemas.microsoft.com/office/powerpoint/2010/main" val="253361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49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49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49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49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16231"/>
            <a:ext cx="7151386" cy="442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a:spLocks noGrp="1" noChangeArrowheads="1"/>
          </p:cNvSpPr>
          <p:nvPr>
            <p:ph type="title"/>
          </p:nvPr>
        </p:nvSpPr>
        <p:spPr>
          <a:xfrm>
            <a:off x="457200" y="274638"/>
            <a:ext cx="8229600" cy="1143000"/>
          </a:xfrm>
        </p:spPr>
        <p:txBody>
          <a:bodyPr/>
          <a:lstStyle/>
          <a:p>
            <a:r>
              <a:rPr lang="en-US" altLang="zh-CN" dirty="0" smtClean="0">
                <a:ea typeface="SimSun" pitchFamily="2" charset="-122"/>
              </a:rPr>
              <a:t>Review: </a:t>
            </a:r>
            <a:r>
              <a:rPr lang="en-US" altLang="zh-CN" b="0" dirty="0" smtClean="0">
                <a:ea typeface="SimSun" pitchFamily="2" charset="-122"/>
              </a:rPr>
              <a:t>P</a:t>
            </a:r>
            <a:r>
              <a:rPr lang="en-US" altLang="zh-CN" dirty="0" smtClean="0">
                <a:ea typeface="SimSun" pitchFamily="2" charset="-122"/>
              </a:rPr>
              <a:t> And </a:t>
            </a:r>
            <a:r>
              <a:rPr lang="en-US" altLang="zh-CN" b="0" dirty="0" smtClean="0">
                <a:ea typeface="SimSun" pitchFamily="2" charset="-122"/>
              </a:rPr>
              <a:t>NP </a:t>
            </a:r>
            <a:r>
              <a:rPr lang="en-US" altLang="zh-CN" dirty="0" smtClean="0">
                <a:ea typeface="SimSun" pitchFamily="2" charset="-122"/>
              </a:rPr>
              <a:t>Summary</a:t>
            </a:r>
          </a:p>
        </p:txBody>
      </p:sp>
      <p:sp>
        <p:nvSpPr>
          <p:cNvPr id="3" name="Slide Number Placeholder 2"/>
          <p:cNvSpPr>
            <a:spLocks noGrp="1"/>
          </p:cNvSpPr>
          <p:nvPr>
            <p:ph type="sldNum" sz="quarter" idx="12"/>
          </p:nvPr>
        </p:nvSpPr>
        <p:spPr/>
        <p:txBody>
          <a:bodyPr/>
          <a:lstStyle/>
          <a:p>
            <a:fld id="{AA6D8311-BEE2-45C4-8A76-4C0E45D6AC06}" type="slidenum">
              <a:rPr lang="en-US" smtClean="0"/>
              <a:t>14</a:t>
            </a:fld>
            <a:endParaRPr lang="en-US"/>
          </a:p>
        </p:txBody>
      </p:sp>
    </p:spTree>
    <p:extLst>
      <p:ext uri="{BB962C8B-B14F-4D97-AF65-F5344CB8AC3E}">
        <p14:creationId xmlns:p14="http://schemas.microsoft.com/office/powerpoint/2010/main" val="176700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i="1" smtClean="0">
                <a:ea typeface="SimSun" pitchFamily="2" charset="-122"/>
              </a:rPr>
              <a:t>NP</a:t>
            </a:r>
            <a:r>
              <a:rPr lang="en-US" altLang="zh-CN" smtClean="0">
                <a:ea typeface="SimSun" pitchFamily="2" charset="-122"/>
              </a:rPr>
              <a:t>-complete problems</a:t>
            </a:r>
          </a:p>
        </p:txBody>
      </p:sp>
      <p:sp>
        <p:nvSpPr>
          <p:cNvPr id="193539" name="Rectangle 3"/>
          <p:cNvSpPr>
            <a:spLocks noGrp="1" noChangeArrowheads="1"/>
          </p:cNvSpPr>
          <p:nvPr>
            <p:ph type="body" idx="1"/>
          </p:nvPr>
        </p:nvSpPr>
        <p:spPr/>
        <p:txBody>
          <a:bodyPr/>
          <a:lstStyle/>
          <a:p>
            <a:pPr marL="457200" indent="-457200"/>
            <a:r>
              <a:rPr lang="en-US" altLang="zh-CN" smtClean="0">
                <a:ea typeface="SimSun" pitchFamily="2" charset="-122"/>
              </a:rPr>
              <a:t>A decision problem </a:t>
            </a:r>
            <a:r>
              <a:rPr lang="en-US" altLang="zh-CN" i="1" smtClean="0">
                <a:ea typeface="SimSun" pitchFamily="2" charset="-122"/>
              </a:rPr>
              <a:t>D</a:t>
            </a:r>
            <a:r>
              <a:rPr lang="en-US" altLang="zh-CN" smtClean="0">
                <a:ea typeface="SimSun" pitchFamily="2" charset="-122"/>
              </a:rPr>
              <a:t> is </a:t>
            </a:r>
            <a:r>
              <a:rPr lang="en-US" altLang="zh-CN" i="1" u="sng" smtClean="0">
                <a:ea typeface="SimSun" pitchFamily="2" charset="-122"/>
              </a:rPr>
              <a:t>NP</a:t>
            </a:r>
            <a:r>
              <a:rPr lang="en-US" altLang="zh-CN" u="sng" smtClean="0">
                <a:ea typeface="SimSun" pitchFamily="2" charset="-122"/>
              </a:rPr>
              <a:t>-complete</a:t>
            </a:r>
            <a:r>
              <a:rPr lang="en-US" altLang="zh-CN" smtClean="0">
                <a:ea typeface="SimSun" pitchFamily="2" charset="-122"/>
              </a:rPr>
              <a:t> iff</a:t>
            </a:r>
          </a:p>
          <a:p>
            <a:pPr marL="838200" lvl="1" indent="-381000">
              <a:buFont typeface="Monotype Sorts" charset="2"/>
              <a:buAutoNum type="arabicPeriod"/>
            </a:pPr>
            <a:r>
              <a:rPr lang="en-US" altLang="zh-CN" i="1" smtClean="0">
                <a:ea typeface="SimSun" pitchFamily="2" charset="-122"/>
              </a:rPr>
              <a:t>D </a:t>
            </a:r>
            <a:r>
              <a:rPr lang="en-US" altLang="zh-CN" smtClean="0">
                <a:latin typeface="Arial Unicode MS" pitchFamily="34" charset="-128"/>
                <a:ea typeface="SimSun" pitchFamily="2" charset="-122"/>
                <a:sym typeface="Symbol" pitchFamily="18" charset="2"/>
              </a:rPr>
              <a:t></a:t>
            </a:r>
            <a:r>
              <a:rPr lang="en-US" altLang="zh-CN" smtClean="0">
                <a:ea typeface="SimSun" pitchFamily="2" charset="-122"/>
              </a:rPr>
              <a:t> </a:t>
            </a:r>
            <a:r>
              <a:rPr lang="en-US" altLang="zh-CN" i="1" smtClean="0">
                <a:ea typeface="SimSun" pitchFamily="2" charset="-122"/>
              </a:rPr>
              <a:t>NP</a:t>
            </a:r>
          </a:p>
          <a:p>
            <a:pPr marL="838200" lvl="1" indent="-381000">
              <a:buFont typeface="Monotype Sorts" charset="2"/>
              <a:buAutoNum type="arabicPeriod"/>
            </a:pPr>
            <a:r>
              <a:rPr lang="en-US" altLang="zh-CN" smtClean="0">
                <a:ea typeface="SimSun" pitchFamily="2" charset="-122"/>
              </a:rPr>
              <a:t>every problem in </a:t>
            </a:r>
            <a:r>
              <a:rPr lang="en-US" altLang="zh-CN" i="1" smtClean="0">
                <a:ea typeface="SimSun" pitchFamily="2" charset="-122"/>
              </a:rPr>
              <a:t>NP</a:t>
            </a:r>
            <a:r>
              <a:rPr lang="en-US" altLang="zh-CN" smtClean="0">
                <a:ea typeface="SimSun" pitchFamily="2" charset="-122"/>
              </a:rPr>
              <a:t> is polynomial-time reducible to </a:t>
            </a:r>
            <a:r>
              <a:rPr lang="en-US" altLang="zh-CN" i="1" smtClean="0">
                <a:ea typeface="SimSun" pitchFamily="2" charset="-122"/>
              </a:rPr>
              <a:t>D</a:t>
            </a:r>
            <a:endParaRPr lang="en-US" altLang="zh-CN" smtClean="0">
              <a:ea typeface="SimSun" pitchFamily="2" charset="-122"/>
            </a:endParaRPr>
          </a:p>
          <a:p>
            <a:pPr marL="457200" indent="-457200">
              <a:buFont typeface="Monotype Sorts" charset="2"/>
              <a:buAutoNum type="arabicPeriod"/>
            </a:pPr>
            <a:endParaRPr lang="en-US" altLang="zh-CN" smtClean="0">
              <a:ea typeface="SimSun" pitchFamily="2" charset="-122"/>
            </a:endParaRPr>
          </a:p>
          <a:p>
            <a:pPr marL="457200" indent="-457200"/>
            <a:r>
              <a:rPr lang="en-US" altLang="zh-CN" smtClean="0">
                <a:ea typeface="SimSun" pitchFamily="2" charset="-122"/>
              </a:rPr>
              <a:t>Cook’s theorem (1971): CNF-sat is </a:t>
            </a:r>
            <a:r>
              <a:rPr lang="en-US" altLang="zh-CN" i="1" smtClean="0">
                <a:ea typeface="SimSun" pitchFamily="2" charset="-122"/>
              </a:rPr>
              <a:t>NP</a:t>
            </a:r>
            <a:r>
              <a:rPr lang="en-US" altLang="zh-CN" smtClean="0">
                <a:ea typeface="SimSun" pitchFamily="2" charset="-122"/>
              </a:rPr>
              <a:t>-complete</a:t>
            </a:r>
          </a:p>
          <a:p>
            <a:pPr marL="457200" indent="-457200">
              <a:buFont typeface="Monotype Sorts" charset="2"/>
              <a:buNone/>
            </a:pPr>
            <a:endParaRPr lang="en-US" altLang="zh-CN" smtClean="0">
              <a:ea typeface="SimSun" pitchFamily="2" charset="-122"/>
            </a:endParaRPr>
          </a:p>
        </p:txBody>
      </p:sp>
      <p:sp>
        <p:nvSpPr>
          <p:cNvPr id="2" name="Slide Number Placeholder 1"/>
          <p:cNvSpPr>
            <a:spLocks noGrp="1"/>
          </p:cNvSpPr>
          <p:nvPr>
            <p:ph type="sldNum" sz="quarter" idx="12"/>
          </p:nvPr>
        </p:nvSpPr>
        <p:spPr/>
        <p:txBody>
          <a:bodyPr/>
          <a:lstStyle/>
          <a:p>
            <a:fld id="{AA6D8311-BEE2-45C4-8A76-4C0E45D6AC06}" type="slidenum">
              <a:rPr lang="en-US" smtClean="0"/>
              <a:t>15</a:t>
            </a:fld>
            <a:endParaRPr lang="en-US"/>
          </a:p>
        </p:txBody>
      </p:sp>
    </p:spTree>
    <p:extLst>
      <p:ext uri="{BB962C8B-B14F-4D97-AF65-F5344CB8AC3E}">
        <p14:creationId xmlns:p14="http://schemas.microsoft.com/office/powerpoint/2010/main" val="1068638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3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mtClean="0">
                <a:ea typeface="SimSun" pitchFamily="2" charset="-122"/>
              </a:rPr>
              <a:t>Reduction</a:t>
            </a:r>
          </a:p>
        </p:txBody>
      </p:sp>
      <p:sp>
        <p:nvSpPr>
          <p:cNvPr id="125955" name="Rectangle 3"/>
          <p:cNvSpPr>
            <a:spLocks noGrp="1" noChangeArrowheads="1"/>
          </p:cNvSpPr>
          <p:nvPr>
            <p:ph type="body" idx="1"/>
          </p:nvPr>
        </p:nvSpPr>
        <p:spPr>
          <a:xfrm>
            <a:off x="228600" y="1524000"/>
            <a:ext cx="8686800" cy="4343400"/>
          </a:xfrm>
        </p:spPr>
        <p:txBody>
          <a:bodyPr>
            <a:normAutofit fontScale="92500" lnSpcReduction="10000"/>
          </a:bodyPr>
          <a:lstStyle/>
          <a:p>
            <a:r>
              <a:rPr lang="en-US" altLang="zh-CN" smtClean="0">
                <a:ea typeface="SimSun" pitchFamily="2" charset="-122"/>
              </a:rPr>
              <a:t>A problem R can be </a:t>
            </a:r>
            <a:r>
              <a:rPr lang="en-US" altLang="zh-CN" i="1" smtClean="0">
                <a:solidFill>
                  <a:schemeClr val="tx2"/>
                </a:solidFill>
                <a:ea typeface="SimSun" pitchFamily="2" charset="-122"/>
              </a:rPr>
              <a:t>reduced</a:t>
            </a:r>
            <a:r>
              <a:rPr lang="en-US" altLang="zh-CN" smtClean="0">
                <a:ea typeface="SimSun" pitchFamily="2" charset="-122"/>
              </a:rPr>
              <a:t> to another problem Q if any instance of R can be rephrased to an instance of Q, the solution to which provides a solution to the instance of R</a:t>
            </a:r>
          </a:p>
          <a:p>
            <a:pPr lvl="1"/>
            <a:r>
              <a:rPr lang="en-US" altLang="zh-CN" smtClean="0">
                <a:ea typeface="SimSun" pitchFamily="2" charset="-122"/>
              </a:rPr>
              <a:t>This rephrasing is called a </a:t>
            </a:r>
            <a:r>
              <a:rPr lang="en-US" altLang="zh-CN" i="1" smtClean="0">
                <a:ea typeface="SimSun" pitchFamily="2" charset="-122"/>
              </a:rPr>
              <a:t>transformation</a:t>
            </a:r>
            <a:endParaRPr lang="en-US" altLang="zh-CN" smtClean="0">
              <a:ea typeface="SimSun" pitchFamily="2" charset="-122"/>
            </a:endParaRPr>
          </a:p>
          <a:p>
            <a:r>
              <a:rPr lang="en-US" altLang="zh-CN" smtClean="0">
                <a:ea typeface="SimSun" pitchFamily="2" charset="-122"/>
              </a:rPr>
              <a:t>Intuitively: If R reduces in polynomial time to Q, R is “no harder to solve” than Q</a:t>
            </a:r>
          </a:p>
          <a:p>
            <a:r>
              <a:rPr lang="en-US" altLang="zh-CN" smtClean="0">
                <a:ea typeface="SimSun" pitchFamily="2" charset="-122"/>
              </a:rPr>
              <a:t>Example: lcm(m, n) = m * n / gcd(m, n), </a:t>
            </a:r>
          </a:p>
          <a:p>
            <a:pPr>
              <a:buFont typeface="Monotype Sorts" charset="2"/>
              <a:buNone/>
            </a:pPr>
            <a:r>
              <a:rPr lang="en-US" altLang="zh-CN" smtClean="0">
                <a:ea typeface="SimSun" pitchFamily="2" charset="-122"/>
              </a:rPr>
              <a:t>    lcm(m,n) problem is reduced to gcd(m, n) problem</a:t>
            </a:r>
          </a:p>
        </p:txBody>
      </p:sp>
      <p:sp>
        <p:nvSpPr>
          <p:cNvPr id="2" name="Slide Number Placeholder 1"/>
          <p:cNvSpPr>
            <a:spLocks noGrp="1"/>
          </p:cNvSpPr>
          <p:nvPr>
            <p:ph type="sldNum" sz="quarter" idx="12"/>
          </p:nvPr>
        </p:nvSpPr>
        <p:spPr/>
        <p:txBody>
          <a:bodyPr/>
          <a:lstStyle/>
          <a:p>
            <a:fld id="{AA6D8311-BEE2-45C4-8A76-4C0E45D6AC06}" type="slidenum">
              <a:rPr lang="en-US" smtClean="0"/>
              <a:t>16</a:t>
            </a:fld>
            <a:endParaRPr lang="en-US"/>
          </a:p>
        </p:txBody>
      </p:sp>
    </p:spTree>
    <p:extLst>
      <p:ext uri="{BB962C8B-B14F-4D97-AF65-F5344CB8AC3E}">
        <p14:creationId xmlns:p14="http://schemas.microsoft.com/office/powerpoint/2010/main" val="239601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5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5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5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mtClean="0">
                <a:ea typeface="SimSun" pitchFamily="2" charset="-122"/>
              </a:rPr>
              <a:t>NP-Hard and NP-Complete</a:t>
            </a:r>
          </a:p>
        </p:txBody>
      </p:sp>
      <p:sp>
        <p:nvSpPr>
          <p:cNvPr id="126979" name="Rectangle 3"/>
          <p:cNvSpPr>
            <a:spLocks noGrp="1" noChangeArrowheads="1"/>
          </p:cNvSpPr>
          <p:nvPr>
            <p:ph type="body" idx="1"/>
          </p:nvPr>
        </p:nvSpPr>
        <p:spPr>
          <a:xfrm>
            <a:off x="685800" y="1600200"/>
            <a:ext cx="8077200" cy="4191000"/>
          </a:xfrm>
        </p:spPr>
        <p:txBody>
          <a:bodyPr>
            <a:normAutofit lnSpcReduction="10000"/>
          </a:bodyPr>
          <a:lstStyle/>
          <a:p>
            <a:r>
              <a:rPr lang="en-US" altLang="zh-CN" smtClean="0">
                <a:ea typeface="SimSun" pitchFamily="2" charset="-122"/>
              </a:rPr>
              <a:t>If R is </a:t>
            </a:r>
            <a:r>
              <a:rPr lang="en-US" altLang="zh-CN" i="1" smtClean="0">
                <a:solidFill>
                  <a:schemeClr val="tx2"/>
                </a:solidFill>
                <a:ea typeface="SimSun" pitchFamily="2" charset="-122"/>
              </a:rPr>
              <a:t>polynomial-time reducible</a:t>
            </a:r>
            <a:r>
              <a:rPr lang="en-US" altLang="zh-CN" smtClean="0">
                <a:ea typeface="SimSun" pitchFamily="2" charset="-122"/>
              </a:rPr>
              <a:t> to Q, we denote this R </a:t>
            </a:r>
            <a:r>
              <a:rPr lang="en-US" altLang="zh-CN" smtClean="0">
                <a:ea typeface="SimSun" pitchFamily="2" charset="-122"/>
                <a:sym typeface="Symbol" pitchFamily="18" charset="2"/>
              </a:rPr>
              <a:t></a:t>
            </a:r>
            <a:r>
              <a:rPr lang="en-US" altLang="zh-CN" baseline="-25000" smtClean="0">
                <a:ea typeface="SimSun" pitchFamily="2" charset="-122"/>
                <a:sym typeface="Symbol" pitchFamily="18" charset="2"/>
              </a:rPr>
              <a:t>p </a:t>
            </a:r>
            <a:r>
              <a:rPr lang="en-US" altLang="zh-CN" smtClean="0">
                <a:ea typeface="SimSun" pitchFamily="2" charset="-122"/>
                <a:sym typeface="Symbol" pitchFamily="18" charset="2"/>
              </a:rPr>
              <a:t>Q</a:t>
            </a:r>
          </a:p>
          <a:p>
            <a:r>
              <a:rPr lang="en-US" altLang="zh-CN" smtClean="0">
                <a:ea typeface="SimSun" pitchFamily="2" charset="-122"/>
              </a:rPr>
              <a:t>Definition of </a:t>
            </a:r>
            <a:r>
              <a:rPr lang="en-US" altLang="zh-CN" smtClean="0">
                <a:solidFill>
                  <a:schemeClr val="tx2"/>
                </a:solidFill>
                <a:ea typeface="SimSun" pitchFamily="2" charset="-122"/>
              </a:rPr>
              <a:t>NP-Hard</a:t>
            </a:r>
            <a:r>
              <a:rPr lang="en-US" altLang="zh-CN" smtClean="0">
                <a:ea typeface="SimSun" pitchFamily="2" charset="-122"/>
              </a:rPr>
              <a:t> and </a:t>
            </a:r>
            <a:r>
              <a:rPr lang="en-US" altLang="zh-CN" smtClean="0">
                <a:solidFill>
                  <a:schemeClr val="tx2"/>
                </a:solidFill>
                <a:ea typeface="SimSun" pitchFamily="2" charset="-122"/>
              </a:rPr>
              <a:t>NP-Complete</a:t>
            </a:r>
            <a:r>
              <a:rPr lang="en-US" altLang="zh-CN" smtClean="0">
                <a:ea typeface="SimSun" pitchFamily="2" charset="-122"/>
              </a:rPr>
              <a:t>: </a:t>
            </a:r>
          </a:p>
          <a:p>
            <a:pPr lvl="1"/>
            <a:r>
              <a:rPr lang="en-US" altLang="zh-CN" smtClean="0">
                <a:ea typeface="SimSun" pitchFamily="2" charset="-122"/>
              </a:rPr>
              <a:t>If all problems R </a:t>
            </a:r>
            <a:r>
              <a:rPr lang="en-US" altLang="zh-CN" smtClean="0">
                <a:ea typeface="SimSun" pitchFamily="2" charset="-122"/>
                <a:sym typeface="Symbol" pitchFamily="18" charset="2"/>
              </a:rPr>
              <a:t> </a:t>
            </a:r>
            <a:r>
              <a:rPr lang="en-US" altLang="zh-CN" b="1" smtClean="0">
                <a:ea typeface="SimSun" pitchFamily="2" charset="-122"/>
                <a:sym typeface="Symbol" pitchFamily="18" charset="2"/>
              </a:rPr>
              <a:t>NP </a:t>
            </a:r>
            <a:r>
              <a:rPr lang="en-US" altLang="zh-CN" smtClean="0">
                <a:ea typeface="SimSun" pitchFamily="2" charset="-122"/>
                <a:sym typeface="Symbol" pitchFamily="18" charset="2"/>
              </a:rPr>
              <a:t>are </a:t>
            </a:r>
            <a:r>
              <a:rPr lang="en-US" altLang="zh-CN" i="1" smtClean="0">
                <a:ea typeface="SimSun" pitchFamily="2" charset="-122"/>
              </a:rPr>
              <a:t>polynomial-time</a:t>
            </a:r>
            <a:r>
              <a:rPr lang="en-US" altLang="zh-CN" smtClean="0">
                <a:ea typeface="SimSun" pitchFamily="2" charset="-122"/>
                <a:sym typeface="Symbol" pitchFamily="18" charset="2"/>
              </a:rPr>
              <a:t> reducible to Q, then Q is </a:t>
            </a:r>
            <a:r>
              <a:rPr lang="en-US" altLang="zh-CN" i="1" smtClean="0">
                <a:ea typeface="SimSun" pitchFamily="2" charset="-122"/>
                <a:sym typeface="Symbol" pitchFamily="18" charset="2"/>
              </a:rPr>
              <a:t>NP-Hard</a:t>
            </a:r>
          </a:p>
          <a:p>
            <a:pPr lvl="1"/>
            <a:r>
              <a:rPr lang="en-US" altLang="zh-CN" smtClean="0">
                <a:ea typeface="SimSun" pitchFamily="2" charset="-122"/>
                <a:sym typeface="Symbol" pitchFamily="18" charset="2"/>
              </a:rPr>
              <a:t>We say Q is </a:t>
            </a:r>
            <a:r>
              <a:rPr lang="en-US" altLang="zh-CN" i="1" smtClean="0">
                <a:ea typeface="SimSun" pitchFamily="2" charset="-122"/>
                <a:sym typeface="Symbol" pitchFamily="18" charset="2"/>
              </a:rPr>
              <a:t>NP-Complete</a:t>
            </a:r>
            <a:r>
              <a:rPr lang="en-US" altLang="zh-CN" smtClean="0">
                <a:ea typeface="SimSun" pitchFamily="2" charset="-122"/>
                <a:sym typeface="Symbol" pitchFamily="18" charset="2"/>
              </a:rPr>
              <a:t> if Q is NP-Hard </a:t>
            </a:r>
            <a:br>
              <a:rPr lang="en-US" altLang="zh-CN" smtClean="0">
                <a:ea typeface="SimSun" pitchFamily="2" charset="-122"/>
                <a:sym typeface="Symbol" pitchFamily="18" charset="2"/>
              </a:rPr>
            </a:br>
            <a:r>
              <a:rPr lang="en-US" altLang="zh-CN" smtClean="0">
                <a:solidFill>
                  <a:srgbClr val="FF0000"/>
                </a:solidFill>
                <a:ea typeface="SimSun" pitchFamily="2" charset="-122"/>
                <a:sym typeface="Symbol" pitchFamily="18" charset="2"/>
              </a:rPr>
              <a:t>and</a:t>
            </a:r>
            <a:r>
              <a:rPr lang="en-US" altLang="zh-CN" smtClean="0">
                <a:ea typeface="SimSun" pitchFamily="2" charset="-122"/>
                <a:sym typeface="Symbol" pitchFamily="18" charset="2"/>
              </a:rPr>
              <a:t> Q  </a:t>
            </a:r>
            <a:r>
              <a:rPr lang="en-US" altLang="zh-CN" b="1" smtClean="0">
                <a:ea typeface="SimSun" pitchFamily="2" charset="-122"/>
                <a:sym typeface="Symbol" pitchFamily="18" charset="2"/>
              </a:rPr>
              <a:t>NP</a:t>
            </a:r>
          </a:p>
          <a:p>
            <a:r>
              <a:rPr lang="en-US" altLang="zh-CN" smtClean="0">
                <a:ea typeface="SimSun" pitchFamily="2" charset="-122"/>
              </a:rPr>
              <a:t>If R </a:t>
            </a:r>
            <a:r>
              <a:rPr lang="en-US" altLang="zh-CN" smtClean="0">
                <a:ea typeface="SimSun" pitchFamily="2" charset="-122"/>
                <a:sym typeface="Symbol" pitchFamily="18" charset="2"/>
              </a:rPr>
              <a:t></a:t>
            </a:r>
            <a:r>
              <a:rPr lang="en-US" altLang="zh-CN" baseline="-25000" smtClean="0">
                <a:ea typeface="SimSun" pitchFamily="2" charset="-122"/>
                <a:sym typeface="Symbol" pitchFamily="18" charset="2"/>
              </a:rPr>
              <a:t>p</a:t>
            </a:r>
            <a:r>
              <a:rPr lang="en-US" altLang="zh-CN" smtClean="0">
                <a:ea typeface="SimSun" pitchFamily="2" charset="-122"/>
                <a:sym typeface="Symbol" pitchFamily="18" charset="2"/>
              </a:rPr>
              <a:t> Q and </a:t>
            </a:r>
            <a:r>
              <a:rPr lang="en-US" altLang="zh-CN" smtClean="0">
                <a:ea typeface="SimSun" pitchFamily="2" charset="-122"/>
              </a:rPr>
              <a:t>R is NP-Hard, Q is also NP-Hard (</a:t>
            </a:r>
            <a:r>
              <a:rPr lang="en-US" altLang="zh-CN" smtClean="0">
                <a:solidFill>
                  <a:srgbClr val="FF0000"/>
                </a:solidFill>
                <a:ea typeface="SimSun" pitchFamily="2" charset="-122"/>
              </a:rPr>
              <a:t>why?</a:t>
            </a:r>
            <a:r>
              <a:rPr lang="en-US" altLang="zh-CN" smtClean="0">
                <a:ea typeface="SimSun" pitchFamily="2" charset="-122"/>
              </a:rPr>
              <a:t>)</a:t>
            </a:r>
          </a:p>
        </p:txBody>
      </p:sp>
      <p:sp>
        <p:nvSpPr>
          <p:cNvPr id="2" name="Slide Number Placeholder 1"/>
          <p:cNvSpPr>
            <a:spLocks noGrp="1"/>
          </p:cNvSpPr>
          <p:nvPr>
            <p:ph type="sldNum" sz="quarter" idx="12"/>
          </p:nvPr>
        </p:nvSpPr>
        <p:spPr/>
        <p:txBody>
          <a:bodyPr/>
          <a:lstStyle/>
          <a:p>
            <a:fld id="{AA6D8311-BEE2-45C4-8A76-4C0E45D6AC06}" type="slidenum">
              <a:rPr lang="en-US" smtClean="0"/>
              <a:t>17</a:t>
            </a:fld>
            <a:endParaRPr lang="en-US"/>
          </a:p>
        </p:txBody>
      </p:sp>
    </p:spTree>
    <p:extLst>
      <p:ext uri="{BB962C8B-B14F-4D97-AF65-F5344CB8AC3E}">
        <p14:creationId xmlns:p14="http://schemas.microsoft.com/office/powerpoint/2010/main" val="4086883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Summary:</a:t>
            </a:r>
            <a:br>
              <a:rPr lang="en-US" sz="3600" b="1" dirty="0" smtClean="0"/>
            </a:br>
            <a:r>
              <a:rPr lang="en-US" sz="3600" b="1" dirty="0" smtClean="0"/>
              <a:t>P, NP, NP Complete, NP Hard</a:t>
            </a:r>
            <a:endParaRPr lang="en-US" sz="3600" b="1" dirty="0"/>
          </a:p>
        </p:txBody>
      </p:sp>
      <p:sp>
        <p:nvSpPr>
          <p:cNvPr id="3" name="Content Placeholder 2"/>
          <p:cNvSpPr>
            <a:spLocks noGrp="1"/>
          </p:cNvSpPr>
          <p:nvPr>
            <p:ph idx="1"/>
          </p:nvPr>
        </p:nvSpPr>
        <p:spPr/>
        <p:txBody>
          <a:bodyPr>
            <a:normAutofit/>
          </a:bodyPr>
          <a:lstStyle/>
          <a:p>
            <a:pPr algn="just"/>
            <a:r>
              <a:rPr lang="en-US" sz="2500" dirty="0"/>
              <a:t>P is the class of decision problems which can be solved in polynomial time by a deterministic Turing machine</a:t>
            </a:r>
            <a:r>
              <a:rPr lang="en-US" sz="2500" dirty="0" smtClean="0"/>
              <a:t>.</a:t>
            </a:r>
          </a:p>
          <a:p>
            <a:pPr algn="just"/>
            <a:r>
              <a:rPr lang="en-US" sz="2500" dirty="0"/>
              <a:t>NP is the class of decision problems which can be solved in polynomial time by a non-deterministic Turing machine</a:t>
            </a:r>
            <a:r>
              <a:rPr lang="en-US" sz="2500" dirty="0" smtClean="0"/>
              <a:t>.</a:t>
            </a:r>
          </a:p>
          <a:p>
            <a:pPr algn="just"/>
            <a:r>
              <a:rPr lang="en-US" sz="2500" dirty="0"/>
              <a:t>NP-hard is the class of decision problems to which all problems in NP can be reduced to in polynomial time by a deterministic Turing machine</a:t>
            </a:r>
            <a:r>
              <a:rPr lang="en-US" sz="2500" dirty="0" smtClean="0"/>
              <a:t>.</a:t>
            </a:r>
          </a:p>
          <a:p>
            <a:pPr algn="just"/>
            <a:r>
              <a:rPr lang="en-US" sz="2500" dirty="0"/>
              <a:t>NP-complete is the intersection of NP-hard and NP. Equivalently, NP-complete is the class of decision problems in NP to which all problems in NP can be reduced to in polynomial time by a deterministic Turing machine.</a:t>
            </a:r>
            <a:endParaRPr lang="en-US" sz="2500" dirty="0"/>
          </a:p>
        </p:txBody>
      </p:sp>
      <p:sp>
        <p:nvSpPr>
          <p:cNvPr id="4" name="Slide Number Placeholder 3"/>
          <p:cNvSpPr>
            <a:spLocks noGrp="1"/>
          </p:cNvSpPr>
          <p:nvPr>
            <p:ph type="sldNum" sz="quarter" idx="12"/>
          </p:nvPr>
        </p:nvSpPr>
        <p:spPr/>
        <p:txBody>
          <a:bodyPr/>
          <a:lstStyle/>
          <a:p>
            <a:fld id="{AA6D8311-BEE2-45C4-8A76-4C0E45D6AC06}" type="slidenum">
              <a:rPr lang="en-US" smtClean="0"/>
              <a:t>18</a:t>
            </a:fld>
            <a:endParaRPr lang="en-US"/>
          </a:p>
        </p:txBody>
      </p:sp>
    </p:spTree>
    <p:extLst>
      <p:ext uri="{BB962C8B-B14F-4D97-AF65-F5344CB8AC3E}">
        <p14:creationId xmlns:p14="http://schemas.microsoft.com/office/powerpoint/2010/main" val="10681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b="1" dirty="0"/>
              <a:t>P, NP, NP Complete, NP Hard</a:t>
            </a:r>
            <a:endParaRPr lang="en-US" dirty="0"/>
          </a:p>
        </p:txBody>
      </p:sp>
      <p:sp>
        <p:nvSpPr>
          <p:cNvPr id="4" name="Slide Number Placeholder 3"/>
          <p:cNvSpPr>
            <a:spLocks noGrp="1"/>
          </p:cNvSpPr>
          <p:nvPr>
            <p:ph type="sldNum" sz="quarter" idx="12"/>
          </p:nvPr>
        </p:nvSpPr>
        <p:spPr/>
        <p:txBody>
          <a:bodyPr/>
          <a:lstStyle/>
          <a:p>
            <a:fld id="{AA6D8311-BEE2-45C4-8A76-4C0E45D6AC06}" type="slidenum">
              <a:rPr lang="en-US" smtClean="0"/>
              <a:t>2</a:t>
            </a:fld>
            <a:endParaRPr lang="en-US"/>
          </a:p>
        </p:txBody>
      </p:sp>
    </p:spTree>
    <p:extLst>
      <p:ext uri="{BB962C8B-B14F-4D97-AF65-F5344CB8AC3E}">
        <p14:creationId xmlns:p14="http://schemas.microsoft.com/office/powerpoint/2010/main" val="127612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Introduction</a:t>
            </a:r>
            <a:endParaRPr lang="en-US" sz="3600" b="1" dirty="0"/>
          </a:p>
        </p:txBody>
      </p:sp>
      <p:sp>
        <p:nvSpPr>
          <p:cNvPr id="3" name="Content Placeholder 2"/>
          <p:cNvSpPr>
            <a:spLocks noGrp="1"/>
          </p:cNvSpPr>
          <p:nvPr>
            <p:ph idx="1"/>
          </p:nvPr>
        </p:nvSpPr>
        <p:spPr/>
        <p:txBody>
          <a:bodyPr>
            <a:normAutofit lnSpcReduction="10000"/>
          </a:bodyPr>
          <a:lstStyle/>
          <a:p>
            <a:pPr algn="just"/>
            <a:r>
              <a:rPr lang="en-US" sz="2600" dirty="0" smtClean="0"/>
              <a:t>Almost all the algorithms we have studied thus far have been polynomial-time algorithms: on inputs of size n, their worst-case running time is O(</a:t>
            </a:r>
            <a:r>
              <a:rPr lang="en-US" sz="2600" dirty="0" err="1" smtClean="0"/>
              <a:t>n</a:t>
            </a:r>
            <a:r>
              <a:rPr lang="en-US" sz="2600" baseline="30000" dirty="0" err="1" smtClean="0"/>
              <a:t>k</a:t>
            </a:r>
            <a:r>
              <a:rPr lang="en-US" sz="2600" dirty="0" smtClean="0"/>
              <a:t>)for some constant k. </a:t>
            </a:r>
            <a:endParaRPr lang="en-US" sz="2600" dirty="0" smtClean="0"/>
          </a:p>
          <a:p>
            <a:pPr marL="0" indent="0" algn="just">
              <a:buNone/>
            </a:pPr>
            <a:endParaRPr lang="en-US" sz="2600" dirty="0" smtClean="0"/>
          </a:p>
          <a:p>
            <a:pPr algn="just"/>
            <a:r>
              <a:rPr lang="en-US" sz="2600" dirty="0" smtClean="0"/>
              <a:t>You might wonder whether all problems can be solved in polynomial time. The answer is no. For example, there are problems, such as Turing’s famous “Halting Problem,” that cannot be solved by any computer, no matter how much time we allow. There are also problems that can be solved, but not in time O(</a:t>
            </a:r>
            <a:r>
              <a:rPr lang="en-US" sz="2600" dirty="0" err="1" smtClean="0"/>
              <a:t>n</a:t>
            </a:r>
            <a:r>
              <a:rPr lang="en-US" sz="2600" baseline="30000" dirty="0" err="1" smtClean="0"/>
              <a:t>k</a:t>
            </a:r>
            <a:r>
              <a:rPr lang="en-US" sz="2600" dirty="0" smtClean="0"/>
              <a:t>) for any constant k. </a:t>
            </a:r>
            <a:endParaRPr lang="en-US" sz="2600" dirty="0"/>
          </a:p>
        </p:txBody>
      </p:sp>
      <p:sp>
        <p:nvSpPr>
          <p:cNvPr id="4" name="Slide Number Placeholder 3"/>
          <p:cNvSpPr>
            <a:spLocks noGrp="1"/>
          </p:cNvSpPr>
          <p:nvPr>
            <p:ph type="sldNum" sz="quarter" idx="12"/>
          </p:nvPr>
        </p:nvSpPr>
        <p:spPr/>
        <p:txBody>
          <a:bodyPr/>
          <a:lstStyle/>
          <a:p>
            <a:fld id="{AA6D8311-BEE2-45C4-8A76-4C0E45D6AC06}" type="slidenum">
              <a:rPr lang="en-US" smtClean="0"/>
              <a:t>3</a:t>
            </a:fld>
            <a:endParaRPr lang="en-US"/>
          </a:p>
        </p:txBody>
      </p:sp>
    </p:spTree>
    <p:extLst>
      <p:ext uri="{BB962C8B-B14F-4D97-AF65-F5344CB8AC3E}">
        <p14:creationId xmlns:p14="http://schemas.microsoft.com/office/powerpoint/2010/main" val="61671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altLang="zh-CN" sz="3600" b="1" dirty="0" smtClean="0">
                <a:ea typeface="SimSun" pitchFamily="2" charset="-122"/>
              </a:rPr>
              <a:t>Tractability</a:t>
            </a:r>
          </a:p>
        </p:txBody>
      </p:sp>
      <p:sp>
        <p:nvSpPr>
          <p:cNvPr id="33795" name="Rectangle 3"/>
          <p:cNvSpPr>
            <a:spLocks noGrp="1" noChangeArrowheads="1"/>
          </p:cNvSpPr>
          <p:nvPr>
            <p:ph type="body" idx="1"/>
          </p:nvPr>
        </p:nvSpPr>
        <p:spPr>
          <a:xfrm>
            <a:off x="457200" y="1676400"/>
            <a:ext cx="8305800" cy="4114800"/>
          </a:xfrm>
        </p:spPr>
        <p:txBody>
          <a:bodyPr>
            <a:noAutofit/>
          </a:bodyPr>
          <a:lstStyle/>
          <a:p>
            <a:pPr algn="just">
              <a:lnSpc>
                <a:spcPct val="90000"/>
              </a:lnSpc>
            </a:pPr>
            <a:r>
              <a:rPr lang="en-US" altLang="zh-CN" sz="2600" dirty="0" smtClean="0">
                <a:latin typeface="+mj-lt"/>
                <a:ea typeface="SimSun" pitchFamily="2" charset="-122"/>
              </a:rPr>
              <a:t>Some problems are </a:t>
            </a:r>
            <a:r>
              <a:rPr lang="en-US" altLang="zh-CN" sz="2600" i="1" dirty="0" smtClean="0">
                <a:solidFill>
                  <a:schemeClr val="tx2"/>
                </a:solidFill>
                <a:latin typeface="+mj-lt"/>
                <a:ea typeface="SimSun" pitchFamily="2" charset="-122"/>
              </a:rPr>
              <a:t>intractable</a:t>
            </a:r>
            <a:r>
              <a:rPr lang="en-US" altLang="zh-CN" sz="2600" dirty="0" smtClean="0">
                <a:latin typeface="+mj-lt"/>
                <a:ea typeface="SimSun" pitchFamily="2" charset="-122"/>
              </a:rPr>
              <a:t>: </a:t>
            </a:r>
            <a:br>
              <a:rPr lang="en-US" altLang="zh-CN" sz="2600" dirty="0" smtClean="0">
                <a:latin typeface="+mj-lt"/>
                <a:ea typeface="SimSun" pitchFamily="2" charset="-122"/>
              </a:rPr>
            </a:br>
            <a:r>
              <a:rPr lang="en-US" altLang="zh-CN" sz="2600" dirty="0" smtClean="0">
                <a:latin typeface="+mj-lt"/>
                <a:ea typeface="SimSun" pitchFamily="2" charset="-122"/>
              </a:rPr>
              <a:t>as they grow large, we are unable to solve them in reasonable </a:t>
            </a:r>
            <a:r>
              <a:rPr lang="en-US" altLang="zh-CN" sz="2600" dirty="0" smtClean="0">
                <a:latin typeface="+mj-lt"/>
                <a:ea typeface="SimSun" pitchFamily="2" charset="-122"/>
              </a:rPr>
              <a:t>time.</a:t>
            </a:r>
          </a:p>
          <a:p>
            <a:pPr algn="just">
              <a:lnSpc>
                <a:spcPct val="90000"/>
              </a:lnSpc>
            </a:pPr>
            <a:endParaRPr lang="en-US" altLang="zh-CN" sz="2600" dirty="0" smtClean="0">
              <a:latin typeface="+mj-lt"/>
              <a:ea typeface="SimSun" pitchFamily="2" charset="-122"/>
            </a:endParaRPr>
          </a:p>
          <a:p>
            <a:pPr algn="just">
              <a:lnSpc>
                <a:spcPct val="90000"/>
              </a:lnSpc>
            </a:pPr>
            <a:r>
              <a:rPr lang="en-US" altLang="zh-CN" sz="2600" dirty="0" smtClean="0">
                <a:latin typeface="+mj-lt"/>
                <a:ea typeface="SimSun" pitchFamily="2" charset="-122"/>
              </a:rPr>
              <a:t>What constitutes reasonable time? </a:t>
            </a:r>
          </a:p>
          <a:p>
            <a:pPr lvl="1" algn="just">
              <a:lnSpc>
                <a:spcPct val="90000"/>
              </a:lnSpc>
            </a:pPr>
            <a:r>
              <a:rPr lang="en-US" altLang="zh-CN" sz="2600" dirty="0" smtClean="0">
                <a:latin typeface="+mj-lt"/>
                <a:ea typeface="SimSun" pitchFamily="2" charset="-122"/>
              </a:rPr>
              <a:t>Standard working definition: </a:t>
            </a:r>
            <a:r>
              <a:rPr lang="en-US" altLang="zh-CN" sz="2600" i="1" dirty="0" smtClean="0">
                <a:solidFill>
                  <a:srgbClr val="339966"/>
                </a:solidFill>
                <a:latin typeface="+mj-lt"/>
                <a:ea typeface="SimSun" pitchFamily="2" charset="-122"/>
              </a:rPr>
              <a:t>polynomial time</a:t>
            </a:r>
            <a:endParaRPr lang="en-US" altLang="zh-CN" sz="2600" dirty="0" smtClean="0">
              <a:solidFill>
                <a:srgbClr val="339966"/>
              </a:solidFill>
              <a:latin typeface="+mj-lt"/>
              <a:ea typeface="SimSun" pitchFamily="2" charset="-122"/>
            </a:endParaRPr>
          </a:p>
          <a:p>
            <a:pPr lvl="1" algn="just">
              <a:lnSpc>
                <a:spcPct val="90000"/>
              </a:lnSpc>
            </a:pPr>
            <a:r>
              <a:rPr lang="en-US" altLang="zh-CN" sz="2600" dirty="0" smtClean="0">
                <a:latin typeface="+mj-lt"/>
                <a:ea typeface="SimSun" pitchFamily="2" charset="-122"/>
              </a:rPr>
              <a:t>On an input of size </a:t>
            </a:r>
            <a:r>
              <a:rPr lang="en-US" altLang="zh-CN" sz="2600" i="1" dirty="0" smtClean="0">
                <a:latin typeface="+mj-lt"/>
                <a:ea typeface="SimSun" pitchFamily="2" charset="-122"/>
              </a:rPr>
              <a:t>n</a:t>
            </a:r>
            <a:r>
              <a:rPr lang="en-US" altLang="zh-CN" sz="2600" dirty="0" smtClean="0">
                <a:latin typeface="+mj-lt"/>
                <a:ea typeface="SimSun" pitchFamily="2" charset="-122"/>
              </a:rPr>
              <a:t> the worst-case running time is O(</a:t>
            </a:r>
            <a:r>
              <a:rPr lang="en-US" altLang="zh-CN" sz="2600" i="1" dirty="0" err="1" smtClean="0">
                <a:latin typeface="+mj-lt"/>
                <a:ea typeface="SimSun" pitchFamily="2" charset="-122"/>
              </a:rPr>
              <a:t>n</a:t>
            </a:r>
            <a:r>
              <a:rPr lang="en-US" altLang="zh-CN" sz="2600" i="1" baseline="30000" dirty="0" err="1" smtClean="0">
                <a:latin typeface="+mj-lt"/>
                <a:ea typeface="SimSun" pitchFamily="2" charset="-122"/>
              </a:rPr>
              <a:t>k</a:t>
            </a:r>
            <a:r>
              <a:rPr lang="en-US" altLang="zh-CN" sz="2600" dirty="0" smtClean="0">
                <a:latin typeface="+mj-lt"/>
                <a:ea typeface="SimSun" pitchFamily="2" charset="-122"/>
              </a:rPr>
              <a:t>) for some constant </a:t>
            </a:r>
            <a:r>
              <a:rPr lang="en-US" altLang="zh-CN" sz="2600" i="1" dirty="0" smtClean="0">
                <a:latin typeface="+mj-lt"/>
                <a:ea typeface="SimSun" pitchFamily="2" charset="-122"/>
              </a:rPr>
              <a:t>k</a:t>
            </a:r>
          </a:p>
          <a:p>
            <a:pPr lvl="1" algn="just">
              <a:lnSpc>
                <a:spcPct val="90000"/>
              </a:lnSpc>
            </a:pPr>
            <a:r>
              <a:rPr lang="en-US" altLang="zh-CN" sz="2600" dirty="0" smtClean="0">
                <a:latin typeface="+mj-lt"/>
                <a:ea typeface="SimSun" pitchFamily="2" charset="-122"/>
              </a:rPr>
              <a:t>O(n</a:t>
            </a:r>
            <a:r>
              <a:rPr lang="en-US" altLang="zh-CN" sz="2600" baseline="30000" dirty="0" smtClean="0">
                <a:latin typeface="+mj-lt"/>
                <a:ea typeface="SimSun" pitchFamily="2" charset="-122"/>
              </a:rPr>
              <a:t>2</a:t>
            </a:r>
            <a:r>
              <a:rPr lang="en-US" altLang="zh-CN" sz="2600" dirty="0" smtClean="0">
                <a:latin typeface="+mj-lt"/>
                <a:ea typeface="SimSun" pitchFamily="2" charset="-122"/>
              </a:rPr>
              <a:t>), O(n</a:t>
            </a:r>
            <a:r>
              <a:rPr lang="en-US" altLang="zh-CN" sz="2600" baseline="30000" dirty="0" smtClean="0">
                <a:latin typeface="+mj-lt"/>
                <a:ea typeface="SimSun" pitchFamily="2" charset="-122"/>
              </a:rPr>
              <a:t>3</a:t>
            </a:r>
            <a:r>
              <a:rPr lang="en-US" altLang="zh-CN" sz="2600" dirty="0" smtClean="0">
                <a:latin typeface="+mj-lt"/>
                <a:ea typeface="SimSun" pitchFamily="2" charset="-122"/>
              </a:rPr>
              <a:t>), O(1), O(n </a:t>
            </a:r>
            <a:r>
              <a:rPr lang="en-US" altLang="zh-CN" sz="2600" dirty="0" err="1" smtClean="0">
                <a:latin typeface="+mj-lt"/>
                <a:ea typeface="SimSun" pitchFamily="2" charset="-122"/>
              </a:rPr>
              <a:t>lg</a:t>
            </a:r>
            <a:r>
              <a:rPr lang="en-US" altLang="zh-CN" sz="2600" dirty="0" smtClean="0">
                <a:latin typeface="+mj-lt"/>
                <a:ea typeface="SimSun" pitchFamily="2" charset="-122"/>
              </a:rPr>
              <a:t> n), O(2</a:t>
            </a:r>
            <a:r>
              <a:rPr lang="en-US" altLang="zh-CN" sz="2600" i="1" baseline="30000" dirty="0" smtClean="0">
                <a:latin typeface="+mj-lt"/>
                <a:ea typeface="SimSun" pitchFamily="2" charset="-122"/>
              </a:rPr>
              <a:t>n</a:t>
            </a:r>
            <a:r>
              <a:rPr lang="en-US" altLang="zh-CN" sz="2600" dirty="0" smtClean="0">
                <a:latin typeface="+mj-lt"/>
                <a:ea typeface="SimSun" pitchFamily="2" charset="-122"/>
              </a:rPr>
              <a:t>), O(</a:t>
            </a:r>
            <a:r>
              <a:rPr lang="en-US" altLang="zh-CN" sz="2600" i="1" dirty="0" err="1" smtClean="0">
                <a:latin typeface="+mj-lt"/>
                <a:ea typeface="SimSun" pitchFamily="2" charset="-122"/>
              </a:rPr>
              <a:t>n</a:t>
            </a:r>
            <a:r>
              <a:rPr lang="en-US" altLang="zh-CN" sz="2600" baseline="30000" dirty="0" err="1" smtClean="0">
                <a:latin typeface="+mj-lt"/>
                <a:ea typeface="SimSun" pitchFamily="2" charset="-122"/>
              </a:rPr>
              <a:t>n</a:t>
            </a:r>
            <a:r>
              <a:rPr lang="en-US" altLang="zh-CN" sz="2600" dirty="0" smtClean="0">
                <a:latin typeface="+mj-lt"/>
                <a:ea typeface="SimSun" pitchFamily="2" charset="-122"/>
              </a:rPr>
              <a:t>), O(</a:t>
            </a:r>
            <a:r>
              <a:rPr lang="en-US" altLang="zh-CN" sz="2600" i="1" dirty="0" smtClean="0">
                <a:latin typeface="+mj-lt"/>
                <a:ea typeface="SimSun" pitchFamily="2" charset="-122"/>
              </a:rPr>
              <a:t>n</a:t>
            </a:r>
            <a:r>
              <a:rPr lang="en-US" altLang="zh-CN" sz="2600" dirty="0" smtClean="0">
                <a:latin typeface="+mj-lt"/>
                <a:ea typeface="SimSun" pitchFamily="2" charset="-122"/>
              </a:rPr>
              <a:t>!)</a:t>
            </a:r>
            <a:endParaRPr lang="en-US" altLang="zh-CN" sz="2600" i="1" dirty="0" smtClean="0">
              <a:latin typeface="+mj-lt"/>
              <a:ea typeface="SimSun" pitchFamily="2" charset="-122"/>
            </a:endParaRPr>
          </a:p>
          <a:p>
            <a:pPr lvl="1" algn="just">
              <a:lnSpc>
                <a:spcPct val="90000"/>
              </a:lnSpc>
            </a:pPr>
            <a:r>
              <a:rPr lang="en-US" altLang="zh-CN" sz="2600" dirty="0" smtClean="0">
                <a:latin typeface="+mj-lt"/>
                <a:ea typeface="SimSun" pitchFamily="2" charset="-122"/>
              </a:rPr>
              <a:t>Polynomial time: O(n</a:t>
            </a:r>
            <a:r>
              <a:rPr lang="en-US" altLang="zh-CN" sz="2600" baseline="30000" dirty="0" smtClean="0">
                <a:latin typeface="+mj-lt"/>
                <a:ea typeface="SimSun" pitchFamily="2" charset="-122"/>
              </a:rPr>
              <a:t>2</a:t>
            </a:r>
            <a:r>
              <a:rPr lang="en-US" altLang="zh-CN" sz="2600" dirty="0" smtClean="0">
                <a:latin typeface="+mj-lt"/>
                <a:ea typeface="SimSun" pitchFamily="2" charset="-122"/>
              </a:rPr>
              <a:t>), O(n</a:t>
            </a:r>
            <a:r>
              <a:rPr lang="en-US" altLang="zh-CN" sz="2600" baseline="30000" dirty="0" smtClean="0">
                <a:latin typeface="+mj-lt"/>
                <a:ea typeface="SimSun" pitchFamily="2" charset="-122"/>
              </a:rPr>
              <a:t>3</a:t>
            </a:r>
            <a:r>
              <a:rPr lang="en-US" altLang="zh-CN" sz="2600" dirty="0" smtClean="0">
                <a:latin typeface="+mj-lt"/>
                <a:ea typeface="SimSun" pitchFamily="2" charset="-122"/>
              </a:rPr>
              <a:t>), O(1), O(n </a:t>
            </a:r>
            <a:r>
              <a:rPr lang="en-US" altLang="zh-CN" sz="2600" dirty="0" err="1" smtClean="0">
                <a:latin typeface="+mj-lt"/>
                <a:ea typeface="SimSun" pitchFamily="2" charset="-122"/>
              </a:rPr>
              <a:t>lg</a:t>
            </a:r>
            <a:r>
              <a:rPr lang="en-US" altLang="zh-CN" sz="2600" dirty="0" smtClean="0">
                <a:latin typeface="+mj-lt"/>
                <a:ea typeface="SimSun" pitchFamily="2" charset="-122"/>
              </a:rPr>
              <a:t> n) </a:t>
            </a:r>
          </a:p>
          <a:p>
            <a:pPr lvl="1" algn="just">
              <a:lnSpc>
                <a:spcPct val="90000"/>
              </a:lnSpc>
            </a:pPr>
            <a:r>
              <a:rPr lang="en-US" altLang="zh-CN" sz="2600" dirty="0" smtClean="0">
                <a:latin typeface="+mj-lt"/>
                <a:ea typeface="SimSun" pitchFamily="2" charset="-122"/>
              </a:rPr>
              <a:t>Not in polynomial time: O(2</a:t>
            </a:r>
            <a:r>
              <a:rPr lang="en-US" altLang="zh-CN" sz="2600" i="1" baseline="30000" dirty="0" smtClean="0">
                <a:latin typeface="+mj-lt"/>
                <a:ea typeface="SimSun" pitchFamily="2" charset="-122"/>
              </a:rPr>
              <a:t>n</a:t>
            </a:r>
            <a:r>
              <a:rPr lang="en-US" altLang="zh-CN" sz="2600" dirty="0" smtClean="0">
                <a:latin typeface="+mj-lt"/>
                <a:ea typeface="SimSun" pitchFamily="2" charset="-122"/>
              </a:rPr>
              <a:t>), O(</a:t>
            </a:r>
            <a:r>
              <a:rPr lang="en-US" altLang="zh-CN" sz="2600" i="1" dirty="0" err="1" smtClean="0">
                <a:latin typeface="+mj-lt"/>
                <a:ea typeface="SimSun" pitchFamily="2" charset="-122"/>
              </a:rPr>
              <a:t>n</a:t>
            </a:r>
            <a:r>
              <a:rPr lang="en-US" altLang="zh-CN" sz="2600" baseline="30000" dirty="0" err="1" smtClean="0">
                <a:latin typeface="+mj-lt"/>
                <a:ea typeface="SimSun" pitchFamily="2" charset="-122"/>
              </a:rPr>
              <a:t>n</a:t>
            </a:r>
            <a:r>
              <a:rPr lang="en-US" altLang="zh-CN" sz="2600" dirty="0" smtClean="0">
                <a:latin typeface="+mj-lt"/>
                <a:ea typeface="SimSun" pitchFamily="2" charset="-122"/>
              </a:rPr>
              <a:t>), O(</a:t>
            </a:r>
            <a:r>
              <a:rPr lang="en-US" altLang="zh-CN" sz="2600" i="1" dirty="0" smtClean="0">
                <a:latin typeface="+mj-lt"/>
                <a:ea typeface="SimSun" pitchFamily="2" charset="-122"/>
              </a:rPr>
              <a:t>n</a:t>
            </a:r>
            <a:r>
              <a:rPr lang="en-US" altLang="zh-CN" sz="2600" dirty="0" smtClean="0">
                <a:latin typeface="+mj-lt"/>
                <a:ea typeface="SimSun" pitchFamily="2" charset="-122"/>
              </a:rPr>
              <a:t>!)</a:t>
            </a:r>
          </a:p>
        </p:txBody>
      </p:sp>
      <p:sp>
        <p:nvSpPr>
          <p:cNvPr id="2" name="Slide Number Placeholder 1"/>
          <p:cNvSpPr>
            <a:spLocks noGrp="1"/>
          </p:cNvSpPr>
          <p:nvPr>
            <p:ph type="sldNum" sz="quarter" idx="12"/>
          </p:nvPr>
        </p:nvSpPr>
        <p:spPr/>
        <p:txBody>
          <a:bodyPr/>
          <a:lstStyle/>
          <a:p>
            <a:fld id="{AA6D8311-BEE2-45C4-8A76-4C0E45D6AC06}" type="slidenum">
              <a:rPr lang="en-US" smtClean="0"/>
              <a:t>4</a:t>
            </a:fld>
            <a:endParaRPr lang="en-US"/>
          </a:p>
        </p:txBody>
      </p:sp>
    </p:spTree>
    <p:extLst>
      <p:ext uri="{BB962C8B-B14F-4D97-AF65-F5344CB8AC3E}">
        <p14:creationId xmlns:p14="http://schemas.microsoft.com/office/powerpoint/2010/main" val="4288297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zh-CN" sz="3600" b="1" dirty="0" smtClean="0">
                <a:ea typeface="SimSun" pitchFamily="2" charset="-122"/>
              </a:rPr>
              <a:t>Polynomial-Time Algorithms</a:t>
            </a:r>
          </a:p>
        </p:txBody>
      </p:sp>
      <p:sp>
        <p:nvSpPr>
          <p:cNvPr id="34819" name="Rectangle 3"/>
          <p:cNvSpPr>
            <a:spLocks noGrp="1" noChangeArrowheads="1"/>
          </p:cNvSpPr>
          <p:nvPr>
            <p:ph type="body" idx="1"/>
          </p:nvPr>
        </p:nvSpPr>
        <p:spPr/>
        <p:txBody>
          <a:bodyPr>
            <a:normAutofit fontScale="92500"/>
          </a:bodyPr>
          <a:lstStyle/>
          <a:p>
            <a:pPr algn="just"/>
            <a:r>
              <a:rPr lang="en-US" altLang="zh-CN" dirty="0" smtClean="0">
                <a:ea typeface="SimSun" pitchFamily="2" charset="-122"/>
              </a:rPr>
              <a:t>Are some problems solvable in polynomial time?</a:t>
            </a:r>
          </a:p>
          <a:p>
            <a:pPr lvl="1" algn="just"/>
            <a:r>
              <a:rPr lang="en-US" altLang="zh-CN" dirty="0" smtClean="0">
                <a:ea typeface="SimSun" pitchFamily="2" charset="-122"/>
              </a:rPr>
              <a:t>Of course: many algorithms we’ve studied provide polynomial-time solutions to some problems</a:t>
            </a:r>
          </a:p>
          <a:p>
            <a:pPr algn="just"/>
            <a:r>
              <a:rPr lang="en-US" altLang="zh-CN" dirty="0" smtClean="0">
                <a:ea typeface="SimSun" pitchFamily="2" charset="-122"/>
              </a:rPr>
              <a:t>Are all problems solvable in polynomial time?</a:t>
            </a:r>
          </a:p>
          <a:p>
            <a:pPr lvl="1" algn="just"/>
            <a:r>
              <a:rPr lang="en-US" altLang="zh-CN" dirty="0" smtClean="0">
                <a:ea typeface="SimSun" pitchFamily="2" charset="-122"/>
              </a:rPr>
              <a:t>No: Turing’s “Halting Problem” is not solvable by any computer, no matter how much time is given</a:t>
            </a:r>
          </a:p>
          <a:p>
            <a:pPr algn="just"/>
            <a:r>
              <a:rPr lang="en-US" altLang="zh-CN" dirty="0" smtClean="0">
                <a:ea typeface="SimSun" pitchFamily="2" charset="-122"/>
              </a:rPr>
              <a:t>Most problems that do not yield polynomial-time algorithms are either optimization or decision problems.</a:t>
            </a:r>
          </a:p>
        </p:txBody>
      </p:sp>
      <p:sp>
        <p:nvSpPr>
          <p:cNvPr id="2" name="Slide Number Placeholder 1"/>
          <p:cNvSpPr>
            <a:spLocks noGrp="1"/>
          </p:cNvSpPr>
          <p:nvPr>
            <p:ph type="sldNum" sz="quarter" idx="12"/>
          </p:nvPr>
        </p:nvSpPr>
        <p:spPr/>
        <p:txBody>
          <a:bodyPr/>
          <a:lstStyle/>
          <a:p>
            <a:fld id="{AA6D8311-BEE2-45C4-8A76-4C0E45D6AC06}" type="slidenum">
              <a:rPr lang="en-US" smtClean="0"/>
              <a:t>5</a:t>
            </a:fld>
            <a:endParaRPr lang="en-US"/>
          </a:p>
        </p:txBody>
      </p:sp>
    </p:spTree>
    <p:extLst>
      <p:ext uri="{BB962C8B-B14F-4D97-AF65-F5344CB8AC3E}">
        <p14:creationId xmlns:p14="http://schemas.microsoft.com/office/powerpoint/2010/main" val="2689607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up)">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up)">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up)">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wipe(up)">
                                      <p:cBhvr>
                                        <p:cTn id="22" dur="500"/>
                                        <p:tgtEl>
                                          <p:spTgt spid="34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wipe(up)">
                                      <p:cBhvr>
                                        <p:cTn id="27"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990600" y="1676400"/>
            <a:ext cx="7772400" cy="4419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CN" dirty="0" smtClean="0">
                <a:ea typeface="SimSun" pitchFamily="2" charset="-122"/>
              </a:rPr>
              <a:t>Optimization Problems</a:t>
            </a:r>
          </a:p>
          <a:p>
            <a:pPr lvl="1">
              <a:lnSpc>
                <a:spcPct val="90000"/>
              </a:lnSpc>
            </a:pPr>
            <a:r>
              <a:rPr lang="en-US" altLang="zh-CN" dirty="0" smtClean="0">
                <a:ea typeface="SimSun" pitchFamily="2" charset="-122"/>
              </a:rPr>
              <a:t>An optimization problem is one which asks, “What is the optimal solution to problem X?”</a:t>
            </a:r>
          </a:p>
          <a:p>
            <a:pPr lvl="1">
              <a:lnSpc>
                <a:spcPct val="90000"/>
              </a:lnSpc>
            </a:pPr>
            <a:r>
              <a:rPr lang="en-US" altLang="zh-CN" dirty="0" smtClean="0">
                <a:ea typeface="SimSun" pitchFamily="2" charset="-122"/>
              </a:rPr>
              <a:t>Examples:</a:t>
            </a:r>
          </a:p>
          <a:p>
            <a:pPr lvl="2">
              <a:lnSpc>
                <a:spcPct val="90000"/>
              </a:lnSpc>
            </a:pPr>
            <a:r>
              <a:rPr lang="en-US" altLang="zh-CN" dirty="0" smtClean="0">
                <a:ea typeface="SimSun" pitchFamily="2" charset="-122"/>
              </a:rPr>
              <a:t>0-1 Knapsack</a:t>
            </a:r>
          </a:p>
          <a:p>
            <a:pPr lvl="2">
              <a:lnSpc>
                <a:spcPct val="90000"/>
              </a:lnSpc>
            </a:pPr>
            <a:r>
              <a:rPr lang="en-US" altLang="zh-CN" dirty="0" smtClean="0">
                <a:ea typeface="SimSun" pitchFamily="2" charset="-122"/>
              </a:rPr>
              <a:t>Fractional Knapsack</a:t>
            </a:r>
          </a:p>
          <a:p>
            <a:pPr lvl="2">
              <a:lnSpc>
                <a:spcPct val="90000"/>
              </a:lnSpc>
            </a:pPr>
            <a:r>
              <a:rPr lang="en-US" altLang="zh-CN" dirty="0" smtClean="0">
                <a:ea typeface="SimSun" pitchFamily="2" charset="-122"/>
              </a:rPr>
              <a:t>Minimum Spanning Tree</a:t>
            </a:r>
          </a:p>
          <a:p>
            <a:pPr>
              <a:lnSpc>
                <a:spcPct val="90000"/>
              </a:lnSpc>
            </a:pPr>
            <a:r>
              <a:rPr lang="en-US" altLang="zh-CN" dirty="0" smtClean="0">
                <a:ea typeface="SimSun" pitchFamily="2" charset="-122"/>
              </a:rPr>
              <a:t>Decision Problems</a:t>
            </a:r>
          </a:p>
          <a:p>
            <a:pPr lvl="1">
              <a:lnSpc>
                <a:spcPct val="90000"/>
              </a:lnSpc>
            </a:pPr>
            <a:r>
              <a:rPr lang="en-US" altLang="zh-CN" dirty="0" smtClean="0">
                <a:ea typeface="SimSun" pitchFamily="2" charset="-122"/>
              </a:rPr>
              <a:t>An decision problem is one with yes/no answer</a:t>
            </a:r>
          </a:p>
          <a:p>
            <a:pPr lvl="1">
              <a:lnSpc>
                <a:spcPct val="90000"/>
              </a:lnSpc>
            </a:pPr>
            <a:r>
              <a:rPr lang="en-US" altLang="zh-CN" dirty="0" smtClean="0">
                <a:ea typeface="SimSun" pitchFamily="2" charset="-122"/>
              </a:rPr>
              <a:t>Examples:</a:t>
            </a:r>
          </a:p>
          <a:p>
            <a:pPr lvl="2">
              <a:lnSpc>
                <a:spcPct val="90000"/>
              </a:lnSpc>
            </a:pPr>
            <a:r>
              <a:rPr lang="en-US" altLang="zh-CN" dirty="0" smtClean="0">
                <a:ea typeface="SimSun" pitchFamily="2" charset="-122"/>
              </a:rPr>
              <a:t>Does a graph G have a MST of weight </a:t>
            </a:r>
            <a:r>
              <a:rPr lang="en-US" altLang="zh-CN" dirty="0" smtClean="0">
                <a:ea typeface="SimSun" pitchFamily="2" charset="-122"/>
                <a:sym typeface="Symbol" pitchFamily="18" charset="2"/>
              </a:rPr>
              <a:t> W?</a:t>
            </a:r>
            <a:endParaRPr lang="en-US" altLang="zh-CN" dirty="0" smtClean="0">
              <a:ea typeface="SimSun" pitchFamily="2" charset="-122"/>
            </a:endParaRPr>
          </a:p>
        </p:txBody>
      </p:sp>
      <p:sp>
        <p:nvSpPr>
          <p:cNvPr id="5" name="Title 1"/>
          <p:cNvSpPr>
            <a:spLocks noGrp="1"/>
          </p:cNvSpPr>
          <p:nvPr>
            <p:ph type="title"/>
          </p:nvPr>
        </p:nvSpPr>
        <p:spPr>
          <a:xfrm>
            <a:off x="381000" y="457200"/>
            <a:ext cx="8534400" cy="792162"/>
          </a:xfrm>
        </p:spPr>
        <p:txBody>
          <a:bodyPr>
            <a:noAutofit/>
          </a:bodyPr>
          <a:lstStyle/>
          <a:p>
            <a:r>
              <a:rPr lang="en-US" sz="3400" b="1" dirty="0" smtClean="0"/>
              <a:t>Decision problems vs. optimization problems </a:t>
            </a:r>
            <a:endParaRPr lang="en-US" sz="3400" b="1" dirty="0"/>
          </a:p>
        </p:txBody>
      </p:sp>
      <p:sp>
        <p:nvSpPr>
          <p:cNvPr id="6" name="Slide Number Placeholder 5"/>
          <p:cNvSpPr>
            <a:spLocks noGrp="1"/>
          </p:cNvSpPr>
          <p:nvPr>
            <p:ph type="sldNum" sz="quarter" idx="12"/>
          </p:nvPr>
        </p:nvSpPr>
        <p:spPr/>
        <p:txBody>
          <a:bodyPr/>
          <a:lstStyle/>
          <a:p>
            <a:fld id="{AA6D8311-BEE2-45C4-8A76-4C0E45D6AC06}" type="slidenum">
              <a:rPr lang="en-US" smtClean="0"/>
              <a:t>6</a:t>
            </a:fld>
            <a:endParaRPr lang="en-US"/>
          </a:p>
        </p:txBody>
      </p:sp>
    </p:spTree>
    <p:extLst>
      <p:ext uri="{BB962C8B-B14F-4D97-AF65-F5344CB8AC3E}">
        <p14:creationId xmlns:p14="http://schemas.microsoft.com/office/powerpoint/2010/main" val="419609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609600" y="1676400"/>
            <a:ext cx="7772400" cy="4419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smtClean="0">
                <a:ea typeface="SimSun" pitchFamily="2" charset="-122"/>
              </a:rPr>
              <a:t>An </a:t>
            </a:r>
            <a:r>
              <a:rPr lang="en-US" altLang="zh-CN" sz="2400" smtClean="0">
                <a:solidFill>
                  <a:schemeClr val="tx2"/>
                </a:solidFill>
                <a:ea typeface="SimSun" pitchFamily="2" charset="-122"/>
              </a:rPr>
              <a:t>optimization</a:t>
            </a:r>
            <a:r>
              <a:rPr lang="en-US" altLang="zh-CN" sz="2400" smtClean="0">
                <a:ea typeface="SimSun" pitchFamily="2" charset="-122"/>
              </a:rPr>
              <a:t> </a:t>
            </a:r>
            <a:r>
              <a:rPr lang="en-US" altLang="zh-CN" sz="2400" smtClean="0">
                <a:solidFill>
                  <a:schemeClr val="tx2"/>
                </a:solidFill>
                <a:ea typeface="SimSun" pitchFamily="2" charset="-122"/>
              </a:rPr>
              <a:t>problem</a:t>
            </a:r>
            <a:r>
              <a:rPr lang="en-US" altLang="zh-CN" sz="2400" smtClean="0">
                <a:ea typeface="SimSun" pitchFamily="2" charset="-122"/>
              </a:rPr>
              <a:t> tries to find an optimal solution</a:t>
            </a:r>
          </a:p>
          <a:p>
            <a:r>
              <a:rPr lang="en-US" altLang="zh-CN" sz="2400" smtClean="0">
                <a:ea typeface="SimSun" pitchFamily="2" charset="-122"/>
              </a:rPr>
              <a:t>A </a:t>
            </a:r>
            <a:r>
              <a:rPr lang="en-US" altLang="zh-CN" sz="2400" smtClean="0">
                <a:solidFill>
                  <a:schemeClr val="tx2"/>
                </a:solidFill>
                <a:ea typeface="SimSun" pitchFamily="2" charset="-122"/>
              </a:rPr>
              <a:t>decision</a:t>
            </a:r>
            <a:r>
              <a:rPr lang="en-US" altLang="zh-CN" sz="2400" smtClean="0">
                <a:ea typeface="SimSun" pitchFamily="2" charset="-122"/>
              </a:rPr>
              <a:t> </a:t>
            </a:r>
            <a:r>
              <a:rPr lang="en-US" altLang="zh-CN" sz="2400" smtClean="0">
                <a:solidFill>
                  <a:schemeClr val="tx2"/>
                </a:solidFill>
                <a:ea typeface="SimSun" pitchFamily="2" charset="-122"/>
              </a:rPr>
              <a:t>problem</a:t>
            </a:r>
            <a:r>
              <a:rPr lang="en-US" altLang="zh-CN" sz="2400" smtClean="0">
                <a:ea typeface="SimSun" pitchFamily="2" charset="-122"/>
              </a:rPr>
              <a:t> tries to answer a yes/no question</a:t>
            </a:r>
          </a:p>
          <a:p>
            <a:r>
              <a:rPr lang="en-US" altLang="zh-CN" sz="2400" smtClean="0">
                <a:ea typeface="SimSun" pitchFamily="2" charset="-122"/>
              </a:rPr>
              <a:t>Many problems will have decision and optimization versions</a:t>
            </a:r>
          </a:p>
          <a:p>
            <a:pPr lvl="1"/>
            <a:r>
              <a:rPr lang="en-US" altLang="zh-CN" sz="2000" smtClean="0">
                <a:ea typeface="SimSun" pitchFamily="2" charset="-122"/>
              </a:rPr>
              <a:t>Eg: Traveling salesman problem</a:t>
            </a:r>
          </a:p>
          <a:p>
            <a:pPr lvl="2"/>
            <a:r>
              <a:rPr lang="en-US" altLang="zh-CN" smtClean="0">
                <a:ea typeface="SimSun" pitchFamily="2" charset="-122"/>
              </a:rPr>
              <a:t>optimization: find hamiltonian cycle of minimum weight</a:t>
            </a:r>
          </a:p>
          <a:p>
            <a:pPr lvl="2"/>
            <a:r>
              <a:rPr lang="en-US" altLang="zh-CN" smtClean="0">
                <a:ea typeface="SimSun" pitchFamily="2" charset="-122"/>
              </a:rPr>
              <a:t>decision: is there a hamiltonian cycle of weight </a:t>
            </a:r>
            <a:r>
              <a:rPr lang="en-US" altLang="zh-CN" smtClean="0">
                <a:ea typeface="SimSun" pitchFamily="2" charset="-122"/>
                <a:sym typeface="Symbol" pitchFamily="18" charset="2"/>
              </a:rPr>
              <a:t></a:t>
            </a:r>
            <a:r>
              <a:rPr lang="en-US" altLang="zh-CN" smtClean="0">
                <a:ea typeface="SimSun" pitchFamily="2" charset="-122"/>
              </a:rPr>
              <a:t> k</a:t>
            </a:r>
          </a:p>
          <a:p>
            <a:r>
              <a:rPr lang="en-US" altLang="zh-CN" sz="2400" smtClean="0">
                <a:ea typeface="SimSun" pitchFamily="2" charset="-122"/>
              </a:rPr>
              <a:t>Some problems are decidable, but </a:t>
            </a:r>
            <a:r>
              <a:rPr lang="en-US" altLang="zh-CN" sz="2400" i="1" smtClean="0">
                <a:solidFill>
                  <a:schemeClr val="tx2"/>
                </a:solidFill>
                <a:ea typeface="SimSun" pitchFamily="2" charset="-122"/>
              </a:rPr>
              <a:t>intractable</a:t>
            </a:r>
            <a:r>
              <a:rPr lang="en-US" altLang="zh-CN" sz="2400" smtClean="0">
                <a:ea typeface="SimSun" pitchFamily="2" charset="-122"/>
              </a:rPr>
              <a:t>: </a:t>
            </a:r>
            <a:br>
              <a:rPr lang="en-US" altLang="zh-CN" sz="2400" smtClean="0">
                <a:ea typeface="SimSun" pitchFamily="2" charset="-122"/>
              </a:rPr>
            </a:br>
            <a:r>
              <a:rPr lang="en-US" altLang="zh-CN" sz="2400" smtClean="0">
                <a:ea typeface="SimSun" pitchFamily="2" charset="-122"/>
              </a:rPr>
              <a:t>as they grow large, we are unable to solve them in reasonable time</a:t>
            </a:r>
            <a:endParaRPr lang="en-US" altLang="zh-CN" sz="2400" i="1" smtClean="0">
              <a:ea typeface="SimSun" pitchFamily="2" charset="-122"/>
            </a:endParaRPr>
          </a:p>
          <a:p>
            <a:pPr lvl="1"/>
            <a:r>
              <a:rPr lang="en-US" altLang="zh-CN" sz="2000" i="1" smtClean="0">
                <a:ea typeface="SimSun" pitchFamily="2" charset="-122"/>
              </a:rPr>
              <a:t>Is there a polynomial-time algorithm that solves the problem?</a:t>
            </a:r>
            <a:endParaRPr lang="en-US" altLang="zh-CN" sz="2000" i="1" dirty="0" smtClean="0">
              <a:ea typeface="SimSun" pitchFamily="2" charset="-122"/>
            </a:endParaRPr>
          </a:p>
        </p:txBody>
      </p:sp>
      <p:sp>
        <p:nvSpPr>
          <p:cNvPr id="5" name="Title 1"/>
          <p:cNvSpPr>
            <a:spLocks noGrp="1"/>
          </p:cNvSpPr>
          <p:nvPr>
            <p:ph type="title"/>
          </p:nvPr>
        </p:nvSpPr>
        <p:spPr>
          <a:xfrm>
            <a:off x="381000" y="457200"/>
            <a:ext cx="8534400" cy="792162"/>
          </a:xfrm>
        </p:spPr>
        <p:txBody>
          <a:bodyPr>
            <a:noAutofit/>
          </a:bodyPr>
          <a:lstStyle/>
          <a:p>
            <a:r>
              <a:rPr lang="en-US" sz="3400" b="1" dirty="0" smtClean="0"/>
              <a:t>Decision problems vs. optimization problems </a:t>
            </a:r>
            <a:endParaRPr lang="en-US" sz="3400" b="1" dirty="0"/>
          </a:p>
        </p:txBody>
      </p:sp>
      <p:sp>
        <p:nvSpPr>
          <p:cNvPr id="6" name="Slide Number Placeholder 5"/>
          <p:cNvSpPr>
            <a:spLocks noGrp="1"/>
          </p:cNvSpPr>
          <p:nvPr>
            <p:ph type="sldNum" sz="quarter" idx="12"/>
          </p:nvPr>
        </p:nvSpPr>
        <p:spPr/>
        <p:txBody>
          <a:bodyPr/>
          <a:lstStyle/>
          <a:p>
            <a:fld id="{AA6D8311-BEE2-45C4-8A76-4C0E45D6AC06}" type="slidenum">
              <a:rPr lang="en-US" smtClean="0"/>
              <a:t>7</a:t>
            </a:fld>
            <a:endParaRPr lang="en-US"/>
          </a:p>
        </p:txBody>
      </p:sp>
    </p:spTree>
    <p:extLst>
      <p:ext uri="{BB962C8B-B14F-4D97-AF65-F5344CB8AC3E}">
        <p14:creationId xmlns:p14="http://schemas.microsoft.com/office/powerpoint/2010/main" val="332334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 P</a:t>
            </a:r>
            <a:endParaRPr lang="en-US" dirty="0"/>
          </a:p>
        </p:txBody>
      </p:sp>
      <p:sp>
        <p:nvSpPr>
          <p:cNvPr id="3" name="Content Placeholder 2"/>
          <p:cNvSpPr>
            <a:spLocks noGrp="1"/>
          </p:cNvSpPr>
          <p:nvPr>
            <p:ph idx="1"/>
          </p:nvPr>
        </p:nvSpPr>
        <p:spPr/>
        <p:txBody>
          <a:bodyPr>
            <a:normAutofit/>
          </a:bodyPr>
          <a:lstStyle/>
          <a:p>
            <a:pPr algn="just"/>
            <a:r>
              <a:rPr lang="en-US" sz="2600" dirty="0"/>
              <a:t>The class P consists of those problems that are solvable in polynomial time.</a:t>
            </a:r>
          </a:p>
          <a:p>
            <a:pPr algn="just"/>
            <a:r>
              <a:rPr lang="en-US" sz="2600" dirty="0"/>
              <a:t>More specifically, they are problems that can be solved in time O(</a:t>
            </a:r>
            <a:r>
              <a:rPr lang="en-US" sz="2600" dirty="0" err="1"/>
              <a:t>n</a:t>
            </a:r>
            <a:r>
              <a:rPr lang="en-US" sz="2600" baseline="30000" dirty="0" err="1"/>
              <a:t>k</a:t>
            </a:r>
            <a:r>
              <a:rPr lang="en-US" sz="2600" dirty="0"/>
              <a:t>) for some constant k, where n is the size of the input to the problem</a:t>
            </a:r>
          </a:p>
          <a:p>
            <a:pPr algn="just"/>
            <a:r>
              <a:rPr lang="en-US" sz="2600" dirty="0"/>
              <a:t>The key is that n is the </a:t>
            </a:r>
            <a:r>
              <a:rPr lang="en-US" sz="2600" b="1" dirty="0"/>
              <a:t>size of </a:t>
            </a:r>
            <a:r>
              <a:rPr lang="en-US" sz="2600" b="1" dirty="0" smtClean="0"/>
              <a:t>input.</a:t>
            </a:r>
          </a:p>
          <a:p>
            <a:pPr marL="342900" lvl="1" indent="-342900" algn="just">
              <a:buFont typeface="Arial" pitchFamily="34" charset="0"/>
              <a:buChar char="•"/>
            </a:pPr>
            <a:r>
              <a:rPr lang="en-US" altLang="zh-CN" sz="2600" dirty="0">
                <a:ea typeface="SimSun" pitchFamily="2" charset="-122"/>
              </a:rPr>
              <a:t>A deterministic algorithm is (essentially) one that always computes the correct answer</a:t>
            </a:r>
          </a:p>
          <a:p>
            <a:pPr marL="0" indent="0" algn="just">
              <a:buNone/>
            </a:pPr>
            <a:endParaRPr lang="en-US" sz="2600" b="1" dirty="0"/>
          </a:p>
          <a:p>
            <a:pPr algn="just"/>
            <a:endParaRPr lang="en-US" sz="2600" dirty="0"/>
          </a:p>
        </p:txBody>
      </p:sp>
      <p:sp>
        <p:nvSpPr>
          <p:cNvPr id="4" name="Slide Number Placeholder 3"/>
          <p:cNvSpPr>
            <a:spLocks noGrp="1"/>
          </p:cNvSpPr>
          <p:nvPr>
            <p:ph type="sldNum" sz="quarter" idx="12"/>
          </p:nvPr>
        </p:nvSpPr>
        <p:spPr/>
        <p:txBody>
          <a:bodyPr/>
          <a:lstStyle/>
          <a:p>
            <a:fld id="{AA6D8311-BEE2-45C4-8A76-4C0E45D6AC06}" type="slidenum">
              <a:rPr lang="en-US" smtClean="0"/>
              <a:t>8</a:t>
            </a:fld>
            <a:endParaRPr lang="en-US"/>
          </a:p>
        </p:txBody>
      </p:sp>
    </p:spTree>
    <p:extLst>
      <p:ext uri="{BB962C8B-B14F-4D97-AF65-F5344CB8AC3E}">
        <p14:creationId xmlns:p14="http://schemas.microsoft.com/office/powerpoint/2010/main" val="236968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itchFamily="2" charset="-122"/>
              </a:rPr>
              <a:t>Sample Problems in P</a:t>
            </a:r>
            <a:endParaRPr lang="en-US" dirty="0"/>
          </a:p>
        </p:txBody>
      </p:sp>
      <p:sp>
        <p:nvSpPr>
          <p:cNvPr id="4" name="Rectangle 3"/>
          <p:cNvSpPr txBox="1">
            <a:spLocks noChangeArrowheads="1"/>
          </p:cNvSpPr>
          <p:nvPr/>
        </p:nvSpPr>
        <p:spPr>
          <a:xfrm>
            <a:off x="990600" y="1676400"/>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mtClean="0">
                <a:ea typeface="SimSun" pitchFamily="2" charset="-122"/>
              </a:rPr>
              <a:t>Fractional Knapsack</a:t>
            </a:r>
          </a:p>
          <a:p>
            <a:r>
              <a:rPr lang="en-US" altLang="zh-CN" smtClean="0">
                <a:ea typeface="SimSun" pitchFamily="2" charset="-122"/>
              </a:rPr>
              <a:t>MST </a:t>
            </a:r>
          </a:p>
          <a:p>
            <a:r>
              <a:rPr lang="en-US" altLang="zh-CN" smtClean="0">
                <a:ea typeface="SimSun" pitchFamily="2" charset="-122"/>
              </a:rPr>
              <a:t>Sorting</a:t>
            </a:r>
          </a:p>
          <a:p>
            <a:r>
              <a:rPr lang="en-US" altLang="zh-CN" smtClean="0">
                <a:ea typeface="SimSun" pitchFamily="2" charset="-122"/>
              </a:rPr>
              <a:t>Others?</a:t>
            </a:r>
          </a:p>
          <a:p>
            <a:endParaRPr lang="zh-CN" altLang="en-US" smtClean="0">
              <a:ea typeface="SimSun" pitchFamily="2" charset="-122"/>
            </a:endParaRPr>
          </a:p>
        </p:txBody>
      </p:sp>
      <p:sp>
        <p:nvSpPr>
          <p:cNvPr id="5" name="Slide Number Placeholder 4"/>
          <p:cNvSpPr>
            <a:spLocks noGrp="1"/>
          </p:cNvSpPr>
          <p:nvPr>
            <p:ph type="sldNum" sz="quarter" idx="12"/>
          </p:nvPr>
        </p:nvSpPr>
        <p:spPr/>
        <p:txBody>
          <a:bodyPr/>
          <a:lstStyle/>
          <a:p>
            <a:fld id="{AA6D8311-BEE2-45C4-8A76-4C0E45D6AC06}" type="slidenum">
              <a:rPr lang="en-US" smtClean="0"/>
              <a:t>9</a:t>
            </a:fld>
            <a:endParaRPr lang="en-US"/>
          </a:p>
        </p:txBody>
      </p:sp>
    </p:spTree>
    <p:extLst>
      <p:ext uri="{BB962C8B-B14F-4D97-AF65-F5344CB8AC3E}">
        <p14:creationId xmlns:p14="http://schemas.microsoft.com/office/powerpoint/2010/main" val="2281969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1037</Words>
  <Application>Microsoft Office PowerPoint</Application>
  <PresentationFormat>On-screen Show (4:3)</PresentationFormat>
  <Paragraphs>131</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Algorithm Analysis IT-2101</vt:lpstr>
      <vt:lpstr>P, NP, NP Complete, NP Hard</vt:lpstr>
      <vt:lpstr>Introduction</vt:lpstr>
      <vt:lpstr>Tractability</vt:lpstr>
      <vt:lpstr>Polynomial-Time Algorithms</vt:lpstr>
      <vt:lpstr>Decision problems vs. optimization problems </vt:lpstr>
      <vt:lpstr>Decision problems vs. optimization problems </vt:lpstr>
      <vt:lpstr>The Class P</vt:lpstr>
      <vt:lpstr>Sample Problems in P</vt:lpstr>
      <vt:lpstr>The class NP</vt:lpstr>
      <vt:lpstr>Sample Problems in NP</vt:lpstr>
      <vt:lpstr>The Satisfiability (SAT) Problem</vt:lpstr>
      <vt:lpstr>Review: P And NP Summary</vt:lpstr>
      <vt:lpstr>Review: P And NP Summary</vt:lpstr>
      <vt:lpstr>NP-complete problems</vt:lpstr>
      <vt:lpstr>Reduction</vt:lpstr>
      <vt:lpstr>NP-Hard and NP-Complete</vt:lpstr>
      <vt:lpstr>Summary: P, NP, NP Complete, NP Hard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created xsi:type="dcterms:W3CDTF">2017-09-17T05:55:15Z</dcterms:created>
  <dcterms:modified xsi:type="dcterms:W3CDTF">2017-09-17T13:59:33Z</dcterms:modified>
</cp:coreProperties>
</file>