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1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56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60D33-D828-4CBB-99F6-FD841AF93DAF}" type="datetimeFigureOut">
              <a:rPr lang="en-US" smtClean="0"/>
              <a:t>25-Feb-22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99992-D6DF-431B-8483-52E1B3DF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0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AF3F-1CF4-43A7-873C-E400EF8749C6}" type="datetime1">
              <a:rPr lang="en-US" smtClean="0"/>
              <a:t>25-Feb-22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C482-E12A-4B14-8FFB-2DC3ED5332D1}" type="datetime1">
              <a:rPr lang="en-US" smtClean="0"/>
              <a:t>25-Feb-22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0B0-0449-4746-B0C0-A90901777A2F}" type="datetime1">
              <a:rPr lang="en-US" smtClean="0"/>
              <a:t>25-Feb-22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6EF8-786C-4305-A9D2-F31C61A400AD}" type="datetime1">
              <a:rPr lang="en-US" smtClean="0"/>
              <a:t>25-Feb-22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3FF7-81BB-4C8F-BF5A-8A682A10FF4E}" type="datetime1">
              <a:rPr lang="en-US" smtClean="0"/>
              <a:t>25-Feb-22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BF7E-1A49-47D5-99DC-C44A69B01785}" type="datetime1">
              <a:rPr lang="en-US" smtClean="0"/>
              <a:t>25-Feb-22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FF98-8A99-4A91-A895-6C0B315374A7}" type="datetime1">
              <a:rPr lang="en-US" smtClean="0"/>
              <a:t>25-Feb-22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CFF1-1A62-46CA-A2F3-312CB9D4C6C6}" type="datetime1">
              <a:rPr lang="en-US" smtClean="0"/>
              <a:t>25-Feb-22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42D-69E2-46D2-BC06-C4F79CA9CCEE}" type="datetime1">
              <a:rPr lang="en-US" smtClean="0"/>
              <a:t>25-Feb-22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3F0A-E087-4F9F-B8B6-E4E7B0AD47A3}" type="datetime1">
              <a:rPr lang="en-US" smtClean="0"/>
              <a:t>25-Feb-22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6258-613C-4260-97D1-CA83BB45BC98}" type="datetime1">
              <a:rPr lang="en-US" smtClean="0"/>
              <a:t>25-Feb-22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0CC9-0771-486B-B7C5-5FAC447D894E}" type="datetime1">
              <a:rPr lang="en-US" smtClean="0"/>
              <a:t>25-Feb-22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Analysis</a:t>
            </a:r>
            <a:br>
              <a:rPr lang="en-US" dirty="0"/>
            </a:br>
            <a:r>
              <a:rPr lang="en-US" dirty="0"/>
              <a:t>ICT-2201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Prof. Dr</a:t>
            </a:r>
            <a:r>
              <a:rPr lang="en-US" dirty="0"/>
              <a:t>. Mohammad Abu </a:t>
            </a:r>
            <a:r>
              <a:rPr lang="en-US" dirty="0" err="1"/>
              <a:t>Yousuf</a:t>
            </a:r>
            <a:endParaRPr lang="en-US" dirty="0"/>
          </a:p>
          <a:p>
            <a:r>
              <a:rPr lang="en-US" dirty="0"/>
              <a:t>yousuf@juniv.edu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4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</a:t>
            </a:r>
            <a:r>
              <a:rPr lang="en-US" sz="2600" b="1" i="1" dirty="0"/>
              <a:t>running time of an algorithm on a particular input is the number of primitive </a:t>
            </a:r>
            <a:r>
              <a:rPr lang="en-US" sz="2600" dirty="0"/>
              <a:t>operations or “steps” executed.</a:t>
            </a:r>
          </a:p>
          <a:p>
            <a:pPr algn="just"/>
            <a:r>
              <a:rPr lang="en-US" sz="2600" dirty="0"/>
              <a:t>It is convenient to define the notion of step so that it is as machine-independent as possible. For the moment, let us adopt the following view. A constant amount of time is required to execute each line of our </a:t>
            </a:r>
            <a:r>
              <a:rPr lang="en-US" sz="2600" dirty="0" err="1"/>
              <a:t>pseudocode</a:t>
            </a:r>
            <a:r>
              <a:rPr lang="en-US" sz="2600" dirty="0"/>
              <a:t>. </a:t>
            </a:r>
          </a:p>
          <a:p>
            <a:pPr algn="just"/>
            <a:r>
              <a:rPr lang="en-US" sz="2600" dirty="0"/>
              <a:t>One line may take a different amount of time than another line, but we shall assume that each execution of the </a:t>
            </a:r>
            <a:r>
              <a:rPr lang="en-US" sz="2600" i="1" dirty="0" err="1"/>
              <a:t>i</a:t>
            </a:r>
            <a:r>
              <a:rPr lang="en-US" sz="2600" i="1" baseline="-25000" dirty="0" err="1"/>
              <a:t>th</a:t>
            </a:r>
            <a:r>
              <a:rPr lang="en-US" sz="2600" dirty="0"/>
              <a:t> line takes time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</a:t>
            </a:r>
            <a:r>
              <a:rPr lang="en-US" sz="2600" dirty="0"/>
              <a:t>, where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</a:t>
            </a:r>
            <a:r>
              <a:rPr lang="en-US" sz="2600" baseline="-25000" dirty="0"/>
              <a:t> </a:t>
            </a:r>
            <a:r>
              <a:rPr lang="en-US" sz="2600" dirty="0"/>
              <a:t>is a constant.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algorithms(3)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We start by presenting the INSERTION-SORT procedure with the time </a:t>
            </a:r>
            <a:r>
              <a:rPr lang="en-US" sz="2600" b="1" i="1" dirty="0"/>
              <a:t>“cost” </a:t>
            </a:r>
            <a:r>
              <a:rPr lang="en-US" sz="2600" dirty="0"/>
              <a:t>of each statement and the number of times each statement is executed. </a:t>
            </a:r>
          </a:p>
          <a:p>
            <a:pPr algn="just"/>
            <a:r>
              <a:rPr lang="en-US" sz="2600" dirty="0"/>
              <a:t>For each </a:t>
            </a:r>
            <a:r>
              <a:rPr lang="en-US" sz="2600" b="1" i="1" dirty="0"/>
              <a:t>j = 2,3,……,n, </a:t>
            </a:r>
            <a:r>
              <a:rPr lang="en-US" sz="2600" dirty="0"/>
              <a:t>where </a:t>
            </a:r>
            <a:r>
              <a:rPr lang="en-US" sz="2600" b="1" i="1" dirty="0"/>
              <a:t>n = </a:t>
            </a:r>
            <a:r>
              <a:rPr lang="en-US" sz="2600" b="1" i="1" dirty="0" err="1"/>
              <a:t>A.length</a:t>
            </a:r>
            <a:r>
              <a:rPr lang="en-US" sz="2600" dirty="0"/>
              <a:t>, we let </a:t>
            </a:r>
            <a:r>
              <a:rPr lang="en-US" sz="2600" b="1" i="1" dirty="0" err="1"/>
              <a:t>t</a:t>
            </a:r>
            <a:r>
              <a:rPr lang="en-US" sz="2600" b="1" i="1" baseline="-25000" dirty="0" err="1"/>
              <a:t>j</a:t>
            </a:r>
            <a:r>
              <a:rPr lang="en-US" sz="2600" dirty="0"/>
              <a:t> denote the number of times the while loop test in line 5 is executed for that value of </a:t>
            </a:r>
            <a:r>
              <a:rPr lang="en-US" sz="2600" b="1" dirty="0"/>
              <a:t>j</a:t>
            </a:r>
            <a:r>
              <a:rPr lang="en-US" sz="2600" dirty="0"/>
              <a:t>. When a for or while loop exits in the usual way (i.e., due to the test in the loop header), the test is executed one time more than the loop body. </a:t>
            </a:r>
          </a:p>
          <a:p>
            <a:pPr algn="just"/>
            <a:r>
              <a:rPr lang="en-US" sz="2600" dirty="0"/>
              <a:t>We assume that comments are not executable statements, and so they take no time.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algorithms(4)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750" y="1447800"/>
            <a:ext cx="800805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algorithms(5)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46469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algorithms(6)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32118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algorithms(7)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7970153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914" y="1371600"/>
            <a:ext cx="7240086" cy="542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/>
              <a:t>Order of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0593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dirty="0"/>
              <a:t>We used some simplifying abstractions to ease our analysis of the INSERTIONSORT procedure. </a:t>
            </a:r>
          </a:p>
          <a:p>
            <a:pPr algn="just"/>
            <a:r>
              <a:rPr lang="en-US" sz="2600" dirty="0"/>
              <a:t>First, we ignored the actual cost of each statement, using the constants </a:t>
            </a:r>
            <a:r>
              <a:rPr lang="en-US" sz="2600" b="1" i="1" dirty="0" err="1"/>
              <a:t>c</a:t>
            </a:r>
            <a:r>
              <a:rPr lang="en-US" sz="2600" b="1" i="1" baseline="-25000" dirty="0" err="1"/>
              <a:t>i</a:t>
            </a:r>
            <a:r>
              <a:rPr lang="en-US" sz="2600" dirty="0"/>
              <a:t> to represent these costs.</a:t>
            </a:r>
          </a:p>
          <a:p>
            <a:pPr algn="just"/>
            <a:r>
              <a:rPr lang="en-US" sz="2600" dirty="0"/>
              <a:t>Then, we observed that even these constants give us more detail than we really need: we expressed the worst-case running time as </a:t>
            </a:r>
            <a:r>
              <a:rPr lang="en-US" sz="2600" b="1" i="1" dirty="0"/>
              <a:t>an</a:t>
            </a:r>
            <a:r>
              <a:rPr lang="en-US" sz="2600" b="1" i="1" baseline="30000" dirty="0"/>
              <a:t>2</a:t>
            </a:r>
            <a:r>
              <a:rPr lang="en-US" sz="2600" b="1" i="1" dirty="0"/>
              <a:t> + </a:t>
            </a:r>
            <a:r>
              <a:rPr lang="en-US" sz="2600" b="1" i="1" dirty="0" err="1"/>
              <a:t>bn</a:t>
            </a:r>
            <a:r>
              <a:rPr lang="en-US" sz="2600" b="1" i="1" dirty="0"/>
              <a:t> + c</a:t>
            </a:r>
            <a:r>
              <a:rPr lang="en-US" sz="2600" dirty="0"/>
              <a:t> for some constants </a:t>
            </a:r>
            <a:r>
              <a:rPr lang="en-US" sz="2600" b="1" i="1" dirty="0"/>
              <a:t>a, b</a:t>
            </a:r>
            <a:r>
              <a:rPr lang="en-US" sz="2600" dirty="0"/>
              <a:t>, and </a:t>
            </a:r>
            <a:r>
              <a:rPr lang="en-US" sz="2600" b="1" i="1" dirty="0"/>
              <a:t>c</a:t>
            </a:r>
            <a:r>
              <a:rPr lang="en-US" sz="2600" dirty="0"/>
              <a:t> that depend on the statement costs </a:t>
            </a:r>
            <a:r>
              <a:rPr lang="en-US" sz="2600" b="1" i="1" dirty="0" err="1"/>
              <a:t>c</a:t>
            </a:r>
            <a:r>
              <a:rPr lang="en-US" sz="2600" b="1" i="1" baseline="-25000" dirty="0" err="1"/>
              <a:t>i</a:t>
            </a:r>
            <a:r>
              <a:rPr lang="en-US" sz="2600" dirty="0"/>
              <a:t> . We thus ignored not only the actual statement costs, but also the abstract costs </a:t>
            </a:r>
            <a:r>
              <a:rPr lang="en-US" sz="2600" b="1" i="1" dirty="0" err="1"/>
              <a:t>c</a:t>
            </a:r>
            <a:r>
              <a:rPr lang="en-US" sz="2600" b="1" i="1" baseline="-25000" dirty="0" err="1"/>
              <a:t>i</a:t>
            </a:r>
            <a:r>
              <a:rPr lang="en-US" sz="2600" dirty="0"/>
              <a:t> .</a:t>
            </a:r>
          </a:p>
          <a:p>
            <a:pPr algn="just"/>
            <a:r>
              <a:rPr lang="en-US" sz="2600" dirty="0"/>
              <a:t>We shall now make one more simplifying abstraction: it is the rate of growth, or order of growth, of the running time that really interests us.</a:t>
            </a:r>
          </a:p>
          <a:p>
            <a:r>
              <a:rPr lang="en-US" sz="2800" dirty="0"/>
              <a:t>We therefore consider only the leading term of a formula (e.g., </a:t>
            </a:r>
            <a:r>
              <a:rPr lang="en-US" sz="2800" b="1" i="1" dirty="0"/>
              <a:t>an</a:t>
            </a:r>
            <a:r>
              <a:rPr lang="en-US" sz="2800" b="1" i="1" baseline="30000" dirty="0"/>
              <a:t>2</a:t>
            </a:r>
            <a:r>
              <a:rPr lang="en-US" sz="2800" dirty="0"/>
              <a:t>), since the lower-order terms are relatively insignificant for large values of n.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3200"/>
              <a:t>Running time for small inputs</a:t>
            </a:r>
          </a:p>
        </p:txBody>
      </p:sp>
      <p:pic>
        <p:nvPicPr>
          <p:cNvPr id="54275" name="Picture 5" descr="bi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4102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52572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3200"/>
              <a:t>Running time for moderate inputs</a:t>
            </a:r>
          </a:p>
        </p:txBody>
      </p:sp>
      <p:pic>
        <p:nvPicPr>
          <p:cNvPr id="55299" name="Picture 4" descr="big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4953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27336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3600" b="1" dirty="0"/>
              <a:t>Important Question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2600" dirty="0">
                <a:latin typeface="Times New Roman" panose="02020603050405020304" pitchFamily="18" charset="0"/>
              </a:rPr>
              <a:t>Is it always important to be on the most preferred curve?</a:t>
            </a:r>
          </a:p>
          <a:p>
            <a:pPr eaLnBrk="1" hangingPunct="1"/>
            <a:r>
              <a:rPr lang="th-TH" sz="2600" dirty="0">
                <a:latin typeface="Times New Roman" panose="02020603050405020304" pitchFamily="18" charset="0"/>
              </a:rPr>
              <a:t>How much better is one curve than another?</a:t>
            </a:r>
          </a:p>
          <a:p>
            <a:pPr eaLnBrk="1" hangingPunct="1"/>
            <a:r>
              <a:rPr lang="th-TH" sz="2600" dirty="0">
                <a:latin typeface="Times New Roman" panose="02020603050405020304" pitchFamily="18" charset="0"/>
              </a:rPr>
              <a:t>How do we decide which curve a particular algorithm lies on?</a:t>
            </a:r>
          </a:p>
          <a:p>
            <a:pPr eaLnBrk="1" hangingPunct="1"/>
            <a:r>
              <a:rPr lang="th-TH" sz="2600" dirty="0">
                <a:latin typeface="Times New Roman" panose="02020603050405020304" pitchFamily="18" charset="0"/>
              </a:rPr>
              <a:t>How do we design algorithms that avoid being on the bad curves?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87B0788-1B45-4FF4-AE2E-40E9E0A83C6A}" type="slidenum">
              <a:rPr lang="en-US" smtClean="0">
                <a:solidFill>
                  <a:schemeClr val="accent1"/>
                </a:solidFill>
              </a:rPr>
              <a:pPr eaLnBrk="1" hangingPunct="1"/>
              <a:t>19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516662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/>
              <a:t>Insertion sort (1)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93191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2670495"/>
            <a:ext cx="3962400" cy="39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3600" b="1" dirty="0"/>
              <a:t>Algorithm Analysis</a:t>
            </a:r>
            <a:r>
              <a:rPr lang="en-US" sz="3600" b="1" dirty="0">
                <a:cs typeface="Angsana New" pitchFamily="18" charset="-34"/>
              </a:rPr>
              <a:t>(1)</a:t>
            </a:r>
            <a:endParaRPr lang="th-TH" sz="3600" b="1" dirty="0">
              <a:cs typeface="Angsana New" pitchFamily="18" charset="-34"/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th-TH" sz="2600" dirty="0"/>
              <a:t>Measures the efficiency of an algorithm or its implementation as a program as the input size becomes very large</a:t>
            </a:r>
          </a:p>
          <a:p>
            <a:pPr algn="just" eaLnBrk="1" hangingPunct="1">
              <a:defRPr/>
            </a:pPr>
            <a:r>
              <a:rPr lang="th-TH" sz="2600" dirty="0"/>
              <a:t>We evaluate a new algorithm by comparing its performance with that of previous approaches</a:t>
            </a:r>
          </a:p>
          <a:p>
            <a:pPr lvl="1" algn="just" eaLnBrk="1" hangingPunct="1">
              <a:defRPr/>
            </a:pPr>
            <a:r>
              <a:rPr lang="th-TH" sz="2600" dirty="0">
                <a:solidFill>
                  <a:schemeClr val="accent2">
                    <a:lumMod val="75000"/>
                  </a:schemeClr>
                </a:solidFill>
              </a:rPr>
              <a:t>Comparisons are asymtotic analyses of classes of algorithms</a:t>
            </a:r>
          </a:p>
          <a:p>
            <a:pPr algn="just" eaLnBrk="1" hangingPunct="1">
              <a:defRPr/>
            </a:pPr>
            <a:r>
              <a:rPr lang="th-TH" sz="2600" dirty="0"/>
              <a:t>We usually analyze the time required for an algorithm and the space required for a datastructure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57899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3600" b="1" dirty="0"/>
              <a:t>Algorithm Analysis (</a:t>
            </a:r>
            <a:r>
              <a:rPr lang="en-US" sz="3600" b="1" dirty="0">
                <a:cs typeface="Angsana New" pitchFamily="18" charset="-34"/>
              </a:rPr>
              <a:t>2</a:t>
            </a:r>
            <a:r>
              <a:rPr lang="th-TH" sz="3600" b="1" dirty="0"/>
              <a:t>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2600" dirty="0"/>
              <a:t>Many criteria affect the running time of an algorithm, including</a:t>
            </a:r>
          </a:p>
          <a:p>
            <a:pPr lvl="1" eaLnBrk="1" hangingPunct="1"/>
            <a:r>
              <a:rPr lang="th-TH" sz="2600" dirty="0"/>
              <a:t>speed of CPU, bus and peripheral hardware</a:t>
            </a:r>
          </a:p>
          <a:p>
            <a:pPr lvl="1" eaLnBrk="1" hangingPunct="1"/>
            <a:r>
              <a:rPr lang="th-TH" sz="2600" dirty="0"/>
              <a:t>design think time, programming time and debugging time</a:t>
            </a:r>
          </a:p>
          <a:p>
            <a:pPr lvl="1" eaLnBrk="1" hangingPunct="1"/>
            <a:r>
              <a:rPr lang="th-TH" sz="2600" dirty="0"/>
              <a:t>language used and coding efficiency of the programmer</a:t>
            </a:r>
          </a:p>
          <a:p>
            <a:pPr lvl="1" eaLnBrk="1" hangingPunct="1"/>
            <a:r>
              <a:rPr lang="th-TH" sz="2600" dirty="0"/>
              <a:t>quality of input (good, bad or average)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255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6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Pseudocode for insertion sort as a procedure called INSERTIONSORT, which takes as a parameter an array A[1…n] containing a sequence of length n that is to be sorted</a:t>
            </a:r>
            <a:r>
              <a:rPr lang="en-US" sz="2600" dirty="0" smtClean="0"/>
              <a:t>.</a:t>
            </a:r>
          </a:p>
          <a:p>
            <a:pPr algn="just"/>
            <a:endParaRPr lang="en-US" sz="2600" i="1" dirty="0"/>
          </a:p>
          <a:p>
            <a:pPr algn="just"/>
            <a:r>
              <a:rPr lang="en-US" sz="2600" i="1" dirty="0"/>
              <a:t>The algorithm sorts the input numbers </a:t>
            </a:r>
            <a:r>
              <a:rPr lang="en-US" sz="2600" b="1" i="1" dirty="0"/>
              <a:t>in place: it rearranges the </a:t>
            </a:r>
            <a:r>
              <a:rPr lang="en-US" sz="2600" dirty="0"/>
              <a:t>numbers within the array A, with at most a constant number of them stored outside the array at any time.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input array A contains the sorted output sequence when the INSERTION-SORT procedure is finished.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/>
              <a:t>Insertion sort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318" y="1066800"/>
            <a:ext cx="8594292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81400"/>
            <a:ext cx="8878421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/>
              <a:t>Insertion sort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599" y="1752600"/>
            <a:ext cx="69820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/>
              <a:t>Insertion sort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45990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/>
              <a:t>Insertion sort (5)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3600" b="1" dirty="0"/>
              <a:t>What is Algorithm Analysis?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2600" dirty="0"/>
              <a:t>How to estimate the time required for an algorithm</a:t>
            </a:r>
          </a:p>
          <a:p>
            <a:pPr eaLnBrk="1" hangingPunct="1"/>
            <a:r>
              <a:rPr lang="th-TH" sz="2600" dirty="0"/>
              <a:t>Techniques that drastically reduce the running time of an algorithm</a:t>
            </a:r>
          </a:p>
          <a:p>
            <a:pPr eaLnBrk="1" hangingPunct="1"/>
            <a:r>
              <a:rPr lang="th-TH" sz="2600" dirty="0"/>
              <a:t>A mathemactical framwork that more rigorously describes the running time of an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45547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algorithms(1)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500" b="1" dirty="0"/>
              <a:t>Analysis of insertion sort:</a:t>
            </a:r>
          </a:p>
          <a:p>
            <a:pPr algn="just"/>
            <a:r>
              <a:rPr lang="en-US" sz="2500" dirty="0"/>
              <a:t>The time taken by the INSERTION-SORT procedure depends on the input: sorting a thousand numbers takes longer than sorting three numbers.</a:t>
            </a:r>
          </a:p>
          <a:p>
            <a:pPr algn="just"/>
            <a:endParaRPr lang="en-US" sz="2500" dirty="0"/>
          </a:p>
          <a:p>
            <a:pPr algn="just"/>
            <a:r>
              <a:rPr lang="en-US" sz="2500" dirty="0"/>
              <a:t> Moreover, INSERTIONSORT can take different amounts of time to sort two input sequences of the same size depending on how nearly sorted they already are.</a:t>
            </a:r>
          </a:p>
          <a:p>
            <a:pPr algn="just"/>
            <a:endParaRPr lang="en-US" sz="2500" dirty="0"/>
          </a:p>
          <a:p>
            <a:pPr algn="just"/>
            <a:r>
              <a:rPr lang="en-US" sz="2500" dirty="0"/>
              <a:t> In general, the time taken by an algorithm grows with the size of the input, so it is traditional to describe the running time of a program as a function of the size of its input. </a:t>
            </a:r>
          </a:p>
          <a:p>
            <a:pPr algn="just"/>
            <a:r>
              <a:rPr lang="en-US" sz="2500" dirty="0"/>
              <a:t>To do so, we need to define the terms “running time” and “size of input” more carefully.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The best notion for </a:t>
            </a:r>
            <a:r>
              <a:rPr lang="en-US" sz="2500" b="1" i="1" dirty="0"/>
              <a:t>input size depends on the problem being studied. For many </a:t>
            </a:r>
            <a:r>
              <a:rPr lang="en-US" sz="2500" dirty="0"/>
              <a:t>problems, such as sorting or computing discrete Fourier transforms, the most natural measure is the </a:t>
            </a:r>
            <a:r>
              <a:rPr lang="en-US" sz="2500" i="1" dirty="0"/>
              <a:t>number of items in the input—for example, the array size </a:t>
            </a:r>
            <a:r>
              <a:rPr lang="en-US" sz="2500" b="1" i="1" dirty="0"/>
              <a:t>n</a:t>
            </a:r>
            <a:r>
              <a:rPr lang="en-US" sz="2500" i="1" dirty="0"/>
              <a:t> </a:t>
            </a:r>
            <a:r>
              <a:rPr lang="en-US" sz="2500" dirty="0"/>
              <a:t>for sorting. </a:t>
            </a:r>
          </a:p>
          <a:p>
            <a:pPr algn="just"/>
            <a:r>
              <a:rPr lang="en-US" sz="2500" dirty="0"/>
              <a:t>For many other problems, such as multiplying two integers, the best measure of input size is the </a:t>
            </a:r>
            <a:r>
              <a:rPr lang="en-US" sz="2500" i="1" dirty="0"/>
              <a:t>total number of bits needed to represent the input in </a:t>
            </a:r>
            <a:r>
              <a:rPr lang="en-US" sz="2500" dirty="0"/>
              <a:t>ordinary binary notation.</a:t>
            </a:r>
          </a:p>
          <a:p>
            <a:pPr algn="just"/>
            <a:r>
              <a:rPr lang="en-US" sz="2500" dirty="0"/>
              <a:t>Sometimes, it is more appropriate to describe the size of the input with two numbers rather than one. For instance, if the input to an algorithm is a graph, the input size can be described by the numbers of vertices and edges in the graph.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algorithms(2)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988</Words>
  <Application>Microsoft Office PowerPoint</Application>
  <PresentationFormat>On-screen Show (4:3)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Angsana New</vt:lpstr>
      <vt:lpstr>Arial</vt:lpstr>
      <vt:lpstr>Calibri</vt:lpstr>
      <vt:lpstr>Cordia New</vt:lpstr>
      <vt:lpstr>Times New Roman</vt:lpstr>
      <vt:lpstr>Office Theme</vt:lpstr>
      <vt:lpstr>Algorithm Analysis ICT-2201</vt:lpstr>
      <vt:lpstr>Insertion sort (1)</vt:lpstr>
      <vt:lpstr>Insertion sort (2)</vt:lpstr>
      <vt:lpstr>Insertion sort (3)</vt:lpstr>
      <vt:lpstr>Insertion sort (4)</vt:lpstr>
      <vt:lpstr>Insertion sort (5)</vt:lpstr>
      <vt:lpstr>What is Algorithm Analysis?</vt:lpstr>
      <vt:lpstr>Analyzing algorithms(1)</vt:lpstr>
      <vt:lpstr>Analyzing algorithms(2)</vt:lpstr>
      <vt:lpstr>Analyzing algorithms(3)</vt:lpstr>
      <vt:lpstr>Analyzing algorithms(4)</vt:lpstr>
      <vt:lpstr>Analyzing algorithms(5)</vt:lpstr>
      <vt:lpstr>Analyzing algorithms(6)</vt:lpstr>
      <vt:lpstr>Analyzing algorithms(7)</vt:lpstr>
      <vt:lpstr>PowerPoint Presentation</vt:lpstr>
      <vt:lpstr>Order of growth</vt:lpstr>
      <vt:lpstr>Running time for small inputs</vt:lpstr>
      <vt:lpstr>Running time for moderate inputs</vt:lpstr>
      <vt:lpstr>Important Question</vt:lpstr>
      <vt:lpstr>Algorithm Analysis(1)</vt:lpstr>
      <vt:lpstr>Algorithm Analysis (2)</vt:lpstr>
      <vt:lpstr>Thank you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27</cp:revision>
  <dcterms:created xsi:type="dcterms:W3CDTF">2015-04-11T04:12:34Z</dcterms:created>
  <dcterms:modified xsi:type="dcterms:W3CDTF">2022-02-25T04:20:32Z</dcterms:modified>
</cp:coreProperties>
</file>