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8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6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56" y="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ADA7C-B78E-4D6D-89CC-9DEEF8B9BCDF}" type="datetimeFigureOut">
              <a:rPr lang="en-US" smtClean="0"/>
              <a:t>25-Feb-22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61C63-3755-46B5-B07E-1B9159F5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36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0B64-2C8C-4BE1-90F1-465F1BD70476}" type="datetime1">
              <a:rPr lang="en-US" smtClean="0"/>
              <a:t>25-Feb-22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86D7-93BE-4CD9-B9B9-9BAF197E48E0}" type="datetime1">
              <a:rPr lang="en-US" smtClean="0"/>
              <a:t>25-Feb-22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FB13-2C33-4B7C-80DC-DB88C899D6CB}" type="datetime1">
              <a:rPr lang="en-US" smtClean="0"/>
              <a:t>25-Feb-22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2621D-D73A-4779-92E5-C71E2D95D3F3}" type="datetime1">
              <a:rPr lang="en-US" smtClean="0"/>
              <a:t>25-Feb-22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BA56-C030-4F48-9F65-27AC1D9893D6}" type="datetime1">
              <a:rPr lang="en-US" smtClean="0"/>
              <a:t>25-Feb-22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A4BC-9FBA-42FE-9B7C-5BEC133C9027}" type="datetime1">
              <a:rPr lang="en-US" smtClean="0"/>
              <a:t>25-Feb-22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1F71-36DF-4F2A-ADA7-C0DDAB7A6AEB}" type="datetime1">
              <a:rPr lang="en-US" smtClean="0"/>
              <a:t>25-Feb-22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2A68-1804-42F5-9ECD-B486F61F6436}" type="datetime1">
              <a:rPr lang="en-US" smtClean="0"/>
              <a:t>25-Feb-22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EEC-1598-4939-882B-2E6004447C30}" type="datetime1">
              <a:rPr lang="en-US" smtClean="0"/>
              <a:t>25-Feb-22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6124-6445-4172-9A03-95D4BB7D9EDB}" type="datetime1">
              <a:rPr lang="en-US" smtClean="0"/>
              <a:t>25-Feb-22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73C9-B1E7-4458-907B-250B861985B6}" type="datetime1">
              <a:rPr lang="en-US" smtClean="0"/>
              <a:t>25-Feb-22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7E9FB-6FCE-48DF-B39B-B539CCB77266}" type="datetime1">
              <a:rPr lang="en-US" smtClean="0"/>
              <a:t>25-Feb-22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2B73-F06D-4DEC-A545-BB4BF18AE6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800" b="1" smtClean="0"/>
              <a:t>Algorithm Design</a:t>
            </a:r>
            <a:br>
              <a:rPr lang="en-US" sz="3800" b="1" smtClean="0"/>
            </a:br>
            <a:r>
              <a:rPr lang="en-US" sz="3800" b="1" smtClean="0"/>
              <a:t>IT-2101</a:t>
            </a:r>
            <a:r>
              <a:rPr lang="en-US" sz="3800" b="1" dirty="0" smtClean="0"/>
              <a:t/>
            </a:r>
            <a:br>
              <a:rPr lang="en-US" sz="3800" b="1" dirty="0" smtClean="0"/>
            </a:br>
            <a:r>
              <a:rPr lang="en-US" sz="3800" b="1" smtClean="0"/>
              <a:t>Lecture 3</a:t>
            </a:r>
            <a:endParaRPr lang="en-US" sz="3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528" y="1143000"/>
            <a:ext cx="8638789" cy="423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525528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8056306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590800"/>
            <a:ext cx="3652557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648200"/>
            <a:ext cx="8138592" cy="214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50407"/>
            <a:ext cx="7391400" cy="536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6019800"/>
            <a:ext cx="803604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Analyzing divide-and-conquer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/>
              <a:t>When an algorithm contains a recursive call to itself, we can often describe its running time by a recurrence equation or recurrence, which describes the overall running time on a problem of size n in terms of the running time on smaller inputs. </a:t>
            </a:r>
            <a:endParaRPr lang="en-US" sz="2600" dirty="0" smtClean="0"/>
          </a:p>
          <a:p>
            <a:pPr algn="just"/>
            <a:r>
              <a:rPr lang="en-US" sz="2600" dirty="0"/>
              <a:t>A recurrence for the running time of a divide-and-conquer algorithm falls out from the three steps of the basic paradigm. As before, we let </a:t>
            </a:r>
            <a:r>
              <a:rPr lang="en-US" sz="2600" dirty="0" smtClean="0"/>
              <a:t>T(n) </a:t>
            </a:r>
            <a:r>
              <a:rPr lang="en-US" sz="2600" dirty="0"/>
              <a:t>be the running time on a problem of size n. If the problem size is small enough, say n  c for some constant c, the straightforward solution takes constant time, which we write as </a:t>
            </a:r>
            <a:r>
              <a:rPr lang="en-US" sz="2600" dirty="0" smtClean="0"/>
              <a:t>‚ O(1).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57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974"/>
            <a:ext cx="8229600" cy="5476415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Suppose that our division of the problem yields a </a:t>
            </a:r>
            <a:r>
              <a:rPr lang="en-US" sz="2600" dirty="0" err="1"/>
              <a:t>subproblems</a:t>
            </a:r>
            <a:r>
              <a:rPr lang="en-US" sz="2600" dirty="0"/>
              <a:t>, each of which is </a:t>
            </a:r>
            <a:r>
              <a:rPr lang="en-US" sz="2600" dirty="0" smtClean="0"/>
              <a:t>1/b </a:t>
            </a:r>
            <a:r>
              <a:rPr lang="en-US" sz="2600" dirty="0"/>
              <a:t>the size of the original. (For merge sort, both a and b are 2, but we shall see many divide-and-conquer algorithms in which </a:t>
            </a:r>
            <a:r>
              <a:rPr lang="en-US" sz="2600" dirty="0" smtClean="0"/>
              <a:t>a ≠ </a:t>
            </a:r>
            <a:r>
              <a:rPr lang="en-US" sz="2600" dirty="0"/>
              <a:t>b.) </a:t>
            </a:r>
            <a:endParaRPr lang="en-US" sz="2600" dirty="0" smtClean="0"/>
          </a:p>
          <a:p>
            <a:pPr algn="just"/>
            <a:r>
              <a:rPr lang="en-US" sz="2600" dirty="0" smtClean="0"/>
              <a:t>It </a:t>
            </a:r>
            <a:r>
              <a:rPr lang="en-US" sz="2600" dirty="0"/>
              <a:t>takes time </a:t>
            </a:r>
            <a:r>
              <a:rPr lang="en-US" sz="2600" dirty="0" smtClean="0"/>
              <a:t>T(n/b) </a:t>
            </a:r>
            <a:r>
              <a:rPr lang="en-US" sz="2600" dirty="0"/>
              <a:t>to solve one </a:t>
            </a:r>
            <a:r>
              <a:rPr lang="en-US" sz="2600" dirty="0" err="1"/>
              <a:t>subproblem</a:t>
            </a:r>
            <a:r>
              <a:rPr lang="en-US" sz="2600" dirty="0"/>
              <a:t> of size </a:t>
            </a:r>
            <a:r>
              <a:rPr lang="en-US" sz="2600" dirty="0" smtClean="0"/>
              <a:t>n/b</a:t>
            </a:r>
            <a:r>
              <a:rPr lang="en-US" sz="2600" dirty="0"/>
              <a:t>, and so it takes time </a:t>
            </a:r>
            <a:r>
              <a:rPr lang="en-US" sz="2600" dirty="0" err="1" smtClean="0"/>
              <a:t>aT</a:t>
            </a:r>
            <a:r>
              <a:rPr lang="en-US" sz="2600" dirty="0" smtClean="0"/>
              <a:t>(n/b) </a:t>
            </a:r>
            <a:r>
              <a:rPr lang="en-US" sz="2600" dirty="0"/>
              <a:t>to solve a of them</a:t>
            </a:r>
            <a:r>
              <a:rPr lang="en-US" sz="2600" dirty="0" smtClean="0"/>
              <a:t>.</a:t>
            </a:r>
          </a:p>
          <a:p>
            <a:pPr algn="just"/>
            <a:r>
              <a:rPr lang="en-US" sz="2600" dirty="0"/>
              <a:t> If we take </a:t>
            </a:r>
            <a:r>
              <a:rPr lang="en-US" sz="2600" dirty="0" smtClean="0"/>
              <a:t>D(n) </a:t>
            </a:r>
            <a:r>
              <a:rPr lang="en-US" sz="2600" dirty="0"/>
              <a:t>time to divide the problem into </a:t>
            </a:r>
            <a:r>
              <a:rPr lang="en-US" sz="2600" dirty="0" err="1"/>
              <a:t>subproblems</a:t>
            </a:r>
            <a:r>
              <a:rPr lang="en-US" sz="2600" dirty="0"/>
              <a:t> and </a:t>
            </a:r>
            <a:r>
              <a:rPr lang="en-US" sz="2600" dirty="0" smtClean="0"/>
              <a:t>C(n) </a:t>
            </a:r>
            <a:r>
              <a:rPr lang="en-US" sz="2600" dirty="0"/>
              <a:t>time to combine the solutions to the </a:t>
            </a:r>
            <a:r>
              <a:rPr lang="en-US" sz="2600" dirty="0" err="1"/>
              <a:t>subproblems</a:t>
            </a:r>
            <a:r>
              <a:rPr lang="en-US" sz="2600" dirty="0"/>
              <a:t> into the solution to the original problem, we get the recurrence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53356"/>
            <a:ext cx="6278756" cy="1159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 Analyzing divide-and-conquer algorithms</a:t>
            </a:r>
          </a:p>
        </p:txBody>
      </p:sp>
    </p:spTree>
    <p:extLst>
      <p:ext uri="{BB962C8B-B14F-4D97-AF65-F5344CB8AC3E}">
        <p14:creationId xmlns:p14="http://schemas.microsoft.com/office/powerpoint/2010/main" val="1436558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merge </a:t>
            </a:r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600" dirty="0"/>
              <a:t>Although the </a:t>
            </a:r>
            <a:r>
              <a:rPr lang="en-US" sz="2600" dirty="0" err="1"/>
              <a:t>pseudocode</a:t>
            </a:r>
            <a:r>
              <a:rPr lang="en-US" sz="2600" dirty="0"/>
              <a:t> for MERGE-SORT works correctly when the number of elements is not even, our recurrence-based analysis is simpliﬁed if we assume that the original problem size is a power of 2. Each divide step then yields two subsequences of size exactly </a:t>
            </a:r>
            <a:r>
              <a:rPr lang="en-US" sz="2600" dirty="0" smtClean="0"/>
              <a:t>n/2</a:t>
            </a:r>
            <a:r>
              <a:rPr lang="en-US" sz="2600" dirty="0"/>
              <a:t>. </a:t>
            </a:r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/>
              <a:t>We reason as follows to set up the recurrence for T(n), the worst-case running time of merge sort on n numbers. Merge sort on just one element takes constant time. When we have n&gt;1elements, we break down the running time as follows.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Divide</a:t>
            </a:r>
            <a:r>
              <a:rPr lang="en-US" sz="2600" dirty="0"/>
              <a:t>: The divide step just computes the middle of the </a:t>
            </a:r>
            <a:r>
              <a:rPr lang="en-US" sz="2600" dirty="0" err="1"/>
              <a:t>subarray</a:t>
            </a:r>
            <a:r>
              <a:rPr lang="en-US" sz="2600" dirty="0"/>
              <a:t>, which takes constant time. Thus, </a:t>
            </a:r>
            <a:r>
              <a:rPr lang="en-US" sz="2600" dirty="0" smtClean="0"/>
              <a:t>D(n/)= O(1). 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Conquer</a:t>
            </a:r>
            <a:r>
              <a:rPr lang="en-US" sz="2600" dirty="0"/>
              <a:t>: We recursively solve two </a:t>
            </a:r>
            <a:r>
              <a:rPr lang="en-US" sz="2600" dirty="0" err="1"/>
              <a:t>subproblems</a:t>
            </a:r>
            <a:r>
              <a:rPr lang="en-US" sz="2600" dirty="0"/>
              <a:t>, each of size n=2, which contributes </a:t>
            </a:r>
            <a:r>
              <a:rPr lang="en-US" sz="2600" dirty="0" smtClean="0"/>
              <a:t>2T(n/2) </a:t>
            </a:r>
            <a:r>
              <a:rPr lang="en-US" sz="2600" dirty="0"/>
              <a:t>to the running </a:t>
            </a:r>
            <a:r>
              <a:rPr lang="en-US" sz="2600" dirty="0" smtClean="0"/>
              <a:t>time.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Combine</a:t>
            </a:r>
            <a:r>
              <a:rPr lang="en-US" sz="2600" dirty="0"/>
              <a:t>: We have already noted that the MERGE procedure on an n-element </a:t>
            </a:r>
            <a:r>
              <a:rPr lang="en-US" sz="2600" dirty="0" err="1"/>
              <a:t>subarray</a:t>
            </a:r>
            <a:r>
              <a:rPr lang="en-US" sz="2600" dirty="0"/>
              <a:t> takes time </a:t>
            </a:r>
            <a:r>
              <a:rPr lang="en-US" sz="2600" dirty="0" smtClean="0"/>
              <a:t>‚O(n), </a:t>
            </a:r>
            <a:r>
              <a:rPr lang="en-US" sz="2600" dirty="0"/>
              <a:t>and </a:t>
            </a:r>
            <a:r>
              <a:rPr lang="en-US" sz="2600" dirty="0" smtClean="0"/>
              <a:t>so C(n)= O(n). </a:t>
            </a:r>
            <a:endParaRPr lang="en-US" sz="2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Analysis of merge </a:t>
            </a:r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69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When we add the functions </a:t>
            </a:r>
            <a:r>
              <a:rPr lang="en-US" sz="2600" dirty="0" smtClean="0"/>
              <a:t>D(n) </a:t>
            </a:r>
            <a:r>
              <a:rPr lang="en-US" sz="2600" dirty="0"/>
              <a:t>and </a:t>
            </a:r>
            <a:r>
              <a:rPr lang="en-US" sz="2600" dirty="0" smtClean="0"/>
              <a:t>C(n) </a:t>
            </a:r>
            <a:r>
              <a:rPr lang="en-US" sz="2600" dirty="0"/>
              <a:t>for the merge sort analysis, we are adding a function that is </a:t>
            </a:r>
            <a:r>
              <a:rPr lang="en-US" sz="2600" dirty="0" smtClean="0"/>
              <a:t>‚O(n) </a:t>
            </a:r>
            <a:r>
              <a:rPr lang="en-US" sz="2600" dirty="0"/>
              <a:t>and a function that is </a:t>
            </a:r>
            <a:r>
              <a:rPr lang="en-US" sz="2600" dirty="0" smtClean="0"/>
              <a:t>‚O(1). </a:t>
            </a:r>
            <a:r>
              <a:rPr lang="en-US" sz="2600" dirty="0"/>
              <a:t>This sum is a linear function of n, that </a:t>
            </a:r>
            <a:r>
              <a:rPr lang="en-US" sz="2600" dirty="0" smtClean="0"/>
              <a:t>is, O(n). </a:t>
            </a:r>
            <a:r>
              <a:rPr lang="en-US" sz="2600" dirty="0"/>
              <a:t>Adding it to the </a:t>
            </a:r>
            <a:r>
              <a:rPr lang="en-US" sz="2600" dirty="0" smtClean="0"/>
              <a:t>2T(n/2) </a:t>
            </a:r>
            <a:r>
              <a:rPr lang="en-US" sz="2600" dirty="0"/>
              <a:t>term from the “conquer” step gives the recurrence for the worst-case running time </a:t>
            </a:r>
            <a:r>
              <a:rPr lang="en-US" sz="2600" dirty="0" smtClean="0"/>
              <a:t>T(n)of </a:t>
            </a:r>
            <a:r>
              <a:rPr lang="en-US" sz="2600" dirty="0"/>
              <a:t>merge sort: </a:t>
            </a:r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/>
              <a:t>Let us rewrite </a:t>
            </a:r>
            <a:r>
              <a:rPr lang="en-US" sz="2600" dirty="0" smtClean="0"/>
              <a:t>above equation:</a:t>
            </a:r>
            <a:endParaRPr lang="en-US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073016"/>
            <a:ext cx="4920835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787" y="5562600"/>
            <a:ext cx="4445341" cy="100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Analysis of merge </a:t>
            </a:r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1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Merge sort:  </a:t>
            </a:r>
            <a:r>
              <a:rPr lang="en-US" dirty="0" smtClean="0"/>
              <a:t>Running Time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222300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/>
              <a:t>Divide:  Split array of size n into two </a:t>
            </a:r>
            <a:r>
              <a:rPr lang="en-US" sz="2400" dirty="0" err="1"/>
              <a:t>subarrays</a:t>
            </a:r>
            <a:r>
              <a:rPr lang="en-US" sz="2400" dirty="0"/>
              <a:t> of size n/2 </a:t>
            </a:r>
            <a:endParaRPr lang="en-US" sz="2400" dirty="0" smtClean="0"/>
          </a:p>
          <a:p>
            <a:r>
              <a:rPr lang="en-US" sz="2400" dirty="0" smtClean="0"/>
              <a:t>• </a:t>
            </a:r>
            <a:r>
              <a:rPr lang="en-US" sz="2400" dirty="0"/>
              <a:t>Conquer:  Two recursive calls on </a:t>
            </a:r>
            <a:r>
              <a:rPr lang="en-US" sz="2400" dirty="0" err="1"/>
              <a:t>subarrays</a:t>
            </a:r>
            <a:r>
              <a:rPr lang="en-US" sz="2400" dirty="0"/>
              <a:t> of size n/2 </a:t>
            </a:r>
            <a:endParaRPr lang="en-US" sz="2400" dirty="0" smtClean="0"/>
          </a:p>
          <a:p>
            <a:r>
              <a:rPr lang="en-US" sz="2400" dirty="0" smtClean="0"/>
              <a:t>• </a:t>
            </a:r>
            <a:r>
              <a:rPr lang="en-US" sz="2400" dirty="0"/>
              <a:t>Combine:  Merge two sorted subarrays to create sorted array of size n </a:t>
            </a:r>
          </a:p>
          <a:p>
            <a:r>
              <a:rPr lang="en-US" sz="2400" dirty="0"/>
              <a:t>Let T(n) = running time of merge sort on array of size n  </a:t>
            </a:r>
          </a:p>
          <a:p>
            <a:r>
              <a:rPr lang="en-US" sz="2400" dirty="0"/>
              <a:t>T(n) = </a:t>
            </a:r>
            <a:r>
              <a:rPr lang="en-US" sz="2400" dirty="0" err="1"/>
              <a:t>Tdivide</a:t>
            </a:r>
            <a:r>
              <a:rPr lang="en-US" sz="2400" dirty="0"/>
              <a:t>(n) + </a:t>
            </a:r>
            <a:r>
              <a:rPr lang="en-US" sz="2400" dirty="0" err="1"/>
              <a:t>Tconquer</a:t>
            </a:r>
            <a:r>
              <a:rPr lang="en-US" sz="2400" dirty="0"/>
              <a:t>(n) + </a:t>
            </a:r>
            <a:r>
              <a:rPr lang="en-US" sz="2400" dirty="0" err="1"/>
              <a:t>Tcombine</a:t>
            </a:r>
            <a:r>
              <a:rPr lang="en-US" sz="2400" dirty="0"/>
              <a:t>(n) </a:t>
            </a:r>
            <a:endParaRPr lang="en-US" sz="2400" dirty="0" smtClean="0"/>
          </a:p>
          <a:p>
            <a:r>
              <a:rPr lang="en-US" sz="2400" dirty="0" smtClean="0"/>
              <a:t>T(n</a:t>
            </a:r>
            <a:r>
              <a:rPr lang="en-US" sz="2400" dirty="0"/>
              <a:t>) = θ(1) + [T(n/2) + T(n/2)] + θ(n) </a:t>
            </a:r>
            <a:endParaRPr lang="en-US" sz="2400" dirty="0" smtClean="0"/>
          </a:p>
          <a:p>
            <a:r>
              <a:rPr lang="en-US" sz="2400" dirty="0" smtClean="0"/>
              <a:t>T(n</a:t>
            </a:r>
            <a:r>
              <a:rPr lang="en-US" sz="2400" dirty="0"/>
              <a:t>) = 2 T(n/2) + θ(n) 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• </a:t>
            </a:r>
            <a:r>
              <a:rPr lang="en-US" sz="2400" dirty="0" smtClean="0"/>
              <a:t>Number </a:t>
            </a:r>
            <a:r>
              <a:rPr lang="en-US" sz="2400" dirty="0"/>
              <a:t>of recursive </a:t>
            </a:r>
            <a:r>
              <a:rPr lang="en-US" sz="2400" dirty="0" err="1"/>
              <a:t>subproblems</a:t>
            </a:r>
            <a:r>
              <a:rPr lang="en-US" sz="2400" dirty="0"/>
              <a:t> = 2 </a:t>
            </a:r>
            <a:endParaRPr lang="en-US" sz="2400" dirty="0" smtClean="0"/>
          </a:p>
          <a:p>
            <a:r>
              <a:rPr lang="en-US" sz="2400" dirty="0" smtClean="0"/>
              <a:t>• </a:t>
            </a:r>
            <a:r>
              <a:rPr lang="en-US" sz="2400" dirty="0"/>
              <a:t>Size of each </a:t>
            </a:r>
            <a:r>
              <a:rPr lang="en-US" sz="2400" dirty="0" err="1"/>
              <a:t>subproblem</a:t>
            </a:r>
            <a:r>
              <a:rPr lang="en-US" sz="2400" dirty="0"/>
              <a:t> = </a:t>
            </a:r>
            <a:r>
              <a:rPr lang="en-US" sz="2400" dirty="0" smtClean="0"/>
              <a:t>n/2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• Time for all the non-recursive steps = θ(n) 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solution for T(n) = 2 T(n/2) + θ(n) is </a:t>
            </a:r>
            <a:endParaRPr lang="en-US" sz="2400" dirty="0" smtClean="0"/>
          </a:p>
          <a:p>
            <a:r>
              <a:rPr lang="en-US" sz="2400" dirty="0" smtClean="0"/>
              <a:t>T(n</a:t>
            </a:r>
            <a:r>
              <a:rPr lang="en-US" sz="2400" dirty="0"/>
              <a:t>) = θ(n </a:t>
            </a:r>
            <a:r>
              <a:rPr lang="en-US" sz="2400" dirty="0" err="1"/>
              <a:t>lg</a:t>
            </a:r>
            <a:r>
              <a:rPr lang="en-US" sz="2400" dirty="0"/>
              <a:t> n) </a:t>
            </a:r>
          </a:p>
        </p:txBody>
      </p:sp>
    </p:spTree>
    <p:extLst>
      <p:ext uri="{BB962C8B-B14F-4D97-AF65-F5344CB8AC3E}">
        <p14:creationId xmlns:p14="http://schemas.microsoft.com/office/powerpoint/2010/main" val="313606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/>
              <a:t>Designing algorithms</a:t>
            </a:r>
            <a:endParaRPr lang="en-US" sz="3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4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For </a:t>
            </a:r>
            <a:r>
              <a:rPr lang="en-US" sz="2800" dirty="0" smtClean="0"/>
              <a:t>insertion sort</a:t>
            </a:r>
            <a:r>
              <a:rPr lang="en-US" sz="2800" dirty="0"/>
              <a:t>, we used an </a:t>
            </a:r>
            <a:r>
              <a:rPr lang="en-US" sz="2800" b="1" i="1" dirty="0"/>
              <a:t>incremental approach: having sorted the </a:t>
            </a:r>
            <a:r>
              <a:rPr lang="en-US" sz="2800" b="1" i="1" dirty="0" smtClean="0"/>
              <a:t>sub-array A[1…. </a:t>
            </a:r>
            <a:r>
              <a:rPr lang="en-US" sz="2800" b="1" i="1" dirty="0"/>
              <a:t>j </a:t>
            </a:r>
            <a:r>
              <a:rPr lang="en-US" sz="2800" b="1" i="1" dirty="0" smtClean="0"/>
              <a:t>-1], </a:t>
            </a:r>
            <a:r>
              <a:rPr lang="en-US" sz="2800" dirty="0" smtClean="0"/>
              <a:t>we </a:t>
            </a:r>
            <a:r>
              <a:rPr lang="en-US" sz="2800" dirty="0"/>
              <a:t>inserted the single element </a:t>
            </a:r>
            <a:r>
              <a:rPr lang="en-US" sz="2800" dirty="0" smtClean="0"/>
              <a:t>A[j]  </a:t>
            </a:r>
            <a:r>
              <a:rPr lang="en-US" sz="2800" dirty="0"/>
              <a:t>into its proper place, yielding the </a:t>
            </a:r>
            <a:r>
              <a:rPr lang="en-US" sz="2800" dirty="0" smtClean="0"/>
              <a:t>sorted sub-array A[1……j] .</a:t>
            </a:r>
          </a:p>
          <a:p>
            <a:pPr algn="just"/>
            <a:r>
              <a:rPr lang="en-US" sz="2800" dirty="0"/>
              <a:t>we examine an alternative design approach, known as “</a:t>
            </a:r>
            <a:r>
              <a:rPr lang="en-US" sz="2800" dirty="0" smtClean="0"/>
              <a:t>divide and conquer,”. </a:t>
            </a:r>
            <a:r>
              <a:rPr lang="en-US" sz="2800" dirty="0"/>
              <a:t>We’ll use </a:t>
            </a:r>
            <a:r>
              <a:rPr lang="en-US" sz="2800" dirty="0" smtClean="0"/>
              <a:t>divide and conquer </a:t>
            </a:r>
            <a:r>
              <a:rPr lang="en-US" sz="2800" dirty="0"/>
              <a:t>to design a sorting algorithm whose worst-case running time is </a:t>
            </a:r>
            <a:r>
              <a:rPr lang="en-US" sz="2800" dirty="0" smtClean="0"/>
              <a:t>much less </a:t>
            </a:r>
            <a:r>
              <a:rPr lang="en-US" sz="2800" dirty="0"/>
              <a:t>than that of insertion sort.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 smtClean="0"/>
              <a:t>The divide-and-conquer approach</a:t>
            </a:r>
            <a:endParaRPr lang="en-US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700" dirty="0" smtClean="0"/>
              <a:t>The divide-and-conquer paradigm involves three steps at each level of the recursion:</a:t>
            </a:r>
          </a:p>
          <a:p>
            <a:pPr algn="just">
              <a:buNone/>
            </a:pPr>
            <a:r>
              <a:rPr lang="en-US" sz="2700" b="1" dirty="0" smtClean="0"/>
              <a:t>	Divide</a:t>
            </a:r>
            <a:r>
              <a:rPr lang="en-US" sz="2700" dirty="0" smtClean="0"/>
              <a:t> the problem into a number of sub problems that are smaller instances of the same problem.</a:t>
            </a:r>
          </a:p>
          <a:p>
            <a:pPr algn="just">
              <a:buNone/>
            </a:pPr>
            <a:r>
              <a:rPr lang="en-US" sz="2700" b="1" dirty="0" smtClean="0"/>
              <a:t>	Conque</a:t>
            </a:r>
            <a:r>
              <a:rPr lang="en-US" sz="2700" dirty="0" smtClean="0"/>
              <a:t>r the sub problems by solving them recursively. If the sub problem sizes are small enough, however, just solve the sub problems in a straightforward manner.</a:t>
            </a:r>
          </a:p>
          <a:p>
            <a:pPr algn="just">
              <a:buNone/>
            </a:pPr>
            <a:r>
              <a:rPr lang="en-US" sz="2700" b="1" dirty="0" smtClean="0"/>
              <a:t>	Combine</a:t>
            </a:r>
            <a:r>
              <a:rPr lang="en-US" sz="2700" dirty="0" smtClean="0"/>
              <a:t> the solutions to the sub problems into the solution for the original problem.</a:t>
            </a:r>
          </a:p>
          <a:p>
            <a:pPr algn="just">
              <a:buNone/>
            </a:pP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700" dirty="0" smtClean="0"/>
              <a:t>The merge sort algorithm closely follows the divide-and-conquer paradigm. Intuitively, it operates as follows.</a:t>
            </a:r>
          </a:p>
          <a:p>
            <a:pPr algn="just">
              <a:buNone/>
            </a:pPr>
            <a:r>
              <a:rPr lang="en-US" sz="2700" dirty="0" smtClean="0"/>
              <a:t>	</a:t>
            </a:r>
            <a:r>
              <a:rPr lang="en-US" sz="2700" b="1" dirty="0" smtClean="0"/>
              <a:t>Divide: </a:t>
            </a:r>
            <a:r>
              <a:rPr lang="en-US" sz="2700" dirty="0" smtClean="0"/>
              <a:t>Divide the n-element sequence to be sorted into two subsequences of n=2 elements each.</a:t>
            </a:r>
          </a:p>
          <a:p>
            <a:pPr algn="just">
              <a:buNone/>
            </a:pPr>
            <a:r>
              <a:rPr lang="en-US" sz="2700" dirty="0" smtClean="0"/>
              <a:t>	</a:t>
            </a:r>
            <a:r>
              <a:rPr lang="en-US" sz="2700" b="1" dirty="0" smtClean="0"/>
              <a:t>Conquer: </a:t>
            </a:r>
            <a:r>
              <a:rPr lang="en-US" sz="2700" dirty="0" smtClean="0"/>
              <a:t>Sort the two subsequences recursively using merge sort.</a:t>
            </a:r>
          </a:p>
          <a:p>
            <a:pPr algn="just">
              <a:buNone/>
            </a:pPr>
            <a:r>
              <a:rPr lang="en-US" sz="2700" dirty="0" smtClean="0"/>
              <a:t>	</a:t>
            </a:r>
            <a:r>
              <a:rPr lang="en-US" sz="2700" b="1" dirty="0" smtClean="0"/>
              <a:t>Combine: </a:t>
            </a:r>
            <a:r>
              <a:rPr lang="en-US" sz="2700" dirty="0" smtClean="0"/>
              <a:t>Merge the two sorted subsequences to produce the sorted answer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Sort: </a:t>
            </a:r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408344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16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48" y="2514600"/>
            <a:ext cx="909701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29738"/>
            <a:ext cx="6448762" cy="614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62269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733800"/>
            <a:ext cx="8229600" cy="62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4572000"/>
            <a:ext cx="791787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2B73-F06D-4DEC-A545-BB4BF18AE64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773</Words>
  <Application>Microsoft Office PowerPoint</Application>
  <PresentationFormat>On-screen Show (4:3)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Algorithm Design IT-2101 Lecture 3</vt:lpstr>
      <vt:lpstr>Designing algorithms</vt:lpstr>
      <vt:lpstr>PowerPoint Presentation</vt:lpstr>
      <vt:lpstr>The divide-and-conquer approach</vt:lpstr>
      <vt:lpstr>PowerPoint Presentation</vt:lpstr>
      <vt:lpstr>Merge Sort: Illustration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Analyzing divide-and-conquer algorithms</vt:lpstr>
      <vt:lpstr> Analyzing divide-and-conquer algorithms</vt:lpstr>
      <vt:lpstr>Analysis of merge sort</vt:lpstr>
      <vt:lpstr>Analysis of merge sort</vt:lpstr>
      <vt:lpstr>Analysis of merge sort</vt:lpstr>
      <vt:lpstr>Merge sort:  Running Time Summary</vt:lpstr>
      <vt:lpstr>Thank you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27</cp:revision>
  <dcterms:created xsi:type="dcterms:W3CDTF">2015-04-22T03:44:49Z</dcterms:created>
  <dcterms:modified xsi:type="dcterms:W3CDTF">2022-02-25T11:15:24Z</dcterms:modified>
</cp:coreProperties>
</file>