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xls" ContentType="application/vnd.ms-excel"/>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8"/>
  </p:notesMasterIdLst>
  <p:sldIdLst>
    <p:sldId id="256" r:id="rId2"/>
    <p:sldId id="356" r:id="rId3"/>
    <p:sldId id="357" r:id="rId4"/>
    <p:sldId id="358" r:id="rId5"/>
    <p:sldId id="359" r:id="rId6"/>
    <p:sldId id="360" r:id="rId7"/>
    <p:sldId id="361" r:id="rId8"/>
    <p:sldId id="362" r:id="rId9"/>
    <p:sldId id="363" r:id="rId10"/>
    <p:sldId id="364" r:id="rId11"/>
    <p:sldId id="365" r:id="rId12"/>
    <p:sldId id="366" r:id="rId13"/>
    <p:sldId id="367" r:id="rId14"/>
    <p:sldId id="368" r:id="rId15"/>
    <p:sldId id="369" r:id="rId16"/>
    <p:sldId id="370" r:id="rId17"/>
    <p:sldId id="371" r:id="rId18"/>
    <p:sldId id="372" r:id="rId19"/>
    <p:sldId id="373" r:id="rId20"/>
    <p:sldId id="374" r:id="rId21"/>
    <p:sldId id="375" r:id="rId22"/>
    <p:sldId id="376" r:id="rId23"/>
    <p:sldId id="377" r:id="rId24"/>
    <p:sldId id="378" r:id="rId25"/>
    <p:sldId id="379" r:id="rId26"/>
    <p:sldId id="26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8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 Id="rId4"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58C68D-0BC8-4714-9680-DA68283ED9A1}" type="datetimeFigureOut">
              <a:rPr lang="en-US" smtClean="0"/>
              <a:pPr/>
              <a:t>06-Feb-22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BE70B-2D43-4766-BE4C-7D687587EB55}" type="slidenum">
              <a:rPr lang="en-US" smtClean="0"/>
              <a:pPr/>
              <a:t>‹#›</a:t>
            </a:fld>
            <a:endParaRPr lang="en-US"/>
          </a:p>
        </p:txBody>
      </p:sp>
    </p:spTree>
    <p:extLst>
      <p:ext uri="{BB962C8B-B14F-4D97-AF65-F5344CB8AC3E}">
        <p14:creationId xmlns:p14="http://schemas.microsoft.com/office/powerpoint/2010/main" val="3088855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2D1724-2BBC-402F-B25E-E66F78A6152A}" type="datetime1">
              <a:rPr lang="en-US" smtClean="0"/>
              <a:pPr/>
              <a:t>06-Feb-22</a:t>
            </a:fld>
            <a:endParaRPr lang="en-US"/>
          </a:p>
        </p:txBody>
      </p:sp>
      <p:sp>
        <p:nvSpPr>
          <p:cNvPr id="5" name="Footer Placeholder 4"/>
          <p:cNvSpPr>
            <a:spLocks noGrp="1"/>
          </p:cNvSpPr>
          <p:nvPr>
            <p:ph type="ftr" sz="quarter" idx="11"/>
          </p:nvPr>
        </p:nvSpPr>
        <p:spPr/>
        <p:txBody>
          <a:bodyPr/>
          <a:lstStyle/>
          <a:p>
            <a:r>
              <a:rPr lang="en-US" smtClean="0"/>
              <a:t>Database</a:t>
            </a:r>
            <a:endParaRPr lang="en-US"/>
          </a:p>
        </p:txBody>
      </p:sp>
      <p:sp>
        <p:nvSpPr>
          <p:cNvPr id="6" name="Slide Number Placeholder 5"/>
          <p:cNvSpPr>
            <a:spLocks noGrp="1"/>
          </p:cNvSpPr>
          <p:nvPr>
            <p:ph type="sldNum" sz="quarter" idx="12"/>
          </p:nvPr>
        </p:nvSpPr>
        <p:spPr/>
        <p:txBody>
          <a:bodyPr/>
          <a:lstStyle/>
          <a:p>
            <a:fld id="{B3880055-2890-4331-B8AF-FF5380105A8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C2FB39-FC33-457A-BF37-FB18CFB9930D}" type="datetime1">
              <a:rPr lang="en-US" smtClean="0"/>
              <a:pPr/>
              <a:t>06-Feb-22</a:t>
            </a:fld>
            <a:endParaRPr lang="en-US"/>
          </a:p>
        </p:txBody>
      </p:sp>
      <p:sp>
        <p:nvSpPr>
          <p:cNvPr id="5" name="Footer Placeholder 4"/>
          <p:cNvSpPr>
            <a:spLocks noGrp="1"/>
          </p:cNvSpPr>
          <p:nvPr>
            <p:ph type="ftr" sz="quarter" idx="11"/>
          </p:nvPr>
        </p:nvSpPr>
        <p:spPr/>
        <p:txBody>
          <a:bodyPr/>
          <a:lstStyle/>
          <a:p>
            <a:r>
              <a:rPr lang="en-US" smtClean="0"/>
              <a:t>Database</a:t>
            </a:r>
            <a:endParaRPr lang="en-US"/>
          </a:p>
        </p:txBody>
      </p:sp>
      <p:sp>
        <p:nvSpPr>
          <p:cNvPr id="6" name="Slide Number Placeholder 5"/>
          <p:cNvSpPr>
            <a:spLocks noGrp="1"/>
          </p:cNvSpPr>
          <p:nvPr>
            <p:ph type="sldNum" sz="quarter" idx="12"/>
          </p:nvPr>
        </p:nvSpPr>
        <p:spPr/>
        <p:txBody>
          <a:bodyPr/>
          <a:lstStyle/>
          <a:p>
            <a:fld id="{B3880055-2890-4331-B8AF-FF5380105A8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9F9133-9370-4ADC-BB02-F672D04A451C}" type="datetime1">
              <a:rPr lang="en-US" smtClean="0"/>
              <a:pPr/>
              <a:t>06-Feb-22</a:t>
            </a:fld>
            <a:endParaRPr lang="en-US"/>
          </a:p>
        </p:txBody>
      </p:sp>
      <p:sp>
        <p:nvSpPr>
          <p:cNvPr id="5" name="Footer Placeholder 4"/>
          <p:cNvSpPr>
            <a:spLocks noGrp="1"/>
          </p:cNvSpPr>
          <p:nvPr>
            <p:ph type="ftr" sz="quarter" idx="11"/>
          </p:nvPr>
        </p:nvSpPr>
        <p:spPr/>
        <p:txBody>
          <a:bodyPr/>
          <a:lstStyle/>
          <a:p>
            <a:r>
              <a:rPr lang="en-US" smtClean="0"/>
              <a:t>Database</a:t>
            </a:r>
            <a:endParaRPr lang="en-US"/>
          </a:p>
        </p:txBody>
      </p:sp>
      <p:sp>
        <p:nvSpPr>
          <p:cNvPr id="6" name="Slide Number Placeholder 5"/>
          <p:cNvSpPr>
            <a:spLocks noGrp="1"/>
          </p:cNvSpPr>
          <p:nvPr>
            <p:ph type="sldNum" sz="quarter" idx="12"/>
          </p:nvPr>
        </p:nvSpPr>
        <p:spPr/>
        <p:txBody>
          <a:bodyPr/>
          <a:lstStyle/>
          <a:p>
            <a:fld id="{B3880055-2890-4331-B8AF-FF5380105A8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7AE82A-7C15-49B2-BDF8-7A6D514E30AB}" type="datetime1">
              <a:rPr lang="en-US" smtClean="0"/>
              <a:pPr/>
              <a:t>06-Feb-22</a:t>
            </a:fld>
            <a:endParaRPr lang="en-US"/>
          </a:p>
        </p:txBody>
      </p:sp>
      <p:sp>
        <p:nvSpPr>
          <p:cNvPr id="5" name="Footer Placeholder 4"/>
          <p:cNvSpPr>
            <a:spLocks noGrp="1"/>
          </p:cNvSpPr>
          <p:nvPr>
            <p:ph type="ftr" sz="quarter" idx="11"/>
          </p:nvPr>
        </p:nvSpPr>
        <p:spPr/>
        <p:txBody>
          <a:bodyPr/>
          <a:lstStyle/>
          <a:p>
            <a:r>
              <a:rPr lang="en-US" smtClean="0"/>
              <a:t>Database</a:t>
            </a:r>
            <a:endParaRPr lang="en-US"/>
          </a:p>
        </p:txBody>
      </p:sp>
      <p:sp>
        <p:nvSpPr>
          <p:cNvPr id="6" name="Slide Number Placeholder 5"/>
          <p:cNvSpPr>
            <a:spLocks noGrp="1"/>
          </p:cNvSpPr>
          <p:nvPr>
            <p:ph type="sldNum" sz="quarter" idx="12"/>
          </p:nvPr>
        </p:nvSpPr>
        <p:spPr/>
        <p:txBody>
          <a:bodyPr/>
          <a:lstStyle/>
          <a:p>
            <a:fld id="{B3880055-2890-4331-B8AF-FF5380105A8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D4F5F0-CC2F-412D-ACE2-81429821E825}" type="datetime1">
              <a:rPr lang="en-US" smtClean="0"/>
              <a:pPr/>
              <a:t>06-Feb-22</a:t>
            </a:fld>
            <a:endParaRPr lang="en-US"/>
          </a:p>
        </p:txBody>
      </p:sp>
      <p:sp>
        <p:nvSpPr>
          <p:cNvPr id="5" name="Footer Placeholder 4"/>
          <p:cNvSpPr>
            <a:spLocks noGrp="1"/>
          </p:cNvSpPr>
          <p:nvPr>
            <p:ph type="ftr" sz="quarter" idx="11"/>
          </p:nvPr>
        </p:nvSpPr>
        <p:spPr/>
        <p:txBody>
          <a:bodyPr/>
          <a:lstStyle/>
          <a:p>
            <a:r>
              <a:rPr lang="en-US" smtClean="0"/>
              <a:t>Database</a:t>
            </a:r>
            <a:endParaRPr lang="en-US"/>
          </a:p>
        </p:txBody>
      </p:sp>
      <p:sp>
        <p:nvSpPr>
          <p:cNvPr id="6" name="Slide Number Placeholder 5"/>
          <p:cNvSpPr>
            <a:spLocks noGrp="1"/>
          </p:cNvSpPr>
          <p:nvPr>
            <p:ph type="sldNum" sz="quarter" idx="12"/>
          </p:nvPr>
        </p:nvSpPr>
        <p:spPr/>
        <p:txBody>
          <a:bodyPr/>
          <a:lstStyle/>
          <a:p>
            <a:fld id="{B3880055-2890-4331-B8AF-FF5380105A8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331B80C-9A5F-4632-8CA2-87D089EC8483}" type="datetime1">
              <a:rPr lang="en-US" smtClean="0"/>
              <a:pPr/>
              <a:t>06-Feb-22</a:t>
            </a:fld>
            <a:endParaRPr lang="en-US"/>
          </a:p>
        </p:txBody>
      </p:sp>
      <p:sp>
        <p:nvSpPr>
          <p:cNvPr id="6" name="Footer Placeholder 5"/>
          <p:cNvSpPr>
            <a:spLocks noGrp="1"/>
          </p:cNvSpPr>
          <p:nvPr>
            <p:ph type="ftr" sz="quarter" idx="11"/>
          </p:nvPr>
        </p:nvSpPr>
        <p:spPr/>
        <p:txBody>
          <a:bodyPr/>
          <a:lstStyle/>
          <a:p>
            <a:r>
              <a:rPr lang="en-US" smtClean="0"/>
              <a:t>Database</a:t>
            </a:r>
            <a:endParaRPr lang="en-US"/>
          </a:p>
        </p:txBody>
      </p:sp>
      <p:sp>
        <p:nvSpPr>
          <p:cNvPr id="7" name="Slide Number Placeholder 6"/>
          <p:cNvSpPr>
            <a:spLocks noGrp="1"/>
          </p:cNvSpPr>
          <p:nvPr>
            <p:ph type="sldNum" sz="quarter" idx="12"/>
          </p:nvPr>
        </p:nvSpPr>
        <p:spPr/>
        <p:txBody>
          <a:bodyPr/>
          <a:lstStyle/>
          <a:p>
            <a:fld id="{B3880055-2890-4331-B8AF-FF5380105A8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26F5F1-BEB1-4D45-8F75-B95A29DBD375}" type="datetime1">
              <a:rPr lang="en-US" smtClean="0"/>
              <a:pPr/>
              <a:t>06-Feb-22</a:t>
            </a:fld>
            <a:endParaRPr lang="en-US"/>
          </a:p>
        </p:txBody>
      </p:sp>
      <p:sp>
        <p:nvSpPr>
          <p:cNvPr id="8" name="Footer Placeholder 7"/>
          <p:cNvSpPr>
            <a:spLocks noGrp="1"/>
          </p:cNvSpPr>
          <p:nvPr>
            <p:ph type="ftr" sz="quarter" idx="11"/>
          </p:nvPr>
        </p:nvSpPr>
        <p:spPr/>
        <p:txBody>
          <a:bodyPr/>
          <a:lstStyle/>
          <a:p>
            <a:r>
              <a:rPr lang="en-US" smtClean="0"/>
              <a:t>Database</a:t>
            </a:r>
            <a:endParaRPr lang="en-US"/>
          </a:p>
        </p:txBody>
      </p:sp>
      <p:sp>
        <p:nvSpPr>
          <p:cNvPr id="9" name="Slide Number Placeholder 8"/>
          <p:cNvSpPr>
            <a:spLocks noGrp="1"/>
          </p:cNvSpPr>
          <p:nvPr>
            <p:ph type="sldNum" sz="quarter" idx="12"/>
          </p:nvPr>
        </p:nvSpPr>
        <p:spPr/>
        <p:txBody>
          <a:bodyPr/>
          <a:lstStyle/>
          <a:p>
            <a:fld id="{B3880055-2890-4331-B8AF-FF5380105A8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09207F-E0B2-43EF-982A-E75834CECECD}" type="datetime1">
              <a:rPr lang="en-US" smtClean="0"/>
              <a:pPr/>
              <a:t>06-Feb-22</a:t>
            </a:fld>
            <a:endParaRPr lang="en-US"/>
          </a:p>
        </p:txBody>
      </p:sp>
      <p:sp>
        <p:nvSpPr>
          <p:cNvPr id="4" name="Footer Placeholder 3"/>
          <p:cNvSpPr>
            <a:spLocks noGrp="1"/>
          </p:cNvSpPr>
          <p:nvPr>
            <p:ph type="ftr" sz="quarter" idx="11"/>
          </p:nvPr>
        </p:nvSpPr>
        <p:spPr/>
        <p:txBody>
          <a:bodyPr/>
          <a:lstStyle/>
          <a:p>
            <a:r>
              <a:rPr lang="en-US" smtClean="0"/>
              <a:t>Database</a:t>
            </a:r>
            <a:endParaRPr lang="en-US"/>
          </a:p>
        </p:txBody>
      </p:sp>
      <p:sp>
        <p:nvSpPr>
          <p:cNvPr id="5" name="Slide Number Placeholder 4"/>
          <p:cNvSpPr>
            <a:spLocks noGrp="1"/>
          </p:cNvSpPr>
          <p:nvPr>
            <p:ph type="sldNum" sz="quarter" idx="12"/>
          </p:nvPr>
        </p:nvSpPr>
        <p:spPr/>
        <p:txBody>
          <a:bodyPr/>
          <a:lstStyle/>
          <a:p>
            <a:fld id="{B3880055-2890-4331-B8AF-FF5380105A8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E5DC56-39BC-4FF0-B93C-0B242323C418}" type="datetime1">
              <a:rPr lang="en-US" smtClean="0"/>
              <a:pPr/>
              <a:t>06-Feb-22</a:t>
            </a:fld>
            <a:endParaRPr lang="en-US"/>
          </a:p>
        </p:txBody>
      </p:sp>
      <p:sp>
        <p:nvSpPr>
          <p:cNvPr id="3" name="Footer Placeholder 2"/>
          <p:cNvSpPr>
            <a:spLocks noGrp="1"/>
          </p:cNvSpPr>
          <p:nvPr>
            <p:ph type="ftr" sz="quarter" idx="11"/>
          </p:nvPr>
        </p:nvSpPr>
        <p:spPr/>
        <p:txBody>
          <a:bodyPr/>
          <a:lstStyle/>
          <a:p>
            <a:r>
              <a:rPr lang="en-US" smtClean="0"/>
              <a:t>Database</a:t>
            </a:r>
            <a:endParaRPr lang="en-US"/>
          </a:p>
        </p:txBody>
      </p:sp>
      <p:sp>
        <p:nvSpPr>
          <p:cNvPr id="4" name="Slide Number Placeholder 3"/>
          <p:cNvSpPr>
            <a:spLocks noGrp="1"/>
          </p:cNvSpPr>
          <p:nvPr>
            <p:ph type="sldNum" sz="quarter" idx="12"/>
          </p:nvPr>
        </p:nvSpPr>
        <p:spPr/>
        <p:txBody>
          <a:bodyPr/>
          <a:lstStyle/>
          <a:p>
            <a:fld id="{B3880055-2890-4331-B8AF-FF5380105A8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CCFD1F-963C-459B-9347-F687CCC98F66}" type="datetime1">
              <a:rPr lang="en-US" smtClean="0"/>
              <a:pPr/>
              <a:t>06-Feb-22</a:t>
            </a:fld>
            <a:endParaRPr lang="en-US"/>
          </a:p>
        </p:txBody>
      </p:sp>
      <p:sp>
        <p:nvSpPr>
          <p:cNvPr id="6" name="Footer Placeholder 5"/>
          <p:cNvSpPr>
            <a:spLocks noGrp="1"/>
          </p:cNvSpPr>
          <p:nvPr>
            <p:ph type="ftr" sz="quarter" idx="11"/>
          </p:nvPr>
        </p:nvSpPr>
        <p:spPr/>
        <p:txBody>
          <a:bodyPr/>
          <a:lstStyle/>
          <a:p>
            <a:r>
              <a:rPr lang="en-US" smtClean="0"/>
              <a:t>Database</a:t>
            </a:r>
            <a:endParaRPr lang="en-US"/>
          </a:p>
        </p:txBody>
      </p:sp>
      <p:sp>
        <p:nvSpPr>
          <p:cNvPr id="7" name="Slide Number Placeholder 6"/>
          <p:cNvSpPr>
            <a:spLocks noGrp="1"/>
          </p:cNvSpPr>
          <p:nvPr>
            <p:ph type="sldNum" sz="quarter" idx="12"/>
          </p:nvPr>
        </p:nvSpPr>
        <p:spPr/>
        <p:txBody>
          <a:bodyPr/>
          <a:lstStyle/>
          <a:p>
            <a:fld id="{B3880055-2890-4331-B8AF-FF5380105A89}"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65D645A4-11DD-4B20-9DC8-0069E25CC7E0}" type="datetime1">
              <a:rPr lang="en-US" smtClean="0"/>
              <a:pPr/>
              <a:t>06-Feb-22</a:t>
            </a:fld>
            <a:endParaRPr lang="en-US"/>
          </a:p>
        </p:txBody>
      </p:sp>
      <p:sp>
        <p:nvSpPr>
          <p:cNvPr id="9" name="Slide Number Placeholder 8"/>
          <p:cNvSpPr>
            <a:spLocks noGrp="1"/>
          </p:cNvSpPr>
          <p:nvPr>
            <p:ph type="sldNum" sz="quarter" idx="11"/>
          </p:nvPr>
        </p:nvSpPr>
        <p:spPr/>
        <p:txBody>
          <a:bodyPr/>
          <a:lstStyle/>
          <a:p>
            <a:fld id="{B3880055-2890-4331-B8AF-FF5380105A89}" type="slidenum">
              <a:rPr lang="en-US" smtClean="0"/>
              <a:pPr/>
              <a:t>‹#›</a:t>
            </a:fld>
            <a:endParaRPr lang="en-US"/>
          </a:p>
        </p:txBody>
      </p:sp>
      <p:sp>
        <p:nvSpPr>
          <p:cNvPr id="10" name="Footer Placeholder 9"/>
          <p:cNvSpPr>
            <a:spLocks noGrp="1"/>
          </p:cNvSpPr>
          <p:nvPr>
            <p:ph type="ftr" sz="quarter" idx="12"/>
          </p:nvPr>
        </p:nvSpPr>
        <p:spPr/>
        <p:txBody>
          <a:bodyPr/>
          <a:lstStyle/>
          <a:p>
            <a:r>
              <a:rPr lang="en-US" smtClean="0"/>
              <a:t>Database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3880055-2890-4331-B8AF-FF5380105A89}"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r>
              <a:rPr lang="en-US" smtClean="0"/>
              <a:t>Database</a:t>
            </a:r>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1FACC87-4483-4ED6-86C7-6468E860A0C9}" type="datetime1">
              <a:rPr lang="en-US" smtClean="0"/>
              <a:pPr/>
              <a:t>06-Feb-22</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oleObject" Target="../embeddings/Microsoft_Excel_97-2003_Worksheet13.xls"/><Relationship Id="rId3" Type="http://schemas.openxmlformats.org/officeDocument/2006/relationships/oleObject" Target="../embeddings/oleObject10.bin"/><Relationship Id="rId7" Type="http://schemas.openxmlformats.org/officeDocument/2006/relationships/oleObject" Target="../embeddings/Microsoft_Excel_97-2003_Worksheet11.xls"/><Relationship Id="rId12"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1.bin"/><Relationship Id="rId11" Type="http://schemas.openxmlformats.org/officeDocument/2006/relationships/image" Target="../media/image13.emf"/><Relationship Id="rId5" Type="http://schemas.openxmlformats.org/officeDocument/2006/relationships/image" Target="../media/image11.emf"/><Relationship Id="rId10" Type="http://schemas.openxmlformats.org/officeDocument/2006/relationships/oleObject" Target="../embeddings/Microsoft_Excel_97-2003_Worksheet12.xls"/><Relationship Id="rId4" Type="http://schemas.openxmlformats.org/officeDocument/2006/relationships/oleObject" Target="../embeddings/Microsoft_Excel_97-2003_Worksheet10.xls"/><Relationship Id="rId9" Type="http://schemas.openxmlformats.org/officeDocument/2006/relationships/oleObject" Target="../embeddings/oleObject12.bin"/><Relationship Id="rId14" Type="http://schemas.openxmlformats.org/officeDocument/2006/relationships/image" Target="../media/image14.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5.emf"/><Relationship Id="rId4" Type="http://schemas.openxmlformats.org/officeDocument/2006/relationships/oleObject" Target="../embeddings/Microsoft_Excel_97-2003_Worksheet14.xls"/></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6.emf"/><Relationship Id="rId4" Type="http://schemas.openxmlformats.org/officeDocument/2006/relationships/oleObject" Target="../embeddings/Microsoft_Excel_97-2003_Worksheet15.xls"/></Relationships>
</file>

<file path=ppt/slides/_rels/slide13.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oleObject" Target="../embeddings/oleObject16.bin"/><Relationship Id="rId7" Type="http://schemas.openxmlformats.org/officeDocument/2006/relationships/oleObject" Target="../embeddings/Microsoft_Excel_97-2003_Worksheet17.xls"/><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17.bin"/><Relationship Id="rId11" Type="http://schemas.openxmlformats.org/officeDocument/2006/relationships/image" Target="../media/image19.emf"/><Relationship Id="rId5" Type="http://schemas.openxmlformats.org/officeDocument/2006/relationships/image" Target="../media/image17.emf"/><Relationship Id="rId10" Type="http://schemas.openxmlformats.org/officeDocument/2006/relationships/oleObject" Target="../embeddings/Microsoft_Excel_97-2003_Worksheet18.xls"/><Relationship Id="rId4" Type="http://schemas.openxmlformats.org/officeDocument/2006/relationships/oleObject" Target="../embeddings/Microsoft_Excel_97-2003_Worksheet16.xls"/><Relationship Id="rId9" Type="http://schemas.openxmlformats.org/officeDocument/2006/relationships/oleObject" Target="../embeddings/oleObject18.bin"/></Relationships>
</file>

<file path=ppt/slides/_rels/slide14.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Microsoft_Excel_97-2003_Worksheet1.xls"/></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Microsoft_Excel_97-2003_Worksheet2.xls"/></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Microsoft_Excel_97-2003_Worksheet3.xls"/></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emf"/><Relationship Id="rId4" Type="http://schemas.openxmlformats.org/officeDocument/2006/relationships/oleObject" Target="../embeddings/Microsoft_Excel_97-2003_Worksheet4.xls"/></Relationships>
</file>

<file path=ppt/slides/_rels/slide6.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oleObject" Target="../embeddings/oleObject5.bin"/><Relationship Id="rId7" Type="http://schemas.openxmlformats.org/officeDocument/2006/relationships/oleObject" Target="../embeddings/Microsoft_Excel_97-2003_Worksheet6.xls"/><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6.emf"/><Relationship Id="rId4" Type="http://schemas.openxmlformats.org/officeDocument/2006/relationships/oleObject" Target="../embeddings/Microsoft_Excel_97-2003_Worksheet5.xls"/></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8.emf"/><Relationship Id="rId4" Type="http://schemas.openxmlformats.org/officeDocument/2006/relationships/oleObject" Target="../embeddings/Microsoft_Excel_97-2003_Worksheet7.xls"/></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9.emf"/><Relationship Id="rId4" Type="http://schemas.openxmlformats.org/officeDocument/2006/relationships/oleObject" Target="../embeddings/Microsoft_Excel_97-2003_Worksheet8.xls"/></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0.emf"/><Relationship Id="rId4" Type="http://schemas.openxmlformats.org/officeDocument/2006/relationships/oleObject" Target="../embeddings/Microsoft_Excel_97-2003_Worksheet9.xls"/></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1600200" y="2552700"/>
            <a:ext cx="6096000" cy="876300"/>
          </a:xfrm>
          <a:prstGeom prst="rect">
            <a:avLst/>
          </a:prstGeom>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ctr" defTabSz="914400" rtl="0" eaLnBrk="1" latinLnBrk="0" hangingPunct="1">
              <a:spcBef>
                <a:spcPct val="20000"/>
              </a:spcBef>
              <a:buClr>
                <a:schemeClr val="tx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tx2"/>
              </a:buClr>
              <a:buFont typeface="Arial" pitchFamily="34" charset="0"/>
              <a:buNone/>
              <a:defRPr sz="18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9pPr>
          </a:lstStyle>
          <a:p>
            <a:pPr algn="ctr"/>
            <a:r>
              <a:rPr lang="en-US" sz="3200" b="1"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Normalization(part-2)</a:t>
            </a:r>
            <a:endParaRPr lang="en-US" sz="3200" b="1"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Date Placeholder 1"/>
          <p:cNvSpPr>
            <a:spLocks noGrp="1"/>
          </p:cNvSpPr>
          <p:nvPr>
            <p:ph type="dt" sz="half" idx="10"/>
          </p:nvPr>
        </p:nvSpPr>
        <p:spPr/>
        <p:txBody>
          <a:bodyPr/>
          <a:lstStyle/>
          <a:p>
            <a:fld id="{DF291734-8FE5-4FC1-9BEF-729E9B5D6D8A}" type="datetime1">
              <a:rPr lang="en-US" smtClean="0"/>
              <a:pPr/>
              <a:t>06-Feb-22</a:t>
            </a:fld>
            <a:endParaRPr lang="en-US"/>
          </a:p>
        </p:txBody>
      </p:sp>
      <p:sp>
        <p:nvSpPr>
          <p:cNvPr id="3" name="Footer Placeholder 2"/>
          <p:cNvSpPr>
            <a:spLocks noGrp="1"/>
          </p:cNvSpPr>
          <p:nvPr>
            <p:ph type="ftr" sz="quarter" idx="11"/>
          </p:nvPr>
        </p:nvSpPr>
        <p:spPr/>
        <p:txBody>
          <a:bodyPr/>
          <a:lstStyle/>
          <a:p>
            <a:r>
              <a:rPr lang="en-US" smtClean="0"/>
              <a:t>Database</a:t>
            </a:r>
            <a:endParaRPr lang="en-US"/>
          </a:p>
        </p:txBody>
      </p:sp>
      <p:sp>
        <p:nvSpPr>
          <p:cNvPr id="5" name="Slide Number Placeholder 4"/>
          <p:cNvSpPr>
            <a:spLocks noGrp="1"/>
          </p:cNvSpPr>
          <p:nvPr>
            <p:ph type="sldNum" sz="quarter" idx="12"/>
          </p:nvPr>
        </p:nvSpPr>
        <p:spPr/>
        <p:txBody>
          <a:bodyPr/>
          <a:lstStyle/>
          <a:p>
            <a:fld id="{B3880055-2890-4331-B8AF-FF5380105A89}"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Rectangle 2"/>
          <p:cNvSpPr>
            <a:spLocks noGrp="1" noChangeArrowheads="1"/>
          </p:cNvSpPr>
          <p:nvPr>
            <p:ph type="title"/>
          </p:nvPr>
        </p:nvSpPr>
        <p:spPr>
          <a:xfrm>
            <a:off x="457200" y="228600"/>
            <a:ext cx="7772400" cy="704850"/>
          </a:xfrm>
        </p:spPr>
        <p:txBody>
          <a:bodyPr/>
          <a:lstStyle/>
          <a:p>
            <a:r>
              <a:rPr lang="en-US" smtClean="0"/>
              <a:t>Bringing a Relation to 2NF</a:t>
            </a:r>
          </a:p>
        </p:txBody>
      </p:sp>
      <p:grpSp>
        <p:nvGrpSpPr>
          <p:cNvPr id="2" name="Group 3"/>
          <p:cNvGrpSpPr>
            <a:grpSpLocks/>
          </p:cNvGrpSpPr>
          <p:nvPr/>
        </p:nvGrpSpPr>
        <p:grpSpPr bwMode="auto">
          <a:xfrm>
            <a:off x="381000" y="1143000"/>
            <a:ext cx="3057525" cy="1265238"/>
            <a:chOff x="513" y="2160"/>
            <a:chExt cx="4239" cy="1508"/>
          </a:xfrm>
        </p:grpSpPr>
        <p:grpSp>
          <p:nvGrpSpPr>
            <p:cNvPr id="3" name="Group 4"/>
            <p:cNvGrpSpPr>
              <a:grpSpLocks/>
            </p:cNvGrpSpPr>
            <p:nvPr/>
          </p:nvGrpSpPr>
          <p:grpSpPr bwMode="auto">
            <a:xfrm>
              <a:off x="720" y="2160"/>
              <a:ext cx="4032" cy="1508"/>
              <a:chOff x="720" y="2160"/>
              <a:chExt cx="4032" cy="1508"/>
            </a:xfrm>
          </p:grpSpPr>
          <p:graphicFrame>
            <p:nvGraphicFramePr>
              <p:cNvPr id="22533" name="Object 5"/>
              <p:cNvGraphicFramePr>
                <a:graphicFrameLocks noChangeAspect="1"/>
              </p:cNvGraphicFramePr>
              <p:nvPr/>
            </p:nvGraphicFramePr>
            <p:xfrm>
              <a:off x="720" y="2160"/>
              <a:ext cx="4032" cy="1508"/>
            </p:xfrm>
            <a:graphic>
              <a:graphicData uri="http://schemas.openxmlformats.org/presentationml/2006/ole">
                <mc:AlternateContent xmlns:mc="http://schemas.openxmlformats.org/markup-compatibility/2006">
                  <mc:Choice xmlns:v="urn:schemas-microsoft-com:vml" Requires="v">
                    <p:oleObj spid="_x0000_s81938" name="Worksheet" r:id="rId4" imgW="3133760" imgH="1171623" progId="Excel.Sheet.8">
                      <p:embed/>
                    </p:oleObj>
                  </mc:Choice>
                  <mc:Fallback>
                    <p:oleObj name="Worksheet" r:id="rId4" imgW="3133760" imgH="1171623" progId="Excel.Sheet.8">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 y="2160"/>
                            <a:ext cx="4032" cy="1508"/>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4" name="Group 6"/>
              <p:cNvGrpSpPr>
                <a:grpSpLocks/>
              </p:cNvGrpSpPr>
              <p:nvPr/>
            </p:nvGrpSpPr>
            <p:grpSpPr bwMode="auto">
              <a:xfrm>
                <a:off x="3033" y="2445"/>
                <a:ext cx="1008" cy="144"/>
                <a:chOff x="1200" y="2448"/>
                <a:chExt cx="816" cy="144"/>
              </a:xfrm>
            </p:grpSpPr>
            <p:sp>
              <p:nvSpPr>
                <p:cNvPr id="22555" name="Line 7"/>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2556" name="Line 8"/>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2557" name="Line 9"/>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sp>
            <p:nvSpPr>
              <p:cNvPr id="22550" name="Line 10"/>
              <p:cNvSpPr>
                <a:spLocks noChangeShapeType="1"/>
              </p:cNvSpPr>
              <p:nvPr/>
            </p:nvSpPr>
            <p:spPr bwMode="auto">
              <a:xfrm>
                <a:off x="2631" y="2805"/>
                <a:ext cx="768" cy="0"/>
              </a:xfrm>
              <a:prstGeom prst="line">
                <a:avLst/>
              </a:prstGeom>
              <a:noFill/>
              <a:ln w="38100">
                <a:solidFill>
                  <a:srgbClr val="000000"/>
                </a:solidFill>
                <a:round/>
                <a:headEnd/>
                <a:tailEnd/>
              </a:ln>
            </p:spPr>
            <p:txBody>
              <a:bodyPr anchor="b"/>
              <a:lstStyle/>
              <a:p>
                <a:endParaRPr lang="en-US"/>
              </a:p>
            </p:txBody>
          </p:sp>
          <p:grpSp>
            <p:nvGrpSpPr>
              <p:cNvPr id="5" name="Group 11"/>
              <p:cNvGrpSpPr>
                <a:grpSpLocks/>
              </p:cNvGrpSpPr>
              <p:nvPr/>
            </p:nvGrpSpPr>
            <p:grpSpPr bwMode="auto">
              <a:xfrm>
                <a:off x="1008" y="2448"/>
                <a:ext cx="1008" cy="144"/>
                <a:chOff x="1200" y="2448"/>
                <a:chExt cx="816" cy="144"/>
              </a:xfrm>
            </p:grpSpPr>
            <p:sp>
              <p:nvSpPr>
                <p:cNvPr id="22552" name="Line 12"/>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2553" name="Line 13"/>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2554" name="Line 14"/>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sp>
          <p:nvSpPr>
            <p:cNvPr id="22547" name="Oval 15"/>
            <p:cNvSpPr>
              <a:spLocks noChangeArrowheads="1"/>
            </p:cNvSpPr>
            <p:nvPr/>
          </p:nvSpPr>
          <p:spPr bwMode="auto">
            <a:xfrm>
              <a:off x="513" y="2196"/>
              <a:ext cx="1956" cy="912"/>
            </a:xfrm>
            <a:prstGeom prst="ellipse">
              <a:avLst/>
            </a:prstGeom>
            <a:noFill/>
            <a:ln w="28575">
              <a:solidFill>
                <a:schemeClr val="tx2"/>
              </a:solidFill>
              <a:round/>
              <a:headEnd/>
              <a:tailEnd/>
            </a:ln>
          </p:spPr>
          <p:txBody>
            <a:bodyPr wrap="none" anchor="ctr"/>
            <a:lstStyle/>
            <a:p>
              <a:endParaRPr lang="en-US"/>
            </a:p>
          </p:txBody>
        </p:sp>
        <p:sp>
          <p:nvSpPr>
            <p:cNvPr id="22548" name="Oval 16"/>
            <p:cNvSpPr>
              <a:spLocks noChangeArrowheads="1"/>
            </p:cNvSpPr>
            <p:nvPr/>
          </p:nvSpPr>
          <p:spPr bwMode="auto">
            <a:xfrm>
              <a:off x="2571" y="2274"/>
              <a:ext cx="2091" cy="912"/>
            </a:xfrm>
            <a:prstGeom prst="ellipse">
              <a:avLst/>
            </a:prstGeom>
            <a:noFill/>
            <a:ln w="28575">
              <a:solidFill>
                <a:schemeClr val="tx2"/>
              </a:solidFill>
              <a:round/>
              <a:headEnd/>
              <a:tailEnd/>
            </a:ln>
          </p:spPr>
          <p:txBody>
            <a:bodyPr wrap="none" anchor="ctr"/>
            <a:lstStyle/>
            <a:p>
              <a:endParaRPr lang="en-US"/>
            </a:p>
          </p:txBody>
        </p:sp>
      </p:grpSp>
      <p:graphicFrame>
        <p:nvGraphicFramePr>
          <p:cNvPr id="258065" name="Object 17"/>
          <p:cNvGraphicFramePr>
            <a:graphicFrameLocks noChangeAspect="1"/>
          </p:cNvGraphicFramePr>
          <p:nvPr/>
        </p:nvGraphicFramePr>
        <p:xfrm>
          <a:off x="4953000" y="1143000"/>
          <a:ext cx="2927350" cy="2438400"/>
        </p:xfrm>
        <a:graphic>
          <a:graphicData uri="http://schemas.openxmlformats.org/presentationml/2006/ole">
            <mc:AlternateContent xmlns:mc="http://schemas.openxmlformats.org/markup-compatibility/2006">
              <mc:Choice xmlns:v="urn:schemas-microsoft-com:vml" Requires="v">
                <p:oleObj spid="_x0000_s81939" name="Worksheet" r:id="rId7" imgW="1665000" imgH="1383840" progId="Excel.Sheet.8">
                  <p:embed/>
                </p:oleObj>
              </mc:Choice>
              <mc:Fallback>
                <p:oleObj name="Worksheet" r:id="rId7" imgW="1665000" imgH="1383840" progId="Excel.Sheet.8">
                  <p:embed/>
                  <p:pic>
                    <p:nvPicPr>
                      <p:cNvPr id="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0" y="1143000"/>
                        <a:ext cx="2927350" cy="2438400"/>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6" name="Group 18"/>
          <p:cNvGrpSpPr>
            <a:grpSpLocks/>
          </p:cNvGrpSpPr>
          <p:nvPr/>
        </p:nvGrpSpPr>
        <p:grpSpPr bwMode="auto">
          <a:xfrm>
            <a:off x="4495800" y="3962400"/>
            <a:ext cx="3683000" cy="2430463"/>
            <a:chOff x="2353" y="2537"/>
            <a:chExt cx="2320" cy="1531"/>
          </a:xfrm>
        </p:grpSpPr>
        <p:graphicFrame>
          <p:nvGraphicFramePr>
            <p:cNvPr id="22532" name="Object 19"/>
            <p:cNvGraphicFramePr>
              <a:graphicFrameLocks noChangeAspect="1"/>
            </p:cNvGraphicFramePr>
            <p:nvPr/>
          </p:nvGraphicFramePr>
          <p:xfrm>
            <a:off x="2353" y="2537"/>
            <a:ext cx="2320" cy="1531"/>
          </p:xfrm>
          <a:graphic>
            <a:graphicData uri="http://schemas.openxmlformats.org/presentationml/2006/ole">
              <mc:AlternateContent xmlns:mc="http://schemas.openxmlformats.org/markup-compatibility/2006">
                <mc:Choice xmlns:v="urn:schemas-microsoft-com:vml" Requires="v">
                  <p:oleObj spid="_x0000_s81940" name="Worksheet" r:id="rId10" imgW="2092680" imgH="1383840" progId="Excel.Sheet.8">
                    <p:embed/>
                  </p:oleObj>
                </mc:Choice>
                <mc:Fallback>
                  <p:oleObj name="Worksheet" r:id="rId10" imgW="2092680" imgH="1383840" progId="Excel.Sheet.8">
                    <p:embed/>
                    <p:pic>
                      <p:nvPicPr>
                        <p:cNvPr id="0"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53" y="2537"/>
                          <a:ext cx="2320" cy="1531"/>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7" name="Group 20"/>
            <p:cNvGrpSpPr>
              <a:grpSpLocks/>
            </p:cNvGrpSpPr>
            <p:nvPr/>
          </p:nvGrpSpPr>
          <p:grpSpPr bwMode="auto">
            <a:xfrm>
              <a:off x="2964" y="2822"/>
              <a:ext cx="1077" cy="147"/>
              <a:chOff x="1200" y="2448"/>
              <a:chExt cx="816" cy="144"/>
            </a:xfrm>
          </p:grpSpPr>
          <p:sp>
            <p:nvSpPr>
              <p:cNvPr id="22543" name="Line 21"/>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2544" name="Line 22"/>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2545" name="Line 23"/>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grpSp>
        <p:nvGrpSpPr>
          <p:cNvPr id="8" name="Group 24"/>
          <p:cNvGrpSpPr>
            <a:grpSpLocks/>
          </p:cNvGrpSpPr>
          <p:nvPr/>
        </p:nvGrpSpPr>
        <p:grpSpPr bwMode="auto">
          <a:xfrm>
            <a:off x="914400" y="4043363"/>
            <a:ext cx="2779713" cy="2344737"/>
            <a:chOff x="203" y="2522"/>
            <a:chExt cx="1751" cy="1477"/>
          </a:xfrm>
        </p:grpSpPr>
        <p:graphicFrame>
          <p:nvGraphicFramePr>
            <p:cNvPr id="22531" name="Object 25"/>
            <p:cNvGraphicFramePr>
              <a:graphicFrameLocks noChangeAspect="1"/>
            </p:cNvGraphicFramePr>
            <p:nvPr/>
          </p:nvGraphicFramePr>
          <p:xfrm>
            <a:off x="203" y="2522"/>
            <a:ext cx="1751" cy="1477"/>
          </p:xfrm>
          <a:graphic>
            <a:graphicData uri="http://schemas.openxmlformats.org/presentationml/2006/ole">
              <mc:AlternateContent xmlns:mc="http://schemas.openxmlformats.org/markup-compatibility/2006">
                <mc:Choice xmlns:v="urn:schemas-microsoft-com:vml" Requires="v">
                  <p:oleObj spid="_x0000_s81941" name="Worksheet" r:id="rId13" imgW="1371689" imgH="1171623" progId="Excel.Sheet.8">
                    <p:embed/>
                  </p:oleObj>
                </mc:Choice>
                <mc:Fallback>
                  <p:oleObj name="Worksheet" r:id="rId13" imgW="1371689" imgH="1171623" progId="Excel.Sheet.8">
                    <p:embed/>
                    <p:pic>
                      <p:nvPicPr>
                        <p:cNvPr id="0" name="Picture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3" y="2522"/>
                          <a:ext cx="1751" cy="1477"/>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9" name="Group 26"/>
            <p:cNvGrpSpPr>
              <a:grpSpLocks/>
            </p:cNvGrpSpPr>
            <p:nvPr/>
          </p:nvGrpSpPr>
          <p:grpSpPr bwMode="auto">
            <a:xfrm>
              <a:off x="541" y="2789"/>
              <a:ext cx="1076" cy="147"/>
              <a:chOff x="1200" y="2448"/>
              <a:chExt cx="816" cy="144"/>
            </a:xfrm>
          </p:grpSpPr>
          <p:sp>
            <p:nvSpPr>
              <p:cNvPr id="22539" name="Line 27"/>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2540" name="Line 28"/>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2541" name="Line 29"/>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533400" y="228600"/>
            <a:ext cx="7467600" cy="838200"/>
          </a:xfrm>
        </p:spPr>
        <p:txBody>
          <a:bodyPr/>
          <a:lstStyle/>
          <a:p>
            <a:r>
              <a:rPr lang="en-US" smtClean="0"/>
              <a:t>Bringing a Relation to 3NF</a:t>
            </a:r>
          </a:p>
        </p:txBody>
      </p:sp>
      <p:sp>
        <p:nvSpPr>
          <p:cNvPr id="23556" name="Rectangle 3"/>
          <p:cNvSpPr>
            <a:spLocks noGrp="1" noChangeArrowheads="1"/>
          </p:cNvSpPr>
          <p:nvPr>
            <p:ph type="body" idx="1"/>
          </p:nvPr>
        </p:nvSpPr>
        <p:spPr>
          <a:xfrm>
            <a:off x="685800" y="1858963"/>
            <a:ext cx="8154988" cy="862012"/>
          </a:xfrm>
        </p:spPr>
        <p:txBody>
          <a:bodyPr/>
          <a:lstStyle/>
          <a:p>
            <a:r>
              <a:rPr lang="en-US" smtClean="0"/>
              <a:t>Goal: Get rid of transitive dependencies.</a:t>
            </a:r>
          </a:p>
        </p:txBody>
      </p:sp>
      <p:grpSp>
        <p:nvGrpSpPr>
          <p:cNvPr id="2" name="Group 4"/>
          <p:cNvGrpSpPr>
            <a:grpSpLocks/>
          </p:cNvGrpSpPr>
          <p:nvPr/>
        </p:nvGrpSpPr>
        <p:grpSpPr bwMode="auto">
          <a:xfrm>
            <a:off x="685800" y="3533775"/>
            <a:ext cx="7629525" cy="2062163"/>
            <a:chOff x="486" y="2352"/>
            <a:chExt cx="4752" cy="1218"/>
          </a:xfrm>
        </p:grpSpPr>
        <p:graphicFrame>
          <p:nvGraphicFramePr>
            <p:cNvPr id="23554" name="Object 5"/>
            <p:cNvGraphicFramePr>
              <a:graphicFrameLocks noChangeAspect="1"/>
            </p:cNvGraphicFramePr>
            <p:nvPr/>
          </p:nvGraphicFramePr>
          <p:xfrm>
            <a:off x="486" y="2352"/>
            <a:ext cx="4752" cy="1218"/>
          </p:xfrm>
          <a:graphic>
            <a:graphicData uri="http://schemas.openxmlformats.org/presentationml/2006/ole">
              <mc:AlternateContent xmlns:mc="http://schemas.openxmlformats.org/markup-compatibility/2006">
                <mc:Choice xmlns:v="urn:schemas-microsoft-com:vml" Requires="v">
                  <p:oleObj spid="_x0000_s82950" name="Worksheet" r:id="rId4" imgW="3752757" imgH="961937" progId="Excel.Sheet.8">
                    <p:embed/>
                  </p:oleObj>
                </mc:Choice>
                <mc:Fallback>
                  <p:oleObj name="Worksheet" r:id="rId4" imgW="3752757" imgH="961937" progId="Excel.Sheet.8">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 y="2352"/>
                          <a:ext cx="4752" cy="1218"/>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3" name="Group 6"/>
            <p:cNvGrpSpPr>
              <a:grpSpLocks/>
            </p:cNvGrpSpPr>
            <p:nvPr/>
          </p:nvGrpSpPr>
          <p:grpSpPr bwMode="auto">
            <a:xfrm>
              <a:off x="870" y="2592"/>
              <a:ext cx="2736" cy="192"/>
              <a:chOff x="816" y="2592"/>
              <a:chExt cx="2736" cy="192"/>
            </a:xfrm>
          </p:grpSpPr>
          <p:grpSp>
            <p:nvGrpSpPr>
              <p:cNvPr id="4" name="Group 7"/>
              <p:cNvGrpSpPr>
                <a:grpSpLocks/>
              </p:cNvGrpSpPr>
              <p:nvPr/>
            </p:nvGrpSpPr>
            <p:grpSpPr bwMode="auto">
              <a:xfrm>
                <a:off x="816" y="2592"/>
                <a:ext cx="1008" cy="192"/>
                <a:chOff x="1200" y="2448"/>
                <a:chExt cx="816" cy="144"/>
              </a:xfrm>
            </p:grpSpPr>
            <p:sp>
              <p:nvSpPr>
                <p:cNvPr id="23574" name="Line 8"/>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3575" name="Line 9"/>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3576" name="Line 10"/>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nvGrpSpPr>
              <p:cNvPr id="5" name="Group 11"/>
              <p:cNvGrpSpPr>
                <a:grpSpLocks/>
              </p:cNvGrpSpPr>
              <p:nvPr/>
            </p:nvGrpSpPr>
            <p:grpSpPr bwMode="auto">
              <a:xfrm>
                <a:off x="2832" y="2592"/>
                <a:ext cx="720" cy="192"/>
                <a:chOff x="1200" y="2448"/>
                <a:chExt cx="816" cy="144"/>
              </a:xfrm>
            </p:grpSpPr>
            <p:sp>
              <p:nvSpPr>
                <p:cNvPr id="23571" name="Line 12"/>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3572" name="Line 13"/>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3573" name="Line 14"/>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nvGrpSpPr>
              <p:cNvPr id="6" name="Group 15"/>
              <p:cNvGrpSpPr>
                <a:grpSpLocks/>
              </p:cNvGrpSpPr>
              <p:nvPr/>
            </p:nvGrpSpPr>
            <p:grpSpPr bwMode="auto">
              <a:xfrm>
                <a:off x="1824" y="2592"/>
                <a:ext cx="1008" cy="192"/>
                <a:chOff x="1200" y="2448"/>
                <a:chExt cx="816" cy="144"/>
              </a:xfrm>
            </p:grpSpPr>
            <p:sp>
              <p:nvSpPr>
                <p:cNvPr id="23568" name="Line 16"/>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3569" name="Line 17"/>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3570" name="Line 18"/>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grpSp>
          <p:nvGrpSpPr>
            <p:cNvPr id="7" name="Group 19"/>
            <p:cNvGrpSpPr>
              <a:grpSpLocks/>
            </p:cNvGrpSpPr>
            <p:nvPr/>
          </p:nvGrpSpPr>
          <p:grpSpPr bwMode="auto">
            <a:xfrm>
              <a:off x="3894" y="2592"/>
              <a:ext cx="768" cy="192"/>
              <a:chOff x="1200" y="2448"/>
              <a:chExt cx="816" cy="144"/>
            </a:xfrm>
          </p:grpSpPr>
          <p:sp>
            <p:nvSpPr>
              <p:cNvPr id="23562" name="Line 20"/>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3563" name="Line 21"/>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3564" name="Line 22"/>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sp>
        <p:nvSpPr>
          <p:cNvPr id="259095" name="Oval 23"/>
          <p:cNvSpPr>
            <a:spLocks noChangeArrowheads="1"/>
          </p:cNvSpPr>
          <p:nvPr/>
        </p:nvSpPr>
        <p:spPr bwMode="auto">
          <a:xfrm>
            <a:off x="5805488" y="3524250"/>
            <a:ext cx="1981200" cy="914400"/>
          </a:xfrm>
          <a:prstGeom prst="ellipse">
            <a:avLst/>
          </a:prstGeom>
          <a:noFill/>
          <a:ln w="28575">
            <a:solidFill>
              <a:schemeClr val="tx2"/>
            </a:solidFill>
            <a:round/>
            <a:headEnd/>
            <a:tailEnd/>
          </a:ln>
        </p:spPr>
        <p:txBody>
          <a:bodyPr wrap="none" anchor="ctr"/>
          <a:lstStyle/>
          <a:p>
            <a:endParaRPr lang="en-US"/>
          </a:p>
        </p:txBody>
      </p:sp>
      <p:sp>
        <p:nvSpPr>
          <p:cNvPr id="259096" name="AutoShape 24"/>
          <p:cNvSpPr>
            <a:spLocks noChangeArrowheads="1"/>
          </p:cNvSpPr>
          <p:nvPr/>
        </p:nvSpPr>
        <p:spPr bwMode="auto">
          <a:xfrm>
            <a:off x="3386138" y="2800350"/>
            <a:ext cx="3186112" cy="809625"/>
          </a:xfrm>
          <a:prstGeom prst="wedgeEllipseCallout">
            <a:avLst>
              <a:gd name="adj1" fmla="val 30120"/>
              <a:gd name="adj2" fmla="val 61176"/>
            </a:avLst>
          </a:prstGeom>
          <a:noFill/>
          <a:ln w="12700">
            <a:solidFill>
              <a:schemeClr val="tx2"/>
            </a:solidFill>
            <a:miter lim="800000"/>
            <a:headEnd/>
            <a:tailEnd/>
          </a:ln>
        </p:spPr>
        <p:txBody>
          <a:bodyPr anchor="b"/>
          <a:lstStyle/>
          <a:p>
            <a:pPr algn="ctr" eaLnBrk="1" hangingPunct="1"/>
            <a:r>
              <a:rPr lang="en-US" sz="1800" b="1" dirty="0">
                <a:solidFill>
                  <a:schemeClr val="tx2"/>
                </a:solidFill>
              </a:rPr>
              <a:t>Transitive Dependency</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685800" y="228600"/>
            <a:ext cx="7239000" cy="838200"/>
          </a:xfrm>
        </p:spPr>
        <p:txBody>
          <a:bodyPr/>
          <a:lstStyle/>
          <a:p>
            <a:r>
              <a:rPr lang="en-US" smtClean="0"/>
              <a:t>Bringing a Relation to 3NF</a:t>
            </a:r>
          </a:p>
        </p:txBody>
      </p:sp>
      <p:sp>
        <p:nvSpPr>
          <p:cNvPr id="24580" name="Rectangle 3"/>
          <p:cNvSpPr>
            <a:spLocks noGrp="1" noChangeArrowheads="1"/>
          </p:cNvSpPr>
          <p:nvPr>
            <p:ph type="body" idx="1"/>
          </p:nvPr>
        </p:nvSpPr>
        <p:spPr>
          <a:xfrm>
            <a:off x="685800" y="1371600"/>
            <a:ext cx="7696200" cy="2362200"/>
          </a:xfrm>
        </p:spPr>
        <p:txBody>
          <a:bodyPr/>
          <a:lstStyle/>
          <a:p>
            <a:pPr>
              <a:lnSpc>
                <a:spcPct val="90000"/>
              </a:lnSpc>
            </a:pPr>
            <a:r>
              <a:rPr lang="en-US" sz="2400" smtClean="0"/>
              <a:t>Remove the attributes, which are dependent on a non-key attribute, from the original relation. For each transitive dependency, create a new relation with the non-key attribute which is a determinant in the transitive dependency as a primary key, and the dependent non-key attribute as a dependent. </a:t>
            </a:r>
          </a:p>
        </p:txBody>
      </p:sp>
      <p:grpSp>
        <p:nvGrpSpPr>
          <p:cNvPr id="2" name="Group 4"/>
          <p:cNvGrpSpPr>
            <a:grpSpLocks/>
          </p:cNvGrpSpPr>
          <p:nvPr/>
        </p:nvGrpSpPr>
        <p:grpSpPr bwMode="auto">
          <a:xfrm>
            <a:off x="700088" y="3738563"/>
            <a:ext cx="7629525" cy="2071687"/>
            <a:chOff x="441" y="2355"/>
            <a:chExt cx="4806" cy="1305"/>
          </a:xfrm>
        </p:grpSpPr>
        <p:grpSp>
          <p:nvGrpSpPr>
            <p:cNvPr id="3" name="Group 5"/>
            <p:cNvGrpSpPr>
              <a:grpSpLocks/>
            </p:cNvGrpSpPr>
            <p:nvPr/>
          </p:nvGrpSpPr>
          <p:grpSpPr bwMode="auto">
            <a:xfrm>
              <a:off x="441" y="2361"/>
              <a:ext cx="4806" cy="1299"/>
              <a:chOff x="486" y="2352"/>
              <a:chExt cx="4752" cy="1218"/>
            </a:xfrm>
          </p:grpSpPr>
          <p:graphicFrame>
            <p:nvGraphicFramePr>
              <p:cNvPr id="24578" name="Object 6"/>
              <p:cNvGraphicFramePr>
                <a:graphicFrameLocks noChangeAspect="1"/>
              </p:cNvGraphicFramePr>
              <p:nvPr/>
            </p:nvGraphicFramePr>
            <p:xfrm>
              <a:off x="486" y="2352"/>
              <a:ext cx="4752" cy="1218"/>
            </p:xfrm>
            <a:graphic>
              <a:graphicData uri="http://schemas.openxmlformats.org/presentationml/2006/ole">
                <mc:AlternateContent xmlns:mc="http://schemas.openxmlformats.org/markup-compatibility/2006">
                  <mc:Choice xmlns:v="urn:schemas-microsoft-com:vml" Requires="v">
                    <p:oleObj spid="_x0000_s83974" name="Worksheet" r:id="rId4" imgW="3752757" imgH="961937" progId="Excel.Sheet.8">
                      <p:embed/>
                    </p:oleObj>
                  </mc:Choice>
                  <mc:Fallback>
                    <p:oleObj name="Worksheet" r:id="rId4" imgW="3752757" imgH="961937" progId="Excel.Sheet.8">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 y="2352"/>
                            <a:ext cx="4752" cy="1218"/>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4" name="Group 7"/>
              <p:cNvGrpSpPr>
                <a:grpSpLocks/>
              </p:cNvGrpSpPr>
              <p:nvPr/>
            </p:nvGrpSpPr>
            <p:grpSpPr bwMode="auto">
              <a:xfrm>
                <a:off x="870" y="2592"/>
                <a:ext cx="2736" cy="192"/>
                <a:chOff x="816" y="2592"/>
                <a:chExt cx="2736" cy="192"/>
              </a:xfrm>
            </p:grpSpPr>
            <p:grpSp>
              <p:nvGrpSpPr>
                <p:cNvPr id="5" name="Group 8"/>
                <p:cNvGrpSpPr>
                  <a:grpSpLocks/>
                </p:cNvGrpSpPr>
                <p:nvPr/>
              </p:nvGrpSpPr>
              <p:grpSpPr bwMode="auto">
                <a:xfrm>
                  <a:off x="816" y="2592"/>
                  <a:ext cx="1008" cy="192"/>
                  <a:chOff x="1200" y="2448"/>
                  <a:chExt cx="816" cy="144"/>
                </a:xfrm>
              </p:grpSpPr>
              <p:sp>
                <p:nvSpPr>
                  <p:cNvPr id="24598" name="Line 9"/>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4599" name="Line 10"/>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4600" name="Line 11"/>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nvGrpSpPr>
                <p:cNvPr id="6" name="Group 12"/>
                <p:cNvGrpSpPr>
                  <a:grpSpLocks/>
                </p:cNvGrpSpPr>
                <p:nvPr/>
              </p:nvGrpSpPr>
              <p:grpSpPr bwMode="auto">
                <a:xfrm>
                  <a:off x="2832" y="2592"/>
                  <a:ext cx="720" cy="192"/>
                  <a:chOff x="1200" y="2448"/>
                  <a:chExt cx="816" cy="144"/>
                </a:xfrm>
              </p:grpSpPr>
              <p:sp>
                <p:nvSpPr>
                  <p:cNvPr id="24595" name="Line 13"/>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4596" name="Line 14"/>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4597" name="Line 15"/>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nvGrpSpPr>
                <p:cNvPr id="7" name="Group 16"/>
                <p:cNvGrpSpPr>
                  <a:grpSpLocks/>
                </p:cNvGrpSpPr>
                <p:nvPr/>
              </p:nvGrpSpPr>
              <p:grpSpPr bwMode="auto">
                <a:xfrm>
                  <a:off x="1824" y="2592"/>
                  <a:ext cx="1008" cy="192"/>
                  <a:chOff x="1200" y="2448"/>
                  <a:chExt cx="816" cy="144"/>
                </a:xfrm>
              </p:grpSpPr>
              <p:sp>
                <p:nvSpPr>
                  <p:cNvPr id="24592" name="Line 17"/>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4593" name="Line 18"/>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4594" name="Line 19"/>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grpSp>
            <p:nvGrpSpPr>
              <p:cNvPr id="8" name="Group 20"/>
              <p:cNvGrpSpPr>
                <a:grpSpLocks/>
              </p:cNvGrpSpPr>
              <p:nvPr/>
            </p:nvGrpSpPr>
            <p:grpSpPr bwMode="auto">
              <a:xfrm>
                <a:off x="3894" y="2592"/>
                <a:ext cx="768" cy="192"/>
                <a:chOff x="1200" y="2448"/>
                <a:chExt cx="816" cy="144"/>
              </a:xfrm>
            </p:grpSpPr>
            <p:sp>
              <p:nvSpPr>
                <p:cNvPr id="24586" name="Line 21"/>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4587" name="Line 22"/>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4588" name="Line 23"/>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sp>
          <p:nvSpPr>
            <p:cNvPr id="24583" name="Oval 24"/>
            <p:cNvSpPr>
              <a:spLocks noChangeArrowheads="1"/>
            </p:cNvSpPr>
            <p:nvPr/>
          </p:nvSpPr>
          <p:spPr bwMode="auto">
            <a:xfrm>
              <a:off x="3666" y="2355"/>
              <a:ext cx="1248" cy="576"/>
            </a:xfrm>
            <a:prstGeom prst="ellipse">
              <a:avLst/>
            </a:prstGeom>
            <a:noFill/>
            <a:ln w="28575">
              <a:solidFill>
                <a:schemeClr val="tx2"/>
              </a:solidFill>
              <a:round/>
              <a:headEnd/>
              <a:tailEnd/>
            </a:ln>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a:xfrm>
            <a:off x="485775" y="152400"/>
            <a:ext cx="7772400" cy="762000"/>
          </a:xfrm>
        </p:spPr>
        <p:txBody>
          <a:bodyPr/>
          <a:lstStyle/>
          <a:p>
            <a:r>
              <a:rPr lang="en-US" smtClean="0"/>
              <a:t>Bringing a Relation to 3NF</a:t>
            </a:r>
          </a:p>
        </p:txBody>
      </p:sp>
      <p:grpSp>
        <p:nvGrpSpPr>
          <p:cNvPr id="2" name="Group 3"/>
          <p:cNvGrpSpPr>
            <a:grpSpLocks/>
          </p:cNvGrpSpPr>
          <p:nvPr/>
        </p:nvGrpSpPr>
        <p:grpSpPr bwMode="auto">
          <a:xfrm>
            <a:off x="1676400" y="2133600"/>
            <a:ext cx="5872163" cy="1947863"/>
            <a:chOff x="555" y="2803"/>
            <a:chExt cx="3699" cy="1227"/>
          </a:xfrm>
        </p:grpSpPr>
        <p:graphicFrame>
          <p:nvGraphicFramePr>
            <p:cNvPr id="25604" name="Object 4"/>
            <p:cNvGraphicFramePr>
              <a:graphicFrameLocks noChangeAspect="1"/>
            </p:cNvGraphicFramePr>
            <p:nvPr/>
          </p:nvGraphicFramePr>
          <p:xfrm>
            <a:off x="555" y="2803"/>
            <a:ext cx="3699" cy="1227"/>
          </p:xfrm>
          <a:graphic>
            <a:graphicData uri="http://schemas.openxmlformats.org/presentationml/2006/ole">
              <mc:AlternateContent xmlns:mc="http://schemas.openxmlformats.org/markup-compatibility/2006">
                <mc:Choice xmlns:v="urn:schemas-microsoft-com:vml" Requires="v">
                  <p:oleObj spid="_x0000_s85006" name="Worksheet" r:id="rId4" imgW="2895630" imgH="961937" progId="Excel.Sheet.8">
                    <p:embed/>
                  </p:oleObj>
                </mc:Choice>
                <mc:Fallback>
                  <p:oleObj name="Worksheet" r:id="rId4" imgW="2895630" imgH="961937" progId="Excel.Sheet.8">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 y="2803"/>
                          <a:ext cx="3699" cy="1227"/>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3" name="Group 5"/>
            <p:cNvGrpSpPr>
              <a:grpSpLocks/>
            </p:cNvGrpSpPr>
            <p:nvPr/>
          </p:nvGrpSpPr>
          <p:grpSpPr bwMode="auto">
            <a:xfrm>
              <a:off x="943" y="3055"/>
              <a:ext cx="2767" cy="205"/>
              <a:chOff x="816" y="2592"/>
              <a:chExt cx="2736" cy="192"/>
            </a:xfrm>
          </p:grpSpPr>
          <p:grpSp>
            <p:nvGrpSpPr>
              <p:cNvPr id="4" name="Group 6"/>
              <p:cNvGrpSpPr>
                <a:grpSpLocks/>
              </p:cNvGrpSpPr>
              <p:nvPr/>
            </p:nvGrpSpPr>
            <p:grpSpPr bwMode="auto">
              <a:xfrm>
                <a:off x="816" y="2592"/>
                <a:ext cx="1008" cy="192"/>
                <a:chOff x="1200" y="2448"/>
                <a:chExt cx="816" cy="144"/>
              </a:xfrm>
            </p:grpSpPr>
            <p:sp>
              <p:nvSpPr>
                <p:cNvPr id="25642" name="Line 7"/>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5643" name="Line 8"/>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5644" name="Line 9"/>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nvGrpSpPr>
              <p:cNvPr id="5" name="Group 10"/>
              <p:cNvGrpSpPr>
                <a:grpSpLocks/>
              </p:cNvGrpSpPr>
              <p:nvPr/>
            </p:nvGrpSpPr>
            <p:grpSpPr bwMode="auto">
              <a:xfrm>
                <a:off x="2832" y="2592"/>
                <a:ext cx="720" cy="192"/>
                <a:chOff x="1200" y="2448"/>
                <a:chExt cx="816" cy="144"/>
              </a:xfrm>
            </p:grpSpPr>
            <p:sp>
              <p:nvSpPr>
                <p:cNvPr id="25639" name="Line 11"/>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5640" name="Line 12"/>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5641" name="Line 13"/>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nvGrpSpPr>
              <p:cNvPr id="6" name="Group 14"/>
              <p:cNvGrpSpPr>
                <a:grpSpLocks/>
              </p:cNvGrpSpPr>
              <p:nvPr/>
            </p:nvGrpSpPr>
            <p:grpSpPr bwMode="auto">
              <a:xfrm>
                <a:off x="1824" y="2592"/>
                <a:ext cx="1008" cy="192"/>
                <a:chOff x="1200" y="2448"/>
                <a:chExt cx="816" cy="144"/>
              </a:xfrm>
            </p:grpSpPr>
            <p:sp>
              <p:nvSpPr>
                <p:cNvPr id="25636" name="Line 15"/>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5637" name="Line 16"/>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5638" name="Line 17"/>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grpSp>
      <p:grpSp>
        <p:nvGrpSpPr>
          <p:cNvPr id="7" name="Group 18"/>
          <p:cNvGrpSpPr>
            <a:grpSpLocks/>
          </p:cNvGrpSpPr>
          <p:nvPr/>
        </p:nvGrpSpPr>
        <p:grpSpPr bwMode="auto">
          <a:xfrm>
            <a:off x="533400" y="990600"/>
            <a:ext cx="3186113" cy="990600"/>
            <a:chOff x="414" y="993"/>
            <a:chExt cx="4806" cy="1299"/>
          </a:xfrm>
        </p:grpSpPr>
        <p:grpSp>
          <p:nvGrpSpPr>
            <p:cNvPr id="8" name="Group 19"/>
            <p:cNvGrpSpPr>
              <a:grpSpLocks/>
            </p:cNvGrpSpPr>
            <p:nvPr/>
          </p:nvGrpSpPr>
          <p:grpSpPr bwMode="auto">
            <a:xfrm>
              <a:off x="414" y="993"/>
              <a:ext cx="4806" cy="1299"/>
              <a:chOff x="486" y="2352"/>
              <a:chExt cx="4752" cy="1218"/>
            </a:xfrm>
          </p:grpSpPr>
          <p:graphicFrame>
            <p:nvGraphicFramePr>
              <p:cNvPr id="25603" name="Object 20"/>
              <p:cNvGraphicFramePr>
                <a:graphicFrameLocks noChangeAspect="1"/>
              </p:cNvGraphicFramePr>
              <p:nvPr/>
            </p:nvGraphicFramePr>
            <p:xfrm>
              <a:off x="486" y="2352"/>
              <a:ext cx="4752" cy="1218"/>
            </p:xfrm>
            <a:graphic>
              <a:graphicData uri="http://schemas.openxmlformats.org/presentationml/2006/ole">
                <mc:AlternateContent xmlns:mc="http://schemas.openxmlformats.org/markup-compatibility/2006">
                  <mc:Choice xmlns:v="urn:schemas-microsoft-com:vml" Requires="v">
                    <p:oleObj spid="_x0000_s85007" name="Worksheet" r:id="rId7" imgW="3752757" imgH="961937" progId="Excel.Sheet.8">
                      <p:embed/>
                    </p:oleObj>
                  </mc:Choice>
                  <mc:Fallback>
                    <p:oleObj name="Worksheet" r:id="rId7" imgW="3752757" imgH="961937" progId="Excel.Sheet.8">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 y="2352"/>
                            <a:ext cx="4752" cy="1218"/>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9" name="Group 21"/>
              <p:cNvGrpSpPr>
                <a:grpSpLocks/>
              </p:cNvGrpSpPr>
              <p:nvPr/>
            </p:nvGrpSpPr>
            <p:grpSpPr bwMode="auto">
              <a:xfrm>
                <a:off x="870" y="2592"/>
                <a:ext cx="2736" cy="192"/>
                <a:chOff x="816" y="2592"/>
                <a:chExt cx="2736" cy="192"/>
              </a:xfrm>
            </p:grpSpPr>
            <p:grpSp>
              <p:nvGrpSpPr>
                <p:cNvPr id="10" name="Group 22"/>
                <p:cNvGrpSpPr>
                  <a:grpSpLocks/>
                </p:cNvGrpSpPr>
                <p:nvPr/>
              </p:nvGrpSpPr>
              <p:grpSpPr bwMode="auto">
                <a:xfrm>
                  <a:off x="816" y="2592"/>
                  <a:ext cx="1008" cy="192"/>
                  <a:chOff x="1200" y="2448"/>
                  <a:chExt cx="816" cy="144"/>
                </a:xfrm>
              </p:grpSpPr>
              <p:sp>
                <p:nvSpPr>
                  <p:cNvPr id="25629" name="Line 23"/>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5630" name="Line 24"/>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5631" name="Line 25"/>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nvGrpSpPr>
                <p:cNvPr id="11" name="Group 26"/>
                <p:cNvGrpSpPr>
                  <a:grpSpLocks/>
                </p:cNvGrpSpPr>
                <p:nvPr/>
              </p:nvGrpSpPr>
              <p:grpSpPr bwMode="auto">
                <a:xfrm>
                  <a:off x="2832" y="2592"/>
                  <a:ext cx="720" cy="192"/>
                  <a:chOff x="1200" y="2448"/>
                  <a:chExt cx="816" cy="144"/>
                </a:xfrm>
              </p:grpSpPr>
              <p:sp>
                <p:nvSpPr>
                  <p:cNvPr id="25626" name="Line 27"/>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5627" name="Line 28"/>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5628" name="Line 29"/>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nvGrpSpPr>
                <p:cNvPr id="12" name="Group 30"/>
                <p:cNvGrpSpPr>
                  <a:grpSpLocks/>
                </p:cNvGrpSpPr>
                <p:nvPr/>
              </p:nvGrpSpPr>
              <p:grpSpPr bwMode="auto">
                <a:xfrm>
                  <a:off x="1824" y="2592"/>
                  <a:ext cx="1008" cy="192"/>
                  <a:chOff x="1200" y="2448"/>
                  <a:chExt cx="816" cy="144"/>
                </a:xfrm>
              </p:grpSpPr>
              <p:sp>
                <p:nvSpPr>
                  <p:cNvPr id="25623" name="Line 31"/>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5624" name="Line 32"/>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5625" name="Line 33"/>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grpSp>
            <p:nvGrpSpPr>
              <p:cNvPr id="13" name="Group 34"/>
              <p:cNvGrpSpPr>
                <a:grpSpLocks/>
              </p:cNvGrpSpPr>
              <p:nvPr/>
            </p:nvGrpSpPr>
            <p:grpSpPr bwMode="auto">
              <a:xfrm>
                <a:off x="3894" y="2592"/>
                <a:ext cx="768" cy="192"/>
                <a:chOff x="1200" y="2448"/>
                <a:chExt cx="816" cy="144"/>
              </a:xfrm>
            </p:grpSpPr>
            <p:sp>
              <p:nvSpPr>
                <p:cNvPr id="25617" name="Line 35"/>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5618" name="Line 36"/>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5619" name="Line 37"/>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sp>
          <p:nvSpPr>
            <p:cNvPr id="25614" name="Oval 38"/>
            <p:cNvSpPr>
              <a:spLocks noChangeArrowheads="1"/>
            </p:cNvSpPr>
            <p:nvPr/>
          </p:nvSpPr>
          <p:spPr bwMode="auto">
            <a:xfrm>
              <a:off x="3621" y="1059"/>
              <a:ext cx="1248" cy="576"/>
            </a:xfrm>
            <a:prstGeom prst="ellipse">
              <a:avLst/>
            </a:prstGeom>
            <a:noFill/>
            <a:ln w="28575">
              <a:solidFill>
                <a:schemeClr val="tx2"/>
              </a:solidFill>
              <a:round/>
              <a:headEnd/>
              <a:tailEnd/>
            </a:ln>
          </p:spPr>
          <p:txBody>
            <a:bodyPr wrap="none" anchor="ctr"/>
            <a:lstStyle/>
            <a:p>
              <a:endParaRPr lang="en-US"/>
            </a:p>
          </p:txBody>
        </p:sp>
      </p:grpSp>
      <p:grpSp>
        <p:nvGrpSpPr>
          <p:cNvPr id="14" name="Group 39"/>
          <p:cNvGrpSpPr>
            <a:grpSpLocks/>
          </p:cNvGrpSpPr>
          <p:nvPr/>
        </p:nvGrpSpPr>
        <p:grpSpPr bwMode="auto">
          <a:xfrm>
            <a:off x="2971800" y="4267200"/>
            <a:ext cx="2997200" cy="1960563"/>
            <a:chOff x="3391" y="2786"/>
            <a:chExt cx="1888" cy="1235"/>
          </a:xfrm>
        </p:grpSpPr>
        <p:graphicFrame>
          <p:nvGraphicFramePr>
            <p:cNvPr id="25602" name="Object 40"/>
            <p:cNvGraphicFramePr>
              <a:graphicFrameLocks noChangeAspect="1"/>
            </p:cNvGraphicFramePr>
            <p:nvPr/>
          </p:nvGraphicFramePr>
          <p:xfrm>
            <a:off x="3391" y="2786"/>
            <a:ext cx="1888" cy="1235"/>
          </p:xfrm>
          <a:graphic>
            <a:graphicData uri="http://schemas.openxmlformats.org/presentationml/2006/ole">
              <mc:AlternateContent xmlns:mc="http://schemas.openxmlformats.org/markup-compatibility/2006">
                <mc:Choice xmlns:v="urn:schemas-microsoft-com:vml" Requires="v">
                  <p:oleObj spid="_x0000_s85008" name="Worksheet" r:id="rId10" imgW="1743840" imgH="1068840" progId="Excel.Sheet.8">
                    <p:embed/>
                  </p:oleObj>
                </mc:Choice>
                <mc:Fallback>
                  <p:oleObj name="Worksheet" r:id="rId10" imgW="1743840" imgH="1068840" progId="Excel.Sheet.8">
                    <p:embed/>
                    <p:pic>
                      <p:nvPicPr>
                        <p:cNvPr id="0"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91" y="2786"/>
                          <a:ext cx="1888" cy="1235"/>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15" name="Group 41"/>
            <p:cNvGrpSpPr>
              <a:grpSpLocks/>
            </p:cNvGrpSpPr>
            <p:nvPr/>
          </p:nvGrpSpPr>
          <p:grpSpPr bwMode="auto">
            <a:xfrm>
              <a:off x="3912" y="3019"/>
              <a:ext cx="776" cy="151"/>
              <a:chOff x="1200" y="2448"/>
              <a:chExt cx="816" cy="144"/>
            </a:xfrm>
          </p:grpSpPr>
          <p:sp>
            <p:nvSpPr>
              <p:cNvPr id="25610" name="Line 42"/>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5611" name="Line 43"/>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5612" name="Line 44"/>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title"/>
          </p:nvPr>
        </p:nvSpPr>
        <p:spPr>
          <a:xfrm>
            <a:off x="0" y="0"/>
            <a:ext cx="9144000" cy="887104"/>
          </a:xfrm>
        </p:spPr>
        <p:txBody>
          <a:bodyPr/>
          <a:lstStyle/>
          <a:p>
            <a:r>
              <a:rPr lang="en-US" sz="3600" dirty="0" err="1" smtClean="0">
                <a:latin typeface="Times New Roman" pitchFamily="18" charset="0"/>
              </a:rPr>
              <a:t>Unnormalised</a:t>
            </a:r>
            <a:r>
              <a:rPr lang="en-US" sz="3600" dirty="0" smtClean="0">
                <a:latin typeface="Times New Roman" pitchFamily="18" charset="0"/>
              </a:rPr>
              <a:t> Normal Form (UNF)</a:t>
            </a:r>
            <a:endParaRPr lang="en-US" dirty="0" smtClean="0"/>
          </a:p>
        </p:txBody>
      </p:sp>
      <p:pic>
        <p:nvPicPr>
          <p:cNvPr id="51203" name="Picture 15"/>
          <p:cNvPicPr>
            <a:picLocks noChangeAspect="1" noChangeArrowheads="1"/>
          </p:cNvPicPr>
          <p:nvPr/>
        </p:nvPicPr>
        <p:blipFill>
          <a:blip r:embed="rId2"/>
          <a:srcRect/>
          <a:stretch>
            <a:fillRect/>
          </a:stretch>
        </p:blipFill>
        <p:spPr bwMode="auto">
          <a:xfrm>
            <a:off x="1300163" y="1042348"/>
            <a:ext cx="6203950" cy="4130675"/>
          </a:xfrm>
          <a:prstGeom prst="rect">
            <a:avLst/>
          </a:prstGeom>
          <a:noFill/>
          <a:ln w="12700">
            <a:noFill/>
            <a:miter lim="800000"/>
            <a:headEnd type="none" w="sm" len="sm"/>
            <a:tailEnd type="none" w="sm" len="sm"/>
          </a:ln>
        </p:spPr>
      </p:pic>
      <p:grpSp>
        <p:nvGrpSpPr>
          <p:cNvPr id="2" name="Group 18"/>
          <p:cNvGrpSpPr>
            <a:grpSpLocks/>
          </p:cNvGrpSpPr>
          <p:nvPr/>
        </p:nvGrpSpPr>
        <p:grpSpPr bwMode="auto">
          <a:xfrm>
            <a:off x="304800" y="5442259"/>
            <a:ext cx="8534400" cy="735012"/>
            <a:chOff x="192" y="3411"/>
            <a:chExt cx="5376" cy="463"/>
          </a:xfrm>
        </p:grpSpPr>
        <p:sp>
          <p:nvSpPr>
            <p:cNvPr id="51205" name="Rectangle 17"/>
            <p:cNvSpPr>
              <a:spLocks noChangeArrowheads="1"/>
            </p:cNvSpPr>
            <p:nvPr/>
          </p:nvSpPr>
          <p:spPr bwMode="auto">
            <a:xfrm>
              <a:off x="454" y="3411"/>
              <a:ext cx="4937" cy="463"/>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51206" name="Text Box 16"/>
            <p:cNvSpPr txBox="1">
              <a:spLocks noChangeArrowheads="1"/>
            </p:cNvSpPr>
            <p:nvPr/>
          </p:nvSpPr>
          <p:spPr bwMode="auto">
            <a:xfrm>
              <a:off x="192" y="3414"/>
              <a:ext cx="5376" cy="442"/>
            </a:xfrm>
            <a:prstGeom prst="rect">
              <a:avLst/>
            </a:prstGeom>
            <a:noFill/>
            <a:ln w="12700">
              <a:noFill/>
              <a:miter lim="800000"/>
              <a:headEnd type="none" w="sm" len="sm"/>
              <a:tailEnd type="none" w="sm" len="sm"/>
            </a:ln>
          </p:spPr>
          <p:txBody>
            <a:bodyPr>
              <a:spAutoFit/>
            </a:bodyPr>
            <a:lstStyle/>
            <a:p>
              <a:r>
                <a:rPr lang="en-GB" sz="2000" dirty="0">
                  <a:solidFill>
                    <a:schemeClr val="accent2"/>
                  </a:solidFill>
                </a:rPr>
                <a:t>             ORDER</a:t>
              </a:r>
              <a:r>
                <a:rPr lang="en-GB" sz="2000" dirty="0">
                  <a:solidFill>
                    <a:schemeClr val="tx2"/>
                  </a:solidFill>
                </a:rPr>
                <a:t> (</a:t>
              </a:r>
              <a:r>
                <a:rPr lang="en-GB" sz="2000" u="sng" dirty="0">
                  <a:solidFill>
                    <a:srgbClr val="0000FF"/>
                  </a:solidFill>
                </a:rPr>
                <a:t>order-no</a:t>
              </a:r>
              <a:r>
                <a:rPr lang="en-GB" sz="2000" dirty="0">
                  <a:solidFill>
                    <a:schemeClr val="tx2"/>
                  </a:solidFill>
                </a:rPr>
                <a:t>, order-date, </a:t>
              </a:r>
              <a:r>
                <a:rPr lang="en-GB" sz="2000" dirty="0" err="1">
                  <a:solidFill>
                    <a:schemeClr val="tx2"/>
                  </a:solidFill>
                </a:rPr>
                <a:t>cust</a:t>
              </a:r>
              <a:r>
                <a:rPr lang="en-GB" sz="2000" dirty="0">
                  <a:solidFill>
                    <a:schemeClr val="tx2"/>
                  </a:solidFill>
                </a:rPr>
                <a:t>-no, </a:t>
              </a:r>
              <a:r>
                <a:rPr lang="en-GB" sz="2000" dirty="0" err="1">
                  <a:solidFill>
                    <a:schemeClr val="tx2"/>
                  </a:solidFill>
                </a:rPr>
                <a:t>cust</a:t>
              </a:r>
              <a:r>
                <a:rPr lang="en-GB" sz="2000" dirty="0">
                  <a:solidFill>
                    <a:schemeClr val="tx2"/>
                  </a:solidFill>
                </a:rPr>
                <a:t>-name, </a:t>
              </a:r>
              <a:r>
                <a:rPr lang="en-GB" sz="2000" dirty="0" err="1">
                  <a:solidFill>
                    <a:schemeClr val="tx2"/>
                  </a:solidFill>
                </a:rPr>
                <a:t>cust</a:t>
              </a:r>
              <a:r>
                <a:rPr lang="en-GB" sz="2000" dirty="0">
                  <a:solidFill>
                    <a:schemeClr val="tx2"/>
                  </a:solidFill>
                </a:rPr>
                <a:t>-add, </a:t>
              </a:r>
            </a:p>
            <a:p>
              <a:r>
                <a:rPr lang="en-GB" sz="2000" dirty="0">
                  <a:solidFill>
                    <a:schemeClr val="tx2"/>
                  </a:solidFill>
                </a:rPr>
                <a:t>	   </a:t>
              </a:r>
              <a:r>
                <a:rPr lang="en-GB" sz="2000" i="1" dirty="0">
                  <a:solidFill>
                    <a:schemeClr val="tx2"/>
                  </a:solidFill>
                </a:rPr>
                <a:t>(prod-no, prod-</a:t>
              </a:r>
              <a:r>
                <a:rPr lang="en-GB" sz="2000" i="1" dirty="0" err="1">
                  <a:solidFill>
                    <a:schemeClr val="tx2"/>
                  </a:solidFill>
                </a:rPr>
                <a:t>desc</a:t>
              </a:r>
              <a:r>
                <a:rPr lang="en-GB" sz="2000" i="1" dirty="0">
                  <a:solidFill>
                    <a:schemeClr val="tx2"/>
                  </a:solidFill>
                </a:rPr>
                <a:t>, unit-price, </a:t>
              </a:r>
              <a:r>
                <a:rPr lang="en-GB" sz="2000" i="1" dirty="0" err="1">
                  <a:solidFill>
                    <a:schemeClr val="tx2"/>
                  </a:solidFill>
                </a:rPr>
                <a:t>ord</a:t>
              </a:r>
              <a:r>
                <a:rPr lang="en-GB" sz="2000" i="1" dirty="0">
                  <a:solidFill>
                    <a:schemeClr val="tx2"/>
                  </a:solidFill>
                </a:rPr>
                <a:t>-qty, line-total)*,</a:t>
              </a:r>
              <a:r>
                <a:rPr lang="en-GB" sz="2000" dirty="0">
                  <a:solidFill>
                    <a:schemeClr val="tx2"/>
                  </a:solidFill>
                </a:rPr>
                <a:t> order-total</a:t>
              </a:r>
            </a:p>
          </p:txBody>
        </p:sp>
      </p:gr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6"/>
          <p:cNvSpPr>
            <a:spLocks noChangeArrowheads="1"/>
          </p:cNvSpPr>
          <p:nvPr/>
        </p:nvSpPr>
        <p:spPr bwMode="auto">
          <a:xfrm>
            <a:off x="611188" y="1111250"/>
            <a:ext cx="7762875" cy="1366838"/>
          </a:xfrm>
          <a:prstGeom prst="rect">
            <a:avLst/>
          </a:prstGeom>
          <a:solidFill>
            <a:srgbClr val="F0F5FE"/>
          </a:solidFill>
          <a:ln w="12700">
            <a:solidFill>
              <a:schemeClr val="tx2"/>
            </a:solidFill>
            <a:miter lim="800000"/>
            <a:headEnd type="none" w="sm" len="sm"/>
            <a:tailEnd type="none" w="sm" len="sm"/>
          </a:ln>
        </p:spPr>
        <p:txBody>
          <a:bodyPr wrap="none" anchor="ctr"/>
          <a:lstStyle/>
          <a:p>
            <a:endParaRPr lang="en-US"/>
          </a:p>
        </p:txBody>
      </p:sp>
      <p:sp>
        <p:nvSpPr>
          <p:cNvPr id="52227" name="Rectangle 3"/>
          <p:cNvSpPr>
            <a:spLocks noGrp="1" noChangeArrowheads="1"/>
          </p:cNvSpPr>
          <p:nvPr>
            <p:ph type="title"/>
          </p:nvPr>
        </p:nvSpPr>
        <p:spPr>
          <a:xfrm>
            <a:off x="0" y="0"/>
            <a:ext cx="9144000" cy="900752"/>
          </a:xfrm>
        </p:spPr>
        <p:txBody>
          <a:bodyPr/>
          <a:lstStyle/>
          <a:p>
            <a:r>
              <a:rPr lang="en-US" sz="3600" dirty="0" smtClean="0">
                <a:latin typeface="Times New Roman" pitchFamily="18" charset="0"/>
              </a:rPr>
              <a:t>First Normal Form (1NF)</a:t>
            </a:r>
            <a:endParaRPr lang="en-US" dirty="0" smtClean="0"/>
          </a:p>
        </p:txBody>
      </p:sp>
      <p:sp>
        <p:nvSpPr>
          <p:cNvPr id="52228" name="Rectangle 7"/>
          <p:cNvSpPr>
            <a:spLocks noGrp="1" noChangeArrowheads="1"/>
          </p:cNvSpPr>
          <p:nvPr>
            <p:ph type="body" idx="1"/>
          </p:nvPr>
        </p:nvSpPr>
        <p:spPr>
          <a:xfrm>
            <a:off x="631825" y="1138238"/>
            <a:ext cx="7810500" cy="1069975"/>
          </a:xfrm>
          <a:noFill/>
        </p:spPr>
        <p:txBody>
          <a:bodyPr/>
          <a:lstStyle/>
          <a:p>
            <a:pPr marL="0" indent="0">
              <a:lnSpc>
                <a:spcPct val="90000"/>
              </a:lnSpc>
              <a:buClr>
                <a:schemeClr val="accent2"/>
              </a:buClr>
              <a:buFont typeface="Monotype Sorts" pitchFamily="2" charset="2"/>
              <a:buNone/>
            </a:pPr>
            <a:r>
              <a:rPr lang="en-US" sz="2200" b="1" dirty="0" smtClean="0">
                <a:solidFill>
                  <a:srgbClr val="0000FF"/>
                </a:solidFill>
                <a:latin typeface="Times New Roman" pitchFamily="18" charset="0"/>
              </a:rPr>
              <a:t>Definition</a:t>
            </a:r>
            <a:r>
              <a:rPr lang="en-US" sz="2200" dirty="0" smtClean="0">
                <a:solidFill>
                  <a:schemeClr val="tx2"/>
                </a:solidFill>
                <a:latin typeface="Times New Roman" pitchFamily="18" charset="0"/>
              </a:rPr>
              <a:t>: A relation is in 1NF if, and only if, all its underlying attributes contain atomic values only.</a:t>
            </a:r>
          </a:p>
          <a:p>
            <a:pPr marL="0" indent="0">
              <a:lnSpc>
                <a:spcPct val="90000"/>
              </a:lnSpc>
              <a:buClr>
                <a:schemeClr val="accent2"/>
              </a:buClr>
              <a:buFont typeface="Monotype Sorts" pitchFamily="2" charset="2"/>
              <a:buNone/>
            </a:pPr>
            <a:endParaRPr lang="en-US" sz="400" dirty="0" smtClean="0">
              <a:solidFill>
                <a:schemeClr val="tx2"/>
              </a:solidFill>
              <a:latin typeface="Times New Roman" pitchFamily="18" charset="0"/>
            </a:endParaRPr>
          </a:p>
          <a:p>
            <a:pPr marL="0" indent="0">
              <a:lnSpc>
                <a:spcPct val="90000"/>
              </a:lnSpc>
              <a:buClr>
                <a:schemeClr val="accent2"/>
              </a:buClr>
              <a:buFont typeface="Monotype Sorts" pitchFamily="2" charset="2"/>
              <a:buNone/>
            </a:pPr>
            <a:endParaRPr lang="en-US" sz="2000" dirty="0" smtClean="0">
              <a:solidFill>
                <a:schemeClr val="tx2"/>
              </a:solidFill>
              <a:latin typeface="Times New Roman" pitchFamily="18" charset="0"/>
            </a:endParaRPr>
          </a:p>
        </p:txBody>
      </p:sp>
      <p:grpSp>
        <p:nvGrpSpPr>
          <p:cNvPr id="2" name="Group 10"/>
          <p:cNvGrpSpPr>
            <a:grpSpLocks/>
          </p:cNvGrpSpPr>
          <p:nvPr/>
        </p:nvGrpSpPr>
        <p:grpSpPr bwMode="auto">
          <a:xfrm>
            <a:off x="612775" y="3970338"/>
            <a:ext cx="7658100" cy="2714625"/>
            <a:chOff x="386" y="1652"/>
            <a:chExt cx="4824" cy="1710"/>
          </a:xfrm>
        </p:grpSpPr>
        <p:sp>
          <p:nvSpPr>
            <p:cNvPr id="52238" name="Rectangle 8"/>
            <p:cNvSpPr>
              <a:spLocks noChangeArrowheads="1"/>
            </p:cNvSpPr>
            <p:nvPr/>
          </p:nvSpPr>
          <p:spPr bwMode="auto">
            <a:xfrm>
              <a:off x="386" y="1671"/>
              <a:ext cx="4487" cy="1691"/>
            </a:xfrm>
            <a:prstGeom prst="rect">
              <a:avLst/>
            </a:prstGeom>
            <a:solidFill>
              <a:srgbClr val="F0F5FE"/>
            </a:solidFill>
            <a:ln w="12700">
              <a:solidFill>
                <a:schemeClr val="tx2"/>
              </a:solidFill>
              <a:miter lim="800000"/>
              <a:headEnd type="none" w="sm" len="sm"/>
              <a:tailEnd type="none" w="sm" len="sm"/>
            </a:ln>
          </p:spPr>
          <p:txBody>
            <a:bodyPr wrap="none" anchor="ctr"/>
            <a:lstStyle/>
            <a:p>
              <a:endParaRPr lang="en-US"/>
            </a:p>
          </p:txBody>
        </p:sp>
        <p:sp>
          <p:nvSpPr>
            <p:cNvPr id="52239" name="Rectangle 9"/>
            <p:cNvSpPr>
              <a:spLocks noChangeArrowheads="1"/>
            </p:cNvSpPr>
            <p:nvPr/>
          </p:nvSpPr>
          <p:spPr bwMode="auto">
            <a:xfrm>
              <a:off x="392" y="1652"/>
              <a:ext cx="4818" cy="674"/>
            </a:xfrm>
            <a:prstGeom prst="rect">
              <a:avLst/>
            </a:prstGeom>
            <a:noFill/>
            <a:ln w="9525">
              <a:noFill/>
              <a:miter lim="800000"/>
              <a:headEnd/>
              <a:tailEnd/>
            </a:ln>
          </p:spPr>
          <p:txBody>
            <a:bodyPr lIns="92075" tIns="46038" rIns="92075" bIns="46038"/>
            <a:lstStyle/>
            <a:p>
              <a:pPr marL="381000" indent="-381000">
                <a:lnSpc>
                  <a:spcPct val="90000"/>
                </a:lnSpc>
                <a:spcBef>
                  <a:spcPct val="20000"/>
                </a:spcBef>
                <a:buClr>
                  <a:schemeClr val="accent2"/>
                </a:buClr>
                <a:buSzPct val="75000"/>
                <a:buFont typeface="Monotype Sorts" pitchFamily="2" charset="2"/>
                <a:buNone/>
              </a:pPr>
              <a:r>
                <a:rPr lang="en-US" sz="1800" b="1">
                  <a:solidFill>
                    <a:srgbClr val="0000FF"/>
                  </a:solidFill>
                </a:rPr>
                <a:t>Steps from UNF to 1NF</a:t>
              </a:r>
              <a:r>
                <a:rPr lang="en-US" sz="1800">
                  <a:solidFill>
                    <a:schemeClr val="tx2"/>
                  </a:solidFill>
                </a:rPr>
                <a:t>: </a:t>
              </a:r>
            </a:p>
            <a:p>
              <a:pPr marL="381000" indent="-381000">
                <a:lnSpc>
                  <a:spcPct val="90000"/>
                </a:lnSpc>
                <a:spcBef>
                  <a:spcPct val="20000"/>
                </a:spcBef>
                <a:buClr>
                  <a:schemeClr val="accent2"/>
                </a:buClr>
                <a:buSzPct val="75000"/>
                <a:buFont typeface="Monotype Sorts" pitchFamily="2" charset="2"/>
                <a:buChar char="v"/>
              </a:pPr>
              <a:r>
                <a:rPr lang="en-US" sz="1800">
                  <a:solidFill>
                    <a:schemeClr val="tx2"/>
                  </a:solidFill>
                </a:rPr>
                <a:t>Remove the outermost repeating group (and any nested repeated groups it may contain) and create a new relation to contain it.</a:t>
              </a:r>
            </a:p>
            <a:p>
              <a:pPr marL="381000" indent="-381000">
                <a:lnSpc>
                  <a:spcPct val="90000"/>
                </a:lnSpc>
                <a:spcBef>
                  <a:spcPct val="20000"/>
                </a:spcBef>
                <a:buClr>
                  <a:schemeClr val="accent2"/>
                </a:buClr>
                <a:buSzPct val="75000"/>
                <a:buFont typeface="Monotype Sorts" pitchFamily="2" charset="2"/>
                <a:buChar char="v"/>
              </a:pPr>
              <a:r>
                <a:rPr lang="en-US" sz="1800">
                  <a:solidFill>
                    <a:schemeClr val="tx2"/>
                  </a:solidFill>
                </a:rPr>
                <a:t>Add to this relation a copy of the PK of the relation immediately enclosing it.</a:t>
              </a:r>
            </a:p>
            <a:p>
              <a:pPr marL="381000" indent="-381000">
                <a:lnSpc>
                  <a:spcPct val="90000"/>
                </a:lnSpc>
                <a:spcBef>
                  <a:spcPct val="20000"/>
                </a:spcBef>
                <a:buClr>
                  <a:schemeClr val="accent2"/>
                </a:buClr>
                <a:buSzPct val="75000"/>
                <a:buFont typeface="Monotype Sorts" pitchFamily="2" charset="2"/>
                <a:buChar char="v"/>
              </a:pPr>
              <a:r>
                <a:rPr lang="en-US" sz="1800">
                  <a:solidFill>
                    <a:schemeClr val="tx2"/>
                  </a:solidFill>
                </a:rPr>
                <a:t>Name the new entity </a:t>
              </a:r>
              <a:r>
                <a:rPr lang="en-US" sz="1800" i="1">
                  <a:solidFill>
                    <a:srgbClr val="0000FF"/>
                  </a:solidFill>
                </a:rPr>
                <a:t>(appending the number 1 to indicate 1NF)</a:t>
              </a:r>
              <a:endParaRPr lang="en-US" sz="1800">
                <a:solidFill>
                  <a:schemeClr val="tx2"/>
                </a:solidFill>
              </a:endParaRPr>
            </a:p>
            <a:p>
              <a:pPr marL="381000" indent="-381000">
                <a:lnSpc>
                  <a:spcPct val="90000"/>
                </a:lnSpc>
                <a:spcBef>
                  <a:spcPct val="20000"/>
                </a:spcBef>
                <a:buClr>
                  <a:schemeClr val="accent2"/>
                </a:buClr>
                <a:buSzPct val="75000"/>
                <a:buFont typeface="Monotype Sorts" pitchFamily="2" charset="2"/>
                <a:buChar char="v"/>
              </a:pPr>
              <a:r>
                <a:rPr lang="en-US" sz="1800">
                  <a:solidFill>
                    <a:schemeClr val="tx2"/>
                  </a:solidFill>
                </a:rPr>
                <a:t>Determine the PK of the new entity</a:t>
              </a:r>
            </a:p>
            <a:p>
              <a:pPr marL="381000" indent="-381000">
                <a:lnSpc>
                  <a:spcPct val="90000"/>
                </a:lnSpc>
                <a:spcBef>
                  <a:spcPct val="20000"/>
                </a:spcBef>
                <a:buClr>
                  <a:schemeClr val="accent2"/>
                </a:buClr>
                <a:buSzPct val="75000"/>
                <a:buFont typeface="Monotype Sorts" pitchFamily="2" charset="2"/>
                <a:buChar char="v"/>
              </a:pPr>
              <a:r>
                <a:rPr lang="en-US" sz="1800">
                  <a:solidFill>
                    <a:schemeClr val="tx2"/>
                  </a:solidFill>
                </a:rPr>
                <a:t>Repeat steps until no more repeating groups.</a:t>
              </a:r>
            </a:p>
          </p:txBody>
        </p:sp>
      </p:grpSp>
      <p:grpSp>
        <p:nvGrpSpPr>
          <p:cNvPr id="3" name="Group 17"/>
          <p:cNvGrpSpPr>
            <a:grpSpLocks/>
          </p:cNvGrpSpPr>
          <p:nvPr/>
        </p:nvGrpSpPr>
        <p:grpSpPr bwMode="auto">
          <a:xfrm>
            <a:off x="1428750" y="1862138"/>
            <a:ext cx="6122988" cy="479425"/>
            <a:chOff x="497" y="1190"/>
            <a:chExt cx="3857" cy="302"/>
          </a:xfrm>
        </p:grpSpPr>
        <p:sp>
          <p:nvSpPr>
            <p:cNvPr id="52236" name="Rectangle 16"/>
            <p:cNvSpPr>
              <a:spLocks noChangeArrowheads="1"/>
            </p:cNvSpPr>
            <p:nvPr/>
          </p:nvSpPr>
          <p:spPr bwMode="auto">
            <a:xfrm>
              <a:off x="497" y="1209"/>
              <a:ext cx="3857" cy="283"/>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52237" name="Rectangle 12"/>
            <p:cNvSpPr>
              <a:spLocks noChangeArrowheads="1"/>
            </p:cNvSpPr>
            <p:nvPr/>
          </p:nvSpPr>
          <p:spPr bwMode="auto">
            <a:xfrm>
              <a:off x="514" y="1190"/>
              <a:ext cx="3570" cy="252"/>
            </a:xfrm>
            <a:prstGeom prst="rect">
              <a:avLst/>
            </a:prstGeom>
            <a:noFill/>
            <a:ln w="12700">
              <a:noFill/>
              <a:miter lim="800000"/>
              <a:headEnd type="none" w="sm" len="sm"/>
              <a:tailEnd type="none" w="sm" len="sm"/>
            </a:ln>
          </p:spPr>
          <p:txBody>
            <a:bodyPr wrap="none">
              <a:spAutoFit/>
            </a:bodyPr>
            <a:lstStyle/>
            <a:p>
              <a:r>
                <a:rPr lang="en-US" sz="2000" b="1" dirty="0">
                  <a:solidFill>
                    <a:srgbClr val="0033CC"/>
                  </a:solidFill>
                </a:rPr>
                <a:t>Remove repeating groups into a new relation</a:t>
              </a:r>
              <a:endParaRPr lang="en-GB" sz="2000" b="1" dirty="0">
                <a:solidFill>
                  <a:srgbClr val="0033CC"/>
                </a:solidFill>
              </a:endParaRPr>
            </a:p>
          </p:txBody>
        </p:sp>
      </p:grpSp>
      <p:grpSp>
        <p:nvGrpSpPr>
          <p:cNvPr id="4" name="Group 18"/>
          <p:cNvGrpSpPr>
            <a:grpSpLocks/>
          </p:cNvGrpSpPr>
          <p:nvPr/>
        </p:nvGrpSpPr>
        <p:grpSpPr bwMode="auto">
          <a:xfrm>
            <a:off x="606425" y="2590800"/>
            <a:ext cx="8010525" cy="1273175"/>
            <a:chOff x="382" y="1611"/>
            <a:chExt cx="5046" cy="802"/>
          </a:xfrm>
        </p:grpSpPr>
        <p:sp>
          <p:nvSpPr>
            <p:cNvPr id="52232" name="Rectangle 11"/>
            <p:cNvSpPr>
              <a:spLocks noChangeArrowheads="1"/>
            </p:cNvSpPr>
            <p:nvPr/>
          </p:nvSpPr>
          <p:spPr bwMode="auto">
            <a:xfrm>
              <a:off x="383" y="1611"/>
              <a:ext cx="4923" cy="372"/>
            </a:xfrm>
            <a:prstGeom prst="rect">
              <a:avLst/>
            </a:prstGeom>
            <a:noFill/>
            <a:ln w="12700">
              <a:noFill/>
              <a:miter lim="800000"/>
              <a:headEnd type="none" w="sm" len="sm"/>
              <a:tailEnd type="none" w="sm" len="sm"/>
            </a:ln>
          </p:spPr>
          <p:txBody>
            <a:bodyPr>
              <a:spAutoFit/>
            </a:bodyPr>
            <a:lstStyle/>
            <a:p>
              <a:pPr>
                <a:lnSpc>
                  <a:spcPct val="90000"/>
                </a:lnSpc>
              </a:pPr>
              <a:r>
                <a:rPr lang="en-US" sz="1800">
                  <a:solidFill>
                    <a:schemeClr val="tx2"/>
                  </a:solidFill>
                </a:rPr>
                <a:t>A repeating group is shown by a pair of brackets within the relational schema.</a:t>
              </a:r>
            </a:p>
          </p:txBody>
        </p:sp>
        <p:grpSp>
          <p:nvGrpSpPr>
            <p:cNvPr id="5" name="Group 13"/>
            <p:cNvGrpSpPr>
              <a:grpSpLocks/>
            </p:cNvGrpSpPr>
            <p:nvPr/>
          </p:nvGrpSpPr>
          <p:grpSpPr bwMode="auto">
            <a:xfrm>
              <a:off x="382" y="1945"/>
              <a:ext cx="5046" cy="468"/>
              <a:chOff x="347" y="3466"/>
              <a:chExt cx="5046" cy="512"/>
            </a:xfrm>
          </p:grpSpPr>
          <p:sp>
            <p:nvSpPr>
              <p:cNvPr id="52234" name="Rectangle 14"/>
              <p:cNvSpPr>
                <a:spLocks noChangeArrowheads="1"/>
              </p:cNvSpPr>
              <p:nvPr/>
            </p:nvSpPr>
            <p:spPr bwMode="auto">
              <a:xfrm>
                <a:off x="360" y="3479"/>
                <a:ext cx="4937" cy="463"/>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sz="1800"/>
              </a:p>
            </p:txBody>
          </p:sp>
          <p:sp>
            <p:nvSpPr>
              <p:cNvPr id="52235" name="Text Box 15"/>
              <p:cNvSpPr txBox="1">
                <a:spLocks noChangeArrowheads="1"/>
              </p:cNvSpPr>
              <p:nvPr/>
            </p:nvSpPr>
            <p:spPr bwMode="auto">
              <a:xfrm>
                <a:off x="347" y="3466"/>
                <a:ext cx="5046" cy="512"/>
              </a:xfrm>
              <a:prstGeom prst="rect">
                <a:avLst/>
              </a:prstGeom>
              <a:noFill/>
              <a:ln w="12700">
                <a:noFill/>
                <a:miter lim="800000"/>
                <a:headEnd type="none" w="sm" len="sm"/>
                <a:tailEnd type="none" w="sm" len="sm"/>
              </a:ln>
            </p:spPr>
            <p:txBody>
              <a:bodyPr>
                <a:spAutoFit/>
              </a:bodyPr>
              <a:lstStyle/>
              <a:p>
                <a:r>
                  <a:rPr lang="en-GB" sz="1800" b="1" dirty="0">
                    <a:solidFill>
                      <a:srgbClr val="0033CC"/>
                    </a:solidFill>
                  </a:rPr>
                  <a:t>ORDER</a:t>
                </a:r>
                <a:r>
                  <a:rPr lang="en-GB" sz="1800" dirty="0">
                    <a:solidFill>
                      <a:schemeClr val="tx2"/>
                    </a:solidFill>
                  </a:rPr>
                  <a:t> (</a:t>
                </a:r>
                <a:r>
                  <a:rPr lang="en-GB" sz="1800" u="sng" dirty="0">
                    <a:solidFill>
                      <a:srgbClr val="0000FF"/>
                    </a:solidFill>
                  </a:rPr>
                  <a:t>order-no</a:t>
                </a:r>
                <a:r>
                  <a:rPr lang="en-GB" sz="1800" dirty="0">
                    <a:solidFill>
                      <a:schemeClr val="tx2"/>
                    </a:solidFill>
                  </a:rPr>
                  <a:t>, order-date, </a:t>
                </a:r>
                <a:r>
                  <a:rPr lang="en-GB" sz="1800" dirty="0" err="1">
                    <a:solidFill>
                      <a:schemeClr val="tx2"/>
                    </a:solidFill>
                  </a:rPr>
                  <a:t>cust</a:t>
                </a:r>
                <a:r>
                  <a:rPr lang="en-GB" sz="1800" dirty="0">
                    <a:solidFill>
                      <a:schemeClr val="tx2"/>
                    </a:solidFill>
                  </a:rPr>
                  <a:t>-no, </a:t>
                </a:r>
                <a:r>
                  <a:rPr lang="en-GB" sz="1800" dirty="0" err="1">
                    <a:solidFill>
                      <a:schemeClr val="tx2"/>
                    </a:solidFill>
                  </a:rPr>
                  <a:t>cust</a:t>
                </a:r>
                <a:r>
                  <a:rPr lang="en-GB" sz="1800" dirty="0">
                    <a:solidFill>
                      <a:schemeClr val="tx2"/>
                    </a:solidFill>
                  </a:rPr>
                  <a:t>-name, </a:t>
                </a:r>
                <a:r>
                  <a:rPr lang="en-GB" sz="1800" dirty="0" err="1">
                    <a:solidFill>
                      <a:schemeClr val="tx2"/>
                    </a:solidFill>
                  </a:rPr>
                  <a:t>cust</a:t>
                </a:r>
                <a:r>
                  <a:rPr lang="en-GB" sz="1800" dirty="0">
                    <a:solidFill>
                      <a:schemeClr val="tx2"/>
                    </a:solidFill>
                  </a:rPr>
                  <a:t>-add, </a:t>
                </a:r>
              </a:p>
              <a:p>
                <a:r>
                  <a:rPr lang="en-GB" sz="1800" dirty="0">
                    <a:solidFill>
                      <a:schemeClr val="tx2"/>
                    </a:solidFill>
                  </a:rPr>
                  <a:t>	</a:t>
                </a:r>
                <a:r>
                  <a:rPr lang="en-GB" sz="1800" dirty="0">
                    <a:solidFill>
                      <a:srgbClr val="0033CC"/>
                    </a:solidFill>
                  </a:rPr>
                  <a:t>   </a:t>
                </a:r>
                <a:r>
                  <a:rPr lang="en-GB" sz="1800" i="1" dirty="0">
                    <a:solidFill>
                      <a:srgbClr val="0033CC"/>
                    </a:solidFill>
                  </a:rPr>
                  <a:t>(prod-no, prod-</a:t>
                </a:r>
                <a:r>
                  <a:rPr lang="en-GB" sz="1800" i="1" dirty="0" err="1">
                    <a:solidFill>
                      <a:srgbClr val="0033CC"/>
                    </a:solidFill>
                  </a:rPr>
                  <a:t>desc</a:t>
                </a:r>
                <a:r>
                  <a:rPr lang="en-GB" sz="1800" i="1" dirty="0">
                    <a:solidFill>
                      <a:srgbClr val="0033CC"/>
                    </a:solidFill>
                  </a:rPr>
                  <a:t>, unit-price, </a:t>
                </a:r>
                <a:r>
                  <a:rPr lang="en-GB" sz="1800" i="1" dirty="0" err="1">
                    <a:solidFill>
                      <a:srgbClr val="0033CC"/>
                    </a:solidFill>
                  </a:rPr>
                  <a:t>ord</a:t>
                </a:r>
                <a:r>
                  <a:rPr lang="en-GB" sz="1800" i="1" dirty="0">
                    <a:solidFill>
                      <a:srgbClr val="0033CC"/>
                    </a:solidFill>
                  </a:rPr>
                  <a:t>-qty, line-total)*,</a:t>
                </a:r>
                <a:r>
                  <a:rPr lang="en-GB" sz="1800" dirty="0">
                    <a:solidFill>
                      <a:srgbClr val="0033CC"/>
                    </a:solidFill>
                  </a:rPr>
                  <a:t> </a:t>
                </a:r>
                <a:r>
                  <a:rPr lang="en-GB" sz="1800" dirty="0">
                    <a:solidFill>
                      <a:schemeClr val="tx2"/>
                    </a:solidFill>
                  </a:rPr>
                  <a:t>order-total</a:t>
                </a:r>
              </a:p>
            </p:txBody>
          </p:sp>
        </p:grpSp>
      </p:gr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title"/>
          </p:nvPr>
        </p:nvSpPr>
        <p:spPr>
          <a:xfrm>
            <a:off x="0" y="0"/>
            <a:ext cx="9144000" cy="873457"/>
          </a:xfrm>
        </p:spPr>
        <p:txBody>
          <a:bodyPr/>
          <a:lstStyle/>
          <a:p>
            <a:r>
              <a:rPr lang="en-US" sz="3600" dirty="0" smtClean="0">
                <a:latin typeface="Times New Roman" pitchFamily="18" charset="0"/>
              </a:rPr>
              <a:t>Example - UNF to 1NF</a:t>
            </a:r>
            <a:endParaRPr lang="en-US" dirty="0" smtClean="0"/>
          </a:p>
        </p:txBody>
      </p:sp>
      <p:grpSp>
        <p:nvGrpSpPr>
          <p:cNvPr id="2" name="Group 11"/>
          <p:cNvGrpSpPr>
            <a:grpSpLocks/>
          </p:cNvGrpSpPr>
          <p:nvPr/>
        </p:nvGrpSpPr>
        <p:grpSpPr bwMode="auto">
          <a:xfrm>
            <a:off x="593725" y="1081085"/>
            <a:ext cx="8386502" cy="815823"/>
            <a:chOff x="347" y="3448"/>
            <a:chExt cx="5046" cy="539"/>
          </a:xfrm>
        </p:grpSpPr>
        <p:sp>
          <p:nvSpPr>
            <p:cNvPr id="53279" name="Rectangle 12"/>
            <p:cNvSpPr>
              <a:spLocks noChangeArrowheads="1"/>
            </p:cNvSpPr>
            <p:nvPr/>
          </p:nvSpPr>
          <p:spPr bwMode="auto">
            <a:xfrm>
              <a:off x="360" y="3479"/>
              <a:ext cx="4937" cy="463"/>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53280" name="Text Box 13"/>
            <p:cNvSpPr txBox="1">
              <a:spLocks noChangeArrowheads="1"/>
            </p:cNvSpPr>
            <p:nvPr/>
          </p:nvSpPr>
          <p:spPr bwMode="auto">
            <a:xfrm>
              <a:off x="347" y="3448"/>
              <a:ext cx="5046" cy="539"/>
            </a:xfrm>
            <a:prstGeom prst="rect">
              <a:avLst/>
            </a:prstGeom>
            <a:noFill/>
            <a:ln w="12700">
              <a:noFill/>
              <a:miter lim="800000"/>
              <a:headEnd type="none" w="sm" len="sm"/>
              <a:tailEnd type="none" w="sm" len="sm"/>
            </a:ln>
          </p:spPr>
          <p:txBody>
            <a:bodyPr>
              <a:spAutoFit/>
            </a:bodyPr>
            <a:lstStyle/>
            <a:p>
              <a:r>
                <a:rPr lang="en-GB" sz="2000" dirty="0">
                  <a:solidFill>
                    <a:srgbClr val="0033CC"/>
                  </a:solidFill>
                </a:rPr>
                <a:t>ORDER</a:t>
              </a:r>
              <a:r>
                <a:rPr lang="en-GB" sz="2000" dirty="0">
                  <a:solidFill>
                    <a:schemeClr val="tx2"/>
                  </a:solidFill>
                </a:rPr>
                <a:t> (</a:t>
              </a:r>
              <a:r>
                <a:rPr lang="en-GB" sz="2000" u="sng" dirty="0">
                  <a:solidFill>
                    <a:srgbClr val="0000FF"/>
                  </a:solidFill>
                </a:rPr>
                <a:t>order-no</a:t>
              </a:r>
              <a:r>
                <a:rPr lang="en-GB" sz="2000" dirty="0">
                  <a:solidFill>
                    <a:schemeClr val="tx2"/>
                  </a:solidFill>
                </a:rPr>
                <a:t>, order-date, </a:t>
              </a:r>
              <a:r>
                <a:rPr lang="en-GB" sz="2000" dirty="0" err="1">
                  <a:solidFill>
                    <a:schemeClr val="tx2"/>
                  </a:solidFill>
                </a:rPr>
                <a:t>cust</a:t>
              </a:r>
              <a:r>
                <a:rPr lang="en-GB" sz="2000" dirty="0">
                  <a:solidFill>
                    <a:schemeClr val="tx2"/>
                  </a:solidFill>
                </a:rPr>
                <a:t>-no, </a:t>
              </a:r>
              <a:r>
                <a:rPr lang="en-GB" sz="2000" dirty="0" err="1">
                  <a:solidFill>
                    <a:schemeClr val="tx2"/>
                  </a:solidFill>
                </a:rPr>
                <a:t>cust</a:t>
              </a:r>
              <a:r>
                <a:rPr lang="en-GB" sz="2000" dirty="0">
                  <a:solidFill>
                    <a:schemeClr val="tx2"/>
                  </a:solidFill>
                </a:rPr>
                <a:t>-name, </a:t>
              </a:r>
              <a:r>
                <a:rPr lang="en-GB" sz="2000" dirty="0" err="1">
                  <a:solidFill>
                    <a:schemeClr val="tx2"/>
                  </a:solidFill>
                </a:rPr>
                <a:t>cust</a:t>
              </a:r>
              <a:r>
                <a:rPr lang="en-GB" sz="2000" dirty="0">
                  <a:solidFill>
                    <a:schemeClr val="tx2"/>
                  </a:solidFill>
                </a:rPr>
                <a:t>-add, </a:t>
              </a:r>
            </a:p>
            <a:p>
              <a:r>
                <a:rPr lang="en-GB" sz="2000" dirty="0">
                  <a:solidFill>
                    <a:schemeClr val="tx2"/>
                  </a:solidFill>
                </a:rPr>
                <a:t>	   </a:t>
              </a:r>
              <a:r>
                <a:rPr lang="en-GB" sz="2000" i="1" dirty="0">
                  <a:solidFill>
                    <a:srgbClr val="0033CC"/>
                  </a:solidFill>
                </a:rPr>
                <a:t>(prod-no, prod-</a:t>
              </a:r>
              <a:r>
                <a:rPr lang="en-GB" sz="2000" i="1" dirty="0" err="1">
                  <a:solidFill>
                    <a:srgbClr val="0033CC"/>
                  </a:solidFill>
                </a:rPr>
                <a:t>desc</a:t>
              </a:r>
              <a:r>
                <a:rPr lang="en-GB" sz="2000" i="1" dirty="0">
                  <a:solidFill>
                    <a:srgbClr val="0033CC"/>
                  </a:solidFill>
                </a:rPr>
                <a:t>, unit-price, </a:t>
              </a:r>
              <a:r>
                <a:rPr lang="en-GB" sz="2000" i="1" dirty="0" err="1">
                  <a:solidFill>
                    <a:srgbClr val="0033CC"/>
                  </a:solidFill>
                </a:rPr>
                <a:t>ord</a:t>
              </a:r>
              <a:r>
                <a:rPr lang="en-GB" sz="2000" i="1" dirty="0">
                  <a:solidFill>
                    <a:srgbClr val="0033CC"/>
                  </a:solidFill>
                </a:rPr>
                <a:t>-qty, line-total)*,</a:t>
              </a:r>
              <a:r>
                <a:rPr lang="en-GB" sz="2000" dirty="0">
                  <a:solidFill>
                    <a:srgbClr val="0033CC"/>
                  </a:solidFill>
                </a:rPr>
                <a:t> </a:t>
              </a:r>
              <a:r>
                <a:rPr lang="en-GB" sz="2000" dirty="0">
                  <a:solidFill>
                    <a:schemeClr val="tx2"/>
                  </a:solidFill>
                </a:rPr>
                <a:t>order-total</a:t>
              </a:r>
            </a:p>
          </p:txBody>
        </p:sp>
      </p:grpSp>
      <p:grpSp>
        <p:nvGrpSpPr>
          <p:cNvPr id="3" name="Group 44"/>
          <p:cNvGrpSpPr>
            <a:grpSpLocks/>
          </p:cNvGrpSpPr>
          <p:nvPr/>
        </p:nvGrpSpPr>
        <p:grpSpPr bwMode="auto">
          <a:xfrm>
            <a:off x="449924" y="1944687"/>
            <a:ext cx="8612187" cy="1767503"/>
            <a:chOff x="335" y="1225"/>
            <a:chExt cx="5070" cy="970"/>
          </a:xfrm>
        </p:grpSpPr>
        <p:sp>
          <p:nvSpPr>
            <p:cNvPr id="53272" name="Rectangle 14"/>
            <p:cNvSpPr>
              <a:spLocks noChangeArrowheads="1"/>
            </p:cNvSpPr>
            <p:nvPr/>
          </p:nvSpPr>
          <p:spPr bwMode="auto">
            <a:xfrm>
              <a:off x="335" y="1225"/>
              <a:ext cx="5008" cy="404"/>
            </a:xfrm>
            <a:prstGeom prst="rect">
              <a:avLst/>
            </a:prstGeom>
            <a:noFill/>
            <a:ln w="12700">
              <a:noFill/>
              <a:miter lim="800000"/>
              <a:headEnd type="none" w="sm" len="sm"/>
              <a:tailEnd type="none" w="sm" len="sm"/>
            </a:ln>
          </p:spPr>
          <p:txBody>
            <a:bodyPr>
              <a:spAutoFit/>
            </a:bodyPr>
            <a:lstStyle/>
            <a:p>
              <a:r>
                <a:rPr lang="en-US" dirty="0">
                  <a:solidFill>
                    <a:schemeClr val="tx2"/>
                  </a:solidFill>
                </a:rPr>
                <a:t>1. Remove the outermost repeating group (and any nested repeated groups it may contain) and create a new relation to contain it. </a:t>
              </a:r>
              <a:r>
                <a:rPr lang="en-US" sz="1600" i="1" dirty="0">
                  <a:solidFill>
                    <a:srgbClr val="0000FF"/>
                  </a:solidFill>
                </a:rPr>
                <a:t>(rename original to indicate 1NF)</a:t>
              </a:r>
              <a:endParaRPr lang="en-GB" sz="1600" i="1" dirty="0">
                <a:solidFill>
                  <a:srgbClr val="0000FF"/>
                </a:solidFill>
              </a:endParaRPr>
            </a:p>
          </p:txBody>
        </p:sp>
        <p:grpSp>
          <p:nvGrpSpPr>
            <p:cNvPr id="4" name="Group 42"/>
            <p:cNvGrpSpPr>
              <a:grpSpLocks/>
            </p:cNvGrpSpPr>
            <p:nvPr/>
          </p:nvGrpSpPr>
          <p:grpSpPr bwMode="auto">
            <a:xfrm>
              <a:off x="359" y="1591"/>
              <a:ext cx="5046" cy="263"/>
              <a:chOff x="359" y="1591"/>
              <a:chExt cx="5046" cy="263"/>
            </a:xfrm>
          </p:grpSpPr>
          <p:sp>
            <p:nvSpPr>
              <p:cNvPr id="53277" name="Rectangle 17"/>
              <p:cNvSpPr>
                <a:spLocks noChangeArrowheads="1"/>
              </p:cNvSpPr>
              <p:nvPr/>
            </p:nvSpPr>
            <p:spPr bwMode="auto">
              <a:xfrm>
                <a:off x="372" y="1600"/>
                <a:ext cx="4937" cy="254"/>
              </a:xfrm>
              <a:prstGeom prst="rect">
                <a:avLst/>
              </a:prstGeom>
              <a:solidFill>
                <a:srgbClr val="F0F5FE"/>
              </a:solidFill>
              <a:ln w="12700">
                <a:solidFill>
                  <a:schemeClr val="tx1"/>
                </a:solidFill>
                <a:miter lim="800000"/>
                <a:headEnd type="none" w="sm" len="sm"/>
                <a:tailEnd type="none" w="sm" len="sm"/>
              </a:ln>
            </p:spPr>
            <p:txBody>
              <a:bodyPr wrap="none" anchor="ctr"/>
              <a:lstStyle/>
              <a:p>
                <a:endParaRPr lang="en-US"/>
              </a:p>
            </p:txBody>
          </p:sp>
          <p:sp>
            <p:nvSpPr>
              <p:cNvPr id="53278" name="Text Box 18"/>
              <p:cNvSpPr txBox="1">
                <a:spLocks noChangeArrowheads="1"/>
              </p:cNvSpPr>
              <p:nvPr/>
            </p:nvSpPr>
            <p:spPr bwMode="auto">
              <a:xfrm>
                <a:off x="359" y="1591"/>
                <a:ext cx="5046" cy="220"/>
              </a:xfrm>
              <a:prstGeom prst="rect">
                <a:avLst/>
              </a:prstGeom>
              <a:noFill/>
              <a:ln w="12700">
                <a:noFill/>
                <a:miter lim="800000"/>
                <a:headEnd type="none" w="sm" len="sm"/>
                <a:tailEnd type="none" w="sm" len="sm"/>
              </a:ln>
            </p:spPr>
            <p:txBody>
              <a:bodyPr>
                <a:spAutoFit/>
              </a:bodyPr>
              <a:lstStyle/>
              <a:p>
                <a:r>
                  <a:rPr lang="en-GB" sz="2000" dirty="0">
                    <a:solidFill>
                      <a:srgbClr val="0033CC"/>
                    </a:solidFill>
                  </a:rPr>
                  <a:t>ORDER-1</a:t>
                </a:r>
                <a:r>
                  <a:rPr lang="en-GB" sz="2000" dirty="0">
                    <a:solidFill>
                      <a:schemeClr val="tx2"/>
                    </a:solidFill>
                  </a:rPr>
                  <a:t> (</a:t>
                </a:r>
                <a:r>
                  <a:rPr lang="en-GB" sz="2000" u="sng" dirty="0">
                    <a:solidFill>
                      <a:srgbClr val="0000FF"/>
                    </a:solidFill>
                  </a:rPr>
                  <a:t>order-no</a:t>
                </a:r>
                <a:r>
                  <a:rPr lang="en-GB" sz="2000" dirty="0">
                    <a:solidFill>
                      <a:schemeClr val="tx2"/>
                    </a:solidFill>
                  </a:rPr>
                  <a:t>, order-date, </a:t>
                </a:r>
                <a:r>
                  <a:rPr lang="en-GB" sz="2000" dirty="0" err="1">
                    <a:solidFill>
                      <a:schemeClr val="tx2"/>
                    </a:solidFill>
                  </a:rPr>
                  <a:t>cust</a:t>
                </a:r>
                <a:r>
                  <a:rPr lang="en-GB" sz="2000" dirty="0">
                    <a:solidFill>
                      <a:schemeClr val="tx2"/>
                    </a:solidFill>
                  </a:rPr>
                  <a:t>-no, </a:t>
                </a:r>
                <a:r>
                  <a:rPr lang="en-GB" sz="2000" dirty="0" err="1">
                    <a:solidFill>
                      <a:schemeClr val="tx2"/>
                    </a:solidFill>
                  </a:rPr>
                  <a:t>cust</a:t>
                </a:r>
                <a:r>
                  <a:rPr lang="en-GB" sz="2000" dirty="0">
                    <a:solidFill>
                      <a:schemeClr val="tx2"/>
                    </a:solidFill>
                  </a:rPr>
                  <a:t>-name, </a:t>
                </a:r>
                <a:r>
                  <a:rPr lang="en-GB" sz="2000" dirty="0" err="1">
                    <a:solidFill>
                      <a:schemeClr val="tx2"/>
                    </a:solidFill>
                  </a:rPr>
                  <a:t>cust</a:t>
                </a:r>
                <a:r>
                  <a:rPr lang="en-GB" sz="2000" dirty="0">
                    <a:solidFill>
                      <a:schemeClr val="tx2"/>
                    </a:solidFill>
                  </a:rPr>
                  <a:t>-add, order-total</a:t>
                </a:r>
              </a:p>
            </p:txBody>
          </p:sp>
        </p:grpSp>
        <p:grpSp>
          <p:nvGrpSpPr>
            <p:cNvPr id="5" name="Group 41"/>
            <p:cNvGrpSpPr>
              <a:grpSpLocks/>
            </p:cNvGrpSpPr>
            <p:nvPr/>
          </p:nvGrpSpPr>
          <p:grpSpPr bwMode="auto">
            <a:xfrm>
              <a:off x="367" y="1918"/>
              <a:ext cx="3344" cy="277"/>
              <a:chOff x="359" y="1969"/>
              <a:chExt cx="3344" cy="277"/>
            </a:xfrm>
          </p:grpSpPr>
          <p:sp>
            <p:nvSpPr>
              <p:cNvPr id="53275" name="Rectangle 20"/>
              <p:cNvSpPr>
                <a:spLocks noChangeArrowheads="1"/>
              </p:cNvSpPr>
              <p:nvPr/>
            </p:nvSpPr>
            <p:spPr bwMode="auto">
              <a:xfrm>
                <a:off x="359" y="1997"/>
                <a:ext cx="3318" cy="249"/>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53276" name="Rectangle 19"/>
              <p:cNvSpPr>
                <a:spLocks noChangeArrowheads="1"/>
              </p:cNvSpPr>
              <p:nvPr/>
            </p:nvSpPr>
            <p:spPr bwMode="auto">
              <a:xfrm>
                <a:off x="360" y="1969"/>
                <a:ext cx="3343" cy="250"/>
              </a:xfrm>
              <a:prstGeom prst="rect">
                <a:avLst/>
              </a:prstGeom>
              <a:noFill/>
              <a:ln w="12700">
                <a:noFill/>
                <a:miter lim="800000"/>
                <a:headEnd type="none" w="sm" len="sm"/>
                <a:tailEnd type="none" w="sm" len="sm"/>
              </a:ln>
            </p:spPr>
            <p:txBody>
              <a:bodyPr wrap="none">
                <a:spAutoFit/>
              </a:bodyPr>
              <a:lstStyle/>
              <a:p>
                <a:r>
                  <a:rPr lang="en-GB" sz="2000" dirty="0">
                    <a:solidFill>
                      <a:schemeClr val="tx2"/>
                    </a:solidFill>
                  </a:rPr>
                  <a:t>(prod-no, prod-</a:t>
                </a:r>
                <a:r>
                  <a:rPr lang="en-GB" sz="2000" dirty="0" err="1">
                    <a:solidFill>
                      <a:schemeClr val="tx2"/>
                    </a:solidFill>
                  </a:rPr>
                  <a:t>desc</a:t>
                </a:r>
                <a:r>
                  <a:rPr lang="en-GB" sz="2000" dirty="0">
                    <a:solidFill>
                      <a:schemeClr val="tx2"/>
                    </a:solidFill>
                  </a:rPr>
                  <a:t>, unit-price, </a:t>
                </a:r>
                <a:r>
                  <a:rPr lang="en-GB" sz="2000" dirty="0" err="1">
                    <a:solidFill>
                      <a:schemeClr val="tx2"/>
                    </a:solidFill>
                  </a:rPr>
                  <a:t>ord</a:t>
                </a:r>
                <a:r>
                  <a:rPr lang="en-GB" sz="2000" dirty="0">
                    <a:solidFill>
                      <a:schemeClr val="tx2"/>
                    </a:solidFill>
                  </a:rPr>
                  <a:t>-qty, line-total)</a:t>
                </a:r>
                <a:endParaRPr lang="en-GB" sz="2000" i="1" dirty="0">
                  <a:solidFill>
                    <a:schemeClr val="tx2"/>
                  </a:solidFill>
                </a:endParaRPr>
              </a:p>
            </p:txBody>
          </p:sp>
        </p:grpSp>
      </p:grpSp>
      <p:grpSp>
        <p:nvGrpSpPr>
          <p:cNvPr id="6" name="Group 56"/>
          <p:cNvGrpSpPr>
            <a:grpSpLocks/>
          </p:cNvGrpSpPr>
          <p:nvPr/>
        </p:nvGrpSpPr>
        <p:grpSpPr bwMode="auto">
          <a:xfrm>
            <a:off x="461984" y="3647973"/>
            <a:ext cx="8832139" cy="1333464"/>
            <a:chOff x="334" y="2292"/>
            <a:chExt cx="5055" cy="744"/>
          </a:xfrm>
        </p:grpSpPr>
        <p:sp>
          <p:nvSpPr>
            <p:cNvPr id="53264" name="Rectangle 21"/>
            <p:cNvSpPr>
              <a:spLocks noChangeArrowheads="1"/>
            </p:cNvSpPr>
            <p:nvPr/>
          </p:nvSpPr>
          <p:spPr bwMode="auto">
            <a:xfrm>
              <a:off x="334" y="2292"/>
              <a:ext cx="4720" cy="231"/>
            </a:xfrm>
            <a:prstGeom prst="rect">
              <a:avLst/>
            </a:prstGeom>
            <a:noFill/>
            <a:ln w="12700">
              <a:noFill/>
              <a:miter lim="800000"/>
              <a:headEnd type="none" w="sm" len="sm"/>
              <a:tailEnd type="none" w="sm" len="sm"/>
            </a:ln>
          </p:spPr>
          <p:txBody>
            <a:bodyPr wrap="none">
              <a:spAutoFit/>
            </a:bodyPr>
            <a:lstStyle/>
            <a:p>
              <a:r>
                <a:rPr lang="en-US" dirty="0">
                  <a:solidFill>
                    <a:schemeClr val="tx2"/>
                  </a:solidFill>
                </a:rPr>
                <a:t>2. Add to this relation a copy of the PK of the relation immediately enclosing it.</a:t>
              </a:r>
              <a:endParaRPr lang="en-GB" dirty="0">
                <a:solidFill>
                  <a:schemeClr val="tx2"/>
                </a:solidFill>
              </a:endParaRPr>
            </a:p>
          </p:txBody>
        </p:sp>
        <p:grpSp>
          <p:nvGrpSpPr>
            <p:cNvPr id="7" name="Group 25"/>
            <p:cNvGrpSpPr>
              <a:grpSpLocks/>
            </p:cNvGrpSpPr>
            <p:nvPr/>
          </p:nvGrpSpPr>
          <p:grpSpPr bwMode="auto">
            <a:xfrm>
              <a:off x="343" y="2476"/>
              <a:ext cx="5046" cy="271"/>
              <a:chOff x="347" y="3448"/>
              <a:chExt cx="5046" cy="494"/>
            </a:xfrm>
          </p:grpSpPr>
          <p:sp>
            <p:nvSpPr>
              <p:cNvPr id="53270" name="Rectangle 26"/>
              <p:cNvSpPr>
                <a:spLocks noChangeArrowheads="1"/>
              </p:cNvSpPr>
              <p:nvPr/>
            </p:nvSpPr>
            <p:spPr bwMode="auto">
              <a:xfrm>
                <a:off x="360" y="3479"/>
                <a:ext cx="4937" cy="463"/>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53271" name="Text Box 27"/>
              <p:cNvSpPr txBox="1">
                <a:spLocks noChangeArrowheads="1"/>
              </p:cNvSpPr>
              <p:nvPr/>
            </p:nvSpPr>
            <p:spPr bwMode="auto">
              <a:xfrm>
                <a:off x="347" y="3448"/>
                <a:ext cx="5046" cy="407"/>
              </a:xfrm>
              <a:prstGeom prst="rect">
                <a:avLst/>
              </a:prstGeom>
              <a:noFill/>
              <a:ln w="12700">
                <a:noFill/>
                <a:miter lim="800000"/>
                <a:headEnd type="none" w="sm" len="sm"/>
                <a:tailEnd type="none" w="sm" len="sm"/>
              </a:ln>
            </p:spPr>
            <p:txBody>
              <a:bodyPr>
                <a:spAutoFit/>
              </a:bodyPr>
              <a:lstStyle/>
              <a:p>
                <a:r>
                  <a:rPr lang="en-GB" sz="2000" dirty="0">
                    <a:solidFill>
                      <a:srgbClr val="0033CC"/>
                    </a:solidFill>
                  </a:rPr>
                  <a:t>ORDER-1</a:t>
                </a:r>
                <a:r>
                  <a:rPr lang="en-GB" sz="2000" dirty="0">
                    <a:solidFill>
                      <a:schemeClr val="tx2"/>
                    </a:solidFill>
                  </a:rPr>
                  <a:t> (</a:t>
                </a:r>
                <a:r>
                  <a:rPr lang="en-GB" sz="2000" u="sng" dirty="0">
                    <a:solidFill>
                      <a:srgbClr val="0000FF"/>
                    </a:solidFill>
                  </a:rPr>
                  <a:t>order-no</a:t>
                </a:r>
                <a:r>
                  <a:rPr lang="en-GB" sz="2000" dirty="0">
                    <a:solidFill>
                      <a:schemeClr val="tx2"/>
                    </a:solidFill>
                  </a:rPr>
                  <a:t>, order-date, </a:t>
                </a:r>
                <a:r>
                  <a:rPr lang="en-GB" sz="2000" dirty="0" err="1">
                    <a:solidFill>
                      <a:schemeClr val="tx2"/>
                    </a:solidFill>
                  </a:rPr>
                  <a:t>cust</a:t>
                </a:r>
                <a:r>
                  <a:rPr lang="en-GB" sz="2000" dirty="0">
                    <a:solidFill>
                      <a:schemeClr val="tx2"/>
                    </a:solidFill>
                  </a:rPr>
                  <a:t>-no, </a:t>
                </a:r>
                <a:r>
                  <a:rPr lang="en-GB" sz="2000" dirty="0" err="1">
                    <a:solidFill>
                      <a:schemeClr val="tx2"/>
                    </a:solidFill>
                  </a:rPr>
                  <a:t>cust</a:t>
                </a:r>
                <a:r>
                  <a:rPr lang="en-GB" sz="2000" dirty="0">
                    <a:solidFill>
                      <a:schemeClr val="tx2"/>
                    </a:solidFill>
                  </a:rPr>
                  <a:t>-name, </a:t>
                </a:r>
                <a:r>
                  <a:rPr lang="en-GB" sz="2000" dirty="0" err="1">
                    <a:solidFill>
                      <a:schemeClr val="tx2"/>
                    </a:solidFill>
                  </a:rPr>
                  <a:t>cust</a:t>
                </a:r>
                <a:r>
                  <a:rPr lang="en-GB" sz="2000" dirty="0">
                    <a:solidFill>
                      <a:schemeClr val="tx2"/>
                    </a:solidFill>
                  </a:rPr>
                  <a:t>-add, order-total</a:t>
                </a:r>
              </a:p>
            </p:txBody>
          </p:sp>
        </p:grpSp>
        <p:grpSp>
          <p:nvGrpSpPr>
            <p:cNvPr id="8" name="Group 33"/>
            <p:cNvGrpSpPr>
              <a:grpSpLocks/>
            </p:cNvGrpSpPr>
            <p:nvPr/>
          </p:nvGrpSpPr>
          <p:grpSpPr bwMode="auto">
            <a:xfrm>
              <a:off x="361" y="2780"/>
              <a:ext cx="4098" cy="256"/>
              <a:chOff x="344" y="2943"/>
              <a:chExt cx="4098" cy="256"/>
            </a:xfrm>
          </p:grpSpPr>
          <p:sp>
            <p:nvSpPr>
              <p:cNvPr id="53268" name="Rectangle 24"/>
              <p:cNvSpPr>
                <a:spLocks noChangeArrowheads="1"/>
              </p:cNvSpPr>
              <p:nvPr/>
            </p:nvSpPr>
            <p:spPr bwMode="auto">
              <a:xfrm>
                <a:off x="344" y="2950"/>
                <a:ext cx="4098" cy="249"/>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53269" name="Rectangle 28"/>
              <p:cNvSpPr>
                <a:spLocks noChangeArrowheads="1"/>
              </p:cNvSpPr>
              <p:nvPr/>
            </p:nvSpPr>
            <p:spPr bwMode="auto">
              <a:xfrm>
                <a:off x="344" y="2943"/>
                <a:ext cx="3973" cy="250"/>
              </a:xfrm>
              <a:prstGeom prst="rect">
                <a:avLst/>
              </a:prstGeom>
              <a:noFill/>
              <a:ln w="12700">
                <a:noFill/>
                <a:miter lim="800000"/>
                <a:headEnd type="none" w="sm" len="sm"/>
                <a:tailEnd type="none" w="sm" len="sm"/>
              </a:ln>
            </p:spPr>
            <p:txBody>
              <a:bodyPr wrap="none">
                <a:spAutoFit/>
              </a:bodyPr>
              <a:lstStyle/>
              <a:p>
                <a:r>
                  <a:rPr lang="en-GB" sz="2000">
                    <a:solidFill>
                      <a:schemeClr val="tx2"/>
                    </a:solidFill>
                  </a:rPr>
                  <a:t>(</a:t>
                </a:r>
                <a:r>
                  <a:rPr lang="en-GB" sz="2000">
                    <a:solidFill>
                      <a:srgbClr val="0000FF"/>
                    </a:solidFill>
                  </a:rPr>
                  <a:t>order-no</a:t>
                </a:r>
                <a:r>
                  <a:rPr lang="en-GB" sz="2000">
                    <a:solidFill>
                      <a:schemeClr val="tx2"/>
                    </a:solidFill>
                  </a:rPr>
                  <a:t>, prod-no, prod-desc, unit-price, ord-qty, line-total)</a:t>
                </a:r>
              </a:p>
            </p:txBody>
          </p:sp>
        </p:grpSp>
        <p:sp>
          <p:nvSpPr>
            <p:cNvPr id="53267" name="Line 30"/>
            <p:cNvSpPr>
              <a:spLocks noChangeShapeType="1"/>
            </p:cNvSpPr>
            <p:nvPr/>
          </p:nvSpPr>
          <p:spPr bwMode="auto">
            <a:xfrm flipV="1">
              <a:off x="892" y="2700"/>
              <a:ext cx="480" cy="180"/>
            </a:xfrm>
            <a:prstGeom prst="line">
              <a:avLst/>
            </a:prstGeom>
            <a:ln>
              <a:headEnd type="triangle" w="med" len="med"/>
              <a:tailEnd type="none" w="sm" len="sm"/>
            </a:ln>
          </p:spPr>
          <p:style>
            <a:lnRef idx="1">
              <a:schemeClr val="dk1"/>
            </a:lnRef>
            <a:fillRef idx="0">
              <a:schemeClr val="dk1"/>
            </a:fillRef>
            <a:effectRef idx="0">
              <a:schemeClr val="dk1"/>
            </a:effectRef>
            <a:fontRef idx="minor">
              <a:schemeClr val="tx1"/>
            </a:fontRef>
          </p:style>
          <p:txBody>
            <a:bodyPr wrap="none" anchor="ctr"/>
            <a:lstStyle/>
            <a:p>
              <a:endParaRPr lang="en-US"/>
            </a:p>
          </p:txBody>
        </p:sp>
      </p:grpSp>
      <p:grpSp>
        <p:nvGrpSpPr>
          <p:cNvPr id="9" name="Group 49"/>
          <p:cNvGrpSpPr>
            <a:grpSpLocks/>
          </p:cNvGrpSpPr>
          <p:nvPr/>
        </p:nvGrpSpPr>
        <p:grpSpPr bwMode="auto">
          <a:xfrm>
            <a:off x="406114" y="4988548"/>
            <a:ext cx="8825874" cy="852729"/>
            <a:chOff x="316" y="3108"/>
            <a:chExt cx="5216" cy="392"/>
          </a:xfrm>
        </p:grpSpPr>
        <p:sp>
          <p:nvSpPr>
            <p:cNvPr id="53260" name="Rectangle 31"/>
            <p:cNvSpPr>
              <a:spLocks noChangeArrowheads="1"/>
            </p:cNvSpPr>
            <p:nvPr/>
          </p:nvSpPr>
          <p:spPr bwMode="auto">
            <a:xfrm>
              <a:off x="316" y="3108"/>
              <a:ext cx="3664" cy="214"/>
            </a:xfrm>
            <a:prstGeom prst="rect">
              <a:avLst/>
            </a:prstGeom>
            <a:noFill/>
            <a:ln w="12700">
              <a:noFill/>
              <a:miter lim="800000"/>
              <a:headEnd type="none" w="sm" len="sm"/>
              <a:tailEnd type="none" w="sm" len="sm"/>
            </a:ln>
          </p:spPr>
          <p:txBody>
            <a:bodyPr wrap="none">
              <a:spAutoFit/>
            </a:bodyPr>
            <a:lstStyle/>
            <a:p>
              <a:pPr>
                <a:lnSpc>
                  <a:spcPct val="90000"/>
                </a:lnSpc>
              </a:pPr>
              <a:r>
                <a:rPr lang="en-US" dirty="0">
                  <a:solidFill>
                    <a:schemeClr val="tx2"/>
                  </a:solidFill>
                </a:rPr>
                <a:t>3. Name the new entity </a:t>
              </a:r>
              <a:r>
                <a:rPr lang="en-US" sz="1600" i="1" dirty="0">
                  <a:solidFill>
                    <a:srgbClr val="0000FF"/>
                  </a:solidFill>
                </a:rPr>
                <a:t>(appending the number 1 to indicate 1NF)</a:t>
              </a:r>
            </a:p>
          </p:txBody>
        </p:sp>
        <p:grpSp>
          <p:nvGrpSpPr>
            <p:cNvPr id="10" name="Group 48"/>
            <p:cNvGrpSpPr>
              <a:grpSpLocks/>
            </p:cNvGrpSpPr>
            <p:nvPr/>
          </p:nvGrpSpPr>
          <p:grpSpPr bwMode="auto">
            <a:xfrm>
              <a:off x="372" y="3251"/>
              <a:ext cx="5160" cy="249"/>
              <a:chOff x="372" y="3251"/>
              <a:chExt cx="5160" cy="249"/>
            </a:xfrm>
          </p:grpSpPr>
          <p:sp>
            <p:nvSpPr>
              <p:cNvPr id="53262" name="Rectangle 35"/>
              <p:cNvSpPr>
                <a:spLocks noChangeArrowheads="1"/>
              </p:cNvSpPr>
              <p:nvPr/>
            </p:nvSpPr>
            <p:spPr bwMode="auto">
              <a:xfrm>
                <a:off x="372" y="3251"/>
                <a:ext cx="5084" cy="249"/>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53263" name="Rectangle 36"/>
              <p:cNvSpPr>
                <a:spLocks noChangeArrowheads="1"/>
              </p:cNvSpPr>
              <p:nvPr/>
            </p:nvSpPr>
            <p:spPr bwMode="auto">
              <a:xfrm>
                <a:off x="372" y="3282"/>
                <a:ext cx="5160" cy="184"/>
              </a:xfrm>
              <a:prstGeom prst="rect">
                <a:avLst/>
              </a:prstGeom>
              <a:noFill/>
              <a:ln w="12700">
                <a:noFill/>
                <a:miter lim="800000"/>
                <a:headEnd type="none" w="sm" len="sm"/>
                <a:tailEnd type="none" w="sm" len="sm"/>
              </a:ln>
            </p:spPr>
            <p:txBody>
              <a:bodyPr wrap="none">
                <a:spAutoFit/>
              </a:bodyPr>
              <a:lstStyle/>
              <a:p>
                <a:r>
                  <a:rPr lang="en-GB" sz="2000" dirty="0">
                    <a:solidFill>
                      <a:srgbClr val="0033CC"/>
                    </a:solidFill>
                  </a:rPr>
                  <a:t>ORDER-LINE-1</a:t>
                </a:r>
                <a:r>
                  <a:rPr lang="en-GB" sz="2000" dirty="0">
                    <a:solidFill>
                      <a:schemeClr val="tx2"/>
                    </a:solidFill>
                  </a:rPr>
                  <a:t> (order-no, prod-no, prod-</a:t>
                </a:r>
                <a:r>
                  <a:rPr lang="en-GB" sz="2000" dirty="0" err="1">
                    <a:solidFill>
                      <a:schemeClr val="tx2"/>
                    </a:solidFill>
                  </a:rPr>
                  <a:t>desc</a:t>
                </a:r>
                <a:r>
                  <a:rPr lang="en-GB" sz="2000" dirty="0">
                    <a:solidFill>
                      <a:schemeClr val="tx2"/>
                    </a:solidFill>
                  </a:rPr>
                  <a:t>, unit-price, </a:t>
                </a:r>
                <a:r>
                  <a:rPr lang="en-GB" sz="2000" dirty="0" err="1">
                    <a:solidFill>
                      <a:schemeClr val="tx2"/>
                    </a:solidFill>
                  </a:rPr>
                  <a:t>ord</a:t>
                </a:r>
                <a:r>
                  <a:rPr lang="en-GB" sz="2000" dirty="0">
                    <a:solidFill>
                      <a:schemeClr val="tx2"/>
                    </a:solidFill>
                  </a:rPr>
                  <a:t>-qty, line-total)</a:t>
                </a:r>
              </a:p>
            </p:txBody>
          </p:sp>
        </p:grpSp>
      </p:grpSp>
      <p:grpSp>
        <p:nvGrpSpPr>
          <p:cNvPr id="11" name="Group 51"/>
          <p:cNvGrpSpPr>
            <a:grpSpLocks/>
          </p:cNvGrpSpPr>
          <p:nvPr/>
        </p:nvGrpSpPr>
        <p:grpSpPr bwMode="auto">
          <a:xfrm>
            <a:off x="477838" y="5851502"/>
            <a:ext cx="8823912" cy="822253"/>
            <a:chOff x="301" y="3643"/>
            <a:chExt cx="5258" cy="463"/>
          </a:xfrm>
        </p:grpSpPr>
        <p:sp>
          <p:nvSpPr>
            <p:cNvPr id="53256" name="Rectangle 32"/>
            <p:cNvSpPr>
              <a:spLocks noChangeArrowheads="1"/>
            </p:cNvSpPr>
            <p:nvPr/>
          </p:nvSpPr>
          <p:spPr bwMode="auto">
            <a:xfrm>
              <a:off x="301" y="3643"/>
              <a:ext cx="2308" cy="231"/>
            </a:xfrm>
            <a:prstGeom prst="rect">
              <a:avLst/>
            </a:prstGeom>
            <a:noFill/>
            <a:ln w="12700">
              <a:noFill/>
              <a:miter lim="800000"/>
              <a:headEnd type="none" w="sm" len="sm"/>
              <a:tailEnd type="none" w="sm" len="sm"/>
            </a:ln>
          </p:spPr>
          <p:txBody>
            <a:bodyPr wrap="none">
              <a:spAutoFit/>
            </a:bodyPr>
            <a:lstStyle/>
            <a:p>
              <a:r>
                <a:rPr lang="en-US">
                  <a:solidFill>
                    <a:schemeClr val="tx2"/>
                  </a:solidFill>
                </a:rPr>
                <a:t>4. Determine the PK of the new entity</a:t>
              </a:r>
              <a:endParaRPr lang="en-GB">
                <a:solidFill>
                  <a:schemeClr val="tx2"/>
                </a:solidFill>
              </a:endParaRPr>
            </a:p>
          </p:txBody>
        </p:sp>
        <p:grpSp>
          <p:nvGrpSpPr>
            <p:cNvPr id="12" name="Group 50"/>
            <p:cNvGrpSpPr>
              <a:grpSpLocks/>
            </p:cNvGrpSpPr>
            <p:nvPr/>
          </p:nvGrpSpPr>
          <p:grpSpPr bwMode="auto">
            <a:xfrm>
              <a:off x="357" y="3850"/>
              <a:ext cx="5202" cy="256"/>
              <a:chOff x="357" y="3850"/>
              <a:chExt cx="5202" cy="256"/>
            </a:xfrm>
          </p:grpSpPr>
          <p:sp>
            <p:nvSpPr>
              <p:cNvPr id="53258" name="Rectangle 39"/>
              <p:cNvSpPr>
                <a:spLocks noChangeArrowheads="1"/>
              </p:cNvSpPr>
              <p:nvPr/>
            </p:nvSpPr>
            <p:spPr bwMode="auto">
              <a:xfrm>
                <a:off x="357" y="3857"/>
                <a:ext cx="5102" cy="249"/>
              </a:xfrm>
              <a:prstGeom prst="rect">
                <a:avLst/>
              </a:prstGeom>
              <a:solidFill>
                <a:srgbClr val="F0F5FE"/>
              </a:solidFill>
              <a:ln w="12700">
                <a:solidFill>
                  <a:schemeClr val="tx1"/>
                </a:solidFill>
                <a:miter lim="800000"/>
                <a:headEnd type="none" w="sm" len="sm"/>
                <a:tailEnd type="none" w="sm" len="sm"/>
              </a:ln>
            </p:spPr>
            <p:txBody>
              <a:bodyPr wrap="none" anchor="ctr"/>
              <a:lstStyle/>
              <a:p>
                <a:endParaRPr lang="en-US"/>
              </a:p>
            </p:txBody>
          </p:sp>
          <p:sp>
            <p:nvSpPr>
              <p:cNvPr id="53259" name="Rectangle 40"/>
              <p:cNvSpPr>
                <a:spLocks noChangeArrowheads="1"/>
              </p:cNvSpPr>
              <p:nvPr/>
            </p:nvSpPr>
            <p:spPr bwMode="auto">
              <a:xfrm>
                <a:off x="357" y="3850"/>
                <a:ext cx="5202" cy="225"/>
              </a:xfrm>
              <a:prstGeom prst="rect">
                <a:avLst/>
              </a:prstGeom>
              <a:noFill/>
              <a:ln w="12700">
                <a:noFill/>
                <a:miter lim="800000"/>
                <a:headEnd type="none" w="sm" len="sm"/>
                <a:tailEnd type="none" w="sm" len="sm"/>
              </a:ln>
            </p:spPr>
            <p:txBody>
              <a:bodyPr wrap="none">
                <a:spAutoFit/>
              </a:bodyPr>
              <a:lstStyle/>
              <a:p>
                <a:r>
                  <a:rPr lang="en-GB" sz="2000" dirty="0">
                    <a:solidFill>
                      <a:srgbClr val="0033CC"/>
                    </a:solidFill>
                  </a:rPr>
                  <a:t>ORDER-LINE-1</a:t>
                </a:r>
                <a:r>
                  <a:rPr lang="en-GB" sz="2000" dirty="0">
                    <a:solidFill>
                      <a:schemeClr val="tx2"/>
                    </a:solidFill>
                  </a:rPr>
                  <a:t> (</a:t>
                </a:r>
                <a:r>
                  <a:rPr lang="en-GB" sz="2000" u="sng" dirty="0">
                    <a:solidFill>
                      <a:srgbClr val="0000FF"/>
                    </a:solidFill>
                  </a:rPr>
                  <a:t>order-no, prod-no</a:t>
                </a:r>
                <a:r>
                  <a:rPr lang="en-GB" sz="2000" dirty="0">
                    <a:solidFill>
                      <a:schemeClr val="tx2"/>
                    </a:solidFill>
                  </a:rPr>
                  <a:t>, prod-</a:t>
                </a:r>
                <a:r>
                  <a:rPr lang="en-GB" sz="2000" dirty="0" err="1">
                    <a:solidFill>
                      <a:schemeClr val="tx2"/>
                    </a:solidFill>
                  </a:rPr>
                  <a:t>desc</a:t>
                </a:r>
                <a:r>
                  <a:rPr lang="en-GB" sz="2000" dirty="0">
                    <a:solidFill>
                      <a:schemeClr val="tx2"/>
                    </a:solidFill>
                  </a:rPr>
                  <a:t>, unit-price, </a:t>
                </a:r>
                <a:r>
                  <a:rPr lang="en-GB" sz="2000" dirty="0" err="1">
                    <a:solidFill>
                      <a:schemeClr val="tx2"/>
                    </a:solidFill>
                  </a:rPr>
                  <a:t>ord</a:t>
                </a:r>
                <a:r>
                  <a:rPr lang="en-GB" sz="2000" dirty="0">
                    <a:solidFill>
                      <a:schemeClr val="tx2"/>
                    </a:solidFill>
                  </a:rPr>
                  <a:t>-qty, line-total)</a:t>
                </a:r>
              </a:p>
            </p:txBody>
          </p:sp>
        </p:grpSp>
      </p:gr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0" y="0"/>
            <a:ext cx="9144000" cy="859809"/>
          </a:xfrm>
        </p:spPr>
        <p:txBody>
          <a:bodyPr/>
          <a:lstStyle/>
          <a:p>
            <a:r>
              <a:rPr lang="en-US" sz="3600" dirty="0" smtClean="0">
                <a:latin typeface="Times New Roman" pitchFamily="18" charset="0"/>
              </a:rPr>
              <a:t>Second Normal Form (2NF)</a:t>
            </a:r>
            <a:endParaRPr lang="en-US" dirty="0" smtClean="0"/>
          </a:p>
        </p:txBody>
      </p:sp>
      <p:sp>
        <p:nvSpPr>
          <p:cNvPr id="54275" name="Rectangle 3"/>
          <p:cNvSpPr>
            <a:spLocks noChangeArrowheads="1"/>
          </p:cNvSpPr>
          <p:nvPr/>
        </p:nvSpPr>
        <p:spPr bwMode="auto">
          <a:xfrm>
            <a:off x="611188" y="1111250"/>
            <a:ext cx="8104187" cy="1381125"/>
          </a:xfrm>
          <a:prstGeom prst="rect">
            <a:avLst/>
          </a:prstGeom>
          <a:noFill/>
          <a:ln w="12700">
            <a:solidFill>
              <a:schemeClr val="tx2"/>
            </a:solidFill>
            <a:miter lim="800000"/>
            <a:headEnd type="none" w="sm" len="sm"/>
            <a:tailEnd type="none" w="sm" len="sm"/>
          </a:ln>
        </p:spPr>
        <p:txBody>
          <a:bodyPr wrap="none" anchor="ctr"/>
          <a:lstStyle/>
          <a:p>
            <a:endParaRPr lang="en-US"/>
          </a:p>
        </p:txBody>
      </p:sp>
      <p:sp>
        <p:nvSpPr>
          <p:cNvPr id="54276" name="Rectangle 4"/>
          <p:cNvSpPr>
            <a:spLocks noGrp="1" noChangeArrowheads="1"/>
          </p:cNvSpPr>
          <p:nvPr>
            <p:ph type="body" idx="1"/>
          </p:nvPr>
        </p:nvSpPr>
        <p:spPr>
          <a:xfrm>
            <a:off x="645473" y="1151885"/>
            <a:ext cx="8248650" cy="1069975"/>
          </a:xfrm>
          <a:noFill/>
        </p:spPr>
        <p:txBody>
          <a:bodyPr/>
          <a:lstStyle/>
          <a:p>
            <a:pPr marL="0" indent="0">
              <a:lnSpc>
                <a:spcPct val="90000"/>
              </a:lnSpc>
              <a:buClr>
                <a:schemeClr val="accent2"/>
              </a:buClr>
              <a:buFont typeface="Monotype Sorts" pitchFamily="2" charset="2"/>
              <a:buNone/>
            </a:pPr>
            <a:r>
              <a:rPr lang="en-US" sz="2200" b="1" dirty="0" smtClean="0">
                <a:solidFill>
                  <a:srgbClr val="0000FF"/>
                </a:solidFill>
                <a:latin typeface="Times New Roman" pitchFamily="18" charset="0"/>
              </a:rPr>
              <a:t>Definition</a:t>
            </a:r>
            <a:r>
              <a:rPr lang="en-US" sz="2200" dirty="0" smtClean="0">
                <a:solidFill>
                  <a:schemeClr val="tx2"/>
                </a:solidFill>
                <a:latin typeface="Times New Roman" pitchFamily="18" charset="0"/>
              </a:rPr>
              <a:t>: A relation is in 2NF if, and only if, it is in 1NF and every non-key attribute is fully dependent on the primary key.</a:t>
            </a:r>
          </a:p>
          <a:p>
            <a:pPr marL="0" indent="0">
              <a:lnSpc>
                <a:spcPct val="90000"/>
              </a:lnSpc>
              <a:buClr>
                <a:schemeClr val="accent2"/>
              </a:buClr>
              <a:buFont typeface="Monotype Sorts" pitchFamily="2" charset="2"/>
              <a:buNone/>
            </a:pPr>
            <a:endParaRPr lang="en-US" sz="400" dirty="0" smtClean="0">
              <a:solidFill>
                <a:schemeClr val="tx2"/>
              </a:solidFill>
              <a:latin typeface="Times New Roman" pitchFamily="18" charset="0"/>
            </a:endParaRPr>
          </a:p>
          <a:p>
            <a:pPr marL="0" indent="0">
              <a:lnSpc>
                <a:spcPct val="90000"/>
              </a:lnSpc>
              <a:buClr>
                <a:schemeClr val="accent2"/>
              </a:buClr>
              <a:buFont typeface="Monotype Sorts" pitchFamily="2" charset="2"/>
              <a:buNone/>
            </a:pPr>
            <a:endParaRPr lang="en-US" sz="2200" dirty="0" smtClean="0">
              <a:solidFill>
                <a:schemeClr val="tx2"/>
              </a:solidFill>
              <a:latin typeface="Times New Roman" pitchFamily="18" charset="0"/>
            </a:endParaRPr>
          </a:p>
        </p:txBody>
      </p:sp>
      <p:grpSp>
        <p:nvGrpSpPr>
          <p:cNvPr id="2" name="Group 10"/>
          <p:cNvGrpSpPr>
            <a:grpSpLocks/>
          </p:cNvGrpSpPr>
          <p:nvPr/>
        </p:nvGrpSpPr>
        <p:grpSpPr bwMode="auto">
          <a:xfrm>
            <a:off x="612774" y="2613024"/>
            <a:ext cx="8190031" cy="3651297"/>
            <a:chOff x="386" y="1646"/>
            <a:chExt cx="4824" cy="1938"/>
          </a:xfrm>
        </p:grpSpPr>
        <p:sp>
          <p:nvSpPr>
            <p:cNvPr id="54280" name="Rectangle 5"/>
            <p:cNvSpPr>
              <a:spLocks noChangeArrowheads="1"/>
            </p:cNvSpPr>
            <p:nvPr/>
          </p:nvSpPr>
          <p:spPr bwMode="auto">
            <a:xfrm>
              <a:off x="386" y="1646"/>
              <a:ext cx="4719" cy="1938"/>
            </a:xfrm>
            <a:prstGeom prst="rect">
              <a:avLst/>
            </a:prstGeom>
            <a:noFill/>
            <a:ln w="12700">
              <a:solidFill>
                <a:schemeClr val="tx2"/>
              </a:solidFill>
              <a:miter lim="800000"/>
              <a:headEnd type="none" w="sm" len="sm"/>
              <a:tailEnd type="none" w="sm" len="sm"/>
            </a:ln>
          </p:spPr>
          <p:txBody>
            <a:bodyPr wrap="none" anchor="ctr"/>
            <a:lstStyle/>
            <a:p>
              <a:endParaRPr lang="en-US"/>
            </a:p>
          </p:txBody>
        </p:sp>
        <p:sp>
          <p:nvSpPr>
            <p:cNvPr id="54281" name="Rectangle 6"/>
            <p:cNvSpPr>
              <a:spLocks noChangeArrowheads="1"/>
            </p:cNvSpPr>
            <p:nvPr/>
          </p:nvSpPr>
          <p:spPr bwMode="auto">
            <a:xfrm>
              <a:off x="392" y="1652"/>
              <a:ext cx="4818" cy="674"/>
            </a:xfrm>
            <a:prstGeom prst="rect">
              <a:avLst/>
            </a:prstGeom>
            <a:noFill/>
            <a:ln w="9525">
              <a:noFill/>
              <a:miter lim="800000"/>
              <a:headEnd/>
              <a:tailEnd/>
            </a:ln>
          </p:spPr>
          <p:txBody>
            <a:bodyPr lIns="92075" tIns="46038" rIns="92075" bIns="46038"/>
            <a:lstStyle/>
            <a:p>
              <a:pPr marL="381000" indent="-381000">
                <a:lnSpc>
                  <a:spcPct val="90000"/>
                </a:lnSpc>
                <a:spcBef>
                  <a:spcPct val="20000"/>
                </a:spcBef>
                <a:buClr>
                  <a:schemeClr val="accent2"/>
                </a:buClr>
                <a:buSzPct val="75000"/>
                <a:buFont typeface="Monotype Sorts" pitchFamily="2" charset="2"/>
                <a:buNone/>
              </a:pPr>
              <a:r>
                <a:rPr lang="en-US" sz="2200" b="1" dirty="0">
                  <a:solidFill>
                    <a:srgbClr val="0000FF"/>
                  </a:solidFill>
                </a:rPr>
                <a:t>Steps from 1NF to 2NF</a:t>
              </a:r>
              <a:r>
                <a:rPr lang="en-US" sz="2200" dirty="0">
                  <a:solidFill>
                    <a:schemeClr val="tx2"/>
                  </a:solidFill>
                </a:rPr>
                <a:t>: </a:t>
              </a:r>
            </a:p>
            <a:p>
              <a:pPr marL="381000" indent="-381000">
                <a:lnSpc>
                  <a:spcPct val="90000"/>
                </a:lnSpc>
                <a:spcBef>
                  <a:spcPct val="20000"/>
                </a:spcBef>
                <a:buClr>
                  <a:schemeClr val="accent2"/>
                </a:buClr>
                <a:buSzPct val="75000"/>
                <a:buFont typeface="Monotype Sorts" pitchFamily="2" charset="2"/>
                <a:buChar char="v"/>
              </a:pPr>
              <a:r>
                <a:rPr lang="en-US" sz="2000" dirty="0">
                  <a:solidFill>
                    <a:schemeClr val="tx2"/>
                  </a:solidFill>
                </a:rPr>
                <a:t>Remove the offending attributes that are only partially functionally dependent on the composite key, and place them in a new relation.</a:t>
              </a:r>
            </a:p>
            <a:p>
              <a:pPr marL="381000" indent="-381000">
                <a:lnSpc>
                  <a:spcPct val="90000"/>
                </a:lnSpc>
                <a:spcBef>
                  <a:spcPct val="20000"/>
                </a:spcBef>
                <a:buClr>
                  <a:schemeClr val="accent2"/>
                </a:buClr>
                <a:buSzPct val="75000"/>
                <a:buFont typeface="Monotype Sorts" pitchFamily="2" charset="2"/>
                <a:buChar char="v"/>
              </a:pPr>
              <a:endParaRPr lang="en-US" sz="800" dirty="0">
                <a:solidFill>
                  <a:schemeClr val="tx2"/>
                </a:solidFill>
              </a:endParaRPr>
            </a:p>
            <a:p>
              <a:pPr marL="381000" indent="-381000">
                <a:lnSpc>
                  <a:spcPct val="90000"/>
                </a:lnSpc>
                <a:spcBef>
                  <a:spcPct val="20000"/>
                </a:spcBef>
                <a:buClr>
                  <a:schemeClr val="accent2"/>
                </a:buClr>
                <a:buSzPct val="75000"/>
                <a:buFont typeface="Monotype Sorts" pitchFamily="2" charset="2"/>
                <a:buChar char="v"/>
              </a:pPr>
              <a:r>
                <a:rPr lang="en-US" sz="2000" dirty="0">
                  <a:solidFill>
                    <a:schemeClr val="tx2"/>
                  </a:solidFill>
                </a:rPr>
                <a:t>Add to this relation a copy of the attribute(s) which are the determinants of these offending attributes. These will automatically become the primary key of this new relation.</a:t>
              </a:r>
            </a:p>
            <a:p>
              <a:pPr marL="381000" indent="-381000">
                <a:lnSpc>
                  <a:spcPct val="90000"/>
                </a:lnSpc>
                <a:spcBef>
                  <a:spcPct val="20000"/>
                </a:spcBef>
                <a:buClr>
                  <a:schemeClr val="accent2"/>
                </a:buClr>
                <a:buSzPct val="75000"/>
                <a:buFont typeface="Monotype Sorts" pitchFamily="2" charset="2"/>
                <a:buChar char="v"/>
              </a:pPr>
              <a:endParaRPr lang="en-US" sz="800" dirty="0">
                <a:solidFill>
                  <a:schemeClr val="tx2"/>
                </a:solidFill>
              </a:endParaRPr>
            </a:p>
            <a:p>
              <a:pPr marL="381000" indent="-381000">
                <a:lnSpc>
                  <a:spcPct val="90000"/>
                </a:lnSpc>
                <a:spcBef>
                  <a:spcPct val="20000"/>
                </a:spcBef>
                <a:buClr>
                  <a:schemeClr val="accent2"/>
                </a:buClr>
                <a:buSzPct val="75000"/>
                <a:buFont typeface="Monotype Sorts" pitchFamily="2" charset="2"/>
                <a:buChar char="v"/>
              </a:pPr>
              <a:r>
                <a:rPr lang="en-US" sz="2000" dirty="0">
                  <a:solidFill>
                    <a:schemeClr val="tx2"/>
                  </a:solidFill>
                </a:rPr>
                <a:t>Name the new entity </a:t>
              </a:r>
              <a:r>
                <a:rPr lang="en-US" i="1" dirty="0">
                  <a:solidFill>
                    <a:srgbClr val="0000FF"/>
                  </a:solidFill>
                </a:rPr>
                <a:t>(appending the number 2 to indicate 2NF)</a:t>
              </a:r>
            </a:p>
            <a:p>
              <a:pPr marL="381000" indent="-381000">
                <a:lnSpc>
                  <a:spcPct val="90000"/>
                </a:lnSpc>
                <a:spcBef>
                  <a:spcPct val="20000"/>
                </a:spcBef>
                <a:buClr>
                  <a:schemeClr val="accent2"/>
                </a:buClr>
                <a:buSzPct val="75000"/>
                <a:buFont typeface="Monotype Sorts" pitchFamily="2" charset="2"/>
                <a:buChar char="v"/>
              </a:pPr>
              <a:endParaRPr lang="en-US" sz="800" dirty="0">
                <a:solidFill>
                  <a:schemeClr val="tx2"/>
                </a:solidFill>
              </a:endParaRPr>
            </a:p>
            <a:p>
              <a:pPr marL="381000" indent="-381000">
                <a:lnSpc>
                  <a:spcPct val="90000"/>
                </a:lnSpc>
                <a:spcBef>
                  <a:spcPct val="20000"/>
                </a:spcBef>
                <a:buClr>
                  <a:schemeClr val="accent2"/>
                </a:buClr>
                <a:buSzPct val="75000"/>
                <a:buFont typeface="Monotype Sorts" pitchFamily="2" charset="2"/>
                <a:buChar char="v"/>
              </a:pPr>
              <a:r>
                <a:rPr lang="en-US" sz="2000" dirty="0">
                  <a:solidFill>
                    <a:schemeClr val="tx2"/>
                  </a:solidFill>
                </a:rPr>
                <a:t>Rename the original entity </a:t>
              </a:r>
              <a:r>
                <a:rPr lang="en-US" i="1" dirty="0">
                  <a:solidFill>
                    <a:srgbClr val="0000FF"/>
                  </a:solidFill>
                </a:rPr>
                <a:t>(ending with a 2 to indicate 2NF)</a:t>
              </a:r>
              <a:endParaRPr lang="en-US" sz="2000" dirty="0">
                <a:solidFill>
                  <a:schemeClr val="tx2"/>
                </a:solidFill>
              </a:endParaRPr>
            </a:p>
          </p:txBody>
        </p:sp>
      </p:grpSp>
      <p:sp>
        <p:nvSpPr>
          <p:cNvPr id="54278" name="Rectangle 8"/>
          <p:cNvSpPr>
            <a:spLocks noChangeArrowheads="1"/>
          </p:cNvSpPr>
          <p:nvPr/>
        </p:nvSpPr>
        <p:spPr bwMode="auto">
          <a:xfrm>
            <a:off x="735013" y="1944688"/>
            <a:ext cx="7864475" cy="449262"/>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54279" name="Rectangle 9"/>
          <p:cNvSpPr>
            <a:spLocks noChangeArrowheads="1"/>
          </p:cNvSpPr>
          <p:nvPr/>
        </p:nvSpPr>
        <p:spPr bwMode="auto">
          <a:xfrm>
            <a:off x="760413" y="1901825"/>
            <a:ext cx="6699270" cy="369332"/>
          </a:xfrm>
          <a:prstGeom prst="rect">
            <a:avLst/>
          </a:prstGeom>
          <a:noFill/>
          <a:ln w="12700">
            <a:noFill/>
            <a:miter lim="800000"/>
            <a:headEnd type="none" w="sm" len="sm"/>
            <a:tailEnd type="none" w="sm" len="sm"/>
          </a:ln>
        </p:spPr>
        <p:txBody>
          <a:bodyPr wrap="none">
            <a:spAutoFit/>
          </a:bodyPr>
          <a:lstStyle/>
          <a:p>
            <a:r>
              <a:rPr lang="en-US" b="1" dirty="0">
                <a:solidFill>
                  <a:srgbClr val="0033CC"/>
                </a:solidFill>
              </a:rPr>
              <a:t>Remove partial functional dependencies into a new relation</a:t>
            </a:r>
            <a:endParaRPr lang="en-GB" b="1" dirty="0">
              <a:solidFill>
                <a:srgbClr val="0033CC"/>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0" y="0"/>
            <a:ext cx="9144000" cy="941696"/>
          </a:xfrm>
        </p:spPr>
        <p:txBody>
          <a:bodyPr/>
          <a:lstStyle/>
          <a:p>
            <a:r>
              <a:rPr lang="en-US" sz="4000" dirty="0" smtClean="0">
                <a:latin typeface="Times New Roman" pitchFamily="18" charset="0"/>
              </a:rPr>
              <a:t>Example - 1NF to 2NF</a:t>
            </a:r>
            <a:endParaRPr lang="en-US" sz="4000" dirty="0" smtClean="0"/>
          </a:p>
        </p:txBody>
      </p:sp>
      <p:sp>
        <p:nvSpPr>
          <p:cNvPr id="55299" name="Rectangle 36"/>
          <p:cNvSpPr>
            <a:spLocks noChangeArrowheads="1"/>
          </p:cNvSpPr>
          <p:nvPr/>
        </p:nvSpPr>
        <p:spPr bwMode="auto">
          <a:xfrm>
            <a:off x="582613" y="1239838"/>
            <a:ext cx="8099425" cy="395287"/>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55300" name="Rectangle 37"/>
          <p:cNvSpPr>
            <a:spLocks noChangeArrowheads="1"/>
          </p:cNvSpPr>
          <p:nvPr/>
        </p:nvSpPr>
        <p:spPr bwMode="auto">
          <a:xfrm>
            <a:off x="623888" y="1228725"/>
            <a:ext cx="8730660" cy="400110"/>
          </a:xfrm>
          <a:prstGeom prst="rect">
            <a:avLst/>
          </a:prstGeom>
          <a:noFill/>
          <a:ln w="12700">
            <a:noFill/>
            <a:miter lim="800000"/>
            <a:headEnd type="none" w="sm" len="sm"/>
            <a:tailEnd type="none" w="sm" len="sm"/>
          </a:ln>
        </p:spPr>
        <p:txBody>
          <a:bodyPr wrap="none">
            <a:spAutoFit/>
          </a:bodyPr>
          <a:lstStyle/>
          <a:p>
            <a:r>
              <a:rPr lang="en-GB" sz="2000" dirty="0">
                <a:solidFill>
                  <a:srgbClr val="0033CC"/>
                </a:solidFill>
              </a:rPr>
              <a:t>ORDER-LINE-1 </a:t>
            </a:r>
            <a:r>
              <a:rPr lang="en-GB" sz="2000" dirty="0">
                <a:solidFill>
                  <a:schemeClr val="tx2"/>
                </a:solidFill>
              </a:rPr>
              <a:t>(</a:t>
            </a:r>
            <a:r>
              <a:rPr lang="en-GB" sz="2000" u="sng" dirty="0">
                <a:solidFill>
                  <a:srgbClr val="0000FF"/>
                </a:solidFill>
              </a:rPr>
              <a:t>order-no, prod-no</a:t>
            </a:r>
            <a:r>
              <a:rPr lang="en-GB" sz="2000" dirty="0">
                <a:solidFill>
                  <a:schemeClr val="tx2"/>
                </a:solidFill>
              </a:rPr>
              <a:t>, prod-</a:t>
            </a:r>
            <a:r>
              <a:rPr lang="en-GB" sz="2000" dirty="0" err="1">
                <a:solidFill>
                  <a:schemeClr val="tx2"/>
                </a:solidFill>
              </a:rPr>
              <a:t>desc</a:t>
            </a:r>
            <a:r>
              <a:rPr lang="en-GB" sz="2000" dirty="0">
                <a:solidFill>
                  <a:schemeClr val="tx2"/>
                </a:solidFill>
              </a:rPr>
              <a:t>, unit-price, </a:t>
            </a:r>
            <a:r>
              <a:rPr lang="en-GB" sz="2000" dirty="0" err="1">
                <a:solidFill>
                  <a:schemeClr val="tx2"/>
                </a:solidFill>
              </a:rPr>
              <a:t>ord</a:t>
            </a:r>
            <a:r>
              <a:rPr lang="en-GB" sz="2000" dirty="0">
                <a:solidFill>
                  <a:schemeClr val="tx2"/>
                </a:solidFill>
              </a:rPr>
              <a:t>-qty, line-total)</a:t>
            </a:r>
          </a:p>
        </p:txBody>
      </p:sp>
      <p:grpSp>
        <p:nvGrpSpPr>
          <p:cNvPr id="2" name="Group 58"/>
          <p:cNvGrpSpPr>
            <a:grpSpLocks/>
          </p:cNvGrpSpPr>
          <p:nvPr/>
        </p:nvGrpSpPr>
        <p:grpSpPr bwMode="auto">
          <a:xfrm>
            <a:off x="545456" y="1700213"/>
            <a:ext cx="8366532" cy="1697895"/>
            <a:chOff x="344" y="1071"/>
            <a:chExt cx="5016" cy="982"/>
          </a:xfrm>
        </p:grpSpPr>
        <p:sp>
          <p:nvSpPr>
            <p:cNvPr id="55321" name="Rectangle 42"/>
            <p:cNvSpPr>
              <a:spLocks noChangeArrowheads="1"/>
            </p:cNvSpPr>
            <p:nvPr/>
          </p:nvSpPr>
          <p:spPr bwMode="auto">
            <a:xfrm>
              <a:off x="379" y="1804"/>
              <a:ext cx="1545" cy="249"/>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55322" name="Rectangle 7"/>
            <p:cNvSpPr>
              <a:spLocks noChangeArrowheads="1"/>
            </p:cNvSpPr>
            <p:nvPr/>
          </p:nvSpPr>
          <p:spPr bwMode="auto">
            <a:xfrm>
              <a:off x="352" y="1071"/>
              <a:ext cx="5008" cy="404"/>
            </a:xfrm>
            <a:prstGeom prst="rect">
              <a:avLst/>
            </a:prstGeom>
            <a:noFill/>
            <a:ln w="12700">
              <a:noFill/>
              <a:miter lim="800000"/>
              <a:headEnd type="none" w="sm" len="sm"/>
              <a:tailEnd type="none" w="sm" len="sm"/>
            </a:ln>
          </p:spPr>
          <p:txBody>
            <a:bodyPr>
              <a:spAutoFit/>
            </a:bodyPr>
            <a:lstStyle/>
            <a:p>
              <a:r>
                <a:rPr lang="en-US">
                  <a:solidFill>
                    <a:schemeClr val="tx2"/>
                  </a:solidFill>
                </a:rPr>
                <a:t>1. Remove the offending attributes that are only partially functionally dependent on the composite key, and place them in a new relation. </a:t>
              </a:r>
              <a:endParaRPr lang="en-GB" sz="1600" i="1">
                <a:solidFill>
                  <a:srgbClr val="0000FF"/>
                </a:solidFill>
              </a:endParaRPr>
            </a:p>
          </p:txBody>
        </p:sp>
        <p:grpSp>
          <p:nvGrpSpPr>
            <p:cNvPr id="3" name="Group 44"/>
            <p:cNvGrpSpPr>
              <a:grpSpLocks/>
            </p:cNvGrpSpPr>
            <p:nvPr/>
          </p:nvGrpSpPr>
          <p:grpSpPr bwMode="auto">
            <a:xfrm>
              <a:off x="377" y="1487"/>
              <a:ext cx="3749" cy="256"/>
              <a:chOff x="377" y="1487"/>
              <a:chExt cx="3749" cy="256"/>
            </a:xfrm>
          </p:grpSpPr>
          <p:sp>
            <p:nvSpPr>
              <p:cNvPr id="55325" name="Rectangle 39"/>
              <p:cNvSpPr>
                <a:spLocks noChangeArrowheads="1"/>
              </p:cNvSpPr>
              <p:nvPr/>
            </p:nvSpPr>
            <p:spPr bwMode="auto">
              <a:xfrm>
                <a:off x="377" y="1494"/>
                <a:ext cx="3705" cy="249"/>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55326" name="Rectangle 40"/>
              <p:cNvSpPr>
                <a:spLocks noChangeArrowheads="1"/>
              </p:cNvSpPr>
              <p:nvPr/>
            </p:nvSpPr>
            <p:spPr bwMode="auto">
              <a:xfrm>
                <a:off x="377" y="1487"/>
                <a:ext cx="3749" cy="231"/>
              </a:xfrm>
              <a:prstGeom prst="rect">
                <a:avLst/>
              </a:prstGeom>
              <a:noFill/>
              <a:ln w="12700">
                <a:noFill/>
                <a:miter lim="800000"/>
                <a:headEnd type="none" w="sm" len="sm"/>
                <a:tailEnd type="none" w="sm" len="sm"/>
              </a:ln>
            </p:spPr>
            <p:txBody>
              <a:bodyPr wrap="none">
                <a:spAutoFit/>
              </a:bodyPr>
              <a:lstStyle/>
              <a:p>
                <a:r>
                  <a:rPr lang="en-GB" sz="2000" dirty="0">
                    <a:solidFill>
                      <a:srgbClr val="0033CC"/>
                    </a:solidFill>
                  </a:rPr>
                  <a:t>ORDER-LINE-1</a:t>
                </a:r>
                <a:r>
                  <a:rPr lang="en-GB" sz="2000" dirty="0">
                    <a:solidFill>
                      <a:schemeClr val="tx2"/>
                    </a:solidFill>
                  </a:rPr>
                  <a:t> (</a:t>
                </a:r>
                <a:r>
                  <a:rPr lang="en-GB" sz="2000" u="sng" dirty="0">
                    <a:solidFill>
                      <a:srgbClr val="0000FF"/>
                    </a:solidFill>
                  </a:rPr>
                  <a:t>order-no, prod-no</a:t>
                </a:r>
                <a:r>
                  <a:rPr lang="en-GB" sz="2000" dirty="0">
                    <a:solidFill>
                      <a:schemeClr val="tx2"/>
                    </a:solidFill>
                  </a:rPr>
                  <a:t>, </a:t>
                </a:r>
                <a:r>
                  <a:rPr lang="en-GB" sz="2000" dirty="0" err="1">
                    <a:solidFill>
                      <a:schemeClr val="tx2"/>
                    </a:solidFill>
                  </a:rPr>
                  <a:t>ord</a:t>
                </a:r>
                <a:r>
                  <a:rPr lang="en-GB" sz="2000" dirty="0">
                    <a:solidFill>
                      <a:schemeClr val="tx2"/>
                    </a:solidFill>
                  </a:rPr>
                  <a:t>-qty, line-total)</a:t>
                </a:r>
              </a:p>
            </p:txBody>
          </p:sp>
        </p:grpSp>
        <p:sp>
          <p:nvSpPr>
            <p:cNvPr id="55324" name="Rectangle 41"/>
            <p:cNvSpPr>
              <a:spLocks noChangeArrowheads="1"/>
            </p:cNvSpPr>
            <p:nvPr/>
          </p:nvSpPr>
          <p:spPr bwMode="auto">
            <a:xfrm>
              <a:off x="344" y="1811"/>
              <a:ext cx="1743" cy="231"/>
            </a:xfrm>
            <a:prstGeom prst="rect">
              <a:avLst/>
            </a:prstGeom>
            <a:noFill/>
            <a:ln w="12700">
              <a:noFill/>
              <a:miter lim="800000"/>
              <a:headEnd type="none" w="sm" len="sm"/>
              <a:tailEnd type="none" w="sm" len="sm"/>
            </a:ln>
          </p:spPr>
          <p:txBody>
            <a:bodyPr wrap="square">
              <a:spAutoFit/>
            </a:bodyPr>
            <a:lstStyle/>
            <a:p>
              <a:r>
                <a:rPr lang="en-GB" sz="2000" dirty="0">
                  <a:solidFill>
                    <a:schemeClr val="tx2"/>
                  </a:solidFill>
                </a:rPr>
                <a:t>(prod-</a:t>
              </a:r>
              <a:r>
                <a:rPr lang="en-GB" sz="2000" dirty="0" err="1">
                  <a:solidFill>
                    <a:schemeClr val="tx2"/>
                  </a:solidFill>
                </a:rPr>
                <a:t>desc</a:t>
              </a:r>
              <a:r>
                <a:rPr lang="en-GB" sz="2000" dirty="0">
                  <a:solidFill>
                    <a:schemeClr val="tx2"/>
                  </a:solidFill>
                </a:rPr>
                <a:t>, unit-price)</a:t>
              </a:r>
            </a:p>
          </p:txBody>
        </p:sp>
      </p:grpSp>
      <p:grpSp>
        <p:nvGrpSpPr>
          <p:cNvPr id="4" name="Group 59"/>
          <p:cNvGrpSpPr>
            <a:grpSpLocks/>
          </p:cNvGrpSpPr>
          <p:nvPr/>
        </p:nvGrpSpPr>
        <p:grpSpPr bwMode="auto">
          <a:xfrm>
            <a:off x="542925" y="3387725"/>
            <a:ext cx="8126413" cy="1554163"/>
            <a:chOff x="342" y="2134"/>
            <a:chExt cx="5119" cy="979"/>
          </a:xfrm>
        </p:grpSpPr>
        <p:sp>
          <p:nvSpPr>
            <p:cNvPr id="55313" name="Rectangle 15"/>
            <p:cNvSpPr>
              <a:spLocks noChangeArrowheads="1"/>
            </p:cNvSpPr>
            <p:nvPr/>
          </p:nvSpPr>
          <p:spPr bwMode="auto">
            <a:xfrm>
              <a:off x="342" y="2134"/>
              <a:ext cx="5119" cy="404"/>
            </a:xfrm>
            <a:prstGeom prst="rect">
              <a:avLst/>
            </a:prstGeom>
            <a:noFill/>
            <a:ln w="12700">
              <a:noFill/>
              <a:miter lim="800000"/>
              <a:headEnd type="none" w="sm" len="sm"/>
              <a:tailEnd type="none" w="sm" len="sm"/>
            </a:ln>
          </p:spPr>
          <p:txBody>
            <a:bodyPr>
              <a:spAutoFit/>
            </a:bodyPr>
            <a:lstStyle/>
            <a:p>
              <a:r>
                <a:rPr lang="en-US" dirty="0">
                  <a:solidFill>
                    <a:schemeClr val="tx2"/>
                  </a:solidFill>
                </a:rPr>
                <a:t>2. Add to this relation a copy of the attribute(s) which determines these offending attributes. These will automatically become the primary key of this new relation..</a:t>
              </a:r>
              <a:endParaRPr lang="en-GB" dirty="0">
                <a:solidFill>
                  <a:schemeClr val="tx2"/>
                </a:solidFill>
              </a:endParaRPr>
            </a:p>
          </p:txBody>
        </p:sp>
        <p:grpSp>
          <p:nvGrpSpPr>
            <p:cNvPr id="5" name="Group 19"/>
            <p:cNvGrpSpPr>
              <a:grpSpLocks/>
            </p:cNvGrpSpPr>
            <p:nvPr/>
          </p:nvGrpSpPr>
          <p:grpSpPr bwMode="auto">
            <a:xfrm>
              <a:off x="369" y="2857"/>
              <a:ext cx="2138" cy="256"/>
              <a:chOff x="344" y="2943"/>
              <a:chExt cx="4102" cy="256"/>
            </a:xfrm>
          </p:grpSpPr>
          <p:sp>
            <p:nvSpPr>
              <p:cNvPr id="55319" name="Rectangle 20"/>
              <p:cNvSpPr>
                <a:spLocks noChangeArrowheads="1"/>
              </p:cNvSpPr>
              <p:nvPr/>
            </p:nvSpPr>
            <p:spPr bwMode="auto">
              <a:xfrm>
                <a:off x="344" y="2950"/>
                <a:ext cx="4098" cy="249"/>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55320" name="Rectangle 21"/>
              <p:cNvSpPr>
                <a:spLocks noChangeArrowheads="1"/>
              </p:cNvSpPr>
              <p:nvPr/>
            </p:nvSpPr>
            <p:spPr bwMode="auto">
              <a:xfrm>
                <a:off x="344" y="2943"/>
                <a:ext cx="4102" cy="250"/>
              </a:xfrm>
              <a:prstGeom prst="rect">
                <a:avLst/>
              </a:prstGeom>
              <a:noFill/>
              <a:ln w="12700">
                <a:noFill/>
                <a:miter lim="800000"/>
                <a:headEnd type="none" w="sm" len="sm"/>
                <a:tailEnd type="none" w="sm" len="sm"/>
              </a:ln>
            </p:spPr>
            <p:txBody>
              <a:bodyPr wrap="none">
                <a:spAutoFit/>
              </a:bodyPr>
              <a:lstStyle/>
              <a:p>
                <a:r>
                  <a:rPr lang="en-GB" sz="2000">
                    <a:solidFill>
                      <a:schemeClr val="tx2"/>
                    </a:solidFill>
                  </a:rPr>
                  <a:t>(</a:t>
                </a:r>
                <a:r>
                  <a:rPr lang="en-GB" sz="2000" u="sng">
                    <a:solidFill>
                      <a:srgbClr val="0000FF"/>
                    </a:solidFill>
                  </a:rPr>
                  <a:t>prod-no</a:t>
                </a:r>
                <a:r>
                  <a:rPr lang="en-GB" sz="2000">
                    <a:solidFill>
                      <a:schemeClr val="tx2"/>
                    </a:solidFill>
                  </a:rPr>
                  <a:t>, prod-desc, unit-price)</a:t>
                </a:r>
              </a:p>
            </p:txBody>
          </p:sp>
        </p:grpSp>
        <p:grpSp>
          <p:nvGrpSpPr>
            <p:cNvPr id="6" name="Group 45"/>
            <p:cNvGrpSpPr>
              <a:grpSpLocks/>
            </p:cNvGrpSpPr>
            <p:nvPr/>
          </p:nvGrpSpPr>
          <p:grpSpPr bwMode="auto">
            <a:xfrm>
              <a:off x="370" y="2550"/>
              <a:ext cx="3963" cy="260"/>
              <a:chOff x="377" y="1494"/>
              <a:chExt cx="3963" cy="260"/>
            </a:xfrm>
          </p:grpSpPr>
          <p:sp>
            <p:nvSpPr>
              <p:cNvPr id="55317" name="Rectangle 46"/>
              <p:cNvSpPr>
                <a:spLocks noChangeArrowheads="1"/>
              </p:cNvSpPr>
              <p:nvPr/>
            </p:nvSpPr>
            <p:spPr bwMode="auto">
              <a:xfrm>
                <a:off x="377" y="1494"/>
                <a:ext cx="3963" cy="249"/>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55318" name="Rectangle 47"/>
              <p:cNvSpPr>
                <a:spLocks noChangeArrowheads="1"/>
              </p:cNvSpPr>
              <p:nvPr/>
            </p:nvSpPr>
            <p:spPr bwMode="auto">
              <a:xfrm>
                <a:off x="403" y="1504"/>
                <a:ext cx="3929" cy="250"/>
              </a:xfrm>
              <a:prstGeom prst="rect">
                <a:avLst/>
              </a:prstGeom>
              <a:noFill/>
              <a:ln w="12700">
                <a:noFill/>
                <a:miter lim="800000"/>
                <a:headEnd type="none" w="sm" len="sm"/>
                <a:tailEnd type="none" w="sm" len="sm"/>
              </a:ln>
            </p:spPr>
            <p:txBody>
              <a:bodyPr wrap="square">
                <a:spAutoFit/>
              </a:bodyPr>
              <a:lstStyle/>
              <a:p>
                <a:r>
                  <a:rPr lang="en-GB" sz="2000" dirty="0">
                    <a:solidFill>
                      <a:srgbClr val="0033CC"/>
                    </a:solidFill>
                  </a:rPr>
                  <a:t>ORDER-LINE-1</a:t>
                </a:r>
                <a:r>
                  <a:rPr lang="en-GB" sz="2000" dirty="0">
                    <a:solidFill>
                      <a:schemeClr val="tx2"/>
                    </a:solidFill>
                  </a:rPr>
                  <a:t> (</a:t>
                </a:r>
                <a:r>
                  <a:rPr lang="en-GB" sz="2000" u="sng" dirty="0">
                    <a:solidFill>
                      <a:srgbClr val="0000FF"/>
                    </a:solidFill>
                  </a:rPr>
                  <a:t>order-no, prod-no</a:t>
                </a:r>
                <a:r>
                  <a:rPr lang="en-GB" sz="2000" dirty="0">
                    <a:solidFill>
                      <a:schemeClr val="tx2"/>
                    </a:solidFill>
                  </a:rPr>
                  <a:t>, </a:t>
                </a:r>
                <a:r>
                  <a:rPr lang="en-GB" sz="2000" dirty="0" err="1">
                    <a:solidFill>
                      <a:schemeClr val="tx2"/>
                    </a:solidFill>
                  </a:rPr>
                  <a:t>ord</a:t>
                </a:r>
                <a:r>
                  <a:rPr lang="en-GB" sz="2000" dirty="0">
                    <a:solidFill>
                      <a:schemeClr val="tx2"/>
                    </a:solidFill>
                  </a:rPr>
                  <a:t>-qty, line-total)</a:t>
                </a:r>
              </a:p>
            </p:txBody>
          </p:sp>
        </p:grpSp>
        <p:sp>
          <p:nvSpPr>
            <p:cNvPr id="55316" name="Line 22"/>
            <p:cNvSpPr>
              <a:spLocks noChangeShapeType="1"/>
            </p:cNvSpPr>
            <p:nvPr/>
          </p:nvSpPr>
          <p:spPr bwMode="auto">
            <a:xfrm flipV="1">
              <a:off x="840" y="2767"/>
              <a:ext cx="1526" cy="146"/>
            </a:xfrm>
            <a:prstGeom prst="line">
              <a:avLst/>
            </a:prstGeom>
            <a:ln>
              <a:headEnd type="triangle" w="med" len="med"/>
              <a:tailEnd type="none" w="sm" len="sm"/>
            </a:ln>
          </p:spPr>
          <p:style>
            <a:lnRef idx="1">
              <a:schemeClr val="dk1"/>
            </a:lnRef>
            <a:fillRef idx="0">
              <a:schemeClr val="dk1"/>
            </a:fillRef>
            <a:effectRef idx="0">
              <a:schemeClr val="dk1"/>
            </a:effectRef>
            <a:fontRef idx="minor">
              <a:schemeClr val="tx1"/>
            </a:fontRef>
          </p:style>
          <p:txBody>
            <a:bodyPr wrap="none" anchor="ctr"/>
            <a:lstStyle/>
            <a:p>
              <a:endParaRPr lang="en-US"/>
            </a:p>
          </p:txBody>
        </p:sp>
      </p:grpSp>
      <p:grpSp>
        <p:nvGrpSpPr>
          <p:cNvPr id="7" name="Group 62"/>
          <p:cNvGrpSpPr>
            <a:grpSpLocks/>
          </p:cNvGrpSpPr>
          <p:nvPr/>
        </p:nvGrpSpPr>
        <p:grpSpPr bwMode="auto">
          <a:xfrm>
            <a:off x="501650" y="5029200"/>
            <a:ext cx="5816600" cy="806450"/>
            <a:chOff x="316" y="3168"/>
            <a:chExt cx="3664" cy="508"/>
          </a:xfrm>
        </p:grpSpPr>
        <p:sp>
          <p:nvSpPr>
            <p:cNvPr id="55309" name="Rectangle 52"/>
            <p:cNvSpPr>
              <a:spLocks noChangeArrowheads="1"/>
            </p:cNvSpPr>
            <p:nvPr/>
          </p:nvSpPr>
          <p:spPr bwMode="auto">
            <a:xfrm>
              <a:off x="354" y="3405"/>
              <a:ext cx="3454" cy="249"/>
            </a:xfrm>
            <a:prstGeom prst="rect">
              <a:avLst/>
            </a:prstGeom>
            <a:solidFill>
              <a:srgbClr val="F0F5FE"/>
            </a:solidFill>
            <a:ln w="12700">
              <a:solidFill>
                <a:schemeClr val="tx1"/>
              </a:solidFill>
              <a:miter lim="800000"/>
              <a:headEnd type="none" w="sm" len="sm"/>
              <a:tailEnd type="none" w="sm" len="sm"/>
            </a:ln>
          </p:spPr>
          <p:txBody>
            <a:bodyPr wrap="none" anchor="ctr"/>
            <a:lstStyle/>
            <a:p>
              <a:endParaRPr lang="en-US"/>
            </a:p>
          </p:txBody>
        </p:sp>
        <p:grpSp>
          <p:nvGrpSpPr>
            <p:cNvPr id="8" name="Group 60"/>
            <p:cNvGrpSpPr>
              <a:grpSpLocks/>
            </p:cNvGrpSpPr>
            <p:nvPr/>
          </p:nvGrpSpPr>
          <p:grpSpPr bwMode="auto">
            <a:xfrm>
              <a:off x="316" y="3168"/>
              <a:ext cx="3664" cy="508"/>
              <a:chOff x="316" y="3168"/>
              <a:chExt cx="3664" cy="508"/>
            </a:xfrm>
          </p:grpSpPr>
          <p:sp>
            <p:nvSpPr>
              <p:cNvPr id="55311" name="Rectangle 24"/>
              <p:cNvSpPr>
                <a:spLocks noChangeArrowheads="1"/>
              </p:cNvSpPr>
              <p:nvPr/>
            </p:nvSpPr>
            <p:spPr bwMode="auto">
              <a:xfrm>
                <a:off x="316" y="3168"/>
                <a:ext cx="3664" cy="214"/>
              </a:xfrm>
              <a:prstGeom prst="rect">
                <a:avLst/>
              </a:prstGeom>
              <a:noFill/>
              <a:ln w="12700">
                <a:noFill/>
                <a:miter lim="800000"/>
                <a:headEnd type="none" w="sm" len="sm"/>
                <a:tailEnd type="none" w="sm" len="sm"/>
              </a:ln>
            </p:spPr>
            <p:txBody>
              <a:bodyPr wrap="none">
                <a:spAutoFit/>
              </a:bodyPr>
              <a:lstStyle/>
              <a:p>
                <a:pPr>
                  <a:lnSpc>
                    <a:spcPct val="90000"/>
                  </a:lnSpc>
                </a:pPr>
                <a:r>
                  <a:rPr lang="en-US" dirty="0">
                    <a:solidFill>
                      <a:schemeClr val="tx2"/>
                    </a:solidFill>
                  </a:rPr>
                  <a:t>3. Name the new entity </a:t>
                </a:r>
                <a:r>
                  <a:rPr lang="en-US" sz="1600" i="1" dirty="0">
                    <a:solidFill>
                      <a:srgbClr val="0000FF"/>
                    </a:solidFill>
                  </a:rPr>
                  <a:t>(appending the number 2 to indicate 2NF)</a:t>
                </a:r>
              </a:p>
            </p:txBody>
          </p:sp>
          <p:sp>
            <p:nvSpPr>
              <p:cNvPr id="55312" name="Rectangle 53"/>
              <p:cNvSpPr>
                <a:spLocks noChangeArrowheads="1"/>
              </p:cNvSpPr>
              <p:nvPr/>
            </p:nvSpPr>
            <p:spPr bwMode="auto">
              <a:xfrm>
                <a:off x="414" y="3424"/>
                <a:ext cx="3314" cy="252"/>
              </a:xfrm>
              <a:prstGeom prst="rect">
                <a:avLst/>
              </a:prstGeom>
              <a:noFill/>
              <a:ln w="12700">
                <a:noFill/>
                <a:miter lim="800000"/>
                <a:headEnd type="none" w="sm" len="sm"/>
                <a:tailEnd type="none" w="sm" len="sm"/>
              </a:ln>
            </p:spPr>
            <p:txBody>
              <a:bodyPr wrap="none">
                <a:spAutoFit/>
              </a:bodyPr>
              <a:lstStyle/>
              <a:p>
                <a:r>
                  <a:rPr lang="en-GB" sz="2000" dirty="0">
                    <a:solidFill>
                      <a:srgbClr val="0033CC"/>
                    </a:solidFill>
                  </a:rPr>
                  <a:t>PRODUCT-2</a:t>
                </a:r>
                <a:r>
                  <a:rPr lang="en-GB" sz="2000" dirty="0">
                    <a:solidFill>
                      <a:schemeClr val="tx2"/>
                    </a:solidFill>
                  </a:rPr>
                  <a:t> (</a:t>
                </a:r>
                <a:r>
                  <a:rPr lang="en-GB" sz="2000" u="sng" dirty="0">
                    <a:solidFill>
                      <a:srgbClr val="0000FF"/>
                    </a:solidFill>
                  </a:rPr>
                  <a:t>prod-no</a:t>
                </a:r>
                <a:r>
                  <a:rPr lang="en-GB" sz="2000" dirty="0">
                    <a:solidFill>
                      <a:schemeClr val="tx2"/>
                    </a:solidFill>
                  </a:rPr>
                  <a:t>, prod-</a:t>
                </a:r>
                <a:r>
                  <a:rPr lang="en-GB" sz="2000" dirty="0" err="1">
                    <a:solidFill>
                      <a:schemeClr val="tx2"/>
                    </a:solidFill>
                  </a:rPr>
                  <a:t>desc</a:t>
                </a:r>
                <a:r>
                  <a:rPr lang="en-GB" sz="2000" dirty="0">
                    <a:solidFill>
                      <a:schemeClr val="tx2"/>
                    </a:solidFill>
                  </a:rPr>
                  <a:t>, unit-price)</a:t>
                </a:r>
              </a:p>
            </p:txBody>
          </p:sp>
        </p:grpSp>
      </p:grpSp>
      <p:grpSp>
        <p:nvGrpSpPr>
          <p:cNvPr id="9" name="Group 63"/>
          <p:cNvGrpSpPr>
            <a:grpSpLocks/>
          </p:cNvGrpSpPr>
          <p:nvPr/>
        </p:nvGrpSpPr>
        <p:grpSpPr bwMode="auto">
          <a:xfrm>
            <a:off x="490538" y="5865821"/>
            <a:ext cx="6346824" cy="760413"/>
            <a:chOff x="309" y="3695"/>
            <a:chExt cx="3998" cy="479"/>
          </a:xfrm>
        </p:grpSpPr>
        <p:sp>
          <p:nvSpPr>
            <p:cNvPr id="55305" name="Rectangle 56"/>
            <p:cNvSpPr>
              <a:spLocks noChangeArrowheads="1"/>
            </p:cNvSpPr>
            <p:nvPr/>
          </p:nvSpPr>
          <p:spPr bwMode="auto">
            <a:xfrm>
              <a:off x="353" y="3921"/>
              <a:ext cx="3954" cy="249"/>
            </a:xfrm>
            <a:prstGeom prst="rect">
              <a:avLst/>
            </a:prstGeom>
            <a:solidFill>
              <a:srgbClr val="F0F5FE"/>
            </a:solidFill>
            <a:ln w="12700">
              <a:solidFill>
                <a:schemeClr val="tx1"/>
              </a:solidFill>
              <a:miter lim="800000"/>
              <a:headEnd type="none" w="sm" len="sm"/>
              <a:tailEnd type="none" w="sm" len="sm"/>
            </a:ln>
          </p:spPr>
          <p:txBody>
            <a:bodyPr wrap="none" anchor="ctr"/>
            <a:lstStyle/>
            <a:p>
              <a:endParaRPr lang="en-US"/>
            </a:p>
          </p:txBody>
        </p:sp>
        <p:grpSp>
          <p:nvGrpSpPr>
            <p:cNvPr id="10" name="Group 61"/>
            <p:cNvGrpSpPr>
              <a:grpSpLocks/>
            </p:cNvGrpSpPr>
            <p:nvPr/>
          </p:nvGrpSpPr>
          <p:grpSpPr bwMode="auto">
            <a:xfrm>
              <a:off x="309" y="3695"/>
              <a:ext cx="3993" cy="479"/>
              <a:chOff x="309" y="3695"/>
              <a:chExt cx="3993" cy="479"/>
            </a:xfrm>
          </p:grpSpPr>
          <p:sp>
            <p:nvSpPr>
              <p:cNvPr id="55307" name="Rectangle 29"/>
              <p:cNvSpPr>
                <a:spLocks noChangeArrowheads="1"/>
              </p:cNvSpPr>
              <p:nvPr/>
            </p:nvSpPr>
            <p:spPr bwMode="auto">
              <a:xfrm>
                <a:off x="309" y="3695"/>
                <a:ext cx="3545" cy="231"/>
              </a:xfrm>
              <a:prstGeom prst="rect">
                <a:avLst/>
              </a:prstGeom>
              <a:noFill/>
              <a:ln w="12700">
                <a:noFill/>
                <a:miter lim="800000"/>
                <a:headEnd type="none" w="sm" len="sm"/>
                <a:tailEnd type="none" w="sm" len="sm"/>
              </a:ln>
            </p:spPr>
            <p:txBody>
              <a:bodyPr wrap="none">
                <a:spAutoFit/>
              </a:bodyPr>
              <a:lstStyle/>
              <a:p>
                <a:r>
                  <a:rPr lang="en-US">
                    <a:solidFill>
                      <a:schemeClr val="tx2"/>
                    </a:solidFill>
                  </a:rPr>
                  <a:t>4. Rename the original entity </a:t>
                </a:r>
                <a:r>
                  <a:rPr lang="en-US" sz="1600" i="1">
                    <a:solidFill>
                      <a:srgbClr val="0000FF"/>
                    </a:solidFill>
                  </a:rPr>
                  <a:t>(ending with a 2 to indicate 2NF)</a:t>
                </a:r>
                <a:endParaRPr lang="en-GB" sz="1600" i="1">
                  <a:solidFill>
                    <a:srgbClr val="0000FF"/>
                  </a:solidFill>
                </a:endParaRPr>
              </a:p>
            </p:txBody>
          </p:sp>
          <p:sp>
            <p:nvSpPr>
              <p:cNvPr id="55308" name="Rectangle 57"/>
              <p:cNvSpPr>
                <a:spLocks noChangeArrowheads="1"/>
              </p:cNvSpPr>
              <p:nvPr/>
            </p:nvSpPr>
            <p:spPr bwMode="auto">
              <a:xfrm>
                <a:off x="362" y="3922"/>
                <a:ext cx="3940" cy="252"/>
              </a:xfrm>
              <a:prstGeom prst="rect">
                <a:avLst/>
              </a:prstGeom>
              <a:noFill/>
              <a:ln w="12700">
                <a:noFill/>
                <a:miter lim="800000"/>
                <a:headEnd type="none" w="sm" len="sm"/>
                <a:tailEnd type="none" w="sm" len="sm"/>
              </a:ln>
            </p:spPr>
            <p:txBody>
              <a:bodyPr wrap="none">
                <a:spAutoFit/>
              </a:bodyPr>
              <a:lstStyle/>
              <a:p>
                <a:r>
                  <a:rPr lang="en-GB" sz="2000" dirty="0">
                    <a:solidFill>
                      <a:srgbClr val="0033CC"/>
                    </a:solidFill>
                  </a:rPr>
                  <a:t>ORDER-LINE-2</a:t>
                </a:r>
                <a:r>
                  <a:rPr lang="en-GB" sz="2000" dirty="0">
                    <a:solidFill>
                      <a:schemeClr val="tx2"/>
                    </a:solidFill>
                  </a:rPr>
                  <a:t> (</a:t>
                </a:r>
                <a:r>
                  <a:rPr lang="en-GB" sz="2000" u="sng" dirty="0">
                    <a:solidFill>
                      <a:srgbClr val="0000FF"/>
                    </a:solidFill>
                  </a:rPr>
                  <a:t>order-no, prod-no</a:t>
                </a:r>
                <a:r>
                  <a:rPr lang="en-GB" sz="2000" dirty="0">
                    <a:solidFill>
                      <a:schemeClr val="tx2"/>
                    </a:solidFill>
                  </a:rPr>
                  <a:t>, </a:t>
                </a:r>
                <a:r>
                  <a:rPr lang="en-GB" sz="2000" dirty="0" err="1">
                    <a:solidFill>
                      <a:schemeClr val="tx2"/>
                    </a:solidFill>
                  </a:rPr>
                  <a:t>ord</a:t>
                </a:r>
                <a:r>
                  <a:rPr lang="en-GB" sz="2000" dirty="0">
                    <a:solidFill>
                      <a:schemeClr val="tx2"/>
                    </a:solidFill>
                  </a:rPr>
                  <a:t>-qty, line-total)</a:t>
                </a:r>
              </a:p>
            </p:txBody>
          </p:sp>
        </p:grpSp>
      </p:gr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0" y="0"/>
            <a:ext cx="9144000" cy="955343"/>
          </a:xfrm>
        </p:spPr>
        <p:txBody>
          <a:bodyPr/>
          <a:lstStyle/>
          <a:p>
            <a:r>
              <a:rPr lang="en-US" sz="3600" dirty="0" smtClean="0">
                <a:latin typeface="Times New Roman" pitchFamily="18" charset="0"/>
              </a:rPr>
              <a:t>Third Normal Form (3NF)</a:t>
            </a:r>
            <a:endParaRPr lang="en-US" dirty="0" smtClean="0"/>
          </a:p>
        </p:txBody>
      </p:sp>
      <p:sp>
        <p:nvSpPr>
          <p:cNvPr id="56323" name="Rectangle 3"/>
          <p:cNvSpPr>
            <a:spLocks noChangeArrowheads="1"/>
          </p:cNvSpPr>
          <p:nvPr/>
        </p:nvSpPr>
        <p:spPr bwMode="auto">
          <a:xfrm>
            <a:off x="174625" y="1111250"/>
            <a:ext cx="8131175" cy="1517650"/>
          </a:xfrm>
          <a:prstGeom prst="rect">
            <a:avLst/>
          </a:prstGeom>
          <a:noFill/>
          <a:ln w="12700">
            <a:solidFill>
              <a:schemeClr val="tx2"/>
            </a:solidFill>
            <a:miter lim="800000"/>
            <a:headEnd type="none" w="sm" len="sm"/>
            <a:tailEnd type="none" w="sm" len="sm"/>
          </a:ln>
        </p:spPr>
        <p:txBody>
          <a:bodyPr wrap="none" anchor="ctr"/>
          <a:lstStyle/>
          <a:p>
            <a:endParaRPr lang="en-US"/>
          </a:p>
        </p:txBody>
      </p:sp>
      <p:sp>
        <p:nvSpPr>
          <p:cNvPr id="56324" name="Rectangle 4"/>
          <p:cNvSpPr>
            <a:spLocks noGrp="1" noChangeArrowheads="1"/>
          </p:cNvSpPr>
          <p:nvPr>
            <p:ph type="body" idx="1"/>
          </p:nvPr>
        </p:nvSpPr>
        <p:spPr>
          <a:xfrm>
            <a:off x="285750" y="1138238"/>
            <a:ext cx="8248650" cy="1069975"/>
          </a:xfrm>
          <a:noFill/>
        </p:spPr>
        <p:txBody>
          <a:bodyPr/>
          <a:lstStyle/>
          <a:p>
            <a:pPr marL="0" indent="0">
              <a:lnSpc>
                <a:spcPct val="90000"/>
              </a:lnSpc>
              <a:buClr>
                <a:schemeClr val="accent2"/>
              </a:buClr>
              <a:buFont typeface="Monotype Sorts" pitchFamily="2" charset="2"/>
              <a:buNone/>
            </a:pPr>
            <a:r>
              <a:rPr lang="en-US" sz="2200" b="1" dirty="0" smtClean="0">
                <a:solidFill>
                  <a:srgbClr val="0000FF"/>
                </a:solidFill>
                <a:latin typeface="Times New Roman" pitchFamily="18" charset="0"/>
              </a:rPr>
              <a:t>Definition</a:t>
            </a:r>
            <a:r>
              <a:rPr lang="en-US" sz="2200" dirty="0" smtClean="0">
                <a:solidFill>
                  <a:schemeClr val="tx2"/>
                </a:solidFill>
                <a:latin typeface="Times New Roman" pitchFamily="18" charset="0"/>
              </a:rPr>
              <a:t>: A relation is in 3NF if, and only if, it is in 2NF and every non-key attribute is non-transitively dependent on the primary key.</a:t>
            </a:r>
          </a:p>
          <a:p>
            <a:pPr marL="0" indent="0">
              <a:lnSpc>
                <a:spcPct val="90000"/>
              </a:lnSpc>
              <a:buClr>
                <a:schemeClr val="accent2"/>
              </a:buClr>
              <a:buFont typeface="Monotype Sorts" pitchFamily="2" charset="2"/>
              <a:buNone/>
            </a:pPr>
            <a:endParaRPr lang="en-US" sz="400" dirty="0" smtClean="0">
              <a:solidFill>
                <a:schemeClr val="tx2"/>
              </a:solidFill>
              <a:latin typeface="Times New Roman" pitchFamily="18" charset="0"/>
            </a:endParaRPr>
          </a:p>
          <a:p>
            <a:pPr marL="0" indent="0">
              <a:lnSpc>
                <a:spcPct val="90000"/>
              </a:lnSpc>
              <a:buClr>
                <a:schemeClr val="accent2"/>
              </a:buClr>
              <a:buFont typeface="Monotype Sorts" pitchFamily="2" charset="2"/>
              <a:buNone/>
            </a:pPr>
            <a:endParaRPr lang="en-US" sz="2200" dirty="0" smtClean="0">
              <a:solidFill>
                <a:schemeClr val="tx2"/>
              </a:solidFill>
              <a:latin typeface="Times New Roman" pitchFamily="18" charset="0"/>
            </a:endParaRPr>
          </a:p>
        </p:txBody>
      </p:sp>
      <p:grpSp>
        <p:nvGrpSpPr>
          <p:cNvPr id="2" name="Group 10"/>
          <p:cNvGrpSpPr>
            <a:grpSpLocks/>
          </p:cNvGrpSpPr>
          <p:nvPr/>
        </p:nvGrpSpPr>
        <p:grpSpPr bwMode="auto">
          <a:xfrm>
            <a:off x="555625" y="2844800"/>
            <a:ext cx="7648575" cy="3556000"/>
            <a:chOff x="350" y="1792"/>
            <a:chExt cx="4818" cy="1938"/>
          </a:xfrm>
        </p:grpSpPr>
        <p:sp>
          <p:nvSpPr>
            <p:cNvPr id="56329" name="Rectangle 5"/>
            <p:cNvSpPr>
              <a:spLocks noChangeArrowheads="1"/>
            </p:cNvSpPr>
            <p:nvPr/>
          </p:nvSpPr>
          <p:spPr bwMode="auto">
            <a:xfrm>
              <a:off x="361" y="1792"/>
              <a:ext cx="4719" cy="1938"/>
            </a:xfrm>
            <a:prstGeom prst="rect">
              <a:avLst/>
            </a:prstGeom>
            <a:noFill/>
            <a:ln w="12700">
              <a:solidFill>
                <a:schemeClr val="tx2"/>
              </a:solidFill>
              <a:miter lim="800000"/>
              <a:headEnd type="none" w="sm" len="sm"/>
              <a:tailEnd type="none" w="sm" len="sm"/>
            </a:ln>
          </p:spPr>
          <p:txBody>
            <a:bodyPr wrap="none" anchor="ctr"/>
            <a:lstStyle/>
            <a:p>
              <a:endParaRPr lang="en-US"/>
            </a:p>
          </p:txBody>
        </p:sp>
        <p:sp>
          <p:nvSpPr>
            <p:cNvPr id="56330" name="Rectangle 6"/>
            <p:cNvSpPr>
              <a:spLocks noChangeArrowheads="1"/>
            </p:cNvSpPr>
            <p:nvPr/>
          </p:nvSpPr>
          <p:spPr bwMode="auto">
            <a:xfrm>
              <a:off x="350" y="1798"/>
              <a:ext cx="4818" cy="674"/>
            </a:xfrm>
            <a:prstGeom prst="rect">
              <a:avLst/>
            </a:prstGeom>
            <a:noFill/>
            <a:ln w="9525">
              <a:noFill/>
              <a:miter lim="800000"/>
              <a:headEnd/>
              <a:tailEnd/>
            </a:ln>
          </p:spPr>
          <p:txBody>
            <a:bodyPr lIns="92075" tIns="46038" rIns="92075" bIns="46038"/>
            <a:lstStyle/>
            <a:p>
              <a:pPr marL="381000" indent="-381000">
                <a:lnSpc>
                  <a:spcPct val="90000"/>
                </a:lnSpc>
                <a:spcBef>
                  <a:spcPct val="20000"/>
                </a:spcBef>
                <a:buClr>
                  <a:schemeClr val="accent2"/>
                </a:buClr>
                <a:buSzPct val="75000"/>
                <a:buFont typeface="Monotype Sorts" pitchFamily="2" charset="2"/>
                <a:buNone/>
              </a:pPr>
              <a:r>
                <a:rPr lang="en-US" sz="2200" b="1" dirty="0">
                  <a:solidFill>
                    <a:srgbClr val="0000FF"/>
                  </a:solidFill>
                </a:rPr>
                <a:t>Steps from 2NF to 3NF</a:t>
              </a:r>
              <a:r>
                <a:rPr lang="en-US" sz="2200" dirty="0">
                  <a:solidFill>
                    <a:schemeClr val="tx2"/>
                  </a:solidFill>
                </a:rPr>
                <a:t>: </a:t>
              </a:r>
            </a:p>
            <a:p>
              <a:pPr marL="381000" indent="-381000">
                <a:lnSpc>
                  <a:spcPct val="90000"/>
                </a:lnSpc>
                <a:spcBef>
                  <a:spcPct val="20000"/>
                </a:spcBef>
                <a:buClr>
                  <a:schemeClr val="accent2"/>
                </a:buClr>
                <a:buSzPct val="75000"/>
                <a:buFont typeface="Monotype Sorts" pitchFamily="2" charset="2"/>
                <a:buChar char="v"/>
              </a:pPr>
              <a:r>
                <a:rPr lang="en-US" sz="2000" dirty="0">
                  <a:solidFill>
                    <a:schemeClr val="tx2"/>
                  </a:solidFill>
                </a:rPr>
                <a:t>Remove the offending attributes that are transitively dependent on non-key attribute(s), and place them in a new relation.</a:t>
              </a:r>
            </a:p>
            <a:p>
              <a:pPr marL="381000" indent="-381000">
                <a:lnSpc>
                  <a:spcPct val="90000"/>
                </a:lnSpc>
                <a:spcBef>
                  <a:spcPct val="20000"/>
                </a:spcBef>
                <a:buClr>
                  <a:schemeClr val="accent2"/>
                </a:buClr>
                <a:buSzPct val="75000"/>
                <a:buFont typeface="Monotype Sorts" pitchFamily="2" charset="2"/>
                <a:buChar char="v"/>
              </a:pPr>
              <a:endParaRPr lang="en-US" sz="800" dirty="0">
                <a:solidFill>
                  <a:schemeClr val="tx2"/>
                </a:solidFill>
              </a:endParaRPr>
            </a:p>
            <a:p>
              <a:pPr marL="381000" indent="-381000">
                <a:lnSpc>
                  <a:spcPct val="90000"/>
                </a:lnSpc>
                <a:spcBef>
                  <a:spcPct val="20000"/>
                </a:spcBef>
                <a:buClr>
                  <a:schemeClr val="accent2"/>
                </a:buClr>
                <a:buSzPct val="75000"/>
                <a:buFont typeface="Monotype Sorts" pitchFamily="2" charset="2"/>
                <a:buChar char="v"/>
              </a:pPr>
              <a:r>
                <a:rPr lang="en-US" sz="2000" dirty="0">
                  <a:solidFill>
                    <a:schemeClr val="tx2"/>
                  </a:solidFill>
                </a:rPr>
                <a:t>Add to this relation a copy of the attribute(s) which are the determinants of these offending attributes. These will automatically become the primary key of this new relation.</a:t>
              </a:r>
            </a:p>
            <a:p>
              <a:pPr marL="381000" indent="-381000">
                <a:lnSpc>
                  <a:spcPct val="90000"/>
                </a:lnSpc>
                <a:spcBef>
                  <a:spcPct val="20000"/>
                </a:spcBef>
                <a:buClr>
                  <a:schemeClr val="accent2"/>
                </a:buClr>
                <a:buSzPct val="75000"/>
                <a:buFont typeface="Monotype Sorts" pitchFamily="2" charset="2"/>
                <a:buChar char="v"/>
              </a:pPr>
              <a:endParaRPr lang="en-US" sz="800" dirty="0">
                <a:solidFill>
                  <a:schemeClr val="tx2"/>
                </a:solidFill>
              </a:endParaRPr>
            </a:p>
            <a:p>
              <a:pPr marL="381000" indent="-381000">
                <a:lnSpc>
                  <a:spcPct val="90000"/>
                </a:lnSpc>
                <a:spcBef>
                  <a:spcPct val="20000"/>
                </a:spcBef>
                <a:buClr>
                  <a:schemeClr val="accent2"/>
                </a:buClr>
                <a:buSzPct val="75000"/>
                <a:buFont typeface="Monotype Sorts" pitchFamily="2" charset="2"/>
                <a:buChar char="v"/>
              </a:pPr>
              <a:r>
                <a:rPr lang="en-US" sz="2000" dirty="0">
                  <a:solidFill>
                    <a:schemeClr val="tx2"/>
                  </a:solidFill>
                </a:rPr>
                <a:t>Name the new entity </a:t>
              </a:r>
              <a:r>
                <a:rPr lang="en-US" i="1" dirty="0">
                  <a:solidFill>
                    <a:srgbClr val="0000FF"/>
                  </a:solidFill>
                </a:rPr>
                <a:t>(appending the number 3 to indicate 3NF)</a:t>
              </a:r>
            </a:p>
            <a:p>
              <a:pPr marL="381000" indent="-381000">
                <a:lnSpc>
                  <a:spcPct val="90000"/>
                </a:lnSpc>
                <a:spcBef>
                  <a:spcPct val="20000"/>
                </a:spcBef>
                <a:buClr>
                  <a:schemeClr val="accent2"/>
                </a:buClr>
                <a:buSzPct val="75000"/>
                <a:buFont typeface="Monotype Sorts" pitchFamily="2" charset="2"/>
                <a:buChar char="v"/>
              </a:pPr>
              <a:endParaRPr lang="en-US" sz="800" dirty="0">
                <a:solidFill>
                  <a:schemeClr val="tx2"/>
                </a:solidFill>
              </a:endParaRPr>
            </a:p>
            <a:p>
              <a:pPr marL="381000" indent="-381000">
                <a:lnSpc>
                  <a:spcPct val="90000"/>
                </a:lnSpc>
                <a:spcBef>
                  <a:spcPct val="20000"/>
                </a:spcBef>
                <a:buClr>
                  <a:schemeClr val="accent2"/>
                </a:buClr>
                <a:buSzPct val="75000"/>
                <a:buFont typeface="Monotype Sorts" pitchFamily="2" charset="2"/>
                <a:buChar char="v"/>
              </a:pPr>
              <a:r>
                <a:rPr lang="en-US" sz="2000" dirty="0">
                  <a:solidFill>
                    <a:schemeClr val="tx2"/>
                  </a:solidFill>
                </a:rPr>
                <a:t>Rename the original entity </a:t>
              </a:r>
              <a:r>
                <a:rPr lang="en-US" i="1" dirty="0">
                  <a:solidFill>
                    <a:srgbClr val="0000FF"/>
                  </a:solidFill>
                </a:rPr>
                <a:t>(ending with a 3 to indicate 3NF)</a:t>
              </a:r>
              <a:endParaRPr lang="en-US" sz="2000" dirty="0">
                <a:solidFill>
                  <a:schemeClr val="tx2"/>
                </a:solidFill>
              </a:endParaRPr>
            </a:p>
          </p:txBody>
        </p:sp>
      </p:grpSp>
      <p:grpSp>
        <p:nvGrpSpPr>
          <p:cNvPr id="3" name="Group 9"/>
          <p:cNvGrpSpPr>
            <a:grpSpLocks/>
          </p:cNvGrpSpPr>
          <p:nvPr/>
        </p:nvGrpSpPr>
        <p:grpSpPr bwMode="auto">
          <a:xfrm>
            <a:off x="1219200" y="1941513"/>
            <a:ext cx="6858000" cy="466725"/>
            <a:chOff x="462" y="1463"/>
            <a:chExt cx="4320" cy="294"/>
          </a:xfrm>
        </p:grpSpPr>
        <p:sp>
          <p:nvSpPr>
            <p:cNvPr id="56327" name="Rectangle 7"/>
            <p:cNvSpPr>
              <a:spLocks noChangeArrowheads="1"/>
            </p:cNvSpPr>
            <p:nvPr/>
          </p:nvSpPr>
          <p:spPr bwMode="auto">
            <a:xfrm>
              <a:off x="463" y="1474"/>
              <a:ext cx="4319" cy="283"/>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56328" name="Rectangle 8"/>
            <p:cNvSpPr>
              <a:spLocks noChangeArrowheads="1"/>
            </p:cNvSpPr>
            <p:nvPr/>
          </p:nvSpPr>
          <p:spPr bwMode="auto">
            <a:xfrm>
              <a:off x="462" y="1463"/>
              <a:ext cx="4317" cy="288"/>
            </a:xfrm>
            <a:prstGeom prst="rect">
              <a:avLst/>
            </a:prstGeom>
            <a:noFill/>
            <a:ln w="12700">
              <a:noFill/>
              <a:miter lim="800000"/>
              <a:headEnd type="none" w="sm" len="sm"/>
              <a:tailEnd type="none" w="sm" len="sm"/>
            </a:ln>
          </p:spPr>
          <p:txBody>
            <a:bodyPr wrap="none">
              <a:spAutoFit/>
            </a:bodyPr>
            <a:lstStyle/>
            <a:p>
              <a:r>
                <a:rPr lang="en-US" b="1">
                  <a:solidFill>
                    <a:schemeClr val="accent2"/>
                  </a:solidFill>
                </a:rPr>
                <a:t>Remove transitive dependencies into a new relation</a:t>
              </a:r>
              <a:endParaRPr lang="en-GB" b="1">
                <a:solidFill>
                  <a:schemeClr val="accent2"/>
                </a:solidFill>
              </a:endParaRPr>
            </a:p>
          </p:txBody>
        </p:sp>
      </p:gr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US" dirty="0" smtClean="0"/>
              <a:t>Example 3: Determine NF</a:t>
            </a:r>
          </a:p>
        </p:txBody>
      </p:sp>
      <p:sp>
        <p:nvSpPr>
          <p:cNvPr id="14340" name="Rectangle 3"/>
          <p:cNvSpPr>
            <a:spLocks noGrp="1" noChangeArrowheads="1"/>
          </p:cNvSpPr>
          <p:nvPr>
            <p:ph type="body" idx="1"/>
          </p:nvPr>
        </p:nvSpPr>
        <p:spPr>
          <a:xfrm>
            <a:off x="426488" y="1858963"/>
            <a:ext cx="8154988" cy="1260475"/>
          </a:xfrm>
        </p:spPr>
        <p:txBody>
          <a:bodyPr/>
          <a:lstStyle/>
          <a:p>
            <a:pPr>
              <a:lnSpc>
                <a:spcPct val="90000"/>
              </a:lnSpc>
            </a:pPr>
            <a:r>
              <a:rPr lang="en-US" sz="2400" dirty="0" err="1" smtClean="0"/>
              <a:t>Part_ID</a:t>
            </a:r>
            <a:r>
              <a:rPr lang="en-US" sz="2400" dirty="0" smtClean="0"/>
              <a:t> </a:t>
            </a:r>
            <a:r>
              <a:rPr lang="en-US" sz="2400" dirty="0" smtClean="0">
                <a:sym typeface="Wingdings" pitchFamily="2" charset="2"/>
              </a:rPr>
              <a:t> Description</a:t>
            </a:r>
          </a:p>
          <a:p>
            <a:pPr>
              <a:lnSpc>
                <a:spcPct val="90000"/>
              </a:lnSpc>
            </a:pPr>
            <a:r>
              <a:rPr lang="en-US" sz="2400" dirty="0" err="1" smtClean="0">
                <a:sym typeface="Wingdings" pitchFamily="2" charset="2"/>
              </a:rPr>
              <a:t>Part_ID</a:t>
            </a:r>
            <a:r>
              <a:rPr lang="en-US" sz="2400" dirty="0" smtClean="0">
                <a:sym typeface="Wingdings" pitchFamily="2" charset="2"/>
              </a:rPr>
              <a:t>  Price</a:t>
            </a:r>
          </a:p>
          <a:p>
            <a:pPr>
              <a:lnSpc>
                <a:spcPct val="90000"/>
              </a:lnSpc>
            </a:pPr>
            <a:r>
              <a:rPr lang="en-US" sz="2400" dirty="0" err="1" smtClean="0"/>
              <a:t>Part_ID</a:t>
            </a:r>
            <a:r>
              <a:rPr lang="en-US" sz="2400" dirty="0" smtClean="0"/>
              <a:t>, </a:t>
            </a:r>
            <a:r>
              <a:rPr lang="en-US" sz="2400" dirty="0" err="1" smtClean="0"/>
              <a:t>Comp_ID</a:t>
            </a:r>
            <a:r>
              <a:rPr lang="en-US" sz="2400" dirty="0" smtClean="0"/>
              <a:t> </a:t>
            </a:r>
            <a:r>
              <a:rPr lang="en-US" sz="2400" dirty="0" smtClean="0">
                <a:sym typeface="Wingdings" pitchFamily="2" charset="2"/>
              </a:rPr>
              <a:t> No</a:t>
            </a:r>
            <a:endParaRPr lang="en-US" sz="2400" dirty="0" smtClean="0"/>
          </a:p>
        </p:txBody>
      </p:sp>
      <p:grpSp>
        <p:nvGrpSpPr>
          <p:cNvPr id="2" name="Group 5"/>
          <p:cNvGrpSpPr>
            <a:grpSpLocks/>
          </p:cNvGrpSpPr>
          <p:nvPr/>
        </p:nvGrpSpPr>
        <p:grpSpPr bwMode="auto">
          <a:xfrm>
            <a:off x="685800" y="3810000"/>
            <a:ext cx="7924800" cy="1828800"/>
            <a:chOff x="432" y="2400"/>
            <a:chExt cx="4992" cy="1152"/>
          </a:xfrm>
        </p:grpSpPr>
        <p:graphicFrame>
          <p:nvGraphicFramePr>
            <p:cNvPr id="14338" name="Object 6"/>
            <p:cNvGraphicFramePr>
              <a:graphicFrameLocks noChangeAspect="1"/>
            </p:cNvGraphicFramePr>
            <p:nvPr/>
          </p:nvGraphicFramePr>
          <p:xfrm>
            <a:off x="432" y="2400"/>
            <a:ext cx="4704" cy="791"/>
          </p:xfrm>
          <a:graphic>
            <a:graphicData uri="http://schemas.openxmlformats.org/presentationml/2006/ole">
              <mc:AlternateContent xmlns:mc="http://schemas.openxmlformats.org/markup-compatibility/2006">
                <mc:Choice xmlns:v="urn:schemas-microsoft-com:vml" Requires="v">
                  <p:oleObj spid="_x0000_s73734" name="Worksheet" r:id="rId4" imgW="3611160" imgH="607680" progId="Excel.Sheet.8">
                    <p:embed/>
                  </p:oleObj>
                </mc:Choice>
                <mc:Fallback>
                  <p:oleObj name="Worksheet" r:id="rId4" imgW="3611160" imgH="607680" progId="Excel.Sheet.8">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 y="2400"/>
                          <a:ext cx="4704" cy="791"/>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3" name="Group 7"/>
            <p:cNvGrpSpPr>
              <a:grpSpLocks/>
            </p:cNvGrpSpPr>
            <p:nvPr/>
          </p:nvGrpSpPr>
          <p:grpSpPr bwMode="auto">
            <a:xfrm>
              <a:off x="816" y="2736"/>
              <a:ext cx="816" cy="144"/>
              <a:chOff x="1200" y="2448"/>
              <a:chExt cx="816" cy="144"/>
            </a:xfrm>
          </p:grpSpPr>
          <p:sp>
            <p:nvSpPr>
              <p:cNvPr id="14355" name="Line 8"/>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14356" name="Line 9"/>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14357" name="Line 10"/>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nvGrpSpPr>
            <p:cNvPr id="4" name="Group 11"/>
            <p:cNvGrpSpPr>
              <a:grpSpLocks/>
            </p:cNvGrpSpPr>
            <p:nvPr/>
          </p:nvGrpSpPr>
          <p:grpSpPr bwMode="auto">
            <a:xfrm>
              <a:off x="816" y="2736"/>
              <a:ext cx="2064" cy="144"/>
              <a:chOff x="1200" y="2448"/>
              <a:chExt cx="816" cy="144"/>
            </a:xfrm>
          </p:grpSpPr>
          <p:sp>
            <p:nvSpPr>
              <p:cNvPr id="14352" name="Line 12"/>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14353" name="Line 13"/>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14354" name="Line 14"/>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nvGrpSpPr>
            <p:cNvPr id="5" name="Group 15"/>
            <p:cNvGrpSpPr>
              <a:grpSpLocks/>
            </p:cNvGrpSpPr>
            <p:nvPr/>
          </p:nvGrpSpPr>
          <p:grpSpPr bwMode="auto">
            <a:xfrm>
              <a:off x="960" y="2688"/>
              <a:ext cx="3600" cy="240"/>
              <a:chOff x="960" y="2640"/>
              <a:chExt cx="3600" cy="240"/>
            </a:xfrm>
          </p:grpSpPr>
          <p:grpSp>
            <p:nvGrpSpPr>
              <p:cNvPr id="6" name="Group 16"/>
              <p:cNvGrpSpPr>
                <a:grpSpLocks/>
              </p:cNvGrpSpPr>
              <p:nvPr/>
            </p:nvGrpSpPr>
            <p:grpSpPr bwMode="auto">
              <a:xfrm>
                <a:off x="960" y="2640"/>
                <a:ext cx="3600" cy="240"/>
                <a:chOff x="1200" y="2448"/>
                <a:chExt cx="816" cy="144"/>
              </a:xfrm>
            </p:grpSpPr>
            <p:sp>
              <p:nvSpPr>
                <p:cNvPr id="14349" name="Line 17"/>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14350" name="Line 18"/>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14351" name="Line 19"/>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sp>
            <p:nvSpPr>
              <p:cNvPr id="14348" name="Line 20"/>
              <p:cNvSpPr>
                <a:spLocks noChangeShapeType="1"/>
              </p:cNvSpPr>
              <p:nvPr/>
            </p:nvSpPr>
            <p:spPr bwMode="auto">
              <a:xfrm flipV="1">
                <a:off x="3744" y="2640"/>
                <a:ext cx="0" cy="240"/>
              </a:xfrm>
              <a:prstGeom prst="line">
                <a:avLst/>
              </a:prstGeom>
              <a:noFill/>
              <a:ln w="28575">
                <a:solidFill>
                  <a:schemeClr val="tx1"/>
                </a:solidFill>
                <a:round/>
                <a:headEnd/>
                <a:tailEnd/>
              </a:ln>
            </p:spPr>
            <p:txBody>
              <a:bodyPr anchor="b"/>
              <a:lstStyle/>
              <a:p>
                <a:endParaRPr lang="en-US"/>
              </a:p>
            </p:txBody>
          </p:sp>
        </p:grpSp>
        <p:sp>
          <p:nvSpPr>
            <p:cNvPr id="14346" name="Oval 21"/>
            <p:cNvSpPr>
              <a:spLocks noChangeArrowheads="1"/>
            </p:cNvSpPr>
            <p:nvPr/>
          </p:nvSpPr>
          <p:spPr bwMode="auto">
            <a:xfrm>
              <a:off x="3072" y="2496"/>
              <a:ext cx="2352" cy="1056"/>
            </a:xfrm>
            <a:prstGeom prst="ellipse">
              <a:avLst/>
            </a:prstGeom>
            <a:noFill/>
            <a:ln w="28575">
              <a:solidFill>
                <a:schemeClr val="tx2"/>
              </a:solidFill>
              <a:round/>
              <a:headEnd/>
              <a:tailEnd/>
            </a:ln>
          </p:spPr>
          <p:txBody>
            <a:bodyPr wrap="none" anchor="ctr"/>
            <a:lstStyle/>
            <a:p>
              <a:endParaRPr lang="en-US"/>
            </a:p>
          </p:txBody>
        </p:sp>
      </p:grpSp>
      <p:sp>
        <p:nvSpPr>
          <p:cNvPr id="249860" name="AutoShape 4"/>
          <p:cNvSpPr>
            <a:spLocks noChangeArrowheads="1"/>
          </p:cNvSpPr>
          <p:nvPr/>
        </p:nvSpPr>
        <p:spPr bwMode="auto">
          <a:xfrm>
            <a:off x="3870280" y="1295400"/>
            <a:ext cx="5181600" cy="2438400"/>
          </a:xfrm>
          <a:prstGeom prst="wedgeEllipseCallout">
            <a:avLst>
              <a:gd name="adj1" fmla="val -25093"/>
              <a:gd name="adj2" fmla="val 56380"/>
            </a:avLst>
          </a:prstGeom>
          <a:noFill/>
          <a:ln w="12700">
            <a:solidFill>
              <a:schemeClr val="tx2"/>
            </a:solidFill>
            <a:miter lim="800000"/>
            <a:headEnd/>
            <a:tailEnd/>
          </a:ln>
        </p:spPr>
        <p:txBody>
          <a:bodyPr anchor="b"/>
          <a:lstStyle/>
          <a:p>
            <a:pPr marL="457200" indent="-457200" algn="ctr" eaLnBrk="1" hangingPunct="1"/>
            <a:r>
              <a:rPr lang="en-US" sz="1800" b="1">
                <a:solidFill>
                  <a:schemeClr val="tx2"/>
                </a:solidFill>
              </a:rPr>
              <a:t>In your solution you will write the following justification:</a:t>
            </a:r>
          </a:p>
          <a:p>
            <a:pPr marL="457200" indent="-457200" algn="ctr" eaLnBrk="1" hangingPunct="1">
              <a:buFontTx/>
              <a:buAutoNum type="arabicParenR"/>
            </a:pPr>
            <a:r>
              <a:rPr lang="en-US" sz="1800" b="1">
                <a:solidFill>
                  <a:schemeClr val="tx2"/>
                </a:solidFill>
              </a:rPr>
              <a:t>There are M/V attributes; therefore, not 1NF</a:t>
            </a:r>
          </a:p>
          <a:p>
            <a:pPr marL="457200" indent="-457200" algn="ctr" eaLnBrk="1" hangingPunct="1"/>
            <a:r>
              <a:rPr lang="en-US" sz="1800" b="1">
                <a:solidFill>
                  <a:schemeClr val="tx2"/>
                </a:solidFill>
              </a:rPr>
              <a:t>Conclusion: The relation is not normalized.</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title"/>
          </p:nvPr>
        </p:nvSpPr>
        <p:spPr>
          <a:xfrm>
            <a:off x="0" y="0"/>
            <a:ext cx="9144000" cy="1104900"/>
          </a:xfrm>
        </p:spPr>
        <p:txBody>
          <a:bodyPr/>
          <a:lstStyle/>
          <a:p>
            <a:r>
              <a:rPr lang="en-US" sz="3600" dirty="0" smtClean="0">
                <a:latin typeface="Times New Roman" pitchFamily="18" charset="0"/>
              </a:rPr>
              <a:t>Example - 2NF to 3NF</a:t>
            </a:r>
            <a:endParaRPr lang="en-US" dirty="0" smtClean="0"/>
          </a:p>
        </p:txBody>
      </p:sp>
      <p:grpSp>
        <p:nvGrpSpPr>
          <p:cNvPr id="2" name="Group 25"/>
          <p:cNvGrpSpPr>
            <a:grpSpLocks/>
          </p:cNvGrpSpPr>
          <p:nvPr/>
        </p:nvGrpSpPr>
        <p:grpSpPr bwMode="auto">
          <a:xfrm>
            <a:off x="638175" y="1223963"/>
            <a:ext cx="8010525" cy="430212"/>
            <a:chOff x="347" y="3448"/>
            <a:chExt cx="5046" cy="494"/>
          </a:xfrm>
        </p:grpSpPr>
        <p:sp>
          <p:nvSpPr>
            <p:cNvPr id="57372" name="Rectangle 26"/>
            <p:cNvSpPr>
              <a:spLocks noChangeArrowheads="1"/>
            </p:cNvSpPr>
            <p:nvPr/>
          </p:nvSpPr>
          <p:spPr bwMode="auto">
            <a:xfrm>
              <a:off x="360" y="3479"/>
              <a:ext cx="4937" cy="463"/>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sz="1600"/>
            </a:p>
          </p:txBody>
        </p:sp>
        <p:sp>
          <p:nvSpPr>
            <p:cNvPr id="57373" name="Text Box 27"/>
            <p:cNvSpPr txBox="1">
              <a:spLocks noChangeArrowheads="1"/>
            </p:cNvSpPr>
            <p:nvPr/>
          </p:nvSpPr>
          <p:spPr bwMode="auto">
            <a:xfrm>
              <a:off x="347" y="3448"/>
              <a:ext cx="5046" cy="389"/>
            </a:xfrm>
            <a:prstGeom prst="rect">
              <a:avLst/>
            </a:prstGeom>
            <a:noFill/>
            <a:ln w="12700">
              <a:noFill/>
              <a:miter lim="800000"/>
              <a:headEnd type="none" w="sm" len="sm"/>
              <a:tailEnd type="none" w="sm" len="sm"/>
            </a:ln>
          </p:spPr>
          <p:txBody>
            <a:bodyPr>
              <a:spAutoFit/>
            </a:bodyPr>
            <a:lstStyle/>
            <a:p>
              <a:r>
                <a:rPr lang="en-GB" sz="1600" dirty="0">
                  <a:solidFill>
                    <a:srgbClr val="0033CC"/>
                  </a:solidFill>
                </a:rPr>
                <a:t>ORDER-2</a:t>
              </a:r>
              <a:r>
                <a:rPr lang="en-GB" sz="1600" dirty="0">
                  <a:solidFill>
                    <a:schemeClr val="tx2"/>
                  </a:solidFill>
                </a:rPr>
                <a:t> (</a:t>
              </a:r>
              <a:r>
                <a:rPr lang="en-GB" sz="1600" u="sng" dirty="0">
                  <a:solidFill>
                    <a:srgbClr val="0000FF"/>
                  </a:solidFill>
                </a:rPr>
                <a:t>order-no</a:t>
              </a:r>
              <a:r>
                <a:rPr lang="en-GB" sz="1600" dirty="0">
                  <a:solidFill>
                    <a:schemeClr val="tx2"/>
                  </a:solidFill>
                </a:rPr>
                <a:t>, order-date, </a:t>
              </a:r>
              <a:r>
                <a:rPr lang="en-GB" sz="1600" dirty="0" err="1">
                  <a:solidFill>
                    <a:schemeClr val="tx2"/>
                  </a:solidFill>
                </a:rPr>
                <a:t>cust</a:t>
              </a:r>
              <a:r>
                <a:rPr lang="en-GB" sz="1600" dirty="0">
                  <a:solidFill>
                    <a:schemeClr val="tx2"/>
                  </a:solidFill>
                </a:rPr>
                <a:t>-no, </a:t>
              </a:r>
              <a:r>
                <a:rPr lang="en-GB" sz="1600" dirty="0" err="1">
                  <a:solidFill>
                    <a:schemeClr val="tx2"/>
                  </a:solidFill>
                </a:rPr>
                <a:t>cust</a:t>
              </a:r>
              <a:r>
                <a:rPr lang="en-GB" sz="1600" dirty="0">
                  <a:solidFill>
                    <a:schemeClr val="tx2"/>
                  </a:solidFill>
                </a:rPr>
                <a:t>-name, </a:t>
              </a:r>
              <a:r>
                <a:rPr lang="en-GB" sz="1600" dirty="0" err="1">
                  <a:solidFill>
                    <a:schemeClr val="tx2"/>
                  </a:solidFill>
                </a:rPr>
                <a:t>cust</a:t>
              </a:r>
              <a:r>
                <a:rPr lang="en-GB" sz="1600" dirty="0">
                  <a:solidFill>
                    <a:schemeClr val="tx2"/>
                  </a:solidFill>
                </a:rPr>
                <a:t>-add, order-total</a:t>
              </a:r>
            </a:p>
          </p:txBody>
        </p:sp>
      </p:grpSp>
      <p:grpSp>
        <p:nvGrpSpPr>
          <p:cNvPr id="3" name="Group 42"/>
          <p:cNvGrpSpPr>
            <a:grpSpLocks/>
          </p:cNvGrpSpPr>
          <p:nvPr/>
        </p:nvGrpSpPr>
        <p:grpSpPr bwMode="auto">
          <a:xfrm>
            <a:off x="558800" y="1700213"/>
            <a:ext cx="7950200" cy="1558925"/>
            <a:chOff x="352" y="1071"/>
            <a:chExt cx="5008" cy="982"/>
          </a:xfrm>
        </p:grpSpPr>
        <p:sp>
          <p:nvSpPr>
            <p:cNvPr id="57365" name="Rectangle 2"/>
            <p:cNvSpPr>
              <a:spLocks noChangeArrowheads="1"/>
            </p:cNvSpPr>
            <p:nvPr/>
          </p:nvSpPr>
          <p:spPr bwMode="auto">
            <a:xfrm>
              <a:off x="379" y="1804"/>
              <a:ext cx="1545" cy="249"/>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sz="1600"/>
            </a:p>
          </p:txBody>
        </p:sp>
        <p:grpSp>
          <p:nvGrpSpPr>
            <p:cNvPr id="4" name="Group 38"/>
            <p:cNvGrpSpPr>
              <a:grpSpLocks/>
            </p:cNvGrpSpPr>
            <p:nvPr/>
          </p:nvGrpSpPr>
          <p:grpSpPr bwMode="auto">
            <a:xfrm>
              <a:off x="352" y="1071"/>
              <a:ext cx="5008" cy="953"/>
              <a:chOff x="352" y="1071"/>
              <a:chExt cx="5008" cy="953"/>
            </a:xfrm>
          </p:grpSpPr>
          <p:sp>
            <p:nvSpPr>
              <p:cNvPr id="57367" name="Rectangle 4"/>
              <p:cNvSpPr>
                <a:spLocks noChangeArrowheads="1"/>
              </p:cNvSpPr>
              <p:nvPr/>
            </p:nvSpPr>
            <p:spPr bwMode="auto">
              <a:xfrm>
                <a:off x="352" y="1071"/>
                <a:ext cx="5008" cy="368"/>
              </a:xfrm>
              <a:prstGeom prst="rect">
                <a:avLst/>
              </a:prstGeom>
              <a:noFill/>
              <a:ln w="12700">
                <a:noFill/>
                <a:miter lim="800000"/>
                <a:headEnd type="none" w="sm" len="sm"/>
                <a:tailEnd type="none" w="sm" len="sm"/>
              </a:ln>
            </p:spPr>
            <p:txBody>
              <a:bodyPr>
                <a:spAutoFit/>
              </a:bodyPr>
              <a:lstStyle/>
              <a:p>
                <a:r>
                  <a:rPr lang="en-US" sz="1600">
                    <a:solidFill>
                      <a:schemeClr val="tx2"/>
                    </a:solidFill>
                  </a:rPr>
                  <a:t>1. Remove the offending attributes that are transitively dependent on non-key attributes, and place them in a new relation. </a:t>
                </a:r>
                <a:endParaRPr lang="en-GB" sz="1600" i="1">
                  <a:solidFill>
                    <a:srgbClr val="0000FF"/>
                  </a:solidFill>
                </a:endParaRPr>
              </a:p>
            </p:txBody>
          </p:sp>
          <p:sp>
            <p:nvSpPr>
              <p:cNvPr id="57368" name="Rectangle 16"/>
              <p:cNvSpPr>
                <a:spLocks noChangeArrowheads="1"/>
              </p:cNvSpPr>
              <p:nvPr/>
            </p:nvSpPr>
            <p:spPr bwMode="auto">
              <a:xfrm>
                <a:off x="385" y="1811"/>
                <a:ext cx="1412" cy="213"/>
              </a:xfrm>
              <a:prstGeom prst="rect">
                <a:avLst/>
              </a:prstGeom>
              <a:noFill/>
              <a:ln w="12700">
                <a:noFill/>
                <a:miter lim="800000"/>
                <a:headEnd type="none" w="sm" len="sm"/>
                <a:tailEnd type="none" w="sm" len="sm"/>
              </a:ln>
            </p:spPr>
            <p:txBody>
              <a:bodyPr wrap="none">
                <a:spAutoFit/>
              </a:bodyPr>
              <a:lstStyle/>
              <a:p>
                <a:r>
                  <a:rPr lang="en-GB" sz="1600">
                    <a:solidFill>
                      <a:schemeClr val="tx2"/>
                    </a:solidFill>
                  </a:rPr>
                  <a:t>(cust-name, cust-add )</a:t>
                </a:r>
              </a:p>
            </p:txBody>
          </p:sp>
          <p:grpSp>
            <p:nvGrpSpPr>
              <p:cNvPr id="5" name="Group 28"/>
              <p:cNvGrpSpPr>
                <a:grpSpLocks/>
              </p:cNvGrpSpPr>
              <p:nvPr/>
            </p:nvGrpSpPr>
            <p:grpSpPr bwMode="auto">
              <a:xfrm>
                <a:off x="370" y="1476"/>
                <a:ext cx="3521" cy="271"/>
                <a:chOff x="347" y="3448"/>
                <a:chExt cx="5046" cy="494"/>
              </a:xfrm>
            </p:grpSpPr>
            <p:sp>
              <p:nvSpPr>
                <p:cNvPr id="57370" name="Rectangle 29"/>
                <p:cNvSpPr>
                  <a:spLocks noChangeArrowheads="1"/>
                </p:cNvSpPr>
                <p:nvPr/>
              </p:nvSpPr>
              <p:spPr bwMode="auto">
                <a:xfrm>
                  <a:off x="360" y="3479"/>
                  <a:ext cx="4937" cy="463"/>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sz="1600"/>
                </a:p>
              </p:txBody>
            </p:sp>
            <p:sp>
              <p:nvSpPr>
                <p:cNvPr id="57371" name="Text Box 30"/>
                <p:cNvSpPr txBox="1">
                  <a:spLocks noChangeArrowheads="1"/>
                </p:cNvSpPr>
                <p:nvPr/>
              </p:nvSpPr>
              <p:spPr bwMode="auto">
                <a:xfrm>
                  <a:off x="347" y="3448"/>
                  <a:ext cx="5046" cy="389"/>
                </a:xfrm>
                <a:prstGeom prst="rect">
                  <a:avLst/>
                </a:prstGeom>
                <a:noFill/>
                <a:ln w="12700">
                  <a:noFill/>
                  <a:miter lim="800000"/>
                  <a:headEnd type="none" w="sm" len="sm"/>
                  <a:tailEnd type="none" w="sm" len="sm"/>
                </a:ln>
              </p:spPr>
              <p:txBody>
                <a:bodyPr>
                  <a:spAutoFit/>
                </a:bodyPr>
                <a:lstStyle/>
                <a:p>
                  <a:r>
                    <a:rPr lang="en-GB" sz="1600" dirty="0">
                      <a:solidFill>
                        <a:srgbClr val="0033CC"/>
                      </a:solidFill>
                    </a:rPr>
                    <a:t>ORDER-2</a:t>
                  </a:r>
                  <a:r>
                    <a:rPr lang="en-GB" sz="1600" dirty="0">
                      <a:solidFill>
                        <a:schemeClr val="tx2"/>
                      </a:solidFill>
                    </a:rPr>
                    <a:t> (</a:t>
                  </a:r>
                  <a:r>
                    <a:rPr lang="en-GB" sz="1600" u="sng" dirty="0">
                      <a:solidFill>
                        <a:srgbClr val="0000FF"/>
                      </a:solidFill>
                    </a:rPr>
                    <a:t>order-no</a:t>
                  </a:r>
                  <a:r>
                    <a:rPr lang="en-GB" sz="1600" dirty="0">
                      <a:solidFill>
                        <a:schemeClr val="tx2"/>
                      </a:solidFill>
                    </a:rPr>
                    <a:t>, order-date, </a:t>
                  </a:r>
                  <a:r>
                    <a:rPr lang="en-GB" sz="1600" dirty="0" err="1">
                      <a:solidFill>
                        <a:schemeClr val="tx2"/>
                      </a:solidFill>
                    </a:rPr>
                    <a:t>cust</a:t>
                  </a:r>
                  <a:r>
                    <a:rPr lang="en-GB" sz="1600" dirty="0">
                      <a:solidFill>
                        <a:schemeClr val="tx2"/>
                      </a:solidFill>
                    </a:rPr>
                    <a:t>-no, order-total</a:t>
                  </a:r>
                </a:p>
              </p:txBody>
            </p:sp>
          </p:grpSp>
        </p:grpSp>
      </p:grpSp>
      <p:grpSp>
        <p:nvGrpSpPr>
          <p:cNvPr id="6" name="Group 43"/>
          <p:cNvGrpSpPr>
            <a:grpSpLocks/>
          </p:cNvGrpSpPr>
          <p:nvPr/>
        </p:nvGrpSpPr>
        <p:grpSpPr bwMode="auto">
          <a:xfrm>
            <a:off x="542925" y="3387725"/>
            <a:ext cx="8126413" cy="1547813"/>
            <a:chOff x="342" y="2134"/>
            <a:chExt cx="5119" cy="975"/>
          </a:xfrm>
        </p:grpSpPr>
        <p:sp>
          <p:nvSpPr>
            <p:cNvPr id="57358" name="Rectangle 35"/>
            <p:cNvSpPr>
              <a:spLocks noChangeArrowheads="1"/>
            </p:cNvSpPr>
            <p:nvPr/>
          </p:nvSpPr>
          <p:spPr bwMode="auto">
            <a:xfrm>
              <a:off x="398" y="2860"/>
              <a:ext cx="2085" cy="249"/>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sz="1600"/>
            </a:p>
          </p:txBody>
        </p:sp>
        <p:grpSp>
          <p:nvGrpSpPr>
            <p:cNvPr id="7" name="Group 39"/>
            <p:cNvGrpSpPr>
              <a:grpSpLocks/>
            </p:cNvGrpSpPr>
            <p:nvPr/>
          </p:nvGrpSpPr>
          <p:grpSpPr bwMode="auto">
            <a:xfrm>
              <a:off x="342" y="2134"/>
              <a:ext cx="5119" cy="938"/>
              <a:chOff x="342" y="2134"/>
              <a:chExt cx="5119" cy="938"/>
            </a:xfrm>
          </p:grpSpPr>
          <p:sp>
            <p:nvSpPr>
              <p:cNvPr id="57360" name="Rectangle 5"/>
              <p:cNvSpPr>
                <a:spLocks noChangeArrowheads="1"/>
              </p:cNvSpPr>
              <p:nvPr/>
            </p:nvSpPr>
            <p:spPr bwMode="auto">
              <a:xfrm>
                <a:off x="342" y="2134"/>
                <a:ext cx="5119" cy="368"/>
              </a:xfrm>
              <a:prstGeom prst="rect">
                <a:avLst/>
              </a:prstGeom>
              <a:noFill/>
              <a:ln w="12700">
                <a:noFill/>
                <a:miter lim="800000"/>
                <a:headEnd type="none" w="sm" len="sm"/>
                <a:tailEnd type="none" w="sm" len="sm"/>
              </a:ln>
            </p:spPr>
            <p:txBody>
              <a:bodyPr>
                <a:spAutoFit/>
              </a:bodyPr>
              <a:lstStyle/>
              <a:p>
                <a:r>
                  <a:rPr lang="en-US" sz="1600">
                    <a:solidFill>
                      <a:schemeClr val="tx2"/>
                    </a:solidFill>
                  </a:rPr>
                  <a:t>2. Add to this relation a copy of the attribute(s) which determines these offending attributes. These will automatically become the primary key of this new relation..</a:t>
                </a:r>
                <a:endParaRPr lang="en-GB" sz="1600">
                  <a:solidFill>
                    <a:schemeClr val="tx2"/>
                  </a:solidFill>
                </a:endParaRPr>
              </a:p>
            </p:txBody>
          </p:sp>
          <p:sp>
            <p:nvSpPr>
              <p:cNvPr id="57361" name="Rectangle 31"/>
              <p:cNvSpPr>
                <a:spLocks noChangeArrowheads="1"/>
              </p:cNvSpPr>
              <p:nvPr/>
            </p:nvSpPr>
            <p:spPr bwMode="auto">
              <a:xfrm>
                <a:off x="413" y="2859"/>
                <a:ext cx="1909" cy="213"/>
              </a:xfrm>
              <a:prstGeom prst="rect">
                <a:avLst/>
              </a:prstGeom>
              <a:noFill/>
              <a:ln w="12700">
                <a:noFill/>
                <a:miter lim="800000"/>
                <a:headEnd type="none" w="sm" len="sm"/>
                <a:tailEnd type="none" w="sm" len="sm"/>
              </a:ln>
            </p:spPr>
            <p:txBody>
              <a:bodyPr wrap="none">
                <a:spAutoFit/>
              </a:bodyPr>
              <a:lstStyle/>
              <a:p>
                <a:r>
                  <a:rPr lang="en-GB" sz="1600">
                    <a:solidFill>
                      <a:schemeClr val="tx2"/>
                    </a:solidFill>
                  </a:rPr>
                  <a:t>(</a:t>
                </a:r>
                <a:r>
                  <a:rPr lang="en-GB" sz="1600" u="sng">
                    <a:solidFill>
                      <a:srgbClr val="0000FF"/>
                    </a:solidFill>
                  </a:rPr>
                  <a:t>cust-no</a:t>
                </a:r>
                <a:r>
                  <a:rPr lang="en-GB" sz="1600">
                    <a:solidFill>
                      <a:schemeClr val="tx2"/>
                    </a:solidFill>
                  </a:rPr>
                  <a:t>, cust-name, cust-add )</a:t>
                </a:r>
              </a:p>
            </p:txBody>
          </p:sp>
          <p:sp>
            <p:nvSpPr>
              <p:cNvPr id="57362" name="Rectangle 33"/>
              <p:cNvSpPr>
                <a:spLocks noChangeArrowheads="1"/>
              </p:cNvSpPr>
              <p:nvPr/>
            </p:nvSpPr>
            <p:spPr bwMode="auto">
              <a:xfrm>
                <a:off x="407" y="2541"/>
                <a:ext cx="3445" cy="254"/>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sz="1600"/>
              </a:p>
            </p:txBody>
          </p:sp>
          <p:sp>
            <p:nvSpPr>
              <p:cNvPr id="57363" name="Text Box 34"/>
              <p:cNvSpPr txBox="1">
                <a:spLocks noChangeArrowheads="1"/>
              </p:cNvSpPr>
              <p:nvPr/>
            </p:nvSpPr>
            <p:spPr bwMode="auto">
              <a:xfrm>
                <a:off x="398" y="2524"/>
                <a:ext cx="3521" cy="213"/>
              </a:xfrm>
              <a:prstGeom prst="rect">
                <a:avLst/>
              </a:prstGeom>
              <a:noFill/>
              <a:ln w="12700">
                <a:noFill/>
                <a:miter lim="800000"/>
                <a:headEnd type="none" w="sm" len="sm"/>
                <a:tailEnd type="none" w="sm" len="sm"/>
              </a:ln>
            </p:spPr>
            <p:txBody>
              <a:bodyPr>
                <a:spAutoFit/>
              </a:bodyPr>
              <a:lstStyle/>
              <a:p>
                <a:r>
                  <a:rPr lang="en-GB" sz="1600" dirty="0">
                    <a:solidFill>
                      <a:srgbClr val="0033CC"/>
                    </a:solidFill>
                  </a:rPr>
                  <a:t>ORDER-2</a:t>
                </a:r>
                <a:r>
                  <a:rPr lang="en-GB" sz="1600" dirty="0">
                    <a:solidFill>
                      <a:schemeClr val="tx2"/>
                    </a:solidFill>
                  </a:rPr>
                  <a:t> (</a:t>
                </a:r>
                <a:r>
                  <a:rPr lang="en-GB" sz="1600" u="sng" dirty="0">
                    <a:solidFill>
                      <a:srgbClr val="0000FF"/>
                    </a:solidFill>
                  </a:rPr>
                  <a:t>order-no</a:t>
                </a:r>
                <a:r>
                  <a:rPr lang="en-GB" sz="1600" dirty="0">
                    <a:solidFill>
                      <a:schemeClr val="tx2"/>
                    </a:solidFill>
                  </a:rPr>
                  <a:t>, order-date, </a:t>
                </a:r>
                <a:r>
                  <a:rPr lang="en-GB" sz="1600" dirty="0" err="1">
                    <a:solidFill>
                      <a:schemeClr val="tx2"/>
                    </a:solidFill>
                  </a:rPr>
                  <a:t>cust</a:t>
                </a:r>
                <a:r>
                  <a:rPr lang="en-GB" sz="1600" dirty="0">
                    <a:solidFill>
                      <a:schemeClr val="tx2"/>
                    </a:solidFill>
                  </a:rPr>
                  <a:t>-no, order-total</a:t>
                </a:r>
              </a:p>
            </p:txBody>
          </p:sp>
          <p:sp>
            <p:nvSpPr>
              <p:cNvPr id="57364" name="Line 20"/>
              <p:cNvSpPr>
                <a:spLocks noChangeShapeType="1"/>
              </p:cNvSpPr>
              <p:nvPr/>
            </p:nvSpPr>
            <p:spPr bwMode="auto">
              <a:xfrm flipV="1">
                <a:off x="840" y="2742"/>
                <a:ext cx="1843" cy="171"/>
              </a:xfrm>
              <a:prstGeom prst="line">
                <a:avLst/>
              </a:prstGeom>
              <a:ln>
                <a:headEnd type="triangle" w="med" len="med"/>
                <a:tailEnd type="none" w="sm" len="sm"/>
              </a:ln>
            </p:spPr>
            <p:style>
              <a:lnRef idx="1">
                <a:schemeClr val="dk1"/>
              </a:lnRef>
              <a:fillRef idx="0">
                <a:schemeClr val="dk1"/>
              </a:fillRef>
              <a:effectRef idx="0">
                <a:schemeClr val="dk1"/>
              </a:effectRef>
              <a:fontRef idx="minor">
                <a:schemeClr val="tx1"/>
              </a:fontRef>
            </p:style>
            <p:txBody>
              <a:bodyPr wrap="none" anchor="ctr"/>
              <a:lstStyle/>
              <a:p>
                <a:endParaRPr lang="en-US"/>
              </a:p>
            </p:txBody>
          </p:sp>
        </p:grpSp>
      </p:grpSp>
      <p:grpSp>
        <p:nvGrpSpPr>
          <p:cNvPr id="8" name="Group 40"/>
          <p:cNvGrpSpPr>
            <a:grpSpLocks/>
          </p:cNvGrpSpPr>
          <p:nvPr/>
        </p:nvGrpSpPr>
        <p:grpSpPr bwMode="auto">
          <a:xfrm>
            <a:off x="501650" y="5029200"/>
            <a:ext cx="6140450" cy="771525"/>
            <a:chOff x="316" y="3168"/>
            <a:chExt cx="3868" cy="486"/>
          </a:xfrm>
        </p:grpSpPr>
        <p:sp>
          <p:nvSpPr>
            <p:cNvPr id="57355" name="Rectangle 9"/>
            <p:cNvSpPr>
              <a:spLocks noChangeArrowheads="1"/>
            </p:cNvSpPr>
            <p:nvPr/>
          </p:nvSpPr>
          <p:spPr bwMode="auto">
            <a:xfrm>
              <a:off x="316" y="3168"/>
              <a:ext cx="3868" cy="198"/>
            </a:xfrm>
            <a:prstGeom prst="rect">
              <a:avLst/>
            </a:prstGeom>
            <a:noFill/>
            <a:ln w="12700">
              <a:noFill/>
              <a:miter lim="800000"/>
              <a:headEnd type="none" w="sm" len="sm"/>
              <a:tailEnd type="none" w="sm" len="sm"/>
            </a:ln>
          </p:spPr>
          <p:txBody>
            <a:bodyPr wrap="none">
              <a:spAutoFit/>
            </a:bodyPr>
            <a:lstStyle/>
            <a:p>
              <a:pPr>
                <a:lnSpc>
                  <a:spcPct val="90000"/>
                </a:lnSpc>
              </a:pPr>
              <a:r>
                <a:rPr lang="en-US" sz="1600">
                  <a:solidFill>
                    <a:schemeClr val="tx2"/>
                  </a:solidFill>
                </a:rPr>
                <a:t>3. Name the new entity </a:t>
              </a:r>
              <a:r>
                <a:rPr lang="en-US" sz="1600" i="1">
                  <a:solidFill>
                    <a:srgbClr val="0000FF"/>
                  </a:solidFill>
                </a:rPr>
                <a:t>(appending the number 3 to indicate 3NF)</a:t>
              </a:r>
            </a:p>
          </p:txBody>
        </p:sp>
        <p:sp>
          <p:nvSpPr>
            <p:cNvPr id="57356" name="Rectangle 21"/>
            <p:cNvSpPr>
              <a:spLocks noChangeArrowheads="1"/>
            </p:cNvSpPr>
            <p:nvPr/>
          </p:nvSpPr>
          <p:spPr bwMode="auto">
            <a:xfrm>
              <a:off x="397" y="3405"/>
              <a:ext cx="3121" cy="249"/>
            </a:xfrm>
            <a:prstGeom prst="rect">
              <a:avLst/>
            </a:prstGeom>
            <a:solidFill>
              <a:srgbClr val="F0F5FE"/>
            </a:solidFill>
            <a:ln w="12700">
              <a:solidFill>
                <a:schemeClr val="tx1"/>
              </a:solidFill>
              <a:miter lim="800000"/>
              <a:headEnd type="none" w="sm" len="sm"/>
              <a:tailEnd type="none" w="sm" len="sm"/>
            </a:ln>
          </p:spPr>
          <p:txBody>
            <a:bodyPr wrap="none" anchor="ctr"/>
            <a:lstStyle/>
            <a:p>
              <a:endParaRPr lang="en-US" sz="1600"/>
            </a:p>
          </p:txBody>
        </p:sp>
        <p:sp>
          <p:nvSpPr>
            <p:cNvPr id="57357" name="Rectangle 36"/>
            <p:cNvSpPr>
              <a:spLocks noChangeArrowheads="1"/>
            </p:cNvSpPr>
            <p:nvPr/>
          </p:nvSpPr>
          <p:spPr bwMode="auto">
            <a:xfrm>
              <a:off x="397" y="3401"/>
              <a:ext cx="2796" cy="213"/>
            </a:xfrm>
            <a:prstGeom prst="rect">
              <a:avLst/>
            </a:prstGeom>
            <a:noFill/>
            <a:ln w="12700">
              <a:noFill/>
              <a:miter lim="800000"/>
              <a:headEnd type="none" w="sm" len="sm"/>
              <a:tailEnd type="none" w="sm" len="sm"/>
            </a:ln>
          </p:spPr>
          <p:txBody>
            <a:bodyPr wrap="none">
              <a:spAutoFit/>
            </a:bodyPr>
            <a:lstStyle/>
            <a:p>
              <a:r>
                <a:rPr lang="en-GB" sz="1600" dirty="0">
                  <a:solidFill>
                    <a:srgbClr val="0033CC"/>
                  </a:solidFill>
                </a:rPr>
                <a:t>CUSTOMER-3</a:t>
              </a:r>
              <a:r>
                <a:rPr lang="en-GB" sz="1600" dirty="0">
                  <a:solidFill>
                    <a:schemeClr val="tx2"/>
                  </a:solidFill>
                </a:rPr>
                <a:t> (</a:t>
              </a:r>
              <a:r>
                <a:rPr lang="en-GB" sz="1600" u="sng" dirty="0" err="1">
                  <a:solidFill>
                    <a:srgbClr val="0000FF"/>
                  </a:solidFill>
                </a:rPr>
                <a:t>cust</a:t>
              </a:r>
              <a:r>
                <a:rPr lang="en-GB" sz="1600" u="sng" dirty="0">
                  <a:solidFill>
                    <a:srgbClr val="0000FF"/>
                  </a:solidFill>
                </a:rPr>
                <a:t>-no</a:t>
              </a:r>
              <a:r>
                <a:rPr lang="en-GB" sz="1600" dirty="0">
                  <a:solidFill>
                    <a:schemeClr val="tx2"/>
                  </a:solidFill>
                </a:rPr>
                <a:t>, </a:t>
              </a:r>
              <a:r>
                <a:rPr lang="en-GB" sz="1600" dirty="0" err="1">
                  <a:solidFill>
                    <a:schemeClr val="tx2"/>
                  </a:solidFill>
                </a:rPr>
                <a:t>cust</a:t>
              </a:r>
              <a:r>
                <a:rPr lang="en-GB" sz="1600" dirty="0">
                  <a:solidFill>
                    <a:schemeClr val="tx2"/>
                  </a:solidFill>
                </a:rPr>
                <a:t>-name, </a:t>
              </a:r>
              <a:r>
                <a:rPr lang="en-GB" sz="1600" dirty="0" err="1">
                  <a:solidFill>
                    <a:schemeClr val="tx2"/>
                  </a:solidFill>
                </a:rPr>
                <a:t>cust</a:t>
              </a:r>
              <a:r>
                <a:rPr lang="en-GB" sz="1600" dirty="0">
                  <a:solidFill>
                    <a:schemeClr val="tx2"/>
                  </a:solidFill>
                </a:rPr>
                <a:t>-add )</a:t>
              </a:r>
            </a:p>
          </p:txBody>
        </p:sp>
      </p:grpSp>
      <p:grpSp>
        <p:nvGrpSpPr>
          <p:cNvPr id="9" name="Group 41"/>
          <p:cNvGrpSpPr>
            <a:grpSpLocks/>
          </p:cNvGrpSpPr>
          <p:nvPr/>
        </p:nvGrpSpPr>
        <p:grpSpPr bwMode="auto">
          <a:xfrm>
            <a:off x="490538" y="5865813"/>
            <a:ext cx="5807075" cy="754062"/>
            <a:chOff x="309" y="3695"/>
            <a:chExt cx="3658" cy="475"/>
          </a:xfrm>
        </p:grpSpPr>
        <p:sp>
          <p:nvSpPr>
            <p:cNvPr id="57352" name="Rectangle 10"/>
            <p:cNvSpPr>
              <a:spLocks noChangeArrowheads="1"/>
            </p:cNvSpPr>
            <p:nvPr/>
          </p:nvSpPr>
          <p:spPr bwMode="auto">
            <a:xfrm>
              <a:off x="309" y="3695"/>
              <a:ext cx="3658" cy="213"/>
            </a:xfrm>
            <a:prstGeom prst="rect">
              <a:avLst/>
            </a:prstGeom>
            <a:noFill/>
            <a:ln w="12700">
              <a:noFill/>
              <a:miter lim="800000"/>
              <a:headEnd type="none" w="sm" len="sm"/>
              <a:tailEnd type="none" w="sm" len="sm"/>
            </a:ln>
          </p:spPr>
          <p:txBody>
            <a:bodyPr wrap="none">
              <a:spAutoFit/>
            </a:bodyPr>
            <a:lstStyle/>
            <a:p>
              <a:r>
                <a:rPr lang="en-US" sz="1600">
                  <a:solidFill>
                    <a:schemeClr val="tx2"/>
                  </a:solidFill>
                </a:rPr>
                <a:t>4. Rename the original entity </a:t>
              </a:r>
              <a:r>
                <a:rPr lang="en-US" sz="1600" i="1">
                  <a:solidFill>
                    <a:srgbClr val="0000FF"/>
                  </a:solidFill>
                </a:rPr>
                <a:t>(ending with a 3 to indicate 3NF)</a:t>
              </a:r>
              <a:endParaRPr lang="en-GB" sz="1600" i="1">
                <a:solidFill>
                  <a:srgbClr val="0000FF"/>
                </a:solidFill>
              </a:endParaRPr>
            </a:p>
          </p:txBody>
        </p:sp>
        <p:sp>
          <p:nvSpPr>
            <p:cNvPr id="57353" name="Rectangle 23"/>
            <p:cNvSpPr>
              <a:spLocks noChangeArrowheads="1"/>
            </p:cNvSpPr>
            <p:nvPr/>
          </p:nvSpPr>
          <p:spPr bwMode="auto">
            <a:xfrm>
              <a:off x="387" y="3921"/>
              <a:ext cx="3507" cy="249"/>
            </a:xfrm>
            <a:prstGeom prst="rect">
              <a:avLst/>
            </a:prstGeom>
            <a:solidFill>
              <a:srgbClr val="F0F5FE"/>
            </a:solidFill>
            <a:ln w="12700">
              <a:solidFill>
                <a:schemeClr val="tx1"/>
              </a:solidFill>
              <a:miter lim="800000"/>
              <a:headEnd type="none" w="sm" len="sm"/>
              <a:tailEnd type="none" w="sm" len="sm"/>
            </a:ln>
          </p:spPr>
          <p:txBody>
            <a:bodyPr wrap="none" anchor="ctr"/>
            <a:lstStyle/>
            <a:p>
              <a:endParaRPr lang="en-US" sz="1600"/>
            </a:p>
          </p:txBody>
        </p:sp>
        <p:sp>
          <p:nvSpPr>
            <p:cNvPr id="57354" name="Text Box 37"/>
            <p:cNvSpPr txBox="1">
              <a:spLocks noChangeArrowheads="1"/>
            </p:cNvSpPr>
            <p:nvPr/>
          </p:nvSpPr>
          <p:spPr bwMode="auto">
            <a:xfrm>
              <a:off x="391" y="3923"/>
              <a:ext cx="3521" cy="213"/>
            </a:xfrm>
            <a:prstGeom prst="rect">
              <a:avLst/>
            </a:prstGeom>
            <a:noFill/>
            <a:ln w="12700">
              <a:noFill/>
              <a:miter lim="800000"/>
              <a:headEnd type="none" w="sm" len="sm"/>
              <a:tailEnd type="none" w="sm" len="sm"/>
            </a:ln>
          </p:spPr>
          <p:txBody>
            <a:bodyPr>
              <a:spAutoFit/>
            </a:bodyPr>
            <a:lstStyle/>
            <a:p>
              <a:r>
                <a:rPr lang="en-GB" sz="1600" dirty="0">
                  <a:solidFill>
                    <a:srgbClr val="0033CC"/>
                  </a:solidFill>
                </a:rPr>
                <a:t>ORDER-3</a:t>
              </a:r>
              <a:r>
                <a:rPr lang="en-GB" sz="1600" dirty="0">
                  <a:solidFill>
                    <a:schemeClr val="tx2"/>
                  </a:solidFill>
                </a:rPr>
                <a:t> (</a:t>
              </a:r>
              <a:r>
                <a:rPr lang="en-GB" sz="1600" u="sng" dirty="0">
                  <a:solidFill>
                    <a:srgbClr val="0000FF"/>
                  </a:solidFill>
                </a:rPr>
                <a:t>order-no</a:t>
              </a:r>
              <a:r>
                <a:rPr lang="en-GB" sz="1600" dirty="0">
                  <a:solidFill>
                    <a:schemeClr val="tx2"/>
                  </a:solidFill>
                </a:rPr>
                <a:t>, order-date, </a:t>
              </a:r>
              <a:r>
                <a:rPr lang="en-GB" sz="1600" dirty="0" err="1">
                  <a:solidFill>
                    <a:schemeClr val="tx2"/>
                  </a:solidFill>
                </a:rPr>
                <a:t>cust</a:t>
              </a:r>
              <a:r>
                <a:rPr lang="en-GB" sz="1600" dirty="0">
                  <a:solidFill>
                    <a:schemeClr val="tx2"/>
                  </a:solidFill>
                </a:rPr>
                <a:t>-no, order-total</a:t>
              </a:r>
            </a:p>
          </p:txBody>
        </p:sp>
      </p:gr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Grp="1" noChangeArrowheads="1"/>
          </p:cNvSpPr>
          <p:nvPr>
            <p:ph type="title"/>
          </p:nvPr>
        </p:nvSpPr>
        <p:spPr>
          <a:xfrm>
            <a:off x="0" y="0"/>
            <a:ext cx="9144000" cy="1104900"/>
          </a:xfrm>
        </p:spPr>
        <p:txBody>
          <a:bodyPr/>
          <a:lstStyle/>
          <a:p>
            <a:r>
              <a:rPr lang="en-US" sz="3600" dirty="0" smtClean="0">
                <a:latin typeface="Times New Roman" pitchFamily="18" charset="0"/>
              </a:rPr>
              <a:t>Example - Relations in 3NF</a:t>
            </a:r>
            <a:endParaRPr lang="en-US" dirty="0" smtClean="0"/>
          </a:p>
        </p:txBody>
      </p:sp>
      <p:grpSp>
        <p:nvGrpSpPr>
          <p:cNvPr id="2" name="Group 61"/>
          <p:cNvGrpSpPr>
            <a:grpSpLocks/>
          </p:cNvGrpSpPr>
          <p:nvPr/>
        </p:nvGrpSpPr>
        <p:grpSpPr bwMode="auto">
          <a:xfrm>
            <a:off x="820738" y="1338263"/>
            <a:ext cx="6862952" cy="1989137"/>
            <a:chOff x="517" y="843"/>
            <a:chExt cx="3705" cy="1253"/>
          </a:xfrm>
        </p:grpSpPr>
        <p:grpSp>
          <p:nvGrpSpPr>
            <p:cNvPr id="3" name="Group 25"/>
            <p:cNvGrpSpPr>
              <a:grpSpLocks/>
            </p:cNvGrpSpPr>
            <p:nvPr/>
          </p:nvGrpSpPr>
          <p:grpSpPr bwMode="auto">
            <a:xfrm>
              <a:off x="526" y="1182"/>
              <a:ext cx="3121" cy="253"/>
              <a:chOff x="397" y="3401"/>
              <a:chExt cx="3121" cy="253"/>
            </a:xfrm>
          </p:grpSpPr>
          <p:sp>
            <p:nvSpPr>
              <p:cNvPr id="58408" name="Rectangle 10"/>
              <p:cNvSpPr>
                <a:spLocks noChangeArrowheads="1"/>
              </p:cNvSpPr>
              <p:nvPr/>
            </p:nvSpPr>
            <p:spPr bwMode="auto">
              <a:xfrm>
                <a:off x="397" y="3405"/>
                <a:ext cx="3121" cy="249"/>
              </a:xfrm>
              <a:prstGeom prst="rect">
                <a:avLst/>
              </a:prstGeom>
              <a:solidFill>
                <a:srgbClr val="F0F5FE"/>
              </a:solidFill>
              <a:ln w="12700">
                <a:solidFill>
                  <a:schemeClr val="tx1"/>
                </a:solidFill>
                <a:miter lim="800000"/>
                <a:headEnd type="none" w="sm" len="sm"/>
                <a:tailEnd type="none" w="sm" len="sm"/>
              </a:ln>
            </p:spPr>
            <p:txBody>
              <a:bodyPr wrap="none" anchor="ctr"/>
              <a:lstStyle/>
              <a:p>
                <a:endParaRPr lang="en-US"/>
              </a:p>
            </p:txBody>
          </p:sp>
          <p:sp>
            <p:nvSpPr>
              <p:cNvPr id="58409" name="Rectangle 22"/>
              <p:cNvSpPr>
                <a:spLocks noChangeArrowheads="1"/>
              </p:cNvSpPr>
              <p:nvPr/>
            </p:nvSpPr>
            <p:spPr bwMode="auto">
              <a:xfrm>
                <a:off x="397" y="3401"/>
                <a:ext cx="2963" cy="252"/>
              </a:xfrm>
              <a:prstGeom prst="rect">
                <a:avLst/>
              </a:prstGeom>
              <a:noFill/>
              <a:ln w="12700">
                <a:noFill/>
                <a:miter lim="800000"/>
                <a:headEnd type="none" w="sm" len="sm"/>
                <a:tailEnd type="none" w="sm" len="sm"/>
              </a:ln>
            </p:spPr>
            <p:txBody>
              <a:bodyPr wrap="none">
                <a:spAutoFit/>
              </a:bodyPr>
              <a:lstStyle/>
              <a:p>
                <a:r>
                  <a:rPr lang="en-GB" sz="2000" dirty="0">
                    <a:solidFill>
                      <a:srgbClr val="0033CC"/>
                    </a:solidFill>
                  </a:rPr>
                  <a:t>CUSTOMER-3</a:t>
                </a:r>
                <a:r>
                  <a:rPr lang="en-GB" sz="2000" dirty="0">
                    <a:solidFill>
                      <a:schemeClr val="tx2"/>
                    </a:solidFill>
                  </a:rPr>
                  <a:t> (</a:t>
                </a:r>
                <a:r>
                  <a:rPr lang="en-GB" sz="2000" u="sng" dirty="0" err="1">
                    <a:solidFill>
                      <a:srgbClr val="0000FF"/>
                    </a:solidFill>
                  </a:rPr>
                  <a:t>cust</a:t>
                </a:r>
                <a:r>
                  <a:rPr lang="en-GB" sz="2000" u="sng" dirty="0">
                    <a:solidFill>
                      <a:srgbClr val="0000FF"/>
                    </a:solidFill>
                  </a:rPr>
                  <a:t>-no</a:t>
                </a:r>
                <a:r>
                  <a:rPr lang="en-GB" sz="2000" dirty="0">
                    <a:solidFill>
                      <a:schemeClr val="tx2"/>
                    </a:solidFill>
                  </a:rPr>
                  <a:t>, </a:t>
                </a:r>
                <a:r>
                  <a:rPr lang="en-GB" sz="2000" dirty="0" err="1">
                    <a:solidFill>
                      <a:schemeClr val="tx2"/>
                    </a:solidFill>
                  </a:rPr>
                  <a:t>cust</a:t>
                </a:r>
                <a:r>
                  <a:rPr lang="en-GB" sz="2000" dirty="0">
                    <a:solidFill>
                      <a:schemeClr val="tx2"/>
                    </a:solidFill>
                  </a:rPr>
                  <a:t>-name, </a:t>
                </a:r>
                <a:r>
                  <a:rPr lang="en-GB" sz="2000" dirty="0" err="1">
                    <a:solidFill>
                      <a:schemeClr val="tx2"/>
                    </a:solidFill>
                  </a:rPr>
                  <a:t>cust</a:t>
                </a:r>
                <a:r>
                  <a:rPr lang="en-GB" sz="2000" dirty="0">
                    <a:solidFill>
                      <a:schemeClr val="tx2"/>
                    </a:solidFill>
                  </a:rPr>
                  <a:t>-add )</a:t>
                </a:r>
              </a:p>
            </p:txBody>
          </p:sp>
        </p:grpSp>
        <p:grpSp>
          <p:nvGrpSpPr>
            <p:cNvPr id="4" name="Group 24"/>
            <p:cNvGrpSpPr>
              <a:grpSpLocks/>
            </p:cNvGrpSpPr>
            <p:nvPr/>
          </p:nvGrpSpPr>
          <p:grpSpPr bwMode="auto">
            <a:xfrm>
              <a:off x="524" y="843"/>
              <a:ext cx="3525" cy="252"/>
              <a:chOff x="387" y="3921"/>
              <a:chExt cx="3525" cy="252"/>
            </a:xfrm>
          </p:grpSpPr>
          <p:sp>
            <p:nvSpPr>
              <p:cNvPr id="58406" name="Rectangle 11"/>
              <p:cNvSpPr>
                <a:spLocks noChangeArrowheads="1"/>
              </p:cNvSpPr>
              <p:nvPr/>
            </p:nvSpPr>
            <p:spPr bwMode="auto">
              <a:xfrm>
                <a:off x="387" y="3921"/>
                <a:ext cx="3507" cy="249"/>
              </a:xfrm>
              <a:prstGeom prst="rect">
                <a:avLst/>
              </a:prstGeom>
              <a:solidFill>
                <a:srgbClr val="F0F5FE"/>
              </a:solidFill>
              <a:ln w="12700">
                <a:solidFill>
                  <a:schemeClr val="tx1"/>
                </a:solidFill>
                <a:miter lim="800000"/>
                <a:headEnd type="none" w="sm" len="sm"/>
                <a:tailEnd type="none" w="sm" len="sm"/>
              </a:ln>
            </p:spPr>
            <p:txBody>
              <a:bodyPr wrap="none" anchor="ctr"/>
              <a:lstStyle/>
              <a:p>
                <a:endParaRPr lang="en-US"/>
              </a:p>
            </p:txBody>
          </p:sp>
          <p:sp>
            <p:nvSpPr>
              <p:cNvPr id="58407" name="Text Box 23"/>
              <p:cNvSpPr txBox="1">
                <a:spLocks noChangeArrowheads="1"/>
              </p:cNvSpPr>
              <p:nvPr/>
            </p:nvSpPr>
            <p:spPr bwMode="auto">
              <a:xfrm>
                <a:off x="391" y="3923"/>
                <a:ext cx="3521" cy="250"/>
              </a:xfrm>
              <a:prstGeom prst="rect">
                <a:avLst/>
              </a:prstGeom>
              <a:noFill/>
              <a:ln w="12700">
                <a:noFill/>
                <a:miter lim="800000"/>
                <a:headEnd type="none" w="sm" len="sm"/>
                <a:tailEnd type="none" w="sm" len="sm"/>
              </a:ln>
            </p:spPr>
            <p:txBody>
              <a:bodyPr>
                <a:spAutoFit/>
              </a:bodyPr>
              <a:lstStyle/>
              <a:p>
                <a:r>
                  <a:rPr lang="en-GB" sz="2000" dirty="0">
                    <a:solidFill>
                      <a:srgbClr val="0033CC"/>
                    </a:solidFill>
                  </a:rPr>
                  <a:t>ORDER-3</a:t>
                </a:r>
                <a:r>
                  <a:rPr lang="en-GB" sz="2000" dirty="0">
                    <a:solidFill>
                      <a:schemeClr val="tx2"/>
                    </a:solidFill>
                  </a:rPr>
                  <a:t> (</a:t>
                </a:r>
                <a:r>
                  <a:rPr lang="en-GB" sz="2000" u="sng" dirty="0">
                    <a:solidFill>
                      <a:srgbClr val="0000FF"/>
                    </a:solidFill>
                  </a:rPr>
                  <a:t>order-no</a:t>
                </a:r>
                <a:r>
                  <a:rPr lang="en-GB" sz="2000" dirty="0">
                    <a:solidFill>
                      <a:schemeClr val="tx2"/>
                    </a:solidFill>
                  </a:rPr>
                  <a:t>, order-date, </a:t>
                </a:r>
                <a:r>
                  <a:rPr lang="en-GB" sz="2000" dirty="0" err="1">
                    <a:solidFill>
                      <a:schemeClr val="accent1">
                        <a:lumMod val="25000"/>
                      </a:schemeClr>
                    </a:solidFill>
                  </a:rPr>
                  <a:t>cust</a:t>
                </a:r>
                <a:r>
                  <a:rPr lang="en-GB" sz="2000" dirty="0">
                    <a:solidFill>
                      <a:schemeClr val="accent1">
                        <a:lumMod val="25000"/>
                      </a:schemeClr>
                    </a:solidFill>
                  </a:rPr>
                  <a:t>-no</a:t>
                </a:r>
                <a:r>
                  <a:rPr lang="en-GB" sz="2000" dirty="0">
                    <a:solidFill>
                      <a:schemeClr val="tx2"/>
                    </a:solidFill>
                  </a:rPr>
                  <a:t>, order-total</a:t>
                </a:r>
              </a:p>
            </p:txBody>
          </p:sp>
        </p:grpSp>
        <p:grpSp>
          <p:nvGrpSpPr>
            <p:cNvPr id="5" name="Group 30"/>
            <p:cNvGrpSpPr>
              <a:grpSpLocks/>
            </p:cNvGrpSpPr>
            <p:nvPr/>
          </p:nvGrpSpPr>
          <p:grpSpPr bwMode="auto">
            <a:xfrm>
              <a:off x="517" y="1840"/>
              <a:ext cx="3705" cy="256"/>
              <a:chOff x="353" y="3914"/>
              <a:chExt cx="3705" cy="256"/>
            </a:xfrm>
          </p:grpSpPr>
          <p:sp>
            <p:nvSpPr>
              <p:cNvPr id="58404" name="Rectangle 29"/>
              <p:cNvSpPr>
                <a:spLocks noChangeArrowheads="1"/>
              </p:cNvSpPr>
              <p:nvPr/>
            </p:nvSpPr>
            <p:spPr bwMode="auto">
              <a:xfrm>
                <a:off x="353" y="3921"/>
                <a:ext cx="3705" cy="249"/>
              </a:xfrm>
              <a:prstGeom prst="rect">
                <a:avLst/>
              </a:prstGeom>
              <a:solidFill>
                <a:srgbClr val="F0F5FE"/>
              </a:solidFill>
              <a:ln w="12700">
                <a:solidFill>
                  <a:schemeClr val="tx1"/>
                </a:solidFill>
                <a:miter lim="800000"/>
                <a:headEnd type="none" w="sm" len="sm"/>
                <a:tailEnd type="none" w="sm" len="sm"/>
              </a:ln>
            </p:spPr>
            <p:txBody>
              <a:bodyPr wrap="none" anchor="ctr"/>
              <a:lstStyle/>
              <a:p>
                <a:endParaRPr lang="en-US"/>
              </a:p>
            </p:txBody>
          </p:sp>
          <p:sp>
            <p:nvSpPr>
              <p:cNvPr id="58405" name="Rectangle 27"/>
              <p:cNvSpPr>
                <a:spLocks noChangeArrowheads="1"/>
              </p:cNvSpPr>
              <p:nvPr/>
            </p:nvSpPr>
            <p:spPr bwMode="auto">
              <a:xfrm>
                <a:off x="353" y="3914"/>
                <a:ext cx="3376" cy="252"/>
              </a:xfrm>
              <a:prstGeom prst="rect">
                <a:avLst/>
              </a:prstGeom>
              <a:noFill/>
              <a:ln w="12700">
                <a:noFill/>
                <a:miter lim="800000"/>
                <a:headEnd type="none" w="sm" len="sm"/>
                <a:tailEnd type="none" w="sm" len="sm"/>
              </a:ln>
            </p:spPr>
            <p:txBody>
              <a:bodyPr wrap="none">
                <a:spAutoFit/>
              </a:bodyPr>
              <a:lstStyle/>
              <a:p>
                <a:r>
                  <a:rPr lang="en-GB" sz="2000" dirty="0">
                    <a:solidFill>
                      <a:srgbClr val="0033CC"/>
                    </a:solidFill>
                  </a:rPr>
                  <a:t>ORDER-LINE-2</a:t>
                </a:r>
                <a:r>
                  <a:rPr lang="en-GB" sz="2000" dirty="0">
                    <a:solidFill>
                      <a:schemeClr val="tx2"/>
                    </a:solidFill>
                  </a:rPr>
                  <a:t> (</a:t>
                </a:r>
                <a:r>
                  <a:rPr lang="en-GB" sz="2000" u="sng" dirty="0">
                    <a:solidFill>
                      <a:srgbClr val="0000FF"/>
                    </a:solidFill>
                  </a:rPr>
                  <a:t>order-no, prod-no</a:t>
                </a:r>
                <a:r>
                  <a:rPr lang="en-GB" sz="2000" dirty="0">
                    <a:solidFill>
                      <a:schemeClr val="tx2"/>
                    </a:solidFill>
                  </a:rPr>
                  <a:t>, </a:t>
                </a:r>
                <a:r>
                  <a:rPr lang="en-GB" sz="2000" dirty="0" err="1">
                    <a:solidFill>
                      <a:schemeClr val="tx2"/>
                    </a:solidFill>
                  </a:rPr>
                  <a:t>ord</a:t>
                </a:r>
                <a:r>
                  <a:rPr lang="en-GB" sz="2000" dirty="0">
                    <a:solidFill>
                      <a:schemeClr val="tx2"/>
                    </a:solidFill>
                  </a:rPr>
                  <a:t>-qty, line-total)</a:t>
                </a:r>
              </a:p>
            </p:txBody>
          </p:sp>
        </p:grpSp>
        <p:grpSp>
          <p:nvGrpSpPr>
            <p:cNvPr id="6" name="Group 31"/>
            <p:cNvGrpSpPr>
              <a:grpSpLocks/>
            </p:cNvGrpSpPr>
            <p:nvPr/>
          </p:nvGrpSpPr>
          <p:grpSpPr bwMode="auto">
            <a:xfrm>
              <a:off x="517" y="1514"/>
              <a:ext cx="3061" cy="256"/>
              <a:chOff x="354" y="3398"/>
              <a:chExt cx="3061" cy="256"/>
            </a:xfrm>
          </p:grpSpPr>
          <p:sp>
            <p:nvSpPr>
              <p:cNvPr id="58402" name="Rectangle 26"/>
              <p:cNvSpPr>
                <a:spLocks noChangeArrowheads="1"/>
              </p:cNvSpPr>
              <p:nvPr/>
            </p:nvSpPr>
            <p:spPr bwMode="auto">
              <a:xfrm>
                <a:off x="354" y="3405"/>
                <a:ext cx="3061" cy="249"/>
              </a:xfrm>
              <a:prstGeom prst="rect">
                <a:avLst/>
              </a:prstGeom>
              <a:solidFill>
                <a:srgbClr val="F0F5FE"/>
              </a:solidFill>
              <a:ln w="12700">
                <a:solidFill>
                  <a:schemeClr val="tx1"/>
                </a:solidFill>
                <a:miter lim="800000"/>
                <a:headEnd type="none" w="sm" len="sm"/>
                <a:tailEnd type="none" w="sm" len="sm"/>
              </a:ln>
            </p:spPr>
            <p:txBody>
              <a:bodyPr wrap="none" anchor="ctr"/>
              <a:lstStyle/>
              <a:p>
                <a:endParaRPr lang="en-US"/>
              </a:p>
            </p:txBody>
          </p:sp>
          <p:sp>
            <p:nvSpPr>
              <p:cNvPr id="58403" name="Rectangle 28"/>
              <p:cNvSpPr>
                <a:spLocks noChangeArrowheads="1"/>
              </p:cNvSpPr>
              <p:nvPr/>
            </p:nvSpPr>
            <p:spPr bwMode="auto">
              <a:xfrm>
                <a:off x="354" y="3398"/>
                <a:ext cx="2840" cy="252"/>
              </a:xfrm>
              <a:prstGeom prst="rect">
                <a:avLst/>
              </a:prstGeom>
              <a:noFill/>
              <a:ln w="12700">
                <a:noFill/>
                <a:miter lim="800000"/>
                <a:headEnd type="none" w="sm" len="sm"/>
                <a:tailEnd type="none" w="sm" len="sm"/>
              </a:ln>
            </p:spPr>
            <p:txBody>
              <a:bodyPr wrap="none">
                <a:spAutoFit/>
              </a:bodyPr>
              <a:lstStyle/>
              <a:p>
                <a:r>
                  <a:rPr lang="en-GB" sz="2000" dirty="0">
                    <a:solidFill>
                      <a:srgbClr val="0033CC"/>
                    </a:solidFill>
                  </a:rPr>
                  <a:t>PRODUCT-2</a:t>
                </a:r>
                <a:r>
                  <a:rPr lang="en-GB" sz="2000" dirty="0">
                    <a:solidFill>
                      <a:schemeClr val="tx2"/>
                    </a:solidFill>
                  </a:rPr>
                  <a:t> (</a:t>
                </a:r>
                <a:r>
                  <a:rPr lang="en-GB" sz="2000" u="sng" dirty="0">
                    <a:solidFill>
                      <a:srgbClr val="0000FF"/>
                    </a:solidFill>
                  </a:rPr>
                  <a:t>prod-no</a:t>
                </a:r>
                <a:r>
                  <a:rPr lang="en-GB" sz="2000" dirty="0">
                    <a:solidFill>
                      <a:schemeClr val="tx2"/>
                    </a:solidFill>
                  </a:rPr>
                  <a:t>, prod-</a:t>
                </a:r>
                <a:r>
                  <a:rPr lang="en-GB" sz="2000" dirty="0" err="1">
                    <a:solidFill>
                      <a:schemeClr val="tx2"/>
                    </a:solidFill>
                  </a:rPr>
                  <a:t>desc</a:t>
                </a:r>
                <a:r>
                  <a:rPr lang="en-GB" sz="2000" dirty="0">
                    <a:solidFill>
                      <a:schemeClr val="tx2"/>
                    </a:solidFill>
                  </a:rPr>
                  <a:t>, unit-price)</a:t>
                </a:r>
              </a:p>
            </p:txBody>
          </p:sp>
        </p:grpSp>
      </p:grpSp>
      <p:grpSp>
        <p:nvGrpSpPr>
          <p:cNvPr id="7" name="Group 60"/>
          <p:cNvGrpSpPr>
            <a:grpSpLocks/>
          </p:cNvGrpSpPr>
          <p:nvPr/>
        </p:nvGrpSpPr>
        <p:grpSpPr bwMode="auto">
          <a:xfrm>
            <a:off x="815975" y="3619500"/>
            <a:ext cx="7143750" cy="2747963"/>
            <a:chOff x="523" y="2349"/>
            <a:chExt cx="4500" cy="1731"/>
          </a:xfrm>
        </p:grpSpPr>
        <p:sp>
          <p:nvSpPr>
            <p:cNvPr id="58373" name="Rectangle 59"/>
            <p:cNvSpPr>
              <a:spLocks noChangeArrowheads="1"/>
            </p:cNvSpPr>
            <p:nvPr/>
          </p:nvSpPr>
          <p:spPr bwMode="auto">
            <a:xfrm>
              <a:off x="523" y="2349"/>
              <a:ext cx="4500" cy="1731"/>
            </a:xfrm>
            <a:prstGeom prst="rect">
              <a:avLst/>
            </a:prstGeom>
            <a:solidFill>
              <a:srgbClr val="CEE9FE"/>
            </a:solidFill>
            <a:ln w="12700">
              <a:solidFill>
                <a:schemeClr val="tx1"/>
              </a:solidFill>
              <a:miter lim="800000"/>
              <a:headEnd type="none" w="sm" len="sm"/>
              <a:tailEnd type="none" w="sm" len="sm"/>
            </a:ln>
          </p:spPr>
          <p:txBody>
            <a:bodyPr wrap="none" anchor="ctr"/>
            <a:lstStyle/>
            <a:p>
              <a:endParaRPr lang="en-US"/>
            </a:p>
          </p:txBody>
        </p:sp>
        <p:grpSp>
          <p:nvGrpSpPr>
            <p:cNvPr id="8" name="Group 58"/>
            <p:cNvGrpSpPr>
              <a:grpSpLocks/>
            </p:cNvGrpSpPr>
            <p:nvPr/>
          </p:nvGrpSpPr>
          <p:grpSpPr bwMode="auto">
            <a:xfrm>
              <a:off x="712" y="2404"/>
              <a:ext cx="4122" cy="1547"/>
              <a:chOff x="746" y="2550"/>
              <a:chExt cx="4122" cy="1547"/>
            </a:xfrm>
          </p:grpSpPr>
          <p:sp>
            <p:nvSpPr>
              <p:cNvPr id="58375" name="Rectangle 32"/>
              <p:cNvSpPr>
                <a:spLocks noChangeArrowheads="1"/>
              </p:cNvSpPr>
              <p:nvPr/>
            </p:nvSpPr>
            <p:spPr bwMode="auto">
              <a:xfrm>
                <a:off x="771" y="3505"/>
                <a:ext cx="1174" cy="5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lang="en-GB" sz="2000"/>
                  <a:t>CUSTOMER</a:t>
                </a:r>
                <a:endParaRPr lang="en-GB"/>
              </a:p>
            </p:txBody>
          </p:sp>
          <p:sp>
            <p:nvSpPr>
              <p:cNvPr id="58376" name="Rectangle 34"/>
              <p:cNvSpPr>
                <a:spLocks noChangeArrowheads="1"/>
              </p:cNvSpPr>
              <p:nvPr/>
            </p:nvSpPr>
            <p:spPr bwMode="auto">
              <a:xfrm>
                <a:off x="1553" y="2599"/>
                <a:ext cx="1174" cy="5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lang="en-GB" sz="2000"/>
                  <a:t>ORDER</a:t>
                </a:r>
                <a:endParaRPr lang="en-GB"/>
              </a:p>
            </p:txBody>
          </p:sp>
          <p:sp>
            <p:nvSpPr>
              <p:cNvPr id="58377" name="Rectangle 35"/>
              <p:cNvSpPr>
                <a:spLocks noChangeArrowheads="1"/>
              </p:cNvSpPr>
              <p:nvPr/>
            </p:nvSpPr>
            <p:spPr bwMode="auto">
              <a:xfrm>
                <a:off x="2709" y="3497"/>
                <a:ext cx="1234" cy="5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lang="en-GB" sz="2000"/>
                  <a:t>ORDER-LINE</a:t>
                </a:r>
                <a:endParaRPr lang="en-GB"/>
              </a:p>
            </p:txBody>
          </p:sp>
          <p:sp>
            <p:nvSpPr>
              <p:cNvPr id="58378" name="Rectangle 36"/>
              <p:cNvSpPr>
                <a:spLocks noChangeArrowheads="1"/>
              </p:cNvSpPr>
              <p:nvPr/>
            </p:nvSpPr>
            <p:spPr bwMode="auto">
              <a:xfrm>
                <a:off x="3694" y="2579"/>
                <a:ext cx="1174" cy="5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lang="en-GB" sz="2000"/>
                  <a:t>PRODUCT</a:t>
                </a:r>
                <a:endParaRPr lang="en-GB"/>
              </a:p>
            </p:txBody>
          </p:sp>
          <p:sp>
            <p:nvSpPr>
              <p:cNvPr id="58379" name="Line 37"/>
              <p:cNvSpPr>
                <a:spLocks noChangeShapeType="1"/>
              </p:cNvSpPr>
              <p:nvPr/>
            </p:nvSpPr>
            <p:spPr bwMode="auto">
              <a:xfrm flipV="1">
                <a:off x="1431" y="3198"/>
                <a:ext cx="488" cy="30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8380" name="Line 38"/>
              <p:cNvSpPr>
                <a:spLocks noChangeShapeType="1"/>
              </p:cNvSpPr>
              <p:nvPr/>
            </p:nvSpPr>
            <p:spPr bwMode="auto">
              <a:xfrm>
                <a:off x="2323" y="3197"/>
                <a:ext cx="386" cy="549"/>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8381" name="Line 39"/>
              <p:cNvSpPr>
                <a:spLocks noChangeShapeType="1"/>
              </p:cNvSpPr>
              <p:nvPr/>
            </p:nvSpPr>
            <p:spPr bwMode="auto">
              <a:xfrm flipV="1">
                <a:off x="3351" y="3171"/>
                <a:ext cx="900" cy="31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8382" name="Line 42"/>
              <p:cNvSpPr>
                <a:spLocks noChangeShapeType="1"/>
              </p:cNvSpPr>
              <p:nvPr/>
            </p:nvSpPr>
            <p:spPr bwMode="auto">
              <a:xfrm>
                <a:off x="2649" y="3677"/>
                <a:ext cx="51" cy="17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8383" name="Line 43"/>
              <p:cNvSpPr>
                <a:spLocks noChangeShapeType="1"/>
              </p:cNvSpPr>
              <p:nvPr/>
            </p:nvSpPr>
            <p:spPr bwMode="auto">
              <a:xfrm flipV="1">
                <a:off x="2649" y="3651"/>
                <a:ext cx="68" cy="1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8384" name="Line 44"/>
              <p:cNvSpPr>
                <a:spLocks noChangeShapeType="1"/>
              </p:cNvSpPr>
              <p:nvPr/>
            </p:nvSpPr>
            <p:spPr bwMode="auto">
              <a:xfrm>
                <a:off x="1783" y="3197"/>
                <a:ext cx="0" cy="7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8385" name="Line 45"/>
              <p:cNvSpPr>
                <a:spLocks noChangeShapeType="1"/>
              </p:cNvSpPr>
              <p:nvPr/>
            </p:nvSpPr>
            <p:spPr bwMode="auto">
              <a:xfrm flipV="1">
                <a:off x="1800" y="3197"/>
                <a:ext cx="266" cy="7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8386" name="Line 46"/>
              <p:cNvSpPr>
                <a:spLocks noChangeShapeType="1"/>
              </p:cNvSpPr>
              <p:nvPr/>
            </p:nvSpPr>
            <p:spPr bwMode="auto">
              <a:xfrm flipV="1">
                <a:off x="3197" y="3437"/>
                <a:ext cx="274" cy="5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8387" name="Line 47"/>
              <p:cNvSpPr>
                <a:spLocks noChangeShapeType="1"/>
              </p:cNvSpPr>
              <p:nvPr/>
            </p:nvSpPr>
            <p:spPr bwMode="auto">
              <a:xfrm>
                <a:off x="3471" y="3437"/>
                <a:ext cx="9" cy="6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8388" name="Text Box 48"/>
              <p:cNvSpPr txBox="1">
                <a:spLocks noChangeArrowheads="1"/>
              </p:cNvSpPr>
              <p:nvPr/>
            </p:nvSpPr>
            <p:spPr bwMode="auto">
              <a:xfrm>
                <a:off x="1116" y="3209"/>
                <a:ext cx="476" cy="231"/>
              </a:xfrm>
              <a:prstGeom prst="rect">
                <a:avLst/>
              </a:prstGeom>
              <a:noFill/>
              <a:ln w="12700">
                <a:noFill/>
                <a:miter lim="800000"/>
                <a:headEnd type="none" w="sm" len="sm"/>
                <a:tailEnd type="none" w="sm" len="sm"/>
              </a:ln>
            </p:spPr>
            <p:txBody>
              <a:bodyPr wrap="none">
                <a:spAutoFit/>
              </a:bodyPr>
              <a:lstStyle/>
              <a:p>
                <a:r>
                  <a:rPr lang="en-GB"/>
                  <a:t>places</a:t>
                </a:r>
              </a:p>
            </p:txBody>
          </p:sp>
          <p:sp>
            <p:nvSpPr>
              <p:cNvPr id="58389" name="Text Box 49"/>
              <p:cNvSpPr txBox="1">
                <a:spLocks noChangeArrowheads="1"/>
              </p:cNvSpPr>
              <p:nvPr/>
            </p:nvSpPr>
            <p:spPr bwMode="auto">
              <a:xfrm>
                <a:off x="1615" y="3279"/>
                <a:ext cx="672" cy="231"/>
              </a:xfrm>
              <a:prstGeom prst="rect">
                <a:avLst/>
              </a:prstGeom>
              <a:noFill/>
              <a:ln w="12700">
                <a:noFill/>
                <a:miter lim="800000"/>
                <a:headEnd type="none" w="sm" len="sm"/>
                <a:tailEnd type="none" w="sm" len="sm"/>
              </a:ln>
            </p:spPr>
            <p:txBody>
              <a:bodyPr wrap="none">
                <a:spAutoFit/>
              </a:bodyPr>
              <a:lstStyle/>
              <a:p>
                <a:r>
                  <a:rPr lang="en-GB"/>
                  <a:t>placed by</a:t>
                </a:r>
              </a:p>
            </p:txBody>
          </p:sp>
          <p:sp>
            <p:nvSpPr>
              <p:cNvPr id="58390" name="Text Box 50"/>
              <p:cNvSpPr txBox="1">
                <a:spLocks noChangeArrowheads="1"/>
              </p:cNvSpPr>
              <p:nvPr/>
            </p:nvSpPr>
            <p:spPr bwMode="auto">
              <a:xfrm>
                <a:off x="2393" y="3201"/>
                <a:ext cx="596" cy="231"/>
              </a:xfrm>
              <a:prstGeom prst="rect">
                <a:avLst/>
              </a:prstGeom>
              <a:noFill/>
              <a:ln w="12700">
                <a:noFill/>
                <a:miter lim="800000"/>
                <a:headEnd type="none" w="sm" len="sm"/>
                <a:tailEnd type="none" w="sm" len="sm"/>
              </a:ln>
            </p:spPr>
            <p:txBody>
              <a:bodyPr wrap="none">
                <a:spAutoFit/>
              </a:bodyPr>
              <a:lstStyle/>
              <a:p>
                <a:r>
                  <a:rPr lang="en-GB"/>
                  <a:t>contains</a:t>
                </a:r>
              </a:p>
            </p:txBody>
          </p:sp>
          <p:sp>
            <p:nvSpPr>
              <p:cNvPr id="58391" name="Text Box 51"/>
              <p:cNvSpPr txBox="1">
                <a:spLocks noChangeArrowheads="1"/>
              </p:cNvSpPr>
              <p:nvPr/>
            </p:nvSpPr>
            <p:spPr bwMode="auto">
              <a:xfrm>
                <a:off x="2111" y="3502"/>
                <a:ext cx="496" cy="231"/>
              </a:xfrm>
              <a:prstGeom prst="rect">
                <a:avLst/>
              </a:prstGeom>
              <a:noFill/>
              <a:ln w="12700">
                <a:noFill/>
                <a:miter lim="800000"/>
                <a:headEnd type="none" w="sm" len="sm"/>
                <a:tailEnd type="none" w="sm" len="sm"/>
              </a:ln>
            </p:spPr>
            <p:txBody>
              <a:bodyPr wrap="none">
                <a:spAutoFit/>
              </a:bodyPr>
              <a:lstStyle/>
              <a:p>
                <a:r>
                  <a:rPr lang="en-GB"/>
                  <a:t>part of</a:t>
                </a:r>
              </a:p>
            </p:txBody>
          </p:sp>
          <p:sp>
            <p:nvSpPr>
              <p:cNvPr id="58392" name="Text Box 52"/>
              <p:cNvSpPr txBox="1">
                <a:spLocks noChangeArrowheads="1"/>
              </p:cNvSpPr>
              <p:nvPr/>
            </p:nvSpPr>
            <p:spPr bwMode="auto">
              <a:xfrm>
                <a:off x="3379" y="3159"/>
                <a:ext cx="476" cy="231"/>
              </a:xfrm>
              <a:prstGeom prst="rect">
                <a:avLst/>
              </a:prstGeom>
              <a:noFill/>
              <a:ln w="12700">
                <a:noFill/>
                <a:miter lim="800000"/>
                <a:headEnd type="none" w="sm" len="sm"/>
                <a:tailEnd type="none" w="sm" len="sm"/>
              </a:ln>
            </p:spPr>
            <p:txBody>
              <a:bodyPr wrap="none">
                <a:spAutoFit/>
              </a:bodyPr>
              <a:lstStyle/>
              <a:p>
                <a:r>
                  <a:rPr lang="en-GB"/>
                  <a:t>shows</a:t>
                </a:r>
              </a:p>
            </p:txBody>
          </p:sp>
          <p:sp>
            <p:nvSpPr>
              <p:cNvPr id="58393" name="Text Box 53"/>
              <p:cNvSpPr txBox="1">
                <a:spLocks noChangeArrowheads="1"/>
              </p:cNvSpPr>
              <p:nvPr/>
            </p:nvSpPr>
            <p:spPr bwMode="auto">
              <a:xfrm>
                <a:off x="3799" y="3261"/>
                <a:ext cx="712" cy="231"/>
              </a:xfrm>
              <a:prstGeom prst="rect">
                <a:avLst/>
              </a:prstGeom>
              <a:noFill/>
              <a:ln w="12700">
                <a:noFill/>
                <a:miter lim="800000"/>
                <a:headEnd type="none" w="sm" len="sm"/>
                <a:tailEnd type="none" w="sm" len="sm"/>
              </a:ln>
            </p:spPr>
            <p:txBody>
              <a:bodyPr wrap="none">
                <a:spAutoFit/>
              </a:bodyPr>
              <a:lstStyle/>
              <a:p>
                <a:r>
                  <a:rPr lang="en-GB"/>
                  <a:t>belongs to</a:t>
                </a:r>
              </a:p>
            </p:txBody>
          </p:sp>
          <p:sp>
            <p:nvSpPr>
              <p:cNvPr id="58394" name="Rectangle 54"/>
              <p:cNvSpPr>
                <a:spLocks noChangeArrowheads="1"/>
              </p:cNvSpPr>
              <p:nvPr/>
            </p:nvSpPr>
            <p:spPr bwMode="auto">
              <a:xfrm>
                <a:off x="746" y="3474"/>
                <a:ext cx="586" cy="250"/>
              </a:xfrm>
              <a:prstGeom prst="rect">
                <a:avLst/>
              </a:prstGeom>
              <a:noFill/>
              <a:ln w="12700">
                <a:noFill/>
                <a:miter lim="800000"/>
                <a:headEnd type="none" w="sm" len="sm"/>
                <a:tailEnd type="none" w="sm" len="sm"/>
              </a:ln>
            </p:spPr>
            <p:txBody>
              <a:bodyPr wrap="none">
                <a:spAutoFit/>
              </a:bodyPr>
              <a:lstStyle/>
              <a:p>
                <a:r>
                  <a:rPr lang="en-GB" sz="2000" u="sng">
                    <a:solidFill>
                      <a:srgbClr val="0000FF"/>
                    </a:solidFill>
                  </a:rPr>
                  <a:t>cust-no</a:t>
                </a:r>
              </a:p>
            </p:txBody>
          </p:sp>
          <p:sp>
            <p:nvSpPr>
              <p:cNvPr id="58395" name="Rectangle 55"/>
              <p:cNvSpPr>
                <a:spLocks noChangeArrowheads="1"/>
              </p:cNvSpPr>
              <p:nvPr/>
            </p:nvSpPr>
            <p:spPr bwMode="auto">
              <a:xfrm>
                <a:off x="1527" y="2584"/>
                <a:ext cx="666" cy="250"/>
              </a:xfrm>
              <a:prstGeom prst="rect">
                <a:avLst/>
              </a:prstGeom>
              <a:noFill/>
              <a:ln w="12700">
                <a:noFill/>
                <a:miter lim="800000"/>
                <a:headEnd type="none" w="sm" len="sm"/>
                <a:tailEnd type="none" w="sm" len="sm"/>
              </a:ln>
            </p:spPr>
            <p:txBody>
              <a:bodyPr wrap="none">
                <a:spAutoFit/>
              </a:bodyPr>
              <a:lstStyle/>
              <a:p>
                <a:r>
                  <a:rPr lang="en-GB" sz="2000" u="sng">
                    <a:solidFill>
                      <a:srgbClr val="0000FF"/>
                    </a:solidFill>
                  </a:rPr>
                  <a:t>order-no</a:t>
                </a:r>
              </a:p>
            </p:txBody>
          </p:sp>
          <p:sp>
            <p:nvSpPr>
              <p:cNvPr id="58396" name="Rectangle 56"/>
              <p:cNvSpPr>
                <a:spLocks noChangeArrowheads="1"/>
              </p:cNvSpPr>
              <p:nvPr/>
            </p:nvSpPr>
            <p:spPr bwMode="auto">
              <a:xfrm>
                <a:off x="3678" y="2550"/>
                <a:ext cx="622" cy="250"/>
              </a:xfrm>
              <a:prstGeom prst="rect">
                <a:avLst/>
              </a:prstGeom>
              <a:noFill/>
              <a:ln w="12700">
                <a:noFill/>
                <a:miter lim="800000"/>
                <a:headEnd type="none" w="sm" len="sm"/>
                <a:tailEnd type="none" w="sm" len="sm"/>
              </a:ln>
            </p:spPr>
            <p:txBody>
              <a:bodyPr wrap="none">
                <a:spAutoFit/>
              </a:bodyPr>
              <a:lstStyle/>
              <a:p>
                <a:r>
                  <a:rPr lang="en-GB" sz="2000" u="sng">
                    <a:solidFill>
                      <a:srgbClr val="0000FF"/>
                    </a:solidFill>
                  </a:rPr>
                  <a:t>prod-no</a:t>
                </a:r>
              </a:p>
            </p:txBody>
          </p:sp>
          <p:sp>
            <p:nvSpPr>
              <p:cNvPr id="58397" name="Rectangle 57"/>
              <p:cNvSpPr>
                <a:spLocks noChangeArrowheads="1"/>
              </p:cNvSpPr>
              <p:nvPr/>
            </p:nvSpPr>
            <p:spPr bwMode="auto">
              <a:xfrm>
                <a:off x="2693" y="3467"/>
                <a:ext cx="1252" cy="250"/>
              </a:xfrm>
              <a:prstGeom prst="rect">
                <a:avLst/>
              </a:prstGeom>
              <a:noFill/>
              <a:ln w="12700">
                <a:noFill/>
                <a:miter lim="800000"/>
                <a:headEnd type="none" w="sm" len="sm"/>
                <a:tailEnd type="none" w="sm" len="sm"/>
              </a:ln>
            </p:spPr>
            <p:txBody>
              <a:bodyPr wrap="none">
                <a:spAutoFit/>
              </a:bodyPr>
              <a:lstStyle/>
              <a:p>
                <a:r>
                  <a:rPr lang="en-GB" sz="2000" u="sng">
                    <a:solidFill>
                      <a:srgbClr val="0000FF"/>
                    </a:solidFill>
                  </a:rPr>
                  <a:t>order-no, prod-no</a:t>
                </a:r>
              </a:p>
            </p:txBody>
          </p:sp>
        </p:grpSp>
      </p:gr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46" y="204716"/>
            <a:ext cx="8077200" cy="573206"/>
          </a:xfrm>
        </p:spPr>
        <p:txBody>
          <a:bodyPr/>
          <a:lstStyle/>
          <a:p>
            <a:r>
              <a:rPr lang="en-US" u="sng" dirty="0" smtClean="0"/>
              <a:t>Case Study on Normalization</a:t>
            </a:r>
            <a:endParaRPr lang="en-US" dirty="0"/>
          </a:p>
        </p:txBody>
      </p:sp>
      <p:sp>
        <p:nvSpPr>
          <p:cNvPr id="3" name="Content Placeholder 2"/>
          <p:cNvSpPr>
            <a:spLocks noGrp="1"/>
          </p:cNvSpPr>
          <p:nvPr>
            <p:ph idx="1"/>
          </p:nvPr>
        </p:nvSpPr>
        <p:spPr/>
        <p:txBody>
          <a:bodyPr/>
          <a:lstStyle/>
          <a:p>
            <a:r>
              <a:rPr lang="en-US" b="1" dirty="0" smtClean="0"/>
              <a:t>Consider the table </a:t>
            </a:r>
          </a:p>
          <a:p>
            <a:pPr>
              <a:buNone/>
            </a:pPr>
            <a:r>
              <a:rPr lang="en-US" b="1" dirty="0" smtClean="0"/>
              <a:t>		EMP_DEPT_PROJ</a:t>
            </a:r>
          </a:p>
          <a:p>
            <a:endParaRPr lang="en-US" b="1" dirty="0" smtClean="0"/>
          </a:p>
          <a:p>
            <a:endParaRPr lang="en-US" b="1" dirty="0" smtClean="0"/>
          </a:p>
          <a:p>
            <a:r>
              <a:rPr lang="en-US" b="1" dirty="0" smtClean="0"/>
              <a:t>And the following dependencies which exist in the above table:</a:t>
            </a:r>
            <a:endParaRPr lang="en-US" dirty="0" smtClean="0"/>
          </a:p>
          <a:p>
            <a:endParaRPr lang="en-US" dirty="0" smtClean="0"/>
          </a:p>
          <a:p>
            <a:pPr>
              <a:buNone/>
            </a:pPr>
            <a:r>
              <a:rPr lang="en-US" b="1" dirty="0" smtClean="0"/>
              <a:t>		</a:t>
            </a:r>
            <a:endParaRPr lang="en-US" dirty="0" smtClean="0"/>
          </a:p>
          <a:p>
            <a:endParaRPr lang="en-US" dirty="0"/>
          </a:p>
        </p:txBody>
      </p:sp>
      <p:sp>
        <p:nvSpPr>
          <p:cNvPr id="4" name="Slide Number Placeholder 3"/>
          <p:cNvSpPr>
            <a:spLocks noGrp="1"/>
          </p:cNvSpPr>
          <p:nvPr>
            <p:ph type="sldNum" sz="quarter" idx="11"/>
          </p:nvPr>
        </p:nvSpPr>
        <p:spPr/>
        <p:txBody>
          <a:bodyPr/>
          <a:lstStyle/>
          <a:p>
            <a:pPr>
              <a:defRPr/>
            </a:pPr>
            <a:r>
              <a:rPr lang="en-US" smtClean="0"/>
              <a:t>Slide </a:t>
            </a:r>
            <a:fld id="{84C8BBDD-1404-4707-A3D2-B5D3A3592F92}" type="slidenum">
              <a:rPr lang="en-US" smtClean="0"/>
              <a:pPr>
                <a:defRPr/>
              </a:pPr>
              <a:t>22</a:t>
            </a:fld>
            <a:endParaRPr lang="en-US" dirty="0"/>
          </a:p>
        </p:txBody>
      </p:sp>
      <p:pic>
        <p:nvPicPr>
          <p:cNvPr id="229379" name="Picture 3"/>
          <p:cNvPicPr>
            <a:picLocks noChangeAspect="1" noChangeArrowheads="1"/>
          </p:cNvPicPr>
          <p:nvPr/>
        </p:nvPicPr>
        <p:blipFill>
          <a:blip r:embed="rId2"/>
          <a:srcRect/>
          <a:stretch>
            <a:fillRect/>
          </a:stretch>
        </p:blipFill>
        <p:spPr bwMode="auto">
          <a:xfrm>
            <a:off x="298424" y="2590800"/>
            <a:ext cx="8845576" cy="556217"/>
          </a:xfrm>
          <a:prstGeom prst="rect">
            <a:avLst/>
          </a:prstGeom>
          <a:noFill/>
          <a:ln w="9525">
            <a:noFill/>
            <a:miter lim="800000"/>
            <a:headEnd/>
            <a:tailEnd/>
          </a:ln>
          <a:effectLst/>
        </p:spPr>
      </p:pic>
      <p:pic>
        <p:nvPicPr>
          <p:cNvPr id="229380" name="Picture 4"/>
          <p:cNvPicPr>
            <a:picLocks noChangeAspect="1" noChangeArrowheads="1"/>
          </p:cNvPicPr>
          <p:nvPr/>
        </p:nvPicPr>
        <p:blipFill>
          <a:blip r:embed="rId3"/>
          <a:srcRect/>
          <a:stretch>
            <a:fillRect/>
          </a:stretch>
        </p:blipFill>
        <p:spPr bwMode="auto">
          <a:xfrm>
            <a:off x="1433089" y="4184746"/>
            <a:ext cx="6700978" cy="182027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534400" cy="1143000"/>
          </a:xfrm>
        </p:spPr>
        <p:txBody>
          <a:bodyPr/>
          <a:lstStyle/>
          <a:p>
            <a:r>
              <a:rPr lang="en-US" sz="4000" i="1" u="sng" dirty="0" smtClean="0"/>
              <a:t>Steps to Normalize the database </a:t>
            </a:r>
            <a:endParaRPr lang="en-US" sz="4000" dirty="0"/>
          </a:p>
        </p:txBody>
      </p:sp>
      <p:sp>
        <p:nvSpPr>
          <p:cNvPr id="3" name="Content Placeholder 2"/>
          <p:cNvSpPr>
            <a:spLocks noGrp="1"/>
          </p:cNvSpPr>
          <p:nvPr>
            <p:ph idx="1"/>
          </p:nvPr>
        </p:nvSpPr>
        <p:spPr/>
        <p:txBody>
          <a:bodyPr/>
          <a:lstStyle/>
          <a:p>
            <a:r>
              <a:rPr lang="en-US" dirty="0" smtClean="0"/>
              <a:t>D</a:t>
            </a:r>
          </a:p>
          <a:p>
            <a:endParaRPr lang="en-US" dirty="0" smtClean="0"/>
          </a:p>
          <a:p>
            <a:endParaRPr lang="en-US" dirty="0" smtClean="0"/>
          </a:p>
          <a:p>
            <a:endParaRPr lang="en-US" dirty="0" smtClean="0"/>
          </a:p>
          <a:p>
            <a:r>
              <a:rPr lang="en-US" dirty="0" smtClean="0"/>
              <a:t>Thus we will have 3 tables</a:t>
            </a:r>
          </a:p>
          <a:p>
            <a:endParaRPr lang="en-US" dirty="0" smtClean="0"/>
          </a:p>
          <a:p>
            <a:endParaRPr lang="en-US" dirty="0" smtClean="0"/>
          </a:p>
          <a:p>
            <a:endParaRPr lang="en-US" dirty="0"/>
          </a:p>
        </p:txBody>
      </p:sp>
      <p:sp>
        <p:nvSpPr>
          <p:cNvPr id="4" name="Slide Number Placeholder 3"/>
          <p:cNvSpPr>
            <a:spLocks noGrp="1"/>
          </p:cNvSpPr>
          <p:nvPr>
            <p:ph type="sldNum" sz="quarter" idx="11"/>
          </p:nvPr>
        </p:nvSpPr>
        <p:spPr/>
        <p:txBody>
          <a:bodyPr/>
          <a:lstStyle/>
          <a:p>
            <a:pPr>
              <a:defRPr/>
            </a:pPr>
            <a:r>
              <a:rPr lang="en-US" smtClean="0"/>
              <a:t>Slide </a:t>
            </a:r>
            <a:fld id="{84C8BBDD-1404-4707-A3D2-B5D3A3592F92}" type="slidenum">
              <a:rPr lang="en-US" smtClean="0"/>
              <a:pPr>
                <a:defRPr/>
              </a:pPr>
              <a:t>23</a:t>
            </a:fld>
            <a:endParaRPr lang="en-US" dirty="0"/>
          </a:p>
        </p:txBody>
      </p:sp>
      <p:pic>
        <p:nvPicPr>
          <p:cNvPr id="230402" name="Picture 2"/>
          <p:cNvPicPr>
            <a:picLocks noChangeAspect="1" noChangeArrowheads="1"/>
          </p:cNvPicPr>
          <p:nvPr/>
        </p:nvPicPr>
        <p:blipFill>
          <a:blip r:embed="rId2"/>
          <a:srcRect/>
          <a:stretch>
            <a:fillRect/>
          </a:stretch>
        </p:blipFill>
        <p:spPr bwMode="auto">
          <a:xfrm>
            <a:off x="979796" y="1362858"/>
            <a:ext cx="6635655" cy="1787421"/>
          </a:xfrm>
          <a:prstGeom prst="rect">
            <a:avLst/>
          </a:prstGeom>
          <a:noFill/>
          <a:ln w="9525">
            <a:noFill/>
            <a:miter lim="800000"/>
            <a:headEnd/>
            <a:tailEnd/>
          </a:ln>
          <a:effectLst/>
        </p:spPr>
      </p:pic>
      <p:pic>
        <p:nvPicPr>
          <p:cNvPr id="230403" name="Picture 3"/>
          <p:cNvPicPr>
            <a:picLocks noChangeAspect="1" noChangeArrowheads="1"/>
          </p:cNvPicPr>
          <p:nvPr/>
        </p:nvPicPr>
        <p:blipFill>
          <a:blip r:embed="rId3"/>
          <a:srcRect/>
          <a:stretch>
            <a:fillRect/>
          </a:stretch>
        </p:blipFill>
        <p:spPr bwMode="auto">
          <a:xfrm>
            <a:off x="1019532" y="3659663"/>
            <a:ext cx="5736110" cy="260339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5146" y="1008465"/>
            <a:ext cx="8231307" cy="5160323"/>
          </a:xfrm>
        </p:spPr>
        <p:txBody>
          <a:bodyPr/>
          <a:lstStyle/>
          <a:p>
            <a:r>
              <a:rPr lang="en-US" u="sng" dirty="0" smtClean="0"/>
              <a:t>Step 2</a:t>
            </a:r>
          </a:p>
          <a:p>
            <a:pPr lvl="1"/>
            <a:r>
              <a:rPr lang="en-US" sz="2000" dirty="0" smtClean="0"/>
              <a:t>Let us now identify the transitive dependency and remove it.</a:t>
            </a:r>
          </a:p>
          <a:p>
            <a:endParaRPr lang="en-US" dirty="0"/>
          </a:p>
        </p:txBody>
      </p:sp>
      <p:sp>
        <p:nvSpPr>
          <p:cNvPr id="4" name="Slide Number Placeholder 3"/>
          <p:cNvSpPr>
            <a:spLocks noGrp="1"/>
          </p:cNvSpPr>
          <p:nvPr>
            <p:ph type="sldNum" sz="quarter" idx="11"/>
          </p:nvPr>
        </p:nvSpPr>
        <p:spPr/>
        <p:txBody>
          <a:bodyPr/>
          <a:lstStyle/>
          <a:p>
            <a:pPr>
              <a:defRPr/>
            </a:pPr>
            <a:r>
              <a:rPr lang="en-US" smtClean="0"/>
              <a:t>Slide </a:t>
            </a:r>
            <a:fld id="{84C8BBDD-1404-4707-A3D2-B5D3A3592F92}" type="slidenum">
              <a:rPr lang="en-US" smtClean="0"/>
              <a:pPr>
                <a:defRPr/>
              </a:pPr>
              <a:t>24</a:t>
            </a:fld>
            <a:endParaRPr lang="en-US" dirty="0"/>
          </a:p>
        </p:txBody>
      </p:sp>
      <p:sp>
        <p:nvSpPr>
          <p:cNvPr id="5" name="Title 1"/>
          <p:cNvSpPr>
            <a:spLocks noGrp="1"/>
          </p:cNvSpPr>
          <p:nvPr>
            <p:ph type="title"/>
          </p:nvPr>
        </p:nvSpPr>
        <p:spPr>
          <a:xfrm>
            <a:off x="0" y="286461"/>
            <a:ext cx="8645193" cy="609600"/>
          </a:xfrm>
        </p:spPr>
        <p:txBody>
          <a:bodyPr/>
          <a:lstStyle/>
          <a:p>
            <a:r>
              <a:rPr lang="en-US" sz="4000" i="1" u="sng" dirty="0" smtClean="0"/>
              <a:t>Steps to Normalize the database </a:t>
            </a:r>
            <a:endParaRPr lang="en-US" sz="4000" dirty="0"/>
          </a:p>
        </p:txBody>
      </p:sp>
      <p:pic>
        <p:nvPicPr>
          <p:cNvPr id="231426" name="Picture 2"/>
          <p:cNvPicPr>
            <a:picLocks noChangeAspect="1" noChangeArrowheads="1"/>
          </p:cNvPicPr>
          <p:nvPr/>
        </p:nvPicPr>
        <p:blipFill>
          <a:blip r:embed="rId2"/>
          <a:srcRect/>
          <a:stretch>
            <a:fillRect/>
          </a:stretch>
        </p:blipFill>
        <p:spPr bwMode="auto">
          <a:xfrm>
            <a:off x="1433018" y="2054429"/>
            <a:ext cx="5895832" cy="4544261"/>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7852" y="871986"/>
            <a:ext cx="8001000" cy="5197475"/>
          </a:xfrm>
        </p:spPr>
        <p:txBody>
          <a:bodyPr/>
          <a:lstStyle/>
          <a:p>
            <a:r>
              <a:rPr lang="en-US" u="sng" dirty="0" smtClean="0"/>
              <a:t>Step 3:</a:t>
            </a:r>
            <a:endParaRPr lang="en-US" dirty="0" smtClean="0"/>
          </a:p>
          <a:p>
            <a:pPr lvl="1"/>
            <a:r>
              <a:rPr lang="en-US" dirty="0" smtClean="0"/>
              <a:t>Let us now identify the non key determinants and remove them.</a:t>
            </a:r>
          </a:p>
          <a:p>
            <a:pPr lvl="1"/>
            <a:endParaRPr lang="en-US" dirty="0" smtClean="0"/>
          </a:p>
          <a:p>
            <a:pPr lvl="1"/>
            <a:r>
              <a:rPr lang="en-US" dirty="0" smtClean="0"/>
              <a:t>Thus we will have 5 tables</a:t>
            </a:r>
          </a:p>
          <a:p>
            <a:pPr lvl="1"/>
            <a:endParaRPr lang="en-US" dirty="0" smtClean="0"/>
          </a:p>
          <a:p>
            <a:endParaRPr lang="en-US" dirty="0"/>
          </a:p>
        </p:txBody>
      </p:sp>
      <p:sp>
        <p:nvSpPr>
          <p:cNvPr id="4" name="Slide Number Placeholder 3"/>
          <p:cNvSpPr>
            <a:spLocks noGrp="1"/>
          </p:cNvSpPr>
          <p:nvPr>
            <p:ph type="sldNum" sz="quarter" idx="11"/>
          </p:nvPr>
        </p:nvSpPr>
        <p:spPr/>
        <p:txBody>
          <a:bodyPr/>
          <a:lstStyle/>
          <a:p>
            <a:pPr>
              <a:defRPr/>
            </a:pPr>
            <a:r>
              <a:rPr lang="en-US" smtClean="0"/>
              <a:t>Slide </a:t>
            </a:r>
            <a:fld id="{84C8BBDD-1404-4707-A3D2-B5D3A3592F92}" type="slidenum">
              <a:rPr lang="en-US" smtClean="0"/>
              <a:pPr>
                <a:defRPr/>
              </a:pPr>
              <a:t>25</a:t>
            </a:fld>
            <a:endParaRPr lang="en-US" dirty="0"/>
          </a:p>
        </p:txBody>
      </p:sp>
      <p:sp>
        <p:nvSpPr>
          <p:cNvPr id="5" name="Title 1"/>
          <p:cNvSpPr>
            <a:spLocks noGrp="1"/>
          </p:cNvSpPr>
          <p:nvPr>
            <p:ph type="title"/>
          </p:nvPr>
        </p:nvSpPr>
        <p:spPr>
          <a:xfrm>
            <a:off x="0" y="245513"/>
            <a:ext cx="8604250" cy="609600"/>
          </a:xfrm>
        </p:spPr>
        <p:txBody>
          <a:bodyPr/>
          <a:lstStyle/>
          <a:p>
            <a:r>
              <a:rPr lang="en-US" sz="4400" i="1" u="sng" dirty="0" smtClean="0"/>
              <a:t>Steps to Normalize the database </a:t>
            </a:r>
            <a:endParaRPr lang="en-US" sz="4400" dirty="0"/>
          </a:p>
        </p:txBody>
      </p:sp>
      <p:pic>
        <p:nvPicPr>
          <p:cNvPr id="232450" name="Picture 2"/>
          <p:cNvPicPr>
            <a:picLocks noChangeAspect="1" noChangeArrowheads="1"/>
          </p:cNvPicPr>
          <p:nvPr/>
        </p:nvPicPr>
        <p:blipFill>
          <a:blip r:embed="rId2"/>
          <a:srcRect/>
          <a:stretch>
            <a:fillRect/>
          </a:stretch>
        </p:blipFill>
        <p:spPr bwMode="auto">
          <a:xfrm>
            <a:off x="1940255" y="2066996"/>
            <a:ext cx="1607627" cy="512431"/>
          </a:xfrm>
          <a:prstGeom prst="rect">
            <a:avLst/>
          </a:prstGeom>
          <a:noFill/>
          <a:ln w="9525">
            <a:noFill/>
            <a:miter lim="800000"/>
            <a:headEnd/>
            <a:tailEnd/>
          </a:ln>
          <a:effectLst/>
        </p:spPr>
      </p:pic>
      <p:pic>
        <p:nvPicPr>
          <p:cNvPr id="232451" name="Picture 3"/>
          <p:cNvPicPr>
            <a:picLocks noChangeAspect="1" noChangeArrowheads="1"/>
          </p:cNvPicPr>
          <p:nvPr/>
        </p:nvPicPr>
        <p:blipFill>
          <a:blip r:embed="rId3"/>
          <a:srcRect/>
          <a:stretch>
            <a:fillRect/>
          </a:stretch>
        </p:blipFill>
        <p:spPr bwMode="auto">
          <a:xfrm>
            <a:off x="4776715" y="2569544"/>
            <a:ext cx="3070746" cy="428845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7200" y="914400"/>
            <a:ext cx="8229600" cy="5211763"/>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ctr">
              <a:buFont typeface="Arial" pitchFamily="34" charset="0"/>
              <a:buNone/>
            </a:pPr>
            <a:endParaRPr lang="en-US" sz="9600" b="1" i="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Font typeface="Arial" pitchFamily="34" charset="0"/>
              <a:buNone/>
            </a:pPr>
            <a:r>
              <a:rPr lang="en-US" sz="9600" b="1" i="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Thanks</a:t>
            </a:r>
            <a:endParaRPr lang="en-US" sz="96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5" name="Date Placeholder 4"/>
          <p:cNvSpPr>
            <a:spLocks noGrp="1"/>
          </p:cNvSpPr>
          <p:nvPr>
            <p:ph type="dt" sz="half" idx="10"/>
          </p:nvPr>
        </p:nvSpPr>
        <p:spPr/>
        <p:txBody>
          <a:bodyPr/>
          <a:lstStyle/>
          <a:p>
            <a:fld id="{3D161817-58E0-4443-A615-C82282533BA8}" type="datetime1">
              <a:rPr lang="en-US" smtClean="0"/>
              <a:pPr/>
              <a:t>06-Feb-22</a:t>
            </a:fld>
            <a:endParaRPr lang="en-US"/>
          </a:p>
        </p:txBody>
      </p:sp>
      <p:sp>
        <p:nvSpPr>
          <p:cNvPr id="6" name="Footer Placeholder 5"/>
          <p:cNvSpPr>
            <a:spLocks noGrp="1"/>
          </p:cNvSpPr>
          <p:nvPr>
            <p:ph type="ftr" sz="quarter" idx="11"/>
          </p:nvPr>
        </p:nvSpPr>
        <p:spPr/>
        <p:txBody>
          <a:bodyPr/>
          <a:lstStyle/>
          <a:p>
            <a:r>
              <a:rPr lang="en-US" smtClean="0"/>
              <a:t>Database</a:t>
            </a:r>
            <a:endParaRPr lang="en-US"/>
          </a:p>
        </p:txBody>
      </p:sp>
      <p:sp>
        <p:nvSpPr>
          <p:cNvPr id="7" name="Slide Number Placeholder 6"/>
          <p:cNvSpPr>
            <a:spLocks noGrp="1"/>
          </p:cNvSpPr>
          <p:nvPr>
            <p:ph type="sldNum" sz="quarter" idx="12"/>
          </p:nvPr>
        </p:nvSpPr>
        <p:spPr/>
        <p:txBody>
          <a:bodyPr/>
          <a:lstStyle/>
          <a:p>
            <a:fld id="{B3880055-2890-4331-B8AF-FF5380105A89}" type="slidenum">
              <a:rPr lang="en-US" smtClean="0"/>
              <a:pPr/>
              <a:t>26</a:t>
            </a:fld>
            <a:endParaRPr lang="en-US"/>
          </a:p>
        </p:txBody>
      </p:sp>
    </p:spTree>
    <p:extLst>
      <p:ext uri="{BB962C8B-B14F-4D97-AF65-F5344CB8AC3E}">
        <p14:creationId xmlns:p14="http://schemas.microsoft.com/office/powerpoint/2010/main" val="1880512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628650" y="195263"/>
            <a:ext cx="7772400" cy="1219200"/>
          </a:xfrm>
        </p:spPr>
        <p:txBody>
          <a:bodyPr/>
          <a:lstStyle/>
          <a:p>
            <a:r>
              <a:rPr lang="en-US" smtClean="0"/>
              <a:t>Bringing a Relation to 1NF</a:t>
            </a:r>
          </a:p>
        </p:txBody>
      </p:sp>
      <p:graphicFrame>
        <p:nvGraphicFramePr>
          <p:cNvPr id="250883" name="Object 3"/>
          <p:cNvGraphicFramePr>
            <a:graphicFrameLocks noChangeAspect="1"/>
          </p:cNvGraphicFramePr>
          <p:nvPr/>
        </p:nvGraphicFramePr>
        <p:xfrm>
          <a:off x="1143000" y="2514600"/>
          <a:ext cx="6400800" cy="2393950"/>
        </p:xfrm>
        <a:graphic>
          <a:graphicData uri="http://schemas.openxmlformats.org/presentationml/2006/ole">
            <mc:AlternateContent xmlns:mc="http://schemas.openxmlformats.org/markup-compatibility/2006">
              <mc:Choice xmlns:v="urn:schemas-microsoft-com:vml" Requires="v">
                <p:oleObj spid="_x0000_s74758" name="Worksheet" r:id="rId4" imgW="3133760" imgH="1171623" progId="Excel.Sheet.8">
                  <p:embed/>
                </p:oleObj>
              </mc:Choice>
              <mc:Fallback>
                <p:oleObj name="Worksheet" r:id="rId4" imgW="3133760" imgH="1171623" progId="Excel.Sheet.8">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514600"/>
                        <a:ext cx="6400800" cy="2393950"/>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2" name="Group 4"/>
          <p:cNvGrpSpPr>
            <a:grpSpLocks/>
          </p:cNvGrpSpPr>
          <p:nvPr/>
        </p:nvGrpSpPr>
        <p:grpSpPr bwMode="auto">
          <a:xfrm>
            <a:off x="4814888" y="2967038"/>
            <a:ext cx="1600200" cy="228600"/>
            <a:chOff x="1200" y="2448"/>
            <a:chExt cx="816" cy="144"/>
          </a:xfrm>
        </p:grpSpPr>
        <p:sp>
          <p:nvSpPr>
            <p:cNvPr id="15370" name="Line 5"/>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15371" name="Line 6"/>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15372" name="Line 7"/>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sp>
        <p:nvSpPr>
          <p:cNvPr id="250888" name="Oval 8"/>
          <p:cNvSpPr>
            <a:spLocks noChangeArrowheads="1"/>
          </p:cNvSpPr>
          <p:nvPr/>
        </p:nvSpPr>
        <p:spPr bwMode="auto">
          <a:xfrm>
            <a:off x="4014788" y="2700338"/>
            <a:ext cx="3890962" cy="1447800"/>
          </a:xfrm>
          <a:prstGeom prst="ellipse">
            <a:avLst/>
          </a:prstGeom>
          <a:noFill/>
          <a:ln w="28575">
            <a:solidFill>
              <a:schemeClr val="tx2"/>
            </a:solidFill>
            <a:round/>
            <a:headEnd/>
            <a:tailEnd/>
          </a:ln>
        </p:spPr>
        <p:txBody>
          <a:bodyPr wrap="none" anchor="ctr"/>
          <a:lstStyle/>
          <a:p>
            <a:endParaRPr lang="en-US"/>
          </a:p>
        </p:txBody>
      </p:sp>
      <p:grpSp>
        <p:nvGrpSpPr>
          <p:cNvPr id="3" name="Group 9"/>
          <p:cNvGrpSpPr>
            <a:grpSpLocks/>
          </p:cNvGrpSpPr>
          <p:nvPr/>
        </p:nvGrpSpPr>
        <p:grpSpPr bwMode="auto">
          <a:xfrm>
            <a:off x="1600200" y="2971800"/>
            <a:ext cx="1600200" cy="228600"/>
            <a:chOff x="1200" y="2448"/>
            <a:chExt cx="816" cy="144"/>
          </a:xfrm>
        </p:grpSpPr>
        <p:sp>
          <p:nvSpPr>
            <p:cNvPr id="15367" name="Line 10"/>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15368" name="Line 11"/>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15369" name="Line 12"/>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628650" y="195263"/>
            <a:ext cx="7772400" cy="1219200"/>
          </a:xfrm>
        </p:spPr>
        <p:txBody>
          <a:bodyPr/>
          <a:lstStyle/>
          <a:p>
            <a:r>
              <a:rPr lang="en-US" smtClean="0"/>
              <a:t>Bringing a Relation to 1NF</a:t>
            </a:r>
          </a:p>
        </p:txBody>
      </p:sp>
      <p:grpSp>
        <p:nvGrpSpPr>
          <p:cNvPr id="2" name="Group 3"/>
          <p:cNvGrpSpPr>
            <a:grpSpLocks/>
          </p:cNvGrpSpPr>
          <p:nvPr/>
        </p:nvGrpSpPr>
        <p:grpSpPr bwMode="auto">
          <a:xfrm>
            <a:off x="1143000" y="3810000"/>
            <a:ext cx="6762750" cy="2393950"/>
            <a:chOff x="720" y="2160"/>
            <a:chExt cx="4260" cy="1508"/>
          </a:xfrm>
        </p:grpSpPr>
        <p:graphicFrame>
          <p:nvGraphicFramePr>
            <p:cNvPr id="16386" name="Object 4"/>
            <p:cNvGraphicFramePr>
              <a:graphicFrameLocks noChangeAspect="1"/>
            </p:cNvGraphicFramePr>
            <p:nvPr/>
          </p:nvGraphicFramePr>
          <p:xfrm>
            <a:off x="720" y="2160"/>
            <a:ext cx="4032" cy="1508"/>
          </p:xfrm>
          <a:graphic>
            <a:graphicData uri="http://schemas.openxmlformats.org/presentationml/2006/ole">
              <mc:AlternateContent xmlns:mc="http://schemas.openxmlformats.org/markup-compatibility/2006">
                <mc:Choice xmlns:v="urn:schemas-microsoft-com:vml" Requires="v">
                  <p:oleObj spid="_x0000_s75782" name="Worksheet" r:id="rId4" imgW="3133760" imgH="1171623" progId="Excel.Sheet.8">
                    <p:embed/>
                  </p:oleObj>
                </mc:Choice>
                <mc:Fallback>
                  <p:oleObj name="Worksheet" r:id="rId4" imgW="3133760" imgH="1171623" progId="Excel.Sheet.8">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 y="2160"/>
                          <a:ext cx="4032" cy="1508"/>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3" name="Group 5"/>
            <p:cNvGrpSpPr>
              <a:grpSpLocks/>
            </p:cNvGrpSpPr>
            <p:nvPr/>
          </p:nvGrpSpPr>
          <p:grpSpPr bwMode="auto">
            <a:xfrm>
              <a:off x="3033" y="2445"/>
              <a:ext cx="1008" cy="144"/>
              <a:chOff x="1200" y="2448"/>
              <a:chExt cx="816" cy="144"/>
            </a:xfrm>
          </p:grpSpPr>
          <p:sp>
            <p:nvSpPr>
              <p:cNvPr id="16401" name="Line 6"/>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16402" name="Line 7"/>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16403" name="Line 8"/>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sp>
          <p:nvSpPr>
            <p:cNvPr id="16396" name="Oval 9"/>
            <p:cNvSpPr>
              <a:spLocks noChangeArrowheads="1"/>
            </p:cNvSpPr>
            <p:nvPr/>
          </p:nvSpPr>
          <p:spPr bwMode="auto">
            <a:xfrm>
              <a:off x="2529" y="2277"/>
              <a:ext cx="2451" cy="912"/>
            </a:xfrm>
            <a:prstGeom prst="ellipse">
              <a:avLst/>
            </a:prstGeom>
            <a:noFill/>
            <a:ln w="28575">
              <a:solidFill>
                <a:schemeClr val="tx2"/>
              </a:solidFill>
              <a:round/>
              <a:headEnd/>
              <a:tailEnd/>
            </a:ln>
          </p:spPr>
          <p:txBody>
            <a:bodyPr wrap="none" anchor="ctr"/>
            <a:lstStyle/>
            <a:p>
              <a:endParaRPr lang="en-US"/>
            </a:p>
          </p:txBody>
        </p:sp>
        <p:grpSp>
          <p:nvGrpSpPr>
            <p:cNvPr id="4" name="Group 10"/>
            <p:cNvGrpSpPr>
              <a:grpSpLocks/>
            </p:cNvGrpSpPr>
            <p:nvPr/>
          </p:nvGrpSpPr>
          <p:grpSpPr bwMode="auto">
            <a:xfrm>
              <a:off x="1008" y="2448"/>
              <a:ext cx="1008" cy="144"/>
              <a:chOff x="1200" y="2448"/>
              <a:chExt cx="816" cy="144"/>
            </a:xfrm>
          </p:grpSpPr>
          <p:sp>
            <p:nvSpPr>
              <p:cNvPr id="16398" name="Line 11"/>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16399" name="Line 12"/>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16400" name="Line 13"/>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sp>
        <p:nvSpPr>
          <p:cNvPr id="16389" name="Rectangle 14" descr="Rectangle: Click to edit Master text styles&#10;Second level&#10;Third level&#10;Fourth level&#10;Fifth level"/>
          <p:cNvSpPr>
            <a:spLocks noGrp="1" noChangeArrowheads="1"/>
          </p:cNvSpPr>
          <p:nvPr>
            <p:ph type="body" idx="1"/>
          </p:nvPr>
        </p:nvSpPr>
        <p:spPr>
          <a:xfrm>
            <a:off x="609600" y="1524000"/>
            <a:ext cx="7924800" cy="1524000"/>
          </a:xfrm>
          <a:noFill/>
        </p:spPr>
        <p:txBody>
          <a:bodyPr lIns="91440" tIns="45720" rIns="91440" bIns="45720"/>
          <a:lstStyle/>
          <a:p>
            <a:r>
              <a:rPr lang="en-US" smtClean="0"/>
              <a:t> Option 1: Make a determinant of the repeating group (or the multivalued attribute) a part of the primary key.</a:t>
            </a:r>
          </a:p>
        </p:txBody>
      </p:sp>
      <p:grpSp>
        <p:nvGrpSpPr>
          <p:cNvPr id="5" name="Group 15"/>
          <p:cNvGrpSpPr>
            <a:grpSpLocks/>
          </p:cNvGrpSpPr>
          <p:nvPr/>
        </p:nvGrpSpPr>
        <p:grpSpPr bwMode="auto">
          <a:xfrm>
            <a:off x="1876425" y="3038475"/>
            <a:ext cx="3457575" cy="1576388"/>
            <a:chOff x="1233" y="1350"/>
            <a:chExt cx="2178" cy="1233"/>
          </a:xfrm>
        </p:grpSpPr>
        <p:sp>
          <p:nvSpPr>
            <p:cNvPr id="16392" name="AutoShape 16"/>
            <p:cNvSpPr>
              <a:spLocks noChangeArrowheads="1"/>
            </p:cNvSpPr>
            <p:nvPr/>
          </p:nvSpPr>
          <p:spPr bwMode="auto">
            <a:xfrm>
              <a:off x="1872" y="1350"/>
              <a:ext cx="1539" cy="546"/>
            </a:xfrm>
            <a:prstGeom prst="wedgeEllipseCallout">
              <a:avLst>
                <a:gd name="adj1" fmla="val -12574"/>
                <a:gd name="adj2" fmla="val 106958"/>
              </a:avLst>
            </a:prstGeom>
            <a:noFill/>
            <a:ln w="12700">
              <a:solidFill>
                <a:schemeClr val="tx2"/>
              </a:solidFill>
              <a:miter lim="800000"/>
              <a:headEnd/>
              <a:tailEnd/>
            </a:ln>
          </p:spPr>
          <p:txBody>
            <a:bodyPr anchor="b"/>
            <a:lstStyle/>
            <a:p>
              <a:pPr algn="ctr" eaLnBrk="1" hangingPunct="1"/>
              <a:r>
                <a:rPr lang="en-US" sz="1800" b="1">
                  <a:solidFill>
                    <a:schemeClr val="tx2"/>
                  </a:solidFill>
                </a:rPr>
                <a:t>Composite Primary Key</a:t>
              </a:r>
            </a:p>
          </p:txBody>
        </p:sp>
        <p:sp>
          <p:nvSpPr>
            <p:cNvPr id="16393" name="Line 17"/>
            <p:cNvSpPr>
              <a:spLocks noChangeShapeType="1"/>
            </p:cNvSpPr>
            <p:nvPr/>
          </p:nvSpPr>
          <p:spPr bwMode="auto">
            <a:xfrm flipH="1">
              <a:off x="1233" y="2196"/>
              <a:ext cx="1215" cy="387"/>
            </a:xfrm>
            <a:prstGeom prst="line">
              <a:avLst/>
            </a:prstGeom>
            <a:noFill/>
            <a:ln w="38100">
              <a:solidFill>
                <a:schemeClr val="tx2"/>
              </a:solidFill>
              <a:round/>
              <a:headEnd/>
              <a:tailEnd type="triangle" w="med" len="med"/>
            </a:ln>
          </p:spPr>
          <p:txBody>
            <a:bodyPr anchor="b"/>
            <a:lstStyle/>
            <a:p>
              <a:endParaRPr lang="en-US"/>
            </a:p>
          </p:txBody>
        </p:sp>
        <p:sp>
          <p:nvSpPr>
            <p:cNvPr id="16394" name="Line 18"/>
            <p:cNvSpPr>
              <a:spLocks noChangeShapeType="1"/>
            </p:cNvSpPr>
            <p:nvPr/>
          </p:nvSpPr>
          <p:spPr bwMode="auto">
            <a:xfrm>
              <a:off x="2472" y="2184"/>
              <a:ext cx="387" cy="396"/>
            </a:xfrm>
            <a:prstGeom prst="line">
              <a:avLst/>
            </a:prstGeom>
            <a:noFill/>
            <a:ln w="38100">
              <a:solidFill>
                <a:schemeClr val="tx2"/>
              </a:solidFill>
              <a:round/>
              <a:headEnd/>
              <a:tailEnd type="triangle" w="med" len="med"/>
            </a:ln>
          </p:spPr>
          <p:txBody>
            <a:bodyPr anchor="b"/>
            <a:lstStyle/>
            <a:p>
              <a:endParaRPr lang="en-US"/>
            </a:p>
          </p:txBody>
        </p:sp>
      </p:grpSp>
      <p:sp>
        <p:nvSpPr>
          <p:cNvPr id="251923" name="Line 19"/>
          <p:cNvSpPr>
            <a:spLocks noChangeShapeType="1"/>
          </p:cNvSpPr>
          <p:nvPr/>
        </p:nvSpPr>
        <p:spPr bwMode="auto">
          <a:xfrm>
            <a:off x="4114800" y="4843463"/>
            <a:ext cx="1219200" cy="0"/>
          </a:xfrm>
          <a:prstGeom prst="line">
            <a:avLst/>
          </a:prstGeom>
          <a:noFill/>
          <a:ln w="38100">
            <a:solidFill>
              <a:srgbClr val="000000"/>
            </a:solidFill>
            <a:round/>
            <a:headEnd/>
            <a:tailEnd/>
          </a:ln>
        </p:spPr>
        <p:txBody>
          <a:bodyPr anchor="b"/>
          <a:lstStyle/>
          <a:p>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28650" y="195263"/>
            <a:ext cx="7772400" cy="1219200"/>
          </a:xfrm>
        </p:spPr>
        <p:txBody>
          <a:bodyPr/>
          <a:lstStyle/>
          <a:p>
            <a:r>
              <a:rPr lang="en-US" smtClean="0"/>
              <a:t>Bringing a Relation to 1NF</a:t>
            </a:r>
          </a:p>
        </p:txBody>
      </p:sp>
      <p:sp>
        <p:nvSpPr>
          <p:cNvPr id="17412" name="Rectangle 3"/>
          <p:cNvSpPr>
            <a:spLocks noGrp="1" noChangeArrowheads="1"/>
          </p:cNvSpPr>
          <p:nvPr>
            <p:ph type="body" idx="1"/>
          </p:nvPr>
        </p:nvSpPr>
        <p:spPr>
          <a:xfrm>
            <a:off x="747713" y="1509713"/>
            <a:ext cx="7696200" cy="2376487"/>
          </a:xfrm>
        </p:spPr>
        <p:txBody>
          <a:bodyPr>
            <a:normAutofit lnSpcReduction="10000"/>
          </a:bodyPr>
          <a:lstStyle/>
          <a:p>
            <a:pPr>
              <a:lnSpc>
                <a:spcPct val="90000"/>
              </a:lnSpc>
            </a:pPr>
            <a:r>
              <a:rPr lang="en-US" sz="2800" smtClean="0"/>
              <a:t> </a:t>
            </a:r>
            <a:r>
              <a:rPr lang="en-US" sz="2400" smtClean="0"/>
              <a:t>Option 2: Remove the entire repeating group from the relation. Create another relation which would contain all the attributes of the repeating group, plus the primary key from the first relation. In this new relation, the primary key from the original relation and the determinant of the repeating group will comprise a primary key. </a:t>
            </a:r>
          </a:p>
        </p:txBody>
      </p:sp>
      <p:grpSp>
        <p:nvGrpSpPr>
          <p:cNvPr id="2" name="Group 4"/>
          <p:cNvGrpSpPr>
            <a:grpSpLocks/>
          </p:cNvGrpSpPr>
          <p:nvPr/>
        </p:nvGrpSpPr>
        <p:grpSpPr bwMode="auto">
          <a:xfrm>
            <a:off x="1071563" y="3957638"/>
            <a:ext cx="6734175" cy="2179637"/>
            <a:chOff x="675" y="2493"/>
            <a:chExt cx="4242" cy="1373"/>
          </a:xfrm>
        </p:grpSpPr>
        <p:graphicFrame>
          <p:nvGraphicFramePr>
            <p:cNvPr id="17410" name="Object 5"/>
            <p:cNvGraphicFramePr>
              <a:graphicFrameLocks noChangeAspect="1"/>
            </p:cNvGraphicFramePr>
            <p:nvPr/>
          </p:nvGraphicFramePr>
          <p:xfrm>
            <a:off x="675" y="2493"/>
            <a:ext cx="4032" cy="1373"/>
          </p:xfrm>
          <a:graphic>
            <a:graphicData uri="http://schemas.openxmlformats.org/presentationml/2006/ole">
              <mc:AlternateContent xmlns:mc="http://schemas.openxmlformats.org/markup-compatibility/2006">
                <mc:Choice xmlns:v="urn:schemas-microsoft-com:vml" Requires="v">
                  <p:oleObj spid="_x0000_s76806" name="Worksheet" r:id="rId4" imgW="3133760" imgH="1171623" progId="Excel.Sheet.8">
                    <p:embed/>
                  </p:oleObj>
                </mc:Choice>
                <mc:Fallback>
                  <p:oleObj name="Worksheet" r:id="rId4" imgW="3133760" imgH="1171623" progId="Excel.Sheet.8">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 y="2493"/>
                          <a:ext cx="4032" cy="1373"/>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3" name="Group 6"/>
            <p:cNvGrpSpPr>
              <a:grpSpLocks/>
            </p:cNvGrpSpPr>
            <p:nvPr/>
          </p:nvGrpSpPr>
          <p:grpSpPr bwMode="auto">
            <a:xfrm>
              <a:off x="2970" y="2742"/>
              <a:ext cx="1008" cy="144"/>
              <a:chOff x="1200" y="2448"/>
              <a:chExt cx="816" cy="144"/>
            </a:xfrm>
          </p:grpSpPr>
          <p:sp>
            <p:nvSpPr>
              <p:cNvPr id="17420" name="Line 7"/>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17421" name="Line 8"/>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17422" name="Line 9"/>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sp>
          <p:nvSpPr>
            <p:cNvPr id="17415" name="Oval 10"/>
            <p:cNvSpPr>
              <a:spLocks noChangeArrowheads="1"/>
            </p:cNvSpPr>
            <p:nvPr/>
          </p:nvSpPr>
          <p:spPr bwMode="auto">
            <a:xfrm>
              <a:off x="2466" y="2574"/>
              <a:ext cx="2451" cy="912"/>
            </a:xfrm>
            <a:prstGeom prst="ellipse">
              <a:avLst/>
            </a:prstGeom>
            <a:noFill/>
            <a:ln w="28575">
              <a:solidFill>
                <a:schemeClr val="tx2"/>
              </a:solidFill>
              <a:round/>
              <a:headEnd/>
              <a:tailEnd/>
            </a:ln>
          </p:spPr>
          <p:txBody>
            <a:bodyPr wrap="none" anchor="ctr"/>
            <a:lstStyle/>
            <a:p>
              <a:endParaRPr lang="en-US"/>
            </a:p>
          </p:txBody>
        </p:sp>
        <p:grpSp>
          <p:nvGrpSpPr>
            <p:cNvPr id="4" name="Group 11"/>
            <p:cNvGrpSpPr>
              <a:grpSpLocks/>
            </p:cNvGrpSpPr>
            <p:nvPr/>
          </p:nvGrpSpPr>
          <p:grpSpPr bwMode="auto">
            <a:xfrm>
              <a:off x="945" y="2745"/>
              <a:ext cx="1008" cy="144"/>
              <a:chOff x="1200" y="2448"/>
              <a:chExt cx="816" cy="144"/>
            </a:xfrm>
          </p:grpSpPr>
          <p:sp>
            <p:nvSpPr>
              <p:cNvPr id="17417" name="Line 12"/>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17418" name="Line 13"/>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17419" name="Line 14"/>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628650" y="195263"/>
            <a:ext cx="7772400" cy="1219200"/>
          </a:xfrm>
        </p:spPr>
        <p:txBody>
          <a:bodyPr/>
          <a:lstStyle/>
          <a:p>
            <a:r>
              <a:rPr lang="en-US" smtClean="0"/>
              <a:t>Bringing a Relation to 1NF</a:t>
            </a:r>
          </a:p>
        </p:txBody>
      </p:sp>
      <p:grpSp>
        <p:nvGrpSpPr>
          <p:cNvPr id="2" name="Group 3"/>
          <p:cNvGrpSpPr>
            <a:grpSpLocks/>
          </p:cNvGrpSpPr>
          <p:nvPr/>
        </p:nvGrpSpPr>
        <p:grpSpPr bwMode="auto">
          <a:xfrm>
            <a:off x="1579563" y="4067175"/>
            <a:ext cx="5118100" cy="1944688"/>
            <a:chOff x="995" y="2562"/>
            <a:chExt cx="3224" cy="1225"/>
          </a:xfrm>
        </p:grpSpPr>
        <p:graphicFrame>
          <p:nvGraphicFramePr>
            <p:cNvPr id="18435" name="Object 4"/>
            <p:cNvGraphicFramePr>
              <a:graphicFrameLocks noChangeAspect="1"/>
            </p:cNvGraphicFramePr>
            <p:nvPr/>
          </p:nvGraphicFramePr>
          <p:xfrm>
            <a:off x="995" y="2562"/>
            <a:ext cx="3224" cy="1225"/>
          </p:xfrm>
          <a:graphic>
            <a:graphicData uri="http://schemas.openxmlformats.org/presentationml/2006/ole">
              <mc:AlternateContent xmlns:mc="http://schemas.openxmlformats.org/markup-compatibility/2006">
                <mc:Choice xmlns:v="urn:schemas-microsoft-com:vml" Requires="v">
                  <p:oleObj spid="_x0000_s77834" name="Worksheet" r:id="rId4" imgW="2812680" imgH="1383840" progId="Excel.Sheet.8">
                    <p:embed/>
                  </p:oleObj>
                </mc:Choice>
                <mc:Fallback>
                  <p:oleObj name="Worksheet" r:id="rId4" imgW="2812680" imgH="1383840" progId="Excel.Sheet.8">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5" y="2562"/>
                          <a:ext cx="3224" cy="1225"/>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3" name="Group 5"/>
            <p:cNvGrpSpPr>
              <a:grpSpLocks/>
            </p:cNvGrpSpPr>
            <p:nvPr/>
          </p:nvGrpSpPr>
          <p:grpSpPr bwMode="auto">
            <a:xfrm>
              <a:off x="2277" y="2751"/>
              <a:ext cx="1008" cy="144"/>
              <a:chOff x="1200" y="2448"/>
              <a:chExt cx="816" cy="144"/>
            </a:xfrm>
          </p:grpSpPr>
          <p:sp>
            <p:nvSpPr>
              <p:cNvPr id="18444" name="Line 6"/>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18445" name="Line 7"/>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18446" name="Line 8"/>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grpSp>
        <p:nvGrpSpPr>
          <p:cNvPr id="4" name="Group 9"/>
          <p:cNvGrpSpPr>
            <a:grpSpLocks/>
          </p:cNvGrpSpPr>
          <p:nvPr/>
        </p:nvGrpSpPr>
        <p:grpSpPr bwMode="auto">
          <a:xfrm>
            <a:off x="2562225" y="1624013"/>
            <a:ext cx="2803525" cy="1973262"/>
            <a:chOff x="1614" y="1023"/>
            <a:chExt cx="1766" cy="1243"/>
          </a:xfrm>
        </p:grpSpPr>
        <p:graphicFrame>
          <p:nvGraphicFramePr>
            <p:cNvPr id="18434" name="Object 10"/>
            <p:cNvGraphicFramePr>
              <a:graphicFrameLocks noChangeAspect="1"/>
            </p:cNvGraphicFramePr>
            <p:nvPr/>
          </p:nvGraphicFramePr>
          <p:xfrm>
            <a:off x="1614" y="1023"/>
            <a:ext cx="1766" cy="1243"/>
          </p:xfrm>
          <a:graphic>
            <a:graphicData uri="http://schemas.openxmlformats.org/presentationml/2006/ole">
              <mc:AlternateContent xmlns:mc="http://schemas.openxmlformats.org/markup-compatibility/2006">
                <mc:Choice xmlns:v="urn:schemas-microsoft-com:vml" Requires="v">
                  <p:oleObj spid="_x0000_s77835" name="Worksheet" r:id="rId7" imgW="1371689" imgH="961937" progId="Excel.Sheet.8">
                    <p:embed/>
                  </p:oleObj>
                </mc:Choice>
                <mc:Fallback>
                  <p:oleObj name="Worksheet" r:id="rId7" imgW="1371689" imgH="961937" progId="Excel.Sheet.8">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4" y="1023"/>
                          <a:ext cx="1766" cy="1243"/>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5" name="Group 11"/>
            <p:cNvGrpSpPr>
              <a:grpSpLocks/>
            </p:cNvGrpSpPr>
            <p:nvPr/>
          </p:nvGrpSpPr>
          <p:grpSpPr bwMode="auto">
            <a:xfrm>
              <a:off x="1971" y="1242"/>
              <a:ext cx="1008" cy="144"/>
              <a:chOff x="1200" y="2448"/>
              <a:chExt cx="816" cy="144"/>
            </a:xfrm>
          </p:grpSpPr>
          <p:sp>
            <p:nvSpPr>
              <p:cNvPr id="18440" name="Line 12"/>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18441" name="Line 13"/>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18442" name="Line 14"/>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gr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628650" y="195263"/>
            <a:ext cx="7772400" cy="1219200"/>
          </a:xfrm>
        </p:spPr>
        <p:txBody>
          <a:bodyPr/>
          <a:lstStyle/>
          <a:p>
            <a:r>
              <a:rPr lang="en-US" smtClean="0"/>
              <a:t>Bringing a Relation to 2NF</a:t>
            </a:r>
          </a:p>
        </p:txBody>
      </p:sp>
      <p:graphicFrame>
        <p:nvGraphicFramePr>
          <p:cNvPr id="254979" name="Object 3"/>
          <p:cNvGraphicFramePr>
            <a:graphicFrameLocks noChangeAspect="1"/>
          </p:cNvGraphicFramePr>
          <p:nvPr/>
        </p:nvGraphicFramePr>
        <p:xfrm>
          <a:off x="1143000" y="3429000"/>
          <a:ext cx="6400800" cy="2393950"/>
        </p:xfrm>
        <a:graphic>
          <a:graphicData uri="http://schemas.openxmlformats.org/presentationml/2006/ole">
            <mc:AlternateContent xmlns:mc="http://schemas.openxmlformats.org/markup-compatibility/2006">
              <mc:Choice xmlns:v="urn:schemas-microsoft-com:vml" Requires="v">
                <p:oleObj spid="_x0000_s78854" name="Worksheet" r:id="rId4" imgW="3133760" imgH="1171623" progId="Excel.Sheet.8">
                  <p:embed/>
                </p:oleObj>
              </mc:Choice>
              <mc:Fallback>
                <p:oleObj name="Worksheet" r:id="rId4" imgW="3133760" imgH="1171623" progId="Excel.Sheet.8">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3429000"/>
                        <a:ext cx="6400800" cy="2393950"/>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2" name="Group 4"/>
          <p:cNvGrpSpPr>
            <a:grpSpLocks/>
          </p:cNvGrpSpPr>
          <p:nvPr/>
        </p:nvGrpSpPr>
        <p:grpSpPr bwMode="auto">
          <a:xfrm>
            <a:off x="1957388" y="2143125"/>
            <a:ext cx="3457575" cy="1957388"/>
            <a:chOff x="1233" y="1350"/>
            <a:chExt cx="2178" cy="1233"/>
          </a:xfrm>
        </p:grpSpPr>
        <p:sp>
          <p:nvSpPr>
            <p:cNvPr id="19461" name="AutoShape 5"/>
            <p:cNvSpPr>
              <a:spLocks noChangeArrowheads="1"/>
            </p:cNvSpPr>
            <p:nvPr/>
          </p:nvSpPr>
          <p:spPr bwMode="auto">
            <a:xfrm>
              <a:off x="1872" y="1350"/>
              <a:ext cx="1539" cy="546"/>
            </a:xfrm>
            <a:prstGeom prst="wedgeEllipseCallout">
              <a:avLst>
                <a:gd name="adj1" fmla="val -12574"/>
                <a:gd name="adj2" fmla="val 106958"/>
              </a:avLst>
            </a:prstGeom>
            <a:noFill/>
            <a:ln w="12700">
              <a:solidFill>
                <a:schemeClr val="tx2"/>
              </a:solidFill>
              <a:miter lim="800000"/>
              <a:headEnd/>
              <a:tailEnd/>
            </a:ln>
          </p:spPr>
          <p:txBody>
            <a:bodyPr anchor="b"/>
            <a:lstStyle/>
            <a:p>
              <a:pPr algn="ctr" eaLnBrk="1" hangingPunct="1"/>
              <a:r>
                <a:rPr lang="en-US" sz="1800" b="1">
                  <a:solidFill>
                    <a:schemeClr val="tx2"/>
                  </a:solidFill>
                </a:rPr>
                <a:t>Composite Primary Key</a:t>
              </a:r>
            </a:p>
          </p:txBody>
        </p:sp>
        <p:sp>
          <p:nvSpPr>
            <p:cNvPr id="19462" name="Line 6"/>
            <p:cNvSpPr>
              <a:spLocks noChangeShapeType="1"/>
            </p:cNvSpPr>
            <p:nvPr/>
          </p:nvSpPr>
          <p:spPr bwMode="auto">
            <a:xfrm flipH="1">
              <a:off x="1233" y="2196"/>
              <a:ext cx="1215" cy="387"/>
            </a:xfrm>
            <a:prstGeom prst="line">
              <a:avLst/>
            </a:prstGeom>
            <a:noFill/>
            <a:ln w="38100">
              <a:solidFill>
                <a:schemeClr val="tx2"/>
              </a:solidFill>
              <a:round/>
              <a:headEnd/>
              <a:tailEnd type="triangle" w="med" len="med"/>
            </a:ln>
          </p:spPr>
          <p:txBody>
            <a:bodyPr anchor="b"/>
            <a:lstStyle/>
            <a:p>
              <a:endParaRPr lang="en-US"/>
            </a:p>
          </p:txBody>
        </p:sp>
        <p:sp>
          <p:nvSpPr>
            <p:cNvPr id="19463" name="Line 7"/>
            <p:cNvSpPr>
              <a:spLocks noChangeShapeType="1"/>
            </p:cNvSpPr>
            <p:nvPr/>
          </p:nvSpPr>
          <p:spPr bwMode="auto">
            <a:xfrm>
              <a:off x="2472" y="2184"/>
              <a:ext cx="387" cy="396"/>
            </a:xfrm>
            <a:prstGeom prst="line">
              <a:avLst/>
            </a:prstGeom>
            <a:noFill/>
            <a:ln w="38100">
              <a:solidFill>
                <a:schemeClr val="tx2"/>
              </a:solidFill>
              <a:round/>
              <a:headEnd/>
              <a:tailEnd type="triangle" w="med" len="med"/>
            </a:ln>
          </p:spPr>
          <p:txBody>
            <a:bodyPr anchor="b"/>
            <a:lstStyle/>
            <a:p>
              <a:endParaRPr lang="en-US"/>
            </a:p>
          </p:txBody>
        </p:sp>
      </p:gr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628650" y="195263"/>
            <a:ext cx="7772400" cy="1219200"/>
          </a:xfrm>
        </p:spPr>
        <p:txBody>
          <a:bodyPr/>
          <a:lstStyle/>
          <a:p>
            <a:r>
              <a:rPr lang="en-US" smtClean="0"/>
              <a:t>Bringing a Relation to 2NF</a:t>
            </a:r>
          </a:p>
        </p:txBody>
      </p:sp>
      <p:graphicFrame>
        <p:nvGraphicFramePr>
          <p:cNvPr id="256003" name="Object 3"/>
          <p:cNvGraphicFramePr>
            <a:graphicFrameLocks noChangeAspect="1"/>
          </p:cNvGraphicFramePr>
          <p:nvPr/>
        </p:nvGraphicFramePr>
        <p:xfrm>
          <a:off x="1143000" y="3429000"/>
          <a:ext cx="6400800" cy="2393950"/>
        </p:xfrm>
        <a:graphic>
          <a:graphicData uri="http://schemas.openxmlformats.org/presentationml/2006/ole">
            <mc:AlternateContent xmlns:mc="http://schemas.openxmlformats.org/markup-compatibility/2006">
              <mc:Choice xmlns:v="urn:schemas-microsoft-com:vml" Requires="v">
                <p:oleObj spid="_x0000_s79878" name="Worksheet" r:id="rId4" imgW="3133760" imgH="1171623" progId="Excel.Sheet.8">
                  <p:embed/>
                </p:oleObj>
              </mc:Choice>
              <mc:Fallback>
                <p:oleObj name="Worksheet" r:id="rId4" imgW="3133760" imgH="1171623" progId="Excel.Sheet.8">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3429000"/>
                        <a:ext cx="6400800" cy="2393950"/>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2" name="Group 4"/>
          <p:cNvGrpSpPr>
            <a:grpSpLocks/>
          </p:cNvGrpSpPr>
          <p:nvPr/>
        </p:nvGrpSpPr>
        <p:grpSpPr bwMode="auto">
          <a:xfrm>
            <a:off x="871538" y="2143125"/>
            <a:ext cx="3667125" cy="1957388"/>
            <a:chOff x="549" y="1350"/>
            <a:chExt cx="2310" cy="1233"/>
          </a:xfrm>
        </p:grpSpPr>
        <p:sp>
          <p:nvSpPr>
            <p:cNvPr id="20502" name="AutoShape 5"/>
            <p:cNvSpPr>
              <a:spLocks noChangeArrowheads="1"/>
            </p:cNvSpPr>
            <p:nvPr/>
          </p:nvSpPr>
          <p:spPr bwMode="auto">
            <a:xfrm>
              <a:off x="549" y="1350"/>
              <a:ext cx="1566" cy="546"/>
            </a:xfrm>
            <a:prstGeom prst="wedgeEllipseCallout">
              <a:avLst>
                <a:gd name="adj1" fmla="val 33907"/>
                <a:gd name="adj2" fmla="val 64102"/>
              </a:avLst>
            </a:prstGeom>
            <a:noFill/>
            <a:ln w="12700">
              <a:solidFill>
                <a:schemeClr val="tx2"/>
              </a:solidFill>
              <a:miter lim="800000"/>
              <a:headEnd/>
              <a:tailEnd/>
            </a:ln>
          </p:spPr>
          <p:txBody>
            <a:bodyPr anchor="b"/>
            <a:lstStyle/>
            <a:p>
              <a:pPr algn="ctr" eaLnBrk="1" hangingPunct="1"/>
              <a:r>
                <a:rPr lang="en-US" sz="1800" b="1">
                  <a:solidFill>
                    <a:schemeClr val="tx2"/>
                  </a:solidFill>
                </a:rPr>
                <a:t>Composite Primary Key</a:t>
              </a:r>
            </a:p>
          </p:txBody>
        </p:sp>
        <p:sp>
          <p:nvSpPr>
            <p:cNvPr id="20503" name="Line 6"/>
            <p:cNvSpPr>
              <a:spLocks noChangeShapeType="1"/>
            </p:cNvSpPr>
            <p:nvPr/>
          </p:nvSpPr>
          <p:spPr bwMode="auto">
            <a:xfrm flipH="1">
              <a:off x="1233" y="2007"/>
              <a:ext cx="657" cy="576"/>
            </a:xfrm>
            <a:prstGeom prst="line">
              <a:avLst/>
            </a:prstGeom>
            <a:noFill/>
            <a:ln w="38100">
              <a:solidFill>
                <a:schemeClr val="tx2"/>
              </a:solidFill>
              <a:round/>
              <a:headEnd/>
              <a:tailEnd type="triangle" w="med" len="med"/>
            </a:ln>
          </p:spPr>
          <p:txBody>
            <a:bodyPr anchor="b"/>
            <a:lstStyle/>
            <a:p>
              <a:endParaRPr lang="en-US"/>
            </a:p>
          </p:txBody>
        </p:sp>
        <p:sp>
          <p:nvSpPr>
            <p:cNvPr id="20504" name="Line 7"/>
            <p:cNvSpPr>
              <a:spLocks noChangeShapeType="1"/>
            </p:cNvSpPr>
            <p:nvPr/>
          </p:nvSpPr>
          <p:spPr bwMode="auto">
            <a:xfrm>
              <a:off x="1887" y="2004"/>
              <a:ext cx="972" cy="576"/>
            </a:xfrm>
            <a:prstGeom prst="line">
              <a:avLst/>
            </a:prstGeom>
            <a:noFill/>
            <a:ln w="38100">
              <a:solidFill>
                <a:schemeClr val="tx2"/>
              </a:solidFill>
              <a:round/>
              <a:headEnd/>
              <a:tailEnd type="triangle" w="med" len="med"/>
            </a:ln>
          </p:spPr>
          <p:txBody>
            <a:bodyPr anchor="b"/>
            <a:lstStyle/>
            <a:p>
              <a:endParaRPr lang="en-US"/>
            </a:p>
          </p:txBody>
        </p:sp>
      </p:grpSp>
      <p:grpSp>
        <p:nvGrpSpPr>
          <p:cNvPr id="3" name="Group 8"/>
          <p:cNvGrpSpPr>
            <a:grpSpLocks/>
          </p:cNvGrpSpPr>
          <p:nvPr/>
        </p:nvGrpSpPr>
        <p:grpSpPr bwMode="auto">
          <a:xfrm>
            <a:off x="814388" y="3481388"/>
            <a:ext cx="6586537" cy="1452562"/>
            <a:chOff x="513" y="2193"/>
            <a:chExt cx="4149" cy="915"/>
          </a:xfrm>
        </p:grpSpPr>
        <p:grpSp>
          <p:nvGrpSpPr>
            <p:cNvPr id="4" name="Group 9"/>
            <p:cNvGrpSpPr>
              <a:grpSpLocks/>
            </p:cNvGrpSpPr>
            <p:nvPr/>
          </p:nvGrpSpPr>
          <p:grpSpPr bwMode="auto">
            <a:xfrm>
              <a:off x="3033" y="2445"/>
              <a:ext cx="1008" cy="144"/>
              <a:chOff x="1200" y="2448"/>
              <a:chExt cx="816" cy="144"/>
            </a:xfrm>
          </p:grpSpPr>
          <p:sp>
            <p:nvSpPr>
              <p:cNvPr id="20499" name="Line 10"/>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0500" name="Line 11"/>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0501" name="Line 12"/>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sp>
          <p:nvSpPr>
            <p:cNvPr id="20492" name="Line 13"/>
            <p:cNvSpPr>
              <a:spLocks noChangeShapeType="1"/>
            </p:cNvSpPr>
            <p:nvPr/>
          </p:nvSpPr>
          <p:spPr bwMode="auto">
            <a:xfrm>
              <a:off x="2631" y="2805"/>
              <a:ext cx="768" cy="0"/>
            </a:xfrm>
            <a:prstGeom prst="line">
              <a:avLst/>
            </a:prstGeom>
            <a:noFill/>
            <a:ln w="38100">
              <a:solidFill>
                <a:srgbClr val="000000"/>
              </a:solidFill>
              <a:round/>
              <a:headEnd/>
              <a:tailEnd/>
            </a:ln>
          </p:spPr>
          <p:txBody>
            <a:bodyPr anchor="b"/>
            <a:lstStyle/>
            <a:p>
              <a:endParaRPr lang="en-US"/>
            </a:p>
          </p:txBody>
        </p:sp>
        <p:grpSp>
          <p:nvGrpSpPr>
            <p:cNvPr id="5" name="Group 14"/>
            <p:cNvGrpSpPr>
              <a:grpSpLocks/>
            </p:cNvGrpSpPr>
            <p:nvPr/>
          </p:nvGrpSpPr>
          <p:grpSpPr bwMode="auto">
            <a:xfrm>
              <a:off x="1008" y="2448"/>
              <a:ext cx="1008" cy="144"/>
              <a:chOff x="1200" y="2448"/>
              <a:chExt cx="816" cy="144"/>
            </a:xfrm>
          </p:grpSpPr>
          <p:sp>
            <p:nvSpPr>
              <p:cNvPr id="20496" name="Line 15"/>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0497" name="Line 16"/>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0498" name="Line 17"/>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sp>
          <p:nvSpPr>
            <p:cNvPr id="20494" name="Oval 18"/>
            <p:cNvSpPr>
              <a:spLocks noChangeArrowheads="1"/>
            </p:cNvSpPr>
            <p:nvPr/>
          </p:nvSpPr>
          <p:spPr bwMode="auto">
            <a:xfrm>
              <a:off x="513" y="2196"/>
              <a:ext cx="1956" cy="912"/>
            </a:xfrm>
            <a:prstGeom prst="ellipse">
              <a:avLst/>
            </a:prstGeom>
            <a:noFill/>
            <a:ln w="28575">
              <a:solidFill>
                <a:schemeClr val="tx2"/>
              </a:solidFill>
              <a:round/>
              <a:headEnd/>
              <a:tailEnd/>
            </a:ln>
          </p:spPr>
          <p:txBody>
            <a:bodyPr wrap="none" anchor="ctr"/>
            <a:lstStyle/>
            <a:p>
              <a:endParaRPr lang="en-US"/>
            </a:p>
          </p:txBody>
        </p:sp>
        <p:sp>
          <p:nvSpPr>
            <p:cNvPr id="20495" name="Oval 19"/>
            <p:cNvSpPr>
              <a:spLocks noChangeArrowheads="1"/>
            </p:cNvSpPr>
            <p:nvPr/>
          </p:nvSpPr>
          <p:spPr bwMode="auto">
            <a:xfrm>
              <a:off x="2571" y="2193"/>
              <a:ext cx="2091" cy="912"/>
            </a:xfrm>
            <a:prstGeom prst="ellipse">
              <a:avLst/>
            </a:prstGeom>
            <a:noFill/>
            <a:ln w="28575">
              <a:solidFill>
                <a:schemeClr val="tx2"/>
              </a:solidFill>
              <a:round/>
              <a:headEnd/>
              <a:tailEnd/>
            </a:ln>
          </p:spPr>
          <p:txBody>
            <a:bodyPr wrap="none" anchor="ctr"/>
            <a:lstStyle/>
            <a:p>
              <a:endParaRPr lang="en-US"/>
            </a:p>
          </p:txBody>
        </p:sp>
      </p:grpSp>
      <p:sp>
        <p:nvSpPr>
          <p:cNvPr id="20486" name="Rectangle 20"/>
          <p:cNvSpPr>
            <a:spLocks noGrp="1" noChangeArrowheads="1"/>
          </p:cNvSpPr>
          <p:nvPr>
            <p:ph type="body" idx="1"/>
          </p:nvPr>
        </p:nvSpPr>
        <p:spPr>
          <a:xfrm>
            <a:off x="719138" y="1538288"/>
            <a:ext cx="7696200" cy="776287"/>
          </a:xfrm>
        </p:spPr>
        <p:txBody>
          <a:bodyPr/>
          <a:lstStyle/>
          <a:p>
            <a:r>
              <a:rPr lang="en-US" smtClean="0"/>
              <a:t>Goal: Remove Partial Dependencies</a:t>
            </a:r>
          </a:p>
        </p:txBody>
      </p:sp>
      <p:grpSp>
        <p:nvGrpSpPr>
          <p:cNvPr id="6" name="Group 21"/>
          <p:cNvGrpSpPr>
            <a:grpSpLocks/>
          </p:cNvGrpSpPr>
          <p:nvPr/>
        </p:nvGrpSpPr>
        <p:grpSpPr bwMode="auto">
          <a:xfrm>
            <a:off x="3038475" y="1938338"/>
            <a:ext cx="4286250" cy="1685925"/>
            <a:chOff x="1233" y="1350"/>
            <a:chExt cx="2178" cy="1233"/>
          </a:xfrm>
          <a:noFill/>
        </p:grpSpPr>
        <p:sp>
          <p:nvSpPr>
            <p:cNvPr id="20488" name="AutoShape 22"/>
            <p:cNvSpPr>
              <a:spLocks noChangeArrowheads="1"/>
            </p:cNvSpPr>
            <p:nvPr/>
          </p:nvSpPr>
          <p:spPr bwMode="auto">
            <a:xfrm>
              <a:off x="1872" y="1350"/>
              <a:ext cx="1539" cy="546"/>
            </a:xfrm>
            <a:prstGeom prst="wedgeEllipseCallout">
              <a:avLst>
                <a:gd name="adj1" fmla="val -12574"/>
                <a:gd name="adj2" fmla="val 106958"/>
              </a:avLst>
            </a:prstGeom>
            <a:grpFill/>
            <a:ln w="12700">
              <a:solidFill>
                <a:schemeClr val="tx2"/>
              </a:solidFill>
              <a:miter lim="800000"/>
              <a:headEnd/>
              <a:tailEnd/>
            </a:ln>
          </p:spPr>
          <p:txBody>
            <a:bodyPr anchor="b"/>
            <a:lstStyle/>
            <a:p>
              <a:pPr algn="ctr" eaLnBrk="1" hangingPunct="1"/>
              <a:r>
                <a:rPr lang="en-US" sz="1800" b="1">
                  <a:solidFill>
                    <a:schemeClr val="tx2"/>
                  </a:solidFill>
                </a:rPr>
                <a:t>Partial Dependencies</a:t>
              </a:r>
            </a:p>
          </p:txBody>
        </p:sp>
        <p:sp>
          <p:nvSpPr>
            <p:cNvPr id="20489" name="Line 23"/>
            <p:cNvSpPr>
              <a:spLocks noChangeShapeType="1"/>
            </p:cNvSpPr>
            <p:nvPr/>
          </p:nvSpPr>
          <p:spPr bwMode="auto">
            <a:xfrm flipH="1">
              <a:off x="1233" y="2196"/>
              <a:ext cx="1215" cy="387"/>
            </a:xfrm>
            <a:prstGeom prst="line">
              <a:avLst/>
            </a:prstGeom>
            <a:grpFill/>
            <a:ln w="38100">
              <a:solidFill>
                <a:schemeClr val="tx2"/>
              </a:solidFill>
              <a:round/>
              <a:headEnd/>
              <a:tailEnd type="triangle" w="med" len="med"/>
            </a:ln>
          </p:spPr>
          <p:txBody>
            <a:bodyPr anchor="b"/>
            <a:lstStyle/>
            <a:p>
              <a:endParaRPr lang="en-US"/>
            </a:p>
          </p:txBody>
        </p:sp>
        <p:sp>
          <p:nvSpPr>
            <p:cNvPr id="20490" name="Line 24"/>
            <p:cNvSpPr>
              <a:spLocks noChangeShapeType="1"/>
            </p:cNvSpPr>
            <p:nvPr/>
          </p:nvSpPr>
          <p:spPr bwMode="auto">
            <a:xfrm>
              <a:off x="2472" y="2184"/>
              <a:ext cx="387" cy="396"/>
            </a:xfrm>
            <a:prstGeom prst="line">
              <a:avLst/>
            </a:prstGeom>
            <a:grpFill/>
            <a:ln w="38100">
              <a:solidFill>
                <a:schemeClr val="tx2"/>
              </a:solidFill>
              <a:round/>
              <a:headEnd/>
              <a:tailEnd type="triangle" w="med" len="med"/>
            </a:ln>
          </p:spPr>
          <p:txBody>
            <a:bodyPr anchor="b"/>
            <a:lstStyle/>
            <a:p>
              <a:endParaRPr lang="en-US"/>
            </a:p>
          </p:txBody>
        </p:sp>
      </p:gr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628650" y="195263"/>
            <a:ext cx="7772400" cy="1219200"/>
          </a:xfrm>
        </p:spPr>
        <p:txBody>
          <a:bodyPr/>
          <a:lstStyle/>
          <a:p>
            <a:r>
              <a:rPr lang="en-US" smtClean="0"/>
              <a:t>Bringing a Relation to 2NF</a:t>
            </a:r>
          </a:p>
        </p:txBody>
      </p:sp>
      <p:grpSp>
        <p:nvGrpSpPr>
          <p:cNvPr id="2" name="Group 3"/>
          <p:cNvGrpSpPr>
            <a:grpSpLocks/>
          </p:cNvGrpSpPr>
          <p:nvPr/>
        </p:nvGrpSpPr>
        <p:grpSpPr bwMode="auto">
          <a:xfrm>
            <a:off x="814388" y="3429000"/>
            <a:ext cx="6729412" cy="2393950"/>
            <a:chOff x="513" y="2160"/>
            <a:chExt cx="4239" cy="1508"/>
          </a:xfrm>
        </p:grpSpPr>
        <p:graphicFrame>
          <p:nvGraphicFramePr>
            <p:cNvPr id="21506" name="Object 4"/>
            <p:cNvGraphicFramePr>
              <a:graphicFrameLocks noChangeAspect="1"/>
            </p:cNvGraphicFramePr>
            <p:nvPr/>
          </p:nvGraphicFramePr>
          <p:xfrm>
            <a:off x="720" y="2160"/>
            <a:ext cx="4032" cy="1508"/>
          </p:xfrm>
          <a:graphic>
            <a:graphicData uri="http://schemas.openxmlformats.org/presentationml/2006/ole">
              <mc:AlternateContent xmlns:mc="http://schemas.openxmlformats.org/markup-compatibility/2006">
                <mc:Choice xmlns:v="urn:schemas-microsoft-com:vml" Requires="v">
                  <p:oleObj spid="_x0000_s80902" name="Worksheet" r:id="rId4" imgW="3133760" imgH="1171623" progId="Excel.Sheet.8">
                    <p:embed/>
                  </p:oleObj>
                </mc:Choice>
                <mc:Fallback>
                  <p:oleObj name="Worksheet" r:id="rId4" imgW="3133760" imgH="1171623" progId="Excel.Sheet.8">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 y="2160"/>
                          <a:ext cx="4032" cy="1508"/>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3" name="Group 5"/>
            <p:cNvGrpSpPr>
              <a:grpSpLocks/>
            </p:cNvGrpSpPr>
            <p:nvPr/>
          </p:nvGrpSpPr>
          <p:grpSpPr bwMode="auto">
            <a:xfrm>
              <a:off x="3033" y="2445"/>
              <a:ext cx="1008" cy="144"/>
              <a:chOff x="1200" y="2448"/>
              <a:chExt cx="816" cy="144"/>
            </a:xfrm>
          </p:grpSpPr>
          <p:sp>
            <p:nvSpPr>
              <p:cNvPr id="21518" name="Line 6"/>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1519" name="Line 7"/>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1520" name="Line 8"/>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sp>
          <p:nvSpPr>
            <p:cNvPr id="21511" name="Line 9"/>
            <p:cNvSpPr>
              <a:spLocks noChangeShapeType="1"/>
            </p:cNvSpPr>
            <p:nvPr/>
          </p:nvSpPr>
          <p:spPr bwMode="auto">
            <a:xfrm>
              <a:off x="2631" y="2805"/>
              <a:ext cx="768" cy="0"/>
            </a:xfrm>
            <a:prstGeom prst="line">
              <a:avLst/>
            </a:prstGeom>
            <a:noFill/>
            <a:ln w="38100">
              <a:solidFill>
                <a:srgbClr val="000000"/>
              </a:solidFill>
              <a:round/>
              <a:headEnd/>
              <a:tailEnd/>
            </a:ln>
          </p:spPr>
          <p:txBody>
            <a:bodyPr anchor="b"/>
            <a:lstStyle/>
            <a:p>
              <a:endParaRPr lang="en-US"/>
            </a:p>
          </p:txBody>
        </p:sp>
        <p:grpSp>
          <p:nvGrpSpPr>
            <p:cNvPr id="4" name="Group 10"/>
            <p:cNvGrpSpPr>
              <a:grpSpLocks/>
            </p:cNvGrpSpPr>
            <p:nvPr/>
          </p:nvGrpSpPr>
          <p:grpSpPr bwMode="auto">
            <a:xfrm>
              <a:off x="1008" y="2448"/>
              <a:ext cx="1008" cy="144"/>
              <a:chOff x="1200" y="2448"/>
              <a:chExt cx="816" cy="144"/>
            </a:xfrm>
          </p:grpSpPr>
          <p:sp>
            <p:nvSpPr>
              <p:cNvPr id="21515" name="Line 11"/>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a:p>
            </p:txBody>
          </p:sp>
          <p:sp>
            <p:nvSpPr>
              <p:cNvPr id="21516" name="Line 12"/>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a:p>
            </p:txBody>
          </p:sp>
          <p:sp>
            <p:nvSpPr>
              <p:cNvPr id="21517" name="Line 13"/>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a:p>
            </p:txBody>
          </p:sp>
        </p:grpSp>
        <p:sp>
          <p:nvSpPr>
            <p:cNvPr id="21513" name="Oval 14"/>
            <p:cNvSpPr>
              <a:spLocks noChangeArrowheads="1"/>
            </p:cNvSpPr>
            <p:nvPr/>
          </p:nvSpPr>
          <p:spPr bwMode="auto">
            <a:xfrm>
              <a:off x="513" y="2196"/>
              <a:ext cx="1956" cy="912"/>
            </a:xfrm>
            <a:prstGeom prst="ellipse">
              <a:avLst/>
            </a:prstGeom>
            <a:noFill/>
            <a:ln w="28575">
              <a:solidFill>
                <a:schemeClr val="tx2"/>
              </a:solidFill>
              <a:round/>
              <a:headEnd/>
              <a:tailEnd/>
            </a:ln>
          </p:spPr>
          <p:txBody>
            <a:bodyPr wrap="none" anchor="ctr"/>
            <a:lstStyle/>
            <a:p>
              <a:endParaRPr lang="en-US"/>
            </a:p>
          </p:txBody>
        </p:sp>
        <p:sp>
          <p:nvSpPr>
            <p:cNvPr id="21514" name="Oval 15"/>
            <p:cNvSpPr>
              <a:spLocks noChangeArrowheads="1"/>
            </p:cNvSpPr>
            <p:nvPr/>
          </p:nvSpPr>
          <p:spPr bwMode="auto">
            <a:xfrm>
              <a:off x="2571" y="2274"/>
              <a:ext cx="2091" cy="912"/>
            </a:xfrm>
            <a:prstGeom prst="ellipse">
              <a:avLst/>
            </a:prstGeom>
            <a:noFill/>
            <a:ln w="28575">
              <a:solidFill>
                <a:schemeClr val="tx2"/>
              </a:solidFill>
              <a:round/>
              <a:headEnd/>
              <a:tailEnd/>
            </a:ln>
          </p:spPr>
          <p:txBody>
            <a:bodyPr wrap="none" anchor="ctr"/>
            <a:lstStyle/>
            <a:p>
              <a:endParaRPr lang="en-US"/>
            </a:p>
          </p:txBody>
        </p:sp>
      </p:grpSp>
      <p:sp>
        <p:nvSpPr>
          <p:cNvPr id="21509" name="Rectangle 16"/>
          <p:cNvSpPr>
            <a:spLocks noGrp="1" noChangeArrowheads="1"/>
          </p:cNvSpPr>
          <p:nvPr>
            <p:ph type="body" idx="1"/>
          </p:nvPr>
        </p:nvSpPr>
        <p:spPr>
          <a:xfrm>
            <a:off x="719138" y="1538288"/>
            <a:ext cx="7696200" cy="1814512"/>
          </a:xfrm>
        </p:spPr>
        <p:txBody>
          <a:bodyPr/>
          <a:lstStyle/>
          <a:p>
            <a:pPr>
              <a:lnSpc>
                <a:spcPct val="90000"/>
              </a:lnSpc>
            </a:pPr>
            <a:r>
              <a:rPr lang="en-US" sz="2400" smtClean="0"/>
              <a:t>Remove attributes that are dependent from the part but not the whole of the primary key from the original relation. For each partial dependency, create a new relation, with the corresponding part of the primary key from the original as the primary key.</a:t>
            </a: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366</TotalTime>
  <Words>1327</Words>
  <Application>Microsoft Office PowerPoint</Application>
  <PresentationFormat>On-screen Show (4:3)</PresentationFormat>
  <Paragraphs>158</Paragraphs>
  <Slides>26</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5" baseType="lpstr">
      <vt:lpstr>Arial</vt:lpstr>
      <vt:lpstr>Book Antiqua</vt:lpstr>
      <vt:lpstr>Calibri</vt:lpstr>
      <vt:lpstr>Lucida Sans</vt:lpstr>
      <vt:lpstr>Monotype Sorts</vt:lpstr>
      <vt:lpstr>Times New Roman</vt:lpstr>
      <vt:lpstr>Wingdings</vt:lpstr>
      <vt:lpstr>Adjacency</vt:lpstr>
      <vt:lpstr>Worksheet</vt:lpstr>
      <vt:lpstr>PowerPoint Presentation</vt:lpstr>
      <vt:lpstr>Example 3: Determine NF</vt:lpstr>
      <vt:lpstr>Bringing a Relation to 1NF</vt:lpstr>
      <vt:lpstr>Bringing a Relation to 1NF</vt:lpstr>
      <vt:lpstr>Bringing a Relation to 1NF</vt:lpstr>
      <vt:lpstr>Bringing a Relation to 1NF</vt:lpstr>
      <vt:lpstr>Bringing a Relation to 2NF</vt:lpstr>
      <vt:lpstr>Bringing a Relation to 2NF</vt:lpstr>
      <vt:lpstr>Bringing a Relation to 2NF</vt:lpstr>
      <vt:lpstr>Bringing a Relation to 2NF</vt:lpstr>
      <vt:lpstr>Bringing a Relation to 3NF</vt:lpstr>
      <vt:lpstr>Bringing a Relation to 3NF</vt:lpstr>
      <vt:lpstr>Bringing a Relation to 3NF</vt:lpstr>
      <vt:lpstr>Unnormalised Normal Form (UNF)</vt:lpstr>
      <vt:lpstr>First Normal Form (1NF)</vt:lpstr>
      <vt:lpstr>Example - UNF to 1NF</vt:lpstr>
      <vt:lpstr>Second Normal Form (2NF)</vt:lpstr>
      <vt:lpstr>Example - 1NF to 2NF</vt:lpstr>
      <vt:lpstr>Third Normal Form (3NF)</vt:lpstr>
      <vt:lpstr>Example - 2NF to 3NF</vt:lpstr>
      <vt:lpstr>Example - Relations in 3NF</vt:lpstr>
      <vt:lpstr>Case Study on Normalization</vt:lpstr>
      <vt:lpstr>Steps to Normalize the database </vt:lpstr>
      <vt:lpstr>Steps to Normalize the database </vt:lpstr>
      <vt:lpstr>Steps to Normalize the database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Daffodi PC</dc:creator>
  <cp:lastModifiedBy>USER</cp:lastModifiedBy>
  <cp:revision>37</cp:revision>
  <dcterms:created xsi:type="dcterms:W3CDTF">2016-01-16T00:24:18Z</dcterms:created>
  <dcterms:modified xsi:type="dcterms:W3CDTF">2022-02-06T13:18:40Z</dcterms:modified>
</cp:coreProperties>
</file>