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7"/>
  </p:notesMasterIdLst>
  <p:sldIdLst>
    <p:sldId id="282" r:id="rId2"/>
    <p:sldId id="257" r:id="rId3"/>
    <p:sldId id="283" r:id="rId4"/>
    <p:sldId id="260" r:id="rId5"/>
    <p:sldId id="261" r:id="rId6"/>
    <p:sldId id="262" r:id="rId7"/>
    <p:sldId id="284" r:id="rId8"/>
    <p:sldId id="271" r:id="rId9"/>
    <p:sldId id="269" r:id="rId10"/>
    <p:sldId id="264" r:id="rId11"/>
    <p:sldId id="272" r:id="rId12"/>
    <p:sldId id="285" r:id="rId13"/>
    <p:sldId id="265" r:id="rId14"/>
    <p:sldId id="273" r:id="rId15"/>
    <p:sldId id="286" r:id="rId16"/>
    <p:sldId id="266" r:id="rId17"/>
    <p:sldId id="287" r:id="rId18"/>
    <p:sldId id="267" r:id="rId19"/>
    <p:sldId id="275" r:id="rId20"/>
    <p:sldId id="268" r:id="rId21"/>
    <p:sldId id="288" r:id="rId22"/>
    <p:sldId id="289" r:id="rId23"/>
    <p:sldId id="291" r:id="rId24"/>
    <p:sldId id="292" r:id="rId25"/>
    <p:sldId id="293" r:id="rId26"/>
    <p:sldId id="290" r:id="rId27"/>
    <p:sldId id="294" r:id="rId28"/>
    <p:sldId id="297" r:id="rId29"/>
    <p:sldId id="295" r:id="rId30"/>
    <p:sldId id="296" r:id="rId31"/>
    <p:sldId id="298" r:id="rId32"/>
    <p:sldId id="278" r:id="rId33"/>
    <p:sldId id="279" r:id="rId34"/>
    <p:sldId id="280" r:id="rId35"/>
    <p:sldId id="28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070"/>
    <a:srgbClr val="9902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preferSingleView="1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6B5332-4A37-4704-9E12-1055A8C7C3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45931-1775-4947-BC54-15CCC809C65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61789-0FA1-42B5-92B2-C5E7AB7108CF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AFE7D-6373-474C-B537-6FB638458E62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83CAB-593D-423E-B97E-6F180C82D5AA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82AA2-97DA-4C00-AE58-8DCEE8881F4B}" type="slidenum">
              <a:rPr lang="en-US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E8494-0607-4A3E-9D38-6757D3346872}" type="slidenum">
              <a:rPr lang="en-US"/>
              <a:pPr/>
              <a:t>14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A682F-C84E-401A-BE99-DA553FE07AE4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53FFD-60DD-4B1B-B51D-506577ED9656}" type="slidenum">
              <a:rPr lang="en-US"/>
              <a:pPr/>
              <a:t>16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176D4-694E-4208-B648-2DE688B88F14}" type="slidenum">
              <a:rPr lang="en-US"/>
              <a:pPr/>
              <a:t>17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40784-205B-4C30-908E-D83816F13C87}" type="slidenum">
              <a:rPr lang="en-US"/>
              <a:pPr/>
              <a:t>18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F0A15-4350-4701-993F-65FE746A33B2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A22C2-5D24-4FB6-B0E4-35CCB3B77617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280F9-2113-45E1-8557-2FB1D6EF268A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463A6-E321-4E64-861D-47A67FA33E29}" type="slidenum">
              <a:rPr lang="en-US"/>
              <a:pPr/>
              <a:t>32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52D5-5697-42BD-911C-0F89F59DC0EE}" type="slidenum">
              <a:rPr lang="en-US"/>
              <a:pPr/>
              <a:t>33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9CC7-7A9B-4802-9B2C-B5FBAB4C1BB9}" type="slidenum">
              <a:rPr lang="en-US"/>
              <a:pPr/>
              <a:t>34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3CFD-47B2-40A8-AF7E-CCEEBFAC245A}" type="slidenum">
              <a:rPr lang="en-US"/>
              <a:pPr/>
              <a:t>35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A9BDD-1E4C-4370-877E-3547E096F772}" type="slidenum">
              <a:rPr lang="en-US"/>
              <a:pPr/>
              <a:t>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A1A07-B777-4506-8C4D-B35CB83BBF73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59137-F9CC-4D60-8748-B9C8BC67BF0B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15143-FB83-448A-B1A0-2EC9D3671E3E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DEC35-C84D-4FD4-9C70-0651BCB35422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7E237-CCB9-4812-9F41-6F347D7CA56F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7F12-37F6-4183-A058-8BE639D81FD6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="t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A999E61A-CA6A-4074-A67D-CA8A19BD6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6CCBBDCA-BED5-45FC-A54F-B36D5FF802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F95E2713-EF00-415D-930C-5AABAEED1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71E89108-1681-450F-B0BA-3BA5D5E27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6262CC1D-9AD1-4E6C-B066-447F89A2CB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DD6D609C-14B2-4DB4-8964-7C716910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72A5516B-4158-4A50-9492-C018B3E1B7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365D85DC-E57F-4418-96BA-1D0E1AC07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EF493A77-BBBB-4E95-A538-AD9EBE9FF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31925CC0-61BF-4A3F-8502-96C95F5C8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1: Page </a:t>
            </a:r>
            <a:fld id="{847CBA7A-1F11-4E39-9CFD-841DCBFEF7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r>
              <a:rPr lang="en-US"/>
              <a:t>Chapter 1: Page </a:t>
            </a:r>
            <a:fld id="{EFBD1387-2179-4F0C-8E71-0CD8F6ECDF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Chapter 1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Ten Principles of Economics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 dirty="0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8375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E2AAFBFC-7753-4C13-87BD-7C2163915DB0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1600200"/>
            <a:ext cx="77724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Marginal changes</a:t>
            </a:r>
            <a:r>
              <a:rPr lang="en-US" sz="2800" b="1">
                <a:solidFill>
                  <a:schemeClr val="accent2"/>
                </a:solidFill>
              </a:rPr>
              <a:t>: Small incremental adjustments to marginal changes. 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Individuals and firms can make better decisions by thinking at the margin.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By comparing the </a:t>
            </a:r>
            <a:r>
              <a:rPr lang="en-US" sz="2800" b="1" i="1">
                <a:solidFill>
                  <a:srgbClr val="720070"/>
                </a:solidFill>
              </a:rPr>
              <a:t>marginal benefits</a:t>
            </a:r>
            <a:r>
              <a:rPr lang="en-US" sz="2800" b="1">
                <a:solidFill>
                  <a:schemeClr val="accent2"/>
                </a:solidFill>
              </a:rPr>
              <a:t> (MB) with the associated </a:t>
            </a:r>
            <a:r>
              <a:rPr lang="en-US" sz="2800" b="1" i="1">
                <a:solidFill>
                  <a:srgbClr val="720070"/>
                </a:solidFill>
              </a:rPr>
              <a:t>marginal costs</a:t>
            </a:r>
            <a:r>
              <a:rPr lang="en-US" sz="2800" b="1">
                <a:solidFill>
                  <a:schemeClr val="accent2"/>
                </a:solidFill>
              </a:rPr>
              <a:t> (MC) of a decision.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Principle 3: Rational People Think at the Margin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5F8004C2-A022-40BC-8BFC-573A096DB557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62000" y="1447800"/>
            <a:ext cx="7772400" cy="464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Marginal changes in costs or benefits motivate people to respond.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800" b="1">
                <a:solidFill>
                  <a:schemeClr val="accent2"/>
                </a:solidFill>
              </a:rPr>
              <a:t>When the price of apples rise…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The decision to choose one alternative over another occurs when that alternative’s marginal benefits exceed its marginal costs!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4: People Respond to Incentive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C9E81938-15A6-4EDB-8547-BCED1D771238}" type="slidenum">
              <a:rPr lang="en-US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447800"/>
            <a:ext cx="7772400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The first four principles discussed how individuals make decisions.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The next three principles concern how people interact with one another.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PEOPLE INTERACT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CEA35FED-85EF-4413-8B31-12F08A995DC9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62000" y="1828800"/>
            <a:ext cx="77724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" pitchFamily="48" charset="0"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People gain from their ability to trade with one another.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Competition results in gains from trading.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Trade allows people to specialize in what they do best.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22536" name="Rectangle 8"/>
          <p:cNvSpPr>
            <a:spLocks noGrp="1"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5: Trade can Make Everyone Better Off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504E5E6F-DAC7-4D08-B9D6-C3F8A76C8DF5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2000" y="1828800"/>
            <a:ext cx="77724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Market economy</a:t>
            </a:r>
            <a:r>
              <a:rPr lang="en-US" sz="2800" b="1">
                <a:solidFill>
                  <a:schemeClr val="accent2"/>
                </a:solidFill>
              </a:rPr>
              <a:t>: An economy that allocates resources through the decentralized decisions of many firms and households as they interact in markets for goods and services.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Firms decide whom to hire and what to make.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Households decide which firms to work for and what to buy with their incomes.  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6: Markets are Usually a Good Way to Organize Economic Activity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56B33168-A3FD-4CE1-B786-D950C4EB29FB}" type="slidenum">
              <a:rPr lang="en-US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62000" y="1828800"/>
            <a:ext cx="77724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Market economy</a:t>
            </a:r>
            <a:r>
              <a:rPr lang="en-US" sz="2800" b="1">
                <a:solidFill>
                  <a:schemeClr val="accent2"/>
                </a:solidFill>
              </a:rPr>
              <a:t>: An economy that allocates resources through the decentralized decisions of many firms and households as they interact in markets for goods and services.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Firms decide whom to hire and what to make.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Households decide which firms to work for and what to buy with their incomes.  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6: Markets are Usually a Good Way to Organize Economic Activity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F5F59E4A-4C15-4809-BE31-0685C621D508}" type="slidenum">
              <a:rPr lang="en-US"/>
              <a:pPr/>
              <a:t>16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2000" y="1828800"/>
            <a:ext cx="77724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When the </a:t>
            </a:r>
            <a:r>
              <a:rPr lang="en-US" sz="2800" b="1" i="1">
                <a:solidFill>
                  <a:schemeClr val="accent2"/>
                </a:solidFill>
              </a:rPr>
              <a:t>invisible hand</a:t>
            </a:r>
            <a:r>
              <a:rPr lang="en-US" sz="2800" b="1">
                <a:solidFill>
                  <a:schemeClr val="accent2"/>
                </a:solidFill>
              </a:rPr>
              <a:t> does not work.</a:t>
            </a:r>
            <a:endParaRPr lang="en-US" sz="2800" b="1">
              <a:solidFill>
                <a:srgbClr val="990296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rgbClr val="720070"/>
                </a:solidFill>
              </a:rPr>
              <a:t>Market failure</a:t>
            </a:r>
            <a:r>
              <a:rPr lang="en-US" b="1">
                <a:solidFill>
                  <a:schemeClr val="accent2"/>
                </a:solidFill>
              </a:rPr>
              <a:t>: A solution in which a market left on its own fails to allocate resources efficiently. 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rgbClr val="720070"/>
                </a:solidFill>
              </a:rPr>
              <a:t>Externality</a:t>
            </a:r>
            <a:r>
              <a:rPr lang="en-US" b="1">
                <a:solidFill>
                  <a:schemeClr val="accent2"/>
                </a:solidFill>
              </a:rPr>
              <a:t>: The impact of one person’s actions on the well-being of a bystander.</a:t>
            </a:r>
            <a:endParaRPr lang="en-US" b="1">
              <a:solidFill>
                <a:srgbClr val="990296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rgbClr val="720070"/>
                </a:solidFill>
              </a:rPr>
              <a:t>Market power</a:t>
            </a:r>
            <a:r>
              <a:rPr lang="en-US" b="1">
                <a:solidFill>
                  <a:schemeClr val="accent2"/>
                </a:solidFill>
              </a:rPr>
              <a:t>: The ability of a single economic actor (or small group of actors) to have a substantial influence on market prices.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7: Governments can Sometimes Improve Market Outcomes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E3A0E287-D6B0-404E-92E0-0494D024233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62000" y="1828800"/>
            <a:ext cx="77724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chemeClr val="accent2"/>
                </a:solidFill>
              </a:rPr>
              <a:t>The last three principles concern the workings of the economy as a whole.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THE ECONOMY AS A WHOLE 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44E2D8DA-048D-4828-B103-8A4B54B5914B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62000" y="1828800"/>
            <a:ext cx="7772400" cy="388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 i="1">
                <a:solidFill>
                  <a:srgbClr val="720070"/>
                </a:solidFill>
              </a:rPr>
              <a:t>Standard of Living</a:t>
            </a:r>
            <a:r>
              <a:rPr lang="en-US" sz="2800" b="1">
                <a:solidFill>
                  <a:schemeClr val="accent2"/>
                </a:solidFill>
              </a:rPr>
              <a:t> may be measured in different ways </a:t>
            </a:r>
            <a:r>
              <a:rPr lang="en-US" b="1">
                <a:solidFill>
                  <a:schemeClr val="accent2"/>
                </a:solidFill>
              </a:rPr>
              <a:t>(e.g. personal income or total market value of a nation’s production.)</a:t>
            </a:r>
            <a:endParaRPr lang="en-US" sz="2800" b="1" i="1">
              <a:solidFill>
                <a:schemeClr val="accent2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Char char="–"/>
            </a:pPr>
            <a:r>
              <a:rPr lang="en-US" b="1">
                <a:solidFill>
                  <a:schemeClr val="accent2"/>
                </a:solidFill>
              </a:rPr>
              <a:t>Differences in standard of living between countries or even provinces is attributable to the </a:t>
            </a:r>
            <a:r>
              <a:rPr lang="en-US" b="1" i="1">
                <a:solidFill>
                  <a:srgbClr val="720070"/>
                </a:solidFill>
              </a:rPr>
              <a:t>productivity</a:t>
            </a:r>
            <a:r>
              <a:rPr lang="en-US" b="1">
                <a:solidFill>
                  <a:srgbClr val="720070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of the country or province.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 i="1">
                <a:solidFill>
                  <a:srgbClr val="720070"/>
                </a:solidFill>
              </a:rPr>
              <a:t>Productivity</a:t>
            </a:r>
            <a:r>
              <a:rPr lang="en-US" sz="2800" b="1">
                <a:solidFill>
                  <a:schemeClr val="accent2"/>
                </a:solidFill>
              </a:rPr>
              <a:t>: The amount of goods and services produced from each hour of a worker’s time. </a:t>
            </a: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Char char="–"/>
            </a:pP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8: A Country’s Standard of Living Depends on its Ability to Produce Goods and Services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76400" y="5943600"/>
            <a:ext cx="5973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48" charset="2"/>
              <a:buNone/>
            </a:pPr>
            <a:r>
              <a:rPr lang="en-US" sz="2800" b="1" i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Productivity =&gt; Standard of Living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1" build="p" bldLvl="2" autoUpdateAnimBg="0"/>
      <p:bldP spid="266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58DE2BB7-365D-48B1-981B-7054B23645F2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0" y="1752600"/>
            <a:ext cx="77724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In Germany…	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chemeClr val="accent2"/>
                </a:solidFill>
              </a:rPr>
              <a:t>In January 1921, a daily newspaper cost 0.30 marks. 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chemeClr val="accent2"/>
                </a:solidFill>
              </a:rPr>
              <a:t>In November 1922, the same paper cost 70 000 000 marks.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rgbClr val="720070"/>
                </a:solidFill>
              </a:rPr>
              <a:t>Inflation</a:t>
            </a:r>
            <a:r>
              <a:rPr lang="en-US" b="1">
                <a:solidFill>
                  <a:schemeClr val="accent2"/>
                </a:solidFill>
              </a:rPr>
              <a:t>: An increase in the overall level of prices in the economy.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solidFill>
                  <a:schemeClr val="accent2"/>
                </a:solidFill>
              </a:rPr>
              <a:t>One cause of inflation is the growth in the quantity of money.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>
                <a:solidFill>
                  <a:schemeClr val="accent2"/>
                </a:solidFill>
              </a:rPr>
              <a:t>When the government creates large quantities of money, the value of the money falls.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45063" name="Rectangle 7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9: Prices Rise when the Government Prints Too Much Money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Mankiw</a:t>
            </a:r>
            <a:r>
              <a:rPr lang="en-US"/>
              <a:t>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AE66AFF6-42B4-44D0-98D7-C5FF1C4A744E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Learn that economics is about the allocation of scarce resources.</a:t>
            </a:r>
          </a:p>
          <a:p>
            <a:pPr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Examine some of the tradeoffs that people face.</a:t>
            </a:r>
          </a:p>
          <a:p>
            <a:pPr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Learn the meaning of opportunity cost.</a:t>
            </a:r>
          </a:p>
          <a:p>
            <a:pPr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See how to use marginal reasoning when making decisions.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1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059C034E-C0C7-491C-BB38-A4CFD02A65EA}" type="slidenum">
              <a:rPr lang="en-US"/>
              <a:pPr/>
              <a:t>20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0" y="2362200"/>
            <a:ext cx="7772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Phillips curve</a:t>
            </a:r>
            <a:r>
              <a:rPr lang="en-US" sz="2800" b="1">
                <a:solidFill>
                  <a:schemeClr val="accent2"/>
                </a:solidFill>
              </a:rPr>
              <a:t>: A curve that shows the short-run tradeoff between inflation and unemployment. 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72007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Principle 10: Society Faces a Short-Run Tradeoff Between Inflation and Unemployment.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Economists use models to simplify reality in order to improve our understanding of the world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Two of the most basic economic models include: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720070"/>
                </a:solidFill>
              </a:rPr>
              <a:t>Circular Flow Diagram</a:t>
            </a:r>
            <a:endParaRPr lang="en-US" sz="3200" dirty="0" smtClean="0">
              <a:solidFill>
                <a:srgbClr val="72007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720070"/>
                </a:solidFill>
              </a:rPr>
              <a:t>Production Possibilities Frontier</a:t>
            </a:r>
            <a:endParaRPr lang="en-US" sz="3200" dirty="0" smtClean="0">
              <a:solidFill>
                <a:srgbClr val="72007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070"/>
                </a:solidFill>
              </a:rPr>
              <a:t>Our First Model: The Circular-Flow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400" i="1" dirty="0" smtClean="0">
                <a:solidFill>
                  <a:srgbClr val="720070"/>
                </a:solidFill>
              </a:rPr>
              <a:t>circular-flow diagram</a:t>
            </a:r>
            <a:r>
              <a:rPr lang="en-US" dirty="0" smtClean="0"/>
              <a:t> is a visual model of the economy that shows how dollars flow through markets among households and firms.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for Circular flow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7" descr="circular_flow_Manki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76400"/>
            <a:ext cx="5878286" cy="41148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Circular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Firms</a:t>
            </a:r>
          </a:p>
          <a:p>
            <a:pPr lvl="1"/>
            <a:r>
              <a:rPr lang="en-US" dirty="0" smtClean="0"/>
              <a:t> Produce and sell goods and services</a:t>
            </a:r>
          </a:p>
          <a:p>
            <a:pPr lvl="1"/>
            <a:r>
              <a:rPr lang="en-US" dirty="0" smtClean="0"/>
              <a:t> Hire and use factors of production</a:t>
            </a:r>
          </a:p>
          <a:p>
            <a:r>
              <a:rPr lang="en-US" dirty="0" smtClean="0"/>
              <a:t>Households</a:t>
            </a:r>
          </a:p>
          <a:p>
            <a:pPr lvl="1"/>
            <a:r>
              <a:rPr lang="en-US" dirty="0" smtClean="0"/>
              <a:t> Buy and consume goods and services</a:t>
            </a:r>
          </a:p>
          <a:p>
            <a:pPr lvl="1"/>
            <a:r>
              <a:rPr lang="en-US" dirty="0" smtClean="0"/>
              <a:t> Own and sell factors of production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Circular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Markets for Goods and Services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Firms sell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Households buy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Markets for Factors of Production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Households sell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Firms buy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Factors of Production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Inputs used to produce goods and services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Land, </a:t>
            </a:r>
            <a:r>
              <a:rPr lang="en-US" dirty="0" err="1" smtClean="0"/>
              <a:t>labour</a:t>
            </a:r>
            <a:r>
              <a:rPr lang="en-US" dirty="0" smtClean="0"/>
              <a:t>, and capital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second model: The production possibility frontier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0600" y="19050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sz="2000" i="1" dirty="0" smtClean="0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production possibilities frontier</a:t>
            </a:r>
            <a:r>
              <a:rPr lang="en-US" dirty="0" smtClean="0"/>
              <a:t> is a graph that shows the combinations of output that the economy can possibly produce given the available factors of production and the available production technology.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possibility frontier</a:t>
            </a:r>
            <a:endParaRPr lang="en-US" dirty="0"/>
          </a:p>
        </p:txBody>
      </p:sp>
      <p:pic>
        <p:nvPicPr>
          <p:cNvPr id="6" name="Content Placeholder 5" descr="Lesson-1-Experim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6477000" cy="50544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Possibility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A: The country can produce 3,200 breads and 700 books.</a:t>
            </a:r>
          </a:p>
          <a:p>
            <a:r>
              <a:rPr lang="en-US" dirty="0" smtClean="0"/>
              <a:t>Point B: The country can produce 3,000 breads and 800 books.</a:t>
            </a:r>
          </a:p>
          <a:p>
            <a:r>
              <a:rPr lang="en-US" dirty="0" smtClean="0"/>
              <a:t>Point D: A point inside the curve indicates that the country is inefficient as they are not utilizing the resources properly.</a:t>
            </a:r>
          </a:p>
          <a:p>
            <a:r>
              <a:rPr lang="en-US" dirty="0" smtClean="0"/>
              <a:t>Point C: Unattainable given the current resources, however achievable in the long run.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Mankiw</a:t>
            </a:r>
            <a:r>
              <a:rPr lang="en-US" dirty="0" smtClean="0"/>
              <a:t> et al.: Principles of Microeconomics, 2nd Canadian edition.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070"/>
                </a:solidFill>
              </a:rPr>
              <a:t/>
            </a:r>
            <a:br>
              <a:rPr lang="en-US" dirty="0" smtClean="0">
                <a:solidFill>
                  <a:srgbClr val="720070"/>
                </a:solidFill>
              </a:rPr>
            </a:br>
            <a:r>
              <a:rPr lang="en-US" dirty="0" smtClean="0">
                <a:solidFill>
                  <a:srgbClr val="720070"/>
                </a:solidFill>
              </a:rPr>
              <a:t>Our Second Model: </a:t>
            </a:r>
            <a:br>
              <a:rPr lang="en-US" dirty="0" smtClean="0">
                <a:solidFill>
                  <a:srgbClr val="720070"/>
                </a:solidFill>
              </a:rPr>
            </a:br>
            <a:r>
              <a:rPr lang="en-US" dirty="0" smtClean="0">
                <a:solidFill>
                  <a:srgbClr val="720070"/>
                </a:solidFill>
              </a:rPr>
              <a:t>The Production Possibilities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086600" cy="3733800"/>
          </a:xfrm>
        </p:spPr>
        <p:txBody>
          <a:bodyPr/>
          <a:lstStyle/>
          <a:p>
            <a:r>
              <a:rPr lang="en-US" dirty="0" smtClean="0"/>
              <a:t>Concepts Illustrated by the Production Possibilities Frontier 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Tradeoffs</a:t>
            </a:r>
          </a:p>
          <a:p>
            <a:pPr lvl="1"/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Economic Growth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8A4FC4F9-7E99-4F0A-A721-67F426D346BC}" type="slidenum">
              <a:rPr lang="en-US"/>
              <a:pPr/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Discuss how incentives affect people’s behaviour.</a:t>
            </a:r>
          </a:p>
          <a:p>
            <a:pPr>
              <a:lnSpc>
                <a:spcPct val="90000"/>
              </a:lnSpc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Consider why trade among people or nations can be good for everyone.</a:t>
            </a:r>
          </a:p>
          <a:p>
            <a:pPr>
              <a:lnSpc>
                <a:spcPct val="90000"/>
              </a:lnSpc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Discuss why markets are a good, but not perfect, way to allocate resources.</a:t>
            </a:r>
          </a:p>
          <a:p>
            <a:pPr>
              <a:lnSpc>
                <a:spcPct val="90000"/>
              </a:lnSpc>
              <a:buSzPct val="55000"/>
              <a:buFont typeface="Wingdings" pitchFamily="48" charset="2"/>
              <a:buChar char="§"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Learn what determines some trends in the overall economy.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96200" cy="6096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Shift in the Production Possibility Frontier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7" name="Content Placeholder 6" descr="lect02-1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78352"/>
            <a:ext cx="6543675" cy="49128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 the Production Possibility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two main determinants of the position of the PPF at any given time are the state of technology and management expertise </a:t>
            </a:r>
            <a:r>
              <a:rPr lang="en-US" sz="2000" dirty="0" smtClean="0"/>
              <a:t>and </a:t>
            </a:r>
            <a:r>
              <a:rPr lang="en-US" sz="2000" dirty="0" smtClean="0"/>
              <a:t>the available quantities of factors of production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0" dirty="0" smtClean="0"/>
              <a:t> </a:t>
            </a:r>
            <a:r>
              <a:rPr lang="en-US" sz="2000" dirty="0" smtClean="0"/>
              <a:t>In the long run, if technology improves or if the supply of factors of production increases, the economy's capacity to produce both goods increases; if this potential is realized, economic growth occurs. And this increase is shown by a shift of the production-possibility frontier to the right.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Mankiw et al.: Principles of Microeconomics, 2nd Canadian edition.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Chapter 1: Page </a:t>
            </a:r>
            <a:fld id="{71E89108-1681-450F-B0BA-3BA5D5E2789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AC7BFC3C-5331-47D2-8A49-D73D4CE58AA6}" type="slidenum">
              <a:rPr lang="en-US"/>
              <a:pPr/>
              <a:t>32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62000" y="1447800"/>
            <a:ext cx="77724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When individuals make decisions, they face tradeoffs among alternative goals.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The cost of any action is measured in terms of foregone opportunities.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Rational people make decisions by comparing marginal costs and marginal benefits.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People change their behavior in response to the incentives they face.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F5D5F884-0563-4EBB-B534-884819D1B162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720070"/>
                </a:solidFill>
              </a:rPr>
              <a:t>Summary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62000" y="1447800"/>
            <a:ext cx="77724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Trade can be mutually beneficial.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Markets are usually a good way of coordinating trade among people.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Government can potentially improve market outcomes if there is some market failure or if the market outcome is inequitable.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Productivity is the ultimate source of living standards.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EE2652FA-3AF6-42C3-AB6B-6458612FB3D3}" type="slidenum">
              <a:rPr lang="en-US"/>
              <a:pPr/>
              <a:t>34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720070"/>
                </a:solidFill>
              </a:rPr>
              <a:t>Summary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62000" y="1447800"/>
            <a:ext cx="77724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Money growth is the ultimate source of inflation.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accent2"/>
                </a:solidFill>
              </a:rPr>
              <a:t>Society faces a short-run tradeoff between inflation and unemployment.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E16B7F31-405D-4D0C-9C70-0796B26C85BE}" type="slidenum">
              <a:rPr lang="en-US"/>
              <a:pPr/>
              <a:t>35</a:t>
            </a:fld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ln/>
        </p:spPr>
        <p:txBody>
          <a:bodyPr/>
          <a:lstStyle/>
          <a:p>
            <a:pPr algn="l"/>
            <a:r>
              <a:rPr lang="en-US" sz="7200">
                <a:solidFill>
                  <a:srgbClr val="720070"/>
                </a:solidFill>
              </a:rPr>
              <a:t>The</a:t>
            </a:r>
            <a:r>
              <a:rPr lang="en-US" sz="7200">
                <a:solidFill>
                  <a:srgbClr val="8F2B99"/>
                </a:solidFill>
              </a:rPr>
              <a:t> </a:t>
            </a:r>
            <a:r>
              <a:rPr lang="en-US" sz="7200">
                <a:solidFill>
                  <a:srgbClr val="720070"/>
                </a:solidFill>
              </a:rPr>
              <a:t>End</a:t>
            </a:r>
            <a:endParaRPr lang="en-US" sz="7200">
              <a:solidFill>
                <a:srgbClr val="8F2B99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E7522349-ED46-4366-B78F-5B66902CFDC5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TEN PRINCIPLES OF ECONOMICS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Society and Scarce Resources: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800" b="1">
                <a:solidFill>
                  <a:schemeClr val="accent2"/>
                </a:solidFill>
              </a:rPr>
              <a:t>The management of  society’s resources is important because resources are scarce.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sz="2800" b="1" i="1">
                <a:solidFill>
                  <a:srgbClr val="720070"/>
                </a:solidFill>
              </a:rPr>
              <a:t>Scarcity</a:t>
            </a:r>
            <a:r>
              <a:rPr lang="en-US" sz="2800" b="1">
                <a:solidFill>
                  <a:schemeClr val="accent2"/>
                </a:solidFill>
              </a:rPr>
              <a:t>. . . means that society has limited resources and therefore cannot produce all the goods and services people wish to have.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3746A9C6-CD4A-4E9B-95CB-77597ED43F49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TEN PRINCIPLES OF ECONOMICS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62000" y="13716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 i="1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Economics</a:t>
            </a:r>
            <a:r>
              <a:rPr lang="en-US" sz="2800" b="1">
                <a:solidFill>
                  <a:schemeClr val="accent2"/>
                </a:solidFill>
              </a:rPr>
              <a:t> is the study of how society manages its scarce resources.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Economists study how people make decisions: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How much they work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What they buy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How much they save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How they invest their savings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endParaRPr lang="en-US" sz="2800" b="1">
              <a:solidFill>
                <a:schemeClr val="accent2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4E56BA3F-71D5-4D8E-9BB6-DFE033032ABD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TEN PRINCIPLES OF ECONOMICS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13716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Economists also study how people interact such as buyers and sellers.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Price determination.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Economists also analyze forces and trends that affect the economy as a whole. 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Growth in average income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The rate of price increase. 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C54033AF-2305-4DD5-B2B8-8D2A28E60D92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Principle 1: People Face Tradeoffs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487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48" charset="2"/>
              <a:buNone/>
            </a:pPr>
            <a:r>
              <a:rPr lang="en-US" sz="2800" b="1">
                <a:solidFill>
                  <a:schemeClr val="accent2"/>
                </a:solidFill>
              </a:rPr>
              <a:t>“</a:t>
            </a:r>
            <a:r>
              <a:rPr lang="en-US" sz="2800" b="1" i="1">
                <a:solidFill>
                  <a:schemeClr val="accent2"/>
                </a:solidFill>
              </a:rPr>
              <a:t>There is no such thing as a free lunch”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To get something we like we usually have to give up something we don’t like.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A student and her time: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Studying </a:t>
            </a:r>
            <a:r>
              <a:rPr lang="en-US" sz="2800" b="1" i="1">
                <a:solidFill>
                  <a:schemeClr val="accent2"/>
                </a:solidFill>
              </a:rPr>
              <a:t>vs. </a:t>
            </a:r>
            <a:r>
              <a:rPr lang="en-US" sz="2800" b="1">
                <a:solidFill>
                  <a:schemeClr val="accent2"/>
                </a:solidFill>
              </a:rPr>
              <a:t>napping or cycling.	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Society’s tradeoffs: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Guns </a:t>
            </a:r>
            <a:r>
              <a:rPr lang="en-US" sz="2800" b="1" i="1">
                <a:solidFill>
                  <a:schemeClr val="accent2"/>
                </a:solidFill>
              </a:rPr>
              <a:t>vs. </a:t>
            </a:r>
            <a:r>
              <a:rPr lang="en-US" sz="2800" b="1">
                <a:solidFill>
                  <a:schemeClr val="accent2"/>
                </a:solidFill>
              </a:rPr>
              <a:t>Butter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Clean environment and higher income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A446F007-D8BC-4FDC-B80E-A08941F3BED0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Principle 1: People Face Tradeoffs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Society’s tradeoffs (cont’d):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Efficiency </a:t>
            </a:r>
            <a:r>
              <a:rPr lang="en-US" sz="2800" b="1" i="1">
                <a:solidFill>
                  <a:schemeClr val="accent2"/>
                </a:solidFill>
              </a:rPr>
              <a:t>vs. </a:t>
            </a:r>
            <a:r>
              <a:rPr lang="en-US" sz="2800" b="1">
                <a:solidFill>
                  <a:schemeClr val="accent2"/>
                </a:solidFill>
              </a:rPr>
              <a:t>Equity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Efficiency</a:t>
            </a:r>
            <a:r>
              <a:rPr lang="en-US" sz="2800" b="1">
                <a:solidFill>
                  <a:schemeClr val="accent2"/>
                </a:solidFill>
              </a:rPr>
              <a:t>: Society getting the most it can from its scarce resources. 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Equity</a:t>
            </a:r>
            <a:r>
              <a:rPr lang="en-US" sz="2800" b="1">
                <a:solidFill>
                  <a:schemeClr val="accent2"/>
                </a:solidFill>
              </a:rPr>
              <a:t>: Distributing economic prosperity fairly among the members of society.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Mankiw et al.: Principles of Microeconomics, 2nd Canadian edition.                                       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Chapter 1: Page </a:t>
            </a:r>
            <a:fld id="{5EFC556C-D386-4ADF-832B-8A8214695578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20070"/>
                </a:solidFill>
              </a:rPr>
              <a:t>Principle 2: The Cost of Something is what You Give Up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62000" y="1447800"/>
            <a:ext cx="7772400" cy="472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chemeClr val="accent2"/>
                </a:solidFill>
              </a:rPr>
              <a:t>Making decisions requires comparing the </a:t>
            </a:r>
            <a:r>
              <a:rPr lang="en-US" sz="2800" b="1" i="1">
                <a:solidFill>
                  <a:schemeClr val="accent2"/>
                </a:solidFill>
              </a:rPr>
              <a:t>costs </a:t>
            </a:r>
            <a:r>
              <a:rPr lang="en-US" sz="2800" b="1">
                <a:solidFill>
                  <a:schemeClr val="accent2"/>
                </a:solidFill>
              </a:rPr>
              <a:t>and </a:t>
            </a:r>
            <a:r>
              <a:rPr lang="en-US" sz="2800" b="1" i="1">
                <a:solidFill>
                  <a:schemeClr val="accent2"/>
                </a:solidFill>
              </a:rPr>
              <a:t>benefits</a:t>
            </a:r>
            <a:r>
              <a:rPr lang="en-US" sz="2800" b="1">
                <a:solidFill>
                  <a:schemeClr val="accent2"/>
                </a:solidFill>
              </a:rPr>
              <a:t> of alternative courses of actions. 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b="1">
                <a:solidFill>
                  <a:schemeClr val="accent2"/>
                </a:solidFill>
              </a:rPr>
              <a:t>To go to university or not to go?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48" charset="2"/>
              <a:buChar char="§"/>
            </a:pPr>
            <a:r>
              <a:rPr lang="en-US" sz="2800" b="1">
                <a:solidFill>
                  <a:srgbClr val="720070"/>
                </a:solidFill>
              </a:rPr>
              <a:t>Opportunity cost</a:t>
            </a:r>
            <a:r>
              <a:rPr lang="en-US" sz="2800" b="1">
                <a:solidFill>
                  <a:schemeClr val="accent2"/>
                </a:solidFill>
              </a:rPr>
              <a:t>: Whatever must be given up to obtain some item.</a:t>
            </a:r>
            <a:endParaRPr 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3036</TotalTime>
  <Words>1899</Words>
  <Application>Microsoft PowerPoint</Application>
  <PresentationFormat>On-screen Show (4:3)</PresentationFormat>
  <Paragraphs>241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MankiwCanChp2Ed2</vt:lpstr>
      <vt:lpstr>Chapter 1</vt:lpstr>
      <vt:lpstr>In this chapter you will…</vt:lpstr>
      <vt:lpstr>In this chapter you will…</vt:lpstr>
      <vt:lpstr>TEN PRINCIPLES OF ECONOMICS</vt:lpstr>
      <vt:lpstr>TEN PRINCIPLES OF ECONOMICS</vt:lpstr>
      <vt:lpstr>TEN PRINCIPLES OF ECONOMICS</vt:lpstr>
      <vt:lpstr>Principle 1: People Face Tradeoffs</vt:lpstr>
      <vt:lpstr>Principle 1: People Face Tradeoffs</vt:lpstr>
      <vt:lpstr>Principle 2: The Cost of Something is what You Give Up </vt:lpstr>
      <vt:lpstr>Principle 3: Rational People Think at the Margin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Economic Models</vt:lpstr>
      <vt:lpstr>Our First Model: The Circular-Flow Diagram</vt:lpstr>
      <vt:lpstr>Diagram for Circular flow </vt:lpstr>
      <vt:lpstr>The Circular flow </vt:lpstr>
      <vt:lpstr>The Circular Flow </vt:lpstr>
      <vt:lpstr>Our second model: The production possibility frontier</vt:lpstr>
      <vt:lpstr>The production possibility frontier</vt:lpstr>
      <vt:lpstr>Production Possibility Frontier</vt:lpstr>
      <vt:lpstr> Our Second Model:  The Production Possibilities Frontier</vt:lpstr>
      <vt:lpstr> Shift in the Production Possibility Frontier </vt:lpstr>
      <vt:lpstr>Shift in the Production Possibility Frontier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Administrator</cp:lastModifiedBy>
  <cp:revision>40</cp:revision>
  <dcterms:created xsi:type="dcterms:W3CDTF">2004-08-01T20:01:53Z</dcterms:created>
  <dcterms:modified xsi:type="dcterms:W3CDTF">2015-09-13T07:27:22Z</dcterms:modified>
</cp:coreProperties>
</file>