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8"/>
  </p:notesMasterIdLst>
  <p:sldIdLst>
    <p:sldId id="307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87" r:id="rId19"/>
    <p:sldId id="271" r:id="rId20"/>
    <p:sldId id="272" r:id="rId21"/>
    <p:sldId id="273" r:id="rId22"/>
    <p:sldId id="288" r:id="rId23"/>
    <p:sldId id="290" r:id="rId24"/>
    <p:sldId id="274" r:id="rId25"/>
    <p:sldId id="289" r:id="rId26"/>
    <p:sldId id="291" r:id="rId27"/>
    <p:sldId id="292" r:id="rId28"/>
    <p:sldId id="294" r:id="rId29"/>
    <p:sldId id="296" r:id="rId30"/>
    <p:sldId id="297" r:id="rId31"/>
    <p:sldId id="299" r:id="rId32"/>
    <p:sldId id="301" r:id="rId33"/>
    <p:sldId id="275" r:id="rId34"/>
    <p:sldId id="276" r:id="rId35"/>
    <p:sldId id="277" r:id="rId36"/>
    <p:sldId id="278" r:id="rId37"/>
    <p:sldId id="279" r:id="rId38"/>
    <p:sldId id="280" r:id="rId39"/>
    <p:sldId id="302" r:id="rId40"/>
    <p:sldId id="281" r:id="rId41"/>
    <p:sldId id="282" r:id="rId42"/>
    <p:sldId id="283" r:id="rId43"/>
    <p:sldId id="303" r:id="rId44"/>
    <p:sldId id="304" r:id="rId45"/>
    <p:sldId id="305" r:id="rId46"/>
    <p:sldId id="306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69" d="100"/>
          <a:sy n="69" d="100"/>
        </p:scale>
        <p:origin x="-16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D604C-E0E0-4161-8FEB-CB9C6482A27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03397-50B0-41E4-B6E3-F2688BD4C6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5E003-B583-4C65-A45B-7848C04671B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FE4D-689E-40D2-A824-7EAA16F7E89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1B7-C583-47C5-A197-4EA9E4C7F30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E6DE-E1EF-4C7C-A5D9-97C3652CC43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E7C7-C384-4EFB-B694-712A18732F5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4439-91C3-4DAA-90F7-634D9166112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6FF1-86C7-44F5-B238-54174E0BA492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454-03C8-4C9D-8703-3891299F409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59D05-B071-49B4-AC51-B4D3654A693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D900D-C3FE-4E87-9874-7EEFE6E9829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188F-D598-4A7B-AEE0-FB2F6B979D8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5998-78E8-449A-9737-461472B8351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4247C-2B63-4F48-9CB1-201B7A740AF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B788-49F2-40C0-8F4D-352ECF7C405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365D5-7972-47B2-AECD-C924245A27D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46482-245E-49E2-A6DB-BC4D2710D43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B7F9-10CF-41C8-9BC4-D33022C3509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03E7-9F86-4A1F-A532-251025AE886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C24D2-25EB-4A27-A46A-4AFADB319E2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D72F0-7B66-4DBC-9464-B9FDE37941D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F44A13-F448-4C39-9F4A-046D3EB8A69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CDC49-45BD-4D92-BAAE-1ADBDD75AAE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FE0E5-469C-4DC3-93C3-EAC9794C480D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FC86-BC3A-4822-A594-C8F5921A0DA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20C8-54F3-4816-856E-94DED2CF2F6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4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Elasticity and its Applications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Inelastic Demand</a:t>
            </a:r>
          </a:p>
          <a:p>
            <a:pPr lvl="1" eaLnBrk="1" hangingPunct="1">
              <a:defRPr/>
            </a:pPr>
            <a:r>
              <a:rPr lang="en-US" smtClean="0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 smtClean="0"/>
              <a:t>Price elasticity of demand is less than one.</a:t>
            </a:r>
          </a:p>
          <a:p>
            <a:pPr eaLnBrk="1" hangingPunct="1">
              <a:defRPr/>
            </a:pPr>
            <a:r>
              <a:rPr lang="en-US" smtClean="0"/>
              <a:t>Elastic Demand</a:t>
            </a:r>
          </a:p>
          <a:p>
            <a:pPr lvl="1" eaLnBrk="1" hangingPunct="1">
              <a:defRPr/>
            </a:pPr>
            <a:r>
              <a:rPr lang="en-US" smtClean="0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 smtClean="0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Perfectly Inelastic</a:t>
            </a:r>
          </a:p>
          <a:p>
            <a:pPr lvl="1" eaLnBrk="1" hangingPunct="1">
              <a:defRPr/>
            </a:pPr>
            <a:r>
              <a:rPr lang="en-US" dirty="0" smtClean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 smtClean="0"/>
              <a:t>Perfectly Elastic</a:t>
            </a:r>
          </a:p>
          <a:p>
            <a:pPr lvl="1" eaLnBrk="1" hangingPunct="1">
              <a:defRPr/>
            </a:pPr>
            <a:r>
              <a:rPr lang="en-US" dirty="0" smtClean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 smtClean="0"/>
              <a:t>Unit Elastic</a:t>
            </a:r>
          </a:p>
          <a:p>
            <a:pPr lvl="1" eaLnBrk="1" hangingPunct="1">
              <a:defRPr/>
            </a:pPr>
            <a:r>
              <a:rPr lang="en-US" dirty="0" smtClean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04EE26AC-F23A-4E68-87AA-0E70D741BF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E3E"/>
                </a:solidFill>
              </a:rPr>
              <a:t>Total revenue</a:t>
            </a:r>
            <a:r>
              <a:rPr lang="en-US" dirty="0" smtClean="0"/>
              <a:t> is the amount paid by buyers and received by sellers of a good.</a:t>
            </a:r>
          </a:p>
          <a:p>
            <a:pPr eaLnBrk="1" hangingPunct="1">
              <a:defRPr/>
            </a:pPr>
            <a:r>
              <a:rPr lang="en-US" dirty="0" smtClean="0"/>
              <a:t>Computed as the price of the good times the quantity sold.</a:t>
            </a:r>
            <a:br>
              <a:rPr lang="en-US" dirty="0" smtClean="0"/>
            </a:br>
            <a:endParaRPr lang="en-US" dirty="0" smtClean="0"/>
          </a:p>
          <a:p>
            <a:pPr algn="ctr" eaLnBrk="1" hangingPunct="1">
              <a:buFontTx/>
              <a:buNone/>
              <a:defRPr/>
            </a:pPr>
            <a:r>
              <a:rPr lang="en-US" dirty="0" smtClean="0"/>
              <a:t>TR = P x Q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and the Price Elasticity of Demand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5F1696CC-6AA3-448F-B7AA-1A9A18ACC89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4838" y="5857875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5900" y="2051050"/>
            <a:ext cx="4959350" cy="3176588"/>
            <a:chOff x="1736" y="1292"/>
            <a:chExt cx="3124" cy="2001"/>
          </a:xfrm>
        </p:grpSpPr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148" y="3081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06513" y="3538538"/>
            <a:ext cx="3351212" cy="2293937"/>
          </a:xfrm>
          <a:prstGeom prst="rect">
            <a:avLst/>
          </a:prstGeom>
          <a:solidFill>
            <a:srgbClr val="B97DE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 i="1"/>
              <a:t>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$400</a:t>
            </a:r>
          </a:p>
          <a:p>
            <a:pPr algn="ctr"/>
            <a:r>
              <a:rPr lang="en-GB" sz="1800"/>
              <a:t>(revenue)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490538" y="3382963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6513" y="3441700"/>
            <a:ext cx="3459162" cy="187325"/>
            <a:chOff x="823" y="2168"/>
            <a:chExt cx="2179" cy="118"/>
          </a:xfrm>
        </p:grpSpPr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80" y="2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823" y="2230"/>
              <a:ext cx="2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656138" y="3575050"/>
            <a:ext cx="0" cy="2268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5-2: Total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Examine what determines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Apply the concept of elasticity in three different markets.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4216CDFF-4C93-4947-9E9E-7A075A8BBB7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92613" y="58912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95650" y="2346325"/>
            <a:ext cx="3832225" cy="3376613"/>
            <a:chOff x="2113" y="1463"/>
            <a:chExt cx="2414" cy="2127"/>
          </a:xfrm>
        </p:grpSpPr>
        <p:sp>
          <p:nvSpPr>
            <p:cNvPr id="24604" name="Line 10"/>
            <p:cNvSpPr>
              <a:spLocks noChangeShapeType="1"/>
            </p:cNvSpPr>
            <p:nvPr/>
          </p:nvSpPr>
          <p:spPr bwMode="auto">
            <a:xfrm>
              <a:off x="2113" y="1463"/>
              <a:ext cx="1608" cy="20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3721" y="3378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25463" y="384175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6513" y="3903663"/>
            <a:ext cx="3351212" cy="1928812"/>
            <a:chOff x="830" y="2459"/>
            <a:chExt cx="2111" cy="1215"/>
          </a:xfrm>
        </p:grpSpPr>
        <p:grpSp>
          <p:nvGrpSpPr>
            <p:cNvPr id="24600" name="Group 14"/>
            <p:cNvGrpSpPr>
              <a:grpSpLocks/>
            </p:cNvGrpSpPr>
            <p:nvPr/>
          </p:nvGrpSpPr>
          <p:grpSpPr bwMode="auto">
            <a:xfrm>
              <a:off x="830" y="2511"/>
              <a:ext cx="2044" cy="1163"/>
              <a:chOff x="830" y="2511"/>
              <a:chExt cx="2044" cy="1163"/>
            </a:xfrm>
          </p:grpSpPr>
          <p:sp>
            <p:nvSpPr>
              <p:cNvPr id="24602" name="Rectangle 15"/>
              <p:cNvSpPr>
                <a:spLocks noChangeArrowheads="1"/>
              </p:cNvSpPr>
              <p:nvPr/>
            </p:nvSpPr>
            <p:spPr bwMode="auto">
              <a:xfrm>
                <a:off x="830" y="3163"/>
                <a:ext cx="2044" cy="511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603" name="Rectangle 16"/>
              <p:cNvSpPr>
                <a:spLocks noChangeArrowheads="1"/>
              </p:cNvSpPr>
              <p:nvPr/>
            </p:nvSpPr>
            <p:spPr bwMode="auto">
              <a:xfrm>
                <a:off x="832" y="2511"/>
                <a:ext cx="2039" cy="659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800" i="1" dirty="0"/>
                  <a:t>P </a:t>
                </a:r>
                <a:r>
                  <a:rPr lang="en-GB" sz="1800" dirty="0"/>
                  <a:t>x </a:t>
                </a:r>
                <a:r>
                  <a:rPr lang="en-GB" sz="1800" i="1" dirty="0"/>
                  <a:t>Q = </a:t>
                </a:r>
                <a:r>
                  <a:rPr lang="en-GB" sz="1800" dirty="0" smtClean="0"/>
                  <a:t>$240</a:t>
                </a:r>
                <a:endParaRPr lang="en-GB" sz="1800" dirty="0"/>
              </a:p>
              <a:p>
                <a:pPr algn="ctr"/>
                <a:r>
                  <a:rPr lang="en-GB" sz="1800" dirty="0"/>
                  <a:t>(revenue)</a:t>
                </a:r>
                <a:endParaRPr lang="en-GB" dirty="0"/>
              </a:p>
            </p:txBody>
          </p:sp>
        </p:grpSp>
        <p:sp>
          <p:nvSpPr>
            <p:cNvPr id="24601" name="Oval 17"/>
            <p:cNvSpPr>
              <a:spLocks noChangeAspect="1" noChangeArrowheads="1"/>
            </p:cNvSpPr>
            <p:nvPr/>
          </p:nvSpPr>
          <p:spPr bwMode="auto">
            <a:xfrm>
              <a:off x="2819" y="2459"/>
              <a:ext cx="122" cy="118"/>
            </a:xfrm>
            <a:prstGeom prst="ellipse">
              <a:avLst/>
            </a:prstGeom>
            <a:solidFill>
              <a:srgbClr val="B97DE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06513" y="5037138"/>
            <a:ext cx="4105275" cy="79851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800" i="1"/>
              <a:t>	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$100</a:t>
            </a:r>
          </a:p>
          <a:p>
            <a:r>
              <a:rPr lang="en-GB" sz="1800"/>
              <a:t>	   (revenue)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546100" y="488791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$1.00</a:t>
            </a:r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5210175" y="586898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08100" y="4968875"/>
            <a:ext cx="4167188" cy="814388"/>
            <a:chOff x="681" y="3168"/>
            <a:chExt cx="2832" cy="498"/>
          </a:xfrm>
        </p:grpSpPr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>
              <a:off x="681" y="3203"/>
              <a:ext cx="2786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23"/>
            <p:cNvSpPr>
              <a:spLocks noChangeAspect="1" noChangeArrowheads="1"/>
            </p:cNvSpPr>
            <p:nvPr/>
          </p:nvSpPr>
          <p:spPr bwMode="auto">
            <a:xfrm>
              <a:off x="3391" y="3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3451" y="3237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71588" y="3897313"/>
            <a:ext cx="3379787" cy="1931987"/>
            <a:chOff x="801" y="2455"/>
            <a:chExt cx="2129" cy="1217"/>
          </a:xfrm>
        </p:grpSpPr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801" y="2514"/>
              <a:ext cx="2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7"/>
            <p:cNvSpPr>
              <a:spLocks noChangeAspect="1" noChangeArrowheads="1"/>
            </p:cNvSpPr>
            <p:nvPr/>
          </p:nvSpPr>
          <p:spPr bwMode="auto">
            <a:xfrm>
              <a:off x="2817" y="2455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851" y="2534"/>
              <a:ext cx="1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5-3: How Total Revenue Changes When Prices Changes: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 autoUpdateAnimBg="0"/>
      <p:bldP spid="36882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EEE4D3E3-D286-4AB1-B48A-78B6EE94916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31913" y="1293813"/>
            <a:ext cx="71215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86088" y="1387475"/>
            <a:ext cx="5287962" cy="3667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Change in Total Revenue when Price Changes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816350" y="58785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50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44663" y="2111375"/>
            <a:ext cx="5781675" cy="1860550"/>
            <a:chOff x="1099" y="1330"/>
            <a:chExt cx="3642" cy="1172"/>
          </a:xfrm>
        </p:grpSpPr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099" y="1330"/>
              <a:ext cx="2808" cy="11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3935" y="2290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5300" y="290036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19213" y="2408238"/>
            <a:ext cx="1104900" cy="3425825"/>
            <a:chOff x="831" y="1517"/>
            <a:chExt cx="696" cy="2158"/>
          </a:xfrm>
        </p:grpSpPr>
        <p:sp>
          <p:nvSpPr>
            <p:cNvPr id="25634" name="Rectangle 14"/>
            <p:cNvSpPr>
              <a:spLocks noChangeArrowheads="1"/>
            </p:cNvSpPr>
            <p:nvPr/>
          </p:nvSpPr>
          <p:spPr bwMode="auto">
            <a:xfrm>
              <a:off x="831" y="1924"/>
              <a:ext cx="696" cy="1751"/>
            </a:xfrm>
            <a:prstGeom prst="rect">
              <a:avLst/>
            </a:prstGeom>
            <a:solidFill>
              <a:srgbClr val="AB34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800"/>
            </a:p>
          </p:txBody>
        </p:sp>
        <p:sp>
          <p:nvSpPr>
            <p:cNvPr id="25635" name="Rectangle 15"/>
            <p:cNvSpPr>
              <a:spLocks noChangeArrowheads="1"/>
            </p:cNvSpPr>
            <p:nvPr/>
          </p:nvSpPr>
          <p:spPr bwMode="auto">
            <a:xfrm>
              <a:off x="831" y="1517"/>
              <a:ext cx="694" cy="411"/>
            </a:xfrm>
            <a:prstGeom prst="rect">
              <a:avLst/>
            </a:prstGeom>
            <a:solidFill>
              <a:srgbClr val="B97D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31913" y="3071813"/>
            <a:ext cx="2705100" cy="278606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23875" y="2254250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$5.00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19213" y="2333625"/>
            <a:ext cx="1181100" cy="3521075"/>
            <a:chOff x="831" y="1470"/>
            <a:chExt cx="744" cy="2218"/>
          </a:xfrm>
        </p:grpSpPr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>
              <a:off x="831" y="1514"/>
              <a:ext cx="6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20"/>
            <p:cNvSpPr>
              <a:spLocks noChangeAspect="1" noChangeArrowheads="1"/>
            </p:cNvSpPr>
            <p:nvPr/>
          </p:nvSpPr>
          <p:spPr bwMode="auto">
            <a:xfrm>
              <a:off x="1462" y="1470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21"/>
            <p:cNvSpPr>
              <a:spLocks noChangeShapeType="1"/>
            </p:cNvSpPr>
            <p:nvPr/>
          </p:nvSpPr>
          <p:spPr bwMode="auto">
            <a:xfrm>
              <a:off x="1525" y="1557"/>
              <a:ext cx="0" cy="2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6513" y="2933700"/>
            <a:ext cx="2840037" cy="2894013"/>
            <a:chOff x="823" y="1848"/>
            <a:chExt cx="1789" cy="1823"/>
          </a:xfrm>
        </p:grpSpPr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823" y="1929"/>
              <a:ext cx="171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Oval 24"/>
            <p:cNvSpPr>
              <a:spLocks noChangeAspect="1" noChangeArrowheads="1"/>
            </p:cNvSpPr>
            <p:nvPr/>
          </p:nvSpPr>
          <p:spPr bwMode="auto">
            <a:xfrm>
              <a:off x="2499" y="184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2533" y="1941"/>
              <a:ext cx="8" cy="1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247900" y="58658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87525" y="4549775"/>
            <a:ext cx="5114925" cy="366713"/>
            <a:chOff x="1126" y="2629"/>
            <a:chExt cx="3222" cy="231"/>
          </a:xfrm>
        </p:grpSpPr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2948" y="2629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$100</a:t>
              </a:r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 flipH="1">
              <a:off x="1126" y="2741"/>
              <a:ext cx="185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92438" y="4043363"/>
            <a:ext cx="4362450" cy="366712"/>
            <a:chOff x="1583" y="2525"/>
            <a:chExt cx="2748" cy="231"/>
          </a:xfrm>
        </p:grpSpPr>
        <p:sp>
          <p:nvSpPr>
            <p:cNvPr id="25624" name="Text Box 31"/>
            <p:cNvSpPr txBox="1">
              <a:spLocks noChangeArrowheads="1"/>
            </p:cNvSpPr>
            <p:nvPr/>
          </p:nvSpPr>
          <p:spPr bwMode="auto">
            <a:xfrm>
              <a:off x="2931" y="2525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$200</a:t>
              </a:r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 flipH="1">
              <a:off x="1583" y="2637"/>
              <a:ext cx="137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69950" y="2541588"/>
            <a:ext cx="2963863" cy="3478212"/>
            <a:chOff x="548" y="1601"/>
            <a:chExt cx="1867" cy="2191"/>
          </a:xfrm>
        </p:grpSpPr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flipV="1">
              <a:off x="548" y="160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H="1">
              <a:off x="1659" y="3792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Rectangle 37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5-4: How Total Revenue Changes When Prices Changes: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28" grpId="0" animBg="1" autoUpdateAnimBg="0"/>
      <p:bldP spid="38928" grpId="1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ABDDCBCC-56A1-4BD9-BC38-79A1C045A1B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With an elastic demand curve, an increase in the price leads to a decrease in quantity demanded that is proportionately larger. Thus, </a:t>
            </a:r>
            <a:r>
              <a:rPr lang="en-US" i="1" dirty="0" smtClean="0">
                <a:solidFill>
                  <a:srgbClr val="920DA9"/>
                </a:solidFill>
              </a:rPr>
              <a:t>total revenue decreases</a:t>
            </a:r>
            <a:r>
              <a:rPr lang="en-US" i="1" dirty="0" smtClean="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Elasticity and Total Revenue along a Linear Demand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CB476488-76FF-4B06-B06E-826C819D4A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5-1. Elasticity and Total Revenue along a Linear Demand Curve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 l="5128" r="5983"/>
          <a:stretch>
            <a:fillRect/>
          </a:stretch>
        </p:blipFill>
        <p:spPr bwMode="auto">
          <a:xfrm>
            <a:off x="381000" y="1676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4409E586-AD35-43FA-812D-FF984BFF165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94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28710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28712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28720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28718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5-5: A Linear Demand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4A4C1A06-D448-4E8E-976D-96D04A1D98B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smtClean="0">
                <a:solidFill>
                  <a:srgbClr val="720E3E"/>
                </a:solidFill>
              </a:rPr>
              <a:t>Income elasticity of demand</a:t>
            </a:r>
            <a:r>
              <a:rPr lang="en-US" smtClean="0"/>
              <a:t> measures how much the quantity demanded of a good responds to a change in consumers’ income.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It is computed as the percentage change in the quantity demanded divided by the percentage change in income.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 smtClean="0">
              <a:solidFill>
                <a:srgbClr val="720E3E"/>
              </a:solidFill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" y="46482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876560" imgH="1117440" progId="">
                  <p:embed/>
                </p:oleObj>
              </mc:Choice>
              <mc:Fallback>
                <p:oleObj name="Equation" r:id="rId4" imgW="4876560" imgH="11174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7724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C9C2FEFA-A0BC-467E-9FE9-E24384151F3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Goods</a:t>
            </a:r>
          </a:p>
          <a:p>
            <a:pPr lvl="1" eaLnBrk="1" hangingPunct="1">
              <a:defRPr/>
            </a:pPr>
            <a:r>
              <a:rPr lang="en-US" smtClean="0"/>
              <a:t>Normal Goods</a:t>
            </a:r>
          </a:p>
          <a:p>
            <a:pPr lvl="1" eaLnBrk="1" hangingPunct="1">
              <a:defRPr/>
            </a:pPr>
            <a:r>
              <a:rPr lang="en-US" smtClean="0"/>
              <a:t>Inferior Goods</a:t>
            </a:r>
          </a:p>
          <a:p>
            <a:pPr eaLnBrk="1" hangingPunct="1">
              <a:defRPr/>
            </a:pPr>
            <a:r>
              <a:rPr lang="en-US" smtClean="0"/>
              <a:t>Higher income raises the quantity demanded for normal goods but lowers the quantity demanded for inferior goods.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532700FC-CAB3-4EDF-80EA-82CBAB31D0E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Goods consumers regard as necessities tend to be income inelastic</a:t>
            </a:r>
          </a:p>
          <a:p>
            <a:pPr lvl="1" eaLnBrk="1" hangingPunct="1">
              <a:defRPr/>
            </a:pPr>
            <a:r>
              <a:rPr lang="en-US" dirty="0" smtClean="0"/>
              <a:t>Examples include food, fuel, clothing, utilities, and medical services.</a:t>
            </a:r>
          </a:p>
          <a:p>
            <a:pPr eaLnBrk="1" hangingPunct="1">
              <a:defRPr/>
            </a:pPr>
            <a:r>
              <a:rPr lang="en-US" dirty="0" smtClean="0"/>
              <a:t>Goods consumers regard as luxuries tend to be income elastic.</a:t>
            </a:r>
          </a:p>
          <a:p>
            <a:pPr lvl="1" eaLnBrk="1" hangingPunct="1">
              <a:defRPr/>
            </a:pPr>
            <a:r>
              <a:rPr lang="en-US" dirty="0" smtClean="0"/>
              <a:t>Examples include sports cars, furs, and expensive foods.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2897ABFE-F4BC-4B5D-89BB-CD588A54A3C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smtClean="0">
                <a:solidFill>
                  <a:srgbClr val="720E3E"/>
                </a:solidFill>
              </a:rPr>
              <a:t>Cross-Price elasticity of demand</a:t>
            </a:r>
            <a:r>
              <a:rPr lang="en-US" smtClean="0"/>
              <a:t> measures how much the quantity demanded of a good responds to a change in the price of another good.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It is computed as the percentage change in the quantity demanded divided by the percentage change in the price of the second good.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 smtClean="0">
              <a:solidFill>
                <a:srgbClr val="720E3E"/>
              </a:solidFill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49275" y="4383088"/>
            <a:ext cx="7685088" cy="2214562"/>
            <a:chOff x="346" y="2761"/>
            <a:chExt cx="4841" cy="1395"/>
          </a:xfrm>
        </p:grpSpPr>
        <p:grpSp>
          <p:nvGrpSpPr>
            <p:cNvPr id="31751" name="Group 99"/>
            <p:cNvGrpSpPr>
              <a:grpSpLocks/>
            </p:cNvGrpSpPr>
            <p:nvPr/>
          </p:nvGrpSpPr>
          <p:grpSpPr bwMode="auto">
            <a:xfrm>
              <a:off x="346" y="2761"/>
              <a:ext cx="4841" cy="1107"/>
              <a:chOff x="354" y="2925"/>
              <a:chExt cx="4841" cy="1107"/>
            </a:xfrm>
          </p:grpSpPr>
          <p:sp>
            <p:nvSpPr>
              <p:cNvPr id="31753" name="Line 5"/>
              <p:cNvSpPr>
                <a:spLocks noChangeShapeType="1"/>
              </p:cNvSpPr>
              <p:nvPr/>
            </p:nvSpPr>
            <p:spPr bwMode="auto">
              <a:xfrm>
                <a:off x="3191" y="3467"/>
                <a:ext cx="20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Rectangle 6"/>
              <p:cNvSpPr>
                <a:spLocks noChangeArrowheads="1"/>
              </p:cNvSpPr>
              <p:nvPr/>
            </p:nvSpPr>
            <p:spPr bwMode="auto">
              <a:xfrm>
                <a:off x="354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55" name="Rectangle 7"/>
              <p:cNvSpPr>
                <a:spLocks noChangeArrowheads="1"/>
              </p:cNvSpPr>
              <p:nvPr/>
            </p:nvSpPr>
            <p:spPr bwMode="auto">
              <a:xfrm>
                <a:off x="43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56" name="Rectangle 8"/>
              <p:cNvSpPr>
                <a:spLocks noChangeArrowheads="1"/>
              </p:cNvSpPr>
              <p:nvPr/>
            </p:nvSpPr>
            <p:spPr bwMode="auto">
              <a:xfrm>
                <a:off x="545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57" name="Rectangle 9"/>
              <p:cNvSpPr>
                <a:spLocks noChangeArrowheads="1"/>
              </p:cNvSpPr>
              <p:nvPr/>
            </p:nvSpPr>
            <p:spPr bwMode="auto">
              <a:xfrm>
                <a:off x="646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58" name="Rectangle 10"/>
              <p:cNvSpPr>
                <a:spLocks noChangeArrowheads="1"/>
              </p:cNvSpPr>
              <p:nvPr/>
            </p:nvSpPr>
            <p:spPr bwMode="auto">
              <a:xfrm>
                <a:off x="761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939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0" name="Rectangle 12"/>
              <p:cNvSpPr>
                <a:spLocks noChangeArrowheads="1"/>
              </p:cNvSpPr>
              <p:nvPr/>
            </p:nvSpPr>
            <p:spPr bwMode="auto">
              <a:xfrm>
                <a:off x="1041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61" name="Rectangle 13"/>
              <p:cNvSpPr>
                <a:spLocks noChangeArrowheads="1"/>
              </p:cNvSpPr>
              <p:nvPr/>
            </p:nvSpPr>
            <p:spPr bwMode="auto">
              <a:xfrm>
                <a:off x="1098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1200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l</a:t>
                </a:r>
                <a:endParaRPr lang="en-US"/>
              </a:p>
            </p:txBody>
          </p:sp>
          <p:sp>
            <p:nvSpPr>
              <p:cNvPr id="31763" name="Rectangle 15"/>
              <p:cNvSpPr>
                <a:spLocks noChangeArrowheads="1"/>
              </p:cNvSpPr>
              <p:nvPr/>
            </p:nvSpPr>
            <p:spPr bwMode="auto">
              <a:xfrm>
                <a:off x="1263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1365" y="33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s</a:t>
                </a:r>
                <a:endParaRPr lang="en-US"/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454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66" name="Rectangle 18"/>
              <p:cNvSpPr>
                <a:spLocks noChangeArrowheads="1"/>
              </p:cNvSpPr>
              <p:nvPr/>
            </p:nvSpPr>
            <p:spPr bwMode="auto">
              <a:xfrm>
                <a:off x="1517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1581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1682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1746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70" name="Rectangle 22"/>
              <p:cNvSpPr>
                <a:spLocks noChangeArrowheads="1"/>
              </p:cNvSpPr>
              <p:nvPr/>
            </p:nvSpPr>
            <p:spPr bwMode="auto">
              <a:xfrm>
                <a:off x="180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771" name="Rectangle 23"/>
              <p:cNvSpPr>
                <a:spLocks noChangeArrowheads="1"/>
              </p:cNvSpPr>
              <p:nvPr/>
            </p:nvSpPr>
            <p:spPr bwMode="auto">
              <a:xfrm>
                <a:off x="1924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2" name="Rectangle 24"/>
              <p:cNvSpPr>
                <a:spLocks noChangeArrowheads="1"/>
              </p:cNvSpPr>
              <p:nvPr/>
            </p:nvSpPr>
            <p:spPr bwMode="auto">
              <a:xfrm>
                <a:off x="1981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73" name="Rectangle 25"/>
              <p:cNvSpPr>
                <a:spLocks noChangeArrowheads="1"/>
              </p:cNvSpPr>
              <p:nvPr/>
            </p:nvSpPr>
            <p:spPr bwMode="auto">
              <a:xfrm>
                <a:off x="2096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f</a:t>
                </a:r>
                <a:endParaRPr lang="en-US"/>
              </a:p>
            </p:txBody>
          </p:sp>
          <p:sp>
            <p:nvSpPr>
              <p:cNvPr id="31774" name="Rectangle 26"/>
              <p:cNvSpPr>
                <a:spLocks noChangeArrowheads="1"/>
              </p:cNvSpPr>
              <p:nvPr/>
            </p:nvSpPr>
            <p:spPr bwMode="auto">
              <a:xfrm>
                <a:off x="2172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5" name="Rectangle 27"/>
              <p:cNvSpPr>
                <a:spLocks noChangeArrowheads="1"/>
              </p:cNvSpPr>
              <p:nvPr/>
            </p:nvSpPr>
            <p:spPr bwMode="auto">
              <a:xfrm>
                <a:off x="222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76" name="Rectangle 28"/>
              <p:cNvSpPr>
                <a:spLocks noChangeArrowheads="1"/>
              </p:cNvSpPr>
              <p:nvPr/>
            </p:nvSpPr>
            <p:spPr bwMode="auto">
              <a:xfrm>
                <a:off x="234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77" name="Rectangle 29"/>
              <p:cNvSpPr>
                <a:spLocks noChangeArrowheads="1"/>
              </p:cNvSpPr>
              <p:nvPr/>
            </p:nvSpPr>
            <p:spPr bwMode="auto">
              <a:xfrm>
                <a:off x="2446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78" name="Rectangle 30"/>
              <p:cNvSpPr>
                <a:spLocks noChangeArrowheads="1"/>
              </p:cNvSpPr>
              <p:nvPr/>
            </p:nvSpPr>
            <p:spPr bwMode="auto">
              <a:xfrm>
                <a:off x="262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79" name="Rectangle 31"/>
              <p:cNvSpPr>
                <a:spLocks noChangeArrowheads="1"/>
              </p:cNvSpPr>
              <p:nvPr/>
            </p:nvSpPr>
            <p:spPr bwMode="auto">
              <a:xfrm>
                <a:off x="2725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0" name="Rectangle 32"/>
              <p:cNvSpPr>
                <a:spLocks noChangeArrowheads="1"/>
              </p:cNvSpPr>
              <p:nvPr/>
            </p:nvSpPr>
            <p:spPr bwMode="auto">
              <a:xfrm>
                <a:off x="284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81" name="Rectangle 33"/>
              <p:cNvSpPr>
                <a:spLocks noChangeArrowheads="1"/>
              </p:cNvSpPr>
              <p:nvPr/>
            </p:nvSpPr>
            <p:spPr bwMode="auto">
              <a:xfrm>
                <a:off x="3010" y="3322"/>
                <a:ext cx="13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=</a:t>
                </a:r>
                <a:endParaRPr lang="en-US"/>
              </a:p>
            </p:txBody>
          </p:sp>
          <p:sp>
            <p:nvSpPr>
              <p:cNvPr id="31782" name="Rectangle 34"/>
              <p:cNvSpPr>
                <a:spLocks noChangeArrowheads="1"/>
              </p:cNvSpPr>
              <p:nvPr/>
            </p:nvSpPr>
            <p:spPr bwMode="auto">
              <a:xfrm>
                <a:off x="3312" y="2925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783" name="Rectangle 35"/>
              <p:cNvSpPr>
                <a:spLocks noChangeArrowheads="1"/>
              </p:cNvSpPr>
              <p:nvPr/>
            </p:nvSpPr>
            <p:spPr bwMode="auto">
              <a:xfrm>
                <a:off x="343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4" name="Rectangle 36"/>
              <p:cNvSpPr>
                <a:spLocks noChangeArrowheads="1"/>
              </p:cNvSpPr>
              <p:nvPr/>
            </p:nvSpPr>
            <p:spPr bwMode="auto">
              <a:xfrm>
                <a:off x="3540" y="2925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785" name="Rectangle 37"/>
              <p:cNvSpPr>
                <a:spLocks noChangeArrowheads="1"/>
              </p:cNvSpPr>
              <p:nvPr/>
            </p:nvSpPr>
            <p:spPr bwMode="auto">
              <a:xfrm>
                <a:off x="3617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86" name="Rectangle 38"/>
              <p:cNvSpPr>
                <a:spLocks noChangeArrowheads="1"/>
              </p:cNvSpPr>
              <p:nvPr/>
            </p:nvSpPr>
            <p:spPr bwMode="auto">
              <a:xfrm>
                <a:off x="371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7" name="Rectangle 39"/>
              <p:cNvSpPr>
                <a:spLocks noChangeArrowheads="1"/>
              </p:cNvSpPr>
              <p:nvPr/>
            </p:nvSpPr>
            <p:spPr bwMode="auto">
              <a:xfrm>
                <a:off x="3820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8" name="Rectangle 40"/>
              <p:cNvSpPr>
                <a:spLocks noChangeArrowheads="1"/>
              </p:cNvSpPr>
              <p:nvPr/>
            </p:nvSpPr>
            <p:spPr bwMode="auto">
              <a:xfrm>
                <a:off x="3934" y="2925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89" name="Rectangle 41"/>
              <p:cNvSpPr>
                <a:spLocks noChangeArrowheads="1"/>
              </p:cNvSpPr>
              <p:nvPr/>
            </p:nvSpPr>
            <p:spPr bwMode="auto">
              <a:xfrm>
                <a:off x="399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0" name="Rectangle 42"/>
              <p:cNvSpPr>
                <a:spLocks noChangeArrowheads="1"/>
              </p:cNvSpPr>
              <p:nvPr/>
            </p:nvSpPr>
            <p:spPr bwMode="auto">
              <a:xfrm>
                <a:off x="4099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1" name="Rectangle 43"/>
              <p:cNvSpPr>
                <a:spLocks noChangeArrowheads="1"/>
              </p:cNvSpPr>
              <p:nvPr/>
            </p:nvSpPr>
            <p:spPr bwMode="auto">
              <a:xfrm>
                <a:off x="4214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2" name="Rectangle 44"/>
              <p:cNvSpPr>
                <a:spLocks noChangeArrowheads="1"/>
              </p:cNvSpPr>
              <p:nvPr/>
            </p:nvSpPr>
            <p:spPr bwMode="auto">
              <a:xfrm>
                <a:off x="4316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93" name="Rectangle 45"/>
              <p:cNvSpPr>
                <a:spLocks noChangeArrowheads="1"/>
              </p:cNvSpPr>
              <p:nvPr/>
            </p:nvSpPr>
            <p:spPr bwMode="auto">
              <a:xfrm>
                <a:off x="4373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94" name="Rectangle 46"/>
              <p:cNvSpPr>
                <a:spLocks noChangeArrowheads="1"/>
              </p:cNvSpPr>
              <p:nvPr/>
            </p:nvSpPr>
            <p:spPr bwMode="auto">
              <a:xfrm>
                <a:off x="4475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795" name="Rectangle 47"/>
              <p:cNvSpPr>
                <a:spLocks noChangeArrowheads="1"/>
              </p:cNvSpPr>
              <p:nvPr/>
            </p:nvSpPr>
            <p:spPr bwMode="auto">
              <a:xfrm>
                <a:off x="458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6" name="Rectangle 48"/>
              <p:cNvSpPr>
                <a:spLocks noChangeArrowheads="1"/>
              </p:cNvSpPr>
              <p:nvPr/>
            </p:nvSpPr>
            <p:spPr bwMode="auto">
              <a:xfrm>
                <a:off x="4691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97" name="Rectangle 49"/>
              <p:cNvSpPr>
                <a:spLocks noChangeArrowheads="1"/>
              </p:cNvSpPr>
              <p:nvPr/>
            </p:nvSpPr>
            <p:spPr bwMode="auto">
              <a:xfrm>
                <a:off x="4806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8" name="Rectangle 50"/>
              <p:cNvSpPr>
                <a:spLocks noChangeArrowheads="1"/>
              </p:cNvSpPr>
              <p:nvPr/>
            </p:nvSpPr>
            <p:spPr bwMode="auto">
              <a:xfrm>
                <a:off x="4921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9" name="Rectangle 51"/>
              <p:cNvSpPr>
                <a:spLocks noChangeArrowheads="1"/>
              </p:cNvSpPr>
              <p:nvPr/>
            </p:nvSpPr>
            <p:spPr bwMode="auto">
              <a:xfrm>
                <a:off x="5022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0" name="Rectangle 52"/>
              <p:cNvSpPr>
                <a:spLocks noChangeArrowheads="1"/>
              </p:cNvSpPr>
              <p:nvPr/>
            </p:nvSpPr>
            <p:spPr bwMode="auto">
              <a:xfrm>
                <a:off x="3199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1" name="Rectangle 53"/>
              <p:cNvSpPr>
                <a:spLocks noChangeArrowheads="1"/>
              </p:cNvSpPr>
              <p:nvPr/>
            </p:nvSpPr>
            <p:spPr bwMode="auto">
              <a:xfrm>
                <a:off x="326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2" name="Rectangle 54"/>
              <p:cNvSpPr>
                <a:spLocks noChangeArrowheads="1"/>
              </p:cNvSpPr>
              <p:nvPr/>
            </p:nvSpPr>
            <p:spPr bwMode="auto">
              <a:xfrm>
                <a:off x="3378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3" name="Rectangle 55"/>
              <p:cNvSpPr>
                <a:spLocks noChangeArrowheads="1"/>
              </p:cNvSpPr>
              <p:nvPr/>
            </p:nvSpPr>
            <p:spPr bwMode="auto">
              <a:xfrm>
                <a:off x="3435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q</a:t>
                </a:r>
                <a:endParaRPr lang="en-US"/>
              </a:p>
            </p:txBody>
          </p:sp>
          <p:sp>
            <p:nvSpPr>
              <p:cNvPr id="31804" name="Rectangle 56"/>
              <p:cNvSpPr>
                <a:spLocks noChangeArrowheads="1"/>
              </p:cNvSpPr>
              <p:nvPr/>
            </p:nvSpPr>
            <p:spPr bwMode="auto">
              <a:xfrm>
                <a:off x="355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u</a:t>
                </a:r>
                <a:endParaRPr lang="en-US"/>
              </a:p>
            </p:txBody>
          </p:sp>
          <p:sp>
            <p:nvSpPr>
              <p:cNvPr id="31805" name="Rectangle 57"/>
              <p:cNvSpPr>
                <a:spLocks noChangeArrowheads="1"/>
              </p:cNvSpPr>
              <p:nvPr/>
            </p:nvSpPr>
            <p:spPr bwMode="auto">
              <a:xfrm>
                <a:off x="3664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06" name="Rectangle 58"/>
              <p:cNvSpPr>
                <a:spLocks noChangeArrowheads="1"/>
              </p:cNvSpPr>
              <p:nvPr/>
            </p:nvSpPr>
            <p:spPr bwMode="auto">
              <a:xfrm>
                <a:off x="3766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>
                <a:off x="3881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08" name="Rectangle 60"/>
              <p:cNvSpPr>
                <a:spLocks noChangeArrowheads="1"/>
              </p:cNvSpPr>
              <p:nvPr/>
            </p:nvSpPr>
            <p:spPr bwMode="auto">
              <a:xfrm>
                <a:off x="3944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9" name="Rectangle 61"/>
              <p:cNvSpPr>
                <a:spLocks noChangeArrowheads="1"/>
              </p:cNvSpPr>
              <p:nvPr/>
            </p:nvSpPr>
            <p:spPr bwMode="auto">
              <a:xfrm>
                <a:off x="4007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10" name="Rectangle 62"/>
              <p:cNvSpPr>
                <a:spLocks noChangeArrowheads="1"/>
              </p:cNvSpPr>
              <p:nvPr/>
            </p:nvSpPr>
            <p:spPr bwMode="auto">
              <a:xfrm>
                <a:off x="4071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811" name="Rectangle 63"/>
              <p:cNvSpPr>
                <a:spLocks noChangeArrowheads="1"/>
              </p:cNvSpPr>
              <p:nvPr/>
            </p:nvSpPr>
            <p:spPr bwMode="auto">
              <a:xfrm>
                <a:off x="4185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12" name="Rectangle 64"/>
              <p:cNvSpPr>
                <a:spLocks noChangeArrowheads="1"/>
              </p:cNvSpPr>
              <p:nvPr/>
            </p:nvSpPr>
            <p:spPr bwMode="auto">
              <a:xfrm>
                <a:off x="424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3" name="Rectangle 65"/>
              <p:cNvSpPr>
                <a:spLocks noChangeArrowheads="1"/>
              </p:cNvSpPr>
              <p:nvPr/>
            </p:nvSpPr>
            <p:spPr bwMode="auto">
              <a:xfrm>
                <a:off x="435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4" name="Rectangle 66"/>
              <p:cNvSpPr>
                <a:spLocks noChangeArrowheads="1"/>
              </p:cNvSpPr>
              <p:nvPr/>
            </p:nvSpPr>
            <p:spPr bwMode="auto">
              <a:xfrm>
                <a:off x="4459" y="3180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815" name="Rectangle 67"/>
              <p:cNvSpPr>
                <a:spLocks noChangeArrowheads="1"/>
              </p:cNvSpPr>
              <p:nvPr/>
            </p:nvSpPr>
            <p:spPr bwMode="auto">
              <a:xfrm>
                <a:off x="4637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16" name="Rectangle 68"/>
              <p:cNvSpPr>
                <a:spLocks noChangeArrowheads="1"/>
              </p:cNvSpPr>
              <p:nvPr/>
            </p:nvSpPr>
            <p:spPr bwMode="auto">
              <a:xfrm>
                <a:off x="4739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17" name="Rectangle 69"/>
              <p:cNvSpPr>
                <a:spLocks noChangeArrowheads="1"/>
              </p:cNvSpPr>
              <p:nvPr/>
            </p:nvSpPr>
            <p:spPr bwMode="auto">
              <a:xfrm>
                <a:off x="4854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8" name="Rectangle 70"/>
              <p:cNvSpPr>
                <a:spLocks noChangeArrowheads="1"/>
              </p:cNvSpPr>
              <p:nvPr/>
            </p:nvSpPr>
            <p:spPr bwMode="auto">
              <a:xfrm>
                <a:off x="496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9" name="Rectangle 71"/>
              <p:cNvSpPr>
                <a:spLocks noChangeArrowheads="1"/>
              </p:cNvSpPr>
              <p:nvPr/>
            </p:nvSpPr>
            <p:spPr bwMode="auto">
              <a:xfrm>
                <a:off x="507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20" name="Rectangle 72"/>
              <p:cNvSpPr>
                <a:spLocks noChangeArrowheads="1"/>
              </p:cNvSpPr>
              <p:nvPr/>
            </p:nvSpPr>
            <p:spPr bwMode="auto">
              <a:xfrm>
                <a:off x="3312" y="3499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821" name="Rectangle 73"/>
              <p:cNvSpPr>
                <a:spLocks noChangeArrowheads="1"/>
              </p:cNvSpPr>
              <p:nvPr/>
            </p:nvSpPr>
            <p:spPr bwMode="auto">
              <a:xfrm>
                <a:off x="343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2" name="Rectangle 74"/>
              <p:cNvSpPr>
                <a:spLocks noChangeArrowheads="1"/>
              </p:cNvSpPr>
              <p:nvPr/>
            </p:nvSpPr>
            <p:spPr bwMode="auto">
              <a:xfrm>
                <a:off x="3540" y="3499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823" name="Rectangle 75"/>
              <p:cNvSpPr>
                <a:spLocks noChangeArrowheads="1"/>
              </p:cNvSpPr>
              <p:nvPr/>
            </p:nvSpPr>
            <p:spPr bwMode="auto">
              <a:xfrm>
                <a:off x="3617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24" name="Rectangle 76"/>
              <p:cNvSpPr>
                <a:spLocks noChangeArrowheads="1"/>
              </p:cNvSpPr>
              <p:nvPr/>
            </p:nvSpPr>
            <p:spPr bwMode="auto">
              <a:xfrm>
                <a:off x="371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5" name="Rectangle 77"/>
              <p:cNvSpPr>
                <a:spLocks noChangeArrowheads="1"/>
              </p:cNvSpPr>
              <p:nvPr/>
            </p:nvSpPr>
            <p:spPr bwMode="auto">
              <a:xfrm>
                <a:off x="3820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26" name="Rectangle 78"/>
              <p:cNvSpPr>
                <a:spLocks noChangeArrowheads="1"/>
              </p:cNvSpPr>
              <p:nvPr/>
            </p:nvSpPr>
            <p:spPr bwMode="auto">
              <a:xfrm>
                <a:off x="3934" y="3499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27" name="Rectangle 79"/>
              <p:cNvSpPr>
                <a:spLocks noChangeArrowheads="1"/>
              </p:cNvSpPr>
              <p:nvPr/>
            </p:nvSpPr>
            <p:spPr bwMode="auto">
              <a:xfrm>
                <a:off x="399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28" name="Rectangle 80"/>
              <p:cNvSpPr>
                <a:spLocks noChangeArrowheads="1"/>
              </p:cNvSpPr>
              <p:nvPr/>
            </p:nvSpPr>
            <p:spPr bwMode="auto">
              <a:xfrm>
                <a:off x="4099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29" name="Rectangle 81"/>
              <p:cNvSpPr>
                <a:spLocks noChangeArrowheads="1"/>
              </p:cNvSpPr>
              <p:nvPr/>
            </p:nvSpPr>
            <p:spPr bwMode="auto">
              <a:xfrm>
                <a:off x="4214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0" name="Rectangle 82"/>
              <p:cNvSpPr>
                <a:spLocks noChangeArrowheads="1"/>
              </p:cNvSpPr>
              <p:nvPr/>
            </p:nvSpPr>
            <p:spPr bwMode="auto">
              <a:xfrm>
                <a:off x="4316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1" name="Rectangle 83"/>
              <p:cNvSpPr>
                <a:spLocks noChangeArrowheads="1"/>
              </p:cNvSpPr>
              <p:nvPr/>
            </p:nvSpPr>
            <p:spPr bwMode="auto">
              <a:xfrm>
                <a:off x="4373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32" name="Rectangle 84"/>
              <p:cNvSpPr>
                <a:spLocks noChangeArrowheads="1"/>
              </p:cNvSpPr>
              <p:nvPr/>
            </p:nvSpPr>
            <p:spPr bwMode="auto">
              <a:xfrm>
                <a:off x="4475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833" name="Rectangle 85"/>
              <p:cNvSpPr>
                <a:spLocks noChangeArrowheads="1"/>
              </p:cNvSpPr>
              <p:nvPr/>
            </p:nvSpPr>
            <p:spPr bwMode="auto">
              <a:xfrm>
                <a:off x="458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34" name="Rectangle 86"/>
              <p:cNvSpPr>
                <a:spLocks noChangeArrowheads="1"/>
              </p:cNvSpPr>
              <p:nvPr/>
            </p:nvSpPr>
            <p:spPr bwMode="auto">
              <a:xfrm>
                <a:off x="4691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35" name="Rectangle 87"/>
              <p:cNvSpPr>
                <a:spLocks noChangeArrowheads="1"/>
              </p:cNvSpPr>
              <p:nvPr/>
            </p:nvSpPr>
            <p:spPr bwMode="auto">
              <a:xfrm>
                <a:off x="4806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36" name="Rectangle 88"/>
              <p:cNvSpPr>
                <a:spLocks noChangeArrowheads="1"/>
              </p:cNvSpPr>
              <p:nvPr/>
            </p:nvSpPr>
            <p:spPr bwMode="auto">
              <a:xfrm>
                <a:off x="4921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7" name="Rectangle 89"/>
              <p:cNvSpPr>
                <a:spLocks noChangeArrowheads="1"/>
              </p:cNvSpPr>
              <p:nvPr/>
            </p:nvSpPr>
            <p:spPr bwMode="auto">
              <a:xfrm>
                <a:off x="5022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8" name="Rectangle 90"/>
              <p:cNvSpPr>
                <a:spLocks noChangeArrowheads="1"/>
              </p:cNvSpPr>
              <p:nvPr/>
            </p:nvSpPr>
            <p:spPr bwMode="auto">
              <a:xfrm>
                <a:off x="3741" y="3754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39" name="Rectangle 91"/>
              <p:cNvSpPr>
                <a:spLocks noChangeArrowheads="1"/>
              </p:cNvSpPr>
              <p:nvPr/>
            </p:nvSpPr>
            <p:spPr bwMode="auto">
              <a:xfrm>
                <a:off x="3805" y="3754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40" name="Rectangle 92"/>
              <p:cNvSpPr>
                <a:spLocks noChangeArrowheads="1"/>
              </p:cNvSpPr>
              <p:nvPr/>
            </p:nvSpPr>
            <p:spPr bwMode="auto">
              <a:xfrm>
                <a:off x="3919" y="3754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</p:grpSp>
        <p:sp>
          <p:nvSpPr>
            <p:cNvPr id="31752" name="Rectangle 94"/>
            <p:cNvSpPr>
              <a:spLocks noChangeArrowheads="1"/>
            </p:cNvSpPr>
            <p:nvPr/>
          </p:nvSpPr>
          <p:spPr bwMode="auto">
            <a:xfrm>
              <a:off x="3936" y="3600"/>
              <a:ext cx="1240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900">
                  <a:solidFill>
                    <a:srgbClr val="000000"/>
                  </a:solidFill>
                  <a:latin typeface="Times New Roman" pitchFamily="48" charset="0"/>
                </a:rPr>
                <a:t>the price of good 2. 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40E415E2-DA1A-4E63-ADBA-0CCF7E788BB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smtClean="0">
                <a:solidFill>
                  <a:srgbClr val="720E3E"/>
                </a:solidFill>
              </a:rPr>
              <a:t>Price elasticity of supply</a:t>
            </a:r>
            <a:r>
              <a:rPr lang="en-US" smtClean="0"/>
              <a:t> is a measure of how much the quantity supplied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Price elasticity of supply is the percentage change in quantity supplied given a percent change in the price. </a:t>
            </a:r>
            <a:br>
              <a:rPr lang="en-US" smtClean="0"/>
            </a:br>
            <a:endParaRPr 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… allows us to analyze supply and demand with greater precision. 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… is a measure of how much buyers and sellers respond 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ACE15B2A-9A4D-4967-82D8-897DD6492F0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Ability of sellers to change the amount of the good they produce.</a:t>
            </a:r>
          </a:p>
          <a:p>
            <a:pPr lvl="1" eaLnBrk="1" hangingPunct="1">
              <a:defRPr/>
            </a:pPr>
            <a:r>
              <a:rPr lang="en-US" dirty="0" smtClean="0"/>
              <a:t>Beach-front land is inelastic.</a:t>
            </a:r>
          </a:p>
          <a:p>
            <a:pPr lvl="1" eaLnBrk="1" hangingPunct="1">
              <a:defRPr/>
            </a:pPr>
            <a:r>
              <a:rPr lang="en-US" dirty="0" smtClean="0"/>
              <a:t>Books, cars, or manufactured goods are elastic.</a:t>
            </a:r>
          </a:p>
          <a:p>
            <a:pPr eaLnBrk="1" hangingPunct="1">
              <a:defRPr/>
            </a:pPr>
            <a:r>
              <a:rPr lang="en-US" dirty="0" smtClean="0"/>
              <a:t>Time period. </a:t>
            </a:r>
          </a:p>
          <a:p>
            <a:pPr lvl="1" eaLnBrk="1" hangingPunct="1">
              <a:defRPr/>
            </a:pPr>
            <a:r>
              <a:rPr lang="en-US" dirty="0" smtClean="0"/>
              <a:t>Supply is more elastic in the long run.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Supply and Its Determinants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bldLvl="4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C4DF61CC-958A-41F4-9B61-9116524277D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price elasticity of supply is computed as the percentage change in the quantity supplied divided by the percentage change in price.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graphicFrame>
        <p:nvGraphicFramePr>
          <p:cNvPr id="92257" name="Object 97"/>
          <p:cNvGraphicFramePr>
            <a:graphicFrameLocks noChangeAspect="1"/>
          </p:cNvGraphicFramePr>
          <p:nvPr/>
        </p:nvGraphicFramePr>
        <p:xfrm>
          <a:off x="609600" y="4038600"/>
          <a:ext cx="7391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5016240" imgH="850680" progId="">
                  <p:embed/>
                </p:oleObj>
              </mc:Choice>
              <mc:Fallback>
                <p:oleObj name="Equation" r:id="rId4" imgW="5016240" imgH="850680" progId="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391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1B483B38-F063-4E34-8293-8ACFA5A6AEB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… using the midpoint method, we calculate the percent change in the price as (2.10 - 1.90) / 2.00 x 100 = 10%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smtClean="0"/>
              <a:t>Similarly, we calculate the percent change in the quantity supplied as (11 000 - 9000) / 10 000 x 100 = 20%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29200" y="411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85800" y="4419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supply = 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b="1">
                <a:solidFill>
                  <a:schemeClr val="accent2"/>
                </a:solidFill>
              </a:rPr>
              <a:t>Suppose an increase in the price of milk from $1.90 to $2.10 a litre raises the amount that dairy farmers produce from 9000 to 11 000 L per month…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019800" y="4343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96272" name="Rectangle 1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bldLvl="4" autoUpdateAnimBg="0"/>
      <p:bldP spid="96260" grpId="0"/>
      <p:bldP spid="96264" grpId="0" animBg="1"/>
      <p:bldP spid="96265" grpId="0"/>
      <p:bldP spid="96266" grpId="0" build="p" bldLvl="4" autoUpdateAnimBg="0"/>
      <p:bldP spid="96267" grpId="0"/>
      <p:bldP spid="962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716E5B36-4C2C-42FA-AE1C-7B2773CC075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81450" y="1485900"/>
            <a:ext cx="1946275" cy="4341813"/>
            <a:chOff x="2508" y="936"/>
            <a:chExt cx="1226" cy="2735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508" y="1034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2590" y="936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3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5867" name="Text Box 17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5868" name="Line 18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6" name="Line 19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supplied unchanged.</a:t>
              </a:r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3"/>
          <p:cNvGrpSpPr>
            <a:grpSpLocks/>
          </p:cNvGrpSpPr>
          <p:nvPr/>
        </p:nvGrpSpPr>
        <p:grpSpPr bwMode="auto">
          <a:xfrm>
            <a:off x="503238" y="3852863"/>
            <a:ext cx="3746500" cy="2354262"/>
            <a:chOff x="317" y="2427"/>
            <a:chExt cx="2360" cy="1483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2334" y="369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17" y="2427"/>
              <a:ext cx="2255" cy="1239"/>
              <a:chOff x="317" y="2427"/>
              <a:chExt cx="2255" cy="1239"/>
            </a:xfrm>
          </p:grpSpPr>
          <p:grpSp>
            <p:nvGrpSpPr>
              <p:cNvPr id="35858" name="Group 26"/>
              <p:cNvGrpSpPr>
                <a:grpSpLocks/>
              </p:cNvGrpSpPr>
              <p:nvPr/>
            </p:nvGrpSpPr>
            <p:grpSpPr bwMode="auto">
              <a:xfrm>
                <a:off x="317" y="2427"/>
                <a:ext cx="2255" cy="192"/>
                <a:chOff x="317" y="2427"/>
                <a:chExt cx="2255" cy="192"/>
              </a:xfrm>
            </p:grpSpPr>
            <p:sp>
              <p:nvSpPr>
                <p:cNvPr id="35860" name="Line 27"/>
                <p:cNvSpPr>
                  <a:spLocks noChangeShapeType="1"/>
                </p:cNvSpPr>
                <p:nvPr/>
              </p:nvSpPr>
              <p:spPr bwMode="auto">
                <a:xfrm>
                  <a:off x="759" y="2526"/>
                  <a:ext cx="17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0" y="2471"/>
                  <a:ext cx="122" cy="11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7" y="2427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/>
                    <a:t>$4.00</a:t>
                  </a:r>
                </a:p>
              </p:txBody>
            </p:sp>
          </p:grpSp>
          <p:sp>
            <p:nvSpPr>
              <p:cNvPr id="35859" name="Line 30"/>
              <p:cNvSpPr>
                <a:spLocks noChangeShapeType="1"/>
              </p:cNvSpPr>
              <p:nvPr/>
            </p:nvSpPr>
            <p:spPr bwMode="auto">
              <a:xfrm>
                <a:off x="2511" y="2541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a): Perfectly Inelastic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6B7576E1-779B-427D-87C9-ADA9A9F8727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182688" y="14843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 dirty="0">
                <a:solidFill>
                  <a:schemeClr val="bg1"/>
                </a:solidFill>
              </a:rPr>
              <a:t>E </a:t>
            </a:r>
            <a:r>
              <a:rPr lang="en-GB" sz="1800" b="1" dirty="0">
                <a:solidFill>
                  <a:schemeClr val="bg1"/>
                </a:solidFill>
              </a:rPr>
              <a:t>&lt; </a:t>
            </a:r>
            <a:r>
              <a:rPr lang="en-GB" sz="1800" b="1" dirty="0" smtClean="0">
                <a:solidFill>
                  <a:schemeClr val="bg1"/>
                </a:solidFill>
              </a:rPr>
              <a:t>1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7938" y="1592263"/>
            <a:ext cx="4260850" cy="3657600"/>
            <a:chOff x="1605" y="1003"/>
            <a:chExt cx="2684" cy="2304"/>
          </a:xfrm>
        </p:grpSpPr>
        <p:sp>
          <p:nvSpPr>
            <p:cNvPr id="36899" name="Line 9"/>
            <p:cNvSpPr>
              <a:spLocks noChangeShapeType="1"/>
            </p:cNvSpPr>
            <p:nvPr/>
          </p:nvSpPr>
          <p:spPr bwMode="auto">
            <a:xfrm flipH="1">
              <a:off x="1605" y="1078"/>
              <a:ext cx="1499" cy="222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3145" y="1003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6895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6897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6898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10% increase in quantity supplied.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16250"/>
            <a:ext cx="2882900" cy="2803525"/>
            <a:chOff x="756" y="1900"/>
            <a:chExt cx="1816" cy="1766"/>
          </a:xfrm>
        </p:grpSpPr>
        <p:grpSp>
          <p:nvGrpSpPr>
            <p:cNvPr id="36889" name="Group 22"/>
            <p:cNvGrpSpPr>
              <a:grpSpLocks/>
            </p:cNvGrpSpPr>
            <p:nvPr/>
          </p:nvGrpSpPr>
          <p:grpSpPr bwMode="auto">
            <a:xfrm>
              <a:off x="756" y="1900"/>
              <a:ext cx="1816" cy="118"/>
              <a:chOff x="756" y="1900"/>
              <a:chExt cx="1816" cy="118"/>
            </a:xfrm>
          </p:grpSpPr>
          <p:sp>
            <p:nvSpPr>
              <p:cNvPr id="36891" name="Line 23"/>
              <p:cNvSpPr>
                <a:spLocks noChangeShapeType="1"/>
              </p:cNvSpPr>
              <p:nvPr/>
            </p:nvSpPr>
            <p:spPr bwMode="auto">
              <a:xfrm>
                <a:off x="756" y="1946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Oval 24"/>
              <p:cNvSpPr>
                <a:spLocks noChangeAspect="1" noChangeArrowheads="1"/>
              </p:cNvSpPr>
              <p:nvPr/>
            </p:nvSpPr>
            <p:spPr bwMode="auto">
              <a:xfrm>
                <a:off x="2450" y="190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511" y="1970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6885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6886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597275" y="5848350"/>
            <a:ext cx="654050" cy="336550"/>
            <a:chOff x="2266" y="3684"/>
            <a:chExt cx="412" cy="212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335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110</a:t>
              </a:r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2266" y="37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92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b): Inelastic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2757001F-74AD-490C-B0F9-6165AA4DC59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6975" y="1943100"/>
            <a:ext cx="6386513" cy="3849688"/>
            <a:chOff x="754" y="1224"/>
            <a:chExt cx="4023" cy="2425"/>
          </a:xfrm>
        </p:grpSpPr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 flipH="1">
              <a:off x="754" y="1381"/>
              <a:ext cx="2805" cy="226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3614" y="1224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7919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7921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7917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22% increase in quantity supplied.</a:t>
              </a:r>
            </a:p>
          </p:txBody>
        </p:sp>
        <p:sp>
          <p:nvSpPr>
            <p:cNvPr id="37918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2992438"/>
            <a:ext cx="3424238" cy="2814637"/>
            <a:chOff x="756" y="1885"/>
            <a:chExt cx="2157" cy="1773"/>
          </a:xfrm>
        </p:grpSpPr>
        <p:grpSp>
          <p:nvGrpSpPr>
            <p:cNvPr id="37913" name="Group 22"/>
            <p:cNvGrpSpPr>
              <a:grpSpLocks/>
            </p:cNvGrpSpPr>
            <p:nvPr/>
          </p:nvGrpSpPr>
          <p:grpSpPr bwMode="auto">
            <a:xfrm>
              <a:off x="756" y="1885"/>
              <a:ext cx="2157" cy="118"/>
              <a:chOff x="756" y="1885"/>
              <a:chExt cx="2157" cy="118"/>
            </a:xfrm>
          </p:grpSpPr>
          <p:sp>
            <p:nvSpPr>
              <p:cNvPr id="37915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Oval 24"/>
              <p:cNvSpPr>
                <a:spLocks noChangeAspect="1" noChangeArrowheads="1"/>
              </p:cNvSpPr>
              <p:nvPr/>
            </p:nvSpPr>
            <p:spPr bwMode="auto">
              <a:xfrm>
                <a:off x="2791" y="188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844" y="1962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7909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7910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48350"/>
            <a:ext cx="1089025" cy="336550"/>
            <a:chOff x="2288" y="3684"/>
            <a:chExt cx="686" cy="212"/>
          </a:xfrm>
        </p:grpSpPr>
        <p:sp>
          <p:nvSpPr>
            <p:cNvPr id="37906" name="Text Box 33"/>
            <p:cNvSpPr txBox="1">
              <a:spLocks noChangeArrowheads="1"/>
            </p:cNvSpPr>
            <p:nvPr/>
          </p:nvSpPr>
          <p:spPr bwMode="auto">
            <a:xfrm>
              <a:off x="2631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125</a:t>
              </a:r>
            </a:p>
          </p:txBody>
        </p:sp>
        <p:sp>
          <p:nvSpPr>
            <p:cNvPr id="37907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0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c): Unit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D434F04F-1840-43B5-B6BF-D1813ED7CF9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2888" y="2636838"/>
            <a:ext cx="6599237" cy="2132012"/>
            <a:chOff x="953" y="1661"/>
            <a:chExt cx="4157" cy="1343"/>
          </a:xfrm>
        </p:grpSpPr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953" y="1825"/>
              <a:ext cx="2932" cy="117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Text Box 10"/>
            <p:cNvSpPr txBox="1">
              <a:spLocks noChangeArrowheads="1"/>
            </p:cNvSpPr>
            <p:nvPr/>
          </p:nvSpPr>
          <p:spPr bwMode="auto">
            <a:xfrm>
              <a:off x="3947" y="1661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8943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8945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4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59125" y="6149975"/>
            <a:ext cx="2857500" cy="511175"/>
            <a:chOff x="1597" y="3881"/>
            <a:chExt cx="1800" cy="322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67% increase in quantity supplied.</a:t>
              </a:r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40063"/>
            <a:ext cx="4516438" cy="2803525"/>
            <a:chOff x="756" y="1915"/>
            <a:chExt cx="2845" cy="1766"/>
          </a:xfrm>
        </p:grpSpPr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756" y="1915"/>
              <a:ext cx="2845" cy="118"/>
              <a:chOff x="756" y="1915"/>
              <a:chExt cx="2845" cy="118"/>
            </a:xfrm>
          </p:grpSpPr>
          <p:sp>
            <p:nvSpPr>
              <p:cNvPr id="38939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80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Oval 24"/>
              <p:cNvSpPr>
                <a:spLocks noChangeAspect="1" noChangeArrowheads="1"/>
              </p:cNvSpPr>
              <p:nvPr/>
            </p:nvSpPr>
            <p:spPr bwMode="auto">
              <a:xfrm>
                <a:off x="3479" y="191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3533" y="1992"/>
              <a:ext cx="0" cy="1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8934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59463"/>
            <a:ext cx="2239963" cy="336550"/>
            <a:chOff x="2288" y="3691"/>
            <a:chExt cx="1411" cy="212"/>
          </a:xfrm>
        </p:grpSpPr>
        <p:sp>
          <p:nvSpPr>
            <p:cNvPr id="38930" name="Text Box 33"/>
            <p:cNvSpPr txBox="1">
              <a:spLocks noChangeArrowheads="1"/>
            </p:cNvSpPr>
            <p:nvPr/>
          </p:nvSpPr>
          <p:spPr bwMode="auto">
            <a:xfrm>
              <a:off x="3356" y="3691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  <p:sp>
          <p:nvSpPr>
            <p:cNvPr id="38931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8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d):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ED75933F-8BCD-4170-96F8-6D31207A38A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511175"/>
            <a:chOff x="1597" y="3881"/>
            <a:chExt cx="2052" cy="322"/>
          </a:xfrm>
        </p:grpSpPr>
        <p:sp>
          <p:nvSpPr>
            <p:cNvPr id="3995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producers will supply any quantity. </a:t>
              </a:r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  <p:sp>
          <p:nvSpPr>
            <p:cNvPr id="39956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supplied is infinite. 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9951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supplied is zero. </a:t>
              </a:r>
            </a:p>
          </p:txBody>
        </p:sp>
        <p:sp>
          <p:nvSpPr>
            <p:cNvPr id="39952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2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e): Perfectly Elastic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976CD979-1E0C-40A3-B0B4-E4DA4E5F67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40968" name="Arc 8"/>
          <p:cNvSpPr>
            <a:spLocks/>
          </p:cNvSpPr>
          <p:nvPr/>
        </p:nvSpPr>
        <p:spPr bwMode="auto">
          <a:xfrm flipV="1">
            <a:off x="1200150" y="1928813"/>
            <a:ext cx="5513388" cy="2938462"/>
          </a:xfrm>
          <a:custGeom>
            <a:avLst/>
            <a:gdLst>
              <a:gd name="T0" fmla="*/ 0 w 21600"/>
              <a:gd name="T1" fmla="*/ 0 h 21600"/>
              <a:gd name="T2" fmla="*/ 1407289226 w 21600"/>
              <a:gd name="T3" fmla="*/ 399748090 h 21600"/>
              <a:gd name="T4" fmla="*/ 0 w 21600"/>
              <a:gd name="T5" fmla="*/ 3997480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8313" y="4576763"/>
            <a:ext cx="2633662" cy="1477962"/>
            <a:chOff x="295" y="2883"/>
            <a:chExt cx="1659" cy="931"/>
          </a:xfrm>
        </p:grpSpPr>
        <p:sp>
          <p:nvSpPr>
            <p:cNvPr id="40995" name="Line 10"/>
            <p:cNvSpPr>
              <a:spLocks noChangeShapeType="1"/>
            </p:cNvSpPr>
            <p:nvPr/>
          </p:nvSpPr>
          <p:spPr bwMode="auto">
            <a:xfrm>
              <a:off x="726" y="297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11"/>
            <p:cNvSpPr>
              <a:spLocks noChangeShapeType="1"/>
            </p:cNvSpPr>
            <p:nvPr/>
          </p:nvSpPr>
          <p:spPr bwMode="auto">
            <a:xfrm>
              <a:off x="1785" y="2992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12"/>
            <p:cNvSpPr>
              <a:spLocks noChangeAspect="1" noChangeArrowheads="1"/>
            </p:cNvSpPr>
            <p:nvPr/>
          </p:nvSpPr>
          <p:spPr bwMode="auto">
            <a:xfrm>
              <a:off x="1717" y="292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95" y="2883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400"/>
                <a:t>$3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1611" y="360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1013" y="4367213"/>
            <a:ext cx="3490912" cy="1689100"/>
            <a:chOff x="303" y="2751"/>
            <a:chExt cx="2199" cy="1064"/>
          </a:xfrm>
        </p:grpSpPr>
        <p:sp>
          <p:nvSpPr>
            <p:cNvPr id="40990" name="Line 16"/>
            <p:cNvSpPr>
              <a:spLocks noChangeShapeType="1"/>
            </p:cNvSpPr>
            <p:nvPr/>
          </p:nvSpPr>
          <p:spPr bwMode="auto">
            <a:xfrm>
              <a:off x="733" y="2852"/>
              <a:ext cx="16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17"/>
            <p:cNvSpPr>
              <a:spLocks noChangeShapeType="1"/>
            </p:cNvSpPr>
            <p:nvPr/>
          </p:nvSpPr>
          <p:spPr bwMode="auto">
            <a:xfrm>
              <a:off x="2340" y="2895"/>
              <a:ext cx="0" cy="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Oval 18"/>
            <p:cNvSpPr>
              <a:spLocks noChangeAspect="1" noChangeArrowheads="1"/>
            </p:cNvSpPr>
            <p:nvPr/>
          </p:nvSpPr>
          <p:spPr bwMode="auto">
            <a:xfrm>
              <a:off x="2272" y="281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Text Box 19"/>
            <p:cNvSpPr txBox="1">
              <a:spLocks noChangeArrowheads="1"/>
            </p:cNvSpPr>
            <p:nvPr/>
          </p:nvSpPr>
          <p:spPr bwMode="auto">
            <a:xfrm>
              <a:off x="303" y="2751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400"/>
                <a:t>$4</a:t>
              </a:r>
            </a:p>
          </p:txBody>
        </p:sp>
        <p:sp>
          <p:nvSpPr>
            <p:cNvPr id="40994" name="Text Box 20"/>
            <p:cNvSpPr txBox="1">
              <a:spLocks noChangeArrowheads="1"/>
            </p:cNvSpPr>
            <p:nvPr/>
          </p:nvSpPr>
          <p:spPr bwMode="auto">
            <a:xfrm>
              <a:off x="2159" y="360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9900" y="2614613"/>
            <a:ext cx="6311900" cy="3416300"/>
            <a:chOff x="296" y="1647"/>
            <a:chExt cx="3976" cy="2152"/>
          </a:xfrm>
        </p:grpSpPr>
        <p:sp>
          <p:nvSpPr>
            <p:cNvPr id="40985" name="Line 22"/>
            <p:cNvSpPr>
              <a:spLocks noChangeShapeType="1"/>
            </p:cNvSpPr>
            <p:nvPr/>
          </p:nvSpPr>
          <p:spPr bwMode="auto">
            <a:xfrm>
              <a:off x="4103" y="1777"/>
              <a:ext cx="0" cy="18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Oval 23"/>
            <p:cNvSpPr>
              <a:spLocks noChangeAspect="1" noChangeArrowheads="1"/>
            </p:cNvSpPr>
            <p:nvPr/>
          </p:nvSpPr>
          <p:spPr bwMode="auto">
            <a:xfrm>
              <a:off x="4034" y="1684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4"/>
            <p:cNvSpPr>
              <a:spLocks noChangeShapeType="1"/>
            </p:cNvSpPr>
            <p:nvPr/>
          </p:nvSpPr>
          <p:spPr bwMode="auto">
            <a:xfrm>
              <a:off x="720" y="1746"/>
              <a:ext cx="3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Text Box 25"/>
            <p:cNvSpPr txBox="1">
              <a:spLocks noChangeArrowheads="1"/>
            </p:cNvSpPr>
            <p:nvPr/>
          </p:nvSpPr>
          <p:spPr bwMode="auto">
            <a:xfrm>
              <a:off x="296" y="164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400"/>
                <a:t>$12</a:t>
              </a:r>
            </a:p>
          </p:txBody>
        </p:sp>
        <p:sp>
          <p:nvSpPr>
            <p:cNvPr id="40989" name="Text Box 26"/>
            <p:cNvSpPr txBox="1">
              <a:spLocks noChangeArrowheads="1"/>
            </p:cNvSpPr>
            <p:nvPr/>
          </p:nvSpPr>
          <p:spPr bwMode="auto">
            <a:xfrm>
              <a:off x="3929" y="3587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500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81013" y="1968500"/>
            <a:ext cx="6594475" cy="4273550"/>
            <a:chOff x="303" y="1240"/>
            <a:chExt cx="4154" cy="2692"/>
          </a:xfrm>
        </p:grpSpPr>
        <p:sp>
          <p:nvSpPr>
            <p:cNvPr id="40980" name="Text Box 28"/>
            <p:cNvSpPr txBox="1">
              <a:spLocks noChangeArrowheads="1"/>
            </p:cNvSpPr>
            <p:nvPr/>
          </p:nvSpPr>
          <p:spPr bwMode="auto">
            <a:xfrm>
              <a:off x="303" y="1240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400"/>
                <a:t>$15</a:t>
              </a:r>
            </a:p>
          </p:txBody>
        </p:sp>
        <p:sp>
          <p:nvSpPr>
            <p:cNvPr id="40981" name="Line 29"/>
            <p:cNvSpPr>
              <a:spLocks noChangeShapeType="1"/>
            </p:cNvSpPr>
            <p:nvPr/>
          </p:nvSpPr>
          <p:spPr bwMode="auto">
            <a:xfrm>
              <a:off x="720" y="1331"/>
              <a:ext cx="3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Oval 30"/>
            <p:cNvSpPr>
              <a:spLocks noChangeAspect="1" noChangeArrowheads="1"/>
            </p:cNvSpPr>
            <p:nvPr/>
          </p:nvSpPr>
          <p:spPr bwMode="auto">
            <a:xfrm>
              <a:off x="4168" y="1277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31"/>
            <p:cNvSpPr>
              <a:spLocks noChangeShapeType="1"/>
            </p:cNvSpPr>
            <p:nvPr/>
          </p:nvSpPr>
          <p:spPr bwMode="auto">
            <a:xfrm>
              <a:off x="4251" y="1384"/>
              <a:ext cx="0" cy="2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Text Box 32"/>
            <p:cNvSpPr txBox="1">
              <a:spLocks noChangeArrowheads="1"/>
            </p:cNvSpPr>
            <p:nvPr/>
          </p:nvSpPr>
          <p:spPr bwMode="auto">
            <a:xfrm>
              <a:off x="4114" y="3720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525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28825" y="3582988"/>
            <a:ext cx="1785938" cy="703262"/>
            <a:chOff x="1278" y="2257"/>
            <a:chExt cx="1125" cy="443"/>
          </a:xfrm>
        </p:grpSpPr>
        <p:sp>
          <p:nvSpPr>
            <p:cNvPr id="40978" name="Text Box 34"/>
            <p:cNvSpPr txBox="1">
              <a:spLocks noChangeArrowheads="1"/>
            </p:cNvSpPr>
            <p:nvPr/>
          </p:nvSpPr>
          <p:spPr bwMode="auto">
            <a:xfrm>
              <a:off x="1278" y="2257"/>
              <a:ext cx="697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Elasticity is greater than 1</a:t>
              </a:r>
            </a:p>
          </p:txBody>
        </p:sp>
        <p:sp>
          <p:nvSpPr>
            <p:cNvPr id="40979" name="AutoShape 35"/>
            <p:cNvSpPr>
              <a:spLocks/>
            </p:cNvSpPr>
            <p:nvPr/>
          </p:nvSpPr>
          <p:spPr bwMode="auto">
            <a:xfrm rot="4422833">
              <a:off x="1831" y="2127"/>
              <a:ext cx="174" cy="971"/>
            </a:xfrm>
            <a:prstGeom prst="leftBrace">
              <a:avLst>
                <a:gd name="adj1" fmla="val 465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849813" y="2028825"/>
            <a:ext cx="1435100" cy="723900"/>
            <a:chOff x="3055" y="1278"/>
            <a:chExt cx="904" cy="456"/>
          </a:xfrm>
        </p:grpSpPr>
        <p:sp>
          <p:nvSpPr>
            <p:cNvPr id="40976" name="AutoShape 37"/>
            <p:cNvSpPr>
              <a:spLocks/>
            </p:cNvSpPr>
            <p:nvPr/>
          </p:nvSpPr>
          <p:spPr bwMode="auto">
            <a:xfrm rot="1657053">
              <a:off x="3786" y="1278"/>
              <a:ext cx="173" cy="456"/>
            </a:xfrm>
            <a:prstGeom prst="leftBrace">
              <a:avLst>
                <a:gd name="adj1" fmla="val 2196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Text Box 38"/>
            <p:cNvSpPr txBox="1">
              <a:spLocks noChangeArrowheads="1"/>
            </p:cNvSpPr>
            <p:nvPr/>
          </p:nvSpPr>
          <p:spPr bwMode="auto">
            <a:xfrm>
              <a:off x="3055" y="1353"/>
              <a:ext cx="697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Elasticity is less than 1</a:t>
              </a:r>
            </a:p>
          </p:txBody>
        </p:sp>
      </p:grpSp>
      <p:sp>
        <p:nvSpPr>
          <p:cNvPr id="53288" name="Rectangle 4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5-7: </a:t>
            </a:r>
            <a:r>
              <a:rPr lang="en-GB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the price elasticity of supply can vary</a:t>
            </a:r>
            <a:endParaRPr lang="en-US" sz="1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EDE63BF3-9D5D-49BD-8BE0-72B6EF4132B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Good news bad news for farmers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OPEC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Drugs and crime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32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APPLICATIONS OF SUPPLY, DEMAND, AND ELASTICITY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E3E"/>
                </a:solidFill>
              </a:rPr>
              <a:t>Price elasticity of demand</a:t>
            </a:r>
            <a:r>
              <a:rPr lang="en-US" dirty="0" smtClean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Price elasticity of demand is the percentage change in quantity demanded given a percent change in the price.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1782BF97-E8AE-497D-897C-401F50F933C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125095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748338" y="1433513"/>
            <a:ext cx="2446337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Increase in Supply</a:t>
            </a:r>
          </a:p>
        </p:txBody>
      </p:sp>
      <p:grpSp>
        <p:nvGrpSpPr>
          <p:cNvPr id="43014" name="Group 5"/>
          <p:cNvGrpSpPr>
            <a:grpSpLocks/>
          </p:cNvGrpSpPr>
          <p:nvPr/>
        </p:nvGrpSpPr>
        <p:grpSpPr bwMode="auto">
          <a:xfrm>
            <a:off x="4256088" y="2170113"/>
            <a:ext cx="2409825" cy="3435350"/>
            <a:chOff x="2675" y="1360"/>
            <a:chExt cx="1503" cy="2171"/>
          </a:xfrm>
        </p:grpSpPr>
        <p:sp>
          <p:nvSpPr>
            <p:cNvPr id="43051" name="Line 6"/>
            <p:cNvSpPr>
              <a:spLocks noChangeShapeType="1"/>
            </p:cNvSpPr>
            <p:nvPr/>
          </p:nvSpPr>
          <p:spPr bwMode="auto">
            <a:xfrm>
              <a:off x="2675" y="1360"/>
              <a:ext cx="845" cy="215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Text Box 7"/>
            <p:cNvSpPr txBox="1">
              <a:spLocks noChangeArrowheads="1"/>
            </p:cNvSpPr>
            <p:nvPr/>
          </p:nvSpPr>
          <p:spPr bwMode="auto">
            <a:xfrm>
              <a:off x="3547" y="3318"/>
              <a:ext cx="6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3015" name="Group 8"/>
          <p:cNvGrpSpPr>
            <a:grpSpLocks/>
          </p:cNvGrpSpPr>
          <p:nvPr/>
        </p:nvGrpSpPr>
        <p:grpSpPr bwMode="auto">
          <a:xfrm>
            <a:off x="3206750" y="1873250"/>
            <a:ext cx="3722688" cy="2727325"/>
            <a:chOff x="2020" y="1194"/>
            <a:chExt cx="2345" cy="1718"/>
          </a:xfrm>
        </p:grpSpPr>
        <p:sp>
          <p:nvSpPr>
            <p:cNvPr id="43049" name="Line 9"/>
            <p:cNvSpPr>
              <a:spLocks noChangeShapeType="1"/>
            </p:cNvSpPr>
            <p:nvPr/>
          </p:nvSpPr>
          <p:spPr bwMode="auto">
            <a:xfrm rot="20223501" flipV="1">
              <a:off x="2020" y="1704"/>
              <a:ext cx="1957" cy="120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Text Box 10"/>
            <p:cNvSpPr txBox="1">
              <a:spLocks noChangeArrowheads="1"/>
            </p:cNvSpPr>
            <p:nvPr/>
          </p:nvSpPr>
          <p:spPr bwMode="auto">
            <a:xfrm rot="-65697">
              <a:off x="3690" y="1194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758825" y="3433763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06513" y="3486150"/>
            <a:ext cx="3590925" cy="2354263"/>
            <a:chOff x="816" y="2196"/>
            <a:chExt cx="2262" cy="1483"/>
          </a:xfrm>
        </p:grpSpPr>
        <p:sp>
          <p:nvSpPr>
            <p:cNvPr id="43046" name="Line 13"/>
            <p:cNvSpPr>
              <a:spLocks noChangeShapeType="1"/>
            </p:cNvSpPr>
            <p:nvPr/>
          </p:nvSpPr>
          <p:spPr bwMode="auto">
            <a:xfrm>
              <a:off x="816" y="2258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14"/>
            <p:cNvSpPr>
              <a:spLocks noChangeShapeType="1"/>
            </p:cNvSpPr>
            <p:nvPr/>
          </p:nvSpPr>
          <p:spPr bwMode="auto">
            <a:xfrm>
              <a:off x="3005" y="2294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Oval 15"/>
            <p:cNvSpPr>
              <a:spLocks noChangeAspect="1" noChangeArrowheads="1"/>
            </p:cNvSpPr>
            <p:nvPr/>
          </p:nvSpPr>
          <p:spPr bwMode="auto">
            <a:xfrm>
              <a:off x="2956" y="21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8" name="Text Box 16"/>
          <p:cNvSpPr txBox="1">
            <a:spLocks noChangeArrowheads="1"/>
          </p:cNvSpPr>
          <p:nvPr/>
        </p:nvSpPr>
        <p:spPr bwMode="auto">
          <a:xfrm>
            <a:off x="6724650" y="5894388"/>
            <a:ext cx="1754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Wheat</a:t>
            </a:r>
          </a:p>
        </p:txBody>
      </p:sp>
      <p:sp>
        <p:nvSpPr>
          <p:cNvPr id="43019" name="Text Box 17"/>
          <p:cNvSpPr txBox="1">
            <a:spLocks noChangeArrowheads="1"/>
          </p:cNvSpPr>
          <p:nvPr/>
        </p:nvSpPr>
        <p:spPr bwMode="auto">
          <a:xfrm>
            <a:off x="246063" y="1335088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Wheat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403725" y="2063750"/>
            <a:ext cx="2846388" cy="3371850"/>
            <a:chOff x="2725" y="1391"/>
            <a:chExt cx="1793" cy="2124"/>
          </a:xfrm>
        </p:grpSpPr>
        <p:sp>
          <p:nvSpPr>
            <p:cNvPr id="43044" name="Line 19"/>
            <p:cNvSpPr>
              <a:spLocks noChangeShapeType="1"/>
            </p:cNvSpPr>
            <p:nvPr/>
          </p:nvSpPr>
          <p:spPr bwMode="auto">
            <a:xfrm flipV="1">
              <a:off x="2725" y="1618"/>
              <a:ext cx="1444" cy="189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Text Box 20"/>
            <p:cNvSpPr txBox="1">
              <a:spLocks noChangeArrowheads="1"/>
            </p:cNvSpPr>
            <p:nvPr/>
          </p:nvSpPr>
          <p:spPr bwMode="auto">
            <a:xfrm>
              <a:off x="4183" y="1391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07963" y="3927475"/>
            <a:ext cx="881062" cy="1371600"/>
            <a:chOff x="131" y="2474"/>
            <a:chExt cx="555" cy="864"/>
          </a:xfrm>
        </p:grpSpPr>
        <p:sp>
          <p:nvSpPr>
            <p:cNvPr id="43042" name="Text Box 22"/>
            <p:cNvSpPr txBox="1">
              <a:spLocks noChangeArrowheads="1"/>
            </p:cNvSpPr>
            <p:nvPr/>
          </p:nvSpPr>
          <p:spPr bwMode="auto">
            <a:xfrm>
              <a:off x="131" y="2992"/>
              <a:ext cx="555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fall in price… </a:t>
              </a:r>
            </a:p>
          </p:txBody>
        </p:sp>
        <p:sp>
          <p:nvSpPr>
            <p:cNvPr id="43043" name="Line 23"/>
            <p:cNvSpPr>
              <a:spLocks noChangeShapeType="1"/>
            </p:cNvSpPr>
            <p:nvPr/>
          </p:nvSpPr>
          <p:spPr bwMode="auto">
            <a:xfrm flipV="1">
              <a:off x="296" y="247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022475" y="6092825"/>
            <a:ext cx="4762500" cy="541338"/>
            <a:chOff x="1274" y="3838"/>
            <a:chExt cx="3000" cy="341"/>
          </a:xfrm>
        </p:grpSpPr>
        <p:sp>
          <p:nvSpPr>
            <p:cNvPr id="43040" name="Text Box 25"/>
            <p:cNvSpPr txBox="1">
              <a:spLocks noChangeArrowheads="1"/>
            </p:cNvSpPr>
            <p:nvPr/>
          </p:nvSpPr>
          <p:spPr bwMode="auto">
            <a:xfrm>
              <a:off x="1274" y="3929"/>
              <a:ext cx="30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…and a proportionately smaller increase in quantity sold. As a result revenue falls from $300 to $220.  </a:t>
              </a:r>
            </a:p>
          </p:txBody>
        </p:sp>
        <p:sp>
          <p:nvSpPr>
            <p:cNvPr id="43041" name="Line 26"/>
            <p:cNvSpPr>
              <a:spLocks noChangeShapeType="1"/>
            </p:cNvSpPr>
            <p:nvPr/>
          </p:nvSpPr>
          <p:spPr bwMode="auto">
            <a:xfrm flipV="1">
              <a:off x="2741" y="3838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159000" y="1762125"/>
            <a:ext cx="3979863" cy="1223963"/>
            <a:chOff x="1360" y="1110"/>
            <a:chExt cx="2507" cy="771"/>
          </a:xfrm>
        </p:grpSpPr>
        <p:grpSp>
          <p:nvGrpSpPr>
            <p:cNvPr id="43036" name="Group 28"/>
            <p:cNvGrpSpPr>
              <a:grpSpLocks/>
            </p:cNvGrpSpPr>
            <p:nvPr/>
          </p:nvGrpSpPr>
          <p:grpSpPr bwMode="auto">
            <a:xfrm>
              <a:off x="1360" y="1110"/>
              <a:ext cx="2300" cy="690"/>
              <a:chOff x="1360" y="1110"/>
              <a:chExt cx="2300" cy="690"/>
            </a:xfrm>
          </p:grpSpPr>
          <p:sp>
            <p:nvSpPr>
              <p:cNvPr id="43038" name="Text Box 29"/>
              <p:cNvSpPr txBox="1">
                <a:spLocks noChangeArrowheads="1"/>
              </p:cNvSpPr>
              <p:nvPr/>
            </p:nvSpPr>
            <p:spPr bwMode="auto">
              <a:xfrm>
                <a:off x="1360" y="1110"/>
                <a:ext cx="1296" cy="250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1. When demand is inelastic, an increase in supply…</a:t>
                </a:r>
              </a:p>
            </p:txBody>
          </p:sp>
          <p:sp>
            <p:nvSpPr>
              <p:cNvPr id="43039" name="Line 30"/>
              <p:cNvSpPr>
                <a:spLocks noChangeShapeType="1"/>
              </p:cNvSpPr>
              <p:nvPr/>
            </p:nvSpPr>
            <p:spPr bwMode="auto">
              <a:xfrm>
                <a:off x="2504" y="1282"/>
                <a:ext cx="1156" cy="5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37" name="Line 31"/>
            <p:cNvSpPr>
              <a:spLocks noChangeShapeType="1"/>
            </p:cNvSpPr>
            <p:nvPr/>
          </p:nvSpPr>
          <p:spPr bwMode="auto">
            <a:xfrm>
              <a:off x="3385" y="1881"/>
              <a:ext cx="4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4838700" y="5856288"/>
            <a:ext cx="801688" cy="336550"/>
            <a:chOff x="3048" y="3689"/>
            <a:chExt cx="505" cy="212"/>
          </a:xfrm>
        </p:grpSpPr>
        <p:sp>
          <p:nvSpPr>
            <p:cNvPr id="43034" name="Text Box 33"/>
            <p:cNvSpPr txBox="1">
              <a:spLocks noChangeArrowheads="1"/>
            </p:cNvSpPr>
            <p:nvPr/>
          </p:nvSpPr>
          <p:spPr bwMode="auto">
            <a:xfrm>
              <a:off x="3217" y="3689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110</a:t>
              </a:r>
            </a:p>
          </p:txBody>
        </p:sp>
        <p:sp>
          <p:nvSpPr>
            <p:cNvPr id="43035" name="Line 34"/>
            <p:cNvSpPr>
              <a:spLocks noChangeShapeType="1"/>
            </p:cNvSpPr>
            <p:nvPr/>
          </p:nvSpPr>
          <p:spPr bwMode="auto">
            <a:xfrm>
              <a:off x="3048" y="3789"/>
              <a:ext cx="20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5" name="Text Box 35"/>
          <p:cNvSpPr txBox="1">
            <a:spLocks noChangeArrowheads="1"/>
          </p:cNvSpPr>
          <p:nvPr/>
        </p:nvSpPr>
        <p:spPr bwMode="auto">
          <a:xfrm>
            <a:off x="4349750" y="58578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100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746125" y="3773488"/>
            <a:ext cx="504825" cy="841375"/>
            <a:chOff x="470" y="2377"/>
            <a:chExt cx="318" cy="530"/>
          </a:xfrm>
        </p:grpSpPr>
        <p:sp>
          <p:nvSpPr>
            <p:cNvPr id="43032" name="Line 37"/>
            <p:cNvSpPr>
              <a:spLocks noChangeShapeType="1"/>
            </p:cNvSpPr>
            <p:nvPr/>
          </p:nvSpPr>
          <p:spPr bwMode="auto">
            <a:xfrm>
              <a:off x="600" y="237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Text Box 38"/>
            <p:cNvSpPr txBox="1">
              <a:spLocks noChangeArrowheads="1"/>
            </p:cNvSpPr>
            <p:nvPr/>
          </p:nvSpPr>
          <p:spPr bwMode="auto">
            <a:xfrm>
              <a:off x="470" y="2715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</a:t>
              </a:r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281113" y="4324350"/>
            <a:ext cx="3992562" cy="1514475"/>
            <a:chOff x="793" y="2752"/>
            <a:chExt cx="2515" cy="954"/>
          </a:xfrm>
        </p:grpSpPr>
        <p:sp>
          <p:nvSpPr>
            <p:cNvPr id="43029" name="Line 40"/>
            <p:cNvSpPr>
              <a:spLocks noChangeShapeType="1"/>
            </p:cNvSpPr>
            <p:nvPr/>
          </p:nvSpPr>
          <p:spPr bwMode="auto">
            <a:xfrm>
              <a:off x="3244" y="2825"/>
              <a:ext cx="0" cy="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41"/>
            <p:cNvSpPr>
              <a:spLocks noChangeShapeType="1"/>
            </p:cNvSpPr>
            <p:nvPr/>
          </p:nvSpPr>
          <p:spPr bwMode="auto">
            <a:xfrm>
              <a:off x="793" y="2813"/>
              <a:ext cx="2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Oval 42"/>
            <p:cNvSpPr>
              <a:spLocks noChangeAspect="1" noChangeArrowheads="1"/>
            </p:cNvSpPr>
            <p:nvPr/>
          </p:nvSpPr>
          <p:spPr bwMode="auto">
            <a:xfrm>
              <a:off x="3186" y="275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41" name="Rectangle 45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5-8: </a:t>
            </a:r>
            <a:r>
              <a:rPr lang="en-GB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Increase in Supply in the Market for Wheat</a:t>
            </a:r>
            <a:endParaRPr lang="en-US" sz="1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07729C01-9830-4D5F-83C4-23B938D81FC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147763" y="1622425"/>
            <a:ext cx="3617912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954213" y="2428875"/>
            <a:ext cx="2409825" cy="3435350"/>
            <a:chOff x="2675" y="1360"/>
            <a:chExt cx="1503" cy="2171"/>
          </a:xfrm>
        </p:grpSpPr>
        <p:sp>
          <p:nvSpPr>
            <p:cNvPr id="44097" name="Line 5"/>
            <p:cNvSpPr>
              <a:spLocks noChangeShapeType="1"/>
            </p:cNvSpPr>
            <p:nvPr/>
          </p:nvSpPr>
          <p:spPr bwMode="auto">
            <a:xfrm>
              <a:off x="2675" y="1360"/>
              <a:ext cx="845" cy="215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8" name="Text Box 6"/>
            <p:cNvSpPr txBox="1">
              <a:spLocks noChangeArrowheads="1"/>
            </p:cNvSpPr>
            <p:nvPr/>
          </p:nvSpPr>
          <p:spPr bwMode="auto">
            <a:xfrm>
              <a:off x="3547" y="3318"/>
              <a:ext cx="6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1622425" y="2601913"/>
            <a:ext cx="3722688" cy="2727325"/>
            <a:chOff x="2020" y="1194"/>
            <a:chExt cx="2345" cy="1718"/>
          </a:xfrm>
        </p:grpSpPr>
        <p:sp>
          <p:nvSpPr>
            <p:cNvPr id="44095" name="Line 8"/>
            <p:cNvSpPr>
              <a:spLocks noChangeShapeType="1"/>
            </p:cNvSpPr>
            <p:nvPr/>
          </p:nvSpPr>
          <p:spPr bwMode="auto">
            <a:xfrm rot="20223501" flipV="1">
              <a:off x="2020" y="1704"/>
              <a:ext cx="1957" cy="120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Text Box 9"/>
            <p:cNvSpPr txBox="1">
              <a:spLocks noChangeArrowheads="1"/>
            </p:cNvSpPr>
            <p:nvPr/>
          </p:nvSpPr>
          <p:spPr bwMode="auto">
            <a:xfrm rot="-65697">
              <a:off x="3690" y="1194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3552825" y="6246813"/>
            <a:ext cx="12588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Oil</a:t>
            </a:r>
          </a:p>
        </p:txBody>
      </p:sp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554038" y="1617663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Oil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82713" y="2030413"/>
            <a:ext cx="2846387" cy="3371850"/>
            <a:chOff x="2725" y="1391"/>
            <a:chExt cx="1793" cy="2124"/>
          </a:xfrm>
        </p:grpSpPr>
        <p:sp>
          <p:nvSpPr>
            <p:cNvPr id="44093" name="Line 13"/>
            <p:cNvSpPr>
              <a:spLocks noChangeShapeType="1"/>
            </p:cNvSpPr>
            <p:nvPr/>
          </p:nvSpPr>
          <p:spPr bwMode="auto">
            <a:xfrm flipV="1">
              <a:off x="2725" y="1618"/>
              <a:ext cx="1444" cy="189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Text Box 14"/>
            <p:cNvSpPr txBox="1">
              <a:spLocks noChangeArrowheads="1"/>
            </p:cNvSpPr>
            <p:nvPr/>
          </p:nvSpPr>
          <p:spPr bwMode="auto">
            <a:xfrm>
              <a:off x="4183" y="1391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984375" y="1773238"/>
            <a:ext cx="2057400" cy="1530350"/>
            <a:chOff x="1224" y="917"/>
            <a:chExt cx="1296" cy="964"/>
          </a:xfrm>
        </p:grpSpPr>
        <p:grpSp>
          <p:nvGrpSpPr>
            <p:cNvPr id="44089" name="Group 16"/>
            <p:cNvGrpSpPr>
              <a:grpSpLocks/>
            </p:cNvGrpSpPr>
            <p:nvPr/>
          </p:nvGrpSpPr>
          <p:grpSpPr bwMode="auto">
            <a:xfrm>
              <a:off x="1224" y="917"/>
              <a:ext cx="1296" cy="861"/>
              <a:chOff x="1224" y="917"/>
              <a:chExt cx="1296" cy="861"/>
            </a:xfrm>
          </p:grpSpPr>
          <p:sp>
            <p:nvSpPr>
              <p:cNvPr id="44091" name="Text Box 17"/>
              <p:cNvSpPr txBox="1">
                <a:spLocks noChangeArrowheads="1"/>
              </p:cNvSpPr>
              <p:nvPr/>
            </p:nvSpPr>
            <p:spPr bwMode="auto">
              <a:xfrm>
                <a:off x="1224" y="917"/>
                <a:ext cx="1296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1. In the short run, when supply and demand are inelastic, a shift in supply…</a:t>
                </a:r>
              </a:p>
            </p:txBody>
          </p:sp>
          <p:sp>
            <p:nvSpPr>
              <p:cNvPr id="44092" name="Line 18"/>
              <p:cNvSpPr>
                <a:spLocks noChangeShapeType="1"/>
              </p:cNvSpPr>
              <p:nvPr/>
            </p:nvSpPr>
            <p:spPr bwMode="auto">
              <a:xfrm>
                <a:off x="2094" y="1134"/>
                <a:ext cx="156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90" name="Line 19"/>
            <p:cNvSpPr>
              <a:spLocks noChangeShapeType="1"/>
            </p:cNvSpPr>
            <p:nvPr/>
          </p:nvSpPr>
          <p:spPr bwMode="auto">
            <a:xfrm flipH="1">
              <a:off x="1982" y="1881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04775" y="4121150"/>
            <a:ext cx="881063" cy="1647825"/>
            <a:chOff x="40" y="2396"/>
            <a:chExt cx="555" cy="1038"/>
          </a:xfrm>
        </p:grpSpPr>
        <p:grpSp>
          <p:nvGrpSpPr>
            <p:cNvPr id="44085" name="Group 21"/>
            <p:cNvGrpSpPr>
              <a:grpSpLocks/>
            </p:cNvGrpSpPr>
            <p:nvPr/>
          </p:nvGrpSpPr>
          <p:grpSpPr bwMode="auto">
            <a:xfrm>
              <a:off x="40" y="2474"/>
              <a:ext cx="555" cy="960"/>
              <a:chOff x="131" y="2474"/>
              <a:chExt cx="555" cy="960"/>
            </a:xfrm>
          </p:grpSpPr>
          <p:sp>
            <p:nvSpPr>
              <p:cNvPr id="44087" name="Text Box 22"/>
              <p:cNvSpPr txBox="1">
                <a:spLocks noChangeArrowheads="1"/>
              </p:cNvSpPr>
              <p:nvPr/>
            </p:nvSpPr>
            <p:spPr bwMode="auto">
              <a:xfrm>
                <a:off x="131" y="2992"/>
                <a:ext cx="555" cy="442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2. … leads to a large increase in price… </a:t>
                </a:r>
              </a:p>
            </p:txBody>
          </p:sp>
          <p:sp>
            <p:nvSpPr>
              <p:cNvPr id="44088" name="Line 23"/>
              <p:cNvSpPr>
                <a:spLocks noChangeShapeType="1"/>
              </p:cNvSpPr>
              <p:nvPr/>
            </p:nvSpPr>
            <p:spPr bwMode="auto">
              <a:xfrm flipV="1">
                <a:off x="296" y="2474"/>
                <a:ext cx="252" cy="5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86" name="Line 24"/>
            <p:cNvSpPr>
              <a:spLocks noChangeShapeType="1"/>
            </p:cNvSpPr>
            <p:nvPr/>
          </p:nvSpPr>
          <p:spPr bwMode="auto">
            <a:xfrm flipV="1">
              <a:off x="501" y="239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044" name="Group 25"/>
          <p:cNvGrpSpPr>
            <a:grpSpLocks/>
          </p:cNvGrpSpPr>
          <p:nvPr/>
        </p:nvGrpSpPr>
        <p:grpSpPr bwMode="auto">
          <a:xfrm>
            <a:off x="654050" y="4556125"/>
            <a:ext cx="2341563" cy="304800"/>
            <a:chOff x="386" y="2670"/>
            <a:chExt cx="1475" cy="192"/>
          </a:xfrm>
        </p:grpSpPr>
        <p:sp>
          <p:nvSpPr>
            <p:cNvPr id="44082" name="Text Box 26"/>
            <p:cNvSpPr txBox="1">
              <a:spLocks noChangeArrowheads="1"/>
            </p:cNvSpPr>
            <p:nvPr/>
          </p:nvSpPr>
          <p:spPr bwMode="auto">
            <a:xfrm>
              <a:off x="386" y="267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1</a:t>
              </a:r>
            </a:p>
          </p:txBody>
        </p:sp>
        <p:sp>
          <p:nvSpPr>
            <p:cNvPr id="44083" name="Line 27"/>
            <p:cNvSpPr>
              <a:spLocks noChangeShapeType="1"/>
            </p:cNvSpPr>
            <p:nvPr/>
          </p:nvSpPr>
          <p:spPr bwMode="auto">
            <a:xfrm>
              <a:off x="716" y="2785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Oval 28"/>
            <p:cNvSpPr>
              <a:spLocks noChangeAspect="1" noChangeArrowheads="1"/>
            </p:cNvSpPr>
            <p:nvPr/>
          </p:nvSpPr>
          <p:spPr bwMode="auto">
            <a:xfrm>
              <a:off x="1739" y="273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5638" y="3751263"/>
            <a:ext cx="1951037" cy="304800"/>
            <a:chOff x="387" y="2163"/>
            <a:chExt cx="1229" cy="192"/>
          </a:xfrm>
        </p:grpSpPr>
        <p:sp>
          <p:nvSpPr>
            <p:cNvPr id="44079" name="Text Box 30"/>
            <p:cNvSpPr txBox="1">
              <a:spLocks noChangeArrowheads="1"/>
            </p:cNvSpPr>
            <p:nvPr/>
          </p:nvSpPr>
          <p:spPr bwMode="auto">
            <a:xfrm>
              <a:off x="387" y="2163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2</a:t>
              </a:r>
              <a:endParaRPr lang="en-GB" sz="1400"/>
            </a:p>
          </p:txBody>
        </p:sp>
        <p:sp>
          <p:nvSpPr>
            <p:cNvPr id="44080" name="Line 31"/>
            <p:cNvSpPr>
              <a:spLocks noChangeShapeType="1"/>
            </p:cNvSpPr>
            <p:nvPr/>
          </p:nvSpPr>
          <p:spPr bwMode="auto">
            <a:xfrm>
              <a:off x="725" y="2258"/>
              <a:ext cx="84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1" name="Oval 32"/>
            <p:cNvSpPr>
              <a:spLocks noChangeAspect="1" noChangeArrowheads="1"/>
            </p:cNvSpPr>
            <p:nvPr/>
          </p:nvSpPr>
          <p:spPr bwMode="auto">
            <a:xfrm>
              <a:off x="1494" y="220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6" name="Rectangle 33"/>
          <p:cNvSpPr>
            <a:spLocks noChangeArrowheads="1"/>
          </p:cNvSpPr>
          <p:nvPr/>
        </p:nvSpPr>
        <p:spPr bwMode="auto">
          <a:xfrm>
            <a:off x="5403850" y="1619250"/>
            <a:ext cx="3617913" cy="4570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516563" y="3413125"/>
            <a:ext cx="3409950" cy="1730375"/>
            <a:chOff x="3449" y="1950"/>
            <a:chExt cx="2148" cy="1090"/>
          </a:xfrm>
        </p:grpSpPr>
        <p:sp>
          <p:nvSpPr>
            <p:cNvPr id="44077" name="Line 35"/>
            <p:cNvSpPr>
              <a:spLocks noChangeShapeType="1"/>
            </p:cNvSpPr>
            <p:nvPr/>
          </p:nvSpPr>
          <p:spPr bwMode="auto">
            <a:xfrm>
              <a:off x="3449" y="1950"/>
              <a:ext cx="2053" cy="8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Text Box 36"/>
            <p:cNvSpPr txBox="1">
              <a:spLocks noChangeArrowheads="1"/>
            </p:cNvSpPr>
            <p:nvPr/>
          </p:nvSpPr>
          <p:spPr bwMode="auto">
            <a:xfrm>
              <a:off x="4960" y="2828"/>
              <a:ext cx="6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5638800" y="3429000"/>
            <a:ext cx="4111625" cy="958850"/>
            <a:chOff x="3507" y="1955"/>
            <a:chExt cx="2590" cy="604"/>
          </a:xfrm>
        </p:grpSpPr>
        <p:sp>
          <p:nvSpPr>
            <p:cNvPr id="44075" name="Line 38"/>
            <p:cNvSpPr>
              <a:spLocks noChangeShapeType="1"/>
            </p:cNvSpPr>
            <p:nvPr/>
          </p:nvSpPr>
          <p:spPr bwMode="auto">
            <a:xfrm rot="20223501" flipV="1">
              <a:off x="3507" y="2437"/>
              <a:ext cx="2019" cy="1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39"/>
            <p:cNvSpPr txBox="1">
              <a:spLocks noChangeArrowheads="1"/>
            </p:cNvSpPr>
            <p:nvPr/>
          </p:nvSpPr>
          <p:spPr bwMode="auto">
            <a:xfrm rot="-65697">
              <a:off x="5422" y="1955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4049" name="Text Box 40"/>
          <p:cNvSpPr txBox="1">
            <a:spLocks noChangeArrowheads="1"/>
          </p:cNvSpPr>
          <p:nvPr/>
        </p:nvSpPr>
        <p:spPr bwMode="auto">
          <a:xfrm>
            <a:off x="7808913" y="6278563"/>
            <a:ext cx="12588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Oil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5510213" y="2967038"/>
            <a:ext cx="3398837" cy="1584325"/>
            <a:chOff x="3445" y="1669"/>
            <a:chExt cx="2141" cy="998"/>
          </a:xfrm>
        </p:grpSpPr>
        <p:sp>
          <p:nvSpPr>
            <p:cNvPr id="44073" name="Line 42"/>
            <p:cNvSpPr>
              <a:spLocks noChangeShapeType="1"/>
            </p:cNvSpPr>
            <p:nvPr/>
          </p:nvSpPr>
          <p:spPr bwMode="auto">
            <a:xfrm flipV="1">
              <a:off x="3445" y="1793"/>
              <a:ext cx="1814" cy="87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43"/>
            <p:cNvSpPr txBox="1">
              <a:spLocks noChangeArrowheads="1"/>
            </p:cNvSpPr>
            <p:nvPr/>
          </p:nvSpPr>
          <p:spPr bwMode="auto">
            <a:xfrm>
              <a:off x="5251" y="1669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323013" y="2181225"/>
            <a:ext cx="2057400" cy="1530350"/>
            <a:chOff x="1224" y="917"/>
            <a:chExt cx="1296" cy="964"/>
          </a:xfrm>
        </p:grpSpPr>
        <p:grpSp>
          <p:nvGrpSpPr>
            <p:cNvPr id="44069" name="Group 45"/>
            <p:cNvGrpSpPr>
              <a:grpSpLocks/>
            </p:cNvGrpSpPr>
            <p:nvPr/>
          </p:nvGrpSpPr>
          <p:grpSpPr bwMode="auto">
            <a:xfrm>
              <a:off x="1224" y="917"/>
              <a:ext cx="1296" cy="861"/>
              <a:chOff x="1224" y="917"/>
              <a:chExt cx="1296" cy="861"/>
            </a:xfrm>
          </p:grpSpPr>
          <p:sp>
            <p:nvSpPr>
              <p:cNvPr id="44071" name="Text Box 46"/>
              <p:cNvSpPr txBox="1">
                <a:spLocks noChangeArrowheads="1"/>
              </p:cNvSpPr>
              <p:nvPr/>
            </p:nvSpPr>
            <p:spPr bwMode="auto">
              <a:xfrm>
                <a:off x="1224" y="917"/>
                <a:ext cx="1296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1. In the long run, when supply and demand are elastic, a shift in supply…</a:t>
                </a:r>
              </a:p>
            </p:txBody>
          </p:sp>
          <p:sp>
            <p:nvSpPr>
              <p:cNvPr id="44072" name="Line 47"/>
              <p:cNvSpPr>
                <a:spLocks noChangeShapeType="1"/>
              </p:cNvSpPr>
              <p:nvPr/>
            </p:nvSpPr>
            <p:spPr bwMode="auto">
              <a:xfrm>
                <a:off x="2094" y="1134"/>
                <a:ext cx="156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0" name="Line 48"/>
            <p:cNvSpPr>
              <a:spLocks noChangeShapeType="1"/>
            </p:cNvSpPr>
            <p:nvPr/>
          </p:nvSpPr>
          <p:spPr bwMode="auto">
            <a:xfrm flipH="1">
              <a:off x="1982" y="1881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606925" y="3954463"/>
            <a:ext cx="881063" cy="1704975"/>
            <a:chOff x="2876" y="2291"/>
            <a:chExt cx="555" cy="1074"/>
          </a:xfrm>
        </p:grpSpPr>
        <p:grpSp>
          <p:nvGrpSpPr>
            <p:cNvPr id="44065" name="Group 50"/>
            <p:cNvGrpSpPr>
              <a:grpSpLocks/>
            </p:cNvGrpSpPr>
            <p:nvPr/>
          </p:nvGrpSpPr>
          <p:grpSpPr bwMode="auto">
            <a:xfrm>
              <a:off x="2876" y="2405"/>
              <a:ext cx="555" cy="960"/>
              <a:chOff x="131" y="2474"/>
              <a:chExt cx="555" cy="960"/>
            </a:xfrm>
          </p:grpSpPr>
          <p:sp>
            <p:nvSpPr>
              <p:cNvPr id="44067" name="Text Box 51"/>
              <p:cNvSpPr txBox="1">
                <a:spLocks noChangeArrowheads="1"/>
              </p:cNvSpPr>
              <p:nvPr/>
            </p:nvSpPr>
            <p:spPr bwMode="auto">
              <a:xfrm>
                <a:off x="131" y="2992"/>
                <a:ext cx="555" cy="442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2. … leads to a small increase in price… </a:t>
                </a:r>
              </a:p>
            </p:txBody>
          </p:sp>
          <p:sp>
            <p:nvSpPr>
              <p:cNvPr id="44068" name="Line 52"/>
              <p:cNvSpPr>
                <a:spLocks noChangeShapeType="1"/>
              </p:cNvSpPr>
              <p:nvPr/>
            </p:nvSpPr>
            <p:spPr bwMode="auto">
              <a:xfrm flipV="1">
                <a:off x="296" y="2474"/>
                <a:ext cx="252" cy="5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66" name="Line 53"/>
            <p:cNvSpPr>
              <a:spLocks noChangeShapeType="1"/>
            </p:cNvSpPr>
            <p:nvPr/>
          </p:nvSpPr>
          <p:spPr bwMode="auto">
            <a:xfrm flipV="1">
              <a:off x="3323" y="2291"/>
              <a:ext cx="6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54"/>
          <p:cNvGrpSpPr>
            <a:grpSpLocks/>
          </p:cNvGrpSpPr>
          <p:nvPr/>
        </p:nvGrpSpPr>
        <p:grpSpPr bwMode="auto">
          <a:xfrm>
            <a:off x="4922838" y="4043363"/>
            <a:ext cx="2574925" cy="304800"/>
            <a:chOff x="3068" y="2347"/>
            <a:chExt cx="1622" cy="192"/>
          </a:xfrm>
        </p:grpSpPr>
        <p:sp>
          <p:nvSpPr>
            <p:cNvPr id="44062" name="Text Box 55"/>
            <p:cNvSpPr txBox="1">
              <a:spLocks noChangeArrowheads="1"/>
            </p:cNvSpPr>
            <p:nvPr/>
          </p:nvSpPr>
          <p:spPr bwMode="auto">
            <a:xfrm>
              <a:off x="3068" y="2347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1</a:t>
              </a:r>
            </a:p>
          </p:txBody>
        </p:sp>
        <p:sp>
          <p:nvSpPr>
            <p:cNvPr id="44063" name="Line 56"/>
            <p:cNvSpPr>
              <a:spLocks noChangeShapeType="1"/>
            </p:cNvSpPr>
            <p:nvPr/>
          </p:nvSpPr>
          <p:spPr bwMode="auto">
            <a:xfrm>
              <a:off x="3367" y="2434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Oval 57"/>
            <p:cNvSpPr>
              <a:spLocks noChangeAspect="1" noChangeArrowheads="1"/>
            </p:cNvSpPr>
            <p:nvPr/>
          </p:nvSpPr>
          <p:spPr bwMode="auto">
            <a:xfrm>
              <a:off x="4568" y="23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889500" y="3783013"/>
            <a:ext cx="1951038" cy="304800"/>
            <a:chOff x="387" y="2163"/>
            <a:chExt cx="1229" cy="192"/>
          </a:xfrm>
        </p:grpSpPr>
        <p:sp>
          <p:nvSpPr>
            <p:cNvPr id="44059" name="Text Box 59"/>
            <p:cNvSpPr txBox="1">
              <a:spLocks noChangeArrowheads="1"/>
            </p:cNvSpPr>
            <p:nvPr/>
          </p:nvSpPr>
          <p:spPr bwMode="auto">
            <a:xfrm>
              <a:off x="387" y="2163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2</a:t>
              </a:r>
              <a:endParaRPr lang="en-GB" sz="1400"/>
            </a:p>
          </p:txBody>
        </p:sp>
        <p:sp>
          <p:nvSpPr>
            <p:cNvPr id="44060" name="Line 60"/>
            <p:cNvSpPr>
              <a:spLocks noChangeShapeType="1"/>
            </p:cNvSpPr>
            <p:nvPr/>
          </p:nvSpPr>
          <p:spPr bwMode="auto">
            <a:xfrm>
              <a:off x="725" y="2258"/>
              <a:ext cx="84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Oval 61"/>
            <p:cNvSpPr>
              <a:spLocks noChangeAspect="1" noChangeArrowheads="1"/>
            </p:cNvSpPr>
            <p:nvPr/>
          </p:nvSpPr>
          <p:spPr bwMode="auto">
            <a:xfrm>
              <a:off x="1494" y="220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55" name="Text Box 62"/>
          <p:cNvSpPr txBox="1">
            <a:spLocks noChangeArrowheads="1"/>
          </p:cNvSpPr>
          <p:nvPr/>
        </p:nvSpPr>
        <p:spPr bwMode="auto">
          <a:xfrm>
            <a:off x="4810125" y="162877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Oil</a:t>
            </a:r>
          </a:p>
        </p:txBody>
      </p:sp>
      <p:sp>
        <p:nvSpPr>
          <p:cNvPr id="44056" name="Text Box 63"/>
          <p:cNvSpPr txBox="1">
            <a:spLocks noChangeArrowheads="1"/>
          </p:cNvSpPr>
          <p:nvPr/>
        </p:nvSpPr>
        <p:spPr bwMode="auto">
          <a:xfrm>
            <a:off x="1123950" y="1300163"/>
            <a:ext cx="364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b="1"/>
              <a:t>(a) Oil Market in the Short Run</a:t>
            </a:r>
          </a:p>
        </p:txBody>
      </p:sp>
      <p:sp>
        <p:nvSpPr>
          <p:cNvPr id="44057" name="Text Box 64"/>
          <p:cNvSpPr txBox="1">
            <a:spLocks noChangeArrowheads="1"/>
          </p:cNvSpPr>
          <p:nvPr/>
        </p:nvSpPr>
        <p:spPr bwMode="auto">
          <a:xfrm>
            <a:off x="5380038" y="1311275"/>
            <a:ext cx="364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b="1"/>
              <a:t>(b) Oil Market in the Long Run</a:t>
            </a:r>
          </a:p>
        </p:txBody>
      </p:sp>
      <p:sp>
        <p:nvSpPr>
          <p:cNvPr id="57410" name="Rectangle 6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5-9: </a:t>
            </a:r>
            <a:r>
              <a:rPr lang="en-GB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Reduction in Supply in the World Market for Oil</a:t>
            </a:r>
            <a:endParaRPr lang="en-US" sz="1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5FE1A0CB-0BF1-486D-A565-AF285CA0E09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106488" y="1304925"/>
            <a:ext cx="3617912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912938" y="2111375"/>
            <a:ext cx="2409825" cy="3435350"/>
            <a:chOff x="2675" y="1360"/>
            <a:chExt cx="1503" cy="2171"/>
          </a:xfrm>
        </p:grpSpPr>
        <p:sp>
          <p:nvSpPr>
            <p:cNvPr id="45137" name="Line 5"/>
            <p:cNvSpPr>
              <a:spLocks noChangeShapeType="1"/>
            </p:cNvSpPr>
            <p:nvPr/>
          </p:nvSpPr>
          <p:spPr bwMode="auto">
            <a:xfrm>
              <a:off x="2675" y="1360"/>
              <a:ext cx="845" cy="215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8" name="Text Box 6"/>
            <p:cNvSpPr txBox="1">
              <a:spLocks noChangeArrowheads="1"/>
            </p:cNvSpPr>
            <p:nvPr/>
          </p:nvSpPr>
          <p:spPr bwMode="auto">
            <a:xfrm>
              <a:off x="3547" y="3318"/>
              <a:ext cx="6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5062" name="Group 7"/>
          <p:cNvGrpSpPr>
            <a:grpSpLocks/>
          </p:cNvGrpSpPr>
          <p:nvPr/>
        </p:nvGrpSpPr>
        <p:grpSpPr bwMode="auto">
          <a:xfrm>
            <a:off x="1581150" y="2284413"/>
            <a:ext cx="3722688" cy="2727325"/>
            <a:chOff x="2020" y="1194"/>
            <a:chExt cx="2345" cy="1718"/>
          </a:xfrm>
        </p:grpSpPr>
        <p:sp>
          <p:nvSpPr>
            <p:cNvPr id="45135" name="Line 8"/>
            <p:cNvSpPr>
              <a:spLocks noChangeShapeType="1"/>
            </p:cNvSpPr>
            <p:nvPr/>
          </p:nvSpPr>
          <p:spPr bwMode="auto">
            <a:xfrm rot="20223501" flipV="1">
              <a:off x="2020" y="1704"/>
              <a:ext cx="1957" cy="120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6" name="Text Box 9"/>
            <p:cNvSpPr txBox="1">
              <a:spLocks noChangeArrowheads="1"/>
            </p:cNvSpPr>
            <p:nvPr/>
          </p:nvSpPr>
          <p:spPr bwMode="auto">
            <a:xfrm rot="-65697">
              <a:off x="3690" y="1194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5063" name="Text Box 10"/>
          <p:cNvSpPr txBox="1">
            <a:spLocks noChangeArrowheads="1"/>
          </p:cNvSpPr>
          <p:nvPr/>
        </p:nvSpPr>
        <p:spPr bwMode="auto">
          <a:xfrm>
            <a:off x="3306763" y="5895975"/>
            <a:ext cx="153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Drugs</a:t>
            </a:r>
          </a:p>
        </p:txBody>
      </p:sp>
      <p:sp>
        <p:nvSpPr>
          <p:cNvPr id="45064" name="Text Box 11"/>
          <p:cNvSpPr txBox="1">
            <a:spLocks noChangeArrowheads="1"/>
          </p:cNvSpPr>
          <p:nvPr/>
        </p:nvSpPr>
        <p:spPr bwMode="auto">
          <a:xfrm>
            <a:off x="347663" y="1300163"/>
            <a:ext cx="773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Drugs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41438" y="1712913"/>
            <a:ext cx="2846387" cy="3371850"/>
            <a:chOff x="2725" y="1391"/>
            <a:chExt cx="1793" cy="2124"/>
          </a:xfrm>
        </p:grpSpPr>
        <p:sp>
          <p:nvSpPr>
            <p:cNvPr id="45133" name="Line 13"/>
            <p:cNvSpPr>
              <a:spLocks noChangeShapeType="1"/>
            </p:cNvSpPr>
            <p:nvPr/>
          </p:nvSpPr>
          <p:spPr bwMode="auto">
            <a:xfrm flipV="1">
              <a:off x="2725" y="1618"/>
              <a:ext cx="1444" cy="189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34" name="Text Box 14"/>
            <p:cNvSpPr txBox="1">
              <a:spLocks noChangeArrowheads="1"/>
            </p:cNvSpPr>
            <p:nvPr/>
          </p:nvSpPr>
          <p:spPr bwMode="auto">
            <a:xfrm>
              <a:off x="4183" y="1391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943100" y="1455738"/>
            <a:ext cx="2057400" cy="1530350"/>
            <a:chOff x="1224" y="917"/>
            <a:chExt cx="1296" cy="964"/>
          </a:xfrm>
        </p:grpSpPr>
        <p:grpSp>
          <p:nvGrpSpPr>
            <p:cNvPr id="45129" name="Group 16"/>
            <p:cNvGrpSpPr>
              <a:grpSpLocks/>
            </p:cNvGrpSpPr>
            <p:nvPr/>
          </p:nvGrpSpPr>
          <p:grpSpPr bwMode="auto">
            <a:xfrm>
              <a:off x="1224" y="917"/>
              <a:ext cx="1296" cy="861"/>
              <a:chOff x="1224" y="917"/>
              <a:chExt cx="1296" cy="861"/>
            </a:xfrm>
          </p:grpSpPr>
          <p:sp>
            <p:nvSpPr>
              <p:cNvPr id="45131" name="Text Box 17"/>
              <p:cNvSpPr txBox="1">
                <a:spLocks noChangeArrowheads="1"/>
              </p:cNvSpPr>
              <p:nvPr/>
            </p:nvSpPr>
            <p:spPr bwMode="auto">
              <a:xfrm>
                <a:off x="1224" y="917"/>
                <a:ext cx="1296" cy="250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1. Drug interdiction reduces the supply of drugs…</a:t>
                </a:r>
              </a:p>
            </p:txBody>
          </p:sp>
          <p:sp>
            <p:nvSpPr>
              <p:cNvPr id="45132" name="Line 18"/>
              <p:cNvSpPr>
                <a:spLocks noChangeShapeType="1"/>
              </p:cNvSpPr>
              <p:nvPr/>
            </p:nvSpPr>
            <p:spPr bwMode="auto">
              <a:xfrm>
                <a:off x="2094" y="1134"/>
                <a:ext cx="156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30" name="Line 19"/>
            <p:cNvSpPr>
              <a:spLocks noChangeShapeType="1"/>
            </p:cNvSpPr>
            <p:nvPr/>
          </p:nvSpPr>
          <p:spPr bwMode="auto">
            <a:xfrm flipH="1">
              <a:off x="1982" y="1881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3500" y="3803650"/>
            <a:ext cx="881063" cy="1647825"/>
            <a:chOff x="40" y="2396"/>
            <a:chExt cx="555" cy="1038"/>
          </a:xfrm>
        </p:grpSpPr>
        <p:grpSp>
          <p:nvGrpSpPr>
            <p:cNvPr id="45125" name="Group 21"/>
            <p:cNvGrpSpPr>
              <a:grpSpLocks/>
            </p:cNvGrpSpPr>
            <p:nvPr/>
          </p:nvGrpSpPr>
          <p:grpSpPr bwMode="auto">
            <a:xfrm>
              <a:off x="40" y="2474"/>
              <a:ext cx="555" cy="960"/>
              <a:chOff x="131" y="2474"/>
              <a:chExt cx="555" cy="960"/>
            </a:xfrm>
          </p:grpSpPr>
          <p:sp>
            <p:nvSpPr>
              <p:cNvPr id="45127" name="Text Box 22"/>
              <p:cNvSpPr txBox="1">
                <a:spLocks noChangeArrowheads="1"/>
              </p:cNvSpPr>
              <p:nvPr/>
            </p:nvSpPr>
            <p:spPr bwMode="auto">
              <a:xfrm>
                <a:off x="131" y="2992"/>
                <a:ext cx="555" cy="442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2. … which raises the price… </a:t>
                </a:r>
              </a:p>
            </p:txBody>
          </p:sp>
          <p:sp>
            <p:nvSpPr>
              <p:cNvPr id="45128" name="Line 23"/>
              <p:cNvSpPr>
                <a:spLocks noChangeShapeType="1"/>
              </p:cNvSpPr>
              <p:nvPr/>
            </p:nvSpPr>
            <p:spPr bwMode="auto">
              <a:xfrm flipV="1">
                <a:off x="296" y="2474"/>
                <a:ext cx="252" cy="5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26" name="Line 24"/>
            <p:cNvSpPr>
              <a:spLocks noChangeShapeType="1"/>
            </p:cNvSpPr>
            <p:nvPr/>
          </p:nvSpPr>
          <p:spPr bwMode="auto">
            <a:xfrm flipV="1">
              <a:off x="501" y="239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8" name="Group 25"/>
          <p:cNvGrpSpPr>
            <a:grpSpLocks/>
          </p:cNvGrpSpPr>
          <p:nvPr/>
        </p:nvGrpSpPr>
        <p:grpSpPr bwMode="auto">
          <a:xfrm>
            <a:off x="612775" y="4238625"/>
            <a:ext cx="2341563" cy="304800"/>
            <a:chOff x="386" y="2670"/>
            <a:chExt cx="1475" cy="192"/>
          </a:xfrm>
        </p:grpSpPr>
        <p:sp>
          <p:nvSpPr>
            <p:cNvPr id="45122" name="Text Box 26"/>
            <p:cNvSpPr txBox="1">
              <a:spLocks noChangeArrowheads="1"/>
            </p:cNvSpPr>
            <p:nvPr/>
          </p:nvSpPr>
          <p:spPr bwMode="auto">
            <a:xfrm>
              <a:off x="386" y="2670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1</a:t>
              </a:r>
            </a:p>
          </p:txBody>
        </p:sp>
        <p:sp>
          <p:nvSpPr>
            <p:cNvPr id="45123" name="Line 27"/>
            <p:cNvSpPr>
              <a:spLocks noChangeShapeType="1"/>
            </p:cNvSpPr>
            <p:nvPr/>
          </p:nvSpPr>
          <p:spPr bwMode="auto">
            <a:xfrm>
              <a:off x="716" y="2785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Oval 28"/>
            <p:cNvSpPr>
              <a:spLocks noChangeAspect="1" noChangeArrowheads="1"/>
            </p:cNvSpPr>
            <p:nvPr/>
          </p:nvSpPr>
          <p:spPr bwMode="auto">
            <a:xfrm>
              <a:off x="1739" y="273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14363" y="3433763"/>
            <a:ext cx="1951037" cy="304800"/>
            <a:chOff x="387" y="2163"/>
            <a:chExt cx="1229" cy="192"/>
          </a:xfrm>
        </p:grpSpPr>
        <p:sp>
          <p:nvSpPr>
            <p:cNvPr id="45119" name="Text Box 30"/>
            <p:cNvSpPr txBox="1">
              <a:spLocks noChangeArrowheads="1"/>
            </p:cNvSpPr>
            <p:nvPr/>
          </p:nvSpPr>
          <p:spPr bwMode="auto">
            <a:xfrm>
              <a:off x="387" y="2163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2</a:t>
              </a:r>
              <a:endParaRPr lang="en-GB" sz="1400"/>
            </a:p>
          </p:txBody>
        </p:sp>
        <p:sp>
          <p:nvSpPr>
            <p:cNvPr id="45120" name="Line 31"/>
            <p:cNvSpPr>
              <a:spLocks noChangeShapeType="1"/>
            </p:cNvSpPr>
            <p:nvPr/>
          </p:nvSpPr>
          <p:spPr bwMode="auto">
            <a:xfrm>
              <a:off x="725" y="2258"/>
              <a:ext cx="84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Oval 32"/>
            <p:cNvSpPr>
              <a:spLocks noChangeAspect="1" noChangeArrowheads="1"/>
            </p:cNvSpPr>
            <p:nvPr/>
          </p:nvSpPr>
          <p:spPr bwMode="auto">
            <a:xfrm>
              <a:off x="1494" y="220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0" name="Rectangle 33"/>
          <p:cNvSpPr>
            <a:spLocks noChangeArrowheads="1"/>
          </p:cNvSpPr>
          <p:nvPr/>
        </p:nvSpPr>
        <p:spPr bwMode="auto">
          <a:xfrm>
            <a:off x="5362575" y="1301750"/>
            <a:ext cx="3617913" cy="4570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grpSp>
        <p:nvGrpSpPr>
          <p:cNvPr id="45071" name="Group 34"/>
          <p:cNvGrpSpPr>
            <a:grpSpLocks/>
          </p:cNvGrpSpPr>
          <p:nvPr/>
        </p:nvGrpSpPr>
        <p:grpSpPr bwMode="auto">
          <a:xfrm>
            <a:off x="6275388" y="2508250"/>
            <a:ext cx="2622550" cy="2292350"/>
            <a:chOff x="3953" y="1580"/>
            <a:chExt cx="1652" cy="1444"/>
          </a:xfrm>
        </p:grpSpPr>
        <p:sp>
          <p:nvSpPr>
            <p:cNvPr id="45117" name="Line 35"/>
            <p:cNvSpPr>
              <a:spLocks noChangeShapeType="1"/>
            </p:cNvSpPr>
            <p:nvPr/>
          </p:nvSpPr>
          <p:spPr bwMode="auto">
            <a:xfrm>
              <a:off x="3953" y="1580"/>
              <a:ext cx="1432" cy="144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Text Box 36"/>
            <p:cNvSpPr txBox="1">
              <a:spLocks noChangeArrowheads="1"/>
            </p:cNvSpPr>
            <p:nvPr/>
          </p:nvSpPr>
          <p:spPr bwMode="auto">
            <a:xfrm>
              <a:off x="5331" y="2761"/>
              <a:ext cx="2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72" name="Group 37"/>
          <p:cNvGrpSpPr>
            <a:grpSpLocks/>
          </p:cNvGrpSpPr>
          <p:nvPr/>
        </p:nvGrpSpPr>
        <p:grpSpPr bwMode="auto">
          <a:xfrm>
            <a:off x="5830888" y="2514600"/>
            <a:ext cx="3313112" cy="1658938"/>
            <a:chOff x="3673" y="1584"/>
            <a:chExt cx="2087" cy="1045"/>
          </a:xfrm>
        </p:grpSpPr>
        <p:sp>
          <p:nvSpPr>
            <p:cNvPr id="45115" name="Line 38"/>
            <p:cNvSpPr>
              <a:spLocks noChangeShapeType="1"/>
            </p:cNvSpPr>
            <p:nvPr/>
          </p:nvSpPr>
          <p:spPr bwMode="auto">
            <a:xfrm rot="20223501" flipV="1">
              <a:off x="3673" y="2183"/>
              <a:ext cx="1995" cy="44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Text Box 39"/>
            <p:cNvSpPr txBox="1">
              <a:spLocks noChangeArrowheads="1"/>
            </p:cNvSpPr>
            <p:nvPr/>
          </p:nvSpPr>
          <p:spPr bwMode="auto">
            <a:xfrm rot="-65697">
              <a:off x="5085" y="1584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5705475" y="1651000"/>
            <a:ext cx="2057400" cy="1682750"/>
            <a:chOff x="3594" y="1040"/>
            <a:chExt cx="1296" cy="1060"/>
          </a:xfrm>
        </p:grpSpPr>
        <p:sp>
          <p:nvSpPr>
            <p:cNvPr id="45112" name="Text Box 41"/>
            <p:cNvSpPr txBox="1">
              <a:spLocks noChangeArrowheads="1"/>
            </p:cNvSpPr>
            <p:nvPr/>
          </p:nvSpPr>
          <p:spPr bwMode="auto">
            <a:xfrm>
              <a:off x="3594" y="1040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Drug education reduces the demand for drugs…</a:t>
              </a:r>
            </a:p>
          </p:txBody>
        </p:sp>
        <p:sp>
          <p:nvSpPr>
            <p:cNvPr id="45113" name="Line 42"/>
            <p:cNvSpPr>
              <a:spLocks noChangeShapeType="1"/>
            </p:cNvSpPr>
            <p:nvPr/>
          </p:nvSpPr>
          <p:spPr bwMode="auto">
            <a:xfrm>
              <a:off x="3864" y="1265"/>
              <a:ext cx="185" cy="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Line 43"/>
            <p:cNvSpPr>
              <a:spLocks noChangeShapeType="1"/>
            </p:cNvSpPr>
            <p:nvPr/>
          </p:nvSpPr>
          <p:spPr bwMode="auto">
            <a:xfrm flipH="1">
              <a:off x="3849" y="2093"/>
              <a:ext cx="533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565650" y="3968750"/>
            <a:ext cx="881063" cy="1525588"/>
            <a:chOff x="2876" y="2500"/>
            <a:chExt cx="555" cy="961"/>
          </a:xfrm>
        </p:grpSpPr>
        <p:sp>
          <p:nvSpPr>
            <p:cNvPr id="45110" name="Text Box 45"/>
            <p:cNvSpPr txBox="1">
              <a:spLocks noChangeArrowheads="1"/>
            </p:cNvSpPr>
            <p:nvPr/>
          </p:nvSpPr>
          <p:spPr bwMode="auto">
            <a:xfrm>
              <a:off x="2876" y="2923"/>
              <a:ext cx="555" cy="538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which reduces the price… </a:t>
              </a:r>
            </a:p>
          </p:txBody>
        </p:sp>
        <p:sp>
          <p:nvSpPr>
            <p:cNvPr id="45111" name="Line 46"/>
            <p:cNvSpPr>
              <a:spLocks noChangeShapeType="1"/>
            </p:cNvSpPr>
            <p:nvPr/>
          </p:nvSpPr>
          <p:spPr bwMode="auto">
            <a:xfrm flipV="1">
              <a:off x="3041" y="2500"/>
              <a:ext cx="1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5" name="Text Box 47"/>
          <p:cNvSpPr txBox="1">
            <a:spLocks noChangeArrowheads="1"/>
          </p:cNvSpPr>
          <p:nvPr/>
        </p:nvSpPr>
        <p:spPr bwMode="auto">
          <a:xfrm>
            <a:off x="1082675" y="982663"/>
            <a:ext cx="364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b="1"/>
              <a:t>(a) Drug Interdiction</a:t>
            </a:r>
          </a:p>
        </p:txBody>
      </p:sp>
      <p:sp>
        <p:nvSpPr>
          <p:cNvPr id="45076" name="Text Box 48"/>
          <p:cNvSpPr txBox="1">
            <a:spLocks noChangeArrowheads="1"/>
          </p:cNvSpPr>
          <p:nvPr/>
        </p:nvSpPr>
        <p:spPr bwMode="auto">
          <a:xfrm>
            <a:off x="5349875" y="1050925"/>
            <a:ext cx="364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900"/>
          </a:p>
        </p:txBody>
      </p:sp>
      <p:sp>
        <p:nvSpPr>
          <p:cNvPr id="45077" name="Text Box 49"/>
          <p:cNvSpPr txBox="1">
            <a:spLocks noChangeArrowheads="1"/>
          </p:cNvSpPr>
          <p:nvPr/>
        </p:nvSpPr>
        <p:spPr bwMode="auto">
          <a:xfrm>
            <a:off x="5338763" y="993775"/>
            <a:ext cx="364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400" b="1"/>
              <a:t>(b) Drug Education</a:t>
            </a:r>
          </a:p>
        </p:txBody>
      </p:sp>
      <p:sp>
        <p:nvSpPr>
          <p:cNvPr id="45078" name="Line 50"/>
          <p:cNvSpPr>
            <a:spLocks noChangeShapeType="1"/>
          </p:cNvSpPr>
          <p:nvPr/>
        </p:nvSpPr>
        <p:spPr bwMode="auto">
          <a:xfrm>
            <a:off x="2833688" y="4395788"/>
            <a:ext cx="11112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Text Box 51"/>
          <p:cNvSpPr txBox="1">
            <a:spLocks noChangeArrowheads="1"/>
          </p:cNvSpPr>
          <p:nvPr/>
        </p:nvSpPr>
        <p:spPr bwMode="auto">
          <a:xfrm>
            <a:off x="2705100" y="585470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Q</a:t>
            </a:r>
            <a:r>
              <a:rPr lang="en-GB" sz="1400" i="1" baseline="-25000"/>
              <a:t>1</a:t>
            </a:r>
            <a:endParaRPr lang="en-GB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2281238" y="3679825"/>
            <a:ext cx="1577975" cy="2932113"/>
            <a:chOff x="1437" y="2318"/>
            <a:chExt cx="994" cy="1847"/>
          </a:xfrm>
        </p:grpSpPr>
        <p:sp>
          <p:nvSpPr>
            <p:cNvPr id="45105" name="Line 53"/>
            <p:cNvSpPr>
              <a:spLocks noChangeShapeType="1"/>
            </p:cNvSpPr>
            <p:nvPr/>
          </p:nvSpPr>
          <p:spPr bwMode="auto">
            <a:xfrm flipH="1">
              <a:off x="1555" y="2318"/>
              <a:ext cx="1" cy="1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Text Box 54"/>
            <p:cNvSpPr txBox="1">
              <a:spLocks noChangeArrowheads="1"/>
            </p:cNvSpPr>
            <p:nvPr/>
          </p:nvSpPr>
          <p:spPr bwMode="auto">
            <a:xfrm>
              <a:off x="1437" y="368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Q</a:t>
              </a:r>
              <a:r>
                <a:rPr lang="en-GB" sz="1400" i="1" baseline="-25000"/>
                <a:t>2</a:t>
              </a:r>
              <a:endParaRPr lang="en-GB"/>
            </a:p>
          </p:txBody>
        </p:sp>
        <p:sp>
          <p:nvSpPr>
            <p:cNvPr id="45107" name="Text Box 55"/>
            <p:cNvSpPr txBox="1">
              <a:spLocks noChangeArrowheads="1"/>
            </p:cNvSpPr>
            <p:nvPr/>
          </p:nvSpPr>
          <p:spPr bwMode="auto">
            <a:xfrm>
              <a:off x="1439" y="3915"/>
              <a:ext cx="99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reduces the quantity sold. </a:t>
              </a:r>
            </a:p>
          </p:txBody>
        </p:sp>
        <p:sp>
          <p:nvSpPr>
            <p:cNvPr id="45108" name="Line 56"/>
            <p:cNvSpPr>
              <a:spLocks noChangeShapeType="1"/>
            </p:cNvSpPr>
            <p:nvPr/>
          </p:nvSpPr>
          <p:spPr bwMode="auto">
            <a:xfrm flipH="1" flipV="1">
              <a:off x="1678" y="3791"/>
              <a:ext cx="29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57"/>
            <p:cNvSpPr>
              <a:spLocks noChangeShapeType="1"/>
            </p:cNvSpPr>
            <p:nvPr/>
          </p:nvSpPr>
          <p:spPr bwMode="auto">
            <a:xfrm flipH="1">
              <a:off x="1616" y="3777"/>
              <a:ext cx="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6021388" y="4243388"/>
            <a:ext cx="2103437" cy="2403475"/>
            <a:chOff x="3793" y="2673"/>
            <a:chExt cx="1325" cy="1514"/>
          </a:xfrm>
        </p:grpSpPr>
        <p:sp>
          <p:nvSpPr>
            <p:cNvPr id="45100" name="Line 59"/>
            <p:cNvSpPr>
              <a:spLocks noChangeShapeType="1"/>
            </p:cNvSpPr>
            <p:nvPr/>
          </p:nvSpPr>
          <p:spPr bwMode="auto">
            <a:xfrm flipH="1">
              <a:off x="4251" y="2673"/>
              <a:ext cx="1" cy="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Text Box 60"/>
            <p:cNvSpPr txBox="1">
              <a:spLocks noChangeArrowheads="1"/>
            </p:cNvSpPr>
            <p:nvPr/>
          </p:nvSpPr>
          <p:spPr bwMode="auto">
            <a:xfrm>
              <a:off x="4131" y="3672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Q</a:t>
              </a:r>
              <a:r>
                <a:rPr lang="en-GB" sz="1400" i="1" baseline="-25000"/>
                <a:t>2</a:t>
              </a:r>
              <a:endParaRPr lang="en-GB"/>
            </a:p>
          </p:txBody>
        </p:sp>
        <p:sp>
          <p:nvSpPr>
            <p:cNvPr id="45102" name="Text Box 61"/>
            <p:cNvSpPr txBox="1">
              <a:spLocks noChangeArrowheads="1"/>
            </p:cNvSpPr>
            <p:nvPr/>
          </p:nvSpPr>
          <p:spPr bwMode="auto">
            <a:xfrm>
              <a:off x="3793" y="3937"/>
              <a:ext cx="1325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reduces the quantity sold. </a:t>
              </a:r>
            </a:p>
          </p:txBody>
        </p:sp>
        <p:sp>
          <p:nvSpPr>
            <p:cNvPr id="45103" name="Line 62"/>
            <p:cNvSpPr>
              <a:spLocks noChangeShapeType="1"/>
            </p:cNvSpPr>
            <p:nvPr/>
          </p:nvSpPr>
          <p:spPr bwMode="auto">
            <a:xfrm flipH="1" flipV="1">
              <a:off x="4462" y="3768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63"/>
            <p:cNvSpPr>
              <a:spLocks noChangeShapeType="1"/>
            </p:cNvSpPr>
            <p:nvPr/>
          </p:nvSpPr>
          <p:spPr bwMode="auto">
            <a:xfrm flipH="1">
              <a:off x="4326" y="3755"/>
              <a:ext cx="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2" name="Text Box 64"/>
          <p:cNvSpPr txBox="1">
            <a:spLocks noChangeArrowheads="1"/>
          </p:cNvSpPr>
          <p:nvPr/>
        </p:nvSpPr>
        <p:spPr bwMode="auto">
          <a:xfrm>
            <a:off x="7624763" y="5907088"/>
            <a:ext cx="1530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Drugs</a:t>
            </a:r>
          </a:p>
        </p:txBody>
      </p:sp>
      <p:sp>
        <p:nvSpPr>
          <p:cNvPr id="45083" name="Text Box 65"/>
          <p:cNvSpPr txBox="1">
            <a:spLocks noChangeArrowheads="1"/>
          </p:cNvSpPr>
          <p:nvPr/>
        </p:nvSpPr>
        <p:spPr bwMode="auto">
          <a:xfrm>
            <a:off x="4637088" y="1323975"/>
            <a:ext cx="773112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Drugs</a:t>
            </a: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5616575" y="3033713"/>
            <a:ext cx="2598738" cy="2379662"/>
            <a:chOff x="3538" y="1911"/>
            <a:chExt cx="1637" cy="1499"/>
          </a:xfrm>
        </p:grpSpPr>
        <p:sp>
          <p:nvSpPr>
            <p:cNvPr id="45098" name="Line 67"/>
            <p:cNvSpPr>
              <a:spLocks noChangeShapeType="1"/>
            </p:cNvSpPr>
            <p:nvPr/>
          </p:nvSpPr>
          <p:spPr bwMode="auto">
            <a:xfrm>
              <a:off x="3538" y="1911"/>
              <a:ext cx="1350" cy="147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Text Box 68"/>
            <p:cNvSpPr txBox="1">
              <a:spLocks noChangeArrowheads="1"/>
            </p:cNvSpPr>
            <p:nvPr/>
          </p:nvSpPr>
          <p:spPr bwMode="auto">
            <a:xfrm>
              <a:off x="4901" y="3198"/>
              <a:ext cx="2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5085" name="Group 69"/>
          <p:cNvGrpSpPr>
            <a:grpSpLocks/>
          </p:cNvGrpSpPr>
          <p:nvPr/>
        </p:nvGrpSpPr>
        <p:grpSpPr bwMode="auto">
          <a:xfrm>
            <a:off x="4999038" y="3559175"/>
            <a:ext cx="2733675" cy="2576513"/>
            <a:chOff x="3149" y="2242"/>
            <a:chExt cx="1722" cy="1623"/>
          </a:xfrm>
        </p:grpSpPr>
        <p:sp>
          <p:nvSpPr>
            <p:cNvPr id="45093" name="Text Box 70"/>
            <p:cNvSpPr txBox="1">
              <a:spLocks noChangeArrowheads="1"/>
            </p:cNvSpPr>
            <p:nvPr/>
          </p:nvSpPr>
          <p:spPr bwMode="auto">
            <a:xfrm>
              <a:off x="3149" y="2242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1</a:t>
              </a:r>
              <a:endParaRPr lang="en-GB" sz="1400"/>
            </a:p>
          </p:txBody>
        </p:sp>
        <p:sp>
          <p:nvSpPr>
            <p:cNvPr id="45094" name="Line 71"/>
            <p:cNvSpPr>
              <a:spLocks noChangeShapeType="1"/>
            </p:cNvSpPr>
            <p:nvPr/>
          </p:nvSpPr>
          <p:spPr bwMode="auto">
            <a:xfrm>
              <a:off x="3385" y="2359"/>
              <a:ext cx="134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Oval 72"/>
            <p:cNvSpPr>
              <a:spLocks noChangeAspect="1" noChangeArrowheads="1"/>
            </p:cNvSpPr>
            <p:nvPr/>
          </p:nvSpPr>
          <p:spPr bwMode="auto">
            <a:xfrm>
              <a:off x="4664" y="229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Line 73"/>
            <p:cNvSpPr>
              <a:spLocks noChangeShapeType="1"/>
            </p:cNvSpPr>
            <p:nvPr/>
          </p:nvSpPr>
          <p:spPr bwMode="auto">
            <a:xfrm flipH="1">
              <a:off x="4718" y="2368"/>
              <a:ext cx="1" cy="1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74"/>
            <p:cNvSpPr txBox="1">
              <a:spLocks noChangeArrowheads="1"/>
            </p:cNvSpPr>
            <p:nvPr/>
          </p:nvSpPr>
          <p:spPr bwMode="auto">
            <a:xfrm>
              <a:off x="4619" y="3673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Q</a:t>
              </a:r>
              <a:r>
                <a:rPr lang="en-GB" sz="1400" i="1" baseline="-25000"/>
                <a:t>1</a:t>
              </a:r>
              <a:endParaRPr lang="en-GB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994275" y="3833813"/>
            <a:ext cx="504825" cy="585787"/>
            <a:chOff x="3146" y="2415"/>
            <a:chExt cx="318" cy="369"/>
          </a:xfrm>
        </p:grpSpPr>
        <p:sp>
          <p:nvSpPr>
            <p:cNvPr id="45091" name="Text Box 76"/>
            <p:cNvSpPr txBox="1">
              <a:spLocks noChangeArrowheads="1"/>
            </p:cNvSpPr>
            <p:nvPr/>
          </p:nvSpPr>
          <p:spPr bwMode="auto">
            <a:xfrm>
              <a:off x="3146" y="2592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i="1" baseline="-25000"/>
                <a:t>2</a:t>
              </a:r>
            </a:p>
          </p:txBody>
        </p:sp>
        <p:sp>
          <p:nvSpPr>
            <p:cNvPr id="45092" name="Line 77"/>
            <p:cNvSpPr>
              <a:spLocks noChangeShapeType="1"/>
            </p:cNvSpPr>
            <p:nvPr/>
          </p:nvSpPr>
          <p:spPr bwMode="auto">
            <a:xfrm>
              <a:off x="3252" y="241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8"/>
          <p:cNvGrpSpPr>
            <a:grpSpLocks/>
          </p:cNvGrpSpPr>
          <p:nvPr/>
        </p:nvGrpSpPr>
        <p:grpSpPr bwMode="auto">
          <a:xfrm>
            <a:off x="5356225" y="4178300"/>
            <a:ext cx="1489075" cy="187325"/>
            <a:chOff x="3374" y="2632"/>
            <a:chExt cx="938" cy="118"/>
          </a:xfrm>
        </p:grpSpPr>
        <p:sp>
          <p:nvSpPr>
            <p:cNvPr id="45089" name="Line 79"/>
            <p:cNvSpPr>
              <a:spLocks noChangeShapeType="1"/>
            </p:cNvSpPr>
            <p:nvPr/>
          </p:nvSpPr>
          <p:spPr bwMode="auto">
            <a:xfrm>
              <a:off x="3374" y="2686"/>
              <a:ext cx="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Oval 80"/>
            <p:cNvSpPr>
              <a:spLocks noChangeAspect="1" noChangeArrowheads="1"/>
            </p:cNvSpPr>
            <p:nvPr/>
          </p:nvSpPr>
          <p:spPr bwMode="auto">
            <a:xfrm>
              <a:off x="4190" y="263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74" name="Rectangle 8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5-10: </a:t>
            </a:r>
            <a:r>
              <a:rPr lang="en-GB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Policies to Reduce the of Illegal Drugs</a:t>
            </a:r>
            <a:endParaRPr lang="en-US" sz="1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18B0B095-FF6E-43CF-A0AB-E8FA37C228D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 smtClean="0"/>
              <a:t>Price elasticity of demand is calculated as the percentage change in quantity demanded divided by the percentage change in price.</a:t>
            </a:r>
          </a:p>
          <a:p>
            <a:pPr eaLnBrk="1" hangingPunct="1">
              <a:defRPr/>
            </a:pPr>
            <a:r>
              <a:rPr lang="en-US" sz="2400" dirty="0" smtClean="0"/>
              <a:t>If a demand curve is elastic, total revenue falls when the price rises. </a:t>
            </a:r>
          </a:p>
          <a:p>
            <a:pPr eaLnBrk="1" hangingPunct="1">
              <a:defRPr/>
            </a:pPr>
            <a:r>
              <a:rPr lang="en-US" sz="2400" dirty="0" smtClean="0"/>
              <a:t>If it is inelastic, total revenue rises as the price rises. 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9E4701E4-F72B-49D2-8F76-E290922B756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The income elasticity of demand measures how much the quantity demanded responds to changes in consumers’ income.</a:t>
            </a:r>
          </a:p>
          <a:p>
            <a:pPr eaLnBrk="1" hangingPunct="1">
              <a:defRPr/>
            </a:pPr>
            <a:r>
              <a:rPr lang="en-US" sz="2400" smtClean="0"/>
              <a:t>The cross-price elasticity of demand measures how much the quantity demanded of one good responds to the price of another good.</a:t>
            </a:r>
          </a:p>
          <a:p>
            <a:pPr eaLnBrk="1" hangingPunct="1">
              <a:defRPr/>
            </a:pPr>
            <a:r>
              <a:rPr lang="en-US" sz="2400" smtClean="0"/>
              <a:t>The price elasticity of supply measures how much the quantity supplied responds to changes in the price. </a:t>
            </a:r>
          </a:p>
          <a:p>
            <a:pPr eaLnBrk="1" hangingPunct="1">
              <a:buFontTx/>
              <a:buNone/>
              <a:defRPr/>
            </a:pPr>
            <a:endParaRPr lang="en-US" sz="200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D4250CD2-2D2F-4A01-8520-4288C557F56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In most markets, supply is more elastic in the long run than in the short run. </a:t>
            </a:r>
          </a:p>
          <a:p>
            <a:pPr eaLnBrk="1" hangingPunct="1">
              <a:defRPr/>
            </a:pPr>
            <a:r>
              <a:rPr lang="en-US" sz="2400" smtClean="0"/>
              <a:t>The price elasticity of supply is calculated as the percentage change in quantity supplied divided by the percentage change in price.</a:t>
            </a:r>
          </a:p>
          <a:p>
            <a:pPr eaLnBrk="1" hangingPunct="1">
              <a:defRPr/>
            </a:pPr>
            <a:r>
              <a:rPr lang="en-US" sz="2400" smtClean="0"/>
              <a:t>The tools of supply and demand can be applied in many different types of markets.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2E6DEB93-825D-4C7C-B868-084419CFEC0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Availability of Close Substitutes</a:t>
            </a:r>
          </a:p>
          <a:p>
            <a:pPr eaLnBrk="1" hangingPunct="1">
              <a:defRPr/>
            </a:pPr>
            <a:r>
              <a:rPr lang="en-US" smtClean="0"/>
              <a:t>Necessities </a:t>
            </a:r>
            <a:r>
              <a:rPr lang="en-US" i="1" smtClean="0"/>
              <a:t>versus</a:t>
            </a:r>
            <a:r>
              <a:rPr lang="en-US" smtClean="0"/>
              <a:t> Luxuries</a:t>
            </a:r>
          </a:p>
          <a:p>
            <a:pPr eaLnBrk="1" hangingPunct="1">
              <a:defRPr/>
            </a:pPr>
            <a:r>
              <a:rPr lang="en-US" smtClean="0"/>
              <a:t>Definition of the Market</a:t>
            </a:r>
          </a:p>
          <a:p>
            <a:pPr eaLnBrk="1" hangingPunct="1">
              <a:defRPr/>
            </a:pPr>
            <a:r>
              <a:rPr lang="en-US" smtClean="0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Demand tends to be more elastic:</a:t>
            </a:r>
          </a:p>
          <a:p>
            <a:pPr lvl="1" eaLnBrk="1" hangingPunct="1">
              <a:defRPr/>
            </a:pPr>
            <a:r>
              <a:rPr lang="en-US" smtClean="0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 smtClean="0"/>
              <a:t>if the good is a luxury.</a:t>
            </a:r>
          </a:p>
          <a:p>
            <a:pPr lvl="1" eaLnBrk="1" hangingPunct="1">
              <a:defRPr/>
            </a:pPr>
            <a:r>
              <a:rPr lang="en-US" smtClean="0"/>
              <a:t>the more narrowly defined the market.</a:t>
            </a:r>
          </a:p>
          <a:p>
            <a:pPr lvl="1" eaLnBrk="1" hangingPunct="1">
              <a:defRPr/>
            </a:pPr>
            <a:r>
              <a:rPr lang="en-US" smtClean="0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 smtClean="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5" y="4416425"/>
            <a:ext cx="7450138" cy="690563"/>
            <a:chOff x="402" y="2782"/>
            <a:chExt cx="4693" cy="435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smtClean="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 smtClean="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 smtClean="0"/>
              <a:t>From Point B to Point A: Price fall = 33% and Quantity rise = 50%  </a:t>
            </a:r>
            <a:endParaRPr lang="en-US" sz="2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0600"/>
            <a:chOff x="480" y="2736"/>
            <a:chExt cx="1728" cy="624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8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1733</TotalTime>
  <Words>3058</Words>
  <Application>Microsoft Office PowerPoint</Application>
  <PresentationFormat>On-screen Show (4:3)</PresentationFormat>
  <Paragraphs>686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MankiwCanChp2Ed2</vt:lpstr>
      <vt:lpstr>Equation</vt:lpstr>
      <vt:lpstr>Chapter 4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Total Revenue and the Price Elasticity of Demand</vt:lpstr>
      <vt:lpstr>Figure 5-2: Total Revenue</vt:lpstr>
      <vt:lpstr>Figure 5-3: How Total Revenue Changes When Prices Changes: Inelastic Demand</vt:lpstr>
      <vt:lpstr>Figure 5-4: How Total Revenue Changes When Prices Changes: Elastic Demand</vt:lpstr>
      <vt:lpstr>Elasticity and Total Revenue along a Linear Demand Curve</vt:lpstr>
      <vt:lpstr>Table 5-1. Elasticity and Total Revenue along a Linear Demand Curve</vt:lpstr>
      <vt:lpstr>Figure 5-5: A Linear Demand Curve</vt:lpstr>
      <vt:lpstr>Other Demand Elasticities</vt:lpstr>
      <vt:lpstr>Other Demand Elasticities</vt:lpstr>
      <vt:lpstr>Other Demand Elasticities</vt:lpstr>
      <vt:lpstr>Other Demand Elasticities</vt:lpstr>
      <vt:lpstr>PRICE ELASTICITY OF SUPPLY</vt:lpstr>
      <vt:lpstr>The Price Elasticity of Supply and Its Determinants</vt:lpstr>
      <vt:lpstr>Computing the Price Elasticity of Supply</vt:lpstr>
      <vt:lpstr>Computing the Price Elasticity of Supply</vt:lpstr>
      <vt:lpstr>Figure 5-6 a): Perfectly Inelastic Supply</vt:lpstr>
      <vt:lpstr>Figure 5-6 b): Inelastic Supply</vt:lpstr>
      <vt:lpstr>Figure 5-6 c): Unit Elastic Supply</vt:lpstr>
      <vt:lpstr>Figure 5-6 d): Elastic Supply</vt:lpstr>
      <vt:lpstr>Figure 5-6 e): Perfectly Elastic Supply</vt:lpstr>
      <vt:lpstr>Figure 5-7: How the price elasticity of supply can vary</vt:lpstr>
      <vt:lpstr>THREE APPLICATIONS OF SUPPLY, DEMAND, AND ELASTICITY</vt:lpstr>
      <vt:lpstr>Figure 5-8: An Increase in Supply in the Market for Wheat</vt:lpstr>
      <vt:lpstr>Figure 5-9: A Reduction in Supply in the World Market for Oil</vt:lpstr>
      <vt:lpstr>Figure 5-10: Policies to Reduce the of Illegal Drugs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Admin</cp:lastModifiedBy>
  <cp:revision>34</cp:revision>
  <dcterms:created xsi:type="dcterms:W3CDTF">2004-08-07T15:22:37Z</dcterms:created>
  <dcterms:modified xsi:type="dcterms:W3CDTF">2022-03-11T09:01:11Z</dcterms:modified>
</cp:coreProperties>
</file>