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unemployment rate of Bangladesh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unemployment rate</c:v>
                </c:pt>
              </c:strCache>
            </c:strRef>
          </c:tx>
          <c:marker>
            <c:symbol val="none"/>
          </c:marker>
          <c:cat>
            <c:numRef>
              <c:f>Sheet2!$A$2:$A$22</c:f>
              <c:numCache>
                <c:formatCode>General</c:formatCode>
                <c:ptCount val="21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</c:numCache>
            </c:numRef>
          </c:cat>
          <c:val>
            <c:numRef>
              <c:f>Sheet2!$B$2:$B$22</c:f>
              <c:numCache>
                <c:formatCode>General</c:formatCode>
                <c:ptCount val="21"/>
                <c:pt idx="0">
                  <c:v>3.5999999046325701</c:v>
                </c:pt>
                <c:pt idx="1">
                  <c:v>3.2999999523162802</c:v>
                </c:pt>
                <c:pt idx="2">
                  <c:v>3.2000000476837198</c:v>
                </c:pt>
                <c:pt idx="3">
                  <c:v>3</c:v>
                </c:pt>
                <c:pt idx="4">
                  <c:v>2.9000000953674299</c:v>
                </c:pt>
                <c:pt idx="5">
                  <c:v>2.5</c:v>
                </c:pt>
                <c:pt idx="6">
                  <c:v>2.9000000953674299</c:v>
                </c:pt>
                <c:pt idx="7">
                  <c:v>2.5</c:v>
                </c:pt>
                <c:pt idx="8">
                  <c:v>3.0999999046325701</c:v>
                </c:pt>
                <c:pt idx="9">
                  <c:v>3.2999999523162802</c:v>
                </c:pt>
                <c:pt idx="10">
                  <c:v>3.4000000953674299</c:v>
                </c:pt>
                <c:pt idx="11">
                  <c:v>4.5</c:v>
                </c:pt>
                <c:pt idx="12">
                  <c:v>4.3000001907348597</c:v>
                </c:pt>
                <c:pt idx="13">
                  <c:v>4.1999998092651403</c:v>
                </c:pt>
                <c:pt idx="14">
                  <c:v>4.3000001907348597</c:v>
                </c:pt>
                <c:pt idx="15">
                  <c:v>4.4000000953674299</c:v>
                </c:pt>
                <c:pt idx="16">
                  <c:v>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4.3000001907348597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F6-4A09-84BF-7191B5307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239488"/>
        <c:axId val="170241024"/>
      </c:lineChart>
      <c:catAx>
        <c:axId val="170239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241024"/>
        <c:crosses val="autoZero"/>
        <c:auto val="1"/>
        <c:lblAlgn val="ctr"/>
        <c:lblOffset val="100"/>
        <c:noMultiLvlLbl val="0"/>
      </c:catAx>
      <c:valAx>
        <c:axId val="170241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239488"/>
        <c:crosses val="autoZero"/>
        <c:crossBetween val="between"/>
      </c:valAx>
    </c:plotArea>
    <c:plotVisOnly val="1"/>
    <c:dispBlanksAs val="gap"/>
    <c:showDLblsOverMax val="0"/>
  </c:chart>
  <c:spPr>
    <a:gradFill rotWithShape="1">
      <a:gsLst>
        <a:gs pos="0">
          <a:schemeClr val="accent6">
            <a:tint val="50000"/>
            <a:satMod val="300000"/>
          </a:schemeClr>
        </a:gs>
        <a:gs pos="35000">
          <a:schemeClr val="accent6">
            <a:tint val="37000"/>
            <a:satMod val="300000"/>
          </a:schemeClr>
        </a:gs>
        <a:gs pos="100000">
          <a:schemeClr val="accent6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6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2FF5-6FFE-4554-A60E-12506167BA6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F6A0-7191-4574-87FD-FD80D55F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: WDI (ILO estimation)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4F6A0-7191-4574-87FD-FD80D55F75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B63046-6900-44D3-8041-1EF44B66F05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912874-7557-419D-B5CE-72A21CF2C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     </a:t>
            </a:r>
            <a:r>
              <a:rPr lang="en-US" sz="2800" b="1" dirty="0"/>
              <a:t>Unemployment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5334000" cy="17526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Prepared By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Md. Shawkat Ali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Professor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</a:rPr>
              <a:t>Department of Economics</a:t>
            </a:r>
          </a:p>
        </p:txBody>
      </p:sp>
      <p:pic>
        <p:nvPicPr>
          <p:cNvPr id="1026" name="Picture 2" descr="C:\Users\Faria Tasneem\Desktop\unemployment-clipart-can-stock-photo_csp3833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491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8" y="1981200"/>
            <a:ext cx="848771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Explaining 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dirty="0"/>
              <a:t>Even when the economy is doing well, there is always some unemployment, including: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Frictional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workers spend time searching for the jobs that best suit their skills and tastes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short-term for most workers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Structural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there are fewer jobs than workers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usually longer-term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Workers have different tastes &amp; skills, and </a:t>
            </a:r>
            <a:br>
              <a:rPr lang="en-US" altLang="en-US" dirty="0"/>
            </a:br>
            <a:r>
              <a:rPr lang="en-US" altLang="en-US" dirty="0"/>
              <a:t>jobs have different requirements.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CC0000"/>
                </a:solidFill>
              </a:rPr>
              <a:t>Job search</a:t>
            </a:r>
            <a:r>
              <a:rPr lang="en-US" altLang="en-US" dirty="0"/>
              <a:t> is the process of matching workers </a:t>
            </a:r>
            <a:br>
              <a:rPr lang="en-US" altLang="en-US" dirty="0"/>
            </a:br>
            <a:r>
              <a:rPr lang="en-US" altLang="en-US" dirty="0"/>
              <a:t>with appropriate jobs.  </a:t>
            </a:r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800080"/>
                </a:solidFill>
              </a:rPr>
              <a:t>Sectoral shifts</a:t>
            </a:r>
            <a:r>
              <a:rPr lang="en-US" altLang="en-US" dirty="0"/>
              <a:t> are changes in the composition of demand across industries or regions of the country.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Such shifts displace some workers, </a:t>
            </a:r>
            <a:br>
              <a:rPr lang="en-US" altLang="en-US" dirty="0"/>
            </a:br>
            <a:r>
              <a:rPr lang="en-US" altLang="en-US" dirty="0"/>
              <a:t>who must search for new jobs appropriate </a:t>
            </a:r>
            <a:br>
              <a:rPr lang="en-US" altLang="en-US" dirty="0"/>
            </a:br>
            <a:r>
              <a:rPr lang="en-US" altLang="en-US" dirty="0"/>
              <a:t>for their skills &amp; tastes.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The economy is always changing, </a:t>
            </a:r>
            <a:br>
              <a:rPr lang="en-US" altLang="en-US" dirty="0"/>
            </a:br>
            <a:r>
              <a:rPr lang="en-US" altLang="en-US" dirty="0"/>
              <a:t>so some frictional unemployment is inevitable.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 and public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b="1" i="1" dirty="0"/>
              <a:t>Govt. employment agencies</a:t>
            </a:r>
            <a:r>
              <a:rPr lang="en-US" altLang="en-US" b="1" dirty="0"/>
              <a:t>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provide information about job vacancies to speed up the matching of workers with jobs.</a:t>
            </a:r>
          </a:p>
          <a:p>
            <a:pPr>
              <a:spcBef>
                <a:spcPct val="60000"/>
              </a:spcBef>
            </a:pPr>
            <a:r>
              <a:rPr lang="en-US" altLang="en-US" b="1" i="1" dirty="0"/>
              <a:t>Public training programs</a:t>
            </a:r>
            <a:r>
              <a:rPr lang="en-US" altLang="en-US" b="1" dirty="0"/>
              <a:t>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aim to equip workers displaced from declining industries with the skills needed in growing industries.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Job Search and government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Unemployment insurance (UI):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 govt. program that partially protects workers’ incomes when they become unemployed </a:t>
            </a:r>
          </a:p>
          <a:p>
            <a:r>
              <a:rPr lang="en-US" altLang="en-US" dirty="0"/>
              <a:t>UI increases frictional unemployment.  </a:t>
            </a:r>
            <a:br>
              <a:rPr lang="en-US" altLang="en-US" dirty="0"/>
            </a:br>
            <a:r>
              <a:rPr lang="en-US" altLang="en-US" dirty="0"/>
              <a:t>To see why, recall one of the </a:t>
            </a:r>
            <a:br>
              <a:rPr lang="en-US" altLang="en-US" dirty="0"/>
            </a:br>
            <a:r>
              <a:rPr lang="en-US" altLang="en-US" dirty="0"/>
              <a:t>Ten Principles of Economics: 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i="1" dirty="0">
                <a:solidFill>
                  <a:srgbClr val="996633"/>
                </a:solidFill>
              </a:rPr>
              <a:t>People respond to incentives.</a:t>
            </a:r>
            <a:r>
              <a:rPr lang="en-US" altLang="en-US" i="1" dirty="0"/>
              <a:t> 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Benefits of UI:</a:t>
            </a:r>
          </a:p>
          <a:p>
            <a:r>
              <a:rPr lang="en-US" altLang="en-US" dirty="0"/>
              <a:t>Reduces uncertainty over incomes</a:t>
            </a:r>
          </a:p>
          <a:p>
            <a:r>
              <a:rPr lang="en-US" altLang="en-US" dirty="0"/>
              <a:t>Gives the unemployed more time to search, resulting in better job matches and thus higher productivity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unemployment?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 Structural Unemployment occurs when wage is kept above equilibrium</a:t>
            </a:r>
          </a:p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There are three reasons for this</a:t>
            </a:r>
            <a:r>
              <a:rPr lang="en-US" altLang="en-US" dirty="0">
                <a:cs typeface="Arial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Minimum-Wage Laws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Unions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Efficiency Wages</a:t>
            </a:r>
            <a:endParaRPr lang="en-US" altLang="en-US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Wage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minimum-wage law forces the wage to remain above the level that balances supply and demand, it creates a </a:t>
            </a:r>
            <a:r>
              <a:rPr lang="en-US" i="1" dirty="0"/>
              <a:t>surplus of labor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31" y="2895600"/>
            <a:ext cx="4827870" cy="36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708688"/>
            <a:ext cx="6781801" cy="50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5312"/>
            <a:ext cx="6396037" cy="47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71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worker association that bargains with employers over wages and working conditions.  </a:t>
            </a:r>
          </a:p>
          <a:p>
            <a:endParaRPr lang="en-US" dirty="0"/>
          </a:p>
          <a:p>
            <a:pPr marL="182880" lvl="1"/>
            <a:r>
              <a:rPr lang="en-US" sz="2400" dirty="0"/>
              <a:t>A union is a type of cartel.</a:t>
            </a:r>
          </a:p>
          <a:p>
            <a:pPr marL="182880" lvl="1"/>
            <a:r>
              <a:rPr lang="en-US" altLang="en-US" sz="2400" dirty="0"/>
              <a:t>Unions exert their market </a:t>
            </a:r>
          </a:p>
          <a:p>
            <a:pPr marL="0" lvl="1" indent="0">
              <a:buNone/>
            </a:pPr>
            <a:r>
              <a:rPr lang="en-US" altLang="en-US" sz="2400" dirty="0"/>
              <a:t>power to negotiate higher </a:t>
            </a:r>
          </a:p>
          <a:p>
            <a:pPr marL="0" lvl="1" indent="0">
              <a:buNone/>
            </a:pPr>
            <a:r>
              <a:rPr lang="en-US" altLang="en-US" sz="2400" dirty="0"/>
              <a:t>wages for workers.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342900" lvl="1" indent="-342900"/>
            <a:r>
              <a:rPr lang="en-US" altLang="en-US" sz="2400" dirty="0"/>
              <a:t>The typical union worker earns </a:t>
            </a:r>
          </a:p>
          <a:p>
            <a:pPr marL="0" lvl="1" indent="0">
              <a:buNone/>
            </a:pPr>
            <a:r>
              <a:rPr lang="en-US" altLang="en-US" sz="2400" dirty="0"/>
              <a:t>20% higher wages and  gets </a:t>
            </a:r>
          </a:p>
          <a:p>
            <a:pPr marL="0" lvl="1" indent="0">
              <a:buNone/>
            </a:pPr>
            <a:r>
              <a:rPr lang="en-US" altLang="en-US" sz="2400" dirty="0"/>
              <a:t>more benefits than a nonunion</a:t>
            </a:r>
          </a:p>
          <a:p>
            <a:pPr marL="0" lvl="1" indent="0">
              <a:buNone/>
            </a:pPr>
            <a:r>
              <a:rPr lang="en-US" altLang="en-US" sz="2400" dirty="0"/>
              <a:t>worker for the same type of work.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182880"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878911" cy="40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Produced by Bureau of Labor Statistics (BLS), in the U.S. Dept. of Labor  </a:t>
            </a:r>
          </a:p>
          <a:p>
            <a:r>
              <a:rPr lang="en-US" sz="3200" dirty="0"/>
              <a:t>Based on regular survey of 60,000 households</a:t>
            </a:r>
          </a:p>
          <a:p>
            <a:r>
              <a:rPr lang="en-US" sz="3200" dirty="0"/>
              <a:t>Based on “adult population” (16 years or older)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situation under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unions raise the wage above equilibrium, quantity of labor demanded falls than quantity supply of labor and hence unemployment results.  </a:t>
            </a:r>
          </a:p>
          <a:p>
            <a:r>
              <a:rPr lang="en-US" altLang="en-US" dirty="0"/>
              <a:t>“Insiders”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remain employed, </a:t>
            </a:r>
            <a:br>
              <a:rPr lang="en-US" altLang="en-US" dirty="0"/>
            </a:br>
            <a:r>
              <a:rPr lang="en-US" altLang="en-US" dirty="0"/>
              <a:t>they are better off</a:t>
            </a:r>
          </a:p>
          <a:p>
            <a:r>
              <a:rPr lang="en-US" altLang="en-US" dirty="0"/>
              <a:t>“Outsiders”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lose their jobs, </a:t>
            </a:r>
            <a:br>
              <a:rPr lang="en-US" altLang="en-US" dirty="0"/>
            </a:br>
            <a:r>
              <a:rPr lang="en-US" altLang="en-US" dirty="0"/>
              <a:t>they are worse off</a:t>
            </a:r>
          </a:p>
          <a:p>
            <a:r>
              <a:rPr lang="en-US" altLang="en-US" dirty="0"/>
              <a:t>Some outsiders go to non-unionized labor markets, which increases labor supply and reduces wages in those markets.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unions good or bad for the 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Are unions good or bad? </a:t>
            </a:r>
          </a:p>
          <a:p>
            <a:r>
              <a:rPr lang="en-US" altLang="en-US" b="1" i="1" dirty="0"/>
              <a:t>Critics: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Unions are cartels.  They raise wages above equilibrium, which causes unemployment and/or depresses wages in non-union labor markets.  </a:t>
            </a:r>
          </a:p>
          <a:p>
            <a:endParaRPr lang="en-US" altLang="en-US" dirty="0"/>
          </a:p>
          <a:p>
            <a:r>
              <a:rPr lang="en-US" altLang="en-US" b="1" i="1" dirty="0"/>
              <a:t>Advocates: 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Unions counter the market power of large firms, make firms more responsive to workers’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Efficiency Wages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The theory of </a:t>
            </a:r>
            <a:r>
              <a:rPr lang="en-US" altLang="en-US" sz="2800" b="1" dirty="0">
                <a:solidFill>
                  <a:srgbClr val="CC0000"/>
                </a:solidFill>
              </a:rPr>
              <a:t>efficiency wages</a:t>
            </a:r>
            <a:r>
              <a:rPr lang="en-US" altLang="en-US" sz="2800" dirty="0"/>
              <a:t>: </a:t>
            </a:r>
          </a:p>
          <a:p>
            <a:r>
              <a:rPr lang="en-US" sz="2800" dirty="0"/>
              <a:t>Firms operate more efficiently if wages are </a:t>
            </a:r>
            <a:r>
              <a:rPr lang="en-US" sz="2800" i="1" dirty="0"/>
              <a:t>above</a:t>
            </a:r>
            <a:r>
              <a:rPr lang="en-US" sz="2800" dirty="0"/>
              <a:t> the equilibrium level.  </a:t>
            </a:r>
          </a:p>
          <a:p>
            <a:r>
              <a:rPr lang="en-US" altLang="en-US" sz="2800" dirty="0"/>
              <a:t>Firms voluntarily pay above-equilibrium wages to boost worker productivity. </a:t>
            </a:r>
          </a:p>
          <a:p>
            <a:r>
              <a:rPr lang="en-US" altLang="en-US" sz="2800" dirty="0"/>
              <a:t>But in the case of unions and minimum wage laws, firms that pay above-equilibrium wages do so involuntarily. 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78" y="2362200"/>
            <a:ext cx="4709886" cy="3352800"/>
          </a:xfrm>
        </p:spPr>
      </p:pic>
    </p:spTree>
    <p:extLst>
      <p:ext uri="{BB962C8B-B14F-4D97-AF65-F5344CB8AC3E}">
        <p14:creationId xmlns:p14="http://schemas.microsoft.com/office/powerpoint/2010/main" val="375590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cs typeface="Arial" charset="0"/>
              </a:rPr>
              <a:t>Four reasons why firms might pay efficiency wages:</a:t>
            </a:r>
            <a:br>
              <a:rPr lang="en-US" altLang="en-US" sz="3200" dirty="0">
                <a:cs typeface="Arial" charset="0"/>
              </a:rPr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3550" indent="-463550">
              <a:buNone/>
            </a:pPr>
            <a:r>
              <a:rPr lang="en-US" altLang="en-US" b="1" dirty="0">
                <a:solidFill>
                  <a:srgbClr val="339966"/>
                </a:solidFill>
              </a:rPr>
              <a:t>1. Worker health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Paying higher wages allows workers to eat better, makes them healthier, more productive.  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turnover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Hiring &amp; training new workers is costly.   </a:t>
            </a:r>
            <a:br>
              <a:rPr lang="en-US" altLang="en-US" dirty="0"/>
            </a:br>
            <a:r>
              <a:rPr lang="en-US" altLang="en-US" dirty="0"/>
              <a:t>Paying high wages  to existing  workers gives more incentive to stay, reduces turnover.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quality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Offering higher wages attracts better job applicants, increases quality of the firm’s workforce.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effort</a:t>
            </a:r>
            <a:r>
              <a:rPr lang="en-US" altLang="en-US" b="1" dirty="0">
                <a:solidFill>
                  <a:srgbClr val="996633"/>
                </a:solidFill>
              </a:rPr>
              <a:t/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If market wage is above equilibrium wage, there aren’t enough jobs to go around, so workers have more incentive to work not shirk.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(1991-2013)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68065"/>
              </p:ext>
            </p:extLst>
          </p:nvPr>
        </p:nvGraphicFramePr>
        <p:xfrm>
          <a:off x="457200" y="16002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146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Exercises: Which of the following would be most likely to reduce </a:t>
            </a:r>
            <a:r>
              <a:rPr lang="en-US" altLang="en-US" sz="2800" u="sng" dirty="0"/>
              <a:t>frictional</a:t>
            </a:r>
            <a:r>
              <a:rPr lang="en-US" altLang="en-US" sz="2800" dirty="0"/>
              <a:t> unemployment?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 The govt. eliminates the minimum wage.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The govt. increases unemployment insurance benefits.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A new law bans labor unions.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More workers post their resumes at Monster.com, and more employers use Monster.com to find suitable workers to hire.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Sectoral shifts become more frequent. </a:t>
            </a:r>
          </a:p>
          <a:p>
            <a:endParaRPr lang="en-US" dirty="0"/>
          </a:p>
          <a:p>
            <a:r>
              <a:rPr lang="en-US" sz="2800" b="1" i="1" dirty="0">
                <a:solidFill>
                  <a:schemeClr val="tx2"/>
                </a:solidFill>
              </a:rPr>
              <a:t>Try to solve!!!</a:t>
            </a:r>
          </a:p>
        </p:txBody>
      </p:sp>
    </p:spTree>
    <p:extLst>
      <p:ext uri="{BB962C8B-B14F-4D97-AF65-F5344CB8AC3E}">
        <p14:creationId xmlns:p14="http://schemas.microsoft.com/office/powerpoint/2010/main" val="28200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 divides population into 3 groups: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Employed</a:t>
            </a:r>
            <a:r>
              <a:rPr lang="en-US" sz="2800" dirty="0"/>
              <a:t>:  paid employees, self-employed, </a:t>
            </a:r>
            <a:br>
              <a:rPr lang="en-US" sz="2800" dirty="0"/>
            </a:br>
            <a:r>
              <a:rPr lang="en-US" sz="2800" dirty="0"/>
              <a:t>and unpaid workers in a family business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Unemployed</a:t>
            </a:r>
            <a:r>
              <a:rPr lang="en-US" sz="2800" dirty="0"/>
              <a:t>:  people  who were available and not working  but who have looked for work during previous 4 weeks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Not in the labor force</a:t>
            </a:r>
            <a:r>
              <a:rPr lang="en-US" sz="2800" dirty="0"/>
              <a:t>:  those who do not fit  either any of the above two categories. i.e. full-time student, homemaker, or retiree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C0000"/>
                </a:solidFill>
              </a:rPr>
              <a:t>labor force</a:t>
            </a:r>
            <a:r>
              <a:rPr lang="en-US" dirty="0"/>
              <a:t> is the total # of workers, including the employed and unemployed.  </a:t>
            </a:r>
          </a:p>
          <a:p>
            <a:pPr marL="0" indent="0">
              <a:spcBef>
                <a:spcPct val="70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Unemployment rate</a:t>
                </a:r>
                <a:r>
                  <a:rPr lang="en-US" dirty="0">
                    <a:cs typeface="Arial" charset="0"/>
                  </a:rPr>
                  <a:t> (“u-rate”):  % of the labor force that is unemployed</a:t>
                </a:r>
              </a:p>
              <a:p>
                <a:endParaRPr lang="en-US" dirty="0"/>
              </a:p>
              <a:p>
                <a:r>
                  <a:rPr lang="en-US" dirty="0"/>
                  <a:t>Unemployment rate=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𝑢𝑛𝑒𝑚𝑝𝑙𝑜𝑦𝑒𝑑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𝑓𝑜𝑟𝑐𝑒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Labor force participation rate</a:t>
                </a:r>
                <a:r>
                  <a:rPr lang="en-US" dirty="0">
                    <a:cs typeface="Arial" charset="0"/>
                  </a:rPr>
                  <a:t>:  </a:t>
                </a:r>
                <a:br>
                  <a:rPr lang="en-US" dirty="0">
                    <a:cs typeface="Arial" charset="0"/>
                  </a:rPr>
                </a:br>
                <a:r>
                  <a:rPr lang="en-US" dirty="0">
                    <a:cs typeface="Arial" charset="0"/>
                  </a:rPr>
                  <a:t>% of the adult population that is in the labor force </a:t>
                </a:r>
              </a:p>
              <a:p>
                <a:r>
                  <a:rPr lang="en-US" dirty="0"/>
                  <a:t>Labor Force Participation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𝐴𝑑𝑢𝑙𝑡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𝑃𝑜𝑝𝑢𝑙𝑎𝑡𝑖𝑜𝑛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Compute the labor force, u-rate, adult population, and labor force participation rate using this data: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48" y="2209800"/>
            <a:ext cx="6064727" cy="34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Labor force 	=  employed + unemployed</a:t>
            </a:r>
            <a:br>
              <a:rPr lang="en-US" dirty="0"/>
            </a:br>
            <a:r>
              <a:rPr lang="en-US" dirty="0"/>
              <a:t>			=  145.9 + 8.5</a:t>
            </a:r>
            <a:br>
              <a:rPr lang="en-US" dirty="0"/>
            </a:br>
            <a:r>
              <a:rPr lang="en-US" dirty="0"/>
              <a:t>			=  </a:t>
            </a:r>
            <a:r>
              <a:rPr lang="en-US" dirty="0">
                <a:solidFill>
                  <a:srgbClr val="FF0000"/>
                </a:solidFill>
              </a:rPr>
              <a:t>154.4</a:t>
            </a:r>
            <a:r>
              <a:rPr lang="en-US" dirty="0"/>
              <a:t> million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   U-rate	=  100 x (unemployed)/(labor force)</a:t>
            </a:r>
            <a:br>
              <a:rPr lang="en-US" dirty="0"/>
            </a:br>
            <a:r>
              <a:rPr lang="en-US" dirty="0"/>
              <a:t>		=  100 x 8.5/154.4</a:t>
            </a:r>
            <a:br>
              <a:rPr lang="en-US" dirty="0"/>
            </a:br>
            <a:r>
              <a:rPr lang="en-US" dirty="0"/>
              <a:t>		=  </a:t>
            </a:r>
            <a:r>
              <a:rPr lang="en-US" dirty="0">
                <a:solidFill>
                  <a:srgbClr val="FF0000"/>
                </a:solidFill>
              </a:rPr>
              <a:t>5.5%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Population	=  labor force + not in labor force</a:t>
            </a:r>
            <a:br>
              <a:rPr lang="en-US" dirty="0"/>
            </a:br>
            <a:r>
              <a:rPr lang="en-US" dirty="0"/>
              <a:t>	=  154.4 + 79.2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233.6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LF </a:t>
            </a:r>
            <a:r>
              <a:rPr lang="en-US" dirty="0" err="1"/>
              <a:t>partic</a:t>
            </a:r>
            <a:r>
              <a:rPr lang="en-US" dirty="0"/>
              <a:t>. rate	=  100 x (labor force)/(population)</a:t>
            </a:r>
            <a:br>
              <a:rPr lang="en-US" dirty="0"/>
            </a:br>
            <a:r>
              <a:rPr lang="en-US" dirty="0"/>
              <a:t>	=  100 x 154.4/233.6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66.1%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Does the U-Rate Really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700" dirty="0"/>
              <a:t>Most spells of unemployment are short:</a:t>
            </a:r>
          </a:p>
          <a:p>
            <a:pPr marL="569913" lvl="1" indent="-349250"/>
            <a:r>
              <a:rPr lang="en-US" altLang="en-US" sz="2600" dirty="0"/>
              <a:t>Typically 1/3 of the unemployed </a:t>
            </a:r>
            <a:br>
              <a:rPr lang="en-US" altLang="en-US" sz="2600" dirty="0"/>
            </a:br>
            <a:r>
              <a:rPr lang="en-US" altLang="en-US" sz="2600" dirty="0"/>
              <a:t>have been unemployed under 5 weeks, </a:t>
            </a:r>
            <a:br>
              <a:rPr lang="en-US" altLang="en-US" sz="2600" dirty="0"/>
            </a:br>
            <a:r>
              <a:rPr lang="en-US" altLang="en-US" sz="2600" dirty="0"/>
              <a:t>2/3 have been unemployed under 14 weeks.</a:t>
            </a:r>
          </a:p>
          <a:p>
            <a:pPr marL="569913" lvl="1" indent="-349250"/>
            <a:r>
              <a:rPr lang="en-US" altLang="en-US" sz="2600" dirty="0"/>
              <a:t>Only 20% have been unemployed over 6 months. </a:t>
            </a:r>
          </a:p>
          <a:p>
            <a:pPr marL="0" indent="0">
              <a:buNone/>
            </a:pPr>
            <a:r>
              <a:rPr lang="en-US" altLang="en-US" sz="2700" dirty="0"/>
              <a:t>Yet, most observed unemployment is long term.</a:t>
            </a:r>
          </a:p>
          <a:p>
            <a:pPr marL="569913" lvl="1" indent="-349250"/>
            <a:r>
              <a:rPr lang="en-US" altLang="en-US" sz="2600" dirty="0"/>
              <a:t>The small group of long-term unemployed persons has fairly little turnover, so it accounts for most of the unemployment observed over time.</a:t>
            </a:r>
          </a:p>
          <a:p>
            <a:pPr marL="0" indent="0">
              <a:buNone/>
            </a:pPr>
            <a:r>
              <a:rPr lang="en-US" altLang="en-US" sz="2700" dirty="0"/>
              <a:t>Knowing these facts helps policymakers design better policies to help the unemployed.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rate and Cyclical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dirty="0"/>
              <a:t>There’s always some unemployment, though the u-rate fluctuates from year to year.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Natural rate of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</a:pPr>
            <a:r>
              <a:rPr lang="en-US" sz="2800" dirty="0"/>
              <a:t>the normal rate of unemployment around which the actual unemployment rate fluctuates 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Cyclical unemployment</a:t>
            </a:r>
            <a:endParaRPr lang="en-US" dirty="0"/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the deviation of unemployment from its </a:t>
            </a:r>
            <a:br>
              <a:rPr lang="en-US" sz="2800" dirty="0"/>
            </a:br>
            <a:r>
              <a:rPr lang="en-US" sz="2800" dirty="0"/>
              <a:t>natural rate</a:t>
            </a:r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associated with business cycles, </a:t>
            </a:r>
            <a:br>
              <a:rPr lang="en-US" sz="2800" dirty="0"/>
            </a:br>
            <a:r>
              <a:rPr lang="en-US" sz="2800" dirty="0"/>
              <a:t>which we’ll study in later chapters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</TotalTime>
  <Words>578</Words>
  <Application>Microsoft Office PowerPoint</Application>
  <PresentationFormat>On-screen Show (4:3)</PresentationFormat>
  <Paragraphs>121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     Unemployment </vt:lpstr>
      <vt:lpstr>Labor Force Statistics</vt:lpstr>
      <vt:lpstr>BLS divides population into 3 groups: </vt:lpstr>
      <vt:lpstr>Labor Force Statistics</vt:lpstr>
      <vt:lpstr> Compute the labor force, u-rate, adult population, and labor force participation rate using this data: </vt:lpstr>
      <vt:lpstr>Answers</vt:lpstr>
      <vt:lpstr>Answers</vt:lpstr>
      <vt:lpstr>What Does the U-Rate Really Measure?</vt:lpstr>
      <vt:lpstr>Natural rate and Cyclical Unemployment</vt:lpstr>
      <vt:lpstr>Graph</vt:lpstr>
      <vt:lpstr>Explaining the Natural Rate of Unemployment</vt:lpstr>
      <vt:lpstr>Job Search</vt:lpstr>
      <vt:lpstr>Job search and public policy</vt:lpstr>
      <vt:lpstr>Job Search and government policy</vt:lpstr>
      <vt:lpstr>Why there is unemployment?</vt:lpstr>
      <vt:lpstr>Minimum Wage Laws</vt:lpstr>
      <vt:lpstr>Why is there unemployment?</vt:lpstr>
      <vt:lpstr>Why is there unemployment?</vt:lpstr>
      <vt:lpstr>Union</vt:lpstr>
      <vt:lpstr>Employment situation under union</vt:lpstr>
      <vt:lpstr>Are unions good or bad for the economy?</vt:lpstr>
      <vt:lpstr>Efficiency Wages</vt:lpstr>
      <vt:lpstr>Four reasons why firms might pay efficiency wages: </vt:lpstr>
      <vt:lpstr>Unemployment rate (1991-2013)</vt:lpstr>
      <vt:lpstr>Exercises: Which of the following would be most likely to reduce frictional unemployment?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</dc:title>
  <dc:creator>Faria Tasneem</dc:creator>
  <cp:lastModifiedBy>Admin</cp:lastModifiedBy>
  <cp:revision>14</cp:revision>
  <dcterms:created xsi:type="dcterms:W3CDTF">2015-11-28T18:04:16Z</dcterms:created>
  <dcterms:modified xsi:type="dcterms:W3CDTF">2021-11-17T02:46:31Z</dcterms:modified>
</cp:coreProperties>
</file>