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751" r:id="rId2"/>
    <p:sldId id="749" r:id="rId3"/>
    <p:sldId id="631" r:id="rId4"/>
    <p:sldId id="633" r:id="rId5"/>
    <p:sldId id="634" r:id="rId6"/>
    <p:sldId id="635" r:id="rId7"/>
    <p:sldId id="636" r:id="rId8"/>
    <p:sldId id="637" r:id="rId9"/>
    <p:sldId id="638" r:id="rId10"/>
    <p:sldId id="639" r:id="rId11"/>
    <p:sldId id="640" r:id="rId12"/>
    <p:sldId id="641" r:id="rId13"/>
    <p:sldId id="642" r:id="rId14"/>
    <p:sldId id="643" r:id="rId15"/>
    <p:sldId id="644" r:id="rId16"/>
    <p:sldId id="645" r:id="rId17"/>
    <p:sldId id="646" r:id="rId18"/>
    <p:sldId id="647" r:id="rId19"/>
    <p:sldId id="648" r:id="rId20"/>
    <p:sldId id="649" r:id="rId21"/>
    <p:sldId id="650" r:id="rId22"/>
    <p:sldId id="672" r:id="rId23"/>
    <p:sldId id="673" r:id="rId24"/>
    <p:sldId id="675" r:id="rId25"/>
    <p:sldId id="676" r:id="rId26"/>
    <p:sldId id="677" r:id="rId27"/>
    <p:sldId id="678" r:id="rId28"/>
    <p:sldId id="651" r:id="rId29"/>
    <p:sldId id="652" r:id="rId30"/>
    <p:sldId id="653" r:id="rId31"/>
    <p:sldId id="654" r:id="rId32"/>
    <p:sldId id="655" r:id="rId33"/>
    <p:sldId id="656" r:id="rId34"/>
    <p:sldId id="657" r:id="rId35"/>
    <p:sldId id="658" r:id="rId36"/>
    <p:sldId id="659" r:id="rId37"/>
    <p:sldId id="660" r:id="rId38"/>
    <p:sldId id="661" r:id="rId39"/>
    <p:sldId id="662" r:id="rId40"/>
    <p:sldId id="663" r:id="rId41"/>
    <p:sldId id="664" r:id="rId42"/>
    <p:sldId id="665" r:id="rId43"/>
    <p:sldId id="666" r:id="rId44"/>
    <p:sldId id="667" r:id="rId45"/>
    <p:sldId id="668" r:id="rId46"/>
    <p:sldId id="669" r:id="rId47"/>
    <p:sldId id="670" r:id="rId48"/>
    <p:sldId id="671" r:id="rId49"/>
    <p:sldId id="555" r:id="rId50"/>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66CCFF"/>
    <a:srgbClr val="FFFF66"/>
    <a:srgbClr val="FFCCCC"/>
    <a:srgbClr val="FFFFCC"/>
    <a:srgbClr val="FF99FF"/>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37" autoAdjust="0"/>
  </p:normalViewPr>
  <p:slideViewPr>
    <p:cSldViewPr>
      <p:cViewPr varScale="1">
        <p:scale>
          <a:sx n="88" d="100"/>
          <a:sy n="88" d="100"/>
        </p:scale>
        <p:origin x="466"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69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fld id="{D5C32D59-A3C0-4790-BA47-29F06CD2AFC0}" type="datetimeFigureOut">
              <a:rPr lang="en-US"/>
              <a:pPr>
                <a:defRPr/>
              </a:pPr>
              <a:t>7/11/2023</a:t>
            </a:fld>
            <a:endParaRPr lang="en-US"/>
          </a:p>
        </p:txBody>
      </p:sp>
      <p:sp>
        <p:nvSpPr>
          <p:cNvPr id="69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69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5F2CCC6D-DEFC-4A86-B15E-9C182CB5807C}" type="slidenum">
              <a:rPr lang="en-US"/>
              <a:pPr>
                <a:defRPr/>
              </a:pPr>
              <a:t>‹#›</a:t>
            </a:fld>
            <a:endParaRPr lang="en-US"/>
          </a:p>
        </p:txBody>
      </p:sp>
    </p:spTree>
    <p:extLst>
      <p:ext uri="{BB962C8B-B14F-4D97-AF65-F5344CB8AC3E}">
        <p14:creationId xmlns:p14="http://schemas.microsoft.com/office/powerpoint/2010/main" val="830323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71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788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8293F09-F824-4078-BEB8-D145F68EB592}" type="slidenum">
              <a:rPr lang="en-US"/>
              <a:pPr>
                <a:defRPr/>
              </a:pPr>
              <a:t>‹#›</a:t>
            </a:fld>
            <a:endParaRPr lang="en-US"/>
          </a:p>
        </p:txBody>
      </p:sp>
    </p:spTree>
    <p:extLst>
      <p:ext uri="{BB962C8B-B14F-4D97-AF65-F5344CB8AC3E}">
        <p14:creationId xmlns:p14="http://schemas.microsoft.com/office/powerpoint/2010/main" val="2754340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Frequency spectrum of a signal is the range of frequencies contained by a signal</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Frequency</a:t>
            </a:r>
            <a:r>
              <a:rPr lang="en-US" sz="1200" b="0" i="0" kern="1200" dirty="0" smtClean="0">
                <a:solidFill>
                  <a:schemeClr val="tx1"/>
                </a:solidFill>
                <a:effectLst/>
                <a:latin typeface="+mn-lt"/>
                <a:ea typeface="+mn-ea"/>
                <a:cs typeface="+mn-cs"/>
              </a:rPr>
              <a:t> is the number of occurrences of a repeating event per unit of time.</a:t>
            </a:r>
          </a:p>
          <a:p>
            <a:r>
              <a:rPr lang="en-US" sz="1200" b="1" i="0" kern="1200" dirty="0" smtClean="0">
                <a:solidFill>
                  <a:schemeClr val="tx1"/>
                </a:solidFill>
                <a:effectLst/>
                <a:latin typeface="+mn-lt"/>
                <a:ea typeface="+mn-ea"/>
                <a:cs typeface="+mn-cs"/>
              </a:rPr>
              <a:t>Bandwidth</a:t>
            </a:r>
            <a:r>
              <a:rPr lang="en-US" sz="1200" b="0" i="0" kern="1200" baseline="0" dirty="0" smtClean="0">
                <a:solidFill>
                  <a:schemeClr val="tx1"/>
                </a:solidFill>
                <a:effectLst/>
                <a:latin typeface="+mn-lt"/>
                <a:ea typeface="+mn-ea"/>
                <a:cs typeface="+mn-cs"/>
              </a:rPr>
              <a:t> is </a:t>
            </a:r>
            <a:r>
              <a:rPr lang="en-US" sz="1200" b="0" i="0" kern="1200" dirty="0" smtClean="0">
                <a:solidFill>
                  <a:schemeClr val="tx1"/>
                </a:solidFill>
                <a:effectLst/>
                <a:latin typeface="+mn-lt"/>
                <a:ea typeface="+mn-ea"/>
                <a:cs typeface="+mn-cs"/>
              </a:rPr>
              <a:t>a range of frequencies within a given band, in particular that used for transmitting a signal</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4</a:t>
            </a:fld>
            <a:endParaRPr lang="en-US"/>
          </a:p>
        </p:txBody>
      </p:sp>
    </p:spTree>
    <p:extLst>
      <p:ext uri="{BB962C8B-B14F-4D97-AF65-F5344CB8AC3E}">
        <p14:creationId xmlns:p14="http://schemas.microsoft.com/office/powerpoint/2010/main" val="2649067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SSMA also provides immunity to multipath interference and robust multiple access capability. </a:t>
            </a:r>
          </a:p>
          <a:p>
            <a:r>
              <a:rPr lang="en-US" sz="1200" dirty="0" smtClean="0"/>
              <a:t>The result of using wider BW is to minimize interference and drastically reduce BER. </a:t>
            </a:r>
          </a:p>
          <a:p>
            <a:r>
              <a:rPr lang="en-US" sz="1200" dirty="0" smtClean="0"/>
              <a:t>It operates in 2.4GHz band at data rate of 1Mbps and 2Mbps.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There are two main types of spread spectrum multiple access techniques; frequency hopped multiple access (FH) and direct sequence multiple access (DS). Direct sequence multiple access is also called code division multiple access (CDMA)</a:t>
            </a:r>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33</a:t>
            </a:fld>
            <a:endParaRPr lang="en-US"/>
          </a:p>
        </p:txBody>
      </p:sp>
    </p:spTree>
    <p:extLst>
      <p:ext uri="{BB962C8B-B14F-4D97-AF65-F5344CB8AC3E}">
        <p14:creationId xmlns:p14="http://schemas.microsoft.com/office/powerpoint/2010/main" val="835257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BC0DBC9D-7B6C-4357-B4A8-199D33BF5E18}" type="slidenum">
              <a:rPr lang="en-US">
                <a:latin typeface="Times New Roman" panose="02020603050405020304" pitchFamily="18" charset="0"/>
              </a:rPr>
              <a:pPr/>
              <a:t>38</a:t>
            </a:fld>
            <a:endParaRPr lang="en-US">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2392220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CD5498C4-1149-4461-89CB-BDD169EAFF0E}" type="slidenum">
              <a:rPr lang="en-US">
                <a:latin typeface="Times New Roman" panose="02020603050405020304" pitchFamily="18" charset="0"/>
              </a:rPr>
              <a:pPr/>
              <a:t>39</a:t>
            </a:fld>
            <a:endParaRPr lang="en-US">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249778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Speech coding </a:t>
            </a:r>
            <a:r>
              <a:rPr lang="en-US" sz="1200" b="0" i="0" u="none" strike="noStrike" kern="1200" baseline="0" dirty="0">
                <a:solidFill>
                  <a:schemeClr val="tx1"/>
                </a:solidFill>
                <a:latin typeface="+mn-lt"/>
                <a:ea typeface="+mn-ea"/>
                <a:cs typeface="+mn-cs"/>
              </a:rPr>
              <a:t>is the process for reducing the bit rate of digital speech representation or transmission or storage, while maintaining a speech quality that is</a:t>
            </a:r>
          </a:p>
          <a:p>
            <a:r>
              <a:rPr lang="en-US" sz="1200" b="0" i="0" u="none" strike="noStrike" kern="1200" baseline="0" dirty="0">
                <a:solidFill>
                  <a:schemeClr val="tx1"/>
                </a:solidFill>
                <a:latin typeface="+mn-lt"/>
                <a:ea typeface="+mn-ea"/>
                <a:cs typeface="+mn-cs"/>
              </a:rPr>
              <a:t>acceptable for the application. Speech coding methods are classified as waveform coding, source coding, and hybrid coding.</a:t>
            </a:r>
          </a:p>
          <a:p>
            <a:endParaRPr lang="en-US" sz="1200" b="0" i="0" u="none" strike="noStrike" kern="1200" baseline="0" dirty="0">
              <a:solidFill>
                <a:schemeClr val="tx1"/>
              </a:solidFill>
              <a:latin typeface="+mn-lt"/>
              <a:ea typeface="+mn-ea"/>
              <a:cs typeface="+mn-cs"/>
            </a:endParaRPr>
          </a:p>
          <a:p>
            <a:r>
              <a:rPr lang="en-US" sz="1200" b="0" i="0" kern="1200" dirty="0">
                <a:solidFill>
                  <a:schemeClr val="tx1"/>
                </a:solidFill>
                <a:effectLst/>
                <a:latin typeface="+mn-lt"/>
                <a:ea typeface="+mn-ea"/>
                <a:cs typeface="+mn-cs"/>
              </a:rPr>
              <a:t>The main function of bandpass </a:t>
            </a:r>
            <a:r>
              <a:rPr lang="en-US" sz="1200" b="1" i="0" kern="1200" dirty="0">
                <a:solidFill>
                  <a:schemeClr val="tx1"/>
                </a:solidFill>
                <a:effectLst/>
                <a:latin typeface="+mn-lt"/>
                <a:ea typeface="+mn-ea"/>
                <a:cs typeface="+mn-cs"/>
              </a:rPr>
              <a:t>filter</a:t>
            </a:r>
            <a:r>
              <a:rPr lang="en-US" sz="1200" b="0" i="0" kern="1200" dirty="0">
                <a:solidFill>
                  <a:schemeClr val="tx1"/>
                </a:solidFill>
                <a:effectLst/>
                <a:latin typeface="+mn-lt"/>
                <a:ea typeface="+mn-ea"/>
                <a:cs typeface="+mn-cs"/>
              </a:rPr>
              <a:t> in a transmitter is to limit the bandwidth of the output signal to the band allocated for the transmission. This prevents the transmitter from interfering with other stations.</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9</a:t>
            </a:fld>
            <a:endParaRPr lang="en-US"/>
          </a:p>
        </p:txBody>
      </p:sp>
    </p:spTree>
    <p:extLst>
      <p:ext uri="{BB962C8B-B14F-4D97-AF65-F5344CB8AC3E}">
        <p14:creationId xmlns:p14="http://schemas.microsoft.com/office/powerpoint/2010/main" val="2370256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RF filters</a:t>
            </a:r>
            <a:r>
              <a:rPr lang="en-US" baseline="0" dirty="0"/>
              <a:t> </a:t>
            </a:r>
            <a:r>
              <a:rPr lang="en-US" sz="1200" b="0" i="0" kern="1200" dirty="0">
                <a:solidFill>
                  <a:schemeClr val="tx1"/>
                </a:solidFill>
                <a:effectLst/>
                <a:latin typeface="+mn-lt"/>
                <a:ea typeface="+mn-ea"/>
                <a:cs typeface="+mn-cs"/>
              </a:rPr>
              <a:t>are used within transmitters to ensure that unwanted or spurious signals are not transmitted</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10</a:t>
            </a:fld>
            <a:endParaRPr lang="en-US"/>
          </a:p>
        </p:txBody>
      </p:sp>
    </p:spTree>
    <p:extLst>
      <p:ext uri="{BB962C8B-B14F-4D97-AF65-F5344CB8AC3E}">
        <p14:creationId xmlns:p14="http://schemas.microsoft.com/office/powerpoint/2010/main" val="1247493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Rappaport Example</a:t>
            </a:r>
            <a:endParaRPr lang="en-US" dirty="0"/>
          </a:p>
        </p:txBody>
      </p:sp>
      <p:sp>
        <p:nvSpPr>
          <p:cNvPr id="4" name="Slide Number Placeholder 3"/>
          <p:cNvSpPr>
            <a:spLocks noGrp="1"/>
          </p:cNvSpPr>
          <p:nvPr>
            <p:ph type="sldNum" sz="quarter" idx="10"/>
          </p:nvPr>
        </p:nvSpPr>
        <p:spPr/>
        <p:txBody>
          <a:bodyPr/>
          <a:lstStyle/>
          <a:p>
            <a:fld id="{03FC0AFF-C104-4A01-BB4A-8E8AE337E322}" type="slidenum">
              <a:rPr lang="en-US" smtClean="0"/>
              <a:t>11</a:t>
            </a:fld>
            <a:endParaRPr lang="en-US"/>
          </a:p>
        </p:txBody>
      </p:sp>
    </p:spTree>
    <p:extLst>
      <p:ext uri="{BB962C8B-B14F-4D97-AF65-F5344CB8AC3E}">
        <p14:creationId xmlns:p14="http://schemas.microsoft.com/office/powerpoint/2010/main" val="3097840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burst is a transmission involving a large amount of data sent in a short time</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14</a:t>
            </a:fld>
            <a:endParaRPr lang="en-US"/>
          </a:p>
        </p:txBody>
      </p:sp>
    </p:spTree>
    <p:extLst>
      <p:ext uri="{BB962C8B-B14F-4D97-AF65-F5344CB8AC3E}">
        <p14:creationId xmlns:p14="http://schemas.microsoft.com/office/powerpoint/2010/main" val="2452487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bleed over-</a:t>
            </a:r>
            <a:r>
              <a:rPr lang="en-US" sz="1200" b="0" i="0" kern="1200" dirty="0" smtClean="0">
                <a:solidFill>
                  <a:schemeClr val="tx1"/>
                </a:solidFill>
                <a:effectLst/>
                <a:latin typeface="+mn-lt"/>
                <a:ea typeface="+mn-ea"/>
                <a:cs typeface="+mn-cs"/>
              </a:rPr>
              <a:t>contamination</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17</a:t>
            </a:fld>
            <a:endParaRPr lang="en-US"/>
          </a:p>
        </p:txBody>
      </p:sp>
    </p:spTree>
    <p:extLst>
      <p:ext uri="{BB962C8B-B14F-4D97-AF65-F5344CB8AC3E}">
        <p14:creationId xmlns:p14="http://schemas.microsoft.com/office/powerpoint/2010/main" val="3655533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Rappaport Example</a:t>
            </a:r>
          </a:p>
          <a:p>
            <a:endParaRPr lang="en-US" dirty="0"/>
          </a:p>
        </p:txBody>
      </p:sp>
      <p:sp>
        <p:nvSpPr>
          <p:cNvPr id="4" name="Slide Number Placeholder 3"/>
          <p:cNvSpPr>
            <a:spLocks noGrp="1"/>
          </p:cNvSpPr>
          <p:nvPr>
            <p:ph type="sldNum" sz="quarter" idx="10"/>
          </p:nvPr>
        </p:nvSpPr>
        <p:spPr/>
        <p:txBody>
          <a:bodyPr/>
          <a:lstStyle/>
          <a:p>
            <a:fld id="{03FC0AFF-C104-4A01-BB4A-8E8AE337E322}" type="slidenum">
              <a:rPr lang="en-US" smtClean="0"/>
              <a:t>18</a:t>
            </a:fld>
            <a:endParaRPr lang="en-US"/>
          </a:p>
        </p:txBody>
      </p:sp>
    </p:spTree>
    <p:extLst>
      <p:ext uri="{BB962C8B-B14F-4D97-AF65-F5344CB8AC3E}">
        <p14:creationId xmlns:p14="http://schemas.microsoft.com/office/powerpoint/2010/main" val="176393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Spread spectrum involves the use of a much wider BW than actually necessary to support a given data rate.</a:t>
            </a:r>
            <a:endParaRPr lang="en-US" dirty="0"/>
          </a:p>
        </p:txBody>
      </p:sp>
      <p:sp>
        <p:nvSpPr>
          <p:cNvPr id="4" name="Slide Number Placeholder 3"/>
          <p:cNvSpPr>
            <a:spLocks noGrp="1"/>
          </p:cNvSpPr>
          <p:nvPr>
            <p:ph type="sldNum" sz="quarter" idx="10"/>
          </p:nvPr>
        </p:nvSpPr>
        <p:spPr/>
        <p:txBody>
          <a:bodyPr/>
          <a:lstStyle/>
          <a:p>
            <a:fld id="{03FC0AFF-C104-4A01-BB4A-8E8AE337E322}" type="slidenum">
              <a:rPr lang="en-US" smtClean="0"/>
              <a:t>30</a:t>
            </a:fld>
            <a:endParaRPr lang="en-US"/>
          </a:p>
        </p:txBody>
      </p:sp>
    </p:spTree>
    <p:extLst>
      <p:ext uri="{BB962C8B-B14F-4D97-AF65-F5344CB8AC3E}">
        <p14:creationId xmlns:p14="http://schemas.microsoft.com/office/powerpoint/2010/main" val="2387281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Noise Floor</a:t>
            </a:r>
            <a:r>
              <a:rPr lang="en-US" sz="1200" b="0" i="0" kern="1200" dirty="0" smtClean="0">
                <a:solidFill>
                  <a:schemeClr val="tx1"/>
                </a:solidFill>
                <a:effectLst/>
                <a:latin typeface="+mn-lt"/>
                <a:ea typeface="+mn-ea"/>
                <a:cs typeface="+mn-cs"/>
              </a:rPr>
              <a:t> is the signal created from adding up all the unwanted signals within a measurement system. The noise floor consists of noise from a number of sources which includes thermal noise, atmospheric noise and noise from components used to make the measurement system.</a:t>
            </a:r>
            <a:endParaRPr lang="en-US" dirty="0"/>
          </a:p>
        </p:txBody>
      </p:sp>
      <p:sp>
        <p:nvSpPr>
          <p:cNvPr id="4" name="Slide Number Placeholder 3"/>
          <p:cNvSpPr>
            <a:spLocks noGrp="1"/>
          </p:cNvSpPr>
          <p:nvPr>
            <p:ph type="sldNum" sz="quarter" idx="10"/>
          </p:nvPr>
        </p:nvSpPr>
        <p:spPr/>
        <p:txBody>
          <a:bodyPr/>
          <a:lstStyle/>
          <a:p>
            <a:fld id="{03FC0AFF-C104-4A01-BB4A-8E8AE337E322}" type="slidenum">
              <a:rPr lang="en-US" smtClean="0"/>
              <a:t>32</a:t>
            </a:fld>
            <a:endParaRPr lang="en-US"/>
          </a:p>
        </p:txBody>
      </p:sp>
    </p:spTree>
    <p:extLst>
      <p:ext uri="{BB962C8B-B14F-4D97-AF65-F5344CB8AC3E}">
        <p14:creationId xmlns:p14="http://schemas.microsoft.com/office/powerpoint/2010/main" val="2514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BC4839-21C7-4A0B-A36A-AD4EBE08D28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84ED22-C513-43A4-B64C-9C17E63FEA5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F302D82-D225-4B48-9A2A-13A11812FFF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889644D-C9F4-45D8-9436-F15691B060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86AF07-4F95-4468-B1E8-CF5B7833C3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E2900C-B402-4301-8183-16676F7B50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9D39B3A-56A6-43B6-B5C6-E2C3D6DFFEF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3CB640E-548D-44B1-B56B-D6EAF622C50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515077C-03D1-4F9E-A74D-23175CF59A7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6A760B8-AFAB-4F52-B04A-B3195A18F2D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912E18-6DA1-4FBD-AA22-960B2F440A0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2DD6377-799B-4BEC-847D-43B4F8CC0E1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9219"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pPr>
              <a:defRPr/>
            </a:pPr>
            <a:fld id="{89CAEB6E-D221-4004-BC6A-13287EFC6B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477328"/>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a:solidFill>
                  <a:schemeClr val="accent2"/>
                </a:solidFill>
                <a:cs typeface="Arial" charset="0"/>
              </a:rPr>
              <a:t>Dr. </a:t>
            </a:r>
            <a:r>
              <a:rPr lang="en-US" b="1" dirty="0" err="1">
                <a:solidFill>
                  <a:schemeClr val="accent2"/>
                </a:solidFill>
                <a:cs typeface="Arial" charset="0"/>
              </a:rPr>
              <a:t>Jesmin</a:t>
            </a:r>
            <a:r>
              <a:rPr lang="en-US" b="1" dirty="0">
                <a:solidFill>
                  <a:schemeClr val="accent2"/>
                </a:solidFill>
                <a:cs typeface="Arial" charset="0"/>
              </a:rPr>
              <a:t> Akhter</a:t>
            </a:r>
            <a:endParaRPr lang="en-US" dirty="0">
              <a:solidFill>
                <a:schemeClr val="accent2"/>
              </a:solidFill>
              <a:cs typeface="Arial" charset="0"/>
            </a:endParaRPr>
          </a:p>
          <a:p>
            <a:pPr algn="ctr"/>
            <a:r>
              <a:rPr lang="en-US" dirty="0">
                <a:cs typeface="Arial" charset="0"/>
              </a:rPr>
              <a:t>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2705100" y="2886670"/>
            <a:ext cx="6781800" cy="923330"/>
          </a:xfrm>
          <a:prstGeom prst="rect">
            <a:avLst/>
          </a:prstGeom>
          <a:noFill/>
          <a:ln w="9525">
            <a:noFill/>
            <a:miter lim="800000"/>
            <a:headEnd/>
            <a:tailEnd/>
          </a:ln>
        </p:spPr>
        <p:txBody>
          <a:bodyPr>
            <a:spAutoFit/>
          </a:bodyPr>
          <a:lstStyle/>
          <a:p>
            <a:pPr algn="ctr"/>
            <a:r>
              <a:rPr lang="en-US" b="1">
                <a:solidFill>
                  <a:srgbClr val="FF0000"/>
                </a:solidFill>
              </a:rPr>
              <a:t>Wireless </a:t>
            </a:r>
            <a:r>
              <a:rPr lang="en-US" b="1" smtClean="0">
                <a:solidFill>
                  <a:srgbClr val="FF0000"/>
                </a:solidFill>
              </a:rPr>
              <a:t>Networks</a:t>
            </a:r>
            <a:endParaRPr lang="en-US" b="1" dirty="0">
              <a:solidFill>
                <a:srgbClr val="FF0000"/>
              </a:solidFill>
            </a:endParaRPr>
          </a:p>
          <a:p>
            <a:pPr algn="ctr"/>
            <a:r>
              <a:rPr lang="en-US" b="1" dirty="0" smtClean="0">
                <a:solidFill>
                  <a:srgbClr val="FF0000"/>
                </a:solidFill>
              </a:rPr>
              <a:t>ICT-4107</a:t>
            </a:r>
            <a:endParaRPr lang="en-US" b="1" dirty="0">
              <a:solidFill>
                <a:srgbClr val="FF0000"/>
              </a:solidFill>
            </a:endParaRPr>
          </a:p>
          <a:p>
            <a:pPr algn="ctr"/>
            <a:endParaRPr lang="en-US" b="1" dirty="0"/>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5486400" y="1400685"/>
            <a:ext cx="1025156" cy="1206695"/>
          </a:xfrm>
          <a:prstGeom prst="rect">
            <a:avLst/>
          </a:prstGeom>
          <a:noFill/>
          <a:ln w="9525">
            <a:noFill/>
            <a:miter lim="800000"/>
            <a:headEnd/>
            <a:tailEnd/>
          </a:ln>
        </p:spPr>
      </p:pic>
    </p:spTree>
    <p:extLst>
      <p:ext uri="{BB962C8B-B14F-4D97-AF65-F5344CB8AC3E}">
        <p14:creationId xmlns:p14="http://schemas.microsoft.com/office/powerpoint/2010/main" val="2800333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FDMA-Disadvantages</a:t>
            </a:r>
          </a:p>
        </p:txBody>
      </p:sp>
      <p:sp>
        <p:nvSpPr>
          <p:cNvPr id="4" name="Footer Placeholder 3"/>
          <p:cNvSpPr>
            <a:spLocks noGrp="1"/>
          </p:cNvSpPr>
          <p:nvPr>
            <p:ph type="ftr" sz="quarter" idx="4294967295"/>
          </p:nvPr>
        </p:nvSpPr>
        <p:spPr>
          <a:xfrm>
            <a:off x="1752600" y="6356351"/>
            <a:ext cx="7848600" cy="365125"/>
          </a:xfrm>
        </p:spPr>
        <p:txBody>
          <a:bodyPr/>
          <a:lstStyle/>
          <a:p>
            <a:r>
              <a:rPr lang="en-US">
                <a:latin typeface="Gill Sans MT" panose="020B0502020104020203" pitchFamily="34" charset="0"/>
              </a:rPr>
              <a:t>Traffic modeling of 4G network under LTE and WiMAX network platform</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10</a:t>
            </a:fld>
            <a:endParaRPr lang="en-US">
              <a:latin typeface="Gill Sans MT" panose="020B0502020104020203" pitchFamily="34" charset="0"/>
            </a:endParaRPr>
          </a:p>
        </p:txBody>
      </p:sp>
      <p:sp>
        <p:nvSpPr>
          <p:cNvPr id="3" name="Content Placeholder 2"/>
          <p:cNvSpPr>
            <a:spLocks noGrp="1"/>
          </p:cNvSpPr>
          <p:nvPr>
            <p:ph idx="1"/>
          </p:nvPr>
        </p:nvSpPr>
        <p:spPr>
          <a:xfrm>
            <a:off x="1014884" y="2133600"/>
            <a:ext cx="10186516" cy="3657600"/>
          </a:xfrm>
        </p:spPr>
        <p:txBody>
          <a:bodyPr>
            <a:normAutofit/>
          </a:bodyPr>
          <a:lstStyle/>
          <a:p>
            <a:pPr algn="just"/>
            <a:r>
              <a:rPr lang="en-US" sz="2400" dirty="0">
                <a:latin typeface="Gill Sans MT" panose="020B0502020104020203" pitchFamily="34" charset="0"/>
              </a:rPr>
              <a:t>FDMA wastes bandwidth. If an FDMA channel is not in use, then it sits idle and cannot be used by other users to increase or share capacity.</a:t>
            </a:r>
          </a:p>
          <a:p>
            <a:pPr algn="just"/>
            <a:r>
              <a:rPr lang="en-US" sz="2400" dirty="0">
                <a:latin typeface="Gill Sans MT" panose="020B0502020104020203" pitchFamily="34" charset="0"/>
              </a:rPr>
              <a:t>The FDMA mobile users unit uses duplexers since both the transmitter and receiver operate at the same time. A duplexers add weight, size and cost to a radio transmitter and can limit the minimum size of a subscriber unit</a:t>
            </a:r>
          </a:p>
          <a:p>
            <a:pPr algn="just"/>
            <a:r>
              <a:rPr lang="en-US" sz="2400" dirty="0">
                <a:latin typeface="Gill Sans MT" panose="020B0502020104020203" pitchFamily="34" charset="0"/>
              </a:rPr>
              <a:t>FDMA requires tight RF filtering to minimize adjacent channel interference</a:t>
            </a:r>
            <a:br>
              <a:rPr lang="en-US" sz="2400" dirty="0">
                <a:latin typeface="Gill Sans MT" panose="020B0502020104020203" pitchFamily="34" charset="0"/>
              </a:rPr>
            </a:br>
            <a:endParaRPr lang="en-US" sz="2400" dirty="0">
              <a:latin typeface="Gill Sans MT" panose="020B0502020104020203" pitchFamily="34" charset="0"/>
            </a:endParaRPr>
          </a:p>
          <a:p>
            <a:pPr algn="just"/>
            <a:endParaRPr lang="en-US" sz="2400" dirty="0">
              <a:latin typeface="Gill Sans MT" panose="020B0502020104020203" pitchFamily="34" charset="0"/>
            </a:endParaRPr>
          </a:p>
        </p:txBody>
      </p:sp>
    </p:spTree>
    <p:extLst>
      <p:ext uri="{BB962C8B-B14F-4D97-AF65-F5344CB8AC3E}">
        <p14:creationId xmlns:p14="http://schemas.microsoft.com/office/powerpoint/2010/main" val="3495103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04800"/>
            <a:ext cx="7772400" cy="1143000"/>
          </a:xfrm>
        </p:spPr>
        <p:txBody>
          <a:bodyPr/>
          <a:lstStyle/>
          <a:p>
            <a:r>
              <a:rPr lang="en-US" b="0" dirty="0">
                <a:latin typeface="Gill Sans MT" panose="020B0502020104020203" pitchFamily="34" charset="0"/>
              </a:rPr>
              <a:t>Numbers of Channels in FDMA</a:t>
            </a:r>
            <a:endParaRPr lang="en-US" dirty="0">
              <a:latin typeface="Gill Sans MT" panose="020B0502020104020203" pitchFamily="34" charset="0"/>
            </a:endParaRPr>
          </a:p>
        </p:txBody>
      </p:sp>
      <p:sp>
        <p:nvSpPr>
          <p:cNvPr id="4" name="Footer Placeholder 3"/>
          <p:cNvSpPr>
            <a:spLocks noGrp="1"/>
          </p:cNvSpPr>
          <p:nvPr>
            <p:ph type="ftr" sz="quarter" idx="4294967295"/>
          </p:nvPr>
        </p:nvSpPr>
        <p:spPr>
          <a:xfrm>
            <a:off x="1752600" y="6356351"/>
            <a:ext cx="7848600" cy="365125"/>
          </a:xfrm>
        </p:spPr>
        <p:txBody>
          <a:bodyPr/>
          <a:lstStyle/>
          <a:p>
            <a:r>
              <a:rPr lang="en-US">
                <a:latin typeface="Gill Sans MT" panose="020B0502020104020203" pitchFamily="34" charset="0"/>
              </a:rPr>
              <a:t>Traffic modeling of 4G network under LTE and WiMAX network platform</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11</a:t>
            </a:fld>
            <a:endParaRPr lang="en-US">
              <a:latin typeface="Gill Sans MT" panose="020B0502020104020203" pitchFamily="34" charset="0"/>
            </a:endParaRPr>
          </a:p>
        </p:txBody>
      </p:sp>
      <p:sp>
        <p:nvSpPr>
          <p:cNvPr id="3" name="Content Placeholder 2"/>
          <p:cNvSpPr>
            <a:spLocks noGrp="1"/>
          </p:cNvSpPr>
          <p:nvPr>
            <p:ph idx="1"/>
          </p:nvPr>
        </p:nvSpPr>
        <p:spPr>
          <a:xfrm>
            <a:off x="1055073" y="1778548"/>
            <a:ext cx="10527327" cy="4774652"/>
          </a:xfrm>
        </p:spPr>
        <p:txBody>
          <a:bodyPr>
            <a:normAutofit/>
          </a:bodyPr>
          <a:lstStyle/>
          <a:p>
            <a:r>
              <a:rPr lang="en-US" sz="2000" dirty="0">
                <a:latin typeface="Gill Sans MT" panose="020B0502020104020203" pitchFamily="34" charset="0"/>
              </a:rPr>
              <a:t>Let </a:t>
            </a:r>
            <a:r>
              <a:rPr lang="en-US" sz="2000" dirty="0" err="1">
                <a:latin typeface="Gill Sans MT" panose="020B0502020104020203" pitchFamily="34" charset="0"/>
              </a:rPr>
              <a:t>Btotal</a:t>
            </a:r>
            <a:r>
              <a:rPr lang="en-US" sz="2000" dirty="0">
                <a:latin typeface="Gill Sans MT" panose="020B0502020104020203" pitchFamily="34" charset="0"/>
              </a:rPr>
              <a:t> be the total system bandwidth, </a:t>
            </a:r>
            <a:r>
              <a:rPr lang="en-US" sz="2000" dirty="0" err="1">
                <a:latin typeface="Gill Sans MT" panose="020B0502020104020203" pitchFamily="34" charset="0"/>
              </a:rPr>
              <a:t>Bguard</a:t>
            </a:r>
            <a:r>
              <a:rPr lang="en-US" sz="2000" dirty="0">
                <a:latin typeface="Gill Sans MT" panose="020B0502020104020203" pitchFamily="34" charset="0"/>
              </a:rPr>
              <a:t> be the guard band at edge, and Bch the single radio channel bandwidth. Then the number of channels in a FDMA system:</a:t>
            </a:r>
          </a:p>
          <a:p>
            <a:pPr marL="0" lvl="1" indent="0">
              <a:buNone/>
            </a:pPr>
            <a:r>
              <a:rPr lang="en-US" sz="2000" dirty="0">
                <a:latin typeface="Gill Sans MT" panose="020B0502020104020203" pitchFamily="34" charset="0"/>
              </a:rPr>
              <a:t>		</a:t>
            </a:r>
          </a:p>
          <a:p>
            <a:pPr marL="0" lvl="1" indent="0">
              <a:buNone/>
            </a:pPr>
            <a:r>
              <a:rPr lang="en-US" sz="2000" dirty="0">
                <a:latin typeface="Gill Sans MT" panose="020B0502020104020203" pitchFamily="34" charset="0"/>
              </a:rPr>
              <a:t>		</a:t>
            </a:r>
          </a:p>
          <a:p>
            <a:pPr marL="0" lvl="1" indent="0">
              <a:buNone/>
            </a:pPr>
            <a:endParaRPr lang="en-US" sz="2000" dirty="0">
              <a:latin typeface="Gill Sans MT" panose="020B0502020104020203" pitchFamily="34" charset="0"/>
            </a:endParaRPr>
          </a:p>
        </p:txBody>
      </p:sp>
      <p:pic>
        <p:nvPicPr>
          <p:cNvPr id="9" name="Picture 8"/>
          <p:cNvPicPr>
            <a:picLocks noChangeAspect="1"/>
          </p:cNvPicPr>
          <p:nvPr/>
        </p:nvPicPr>
        <p:blipFill>
          <a:blip r:embed="rId3"/>
          <a:stretch>
            <a:fillRect/>
          </a:stretch>
        </p:blipFill>
        <p:spPr>
          <a:xfrm>
            <a:off x="2975394" y="2787113"/>
            <a:ext cx="2701506" cy="949411"/>
          </a:xfrm>
          <a:prstGeom prst="rect">
            <a:avLst/>
          </a:prstGeom>
        </p:spPr>
      </p:pic>
      <p:pic>
        <p:nvPicPr>
          <p:cNvPr id="6" name="Picture 5"/>
          <p:cNvPicPr>
            <a:picLocks noChangeAspect="1"/>
          </p:cNvPicPr>
          <p:nvPr/>
        </p:nvPicPr>
        <p:blipFill>
          <a:blip r:embed="rId4"/>
          <a:stretch>
            <a:fillRect/>
          </a:stretch>
        </p:blipFill>
        <p:spPr>
          <a:xfrm>
            <a:off x="2410767" y="3985491"/>
            <a:ext cx="6693040" cy="2370858"/>
          </a:xfrm>
          <a:prstGeom prst="rect">
            <a:avLst/>
          </a:prstGeom>
        </p:spPr>
      </p:pic>
    </p:spTree>
    <p:extLst>
      <p:ext uri="{BB962C8B-B14F-4D97-AF65-F5344CB8AC3E}">
        <p14:creationId xmlns:p14="http://schemas.microsoft.com/office/powerpoint/2010/main" val="553796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034" y="228600"/>
            <a:ext cx="7772400" cy="1143000"/>
          </a:xfrm>
        </p:spPr>
        <p:txBody>
          <a:bodyPr>
            <a:normAutofit/>
          </a:bodyPr>
          <a:lstStyle/>
          <a:p>
            <a:r>
              <a:rPr lang="en-US" dirty="0">
                <a:latin typeface="Gill Sans MT" panose="020B0502020104020203" pitchFamily="34" charset="0"/>
              </a:rPr>
              <a:t>TDMA</a:t>
            </a:r>
          </a:p>
        </p:txBody>
      </p:sp>
      <p:sp>
        <p:nvSpPr>
          <p:cNvPr id="3" name="Content Placeholder 2"/>
          <p:cNvSpPr>
            <a:spLocks noGrp="1"/>
          </p:cNvSpPr>
          <p:nvPr>
            <p:ph idx="1"/>
          </p:nvPr>
        </p:nvSpPr>
        <p:spPr>
          <a:xfrm>
            <a:off x="1085221" y="1635369"/>
            <a:ext cx="9457174" cy="4393642"/>
          </a:xfrm>
        </p:spPr>
        <p:txBody>
          <a:bodyPr>
            <a:noAutofit/>
          </a:bodyPr>
          <a:lstStyle/>
          <a:p>
            <a:pPr algn="just"/>
            <a:r>
              <a:rPr lang="en-US" sz="2000" dirty="0">
                <a:latin typeface="Gill Sans MT" panose="020B0502020104020203" pitchFamily="34" charset="0"/>
              </a:rPr>
              <a:t>In digital systems, continuous transmission is not required because users do not use the allotted bandwidth all the time. In such cases, </a:t>
            </a:r>
            <a:r>
              <a:rPr lang="en-US" sz="2000" dirty="0">
                <a:solidFill>
                  <a:schemeClr val="accent2">
                    <a:lumMod val="75000"/>
                  </a:schemeClr>
                </a:solidFill>
                <a:latin typeface="Gill Sans MT" panose="020B0502020104020203" pitchFamily="34" charset="0"/>
              </a:rPr>
              <a:t>TDMA is a complimentary access technique to FDMA.</a:t>
            </a:r>
          </a:p>
          <a:p>
            <a:pPr algn="just"/>
            <a:r>
              <a:rPr lang="en-US" sz="2000" dirty="0" smtClean="0">
                <a:latin typeface="Gill Sans MT" panose="020B0502020104020203" pitchFamily="34" charset="0"/>
              </a:rPr>
              <a:t>In </a:t>
            </a:r>
            <a:r>
              <a:rPr lang="en-US" sz="2000" dirty="0">
                <a:latin typeface="Gill Sans MT" panose="020B0502020104020203" pitchFamily="34" charset="0"/>
              </a:rPr>
              <a:t>TDMA, the entire bandwidth is available to the user but only for a finite period of time. In most cases the available bandwidth is divided into fewer channels compared to FDMA and the users are allotted time slots during which they have the entire channel bandwidth at their disposal.</a:t>
            </a:r>
          </a:p>
          <a:p>
            <a:pPr algn="just"/>
            <a:r>
              <a:rPr lang="en-US" sz="2000" dirty="0">
                <a:latin typeface="Gill Sans MT" panose="020B0502020104020203" pitchFamily="34" charset="0"/>
              </a:rPr>
              <a:t>TDMA requires careful time synchronization since users share the bandwidth in the frequency domain.</a:t>
            </a:r>
          </a:p>
          <a:p>
            <a:pPr algn="just"/>
            <a:r>
              <a:rPr lang="en-US" sz="2000" dirty="0">
                <a:latin typeface="Gill Sans MT" panose="020B0502020104020203" pitchFamily="34" charset="0"/>
              </a:rPr>
              <a:t> The number of channels are less, inter channel interference is almost negligible. </a:t>
            </a:r>
          </a:p>
          <a:p>
            <a:pPr algn="just"/>
            <a:r>
              <a:rPr lang="en-US" sz="2000" dirty="0">
                <a:latin typeface="Gill Sans MT" panose="020B0502020104020203" pitchFamily="34" charset="0"/>
              </a:rPr>
              <a:t>TDMA uses different time slots for transmission and reception. This type of duplexing is referred to as Time division duplexing(TDD).</a:t>
            </a:r>
          </a:p>
        </p:txBody>
      </p:sp>
      <p:sp>
        <p:nvSpPr>
          <p:cNvPr id="4" name="Footer Placeholder 3"/>
          <p:cNvSpPr>
            <a:spLocks noGrp="1"/>
          </p:cNvSpPr>
          <p:nvPr>
            <p:ph type="ftr" sz="quarter" idx="4294967295"/>
          </p:nvPr>
        </p:nvSpPr>
        <p:spPr>
          <a:xfrm>
            <a:off x="1752600" y="6356351"/>
            <a:ext cx="7848600" cy="365125"/>
          </a:xfrm>
        </p:spPr>
        <p:txBody>
          <a:bodyPr/>
          <a:lstStyle/>
          <a:p>
            <a:r>
              <a:rPr lang="en-US">
                <a:latin typeface="Gill Sans MT" panose="020B0502020104020203" pitchFamily="34" charset="0"/>
              </a:rPr>
              <a:t>Traffic modeling of 4G network under LTE and WiMAX network platform</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12</a:t>
            </a:fld>
            <a:endParaRPr lang="en-US">
              <a:latin typeface="Gill Sans MT" panose="020B0502020104020203" pitchFamily="34" charset="0"/>
            </a:endParaRPr>
          </a:p>
        </p:txBody>
      </p:sp>
    </p:spTree>
    <p:extLst>
      <p:ext uri="{BB962C8B-B14F-4D97-AF65-F5344CB8AC3E}">
        <p14:creationId xmlns:p14="http://schemas.microsoft.com/office/powerpoint/2010/main" val="3175272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000" dirty="0">
                <a:latin typeface="Gill Sans MT" panose="020B0502020104020203" pitchFamily="34" charset="0"/>
              </a:rPr>
              <a:t>Guard times are used between each user’s transmission to minimize cross talk between channels</a:t>
            </a:r>
            <a:r>
              <a:rPr lang="en-US" sz="2000" dirty="0" smtClean="0">
                <a:latin typeface="Gill Sans MT" panose="020B0502020104020203" pitchFamily="34" charset="0"/>
              </a:rPr>
              <a:t>.</a:t>
            </a:r>
          </a:p>
          <a:p>
            <a:pPr algn="just"/>
            <a:r>
              <a:rPr lang="en-US" sz="2000" dirty="0" smtClean="0">
                <a:latin typeface="Gill Sans MT" panose="020B0502020104020203" pitchFamily="34" charset="0"/>
              </a:rPr>
              <a:t> </a:t>
            </a:r>
            <a:r>
              <a:rPr lang="en-US" sz="2000" dirty="0">
                <a:latin typeface="Gill Sans MT" panose="020B0502020104020203" pitchFamily="34" charset="0"/>
              </a:rPr>
              <a:t>In a TDMA/TDD system, half of the time slots in the frame information message would be used for the forward link channels and half would be used for reverse link channels.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In </a:t>
            </a:r>
            <a:r>
              <a:rPr lang="en-US" sz="2000" dirty="0">
                <a:latin typeface="Gill Sans MT" panose="020B0502020104020203" pitchFamily="34" charset="0"/>
              </a:rPr>
              <a:t>TDMA/FDD systems, </a:t>
            </a:r>
            <a:r>
              <a:rPr lang="en-US" sz="2000" dirty="0" smtClean="0">
                <a:latin typeface="Gill Sans MT" panose="020B0502020104020203" pitchFamily="34" charset="0"/>
              </a:rPr>
              <a:t>the carrier </a:t>
            </a:r>
            <a:r>
              <a:rPr lang="en-US" sz="2000" dirty="0">
                <a:latin typeface="Gill Sans MT" panose="020B0502020104020203" pitchFamily="34" charset="0"/>
              </a:rPr>
              <a:t>frequencies would be different for the forward and reverse links.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GSM (</a:t>
            </a:r>
            <a:r>
              <a:rPr lang="en-US" sz="2000" dirty="0">
                <a:latin typeface="Gill Sans MT" panose="020B0502020104020203" pitchFamily="34" charset="0"/>
              </a:rPr>
              <a:t>Global Systems for Mobile </a:t>
            </a:r>
            <a:r>
              <a:rPr lang="en-US" sz="2000" dirty="0" smtClean="0">
                <a:latin typeface="Gill Sans MT" panose="020B0502020104020203" pitchFamily="34" charset="0"/>
              </a:rPr>
              <a:t>communications) </a:t>
            </a:r>
            <a:r>
              <a:rPr lang="en-US" sz="2000" dirty="0">
                <a:latin typeface="Gill Sans MT" panose="020B0502020104020203" pitchFamily="34" charset="0"/>
              </a:rPr>
              <a:t>uses a TDMA technique, where the carrier is 200 kHz wide and supports eight full rate channels.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A </a:t>
            </a:r>
            <a:r>
              <a:rPr lang="en-US" sz="2000" dirty="0">
                <a:latin typeface="Gill Sans MT" panose="020B0502020104020203" pitchFamily="34" charset="0"/>
              </a:rPr>
              <a:t>channel (roughly) consists of the recurrence every 4.6 </a:t>
            </a:r>
            <a:r>
              <a:rPr lang="en-US" sz="2000" dirty="0" err="1">
                <a:latin typeface="Gill Sans MT" panose="020B0502020104020203" pitchFamily="34" charset="0"/>
              </a:rPr>
              <a:t>ms</a:t>
            </a:r>
            <a:r>
              <a:rPr lang="en-US" sz="2000" dirty="0">
                <a:latin typeface="Gill Sans MT" panose="020B0502020104020203" pitchFamily="34" charset="0"/>
              </a:rPr>
              <a:t> of a time slot of 0.58 </a:t>
            </a:r>
            <a:r>
              <a:rPr lang="en-US" sz="2000" dirty="0" err="1">
                <a:latin typeface="Gill Sans MT" panose="020B0502020104020203" pitchFamily="34" charset="0"/>
              </a:rPr>
              <a:t>ms.</a:t>
            </a:r>
            <a:endParaRPr lang="en-US" sz="2000" dirty="0">
              <a:latin typeface="Gill Sans MT" panose="020B0502020104020203" pitchFamily="34" charset="0"/>
            </a:endParaRPr>
          </a:p>
        </p:txBody>
      </p:sp>
      <p:sp>
        <p:nvSpPr>
          <p:cNvPr id="4" name="Title 1"/>
          <p:cNvSpPr>
            <a:spLocks noGrp="1"/>
          </p:cNvSpPr>
          <p:nvPr>
            <p:ph type="title"/>
          </p:nvPr>
        </p:nvSpPr>
        <p:spPr/>
        <p:txBody>
          <a:bodyPr>
            <a:normAutofit/>
          </a:bodyPr>
          <a:lstStyle/>
          <a:p>
            <a:r>
              <a:rPr lang="en-US" dirty="0">
                <a:latin typeface="Gill Sans MT" panose="020B0502020104020203" pitchFamily="34" charset="0"/>
              </a:rPr>
              <a:t>TDMA</a:t>
            </a:r>
          </a:p>
        </p:txBody>
      </p:sp>
    </p:spTree>
    <p:extLst>
      <p:ext uri="{BB962C8B-B14F-4D97-AF65-F5344CB8AC3E}">
        <p14:creationId xmlns:p14="http://schemas.microsoft.com/office/powerpoint/2010/main" val="1678194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46536"/>
            <a:ext cx="7772400" cy="1143000"/>
          </a:xfrm>
        </p:spPr>
        <p:txBody>
          <a:bodyPr>
            <a:normAutofit/>
          </a:bodyPr>
          <a:lstStyle/>
          <a:p>
            <a:r>
              <a:rPr lang="en-US" dirty="0">
                <a:latin typeface="Gill Sans MT" panose="020B0502020104020203" pitchFamily="34" charset="0"/>
              </a:rPr>
              <a:t>Features of TDMA</a:t>
            </a:r>
          </a:p>
        </p:txBody>
      </p:sp>
      <p:sp>
        <p:nvSpPr>
          <p:cNvPr id="3" name="Content Placeholder 2"/>
          <p:cNvSpPr>
            <a:spLocks noGrp="1"/>
          </p:cNvSpPr>
          <p:nvPr>
            <p:ph idx="1"/>
          </p:nvPr>
        </p:nvSpPr>
        <p:spPr>
          <a:xfrm>
            <a:off x="1030797" y="1690632"/>
            <a:ext cx="10323003" cy="4481568"/>
          </a:xfrm>
        </p:spPr>
        <p:txBody>
          <a:bodyPr>
            <a:noAutofit/>
          </a:bodyPr>
          <a:lstStyle/>
          <a:p>
            <a:pPr algn="just"/>
            <a:r>
              <a:rPr lang="en-US" sz="2000" dirty="0">
                <a:latin typeface="Gill Sans MT" panose="020B0502020104020203" pitchFamily="34" charset="0"/>
              </a:rPr>
              <a:t>TDMA shares a single carrier frequency with several users where each users makes use of </a:t>
            </a:r>
            <a:r>
              <a:rPr lang="en-US" sz="2000" dirty="0">
                <a:solidFill>
                  <a:srgbClr val="FF0000"/>
                </a:solidFill>
                <a:latin typeface="Gill Sans MT" panose="020B0502020104020203" pitchFamily="34" charset="0"/>
              </a:rPr>
              <a:t>non overlapping </a:t>
            </a:r>
            <a:r>
              <a:rPr lang="en-US" sz="2000" dirty="0">
                <a:latin typeface="Gill Sans MT" panose="020B0502020104020203" pitchFamily="34" charset="0"/>
              </a:rPr>
              <a:t>time slots.</a:t>
            </a:r>
          </a:p>
          <a:p>
            <a:pPr algn="just"/>
            <a:r>
              <a:rPr lang="en-US" sz="2000" dirty="0">
                <a:latin typeface="Gill Sans MT" panose="020B0502020104020203" pitchFamily="34" charset="0"/>
              </a:rPr>
              <a:t>The number of time slots per frame depends on several factors such as </a:t>
            </a:r>
            <a:r>
              <a:rPr lang="en-US" sz="2000" dirty="0">
                <a:solidFill>
                  <a:srgbClr val="FF0000"/>
                </a:solidFill>
                <a:latin typeface="Gill Sans MT" panose="020B0502020104020203" pitchFamily="34" charset="0"/>
              </a:rPr>
              <a:t>modulation technique, available bandwidth </a:t>
            </a:r>
            <a:r>
              <a:rPr lang="en-US" sz="2000" dirty="0">
                <a:latin typeface="Gill Sans MT" panose="020B0502020104020203" pitchFamily="34" charset="0"/>
              </a:rPr>
              <a:t>etc. </a:t>
            </a:r>
          </a:p>
          <a:p>
            <a:pPr algn="just"/>
            <a:r>
              <a:rPr lang="en-US" sz="2000" dirty="0">
                <a:latin typeface="Gill Sans MT" panose="020B0502020104020203" pitchFamily="34" charset="0"/>
              </a:rPr>
              <a:t>Data transmission in TDMA is not continuous but occurs in </a:t>
            </a:r>
            <a:r>
              <a:rPr lang="en-US" sz="2000" b="1" dirty="0">
                <a:latin typeface="Gill Sans MT" panose="020B0502020104020203" pitchFamily="34" charset="0"/>
              </a:rPr>
              <a:t>bursts</a:t>
            </a:r>
            <a:r>
              <a:rPr lang="en-US" sz="2000" dirty="0">
                <a:latin typeface="Gill Sans MT" panose="020B0502020104020203" pitchFamily="34" charset="0"/>
              </a:rPr>
              <a:t>. This results in low battery consumption since the subscriber transmitter can be turned OFF when not in use. Because of a discontinuous transmission in TDMA the handoff process is much simpler for a subscriber unit, since it is able to listen to other base stations during idle time slots. </a:t>
            </a:r>
          </a:p>
          <a:p>
            <a:pPr algn="just"/>
            <a:r>
              <a:rPr lang="en-US" sz="2000" dirty="0">
                <a:latin typeface="Gill Sans MT" panose="020B0502020104020203" pitchFamily="34" charset="0"/>
              </a:rPr>
              <a:t>TDMA uses different time slots for transmission and reception thus duplexers are not required.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TDMA </a:t>
            </a:r>
            <a:r>
              <a:rPr lang="en-US" sz="2000" dirty="0">
                <a:latin typeface="Gill Sans MT" panose="020B0502020104020203" pitchFamily="34" charset="0"/>
              </a:rPr>
              <a:t>can be easily adapted to the transmission of data as well as voice communication.</a:t>
            </a:r>
          </a:p>
          <a:p>
            <a:pPr algn="just"/>
            <a:r>
              <a:rPr lang="en-US" sz="2000" dirty="0">
                <a:latin typeface="Gill Sans MT" panose="020B0502020104020203" pitchFamily="34" charset="0"/>
              </a:rPr>
              <a:t>TDMA has an advantage that is possible to allocate different numbers of time slots per frame to different users. Thus bandwidth can be supplied on demand to different users by concatenating or reassigning time slot based on priority.</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14</a:t>
            </a:fld>
            <a:endParaRPr lang="en-US">
              <a:latin typeface="Gill Sans MT" panose="020B0502020104020203" pitchFamily="34" charset="0"/>
            </a:endParaRPr>
          </a:p>
        </p:txBody>
      </p:sp>
    </p:spTree>
    <p:extLst>
      <p:ext uri="{BB962C8B-B14F-4D97-AF65-F5344CB8AC3E}">
        <p14:creationId xmlns:p14="http://schemas.microsoft.com/office/powerpoint/2010/main" val="1094341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057400"/>
            <a:ext cx="10363200" cy="4114800"/>
          </a:xfrm>
        </p:spPr>
        <p:txBody>
          <a:bodyPr>
            <a:normAutofit/>
          </a:bodyPr>
          <a:lstStyle/>
          <a:p>
            <a:r>
              <a:rPr lang="en-US" sz="2000" dirty="0">
                <a:latin typeface="Gill Sans MT" panose="020B0502020104020203" pitchFamily="34" charset="0"/>
              </a:rPr>
              <a:t>Permits flexible rates (i.e. several slots can be assigned to a user, for example, each time interval translates 32Kbps, a user is assigned two 64 Kbps slots per frame).</a:t>
            </a:r>
          </a:p>
          <a:p>
            <a:r>
              <a:rPr lang="en-US" sz="2000" dirty="0">
                <a:latin typeface="Gill Sans MT" panose="020B0502020104020203" pitchFamily="34" charset="0"/>
              </a:rPr>
              <a:t>Can </a:t>
            </a:r>
            <a:r>
              <a:rPr lang="en-US" sz="2000" dirty="0" smtClean="0">
                <a:latin typeface="Gill Sans MT" panose="020B0502020104020203" pitchFamily="34" charset="0"/>
              </a:rPr>
              <a:t>withstand </a:t>
            </a:r>
            <a:r>
              <a:rPr lang="en-US" sz="2000" dirty="0">
                <a:latin typeface="Gill Sans MT" panose="020B0502020104020203" pitchFamily="34" charset="0"/>
              </a:rPr>
              <a:t>variable bit rate traffic. Number of slots allocated to a user can be changed frame by frame (for example, two slots in the frame 1, three slots in the frame 2, one slot in the frame 3, </a:t>
            </a:r>
            <a:r>
              <a:rPr lang="en-US" sz="2000" dirty="0" smtClean="0">
                <a:latin typeface="Gill Sans MT" panose="020B0502020104020203" pitchFamily="34" charset="0"/>
              </a:rPr>
              <a:t>…etc</a:t>
            </a:r>
            <a:r>
              <a:rPr lang="en-US" sz="2000" dirty="0">
                <a:latin typeface="Gill Sans MT" panose="020B0502020104020203" pitchFamily="34" charset="0"/>
              </a:rPr>
              <a:t>.).</a:t>
            </a:r>
          </a:p>
          <a:p>
            <a:r>
              <a:rPr lang="en-US" sz="2000" dirty="0">
                <a:latin typeface="Gill Sans MT" panose="020B0502020104020203" pitchFamily="34" charset="0"/>
              </a:rPr>
              <a:t>No guard band required for the wideband system.</a:t>
            </a:r>
          </a:p>
          <a:p>
            <a:r>
              <a:rPr lang="en-US" sz="2000" dirty="0">
                <a:latin typeface="Gill Sans MT" panose="020B0502020104020203" pitchFamily="34" charset="0"/>
              </a:rPr>
              <a:t>No narrowband filter required for the wideband system.</a:t>
            </a:r>
          </a:p>
        </p:txBody>
      </p:sp>
      <p:sp>
        <p:nvSpPr>
          <p:cNvPr id="4" name="Title 1"/>
          <p:cNvSpPr>
            <a:spLocks noGrp="1"/>
          </p:cNvSpPr>
          <p:nvPr>
            <p:ph type="title"/>
          </p:nvPr>
        </p:nvSpPr>
        <p:spPr/>
        <p:txBody>
          <a:bodyPr>
            <a:normAutofit/>
          </a:bodyPr>
          <a:lstStyle/>
          <a:p>
            <a:r>
              <a:rPr lang="en-US" dirty="0">
                <a:latin typeface="Gill Sans MT" panose="020B0502020104020203" pitchFamily="34" charset="0"/>
              </a:rPr>
              <a:t>Features of TDMA</a:t>
            </a:r>
          </a:p>
        </p:txBody>
      </p:sp>
    </p:spTree>
    <p:extLst>
      <p:ext uri="{BB962C8B-B14F-4D97-AF65-F5344CB8AC3E}">
        <p14:creationId xmlns:p14="http://schemas.microsoft.com/office/powerpoint/2010/main" val="877927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lstStyle/>
          <a:p>
            <a:r>
              <a:rPr lang="en-US" sz="2000" dirty="0" smtClean="0">
                <a:latin typeface="Gill Sans MT" panose="020B0502020104020203" pitchFamily="34" charset="0"/>
              </a:rPr>
              <a:t>For </a:t>
            </a:r>
            <a:r>
              <a:rPr lang="en-US" sz="2000" dirty="0">
                <a:latin typeface="Gill Sans MT" panose="020B0502020104020203" pitchFamily="34" charset="0"/>
              </a:rPr>
              <a:t>mobiles and particularly for hand-sets, TDMA on the uplink demands high peak power in transmit mode, that shortens battery life. </a:t>
            </a:r>
            <a:endParaRPr lang="en-US" sz="2000" dirty="0" smtClean="0">
              <a:latin typeface="Gill Sans MT" panose="020B0502020104020203" pitchFamily="34" charset="0"/>
            </a:endParaRPr>
          </a:p>
          <a:p>
            <a:r>
              <a:rPr lang="en-US" sz="2000" dirty="0" smtClean="0">
                <a:latin typeface="Gill Sans MT" panose="020B0502020104020203" pitchFamily="34" charset="0"/>
              </a:rPr>
              <a:t>TDMA </a:t>
            </a:r>
            <a:r>
              <a:rPr lang="en-US" sz="2000" dirty="0">
                <a:latin typeface="Gill Sans MT" panose="020B0502020104020203" pitchFamily="34" charset="0"/>
              </a:rPr>
              <a:t>requires a substantial amount of signal processing for matched </a:t>
            </a:r>
            <a:r>
              <a:rPr lang="en-US" sz="2000" dirty="0" smtClean="0">
                <a:latin typeface="Gill Sans MT" panose="020B0502020104020203" pitchFamily="34" charset="0"/>
              </a:rPr>
              <a:t>filtering </a:t>
            </a:r>
            <a:r>
              <a:rPr lang="en-US" sz="2000" dirty="0">
                <a:latin typeface="Gill Sans MT" panose="020B0502020104020203" pitchFamily="34" charset="0"/>
              </a:rPr>
              <a:t>and correlation detection for synchronizing with a time slot. </a:t>
            </a:r>
            <a:endParaRPr lang="en-US" sz="2000" dirty="0" smtClean="0">
              <a:latin typeface="Gill Sans MT" panose="020B0502020104020203" pitchFamily="34" charset="0"/>
            </a:endParaRPr>
          </a:p>
          <a:p>
            <a:r>
              <a:rPr lang="en-US" sz="2000" dirty="0" smtClean="0">
                <a:latin typeface="Gill Sans MT" panose="020B0502020104020203" pitchFamily="34" charset="0"/>
              </a:rPr>
              <a:t>TDMA </a:t>
            </a:r>
            <a:r>
              <a:rPr lang="en-US" sz="2000" dirty="0">
                <a:latin typeface="Gill Sans MT" panose="020B0502020104020203" pitchFamily="34" charset="0"/>
              </a:rPr>
              <a:t>requires synchronization. If the time slot synchronization is lost, the channels may collide with each other. </a:t>
            </a:r>
            <a:endParaRPr lang="en-US" sz="2000" dirty="0" smtClean="0">
              <a:latin typeface="Gill Sans MT" panose="020B0502020104020203" pitchFamily="34" charset="0"/>
            </a:endParaRPr>
          </a:p>
          <a:p>
            <a:r>
              <a:rPr lang="en-US" sz="2000" dirty="0" smtClean="0">
                <a:latin typeface="Gill Sans MT" panose="020B0502020104020203" pitchFamily="34" charset="0"/>
              </a:rPr>
              <a:t>One </a:t>
            </a:r>
            <a:r>
              <a:rPr lang="en-US" sz="2000" dirty="0">
                <a:latin typeface="Gill Sans MT" panose="020B0502020104020203" pitchFamily="34" charset="0"/>
              </a:rPr>
              <a:t>complicating feature in a TDMA system is that the propagation time for a signal from a mobile station to a base station varies with its distance to the base station.</a:t>
            </a:r>
          </a:p>
        </p:txBody>
      </p:sp>
    </p:spTree>
    <p:extLst>
      <p:ext uri="{BB962C8B-B14F-4D97-AF65-F5344CB8AC3E}">
        <p14:creationId xmlns:p14="http://schemas.microsoft.com/office/powerpoint/2010/main" val="369067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Number of channels in TDMA system</a:t>
            </a:r>
          </a:p>
        </p:txBody>
      </p:sp>
      <p:sp>
        <p:nvSpPr>
          <p:cNvPr id="3" name="Content Placeholder 2"/>
          <p:cNvSpPr>
            <a:spLocks noGrp="1"/>
          </p:cNvSpPr>
          <p:nvPr>
            <p:ph idx="1"/>
          </p:nvPr>
        </p:nvSpPr>
        <p:spPr>
          <a:xfrm>
            <a:off x="1179840" y="2209801"/>
            <a:ext cx="9545931" cy="2874666"/>
          </a:xfrm>
        </p:spPr>
        <p:txBody>
          <a:bodyPr/>
          <a:lstStyle/>
          <a:p>
            <a:pPr algn="just"/>
            <a:r>
              <a:rPr lang="en-US" sz="2000" dirty="0">
                <a:latin typeface="Gill Sans MT" panose="020B0502020104020203" pitchFamily="34" charset="0"/>
              </a:rPr>
              <a:t>The number of TDMA channel slots that can be provided in a TDMA system is found by multiplying the number of TDMA slots per channel by the number of channels available and is given by </a:t>
            </a:r>
          </a:p>
          <a:p>
            <a:pPr lvl="1" algn="just"/>
            <a:r>
              <a:rPr lang="en-US" sz="2000" i="1" dirty="0">
                <a:latin typeface="Gill Sans MT" panose="020B0502020104020203" pitchFamily="34" charset="0"/>
              </a:rPr>
              <a:t>N</a:t>
            </a:r>
            <a:r>
              <a:rPr lang="en-US" sz="2000" dirty="0">
                <a:latin typeface="Gill Sans MT" panose="020B0502020104020203" pitchFamily="34" charset="0"/>
              </a:rPr>
              <a:t> = </a:t>
            </a:r>
            <a:r>
              <a:rPr lang="en-US" sz="2000" i="1" dirty="0">
                <a:latin typeface="Gill Sans MT" panose="020B0502020104020203" pitchFamily="34" charset="0"/>
              </a:rPr>
              <a:t>m</a:t>
            </a:r>
            <a:r>
              <a:rPr lang="en-US" sz="2000" dirty="0">
                <a:latin typeface="Gill Sans MT" panose="020B0502020104020203" pitchFamily="34" charset="0"/>
              </a:rPr>
              <a:t>(</a:t>
            </a:r>
            <a:r>
              <a:rPr lang="en-US" sz="2000" i="1" dirty="0" err="1">
                <a:latin typeface="Gill Sans MT" panose="020B0502020104020203" pitchFamily="34" charset="0"/>
              </a:rPr>
              <a:t>B</a:t>
            </a:r>
            <a:r>
              <a:rPr lang="en-US" sz="1400" dirty="0" err="1">
                <a:latin typeface="Gill Sans MT" panose="020B0502020104020203" pitchFamily="34" charset="0"/>
              </a:rPr>
              <a:t>Tot</a:t>
            </a:r>
            <a:r>
              <a:rPr lang="en-US" sz="2000" dirty="0">
                <a:latin typeface="Gill Sans MT" panose="020B0502020104020203" pitchFamily="34" charset="0"/>
              </a:rPr>
              <a:t> — 2</a:t>
            </a:r>
            <a:r>
              <a:rPr lang="en-US" sz="2000" i="1" dirty="0">
                <a:latin typeface="Gill Sans MT" panose="020B0502020104020203" pitchFamily="34" charset="0"/>
              </a:rPr>
              <a:t>B</a:t>
            </a:r>
            <a:r>
              <a:rPr lang="en-US" sz="1600" dirty="0">
                <a:latin typeface="Gill Sans MT" panose="020B0502020104020203" pitchFamily="34" charset="0"/>
              </a:rPr>
              <a:t>guard</a:t>
            </a:r>
            <a:r>
              <a:rPr lang="en-US" sz="2000" dirty="0">
                <a:latin typeface="Gill Sans MT" panose="020B0502020104020203" pitchFamily="34" charset="0"/>
              </a:rPr>
              <a:t>)/</a:t>
            </a:r>
            <a:r>
              <a:rPr lang="en-US" sz="2000" i="1" dirty="0" err="1">
                <a:latin typeface="Gill Sans MT" panose="020B0502020104020203" pitchFamily="34" charset="0"/>
              </a:rPr>
              <a:t>B</a:t>
            </a:r>
            <a:r>
              <a:rPr lang="en-US" sz="1600" dirty="0" err="1">
                <a:latin typeface="Gill Sans MT" panose="020B0502020104020203" pitchFamily="34" charset="0"/>
              </a:rPr>
              <a:t>c</a:t>
            </a:r>
            <a:r>
              <a:rPr lang="en-US" sz="2000" dirty="0">
                <a:latin typeface="Gill Sans MT" panose="020B0502020104020203" pitchFamily="34" charset="0"/>
              </a:rPr>
              <a:t> </a:t>
            </a:r>
          </a:p>
          <a:p>
            <a:pPr lvl="1" algn="just"/>
            <a:r>
              <a:rPr lang="en-US" sz="2000" dirty="0">
                <a:latin typeface="Gill Sans MT" panose="020B0502020104020203" pitchFamily="34" charset="0"/>
              </a:rPr>
              <a:t> where </a:t>
            </a:r>
            <a:r>
              <a:rPr lang="en-US" sz="2000" i="1" dirty="0">
                <a:latin typeface="Gill Sans MT" panose="020B0502020104020203" pitchFamily="34" charset="0"/>
              </a:rPr>
              <a:t>m</a:t>
            </a:r>
            <a:r>
              <a:rPr lang="en-US" sz="2000" dirty="0">
                <a:latin typeface="Gill Sans MT" panose="020B0502020104020203" pitchFamily="34" charset="0"/>
              </a:rPr>
              <a:t> is the maximum number of TDMA users supported on each radio channel. Note that two guard bands, one at the low end of the allocated frequency band and one at the high end, are required to ensure that users at the edge of the band do not "bleed over" into an adjacent radio service.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17</a:t>
            </a:fld>
            <a:endParaRPr lang="en-US"/>
          </a:p>
        </p:txBody>
      </p:sp>
    </p:spTree>
    <p:extLst>
      <p:ext uri="{BB962C8B-B14F-4D97-AF65-F5344CB8AC3E}">
        <p14:creationId xmlns:p14="http://schemas.microsoft.com/office/powerpoint/2010/main" val="3857731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Number of channels in TDMA system</a:t>
            </a:r>
          </a:p>
        </p:txBody>
      </p:sp>
      <p:sp>
        <p:nvSpPr>
          <p:cNvPr id="3" name="Content Placeholder 2"/>
          <p:cNvSpPr>
            <a:spLocks noGrp="1"/>
          </p:cNvSpPr>
          <p:nvPr>
            <p:ph idx="1"/>
          </p:nvPr>
        </p:nvSpPr>
        <p:spPr>
          <a:xfrm>
            <a:off x="1607734" y="1981200"/>
            <a:ext cx="9694145" cy="4047811"/>
          </a:xfrm>
        </p:spPr>
        <p:txBody>
          <a:bodyPr/>
          <a:lstStyle/>
          <a:p>
            <a:pPr marL="0" indent="0">
              <a:buNone/>
            </a:pPr>
            <a:r>
              <a:rPr lang="en-US" sz="2000" b="1" dirty="0">
                <a:latin typeface="Gill Sans MT" panose="020B0502020104020203" pitchFamily="34" charset="0"/>
              </a:rPr>
              <a:t>Example 8.3 </a:t>
            </a:r>
          </a:p>
          <a:p>
            <a:r>
              <a:rPr lang="en-US" sz="2000" dirty="0">
                <a:latin typeface="Gill Sans MT" panose="020B0502020104020203" pitchFamily="34" charset="0"/>
              </a:rPr>
              <a:t>Consider Global System for Mobile, which is a </a:t>
            </a:r>
            <a:r>
              <a:rPr lang="en-US" sz="2000" dirty="0" smtClean="0">
                <a:latin typeface="Gill Sans MT" panose="020B0502020104020203" pitchFamily="34" charset="0"/>
              </a:rPr>
              <a:t>TDMA/FDD </a:t>
            </a:r>
            <a:r>
              <a:rPr lang="en-US" sz="2000" dirty="0">
                <a:latin typeface="Gill Sans MT" panose="020B0502020104020203" pitchFamily="34" charset="0"/>
              </a:rPr>
              <a:t>system that uses 25 MHz for the forward link, which is broken into radio channels of 200 kHz. </a:t>
            </a:r>
            <a:r>
              <a:rPr lang="en-US" sz="2000" dirty="0" smtClean="0">
                <a:latin typeface="Gill Sans MT" panose="020B0502020104020203" pitchFamily="34" charset="0"/>
              </a:rPr>
              <a:t>If </a:t>
            </a:r>
            <a:r>
              <a:rPr lang="en-US" sz="2000" dirty="0">
                <a:latin typeface="Gill Sans MT" panose="020B0502020104020203" pitchFamily="34" charset="0"/>
              </a:rPr>
              <a:t>speech channels are supported on a single radio channel, and if no guard band is assumed, find the number of simultaneous users that can be accommodated in GSM. </a:t>
            </a:r>
          </a:p>
          <a:p>
            <a:pPr marL="57150" indent="0">
              <a:buNone/>
            </a:pPr>
            <a:r>
              <a:rPr lang="en-US" sz="2000" b="1" dirty="0">
                <a:latin typeface="Gill Sans MT" panose="020B0502020104020203" pitchFamily="34" charset="0"/>
              </a:rPr>
              <a:t>Solution</a:t>
            </a:r>
            <a:r>
              <a:rPr lang="en-US" sz="2000" dirty="0">
                <a:latin typeface="Gill Sans MT" panose="020B0502020104020203" pitchFamily="34" charset="0"/>
              </a:rPr>
              <a:t> </a:t>
            </a:r>
          </a:p>
          <a:p>
            <a:pPr marL="457200" lvl="1" indent="0">
              <a:buNone/>
            </a:pPr>
            <a:r>
              <a:rPr lang="en-US" sz="2000" dirty="0">
                <a:latin typeface="Gill Sans MT" panose="020B0502020104020203" pitchFamily="34" charset="0"/>
              </a:rPr>
              <a:t> The number of simultaneous users that can be accommodated in GSM is given as</a:t>
            </a:r>
          </a:p>
          <a:p>
            <a:pPr marL="457200" lvl="1" indent="0">
              <a:buNone/>
            </a:pPr>
            <a:r>
              <a:rPr lang="en-US" sz="2000" dirty="0" smtClean="0">
                <a:latin typeface="Gill Sans MT" panose="020B0502020104020203" pitchFamily="34" charset="0"/>
              </a:rPr>
              <a:t>               </a:t>
            </a:r>
          </a:p>
          <a:p>
            <a:pPr marL="457200" lvl="1" indent="0">
              <a:buNone/>
            </a:pPr>
            <a:r>
              <a:rPr lang="en-US" sz="2000" dirty="0">
                <a:latin typeface="Gill Sans MT" panose="020B0502020104020203" pitchFamily="34" charset="0"/>
              </a:rPr>
              <a:t> </a:t>
            </a:r>
            <a:r>
              <a:rPr lang="en-US" sz="2000" dirty="0" smtClean="0">
                <a:latin typeface="Gill Sans MT" panose="020B0502020104020203" pitchFamily="34" charset="0"/>
              </a:rPr>
              <a:t>               </a:t>
            </a:r>
            <a:r>
              <a:rPr lang="en-US" sz="2000" i="1" dirty="0">
                <a:latin typeface="Gill Sans MT" panose="020B0502020104020203" pitchFamily="34" charset="0"/>
              </a:rPr>
              <a:t>N</a:t>
            </a:r>
            <a:r>
              <a:rPr lang="en-US" sz="2000" dirty="0">
                <a:latin typeface="Gill Sans MT" panose="020B0502020104020203" pitchFamily="34" charset="0"/>
              </a:rPr>
              <a:t> </a:t>
            </a:r>
            <a:r>
              <a:rPr lang="en-US" sz="2000" dirty="0" smtClean="0">
                <a:latin typeface="Gill Sans MT" panose="020B0502020104020203" pitchFamily="34" charset="0"/>
              </a:rPr>
              <a:t>=8*25MHz</a:t>
            </a:r>
            <a:r>
              <a:rPr lang="en-US" sz="2000" dirty="0">
                <a:latin typeface="Gill Sans MT" panose="020B0502020104020203" pitchFamily="34" charset="0"/>
              </a:rPr>
              <a:t>/(200 kHz</a:t>
            </a:r>
            <a:r>
              <a:rPr lang="en-US" sz="2000" dirty="0" smtClean="0">
                <a:latin typeface="Gill Sans MT" panose="020B0502020104020203" pitchFamily="34" charset="0"/>
              </a:rPr>
              <a:t>)</a:t>
            </a:r>
            <a:endParaRPr lang="en-US" sz="2000" dirty="0">
              <a:latin typeface="Gill Sans MT" panose="020B0502020104020203" pitchFamily="34" charset="0"/>
            </a:endParaRPr>
          </a:p>
          <a:p>
            <a:pPr marL="457200" lvl="1" indent="0">
              <a:buNone/>
            </a:pPr>
            <a:r>
              <a:rPr lang="en-US" sz="2000" dirty="0" smtClean="0">
                <a:latin typeface="Gill Sans MT" panose="020B0502020104020203" pitchFamily="34" charset="0"/>
              </a:rPr>
              <a:t>                   =</a:t>
            </a:r>
            <a:r>
              <a:rPr lang="en-US" sz="2000" dirty="0">
                <a:latin typeface="Gill Sans MT" panose="020B0502020104020203" pitchFamily="34" charset="0"/>
              </a:rPr>
              <a:t>1000</a:t>
            </a:r>
          </a:p>
          <a:p>
            <a:pPr marL="457200" lvl="1" indent="0">
              <a:buNone/>
            </a:pPr>
            <a:r>
              <a:rPr lang="en-US" sz="2000" dirty="0">
                <a:latin typeface="Gill Sans MT" panose="020B0502020104020203" pitchFamily="34" charset="0"/>
              </a:rPr>
              <a:t> Thus, GSM can accommodate 1000 simultaneous users.</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18</a:t>
            </a:fld>
            <a:endParaRPr lang="en-US"/>
          </a:p>
        </p:txBody>
      </p:sp>
    </p:spTree>
    <p:extLst>
      <p:ext uri="{BB962C8B-B14F-4D97-AF65-F5344CB8AC3E}">
        <p14:creationId xmlns:p14="http://schemas.microsoft.com/office/powerpoint/2010/main" val="1768338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120" y="1145508"/>
            <a:ext cx="10364880" cy="5074422"/>
          </a:xfrm>
        </p:spPr>
        <p:txBody>
          <a:bodyPr/>
          <a:lstStyle/>
          <a:p>
            <a:pPr marL="0" indent="0" algn="just">
              <a:buNone/>
            </a:pPr>
            <a:r>
              <a:rPr lang="en-US" sz="2000" b="1" dirty="0">
                <a:latin typeface="Gill Sans MT" panose="020B0502020104020203" pitchFamily="34" charset="0"/>
              </a:rPr>
              <a:t>Example 8.4</a:t>
            </a:r>
          </a:p>
          <a:p>
            <a:pPr algn="just"/>
            <a:r>
              <a:rPr lang="en-US" sz="2000" dirty="0">
                <a:latin typeface="Gill Sans MT" panose="020B0502020104020203" pitchFamily="34" charset="0"/>
              </a:rPr>
              <a:t> If GSM uses a frame structure where each frame consists of 8 time slots, and each time slot contains 156.25 bits, and data is transmitted at 270.833 kbps in the channel, find (a) the time duration of a bit, (b) the time duration of a slot, (c) the time duration of a frame, and (d) how long must a user occupying a </a:t>
            </a:r>
            <a:r>
              <a:rPr lang="en-US" sz="2000" dirty="0" smtClean="0">
                <a:latin typeface="Gill Sans MT" panose="020B0502020104020203" pitchFamily="34" charset="0"/>
              </a:rPr>
              <a:t>single </a:t>
            </a:r>
            <a:r>
              <a:rPr lang="en-US" sz="2000" dirty="0">
                <a:latin typeface="Gill Sans MT" panose="020B0502020104020203" pitchFamily="34" charset="0"/>
              </a:rPr>
              <a:t>time slot must wait between two simultaneous transmissions.</a:t>
            </a:r>
          </a:p>
          <a:p>
            <a:pPr marL="0" indent="0" algn="just">
              <a:buNone/>
            </a:pPr>
            <a:r>
              <a:rPr lang="en-US" sz="2000" b="1" dirty="0">
                <a:latin typeface="Gill Sans MT" panose="020B0502020104020203" pitchFamily="34" charset="0"/>
              </a:rPr>
              <a:t>Solution </a:t>
            </a:r>
          </a:p>
          <a:p>
            <a:pPr marL="857250" lvl="1" indent="-457200" algn="just">
              <a:buAutoNum type="alphaLcParenBoth"/>
            </a:pPr>
            <a:r>
              <a:rPr lang="en-US" sz="2000" dirty="0" smtClean="0">
                <a:latin typeface="Gill Sans MT" panose="020B0502020104020203" pitchFamily="34" charset="0"/>
              </a:rPr>
              <a:t>The </a:t>
            </a:r>
            <a:r>
              <a:rPr lang="en-US" sz="2000" dirty="0">
                <a:latin typeface="Gill Sans MT" panose="020B0502020104020203" pitchFamily="34" charset="0"/>
              </a:rPr>
              <a:t>time duration of a bit, Tb = 1/270.833 kbps = </a:t>
            </a:r>
            <a:r>
              <a:rPr lang="en-US" sz="2000" dirty="0" smtClean="0">
                <a:latin typeface="Gill Sans MT" panose="020B0502020104020203" pitchFamily="34" charset="0"/>
              </a:rPr>
              <a:t>3.692 µs</a:t>
            </a:r>
          </a:p>
          <a:p>
            <a:pPr marL="857250" lvl="1" indent="-457200" algn="just">
              <a:buAutoNum type="alphaLcParenBoth"/>
            </a:pPr>
            <a:r>
              <a:rPr lang="en-US" sz="2000" dirty="0" smtClean="0">
                <a:latin typeface="Gill Sans MT" panose="020B0502020104020203" pitchFamily="34" charset="0"/>
              </a:rPr>
              <a:t>The </a:t>
            </a:r>
            <a:r>
              <a:rPr lang="en-US" sz="2000" dirty="0">
                <a:latin typeface="Gill Sans MT" panose="020B0502020104020203" pitchFamily="34" charset="0"/>
              </a:rPr>
              <a:t>time duration of a slot, </a:t>
            </a:r>
            <a:r>
              <a:rPr lang="en-US" sz="2000" dirty="0" err="1">
                <a:latin typeface="Gill Sans MT" panose="020B0502020104020203" pitchFamily="34" charset="0"/>
              </a:rPr>
              <a:t>T</a:t>
            </a:r>
            <a:r>
              <a:rPr lang="en-US" sz="1600" dirty="0" err="1">
                <a:latin typeface="Gill Sans MT" panose="020B0502020104020203" pitchFamily="34" charset="0"/>
              </a:rPr>
              <a:t>Slot</a:t>
            </a:r>
            <a:r>
              <a:rPr lang="en-US" sz="2000" dirty="0">
                <a:latin typeface="Gill Sans MT" panose="020B0502020104020203" pitchFamily="34" charset="0"/>
              </a:rPr>
              <a:t>= 156.25 x Tb = 0.577 </a:t>
            </a:r>
            <a:r>
              <a:rPr lang="en-US" sz="2000" dirty="0" err="1">
                <a:latin typeface="Gill Sans MT" panose="020B0502020104020203" pitchFamily="34" charset="0"/>
              </a:rPr>
              <a:t>ms.</a:t>
            </a:r>
            <a:r>
              <a:rPr lang="en-US" sz="2000" dirty="0">
                <a:latin typeface="Gill Sans MT" panose="020B0502020104020203" pitchFamily="34" charset="0"/>
              </a:rPr>
              <a:t> </a:t>
            </a:r>
          </a:p>
          <a:p>
            <a:pPr marL="400050" lvl="1" indent="0" algn="just">
              <a:buNone/>
            </a:pPr>
            <a:r>
              <a:rPr lang="en-US" sz="2000" dirty="0">
                <a:latin typeface="Gill Sans MT" panose="020B0502020104020203" pitchFamily="34" charset="0"/>
              </a:rPr>
              <a:t>(c) The time duration of a frame, </a:t>
            </a:r>
            <a:r>
              <a:rPr lang="en-US" sz="2000" dirty="0" err="1">
                <a:latin typeface="Gill Sans MT" panose="020B0502020104020203" pitchFamily="34" charset="0"/>
              </a:rPr>
              <a:t>T</a:t>
            </a:r>
            <a:r>
              <a:rPr lang="en-US" sz="1600" dirty="0" err="1">
                <a:latin typeface="Gill Sans MT" panose="020B0502020104020203" pitchFamily="34" charset="0"/>
              </a:rPr>
              <a:t>f</a:t>
            </a:r>
            <a:r>
              <a:rPr lang="en-US" sz="2000" dirty="0">
                <a:latin typeface="Gill Sans MT" panose="020B0502020104020203" pitchFamily="34" charset="0"/>
              </a:rPr>
              <a:t>, = 8 x </a:t>
            </a:r>
            <a:r>
              <a:rPr lang="en-US" sz="2000" dirty="0" err="1">
                <a:latin typeface="Gill Sans MT" panose="020B0502020104020203" pitchFamily="34" charset="0"/>
              </a:rPr>
              <a:t>T</a:t>
            </a:r>
            <a:r>
              <a:rPr lang="en-US" sz="1600" dirty="0" err="1">
                <a:latin typeface="Gill Sans MT" panose="020B0502020104020203" pitchFamily="34" charset="0"/>
              </a:rPr>
              <a:t>Slot</a:t>
            </a:r>
            <a:r>
              <a:rPr lang="en-US" sz="2000" dirty="0">
                <a:latin typeface="Gill Sans MT" panose="020B0502020104020203" pitchFamily="34" charset="0"/>
              </a:rPr>
              <a:t> = 4.615 </a:t>
            </a:r>
            <a:r>
              <a:rPr lang="en-US" sz="2000" dirty="0" err="1">
                <a:latin typeface="Gill Sans MT" panose="020B0502020104020203" pitchFamily="34" charset="0"/>
              </a:rPr>
              <a:t>ms.</a:t>
            </a:r>
            <a:endParaRPr lang="en-US" sz="2000" dirty="0">
              <a:latin typeface="Gill Sans MT" panose="020B0502020104020203" pitchFamily="34" charset="0"/>
            </a:endParaRPr>
          </a:p>
          <a:p>
            <a:pPr marL="400050" lvl="1" indent="0" algn="just">
              <a:buNone/>
            </a:pPr>
            <a:r>
              <a:rPr lang="en-US" sz="2000" dirty="0" smtClean="0">
                <a:latin typeface="Gill Sans MT" panose="020B0502020104020203" pitchFamily="34" charset="0"/>
              </a:rPr>
              <a:t>(</a:t>
            </a:r>
            <a:r>
              <a:rPr lang="en-US" sz="2000" dirty="0">
                <a:latin typeface="Gill Sans MT" panose="020B0502020104020203" pitchFamily="34" charset="0"/>
              </a:rPr>
              <a:t>d) A user has to wait 4.615 </a:t>
            </a:r>
            <a:r>
              <a:rPr lang="en-US" sz="2000" dirty="0" err="1">
                <a:latin typeface="Gill Sans MT" panose="020B0502020104020203" pitchFamily="34" charset="0"/>
              </a:rPr>
              <a:t>ms</a:t>
            </a:r>
            <a:r>
              <a:rPr lang="en-US" sz="2000" dirty="0">
                <a:latin typeface="Gill Sans MT" panose="020B0502020104020203" pitchFamily="34" charset="0"/>
              </a:rPr>
              <a:t>, the arrival time of a new frame, for its next transmission.</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19</a:t>
            </a:fld>
            <a:endParaRPr lang="en-US"/>
          </a:p>
        </p:txBody>
      </p:sp>
    </p:spTree>
    <p:extLst>
      <p:ext uri="{BB962C8B-B14F-4D97-AF65-F5344CB8AC3E}">
        <p14:creationId xmlns:p14="http://schemas.microsoft.com/office/powerpoint/2010/main" val="3222541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pPr algn="l"/>
            <a:r>
              <a:rPr lang="en-US" dirty="0" smtClean="0">
                <a:latin typeface="Gill Sans MT" panose="020B0502020104020203" pitchFamily="34" charset="0"/>
              </a:rPr>
              <a:t>Contents</a:t>
            </a:r>
            <a:endParaRPr lang="en-US" dirty="0">
              <a:latin typeface="Gill Sans MT" panose="020B0502020104020203" pitchFamily="34" charset="0"/>
            </a:endParaRPr>
          </a:p>
        </p:txBody>
      </p:sp>
      <p:sp>
        <p:nvSpPr>
          <p:cNvPr id="3" name="Content Placeholder 2"/>
          <p:cNvSpPr>
            <a:spLocks noGrp="1"/>
          </p:cNvSpPr>
          <p:nvPr>
            <p:ph idx="1"/>
          </p:nvPr>
        </p:nvSpPr>
        <p:spPr>
          <a:xfrm>
            <a:off x="609600" y="1066800"/>
            <a:ext cx="10972800" cy="5791200"/>
          </a:xfrm>
        </p:spPr>
        <p:txBody>
          <a:bodyPr>
            <a:noAutofit/>
          </a:bodyPr>
          <a:lstStyle/>
          <a:p>
            <a:pPr marL="0" indent="0">
              <a:buNone/>
            </a:pPr>
            <a:r>
              <a:rPr lang="en-US" sz="1700" b="1" dirty="0"/>
              <a:t>The course will mainly cover the following topics:</a:t>
            </a:r>
          </a:p>
          <a:p>
            <a:pPr>
              <a:buFont typeface="Wingdings" panose="05000000000000000000" pitchFamily="2" charset="2"/>
              <a:buChar char="ü"/>
            </a:pPr>
            <a:r>
              <a:rPr lang="en-US" sz="1700" dirty="0"/>
              <a:t>Wireless Networking</a:t>
            </a:r>
          </a:p>
          <a:p>
            <a:pPr>
              <a:buFont typeface="Wingdings" panose="05000000000000000000" pitchFamily="2" charset="2"/>
              <a:buChar char="ü"/>
            </a:pPr>
            <a:r>
              <a:rPr lang="en-US" sz="1700" dirty="0"/>
              <a:t>Multiple Access </a:t>
            </a:r>
            <a:r>
              <a:rPr lang="en-US" sz="1700" dirty="0" smtClean="0"/>
              <a:t>techniques</a:t>
            </a:r>
          </a:p>
          <a:p>
            <a:pPr lvl="1">
              <a:buFont typeface="Gill Sans MT" panose="020B0502020104020203" pitchFamily="34" charset="0"/>
              <a:buChar char="–"/>
            </a:pPr>
            <a:r>
              <a:rPr lang="en-US" sz="1700" dirty="0" smtClean="0"/>
              <a:t> </a:t>
            </a:r>
            <a:r>
              <a:rPr lang="en-US" sz="1700" dirty="0"/>
              <a:t>FDMA, TDMA and CDMA systems</a:t>
            </a:r>
          </a:p>
          <a:p>
            <a:pPr>
              <a:buFont typeface="Wingdings" panose="05000000000000000000" pitchFamily="2" charset="2"/>
              <a:buChar char="ü"/>
            </a:pPr>
            <a:r>
              <a:rPr lang="en-US" sz="1700" dirty="0"/>
              <a:t>Modulation Techniques </a:t>
            </a:r>
            <a:r>
              <a:rPr lang="en-US" sz="1700" dirty="0" smtClean="0"/>
              <a:t> </a:t>
            </a:r>
          </a:p>
          <a:p>
            <a:pPr lvl="1">
              <a:buFont typeface="Gill Sans MT" panose="020B0502020104020203" pitchFamily="34" charset="0"/>
              <a:buChar char="–"/>
            </a:pPr>
            <a:r>
              <a:rPr lang="en-US" sz="1700" dirty="0" smtClean="0"/>
              <a:t>Analog </a:t>
            </a:r>
            <a:r>
              <a:rPr lang="en-US" sz="1700" dirty="0"/>
              <a:t>and digital modulation techniques, Performance of various modulation </a:t>
            </a:r>
            <a:r>
              <a:rPr lang="en-US" sz="1700" dirty="0" smtClean="0"/>
              <a:t>techniques - Spectral </a:t>
            </a:r>
            <a:r>
              <a:rPr lang="en-US" sz="1700" dirty="0"/>
              <a:t>efficiency, Error </a:t>
            </a:r>
            <a:r>
              <a:rPr lang="en-US" sz="1700" dirty="0" smtClean="0"/>
              <a:t>rate</a:t>
            </a:r>
            <a:endParaRPr lang="en-US" sz="1700" dirty="0"/>
          </a:p>
          <a:p>
            <a:pPr>
              <a:buFont typeface="Wingdings" panose="05000000000000000000" pitchFamily="2" charset="2"/>
              <a:buChar char="ü"/>
            </a:pPr>
            <a:r>
              <a:rPr lang="en-US" sz="1700" dirty="0"/>
              <a:t>The Cellular </a:t>
            </a:r>
            <a:r>
              <a:rPr lang="en-US" sz="1700" dirty="0" smtClean="0"/>
              <a:t>Concepts and </a:t>
            </a:r>
            <a:r>
              <a:rPr lang="en-US" sz="1700" dirty="0"/>
              <a:t>System Design Fundamentals </a:t>
            </a:r>
          </a:p>
          <a:p>
            <a:pPr lvl="1">
              <a:buFont typeface="Gill Sans MT" panose="020B0502020104020203" pitchFamily="34" charset="0"/>
              <a:buChar char="–"/>
            </a:pPr>
            <a:r>
              <a:rPr lang="en-US" sz="1700" dirty="0" smtClean="0"/>
              <a:t>Cellular concept and </a:t>
            </a:r>
            <a:r>
              <a:rPr lang="en-US" sz="1700" dirty="0"/>
              <a:t>frequency </a:t>
            </a:r>
            <a:r>
              <a:rPr lang="en-US" sz="1700" dirty="0" smtClean="0"/>
              <a:t>reuse, Channel </a:t>
            </a:r>
            <a:r>
              <a:rPr lang="en-US" sz="1700" dirty="0"/>
              <a:t>assignment and handoff</a:t>
            </a:r>
            <a:r>
              <a:rPr lang="en-US" sz="1700" dirty="0" smtClean="0"/>
              <a:t>,</a:t>
            </a:r>
            <a:r>
              <a:rPr lang="en-US" sz="1700" dirty="0"/>
              <a:t> Interface and system capacity, </a:t>
            </a:r>
            <a:r>
              <a:rPr lang="en-US" sz="1700" dirty="0" err="1"/>
              <a:t>Trunking</a:t>
            </a:r>
            <a:r>
              <a:rPr lang="en-US" sz="1700" dirty="0"/>
              <a:t> and </a:t>
            </a:r>
            <a:r>
              <a:rPr lang="en-US" sz="1700" dirty="0" err="1"/>
              <a:t>Erlang</a:t>
            </a:r>
            <a:r>
              <a:rPr lang="en-US" sz="1700" dirty="0"/>
              <a:t> capacity </a:t>
            </a:r>
            <a:r>
              <a:rPr lang="en-US" sz="1700" dirty="0" smtClean="0"/>
              <a:t>calculations</a:t>
            </a:r>
          </a:p>
          <a:p>
            <a:pPr>
              <a:buFont typeface="Wingdings" panose="05000000000000000000" pitchFamily="2" charset="2"/>
              <a:buChar char="ü"/>
            </a:pPr>
            <a:r>
              <a:rPr lang="en-US" sz="1700" dirty="0" smtClean="0"/>
              <a:t>Mobile </a:t>
            </a:r>
            <a:r>
              <a:rPr lang="en-US" sz="1700" dirty="0"/>
              <a:t>Radio Propagation </a:t>
            </a:r>
          </a:p>
          <a:p>
            <a:pPr lvl="1"/>
            <a:r>
              <a:rPr lang="en-US" sz="1700" dirty="0"/>
              <a:t>Radio wave propagation issues in personal wireless systems, Propagation models, Multipath fading, Parameters of mobile multipath channels, Antenna systems in mobile radio. </a:t>
            </a:r>
            <a:endParaRPr lang="en-US" sz="1700" dirty="0" smtClean="0"/>
          </a:p>
          <a:p>
            <a:pPr>
              <a:buFont typeface="Wingdings" panose="05000000000000000000" pitchFamily="2" charset="2"/>
              <a:buChar char="ü"/>
            </a:pPr>
            <a:r>
              <a:rPr lang="en-US" sz="1700" dirty="0" smtClean="0"/>
              <a:t>Cellular </a:t>
            </a:r>
            <a:r>
              <a:rPr lang="en-US" sz="1700" dirty="0"/>
              <a:t>Wireless Networks </a:t>
            </a:r>
            <a:endParaRPr lang="en-US" sz="1700" dirty="0" smtClean="0"/>
          </a:p>
          <a:p>
            <a:pPr lvl="1">
              <a:buFont typeface="Gill Sans MT" panose="020B0502020104020203" pitchFamily="34" charset="0"/>
              <a:buChar char="–"/>
            </a:pPr>
            <a:r>
              <a:rPr lang="en-US" sz="1700" dirty="0" smtClean="0"/>
              <a:t>Principles </a:t>
            </a:r>
            <a:r>
              <a:rPr lang="en-US" sz="1700" dirty="0"/>
              <a:t>of Cellular Networks </a:t>
            </a:r>
            <a:endParaRPr lang="en-US" sz="1700" dirty="0" smtClean="0"/>
          </a:p>
          <a:p>
            <a:pPr lvl="1">
              <a:buFont typeface="Gill Sans MT" panose="020B0502020104020203" pitchFamily="34" charset="0"/>
              <a:buChar char="–"/>
            </a:pPr>
            <a:r>
              <a:rPr lang="en-US" sz="1700" dirty="0" smtClean="0"/>
              <a:t>First-Generation </a:t>
            </a:r>
            <a:r>
              <a:rPr lang="en-US" sz="1700" dirty="0"/>
              <a:t>Analog </a:t>
            </a:r>
            <a:endParaRPr lang="en-US" sz="1700" dirty="0" smtClean="0"/>
          </a:p>
          <a:p>
            <a:pPr lvl="1">
              <a:buFont typeface="Gill Sans MT" panose="020B0502020104020203" pitchFamily="34" charset="0"/>
              <a:buChar char="–"/>
            </a:pPr>
            <a:r>
              <a:rPr lang="en-US" sz="1700" dirty="0" smtClean="0"/>
              <a:t>Second-Generation </a:t>
            </a:r>
            <a:r>
              <a:rPr lang="en-US" sz="1700" dirty="0"/>
              <a:t>TDMA </a:t>
            </a:r>
            <a:endParaRPr lang="en-US" sz="1700" dirty="0" smtClean="0"/>
          </a:p>
          <a:p>
            <a:pPr lvl="1">
              <a:buFont typeface="Gill Sans MT" panose="020B0502020104020203" pitchFamily="34" charset="0"/>
              <a:buChar char="–"/>
            </a:pPr>
            <a:r>
              <a:rPr lang="en-US" sz="1700" dirty="0" smtClean="0"/>
              <a:t>Second-Generation </a:t>
            </a:r>
            <a:r>
              <a:rPr lang="en-US" sz="1700" dirty="0"/>
              <a:t>CDMA </a:t>
            </a:r>
            <a:endParaRPr lang="en-US" sz="1700" dirty="0" smtClean="0"/>
          </a:p>
          <a:p>
            <a:pPr lvl="1">
              <a:buFont typeface="Gill Sans MT" panose="020B0502020104020203" pitchFamily="34" charset="0"/>
              <a:buChar char="–"/>
            </a:pPr>
            <a:r>
              <a:rPr lang="en-US" sz="1700" dirty="0" smtClean="0"/>
              <a:t>Third-Generation </a:t>
            </a:r>
            <a:r>
              <a:rPr lang="en-US" sz="1700" dirty="0"/>
              <a:t>Systems</a:t>
            </a:r>
          </a:p>
          <a:p>
            <a:pPr lvl="1">
              <a:buFont typeface="Gill Sans MT" panose="020B0502020104020203" pitchFamily="34" charset="0"/>
              <a:buChar char="–"/>
            </a:pPr>
            <a:endParaRPr lang="en-US" sz="1700" dirty="0"/>
          </a:p>
        </p:txBody>
      </p:sp>
    </p:spTree>
    <p:extLst>
      <p:ext uri="{BB962C8B-B14F-4D97-AF65-F5344CB8AC3E}">
        <p14:creationId xmlns:p14="http://schemas.microsoft.com/office/powerpoint/2010/main" val="3915905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510637"/>
            <a:ext cx="9595339" cy="3771633"/>
          </a:xfrm>
          <a:prstGeom prst="rect">
            <a:avLst/>
          </a:prstGeom>
        </p:spPr>
      </p:pic>
    </p:spTree>
    <p:extLst>
      <p:ext uri="{BB962C8B-B14F-4D97-AF65-F5344CB8AC3E}">
        <p14:creationId xmlns:p14="http://schemas.microsoft.com/office/powerpoint/2010/main" val="190520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10972800" cy="1143000"/>
          </a:xfrm>
        </p:spPr>
        <p:txBody>
          <a:bodyPr>
            <a:normAutofit fontScale="90000"/>
          </a:bodyPr>
          <a:lstStyle/>
          <a:p>
            <a:r>
              <a:rPr lang="en-US" b="1" dirty="0">
                <a:latin typeface="Gill Sans MT" panose="020B0502020104020203" pitchFamily="34" charset="0"/>
              </a:rPr>
              <a:t>Spectral Efficiency</a:t>
            </a:r>
            <a:br>
              <a:rPr lang="en-US" b="1" dirty="0">
                <a:latin typeface="Gill Sans MT" panose="020B0502020104020203" pitchFamily="34" charset="0"/>
              </a:rPr>
            </a:br>
            <a:endParaRPr lang="en-US" b="1" dirty="0">
              <a:latin typeface="Gill Sans MT" panose="020B0502020104020203" pitchFamily="34" charset="0"/>
            </a:endParaRPr>
          </a:p>
        </p:txBody>
      </p:sp>
      <p:sp>
        <p:nvSpPr>
          <p:cNvPr id="3" name="Content Placeholder 2"/>
          <p:cNvSpPr>
            <a:spLocks noGrp="1"/>
          </p:cNvSpPr>
          <p:nvPr>
            <p:ph idx="1"/>
          </p:nvPr>
        </p:nvSpPr>
        <p:spPr/>
        <p:txBody>
          <a:bodyPr>
            <a:normAutofit/>
          </a:bodyPr>
          <a:lstStyle/>
          <a:p>
            <a:pPr algn="just"/>
            <a:r>
              <a:rPr lang="en-US" sz="2000" dirty="0">
                <a:solidFill>
                  <a:schemeClr val="tx1"/>
                </a:solidFill>
                <a:latin typeface="Gill Sans MT" panose="020B0502020104020203" pitchFamily="34" charset="0"/>
              </a:rPr>
              <a:t>An efficient use of the spectrum is the most desirable feature of a mobile communications system. To realize this, a number of techniques have been proposed or already implemented. Some of these techniques used to improve spectral efficiency are reducing the channel bandwidth, information compression (low-rate speech coding), variable bit rate codec, improved channel assignment algorithms (dynamic channel assignment), and so on. </a:t>
            </a:r>
          </a:p>
          <a:p>
            <a:pPr algn="just"/>
            <a:r>
              <a:rPr lang="en-US" sz="2000" dirty="0">
                <a:solidFill>
                  <a:schemeClr val="tx1"/>
                </a:solidFill>
                <a:latin typeface="Gill Sans MT" panose="020B0502020104020203" pitchFamily="34" charset="0"/>
              </a:rPr>
              <a:t>Spectral efficiency of a mobile communications system shows how efficiently the spectrum is used by the system. Spectral efficiency of a mobile communications system depends on the choice of a multiple access scheme.</a:t>
            </a:r>
          </a:p>
          <a:p>
            <a:pPr algn="just"/>
            <a:r>
              <a:rPr lang="en-US" sz="2000" dirty="0">
                <a:solidFill>
                  <a:schemeClr val="tx1"/>
                </a:solidFill>
                <a:latin typeface="Gill Sans MT" panose="020B0502020104020203" pitchFamily="34" charset="0"/>
              </a:rPr>
              <a:t> The measure of spectral efficiency enables one to estimate the capacity of a mobile communications system.</a:t>
            </a:r>
          </a:p>
          <a:p>
            <a:pPr algn="just"/>
            <a:r>
              <a:rPr lang="en-US" sz="2000" dirty="0">
                <a:solidFill>
                  <a:schemeClr val="tx1"/>
                </a:solidFill>
                <a:latin typeface="Gill Sans MT" panose="020B0502020104020203" pitchFamily="34" charset="0"/>
              </a:rPr>
              <a:t>The overall spectral efficiency of a mobile communications system can be estimated by knowing the </a:t>
            </a:r>
            <a:r>
              <a:rPr lang="en-US" sz="2000" i="1" dirty="0">
                <a:solidFill>
                  <a:schemeClr val="tx1"/>
                </a:solidFill>
                <a:latin typeface="Gill Sans MT" panose="020B0502020104020203" pitchFamily="34" charset="0"/>
              </a:rPr>
              <a:t>modulation </a:t>
            </a:r>
            <a:r>
              <a:rPr lang="en-US" sz="2000" dirty="0">
                <a:solidFill>
                  <a:schemeClr val="tx1"/>
                </a:solidFill>
                <a:latin typeface="Gill Sans MT" panose="020B0502020104020203" pitchFamily="34" charset="0"/>
              </a:rPr>
              <a:t>and the </a:t>
            </a:r>
            <a:r>
              <a:rPr lang="en-US" sz="2000" i="1" dirty="0">
                <a:solidFill>
                  <a:schemeClr val="tx1"/>
                </a:solidFill>
                <a:latin typeface="Gill Sans MT" panose="020B0502020104020203" pitchFamily="34" charset="0"/>
              </a:rPr>
              <a:t>multiple access </a:t>
            </a:r>
            <a:r>
              <a:rPr lang="en-US" sz="2000" dirty="0">
                <a:solidFill>
                  <a:schemeClr val="tx1"/>
                </a:solidFill>
                <a:latin typeface="Gill Sans MT" panose="020B0502020104020203" pitchFamily="34" charset="0"/>
              </a:rPr>
              <a:t>spectral efficiencies separately.</a:t>
            </a:r>
          </a:p>
        </p:txBody>
      </p:sp>
      <p:sp>
        <p:nvSpPr>
          <p:cNvPr id="4" name="Slide Number Placeholder 3"/>
          <p:cNvSpPr>
            <a:spLocks noGrp="1"/>
          </p:cNvSpPr>
          <p:nvPr>
            <p:ph type="sldNum" sz="quarter" idx="12"/>
          </p:nvPr>
        </p:nvSpPr>
        <p:spPr/>
        <p:txBody>
          <a:bodyPr/>
          <a:lstStyle/>
          <a:p>
            <a:fld id="{EDC8AA99-7238-42D3-B68A-A4E1B56FEE73}" type="slidenum">
              <a:rPr lang="en-US" smtClean="0"/>
              <a:pPr/>
              <a:t>21</a:t>
            </a:fld>
            <a:endParaRPr lang="en-US"/>
          </a:p>
        </p:txBody>
      </p:sp>
    </p:spTree>
    <p:extLst>
      <p:ext uri="{BB962C8B-B14F-4D97-AF65-F5344CB8AC3E}">
        <p14:creationId xmlns:p14="http://schemas.microsoft.com/office/powerpoint/2010/main" val="985337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Multiple Access Spectral </a:t>
            </a:r>
            <a:r>
              <a:rPr lang="en-US" dirty="0" smtClean="0">
                <a:latin typeface="Gill Sans MT" panose="020B0502020104020203" pitchFamily="34" charset="0"/>
              </a:rPr>
              <a:t>Efficiency</a:t>
            </a:r>
            <a:endParaRPr lang="en-US" dirty="0">
              <a:latin typeface="Gill Sans MT" panose="020B0502020104020203" pitchFamily="34" charset="0"/>
            </a:endParaRPr>
          </a:p>
        </p:txBody>
      </p:sp>
      <p:sp>
        <p:nvSpPr>
          <p:cNvPr id="3" name="Content Placeholder 2"/>
          <p:cNvSpPr>
            <a:spLocks noGrp="1"/>
          </p:cNvSpPr>
          <p:nvPr>
            <p:ph idx="1"/>
          </p:nvPr>
        </p:nvSpPr>
        <p:spPr>
          <a:xfrm>
            <a:off x="914400" y="2209800"/>
            <a:ext cx="10363200" cy="4114800"/>
          </a:xfrm>
        </p:spPr>
        <p:txBody>
          <a:bodyPr/>
          <a:lstStyle/>
          <a:p>
            <a:pPr algn="just"/>
            <a:r>
              <a:rPr lang="en-US" sz="2000" dirty="0" smtClean="0">
                <a:latin typeface="Gill Sans MT" panose="020B0502020104020203" pitchFamily="34" charset="0"/>
              </a:rPr>
              <a:t>Multiple </a:t>
            </a:r>
            <a:r>
              <a:rPr lang="en-US" sz="2000" dirty="0">
                <a:latin typeface="Gill Sans MT" panose="020B0502020104020203" pitchFamily="34" charset="0"/>
              </a:rPr>
              <a:t>access spectral </a:t>
            </a:r>
            <a:r>
              <a:rPr lang="en-US" sz="2000" dirty="0" smtClean="0">
                <a:latin typeface="Gill Sans MT" panose="020B0502020104020203" pitchFamily="34" charset="0"/>
              </a:rPr>
              <a:t>efficiency </a:t>
            </a:r>
            <a:r>
              <a:rPr lang="en-US" sz="2000" dirty="0">
                <a:latin typeface="Gill Sans MT" panose="020B0502020104020203" pitchFamily="34" charset="0"/>
              </a:rPr>
              <a:t>is </a:t>
            </a:r>
            <a:r>
              <a:rPr lang="en-US" sz="2000" dirty="0" smtClean="0">
                <a:latin typeface="Gill Sans MT" panose="020B0502020104020203" pitchFamily="34" charset="0"/>
              </a:rPr>
              <a:t>defined </a:t>
            </a:r>
            <a:r>
              <a:rPr lang="en-US" sz="2000" dirty="0">
                <a:latin typeface="Gill Sans MT" panose="020B0502020104020203" pitchFamily="34" charset="0"/>
              </a:rPr>
              <a:t>as the ratio of the total time or frequency dedicated for </a:t>
            </a:r>
            <a:r>
              <a:rPr lang="en-US" sz="2000" dirty="0" smtClean="0">
                <a:latin typeface="Gill Sans MT" panose="020B0502020104020203" pitchFamily="34" charset="0"/>
              </a:rPr>
              <a:t>traffic </a:t>
            </a:r>
            <a:r>
              <a:rPr lang="en-US" sz="2000" dirty="0">
                <a:latin typeface="Gill Sans MT" panose="020B0502020104020203" pitchFamily="34" charset="0"/>
              </a:rPr>
              <a:t>transmission to the total time or frequency available to the system.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The </a:t>
            </a:r>
            <a:r>
              <a:rPr lang="en-US" sz="2000" dirty="0">
                <a:latin typeface="Gill Sans MT" panose="020B0502020104020203" pitchFamily="34" charset="0"/>
              </a:rPr>
              <a:t>multiple access spectral </a:t>
            </a:r>
            <a:r>
              <a:rPr lang="en-US" sz="2000" dirty="0" smtClean="0">
                <a:latin typeface="Gill Sans MT" panose="020B0502020104020203" pitchFamily="34" charset="0"/>
              </a:rPr>
              <a:t>efficiency </a:t>
            </a:r>
            <a:r>
              <a:rPr lang="en-US" sz="2000" dirty="0">
                <a:latin typeface="Gill Sans MT" panose="020B0502020104020203" pitchFamily="34" charset="0"/>
              </a:rPr>
              <a:t>is a </a:t>
            </a:r>
            <a:r>
              <a:rPr lang="en-US" sz="2000" dirty="0" smtClean="0">
                <a:latin typeface="Gill Sans MT" panose="020B0502020104020203" pitchFamily="34" charset="0"/>
              </a:rPr>
              <a:t>dimensionless. In </a:t>
            </a:r>
            <a:r>
              <a:rPr lang="en-US" sz="2000" dirty="0">
                <a:latin typeface="Gill Sans MT" panose="020B0502020104020203" pitchFamily="34" charset="0"/>
              </a:rPr>
              <a:t>FDMA, users share the radio spectrum in the frequency domain.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In </a:t>
            </a:r>
            <a:r>
              <a:rPr lang="en-US" sz="2000" dirty="0">
                <a:latin typeface="Gill Sans MT" panose="020B0502020104020203" pitchFamily="34" charset="0"/>
              </a:rPr>
              <a:t>FDMA, the multiple access </a:t>
            </a:r>
            <a:r>
              <a:rPr lang="en-US" sz="2000" dirty="0" smtClean="0">
                <a:latin typeface="Gill Sans MT" panose="020B0502020104020203" pitchFamily="34" charset="0"/>
              </a:rPr>
              <a:t>efficiency </a:t>
            </a:r>
            <a:r>
              <a:rPr lang="en-US" sz="2000" dirty="0">
                <a:latin typeface="Gill Sans MT" panose="020B0502020104020203" pitchFamily="34" charset="0"/>
              </a:rPr>
              <a:t>is reduced because of guard bands between </a:t>
            </a:r>
            <a:r>
              <a:rPr lang="en-US" sz="2000" dirty="0" smtClean="0">
                <a:latin typeface="Gill Sans MT" panose="020B0502020104020203" pitchFamily="34" charset="0"/>
              </a:rPr>
              <a:t>channels </a:t>
            </a:r>
            <a:r>
              <a:rPr lang="en-US" sz="2000" dirty="0">
                <a:latin typeface="Gill Sans MT" panose="020B0502020104020203" pitchFamily="34" charset="0"/>
              </a:rPr>
              <a:t>and also because of signaling channels</a:t>
            </a:r>
            <a:r>
              <a:rPr lang="en-US" sz="2000" dirty="0" smtClean="0">
                <a:latin typeface="Gill Sans MT" panose="020B0502020104020203" pitchFamily="34" charset="0"/>
              </a:rPr>
              <a:t>.</a:t>
            </a:r>
          </a:p>
          <a:p>
            <a:pPr algn="just"/>
            <a:r>
              <a:rPr lang="en-US" sz="2000" dirty="0" smtClean="0">
                <a:latin typeface="Gill Sans MT" panose="020B0502020104020203" pitchFamily="34" charset="0"/>
              </a:rPr>
              <a:t> </a:t>
            </a:r>
            <a:r>
              <a:rPr lang="en-US" sz="2000" dirty="0">
                <a:latin typeface="Gill Sans MT" panose="020B0502020104020203" pitchFamily="34" charset="0"/>
              </a:rPr>
              <a:t>In TDMA, the </a:t>
            </a:r>
            <a:r>
              <a:rPr lang="en-US" sz="2000" dirty="0" smtClean="0">
                <a:latin typeface="Gill Sans MT" panose="020B0502020104020203" pitchFamily="34" charset="0"/>
              </a:rPr>
              <a:t>efficiency </a:t>
            </a:r>
            <a:r>
              <a:rPr lang="en-US" sz="2000" dirty="0">
                <a:latin typeface="Gill Sans MT" panose="020B0502020104020203" pitchFamily="34" charset="0"/>
              </a:rPr>
              <a:t>is reduced because of guard time and synchronization sequence.</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22</a:t>
            </a:fld>
            <a:endParaRPr lang="en-US">
              <a:latin typeface="Gill Sans MT" panose="020B0502020104020203" pitchFamily="34" charset="0"/>
            </a:endParaRPr>
          </a:p>
        </p:txBody>
      </p:sp>
    </p:spTree>
    <p:extLst>
      <p:ext uri="{BB962C8B-B14F-4D97-AF65-F5344CB8AC3E}">
        <p14:creationId xmlns:p14="http://schemas.microsoft.com/office/powerpoint/2010/main" val="30780632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Multiple Access Spectral </a:t>
            </a:r>
            <a:r>
              <a:rPr lang="en-US" dirty="0" smtClean="0">
                <a:latin typeface="Gill Sans MT" panose="020B0502020104020203" pitchFamily="34" charset="0"/>
              </a:rPr>
              <a:t>Efficiency</a:t>
            </a:r>
            <a:endParaRPr lang="en-US"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23</a:t>
            </a:fld>
            <a:endParaRPr lang="en-US">
              <a:latin typeface="Gill Sans MT" panose="020B0502020104020203" pitchFamily="34" charset="0"/>
            </a:endParaRPr>
          </a:p>
        </p:txBody>
      </p:sp>
      <p:pic>
        <p:nvPicPr>
          <p:cNvPr id="6" name="Picture 5"/>
          <p:cNvPicPr>
            <a:picLocks noChangeAspect="1"/>
          </p:cNvPicPr>
          <p:nvPr/>
        </p:nvPicPr>
        <p:blipFill>
          <a:blip r:embed="rId2"/>
          <a:stretch>
            <a:fillRect/>
          </a:stretch>
        </p:blipFill>
        <p:spPr>
          <a:xfrm>
            <a:off x="1676400" y="2057400"/>
            <a:ext cx="9027375" cy="3666933"/>
          </a:xfrm>
          <a:prstGeom prst="rect">
            <a:avLst/>
          </a:prstGeom>
        </p:spPr>
      </p:pic>
    </p:spTree>
    <p:extLst>
      <p:ext uri="{BB962C8B-B14F-4D97-AF65-F5344CB8AC3E}">
        <p14:creationId xmlns:p14="http://schemas.microsoft.com/office/powerpoint/2010/main" val="1429894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Multiple Access Spectral </a:t>
            </a:r>
            <a:r>
              <a:rPr lang="en-US" dirty="0" smtClean="0">
                <a:latin typeface="Gill Sans MT" panose="020B0502020104020203" pitchFamily="34" charset="0"/>
              </a:rPr>
              <a:t>Efficiency</a:t>
            </a:r>
            <a:endParaRPr lang="en-US"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24</a:t>
            </a:fld>
            <a:endParaRPr lang="en-US">
              <a:latin typeface="Gill Sans MT" panose="020B0502020104020203" pitchFamily="34" charset="0"/>
            </a:endParaRPr>
          </a:p>
        </p:txBody>
      </p:sp>
      <p:pic>
        <p:nvPicPr>
          <p:cNvPr id="3" name="Picture 2"/>
          <p:cNvPicPr>
            <a:picLocks noChangeAspect="1"/>
          </p:cNvPicPr>
          <p:nvPr/>
        </p:nvPicPr>
        <p:blipFill>
          <a:blip r:embed="rId2"/>
          <a:stretch>
            <a:fillRect/>
          </a:stretch>
        </p:blipFill>
        <p:spPr>
          <a:xfrm>
            <a:off x="1447800" y="2057400"/>
            <a:ext cx="9372600" cy="3487812"/>
          </a:xfrm>
          <a:prstGeom prst="rect">
            <a:avLst/>
          </a:prstGeom>
        </p:spPr>
      </p:pic>
    </p:spTree>
    <p:extLst>
      <p:ext uri="{BB962C8B-B14F-4D97-AF65-F5344CB8AC3E}">
        <p14:creationId xmlns:p14="http://schemas.microsoft.com/office/powerpoint/2010/main" val="32233384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Multiple Access Spectral </a:t>
            </a:r>
            <a:r>
              <a:rPr lang="en-US" dirty="0" smtClean="0">
                <a:latin typeface="Gill Sans MT" panose="020B0502020104020203" pitchFamily="34" charset="0"/>
              </a:rPr>
              <a:t>Efficiency</a:t>
            </a:r>
            <a:endParaRPr lang="en-US"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25</a:t>
            </a:fld>
            <a:endParaRPr lang="en-US">
              <a:latin typeface="Gill Sans MT" panose="020B0502020104020203" pitchFamily="34" charset="0"/>
            </a:endParaRPr>
          </a:p>
        </p:txBody>
      </p:sp>
      <p:pic>
        <p:nvPicPr>
          <p:cNvPr id="7" name="Picture 6"/>
          <p:cNvPicPr>
            <a:picLocks noChangeAspect="1"/>
          </p:cNvPicPr>
          <p:nvPr/>
        </p:nvPicPr>
        <p:blipFill>
          <a:blip r:embed="rId2"/>
          <a:stretch>
            <a:fillRect/>
          </a:stretch>
        </p:blipFill>
        <p:spPr>
          <a:xfrm>
            <a:off x="1600200" y="2286000"/>
            <a:ext cx="8748325" cy="3568047"/>
          </a:xfrm>
          <a:prstGeom prst="rect">
            <a:avLst/>
          </a:prstGeom>
        </p:spPr>
      </p:pic>
    </p:spTree>
    <p:extLst>
      <p:ext uri="{BB962C8B-B14F-4D97-AF65-F5344CB8AC3E}">
        <p14:creationId xmlns:p14="http://schemas.microsoft.com/office/powerpoint/2010/main" val="2331982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Multiple Access Spectral </a:t>
            </a:r>
            <a:r>
              <a:rPr lang="en-US" dirty="0" smtClean="0">
                <a:latin typeface="Gill Sans MT" panose="020B0502020104020203" pitchFamily="34" charset="0"/>
              </a:rPr>
              <a:t>Efficiency(</a:t>
            </a:r>
            <a:r>
              <a:rPr lang="en-US" dirty="0" smtClean="0"/>
              <a:t>TDMA</a:t>
            </a:r>
            <a:r>
              <a:rPr lang="en-US" dirty="0" smtClean="0">
                <a:latin typeface="Gill Sans MT" panose="020B0502020104020203" pitchFamily="34" charset="0"/>
              </a:rPr>
              <a:t>)</a:t>
            </a:r>
            <a:endParaRPr lang="en-US"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26</a:t>
            </a:fld>
            <a:endParaRPr lang="en-US">
              <a:latin typeface="Gill Sans MT" panose="020B0502020104020203" pitchFamily="34" charset="0"/>
            </a:endParaRPr>
          </a:p>
        </p:txBody>
      </p:sp>
      <p:pic>
        <p:nvPicPr>
          <p:cNvPr id="3" name="Picture 2"/>
          <p:cNvPicPr>
            <a:picLocks noChangeAspect="1"/>
          </p:cNvPicPr>
          <p:nvPr/>
        </p:nvPicPr>
        <p:blipFill>
          <a:blip r:embed="rId2"/>
          <a:stretch>
            <a:fillRect/>
          </a:stretch>
        </p:blipFill>
        <p:spPr>
          <a:xfrm>
            <a:off x="1295400" y="1828800"/>
            <a:ext cx="10183686" cy="4932959"/>
          </a:xfrm>
          <a:prstGeom prst="rect">
            <a:avLst/>
          </a:prstGeom>
        </p:spPr>
      </p:pic>
    </p:spTree>
    <p:extLst>
      <p:ext uri="{BB962C8B-B14F-4D97-AF65-F5344CB8AC3E}">
        <p14:creationId xmlns:p14="http://schemas.microsoft.com/office/powerpoint/2010/main" val="4053045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27</a:t>
            </a:fld>
            <a:endParaRPr lang="en-US"/>
          </a:p>
        </p:txBody>
      </p:sp>
      <p:pic>
        <p:nvPicPr>
          <p:cNvPr id="5" name="Picture 4"/>
          <p:cNvPicPr>
            <a:picLocks noChangeAspect="1"/>
          </p:cNvPicPr>
          <p:nvPr/>
        </p:nvPicPr>
        <p:blipFill>
          <a:blip r:embed="rId2"/>
          <a:stretch>
            <a:fillRect/>
          </a:stretch>
        </p:blipFill>
        <p:spPr>
          <a:xfrm>
            <a:off x="936356" y="76200"/>
            <a:ext cx="10181407" cy="3124200"/>
          </a:xfrm>
          <a:prstGeom prst="rect">
            <a:avLst/>
          </a:prstGeom>
        </p:spPr>
      </p:pic>
      <p:pic>
        <p:nvPicPr>
          <p:cNvPr id="8" name="Picture 7"/>
          <p:cNvPicPr>
            <a:picLocks noChangeAspect="1"/>
          </p:cNvPicPr>
          <p:nvPr/>
        </p:nvPicPr>
        <p:blipFill>
          <a:blip r:embed="rId3"/>
          <a:stretch>
            <a:fillRect/>
          </a:stretch>
        </p:blipFill>
        <p:spPr>
          <a:xfrm>
            <a:off x="936356" y="2767345"/>
            <a:ext cx="9633618" cy="3481055"/>
          </a:xfrm>
          <a:prstGeom prst="rect">
            <a:avLst/>
          </a:prstGeom>
        </p:spPr>
      </p:pic>
    </p:spTree>
    <p:extLst>
      <p:ext uri="{BB962C8B-B14F-4D97-AF65-F5344CB8AC3E}">
        <p14:creationId xmlns:p14="http://schemas.microsoft.com/office/powerpoint/2010/main" val="3884129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pPr/>
              <a:t>28</a:t>
            </a:fld>
            <a:endParaRPr lang="en-US"/>
          </a:p>
        </p:txBody>
      </p:sp>
      <p:pic>
        <p:nvPicPr>
          <p:cNvPr id="5" name="Picture 4"/>
          <p:cNvPicPr>
            <a:picLocks noChangeAspect="1"/>
          </p:cNvPicPr>
          <p:nvPr/>
        </p:nvPicPr>
        <p:blipFill>
          <a:blip r:embed="rId2"/>
          <a:stretch>
            <a:fillRect/>
          </a:stretch>
        </p:blipFill>
        <p:spPr>
          <a:xfrm>
            <a:off x="678479" y="457200"/>
            <a:ext cx="9157311" cy="6096000"/>
          </a:xfrm>
          <a:prstGeom prst="rect">
            <a:avLst/>
          </a:prstGeom>
        </p:spPr>
      </p:pic>
    </p:spTree>
    <p:extLst>
      <p:ext uri="{BB962C8B-B14F-4D97-AF65-F5344CB8AC3E}">
        <p14:creationId xmlns:p14="http://schemas.microsoft.com/office/powerpoint/2010/main" val="35277764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pPr/>
              <a:t>29</a:t>
            </a:fld>
            <a:endParaRPr lang="en-US"/>
          </a:p>
        </p:txBody>
      </p:sp>
      <p:pic>
        <p:nvPicPr>
          <p:cNvPr id="5" name="Picture 4"/>
          <p:cNvPicPr>
            <a:picLocks noChangeAspect="1"/>
          </p:cNvPicPr>
          <p:nvPr/>
        </p:nvPicPr>
        <p:blipFill>
          <a:blip r:embed="rId2"/>
          <a:stretch>
            <a:fillRect/>
          </a:stretch>
        </p:blipFill>
        <p:spPr>
          <a:xfrm>
            <a:off x="1676400" y="166607"/>
            <a:ext cx="8868842" cy="6324600"/>
          </a:xfrm>
          <a:prstGeom prst="rect">
            <a:avLst/>
          </a:prstGeom>
        </p:spPr>
      </p:pic>
      <p:sp>
        <p:nvSpPr>
          <p:cNvPr id="2" name="Rectangle 1"/>
          <p:cNvSpPr/>
          <p:nvPr/>
        </p:nvSpPr>
        <p:spPr>
          <a:xfrm>
            <a:off x="2819400" y="2133600"/>
            <a:ext cx="4572000" cy="426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0683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Outline</a:t>
            </a:r>
          </a:p>
        </p:txBody>
      </p:sp>
      <p:sp>
        <p:nvSpPr>
          <p:cNvPr id="3" name="Content Placeholder 2"/>
          <p:cNvSpPr>
            <a:spLocks noGrp="1"/>
          </p:cNvSpPr>
          <p:nvPr>
            <p:ph idx="1"/>
          </p:nvPr>
        </p:nvSpPr>
        <p:spPr>
          <a:xfrm>
            <a:off x="914400" y="1752600"/>
            <a:ext cx="10363200" cy="4724400"/>
          </a:xfrm>
        </p:spPr>
        <p:txBody>
          <a:bodyPr/>
          <a:lstStyle/>
          <a:p>
            <a:pPr>
              <a:buFont typeface="Arial" panose="020B0604020202020204" pitchFamily="34" charset="0"/>
              <a:buChar char="•"/>
            </a:pPr>
            <a:r>
              <a:rPr lang="en-US" sz="2800" dirty="0" smtClean="0">
                <a:latin typeface="Gill Sans MT" panose="020B0502020104020203" pitchFamily="34" charset="0"/>
              </a:rPr>
              <a:t>System </a:t>
            </a:r>
            <a:r>
              <a:rPr lang="en-US" sz="2800" dirty="0">
                <a:latin typeface="Gill Sans MT" panose="020B0502020104020203" pitchFamily="34" charset="0"/>
              </a:rPr>
              <a:t>Examples And Design Issues</a:t>
            </a:r>
          </a:p>
          <a:p>
            <a:pPr lvl="1"/>
            <a:r>
              <a:rPr lang="en-US" sz="2400" dirty="0">
                <a:latin typeface="Gill Sans MT" panose="020B0502020104020203" pitchFamily="34" charset="0"/>
              </a:rPr>
              <a:t>Multiple Access Techniques </a:t>
            </a:r>
          </a:p>
          <a:p>
            <a:pPr lvl="2"/>
            <a:r>
              <a:rPr lang="en-US" dirty="0">
                <a:latin typeface="Gill Sans MT" panose="020B0502020104020203" pitchFamily="34" charset="0"/>
              </a:rPr>
              <a:t> FDMA, TDMA and CDMA systems. </a:t>
            </a:r>
          </a:p>
          <a:p>
            <a:endParaRPr lang="en-US" dirty="0">
              <a:latin typeface="Gill Sans MT" panose="020B0502020104020203" pitchFamily="34" charset="0"/>
            </a:endParaRPr>
          </a:p>
        </p:txBody>
      </p:sp>
    </p:spTree>
    <p:extLst>
      <p:ext uri="{BB962C8B-B14F-4D97-AF65-F5344CB8AC3E}">
        <p14:creationId xmlns:p14="http://schemas.microsoft.com/office/powerpoint/2010/main" val="34367373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90425"/>
            <a:ext cx="8475406" cy="1143000"/>
          </a:xfrm>
        </p:spPr>
        <p:txBody>
          <a:bodyPr/>
          <a:lstStyle/>
          <a:p>
            <a:r>
              <a:rPr lang="en-US" sz="4000" dirty="0">
                <a:latin typeface="Gill Sans MT" panose="020B0502020104020203" pitchFamily="34" charset="0"/>
              </a:rPr>
              <a:t>Spread Spectrum Multiple Access</a:t>
            </a:r>
          </a:p>
        </p:txBody>
      </p:sp>
      <p:sp>
        <p:nvSpPr>
          <p:cNvPr id="3" name="Content Placeholder 2"/>
          <p:cNvSpPr>
            <a:spLocks noGrp="1"/>
          </p:cNvSpPr>
          <p:nvPr>
            <p:ph idx="1"/>
          </p:nvPr>
        </p:nvSpPr>
        <p:spPr>
          <a:xfrm>
            <a:off x="1036656" y="2319491"/>
            <a:ext cx="9996434" cy="3337729"/>
          </a:xfrm>
        </p:spPr>
        <p:txBody>
          <a:bodyPr>
            <a:noAutofit/>
          </a:bodyPr>
          <a:lstStyle/>
          <a:p>
            <a:pPr algn="just"/>
            <a:r>
              <a:rPr lang="en-US" sz="2000" dirty="0">
                <a:latin typeface="Gill Sans MT" panose="020B0502020104020203" pitchFamily="34" charset="0"/>
              </a:rPr>
              <a:t>Spread spectrum multiple access (SSMA) uses signals which have a transmission bandwidth that </a:t>
            </a:r>
            <a:r>
              <a:rPr lang="en-US" sz="2000" dirty="0" smtClean="0">
                <a:latin typeface="Gill Sans MT" panose="020B0502020104020203" pitchFamily="34" charset="0"/>
              </a:rPr>
              <a:t>is </a:t>
            </a:r>
            <a:r>
              <a:rPr lang="en-US" sz="2000" dirty="0">
                <a:latin typeface="Gill Sans MT" panose="020B0502020104020203" pitchFamily="34" charset="0"/>
              </a:rPr>
              <a:t>greater than the minimum required RF bandwidth. A pseudo-noise (PN) sequence converts a narrowband signal to a wideband noise-like signal before transmission. </a:t>
            </a:r>
          </a:p>
          <a:p>
            <a:pPr algn="just"/>
            <a:r>
              <a:rPr lang="en-US" sz="2000" dirty="0" smtClean="0">
                <a:latin typeface="Gill Sans MT" panose="020B0502020104020203" pitchFamily="34" charset="0"/>
              </a:rPr>
              <a:t> </a:t>
            </a:r>
            <a:r>
              <a:rPr lang="en-US" sz="2000" dirty="0">
                <a:latin typeface="Gill Sans MT" panose="020B0502020104020203" pitchFamily="34" charset="0"/>
              </a:rPr>
              <a:t>SSMA also provides immunity to multipath interference and robust multiple access capability.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SSMA </a:t>
            </a:r>
            <a:r>
              <a:rPr lang="en-US" sz="2000" dirty="0">
                <a:latin typeface="Gill Sans MT" panose="020B0502020104020203" pitchFamily="34" charset="0"/>
              </a:rPr>
              <a:t>is not very bandwidth efficient when used by a single user. However, since many users can share the same spread spectrum bandwidth without interfering with one another, spread spectrum systems become bandwidth efficient in a </a:t>
            </a:r>
            <a:r>
              <a:rPr lang="en-US" sz="2000" dirty="0" smtClean="0">
                <a:latin typeface="Gill Sans MT" panose="020B0502020104020203" pitchFamily="34" charset="0"/>
              </a:rPr>
              <a:t>multiple </a:t>
            </a:r>
            <a:r>
              <a:rPr lang="en-US" sz="2000" dirty="0">
                <a:latin typeface="Gill Sans MT" panose="020B0502020104020203" pitchFamily="34" charset="0"/>
              </a:rPr>
              <a:t>user environment. It is exactly this situation that is of interest to wireless system designers. </a:t>
            </a:r>
            <a:endParaRPr lang="en-US" sz="2000" dirty="0" smtClean="0">
              <a:latin typeface="Gill Sans MT" panose="020B0502020104020203" pitchFamily="34" charset="0"/>
            </a:endParaRPr>
          </a:p>
          <a:p>
            <a:pPr algn="just"/>
            <a:endParaRPr lang="en-US" sz="2000" dirty="0" smtClean="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30</a:t>
            </a:fld>
            <a:endParaRPr lang="en-US"/>
          </a:p>
        </p:txBody>
      </p:sp>
    </p:spTree>
    <p:extLst>
      <p:ext uri="{BB962C8B-B14F-4D97-AF65-F5344CB8AC3E}">
        <p14:creationId xmlns:p14="http://schemas.microsoft.com/office/powerpoint/2010/main" val="15971039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848895" y="304800"/>
            <a:ext cx="8846736" cy="1143000"/>
          </a:xfrm>
        </p:spPr>
        <p:txBody>
          <a:bodyPr>
            <a:normAutofit/>
          </a:bodyPr>
          <a:lstStyle/>
          <a:p>
            <a:r>
              <a:rPr lang="en-US" sz="4000" dirty="0"/>
              <a:t>Spread Spectrum Multiple Access</a:t>
            </a:r>
            <a:r>
              <a:rPr lang="en-GB" sz="4000" dirty="0" smtClean="0"/>
              <a:t> </a:t>
            </a:r>
            <a:r>
              <a:rPr lang="en-GB" sz="4000" dirty="0"/>
              <a:t>Gains</a:t>
            </a:r>
          </a:p>
        </p:txBody>
      </p:sp>
      <p:sp>
        <p:nvSpPr>
          <p:cNvPr id="80899" name="Rectangle 3"/>
          <p:cNvSpPr>
            <a:spLocks noGrp="1" noChangeArrowheads="1"/>
          </p:cNvSpPr>
          <p:nvPr>
            <p:ph type="body" idx="1"/>
          </p:nvPr>
        </p:nvSpPr>
        <p:spPr>
          <a:xfrm>
            <a:off x="1597685" y="1931791"/>
            <a:ext cx="9238622" cy="4328327"/>
          </a:xfrm>
        </p:spPr>
        <p:txBody>
          <a:bodyPr/>
          <a:lstStyle/>
          <a:p>
            <a:pPr algn="just">
              <a:lnSpc>
                <a:spcPct val="90000"/>
              </a:lnSpc>
            </a:pPr>
            <a:r>
              <a:rPr lang="en-US" sz="2000" dirty="0">
                <a:latin typeface="Gill Sans MT" panose="020B0502020104020203" pitchFamily="34" charset="0"/>
              </a:rPr>
              <a:t>SSMA provides immunity to multipath interference and robust multiple access capability. </a:t>
            </a:r>
          </a:p>
          <a:p>
            <a:pPr lvl="1" algn="just">
              <a:lnSpc>
                <a:spcPct val="90000"/>
              </a:lnSpc>
            </a:pPr>
            <a:r>
              <a:rPr lang="en-GB" sz="2000" dirty="0">
                <a:latin typeface="Gill Sans MT" panose="020B0502020104020203" pitchFamily="34" charset="0"/>
              </a:rPr>
              <a:t>Immunity from various noise and multipath distortion</a:t>
            </a:r>
          </a:p>
          <a:p>
            <a:pPr lvl="1" algn="just">
              <a:lnSpc>
                <a:spcPct val="90000"/>
              </a:lnSpc>
            </a:pPr>
            <a:r>
              <a:rPr lang="en-GB" sz="2000" dirty="0">
                <a:latin typeface="Gill Sans MT" panose="020B0502020104020203" pitchFamily="34" charset="0"/>
              </a:rPr>
              <a:t>Including jamming</a:t>
            </a:r>
          </a:p>
          <a:p>
            <a:pPr algn="just">
              <a:lnSpc>
                <a:spcPct val="90000"/>
              </a:lnSpc>
            </a:pPr>
            <a:r>
              <a:rPr lang="en-GB" sz="2000" dirty="0">
                <a:latin typeface="Gill Sans MT" panose="020B0502020104020203" pitchFamily="34" charset="0"/>
              </a:rPr>
              <a:t>Can hide/encrypt signals</a:t>
            </a:r>
          </a:p>
          <a:p>
            <a:pPr lvl="1" algn="just">
              <a:lnSpc>
                <a:spcPct val="90000"/>
              </a:lnSpc>
            </a:pPr>
            <a:r>
              <a:rPr lang="en-GB" sz="2000" dirty="0">
                <a:latin typeface="Gill Sans MT" panose="020B0502020104020203" pitchFamily="34" charset="0"/>
              </a:rPr>
              <a:t>Only receiver who knows spreading code can retrieve signal</a:t>
            </a:r>
          </a:p>
          <a:p>
            <a:pPr algn="just">
              <a:lnSpc>
                <a:spcPct val="90000"/>
              </a:lnSpc>
            </a:pPr>
            <a:r>
              <a:rPr lang="en-GB" sz="2000" dirty="0">
                <a:latin typeface="Gill Sans MT" panose="020B0502020104020203" pitchFamily="34" charset="0"/>
              </a:rPr>
              <a:t>Several users can share same higher bandwidth with little interference</a:t>
            </a:r>
          </a:p>
          <a:p>
            <a:pPr algn="just">
              <a:lnSpc>
                <a:spcPct val="90000"/>
              </a:lnSpc>
            </a:pPr>
            <a:r>
              <a:rPr lang="en-US" sz="2000" dirty="0">
                <a:latin typeface="Gill Sans MT" panose="020B0502020104020203" pitchFamily="34" charset="0"/>
              </a:rPr>
              <a:t>Drastically reduce BER</a:t>
            </a:r>
          </a:p>
          <a:p>
            <a:pPr marL="0" indent="0" algn="just">
              <a:buNone/>
            </a:pPr>
            <a:r>
              <a:rPr lang="en-US" sz="2000" dirty="0">
                <a:latin typeface="Gill Sans MT" panose="020B0502020104020203" pitchFamily="34" charset="0"/>
              </a:rPr>
              <a:t>So the result of using wider BW is to minimize interference and drastically reduce BER. </a:t>
            </a:r>
          </a:p>
          <a:p>
            <a:pPr algn="just">
              <a:lnSpc>
                <a:spcPct val="90000"/>
              </a:lnSpc>
            </a:pPr>
            <a:endParaRPr lang="en-GB" sz="2000" dirty="0">
              <a:latin typeface="Gill Sans MT" panose="020B0502020104020203" pitchFamily="34" charset="0"/>
            </a:endParaRPr>
          </a:p>
          <a:p>
            <a:pPr algn="just">
              <a:lnSpc>
                <a:spcPct val="90000"/>
              </a:lnSpc>
            </a:pPr>
            <a:endParaRPr lang="en-GB" sz="2000" dirty="0">
              <a:latin typeface="Gill Sans MT" panose="020B0502020104020203" pitchFamily="34" charset="0"/>
            </a:endParaRPr>
          </a:p>
        </p:txBody>
      </p:sp>
    </p:spTree>
    <p:extLst>
      <p:ext uri="{BB962C8B-B14F-4D97-AF65-F5344CB8AC3E}">
        <p14:creationId xmlns:p14="http://schemas.microsoft.com/office/powerpoint/2010/main" val="61883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7772400" cy="1143000"/>
          </a:xfrm>
        </p:spPr>
        <p:txBody>
          <a:bodyPr/>
          <a:lstStyle/>
          <a:p>
            <a:r>
              <a:rPr lang="en-US" dirty="0" smtClean="0"/>
              <a:t>Problem</a:t>
            </a:r>
            <a:endParaRPr lang="en-US" dirty="0"/>
          </a:p>
        </p:txBody>
      </p:sp>
      <p:sp>
        <p:nvSpPr>
          <p:cNvPr id="3" name="Content Placeholder 2"/>
          <p:cNvSpPr>
            <a:spLocks noGrp="1"/>
          </p:cNvSpPr>
          <p:nvPr>
            <p:ph idx="1"/>
          </p:nvPr>
        </p:nvSpPr>
        <p:spPr>
          <a:xfrm>
            <a:off x="1001485" y="1219200"/>
            <a:ext cx="10189029" cy="3482553"/>
          </a:xfrm>
        </p:spPr>
        <p:txBody>
          <a:bodyPr>
            <a:noAutofit/>
          </a:bodyPr>
          <a:lstStyle/>
          <a:p>
            <a:pPr algn="just"/>
            <a:r>
              <a:rPr lang="en-US" sz="1800" dirty="0">
                <a:latin typeface="Gill Sans MT" panose="020B0502020104020203" pitchFamily="34" charset="0"/>
              </a:rPr>
              <a:t>A problem can arise when the signals from different users are received at very different power levels, for example, because in the uplink one user is close to the base station whereas a second user is not, as shown in Figure. </a:t>
            </a:r>
            <a:endParaRPr lang="en-US" sz="1800" dirty="0" smtClean="0">
              <a:latin typeface="Gill Sans MT" panose="020B0502020104020203" pitchFamily="34" charset="0"/>
            </a:endParaRPr>
          </a:p>
          <a:p>
            <a:pPr algn="just"/>
            <a:r>
              <a:rPr lang="en-US" sz="1800" dirty="0" smtClean="0">
                <a:latin typeface="Gill Sans MT" panose="020B0502020104020203" pitchFamily="34" charset="0"/>
              </a:rPr>
              <a:t> Stronger </a:t>
            </a:r>
            <a:r>
              <a:rPr lang="en-US" sz="1800" dirty="0">
                <a:latin typeface="Gill Sans MT" panose="020B0502020104020203" pitchFamily="34" charset="0"/>
              </a:rPr>
              <a:t>received signal levels raise the noise floor at the base </a:t>
            </a:r>
            <a:r>
              <a:rPr lang="en-US" sz="1800" dirty="0" smtClean="0">
                <a:latin typeface="Gill Sans MT" panose="020B0502020104020203" pitchFamily="34" charset="0"/>
              </a:rPr>
              <a:t>station </a:t>
            </a:r>
            <a:r>
              <a:rPr lang="en-US" sz="1800" dirty="0">
                <a:latin typeface="Gill Sans MT" panose="020B0502020104020203" pitchFamily="34" charset="0"/>
              </a:rPr>
              <a:t>for the weaker signals, thereby decreasing the probability that weaker signals will be received. </a:t>
            </a:r>
            <a:endParaRPr lang="en-US" sz="1800" dirty="0" smtClean="0">
              <a:latin typeface="Gill Sans MT" panose="020B0502020104020203" pitchFamily="34" charset="0"/>
            </a:endParaRPr>
          </a:p>
          <a:p>
            <a:pPr algn="just"/>
            <a:r>
              <a:rPr lang="en-US" sz="1800" dirty="0" smtClean="0">
                <a:latin typeface="Gill Sans MT" panose="020B0502020104020203" pitchFamily="34" charset="0"/>
              </a:rPr>
              <a:t>In </a:t>
            </a:r>
            <a:r>
              <a:rPr lang="en-US" sz="1800" dirty="0">
                <a:latin typeface="Gill Sans MT" panose="020B0502020104020203" pitchFamily="34" charset="0"/>
              </a:rPr>
              <a:t>this case, the spreading gain will not be able to suppress the interference from the (strong) second user’s transmission sufficiently and the reception of the first user will experience a poor signal-to-interference ratio because of interference from the second user. This problem is known as the “near-far” problem and is mitigated by the use of power control that keeps the receive power from different transmissions at appropriate levels (depending on the users’ relative data rates). Power control is provided by each base station in a cellular system and assures that each mobile within the base station coverage area provides the same signal level to the base station receiver.</a:t>
            </a:r>
          </a:p>
          <a:p>
            <a:pPr algn="just"/>
            <a:endParaRPr lang="en-US" sz="18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32</a:t>
            </a:fld>
            <a:endParaRPr lang="en-US"/>
          </a:p>
        </p:txBody>
      </p:sp>
      <p:pic>
        <p:nvPicPr>
          <p:cNvPr id="5" name="Picture 4"/>
          <p:cNvPicPr>
            <a:picLocks noChangeAspect="1"/>
          </p:cNvPicPr>
          <p:nvPr/>
        </p:nvPicPr>
        <p:blipFill>
          <a:blip r:embed="rId3"/>
          <a:stretch>
            <a:fillRect/>
          </a:stretch>
        </p:blipFill>
        <p:spPr>
          <a:xfrm>
            <a:off x="4800600" y="4720238"/>
            <a:ext cx="3933924" cy="2137762"/>
          </a:xfrm>
          <a:prstGeom prst="rect">
            <a:avLst/>
          </a:prstGeom>
        </p:spPr>
      </p:pic>
    </p:spTree>
    <p:extLst>
      <p:ext uri="{BB962C8B-B14F-4D97-AF65-F5344CB8AC3E}">
        <p14:creationId xmlns:p14="http://schemas.microsoft.com/office/powerpoint/2010/main" val="42290659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2696" y="811489"/>
            <a:ext cx="9629670" cy="1143000"/>
          </a:xfrm>
        </p:spPr>
        <p:txBody>
          <a:bodyPr>
            <a:normAutofit/>
          </a:bodyPr>
          <a:lstStyle/>
          <a:p>
            <a:r>
              <a:rPr lang="en-US" sz="4000" dirty="0" smtClean="0">
                <a:latin typeface="Gill Sans MT" panose="020B0502020104020203" pitchFamily="34" charset="0"/>
              </a:rPr>
              <a:t>Types of Spread Spectrum Multiple Access</a:t>
            </a:r>
            <a:endParaRPr lang="en-US" sz="4000" dirty="0">
              <a:latin typeface="Gill Sans MT" panose="020B0502020104020203" pitchFamily="34" charset="0"/>
            </a:endParaRPr>
          </a:p>
        </p:txBody>
      </p:sp>
      <p:sp>
        <p:nvSpPr>
          <p:cNvPr id="3" name="Content Placeholder 2"/>
          <p:cNvSpPr>
            <a:spLocks noGrp="1"/>
          </p:cNvSpPr>
          <p:nvPr>
            <p:ph idx="1"/>
          </p:nvPr>
        </p:nvSpPr>
        <p:spPr>
          <a:xfrm>
            <a:off x="2133600" y="2286000"/>
            <a:ext cx="8288594" cy="3813226"/>
          </a:xfrm>
        </p:spPr>
        <p:txBody>
          <a:bodyPr/>
          <a:lstStyle/>
          <a:p>
            <a:r>
              <a:rPr lang="en-US" sz="2000" dirty="0">
                <a:latin typeface="Gill Sans MT" panose="020B0502020104020203" pitchFamily="34" charset="0"/>
              </a:rPr>
              <a:t>There are two fundamental types of spread spectrum systems: </a:t>
            </a:r>
          </a:p>
          <a:p>
            <a:pPr marL="0" indent="0">
              <a:buNone/>
            </a:pPr>
            <a:r>
              <a:rPr lang="en-US" sz="2000" dirty="0">
                <a:latin typeface="Gill Sans MT" panose="020B0502020104020203" pitchFamily="34" charset="0"/>
              </a:rPr>
              <a:t>     (1) </a:t>
            </a:r>
            <a:r>
              <a:rPr lang="en-US" sz="2000" dirty="0" smtClean="0">
                <a:latin typeface="Gill Sans MT" panose="020B0502020104020203" pitchFamily="34" charset="0"/>
              </a:rPr>
              <a:t>Direct </a:t>
            </a:r>
            <a:r>
              <a:rPr lang="en-US" sz="2000" dirty="0">
                <a:latin typeface="Gill Sans MT" panose="020B0502020104020203" pitchFamily="34" charset="0"/>
              </a:rPr>
              <a:t>S</a:t>
            </a:r>
            <a:r>
              <a:rPr lang="en-US" sz="2000" dirty="0" smtClean="0">
                <a:latin typeface="Gill Sans MT" panose="020B0502020104020203" pitchFamily="34" charset="0"/>
              </a:rPr>
              <a:t>equence </a:t>
            </a:r>
            <a:r>
              <a:rPr lang="en-US" sz="2000" dirty="0">
                <a:latin typeface="Gill Sans MT" panose="020B0502020104020203" pitchFamily="34" charset="0"/>
              </a:rPr>
              <a:t>Multiple </a:t>
            </a:r>
            <a:r>
              <a:rPr lang="en-US" sz="2000" dirty="0" smtClean="0">
                <a:latin typeface="Gill Sans MT" panose="020B0502020104020203" pitchFamily="34" charset="0"/>
              </a:rPr>
              <a:t>Access(DSMA) </a:t>
            </a:r>
            <a:r>
              <a:rPr lang="en-US" sz="2000" dirty="0">
                <a:latin typeface="Gill Sans MT" panose="020B0502020104020203" pitchFamily="34" charset="0"/>
              </a:rPr>
              <a:t>and </a:t>
            </a:r>
          </a:p>
          <a:p>
            <a:pPr marL="0" indent="0">
              <a:buNone/>
            </a:pPr>
            <a:r>
              <a:rPr lang="en-US" sz="2000" dirty="0">
                <a:latin typeface="Gill Sans MT" panose="020B0502020104020203" pitchFamily="34" charset="0"/>
              </a:rPr>
              <a:t>     (2) frequency hopping Multiple </a:t>
            </a:r>
            <a:r>
              <a:rPr lang="en-US" sz="2000" dirty="0" smtClean="0">
                <a:latin typeface="Gill Sans MT" panose="020B0502020104020203" pitchFamily="34" charset="0"/>
              </a:rPr>
              <a:t>Access (FHMA)</a:t>
            </a:r>
            <a:endParaRPr lang="en-US" sz="2000" dirty="0">
              <a:latin typeface="Gill Sans MT" panose="020B0502020104020203" pitchFamily="34" charset="0"/>
            </a:endParaRPr>
          </a:p>
          <a:p>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33</a:t>
            </a:fld>
            <a:endParaRPr lang="en-US">
              <a:latin typeface="Gill Sans MT" panose="020B0502020104020203" pitchFamily="34" charset="0"/>
            </a:endParaRPr>
          </a:p>
        </p:txBody>
      </p:sp>
    </p:spTree>
    <p:extLst>
      <p:ext uri="{BB962C8B-B14F-4D97-AF65-F5344CB8AC3E}">
        <p14:creationId xmlns:p14="http://schemas.microsoft.com/office/powerpoint/2010/main" val="35158489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6718" y="2279297"/>
            <a:ext cx="9465549" cy="3639182"/>
          </a:xfrm>
        </p:spPr>
        <p:txBody>
          <a:bodyPr>
            <a:normAutofit/>
          </a:bodyPr>
          <a:lstStyle/>
          <a:p>
            <a:pPr algn="just"/>
            <a:r>
              <a:rPr lang="en-US" sz="2000" dirty="0">
                <a:latin typeface="Gill Sans MT" panose="020B0502020104020203" pitchFamily="34" charset="0"/>
              </a:rPr>
              <a:t>In </a:t>
            </a:r>
            <a:r>
              <a:rPr lang="en-US" sz="2000" dirty="0" smtClean="0">
                <a:latin typeface="Gill Sans MT" panose="020B0502020104020203" pitchFamily="34" charset="0"/>
              </a:rPr>
              <a:t>a </a:t>
            </a:r>
            <a:r>
              <a:rPr lang="en-US" sz="2000" dirty="0">
                <a:latin typeface="Gill Sans MT" panose="020B0502020104020203" pitchFamily="34" charset="0"/>
              </a:rPr>
              <a:t>DSMA</a:t>
            </a:r>
            <a:r>
              <a:rPr lang="en-US" sz="2000" dirty="0" smtClean="0">
                <a:latin typeface="Gill Sans MT" panose="020B0502020104020203" pitchFamily="34" charset="0"/>
              </a:rPr>
              <a:t> </a:t>
            </a:r>
            <a:r>
              <a:rPr lang="en-US" sz="2000" dirty="0">
                <a:latin typeface="Gill Sans MT" panose="020B0502020104020203" pitchFamily="34" charset="0"/>
              </a:rPr>
              <a:t>system, the bandwidth of the baseband information carrying signals from a different user is </a:t>
            </a:r>
            <a:r>
              <a:rPr lang="en-US" sz="2000" dirty="0">
                <a:solidFill>
                  <a:srgbClr val="FF0000"/>
                </a:solidFill>
                <a:latin typeface="Gill Sans MT" panose="020B0502020104020203" pitchFamily="34" charset="0"/>
              </a:rPr>
              <a:t>spread by different codes with a bandwidth much larger than that of the baseband signals.</a:t>
            </a:r>
          </a:p>
          <a:p>
            <a:pPr algn="just"/>
            <a:r>
              <a:rPr lang="en-US" sz="2000" dirty="0">
                <a:latin typeface="Gill Sans MT" panose="020B0502020104020203" pitchFamily="34" charset="0"/>
              </a:rPr>
              <a:t> The spreading codes used for different users are orthogonal or nearly orthogonal to each other. </a:t>
            </a:r>
          </a:p>
          <a:p>
            <a:pPr algn="just"/>
            <a:r>
              <a:rPr lang="en-US" sz="2000" dirty="0">
                <a:latin typeface="Gill Sans MT" panose="020B0502020104020203" pitchFamily="34" charset="0"/>
              </a:rPr>
              <a:t>In the DSMA</a:t>
            </a:r>
            <a:r>
              <a:rPr lang="en-US" sz="2000" dirty="0" smtClean="0">
                <a:latin typeface="Gill Sans MT" panose="020B0502020104020203" pitchFamily="34" charset="0"/>
              </a:rPr>
              <a:t>, </a:t>
            </a:r>
            <a:r>
              <a:rPr lang="en-US" sz="2000" dirty="0">
                <a:latin typeface="Gill Sans MT" panose="020B0502020104020203" pitchFamily="34" charset="0"/>
              </a:rPr>
              <a:t>the spectrum of the transmitted signal is much wider than the spectrum associated with the information rate.</a:t>
            </a:r>
          </a:p>
          <a:p>
            <a:pPr algn="just"/>
            <a:r>
              <a:rPr lang="en-US" sz="2000" dirty="0">
                <a:latin typeface="Gill Sans MT" panose="020B0502020104020203" pitchFamily="34" charset="0"/>
              </a:rPr>
              <a:t> At the receiver, the same code is used for </a:t>
            </a:r>
            <a:r>
              <a:rPr lang="en-US" sz="2000" dirty="0" err="1">
                <a:latin typeface="Gill Sans MT" panose="020B0502020104020203" pitchFamily="34" charset="0"/>
              </a:rPr>
              <a:t>despreading</a:t>
            </a:r>
            <a:r>
              <a:rPr lang="en-US" sz="2000" dirty="0">
                <a:latin typeface="Gill Sans MT" panose="020B0502020104020203" pitchFamily="34" charset="0"/>
              </a:rPr>
              <a:t> to recover the baseband signal from the target user while suppressing the transmissions from all other users.</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34</a:t>
            </a:fld>
            <a:endParaRPr lang="en-US" dirty="0"/>
          </a:p>
        </p:txBody>
      </p:sp>
      <p:sp>
        <p:nvSpPr>
          <p:cNvPr id="5" name="Rectangle 2"/>
          <p:cNvSpPr>
            <a:spLocks noGrp="1" noChangeArrowheads="1"/>
          </p:cNvSpPr>
          <p:nvPr>
            <p:ph type="title"/>
          </p:nvPr>
        </p:nvSpPr>
        <p:spPr>
          <a:xfrm>
            <a:off x="1256044" y="596201"/>
            <a:ext cx="8946383" cy="1143000"/>
          </a:xfrm>
        </p:spPr>
        <p:txBody>
          <a:bodyPr/>
          <a:lstStyle/>
          <a:p>
            <a:r>
              <a:rPr lang="en-US" sz="3600" dirty="0">
                <a:latin typeface="Gill Sans MT" panose="020B0502020104020203" pitchFamily="34" charset="0"/>
              </a:rPr>
              <a:t>Direct Sequence Multiple Access(DS</a:t>
            </a:r>
            <a:r>
              <a:rPr lang="en-US" sz="3200" dirty="0">
                <a:latin typeface="Gill Sans MT" panose="020B0502020104020203" pitchFamily="34" charset="0"/>
              </a:rPr>
              <a:t>MA</a:t>
            </a:r>
            <a:r>
              <a:rPr lang="en-US" sz="3600" dirty="0">
                <a:latin typeface="Gill Sans MT" panose="020B0502020104020203" pitchFamily="34" charset="0"/>
              </a:rPr>
              <a:t>)</a:t>
            </a:r>
            <a:endParaRPr lang="en-GB" sz="3600" dirty="0">
              <a:latin typeface="Gill Sans MT" panose="020B0502020104020203" pitchFamily="34" charset="0"/>
            </a:endParaRPr>
          </a:p>
        </p:txBody>
      </p:sp>
    </p:spTree>
    <p:extLst>
      <p:ext uri="{BB962C8B-B14F-4D97-AF65-F5344CB8AC3E}">
        <p14:creationId xmlns:p14="http://schemas.microsoft.com/office/powerpoint/2010/main" val="2314534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98713" y="80516"/>
            <a:ext cx="9731644" cy="1143000"/>
          </a:xfrm>
        </p:spPr>
        <p:txBody>
          <a:bodyPr>
            <a:normAutofit/>
          </a:bodyPr>
          <a:lstStyle/>
          <a:p>
            <a:r>
              <a:rPr lang="en-GB" sz="3600" dirty="0">
                <a:latin typeface="Gill Sans MT" panose="020B0502020104020203" pitchFamily="34" charset="0"/>
              </a:rPr>
              <a:t>Direct Sequence Spread Spectrum (DSSS)</a:t>
            </a:r>
          </a:p>
        </p:txBody>
      </p:sp>
      <p:sp>
        <p:nvSpPr>
          <p:cNvPr id="92163" name="Rectangle 3"/>
          <p:cNvSpPr>
            <a:spLocks noGrp="1" noChangeArrowheads="1"/>
          </p:cNvSpPr>
          <p:nvPr>
            <p:ph idx="1"/>
          </p:nvPr>
        </p:nvSpPr>
        <p:spPr>
          <a:xfrm>
            <a:off x="1380643" y="1555001"/>
            <a:ext cx="9435887" cy="4489342"/>
          </a:xfrm>
        </p:spPr>
        <p:txBody>
          <a:bodyPr>
            <a:normAutofit/>
          </a:bodyPr>
          <a:lstStyle/>
          <a:p>
            <a:pPr>
              <a:lnSpc>
                <a:spcPct val="90000"/>
              </a:lnSpc>
            </a:pPr>
            <a:r>
              <a:rPr lang="en-GB" sz="2000" dirty="0">
                <a:solidFill>
                  <a:srgbClr val="FF0000"/>
                </a:solidFill>
                <a:latin typeface="Gill Sans MT" panose="020B0502020104020203" pitchFamily="34" charset="0"/>
              </a:rPr>
              <a:t>Each bit represented by multiple bits using spreading code</a:t>
            </a:r>
          </a:p>
          <a:p>
            <a:pPr>
              <a:lnSpc>
                <a:spcPct val="90000"/>
              </a:lnSpc>
            </a:pPr>
            <a:r>
              <a:rPr lang="en-GB" sz="2000" dirty="0">
                <a:latin typeface="Gill Sans MT" panose="020B0502020104020203" pitchFamily="34" charset="0"/>
              </a:rPr>
              <a:t>Spreading code spreads signal across wider frequency band</a:t>
            </a:r>
          </a:p>
          <a:p>
            <a:pPr lvl="1">
              <a:lnSpc>
                <a:spcPct val="90000"/>
              </a:lnSpc>
            </a:pPr>
            <a:r>
              <a:rPr lang="en-GB" sz="2000" dirty="0">
                <a:latin typeface="Gill Sans MT" panose="020B0502020104020203" pitchFamily="34" charset="0"/>
              </a:rPr>
              <a:t>In proportion to number of bits used</a:t>
            </a:r>
          </a:p>
          <a:p>
            <a:pPr lvl="1">
              <a:lnSpc>
                <a:spcPct val="90000"/>
              </a:lnSpc>
            </a:pPr>
            <a:r>
              <a:rPr lang="en-GB" sz="2000" dirty="0">
                <a:latin typeface="Gill Sans MT" panose="020B0502020104020203" pitchFamily="34" charset="0"/>
              </a:rPr>
              <a:t>10 bit spreading code spreads signal across 10 times bandwidth of 1 bit code</a:t>
            </a:r>
          </a:p>
          <a:p>
            <a:pPr>
              <a:lnSpc>
                <a:spcPct val="90000"/>
              </a:lnSpc>
            </a:pPr>
            <a:r>
              <a:rPr lang="en-GB" sz="2000" dirty="0">
                <a:latin typeface="Gill Sans MT" panose="020B0502020104020203" pitchFamily="34" charset="0"/>
              </a:rPr>
              <a:t>One method:</a:t>
            </a:r>
          </a:p>
          <a:p>
            <a:pPr lvl="1">
              <a:lnSpc>
                <a:spcPct val="90000"/>
              </a:lnSpc>
            </a:pPr>
            <a:r>
              <a:rPr lang="en-GB" sz="2000" dirty="0">
                <a:latin typeface="Gill Sans MT" panose="020B0502020104020203" pitchFamily="34" charset="0"/>
              </a:rPr>
              <a:t>Combine input with spreading code using XOR</a:t>
            </a:r>
          </a:p>
          <a:p>
            <a:pPr lvl="1">
              <a:lnSpc>
                <a:spcPct val="90000"/>
              </a:lnSpc>
            </a:pPr>
            <a:r>
              <a:rPr lang="en-GB" sz="2000" dirty="0">
                <a:latin typeface="Gill Sans MT" panose="020B0502020104020203" pitchFamily="34" charset="0"/>
              </a:rPr>
              <a:t>Input bit 1 inverts </a:t>
            </a:r>
            <a:r>
              <a:rPr lang="en-GB" sz="2000" b="1" dirty="0">
                <a:latin typeface="Gill Sans MT" panose="020B0502020104020203" pitchFamily="34" charset="0"/>
              </a:rPr>
              <a:t>spreading code </a:t>
            </a:r>
            <a:r>
              <a:rPr lang="en-GB" sz="2000" dirty="0">
                <a:latin typeface="Gill Sans MT" panose="020B0502020104020203" pitchFamily="34" charset="0"/>
              </a:rPr>
              <a:t>bit</a:t>
            </a:r>
          </a:p>
          <a:p>
            <a:pPr lvl="1">
              <a:lnSpc>
                <a:spcPct val="90000"/>
              </a:lnSpc>
            </a:pPr>
            <a:r>
              <a:rPr lang="en-GB" sz="2000" dirty="0">
                <a:latin typeface="Gill Sans MT" panose="020B0502020104020203" pitchFamily="34" charset="0"/>
              </a:rPr>
              <a:t>Input zero bit doesn’t alter </a:t>
            </a:r>
            <a:r>
              <a:rPr lang="en-GB" sz="2000" b="1" dirty="0">
                <a:latin typeface="Gill Sans MT" panose="020B0502020104020203" pitchFamily="34" charset="0"/>
              </a:rPr>
              <a:t>spreading code </a:t>
            </a:r>
            <a:r>
              <a:rPr lang="en-GB" sz="2000" dirty="0">
                <a:latin typeface="Gill Sans MT" panose="020B0502020104020203" pitchFamily="34" charset="0"/>
              </a:rPr>
              <a:t>bit</a:t>
            </a:r>
          </a:p>
          <a:p>
            <a:pPr lvl="1">
              <a:lnSpc>
                <a:spcPct val="90000"/>
              </a:lnSpc>
            </a:pPr>
            <a:r>
              <a:rPr lang="en-GB" sz="2000" dirty="0">
                <a:latin typeface="Gill Sans MT" panose="020B0502020104020203" pitchFamily="34" charset="0"/>
              </a:rPr>
              <a:t>Data rate equal to original spreading code</a:t>
            </a:r>
          </a:p>
          <a:p>
            <a:pPr>
              <a:lnSpc>
                <a:spcPct val="90000"/>
              </a:lnSpc>
            </a:pPr>
            <a:r>
              <a:rPr lang="en-GB" sz="2000" dirty="0">
                <a:latin typeface="Gill Sans MT" panose="020B0502020104020203" pitchFamily="34" charset="0"/>
              </a:rPr>
              <a:t>Performance similar to FHSS</a:t>
            </a:r>
          </a:p>
        </p:txBody>
      </p:sp>
    </p:spTree>
    <p:extLst>
      <p:ext uri="{BB962C8B-B14F-4D97-AF65-F5344CB8AC3E}">
        <p14:creationId xmlns:p14="http://schemas.microsoft.com/office/powerpoint/2010/main" val="12800418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6140" y="1962774"/>
            <a:ext cx="9794632" cy="4769618"/>
          </a:xfrm>
        </p:spPr>
        <p:txBody>
          <a:bodyPr>
            <a:normAutofit/>
          </a:bodyPr>
          <a:lstStyle/>
          <a:p>
            <a:r>
              <a:rPr lang="en-US" sz="2000" dirty="0">
                <a:solidFill>
                  <a:srgbClr val="000000"/>
                </a:solidFill>
                <a:latin typeface="Gill Sans MT" panose="020B0502020104020203" pitchFamily="34" charset="0"/>
              </a:rPr>
              <a:t>CDMA is a Direct Sequence Spread Spectrum system. The CDMA system works directly on 64 </a:t>
            </a:r>
            <a:r>
              <a:rPr lang="en-US" sz="2000" dirty="0" err="1">
                <a:solidFill>
                  <a:srgbClr val="000000"/>
                </a:solidFill>
                <a:latin typeface="Gill Sans MT" panose="020B0502020104020203" pitchFamily="34" charset="0"/>
              </a:rPr>
              <a:t>kbit</a:t>
            </a:r>
            <a:r>
              <a:rPr lang="en-US" sz="2000" dirty="0">
                <a:solidFill>
                  <a:srgbClr val="000000"/>
                </a:solidFill>
                <a:latin typeface="Gill Sans MT" panose="020B0502020104020203" pitchFamily="34" charset="0"/>
              </a:rPr>
              <a:t>/sec digital signals.</a:t>
            </a:r>
            <a:endParaRPr lang="en-US" sz="2000" dirty="0">
              <a:latin typeface="Gill Sans MT" panose="020B0502020104020203" pitchFamily="34" charset="0"/>
            </a:endParaRPr>
          </a:p>
          <a:p>
            <a:r>
              <a:rPr lang="en-US" sz="2000" dirty="0">
                <a:latin typeface="Gill Sans MT" panose="020B0502020104020203" pitchFamily="34" charset="0"/>
              </a:rPr>
              <a:t>In CDMA, </a:t>
            </a:r>
            <a:r>
              <a:rPr lang="en-US" sz="2000" dirty="0">
                <a:solidFill>
                  <a:srgbClr val="FF0000"/>
                </a:solidFill>
                <a:latin typeface="Gill Sans MT" panose="020B0502020104020203" pitchFamily="34" charset="0"/>
              </a:rPr>
              <a:t>each bit time is subdivided into </a:t>
            </a:r>
            <a:r>
              <a:rPr lang="en-US" sz="2000" i="1" dirty="0">
                <a:solidFill>
                  <a:srgbClr val="FF0000"/>
                </a:solidFill>
                <a:latin typeface="Gill Sans MT" panose="020B0502020104020203" pitchFamily="34" charset="0"/>
              </a:rPr>
              <a:t>m</a:t>
            </a:r>
            <a:r>
              <a:rPr lang="en-US" sz="2000" dirty="0">
                <a:solidFill>
                  <a:srgbClr val="FF0000"/>
                </a:solidFill>
                <a:latin typeface="Gill Sans MT" panose="020B0502020104020203" pitchFamily="34" charset="0"/>
              </a:rPr>
              <a:t> short intervals called </a:t>
            </a:r>
            <a:r>
              <a:rPr lang="en-US" sz="2000" b="1" dirty="0">
                <a:solidFill>
                  <a:srgbClr val="FF0000"/>
                </a:solidFill>
                <a:latin typeface="Gill Sans MT" panose="020B0502020104020203" pitchFamily="34" charset="0"/>
              </a:rPr>
              <a:t>chips</a:t>
            </a:r>
            <a:r>
              <a:rPr lang="en-US" sz="2000" dirty="0">
                <a:solidFill>
                  <a:srgbClr val="FF0000"/>
                </a:solidFill>
                <a:latin typeface="Gill Sans MT" panose="020B0502020104020203" pitchFamily="34" charset="0"/>
              </a:rPr>
              <a:t>. </a:t>
            </a:r>
            <a:r>
              <a:rPr lang="en-US" sz="2000" dirty="0">
                <a:latin typeface="Gill Sans MT" panose="020B0502020104020203" pitchFamily="34" charset="0"/>
              </a:rPr>
              <a:t>Typically there are 64 or 128 chips per bit. Each station is assigned a unique </a:t>
            </a:r>
            <a:r>
              <a:rPr lang="en-US" sz="2000" i="1" dirty="0">
                <a:latin typeface="Gill Sans MT" panose="020B0502020104020203" pitchFamily="34" charset="0"/>
              </a:rPr>
              <a:t>m</a:t>
            </a:r>
            <a:r>
              <a:rPr lang="en-US" sz="2000" dirty="0">
                <a:latin typeface="Gill Sans MT" panose="020B0502020104020203" pitchFamily="34" charset="0"/>
              </a:rPr>
              <a:t>-bit chip sequence. </a:t>
            </a:r>
          </a:p>
          <a:p>
            <a:r>
              <a:rPr lang="en-US" sz="2000" dirty="0">
                <a:latin typeface="Gill Sans MT" panose="020B0502020104020203" pitchFamily="34" charset="0"/>
              </a:rPr>
              <a:t>To transmit a 1 bit, a station sends its chip sequence. </a:t>
            </a:r>
          </a:p>
          <a:p>
            <a:r>
              <a:rPr lang="en-US" sz="2000" dirty="0">
                <a:latin typeface="Gill Sans MT" panose="020B0502020104020203" pitchFamily="34" charset="0"/>
              </a:rPr>
              <a:t>To transmit a 0 bit, it sends the one's complement of its chip sequence. </a:t>
            </a:r>
          </a:p>
          <a:p>
            <a:r>
              <a:rPr lang="en-US" sz="2000" dirty="0">
                <a:latin typeface="Gill Sans MT" panose="020B0502020104020203" pitchFamily="34" charset="0"/>
              </a:rPr>
              <a:t>No other patterns are permitted. </a:t>
            </a:r>
          </a:p>
          <a:p>
            <a:r>
              <a:rPr lang="en-US" sz="2000" dirty="0">
                <a:latin typeface="Gill Sans MT" panose="020B0502020104020203" pitchFamily="34" charset="0"/>
              </a:rPr>
              <a:t>Thus for </a:t>
            </a:r>
            <a:r>
              <a:rPr lang="en-US" sz="2000" i="1" dirty="0">
                <a:latin typeface="Gill Sans MT" panose="020B0502020104020203" pitchFamily="34" charset="0"/>
              </a:rPr>
              <a:t>m</a:t>
            </a:r>
            <a:r>
              <a:rPr lang="en-US" sz="2000" dirty="0">
                <a:latin typeface="Gill Sans MT" panose="020B0502020104020203" pitchFamily="34" charset="0"/>
              </a:rPr>
              <a:t> = 8, if station A is assigned the chip sequence 00011011, it sends a 1 bit by sending 00011011 and a 0 bit by sending 11100100. </a:t>
            </a:r>
          </a:p>
          <a:p>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36</a:t>
            </a:fld>
            <a:endParaRPr lang="en-US">
              <a:latin typeface="Gill Sans MT" panose="020B0502020104020203" pitchFamily="34" charset="0"/>
            </a:endParaRPr>
          </a:p>
        </p:txBody>
      </p:sp>
      <p:sp>
        <p:nvSpPr>
          <p:cNvPr id="7" name="Rectangle 2"/>
          <p:cNvSpPr>
            <a:spLocks noGrp="1" noChangeArrowheads="1"/>
          </p:cNvSpPr>
          <p:nvPr>
            <p:ph type="title"/>
          </p:nvPr>
        </p:nvSpPr>
        <p:spPr>
          <a:xfrm>
            <a:off x="1256044" y="596201"/>
            <a:ext cx="8946383" cy="1143000"/>
          </a:xfrm>
        </p:spPr>
        <p:txBody>
          <a:bodyPr/>
          <a:lstStyle/>
          <a:p>
            <a:r>
              <a:rPr lang="en-US" sz="3600" dirty="0">
                <a:latin typeface="Gill Sans MT" panose="020B0502020104020203" pitchFamily="34" charset="0"/>
              </a:rPr>
              <a:t>Direct Sequence Multiple Access(DS</a:t>
            </a:r>
            <a:r>
              <a:rPr lang="en-US" sz="3200" dirty="0">
                <a:latin typeface="Gill Sans MT" panose="020B0502020104020203" pitchFamily="34" charset="0"/>
              </a:rPr>
              <a:t>MA</a:t>
            </a:r>
            <a:r>
              <a:rPr lang="en-US" sz="3600" dirty="0">
                <a:latin typeface="Gill Sans MT" panose="020B0502020104020203" pitchFamily="34" charset="0"/>
              </a:rPr>
              <a:t>)</a:t>
            </a:r>
            <a:endParaRPr lang="en-GB" sz="3600" dirty="0">
              <a:latin typeface="Gill Sans MT" panose="020B0502020104020203" pitchFamily="34" charset="0"/>
            </a:endParaRPr>
          </a:p>
        </p:txBody>
      </p:sp>
    </p:spTree>
    <p:extLst>
      <p:ext uri="{BB962C8B-B14F-4D97-AF65-F5344CB8AC3E}">
        <p14:creationId xmlns:p14="http://schemas.microsoft.com/office/powerpoint/2010/main" val="15641372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7185" y="2243293"/>
            <a:ext cx="9749415" cy="3776507"/>
          </a:xfrm>
        </p:spPr>
        <p:txBody>
          <a:bodyPr/>
          <a:lstStyle/>
          <a:p>
            <a:pPr algn="just"/>
            <a:r>
              <a:rPr lang="en-US" sz="2000" dirty="0" smtClean="0">
                <a:latin typeface="Gill Sans MT" panose="020B0502020104020203" pitchFamily="34" charset="0"/>
              </a:rPr>
              <a:t>Increasing </a:t>
            </a:r>
            <a:r>
              <a:rPr lang="en-US" sz="2000" dirty="0">
                <a:latin typeface="Gill Sans MT" panose="020B0502020104020203" pitchFamily="34" charset="0"/>
              </a:rPr>
              <a:t>the amount of information to be sent from </a:t>
            </a:r>
            <a:r>
              <a:rPr lang="en-US" sz="2000" i="1" dirty="0">
                <a:latin typeface="Gill Sans MT" panose="020B0502020104020203" pitchFamily="34" charset="0"/>
              </a:rPr>
              <a:t>b</a:t>
            </a:r>
            <a:r>
              <a:rPr lang="en-US" sz="2000" dirty="0">
                <a:latin typeface="Gill Sans MT" panose="020B0502020104020203" pitchFamily="34" charset="0"/>
              </a:rPr>
              <a:t> bits/sec to </a:t>
            </a:r>
            <a:r>
              <a:rPr lang="en-US" sz="2000" i="1" dirty="0" err="1">
                <a:latin typeface="Gill Sans MT" panose="020B0502020104020203" pitchFamily="34" charset="0"/>
              </a:rPr>
              <a:t>mb</a:t>
            </a:r>
            <a:r>
              <a:rPr lang="en-US" sz="2000" dirty="0">
                <a:latin typeface="Gill Sans MT" panose="020B0502020104020203" pitchFamily="34" charset="0"/>
              </a:rPr>
              <a:t> chips/sec can only be done if the bandwidth available is increased by a factor of </a:t>
            </a:r>
            <a:r>
              <a:rPr lang="en-US" sz="2000" i="1" dirty="0">
                <a:latin typeface="Gill Sans MT" panose="020B0502020104020203" pitchFamily="34" charset="0"/>
              </a:rPr>
              <a:t>m</a:t>
            </a:r>
            <a:r>
              <a:rPr lang="en-US" sz="2000" dirty="0">
                <a:latin typeface="Gill Sans MT" panose="020B0502020104020203" pitchFamily="34" charset="0"/>
              </a:rPr>
              <a:t>, making CDMA a form of spread spectrum communication.</a:t>
            </a:r>
          </a:p>
          <a:p>
            <a:pPr algn="just"/>
            <a:r>
              <a:rPr lang="en-US" sz="2000" dirty="0" smtClean="0">
                <a:latin typeface="Gill Sans MT" panose="020B0502020104020203" pitchFamily="34" charset="0"/>
              </a:rPr>
              <a:t>In </a:t>
            </a:r>
            <a:r>
              <a:rPr lang="en-US" sz="2000" dirty="0">
                <a:latin typeface="Gill Sans MT" panose="020B0502020104020203" pitchFamily="34" charset="0"/>
              </a:rPr>
              <a:t>order to protect the signal, the chip sequence code used is pseudo-random. It appears random, but is actually deterministic, so that the receiver can reconstruct the code for synchronous detection. This pseudo-random code is also called pseudo-noise (PN).</a:t>
            </a:r>
          </a:p>
          <a:p>
            <a:pPr algn="just"/>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37</a:t>
            </a:fld>
            <a:endParaRPr lang="en-US">
              <a:latin typeface="Gill Sans MT" panose="020B0502020104020203" pitchFamily="34" charset="0"/>
            </a:endParaRPr>
          </a:p>
        </p:txBody>
      </p:sp>
      <p:sp>
        <p:nvSpPr>
          <p:cNvPr id="5" name="Rectangle 2"/>
          <p:cNvSpPr>
            <a:spLocks noGrp="1" noChangeArrowheads="1"/>
          </p:cNvSpPr>
          <p:nvPr>
            <p:ph type="title"/>
          </p:nvPr>
        </p:nvSpPr>
        <p:spPr>
          <a:xfrm>
            <a:off x="1256044" y="596201"/>
            <a:ext cx="8946383" cy="1143000"/>
          </a:xfrm>
        </p:spPr>
        <p:txBody>
          <a:bodyPr/>
          <a:lstStyle/>
          <a:p>
            <a:r>
              <a:rPr lang="en-US" sz="3600" dirty="0">
                <a:latin typeface="Gill Sans MT" panose="020B0502020104020203" pitchFamily="34" charset="0"/>
              </a:rPr>
              <a:t>Direct Sequence Multiple Access(DS</a:t>
            </a:r>
            <a:r>
              <a:rPr lang="en-US" sz="3200" dirty="0">
                <a:latin typeface="Gill Sans MT" panose="020B0502020104020203" pitchFamily="34" charset="0"/>
              </a:rPr>
              <a:t>MA</a:t>
            </a:r>
            <a:r>
              <a:rPr lang="en-US" sz="3600" dirty="0">
                <a:latin typeface="Gill Sans MT" panose="020B0502020104020203" pitchFamily="34" charset="0"/>
              </a:rPr>
              <a:t>)</a:t>
            </a:r>
            <a:endParaRPr lang="en-GB" sz="3600" dirty="0">
              <a:latin typeface="Gill Sans MT" panose="020B0502020104020203" pitchFamily="34" charset="0"/>
            </a:endParaRPr>
          </a:p>
        </p:txBody>
      </p:sp>
    </p:spTree>
    <p:extLst>
      <p:ext uri="{BB962C8B-B14F-4D97-AF65-F5344CB8AC3E}">
        <p14:creationId xmlns:p14="http://schemas.microsoft.com/office/powerpoint/2010/main" val="20131385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36867" name="Slide Number Placeholder 4"/>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6-</a:t>
            </a:r>
            <a:fld id="{B2D340AF-B4F2-4B1A-B3DA-60D6ECE611DB}" type="slidenum">
              <a:rPr lang="en-US" sz="1200">
                <a:latin typeface="Arial" panose="020B0604020202020204" pitchFamily="34" charset="0"/>
              </a:rPr>
              <a:pPr>
                <a:spcBef>
                  <a:spcPct val="0"/>
                </a:spcBef>
                <a:buClrTx/>
                <a:buSzTx/>
                <a:buFontTx/>
                <a:buNone/>
              </a:pPr>
              <a:t>38</a:t>
            </a:fld>
            <a:endParaRPr lang="en-US" sz="1200">
              <a:latin typeface="Arial" panose="020B0604020202020204" pitchFamily="34" charset="0"/>
            </a:endParaRPr>
          </a:p>
        </p:txBody>
      </p:sp>
      <p:sp>
        <p:nvSpPr>
          <p:cNvPr id="17412" name="Rectangle 2"/>
          <p:cNvSpPr>
            <a:spLocks noGrp="1" noChangeArrowheads="1"/>
          </p:cNvSpPr>
          <p:nvPr>
            <p:ph type="title"/>
          </p:nvPr>
        </p:nvSpPr>
        <p:spPr>
          <a:xfrm>
            <a:off x="1844675" y="0"/>
            <a:ext cx="7772400" cy="1143000"/>
          </a:xfrm>
        </p:spPr>
        <p:txBody>
          <a:bodyPr/>
          <a:lstStyle/>
          <a:p>
            <a:pPr>
              <a:defRPr/>
            </a:pPr>
            <a:r>
              <a:rPr lang="en-US">
                <a:latin typeface="Gill Sans MT" charset="0"/>
                <a:ea typeface="ＭＳ Ｐゴシック" charset="0"/>
                <a:cs typeface="+mj-cs"/>
              </a:rPr>
              <a:t>CDMA encode/decode</a:t>
            </a:r>
          </a:p>
        </p:txBody>
      </p:sp>
      <p:sp>
        <p:nvSpPr>
          <p:cNvPr id="36869" name="Line 6"/>
          <p:cNvSpPr>
            <a:spLocks noChangeShapeType="1"/>
          </p:cNvSpPr>
          <p:nvPr/>
        </p:nvSpPr>
        <p:spPr bwMode="auto">
          <a:xfrm>
            <a:off x="4743450" y="1552576"/>
            <a:ext cx="0" cy="1624013"/>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70" name="Line 9"/>
          <p:cNvSpPr>
            <a:spLocks noChangeShapeType="1"/>
          </p:cNvSpPr>
          <p:nvPr/>
        </p:nvSpPr>
        <p:spPr bwMode="auto">
          <a:xfrm>
            <a:off x="5800725" y="1528763"/>
            <a:ext cx="0" cy="1624012"/>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71" name="Text Box 10"/>
          <p:cNvSpPr txBox="1">
            <a:spLocks noChangeArrowheads="1"/>
          </p:cNvSpPr>
          <p:nvPr/>
        </p:nvSpPr>
        <p:spPr bwMode="auto">
          <a:xfrm>
            <a:off x="3913189" y="2960688"/>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600">
                <a:latin typeface="Arial" panose="020B0604020202020204" pitchFamily="34" charset="0"/>
                <a:cs typeface="Arial" panose="020B0604020202020204" pitchFamily="34" charset="0"/>
              </a:rPr>
              <a:t>slot 1</a:t>
            </a:r>
          </a:p>
        </p:txBody>
      </p:sp>
      <p:sp>
        <p:nvSpPr>
          <p:cNvPr id="36872" name="Text Box 11"/>
          <p:cNvSpPr txBox="1">
            <a:spLocks noChangeArrowheads="1"/>
          </p:cNvSpPr>
          <p:nvPr/>
        </p:nvSpPr>
        <p:spPr bwMode="auto">
          <a:xfrm>
            <a:off x="4932364" y="2965450"/>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600">
                <a:latin typeface="Arial" panose="020B0604020202020204" pitchFamily="34" charset="0"/>
                <a:cs typeface="Arial" panose="020B0604020202020204" pitchFamily="34" charset="0"/>
              </a:rPr>
              <a:t>slot 0</a:t>
            </a:r>
          </a:p>
        </p:txBody>
      </p:sp>
      <p:grpSp>
        <p:nvGrpSpPr>
          <p:cNvPr id="404630" name="Group 150"/>
          <p:cNvGrpSpPr>
            <a:grpSpLocks/>
          </p:cNvGrpSpPr>
          <p:nvPr/>
        </p:nvGrpSpPr>
        <p:grpSpPr bwMode="auto">
          <a:xfrm>
            <a:off x="3608389" y="1462088"/>
            <a:ext cx="1254125" cy="1624012"/>
            <a:chOff x="1313" y="921"/>
            <a:chExt cx="790" cy="1023"/>
          </a:xfrm>
        </p:grpSpPr>
        <p:sp>
          <p:nvSpPr>
            <p:cNvPr id="37125" name="Line 5"/>
            <p:cNvSpPr>
              <a:spLocks noChangeShapeType="1"/>
            </p:cNvSpPr>
            <p:nvPr/>
          </p:nvSpPr>
          <p:spPr bwMode="auto">
            <a:xfrm>
              <a:off x="1350" y="921"/>
              <a:ext cx="0" cy="1023"/>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126" name="Rectangle 12"/>
            <p:cNvSpPr>
              <a:spLocks noChangeArrowheads="1"/>
            </p:cNvSpPr>
            <p:nvPr/>
          </p:nvSpPr>
          <p:spPr bwMode="auto">
            <a:xfrm>
              <a:off x="1350" y="1218"/>
              <a:ext cx="678" cy="13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27" name="Text Box 15"/>
            <p:cNvSpPr txBox="1">
              <a:spLocks noChangeArrowheads="1"/>
            </p:cNvSpPr>
            <p:nvPr/>
          </p:nvSpPr>
          <p:spPr bwMode="auto">
            <a:xfrm>
              <a:off x="1436" y="1194"/>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cs typeface="Arial" panose="020B0604020202020204" pitchFamily="34" charset="0"/>
                </a:rPr>
                <a:t>d</a:t>
              </a:r>
              <a:r>
                <a:rPr lang="en-US" sz="1200" baseline="-25000">
                  <a:latin typeface="Arial" panose="020B0604020202020204" pitchFamily="34" charset="0"/>
                  <a:cs typeface="Arial" panose="020B0604020202020204" pitchFamily="34" charset="0"/>
                </a:rPr>
                <a:t>1</a:t>
              </a:r>
              <a:r>
                <a:rPr lang="en-US" sz="1200">
                  <a:latin typeface="Arial" panose="020B0604020202020204" pitchFamily="34" charset="0"/>
                  <a:cs typeface="Arial" panose="020B0604020202020204" pitchFamily="34" charset="0"/>
                </a:rPr>
                <a:t> = -1</a:t>
              </a:r>
            </a:p>
          </p:txBody>
        </p:sp>
        <p:grpSp>
          <p:nvGrpSpPr>
            <p:cNvPr id="37128" name="Group 44"/>
            <p:cNvGrpSpPr>
              <a:grpSpLocks/>
            </p:cNvGrpSpPr>
            <p:nvPr/>
          </p:nvGrpSpPr>
          <p:grpSpPr bwMode="auto">
            <a:xfrm>
              <a:off x="1313" y="1534"/>
              <a:ext cx="790" cy="307"/>
              <a:chOff x="1313" y="1534"/>
              <a:chExt cx="790" cy="307"/>
            </a:xfrm>
          </p:grpSpPr>
          <p:sp>
            <p:nvSpPr>
              <p:cNvPr id="37129" name="Text Box 17"/>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130" name="Group 22"/>
              <p:cNvGrpSpPr>
                <a:grpSpLocks/>
              </p:cNvGrpSpPr>
              <p:nvPr/>
            </p:nvGrpSpPr>
            <p:grpSpPr bwMode="auto">
              <a:xfrm>
                <a:off x="1353" y="1539"/>
                <a:ext cx="258" cy="147"/>
                <a:chOff x="1353" y="1539"/>
                <a:chExt cx="258" cy="144"/>
              </a:xfrm>
            </p:grpSpPr>
            <p:sp>
              <p:nvSpPr>
                <p:cNvPr id="37152" name="Rectangle 18"/>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53" name="Line 20"/>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154" name="Line 21"/>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7131" name="Group 23"/>
              <p:cNvGrpSpPr>
                <a:grpSpLocks/>
              </p:cNvGrpSpPr>
              <p:nvPr/>
            </p:nvGrpSpPr>
            <p:grpSpPr bwMode="auto">
              <a:xfrm>
                <a:off x="1773" y="1686"/>
                <a:ext cx="258" cy="144"/>
                <a:chOff x="1353" y="1539"/>
                <a:chExt cx="258" cy="144"/>
              </a:xfrm>
            </p:grpSpPr>
            <p:sp>
              <p:nvSpPr>
                <p:cNvPr id="37149" name="Rectangle 24"/>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50" name="Line 25"/>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151" name="Line 26"/>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132" name="Rectangle 27"/>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33" name="Rectangle 28"/>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34" name="Text Box 29"/>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35" name="Text Box 30"/>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36" name="Text Box 31"/>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137" name="Group 34"/>
              <p:cNvGrpSpPr>
                <a:grpSpLocks/>
              </p:cNvGrpSpPr>
              <p:nvPr/>
            </p:nvGrpSpPr>
            <p:grpSpPr bwMode="auto">
              <a:xfrm>
                <a:off x="1565" y="1684"/>
                <a:ext cx="211" cy="157"/>
                <a:chOff x="857" y="1909"/>
                <a:chExt cx="211" cy="157"/>
              </a:xfrm>
            </p:grpSpPr>
            <p:sp>
              <p:nvSpPr>
                <p:cNvPr id="37147" name="Text Box 3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48" name="Text Box 3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38" name="Group 35"/>
              <p:cNvGrpSpPr>
                <a:grpSpLocks/>
              </p:cNvGrpSpPr>
              <p:nvPr/>
            </p:nvGrpSpPr>
            <p:grpSpPr bwMode="auto">
              <a:xfrm>
                <a:off x="1730" y="1684"/>
                <a:ext cx="211" cy="157"/>
                <a:chOff x="857" y="1909"/>
                <a:chExt cx="211" cy="157"/>
              </a:xfrm>
            </p:grpSpPr>
            <p:sp>
              <p:nvSpPr>
                <p:cNvPr id="37145" name="Text Box 36"/>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46" name="Text Box 37"/>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39" name="Group 38"/>
              <p:cNvGrpSpPr>
                <a:grpSpLocks/>
              </p:cNvGrpSpPr>
              <p:nvPr/>
            </p:nvGrpSpPr>
            <p:grpSpPr bwMode="auto">
              <a:xfrm>
                <a:off x="1808" y="1684"/>
                <a:ext cx="211" cy="157"/>
                <a:chOff x="857" y="1909"/>
                <a:chExt cx="211" cy="157"/>
              </a:xfrm>
            </p:grpSpPr>
            <p:sp>
              <p:nvSpPr>
                <p:cNvPr id="37143" name="Text Box 39"/>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44" name="Text Box 40"/>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40" name="Group 41"/>
              <p:cNvGrpSpPr>
                <a:grpSpLocks/>
              </p:cNvGrpSpPr>
              <p:nvPr/>
            </p:nvGrpSpPr>
            <p:grpSpPr bwMode="auto">
              <a:xfrm>
                <a:off x="1892" y="1681"/>
                <a:ext cx="211" cy="157"/>
                <a:chOff x="857" y="1909"/>
                <a:chExt cx="211" cy="157"/>
              </a:xfrm>
            </p:grpSpPr>
            <p:sp>
              <p:nvSpPr>
                <p:cNvPr id="37141" name="Text Box 4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42" name="Text Box 4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sp>
        <p:nvSpPr>
          <p:cNvPr id="36874" name="Oval 74"/>
          <p:cNvSpPr>
            <a:spLocks noChangeArrowheads="1"/>
          </p:cNvSpPr>
          <p:nvPr/>
        </p:nvSpPr>
        <p:spPr bwMode="auto">
          <a:xfrm>
            <a:off x="6196013" y="1855788"/>
            <a:ext cx="419100" cy="4238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875" name="Text Box 75"/>
          <p:cNvSpPr txBox="1">
            <a:spLocks noChangeArrowheads="1"/>
          </p:cNvSpPr>
          <p:nvPr/>
        </p:nvSpPr>
        <p:spPr bwMode="auto">
          <a:xfrm>
            <a:off x="5822950" y="1444626"/>
            <a:ext cx="11826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Z</a:t>
            </a:r>
            <a:r>
              <a:rPr lang="en-US" sz="1800" baseline="-25000">
                <a:latin typeface="Arial" panose="020B0604020202020204" pitchFamily="34" charset="0"/>
                <a:cs typeface="Arial" panose="020B0604020202020204" pitchFamily="34" charset="0"/>
              </a:rPr>
              <a:t>i,m</a:t>
            </a:r>
            <a:r>
              <a:rPr lang="en-US" sz="1800">
                <a:latin typeface="Arial" panose="020B0604020202020204" pitchFamily="34" charset="0"/>
                <a:cs typeface="Arial" panose="020B0604020202020204" pitchFamily="34" charset="0"/>
              </a:rPr>
              <a:t>= d</a:t>
            </a:r>
            <a:r>
              <a:rPr lang="en-US" sz="1800" baseline="-25000">
                <a:latin typeface="Arial" panose="020B0604020202020204" pitchFamily="34" charset="0"/>
                <a:cs typeface="Arial" panose="020B0604020202020204" pitchFamily="34" charset="0"/>
              </a:rPr>
              <a:t>i</a:t>
            </a:r>
            <a:r>
              <a:rPr lang="en-US" sz="2400" baseline="30000">
                <a:latin typeface="Arial" panose="020B0604020202020204" pitchFamily="34" charset="0"/>
                <a:cs typeface="Arial" panose="020B0604020202020204" pitchFamily="34" charset="0"/>
              </a:rPr>
              <a:t>.</a:t>
            </a:r>
            <a:r>
              <a:rPr lang="en-US" sz="1800">
                <a:latin typeface="Arial" panose="020B0604020202020204" pitchFamily="34" charset="0"/>
                <a:cs typeface="Arial" panose="020B0604020202020204" pitchFamily="34" charset="0"/>
              </a:rPr>
              <a:t>c</a:t>
            </a:r>
            <a:r>
              <a:rPr lang="en-US" sz="1800" baseline="-25000">
                <a:latin typeface="Arial" panose="020B0604020202020204" pitchFamily="34" charset="0"/>
                <a:cs typeface="Arial" panose="020B0604020202020204" pitchFamily="34" charset="0"/>
              </a:rPr>
              <a:t>m</a:t>
            </a:r>
          </a:p>
        </p:txBody>
      </p:sp>
      <p:sp>
        <p:nvSpPr>
          <p:cNvPr id="36876" name="Line 72"/>
          <p:cNvSpPr>
            <a:spLocks noChangeShapeType="1"/>
          </p:cNvSpPr>
          <p:nvPr/>
        </p:nvSpPr>
        <p:spPr bwMode="auto">
          <a:xfrm>
            <a:off x="5843589" y="1985963"/>
            <a:ext cx="319087" cy="47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77" name="Line 73"/>
          <p:cNvSpPr>
            <a:spLocks noChangeShapeType="1"/>
          </p:cNvSpPr>
          <p:nvPr/>
        </p:nvSpPr>
        <p:spPr bwMode="auto">
          <a:xfrm flipV="1">
            <a:off x="5857876" y="2251076"/>
            <a:ext cx="403225" cy="4302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404629" name="Group 149"/>
          <p:cNvGrpSpPr>
            <a:grpSpLocks/>
          </p:cNvGrpSpPr>
          <p:nvPr/>
        </p:nvGrpSpPr>
        <p:grpSpPr bwMode="auto">
          <a:xfrm>
            <a:off x="4665664" y="1695451"/>
            <a:ext cx="1254125" cy="1236663"/>
            <a:chOff x="1979" y="1068"/>
            <a:chExt cx="790" cy="779"/>
          </a:xfrm>
        </p:grpSpPr>
        <p:sp>
          <p:nvSpPr>
            <p:cNvPr id="37096" name="Rectangle 13"/>
            <p:cNvSpPr>
              <a:spLocks noChangeArrowheads="1"/>
            </p:cNvSpPr>
            <p:nvPr/>
          </p:nvSpPr>
          <p:spPr bwMode="auto">
            <a:xfrm>
              <a:off x="2028" y="1092"/>
              <a:ext cx="669" cy="13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97" name="Text Box 16"/>
            <p:cNvSpPr txBox="1">
              <a:spLocks noChangeArrowheads="1"/>
            </p:cNvSpPr>
            <p:nvPr/>
          </p:nvSpPr>
          <p:spPr bwMode="auto">
            <a:xfrm>
              <a:off x="2186" y="1068"/>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cs typeface="Arial" panose="020B0604020202020204" pitchFamily="34" charset="0"/>
                </a:rPr>
                <a:t>d</a:t>
              </a:r>
              <a:r>
                <a:rPr lang="en-US" sz="1200" baseline="-25000">
                  <a:latin typeface="Arial" panose="020B0604020202020204" pitchFamily="34" charset="0"/>
                  <a:cs typeface="Arial" panose="020B0604020202020204" pitchFamily="34" charset="0"/>
                </a:rPr>
                <a:t>0</a:t>
              </a:r>
              <a:r>
                <a:rPr lang="en-US" sz="1200">
                  <a:latin typeface="Arial" panose="020B0604020202020204" pitchFamily="34" charset="0"/>
                  <a:cs typeface="Arial" panose="020B0604020202020204" pitchFamily="34" charset="0"/>
                </a:rPr>
                <a:t> = 1</a:t>
              </a:r>
            </a:p>
          </p:txBody>
        </p:sp>
        <p:grpSp>
          <p:nvGrpSpPr>
            <p:cNvPr id="37098" name="Group 45"/>
            <p:cNvGrpSpPr>
              <a:grpSpLocks/>
            </p:cNvGrpSpPr>
            <p:nvPr/>
          </p:nvGrpSpPr>
          <p:grpSpPr bwMode="auto">
            <a:xfrm>
              <a:off x="1979" y="1540"/>
              <a:ext cx="790" cy="307"/>
              <a:chOff x="1313" y="1534"/>
              <a:chExt cx="790" cy="307"/>
            </a:xfrm>
          </p:grpSpPr>
          <p:sp>
            <p:nvSpPr>
              <p:cNvPr id="37099" name="Text Box 46"/>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100" name="Group 47"/>
              <p:cNvGrpSpPr>
                <a:grpSpLocks/>
              </p:cNvGrpSpPr>
              <p:nvPr/>
            </p:nvGrpSpPr>
            <p:grpSpPr bwMode="auto">
              <a:xfrm>
                <a:off x="1353" y="1539"/>
                <a:ext cx="258" cy="147"/>
                <a:chOff x="1353" y="1539"/>
                <a:chExt cx="258" cy="144"/>
              </a:xfrm>
            </p:grpSpPr>
            <p:sp>
              <p:nvSpPr>
                <p:cNvPr id="37122" name="Rectangle 48"/>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23" name="Line 49"/>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124" name="Line 50"/>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7101" name="Group 51"/>
              <p:cNvGrpSpPr>
                <a:grpSpLocks/>
              </p:cNvGrpSpPr>
              <p:nvPr/>
            </p:nvGrpSpPr>
            <p:grpSpPr bwMode="auto">
              <a:xfrm>
                <a:off x="1773" y="1686"/>
                <a:ext cx="258" cy="144"/>
                <a:chOff x="1353" y="1539"/>
                <a:chExt cx="258" cy="144"/>
              </a:xfrm>
            </p:grpSpPr>
            <p:sp>
              <p:nvSpPr>
                <p:cNvPr id="37119" name="Rectangle 52"/>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20" name="Line 53"/>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121" name="Line 54"/>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102" name="Rectangle 55"/>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03" name="Rectangle 56"/>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04" name="Text Box 57"/>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05" name="Text Box 58"/>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06" name="Text Box 59"/>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107" name="Group 60"/>
              <p:cNvGrpSpPr>
                <a:grpSpLocks/>
              </p:cNvGrpSpPr>
              <p:nvPr/>
            </p:nvGrpSpPr>
            <p:grpSpPr bwMode="auto">
              <a:xfrm>
                <a:off x="1565" y="1684"/>
                <a:ext cx="211" cy="157"/>
                <a:chOff x="857" y="1909"/>
                <a:chExt cx="211" cy="157"/>
              </a:xfrm>
            </p:grpSpPr>
            <p:sp>
              <p:nvSpPr>
                <p:cNvPr id="37117" name="Text Box 61"/>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18" name="Text Box 62"/>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08" name="Group 63"/>
              <p:cNvGrpSpPr>
                <a:grpSpLocks/>
              </p:cNvGrpSpPr>
              <p:nvPr/>
            </p:nvGrpSpPr>
            <p:grpSpPr bwMode="auto">
              <a:xfrm>
                <a:off x="1730" y="1684"/>
                <a:ext cx="211" cy="157"/>
                <a:chOff x="857" y="1909"/>
                <a:chExt cx="211" cy="157"/>
              </a:xfrm>
            </p:grpSpPr>
            <p:sp>
              <p:nvSpPr>
                <p:cNvPr id="37115" name="Text Box 64"/>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16" name="Text Box 65"/>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09" name="Group 66"/>
              <p:cNvGrpSpPr>
                <a:grpSpLocks/>
              </p:cNvGrpSpPr>
              <p:nvPr/>
            </p:nvGrpSpPr>
            <p:grpSpPr bwMode="auto">
              <a:xfrm>
                <a:off x="1808" y="1684"/>
                <a:ext cx="211" cy="157"/>
                <a:chOff x="857" y="1909"/>
                <a:chExt cx="211" cy="157"/>
              </a:xfrm>
            </p:grpSpPr>
            <p:sp>
              <p:nvSpPr>
                <p:cNvPr id="37113" name="Text Box 67"/>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14" name="Text Box 68"/>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10" name="Group 69"/>
              <p:cNvGrpSpPr>
                <a:grpSpLocks/>
              </p:cNvGrpSpPr>
              <p:nvPr/>
            </p:nvGrpSpPr>
            <p:grpSpPr bwMode="auto">
              <a:xfrm>
                <a:off x="1892" y="1681"/>
                <a:ext cx="211" cy="157"/>
                <a:chOff x="857" y="1909"/>
                <a:chExt cx="211" cy="157"/>
              </a:xfrm>
            </p:grpSpPr>
            <p:sp>
              <p:nvSpPr>
                <p:cNvPr id="37111" name="Text Box 70"/>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12" name="Text Box 71"/>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grpSp>
        <p:nvGrpSpPr>
          <p:cNvPr id="404556" name="Group 76"/>
          <p:cNvGrpSpPr>
            <a:grpSpLocks/>
          </p:cNvGrpSpPr>
          <p:nvPr/>
        </p:nvGrpSpPr>
        <p:grpSpPr bwMode="auto">
          <a:xfrm>
            <a:off x="7985126" y="1830388"/>
            <a:ext cx="1254125" cy="487362"/>
            <a:chOff x="1313" y="1534"/>
            <a:chExt cx="790" cy="307"/>
          </a:xfrm>
        </p:grpSpPr>
        <p:sp>
          <p:nvSpPr>
            <p:cNvPr id="37070" name="Text Box 77"/>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071" name="Group 78"/>
            <p:cNvGrpSpPr>
              <a:grpSpLocks/>
            </p:cNvGrpSpPr>
            <p:nvPr/>
          </p:nvGrpSpPr>
          <p:grpSpPr bwMode="auto">
            <a:xfrm>
              <a:off x="1353" y="1539"/>
              <a:ext cx="258" cy="147"/>
              <a:chOff x="1353" y="1539"/>
              <a:chExt cx="258" cy="144"/>
            </a:xfrm>
          </p:grpSpPr>
          <p:sp>
            <p:nvSpPr>
              <p:cNvPr id="37093" name="Rectangle 79"/>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94" name="Line 80"/>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95" name="Line 81"/>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7072" name="Group 82"/>
            <p:cNvGrpSpPr>
              <a:grpSpLocks/>
            </p:cNvGrpSpPr>
            <p:nvPr/>
          </p:nvGrpSpPr>
          <p:grpSpPr bwMode="auto">
            <a:xfrm>
              <a:off x="1773" y="1686"/>
              <a:ext cx="258" cy="144"/>
              <a:chOff x="1353" y="1539"/>
              <a:chExt cx="258" cy="144"/>
            </a:xfrm>
          </p:grpSpPr>
          <p:sp>
            <p:nvSpPr>
              <p:cNvPr id="37090" name="Rectangle 83"/>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91" name="Line 84"/>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92" name="Line 85"/>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073" name="Rectangle 86"/>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74" name="Rectangle 87"/>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75" name="Text Box 88"/>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76" name="Text Box 89"/>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77" name="Text Box 90"/>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078" name="Group 91"/>
            <p:cNvGrpSpPr>
              <a:grpSpLocks/>
            </p:cNvGrpSpPr>
            <p:nvPr/>
          </p:nvGrpSpPr>
          <p:grpSpPr bwMode="auto">
            <a:xfrm>
              <a:off x="1565" y="1684"/>
              <a:ext cx="211" cy="157"/>
              <a:chOff x="857" y="1909"/>
              <a:chExt cx="211" cy="157"/>
            </a:xfrm>
          </p:grpSpPr>
          <p:sp>
            <p:nvSpPr>
              <p:cNvPr id="37088" name="Text Box 9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89" name="Text Box 9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79" name="Group 94"/>
            <p:cNvGrpSpPr>
              <a:grpSpLocks/>
            </p:cNvGrpSpPr>
            <p:nvPr/>
          </p:nvGrpSpPr>
          <p:grpSpPr bwMode="auto">
            <a:xfrm>
              <a:off x="1730" y="1684"/>
              <a:ext cx="211" cy="157"/>
              <a:chOff x="857" y="1909"/>
              <a:chExt cx="211" cy="157"/>
            </a:xfrm>
          </p:grpSpPr>
          <p:sp>
            <p:nvSpPr>
              <p:cNvPr id="37086" name="Text Box 95"/>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87" name="Text Box 96"/>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80" name="Group 97"/>
            <p:cNvGrpSpPr>
              <a:grpSpLocks/>
            </p:cNvGrpSpPr>
            <p:nvPr/>
          </p:nvGrpSpPr>
          <p:grpSpPr bwMode="auto">
            <a:xfrm>
              <a:off x="1808" y="1684"/>
              <a:ext cx="211" cy="157"/>
              <a:chOff x="857" y="1909"/>
              <a:chExt cx="211" cy="157"/>
            </a:xfrm>
          </p:grpSpPr>
          <p:sp>
            <p:nvSpPr>
              <p:cNvPr id="37084" name="Text Box 98"/>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85" name="Text Box 99"/>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81" name="Group 100"/>
            <p:cNvGrpSpPr>
              <a:grpSpLocks/>
            </p:cNvGrpSpPr>
            <p:nvPr/>
          </p:nvGrpSpPr>
          <p:grpSpPr bwMode="auto">
            <a:xfrm>
              <a:off x="1892" y="1681"/>
              <a:ext cx="211" cy="157"/>
              <a:chOff x="857" y="1909"/>
              <a:chExt cx="211" cy="157"/>
            </a:xfrm>
          </p:grpSpPr>
          <p:sp>
            <p:nvSpPr>
              <p:cNvPr id="37082" name="Text Box 101"/>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83" name="Text Box 102"/>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nvGrpSpPr>
          <p:cNvPr id="404616" name="Group 136"/>
          <p:cNvGrpSpPr>
            <a:grpSpLocks/>
          </p:cNvGrpSpPr>
          <p:nvPr/>
        </p:nvGrpSpPr>
        <p:grpSpPr bwMode="auto">
          <a:xfrm>
            <a:off x="6884988" y="1830388"/>
            <a:ext cx="1249362" cy="487362"/>
            <a:chOff x="4928" y="1534"/>
            <a:chExt cx="787" cy="307"/>
          </a:xfrm>
        </p:grpSpPr>
        <p:grpSp>
          <p:nvGrpSpPr>
            <p:cNvPr id="37039" name="Group 134"/>
            <p:cNvGrpSpPr>
              <a:grpSpLocks/>
            </p:cNvGrpSpPr>
            <p:nvPr/>
          </p:nvGrpSpPr>
          <p:grpSpPr bwMode="auto">
            <a:xfrm>
              <a:off x="5354" y="1534"/>
              <a:ext cx="361" cy="154"/>
              <a:chOff x="5009" y="1132"/>
              <a:chExt cx="361" cy="154"/>
            </a:xfrm>
          </p:grpSpPr>
          <p:sp>
            <p:nvSpPr>
              <p:cNvPr id="37063" name="Text Box 104"/>
              <p:cNvSpPr txBox="1">
                <a:spLocks noChangeArrowheads="1"/>
              </p:cNvSpPr>
              <p:nvPr/>
            </p:nvSpPr>
            <p:spPr bwMode="auto">
              <a:xfrm>
                <a:off x="5009"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064" name="Group 105"/>
              <p:cNvGrpSpPr>
                <a:grpSpLocks/>
              </p:cNvGrpSpPr>
              <p:nvPr/>
            </p:nvGrpSpPr>
            <p:grpSpPr bwMode="auto">
              <a:xfrm>
                <a:off x="5049" y="1137"/>
                <a:ext cx="258" cy="147"/>
                <a:chOff x="1353" y="1539"/>
                <a:chExt cx="258" cy="144"/>
              </a:xfrm>
            </p:grpSpPr>
            <p:sp>
              <p:nvSpPr>
                <p:cNvPr id="37067" name="Rectangle 106"/>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68" name="Line 107"/>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69" name="Line 108"/>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065" name="Text Box 115"/>
              <p:cNvSpPr txBox="1">
                <a:spLocks noChangeArrowheads="1"/>
              </p:cNvSpPr>
              <p:nvPr/>
            </p:nvSpPr>
            <p:spPr bwMode="auto">
              <a:xfrm>
                <a:off x="5087"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66" name="Text Box 116"/>
              <p:cNvSpPr txBox="1">
                <a:spLocks noChangeArrowheads="1"/>
              </p:cNvSpPr>
              <p:nvPr/>
            </p:nvSpPr>
            <p:spPr bwMode="auto">
              <a:xfrm>
                <a:off x="5174"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grpSp>
          <p:nvGrpSpPr>
            <p:cNvPr id="37040" name="Group 135"/>
            <p:cNvGrpSpPr>
              <a:grpSpLocks/>
            </p:cNvGrpSpPr>
            <p:nvPr/>
          </p:nvGrpSpPr>
          <p:grpSpPr bwMode="auto">
            <a:xfrm>
              <a:off x="4928" y="1536"/>
              <a:ext cx="550" cy="305"/>
              <a:chOff x="5114" y="1518"/>
              <a:chExt cx="550" cy="305"/>
            </a:xfrm>
          </p:grpSpPr>
          <p:grpSp>
            <p:nvGrpSpPr>
              <p:cNvPr id="37041" name="Group 133"/>
              <p:cNvGrpSpPr>
                <a:grpSpLocks/>
              </p:cNvGrpSpPr>
              <p:nvPr/>
            </p:nvGrpSpPr>
            <p:grpSpPr bwMode="auto">
              <a:xfrm>
                <a:off x="5375" y="1518"/>
                <a:ext cx="196" cy="158"/>
                <a:chOff x="5378" y="1518"/>
                <a:chExt cx="196" cy="158"/>
              </a:xfrm>
            </p:grpSpPr>
            <p:sp>
              <p:nvSpPr>
                <p:cNvPr id="37061" name="Rectangle 114"/>
                <p:cNvSpPr>
                  <a:spLocks noChangeArrowheads="1"/>
                </p:cNvSpPr>
                <p:nvPr/>
              </p:nvSpPr>
              <p:spPr bwMode="auto">
                <a:xfrm>
                  <a:off x="5418" y="1518"/>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62" name="Text Box 117"/>
                <p:cNvSpPr txBox="1">
                  <a:spLocks noChangeArrowheads="1"/>
                </p:cNvSpPr>
                <p:nvPr/>
              </p:nvSpPr>
              <p:spPr bwMode="auto">
                <a:xfrm>
                  <a:off x="5378" y="152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grpSp>
            <p:nvGrpSpPr>
              <p:cNvPr id="37042" name="Group 132"/>
              <p:cNvGrpSpPr>
                <a:grpSpLocks/>
              </p:cNvGrpSpPr>
              <p:nvPr/>
            </p:nvGrpSpPr>
            <p:grpSpPr bwMode="auto">
              <a:xfrm>
                <a:off x="5453" y="1666"/>
                <a:ext cx="211" cy="157"/>
                <a:chOff x="5261" y="1282"/>
                <a:chExt cx="211" cy="157"/>
              </a:xfrm>
            </p:grpSpPr>
            <p:sp>
              <p:nvSpPr>
                <p:cNvPr id="37057" name="Rectangle 113"/>
                <p:cNvSpPr>
                  <a:spLocks noChangeArrowheads="1"/>
                </p:cNvSpPr>
                <p:nvPr/>
              </p:nvSpPr>
              <p:spPr bwMode="auto">
                <a:xfrm>
                  <a:off x="5307" y="1284"/>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grpSp>
              <p:nvGrpSpPr>
                <p:cNvPr id="37058" name="Group 118"/>
                <p:cNvGrpSpPr>
                  <a:grpSpLocks/>
                </p:cNvGrpSpPr>
                <p:nvPr/>
              </p:nvGrpSpPr>
              <p:grpSpPr bwMode="auto">
                <a:xfrm>
                  <a:off x="5261" y="1282"/>
                  <a:ext cx="211" cy="157"/>
                  <a:chOff x="857" y="1909"/>
                  <a:chExt cx="211" cy="157"/>
                </a:xfrm>
              </p:grpSpPr>
              <p:sp>
                <p:nvSpPr>
                  <p:cNvPr id="37059" name="Text Box 119"/>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60" name="Text Box 120"/>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nvGrpSpPr>
              <p:cNvPr id="37043" name="Group 131"/>
              <p:cNvGrpSpPr>
                <a:grpSpLocks/>
              </p:cNvGrpSpPr>
              <p:nvPr/>
            </p:nvGrpSpPr>
            <p:grpSpPr bwMode="auto">
              <a:xfrm>
                <a:off x="5114" y="1663"/>
                <a:ext cx="373" cy="160"/>
                <a:chOff x="5426" y="1279"/>
                <a:chExt cx="373" cy="160"/>
              </a:xfrm>
            </p:grpSpPr>
            <p:grpSp>
              <p:nvGrpSpPr>
                <p:cNvPr id="37044" name="Group 109"/>
                <p:cNvGrpSpPr>
                  <a:grpSpLocks/>
                </p:cNvGrpSpPr>
                <p:nvPr/>
              </p:nvGrpSpPr>
              <p:grpSpPr bwMode="auto">
                <a:xfrm>
                  <a:off x="5469" y="1284"/>
                  <a:ext cx="258" cy="144"/>
                  <a:chOff x="1353" y="1539"/>
                  <a:chExt cx="258" cy="144"/>
                </a:xfrm>
              </p:grpSpPr>
              <p:sp>
                <p:nvSpPr>
                  <p:cNvPr id="37054" name="Rectangle 110"/>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55" name="Line 111"/>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56" name="Line 112"/>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7045" name="Group 121"/>
                <p:cNvGrpSpPr>
                  <a:grpSpLocks/>
                </p:cNvGrpSpPr>
                <p:nvPr/>
              </p:nvGrpSpPr>
              <p:grpSpPr bwMode="auto">
                <a:xfrm>
                  <a:off x="5426" y="1282"/>
                  <a:ext cx="211" cy="157"/>
                  <a:chOff x="857" y="1909"/>
                  <a:chExt cx="211" cy="157"/>
                </a:xfrm>
              </p:grpSpPr>
              <p:sp>
                <p:nvSpPr>
                  <p:cNvPr id="37052" name="Text Box 12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53" name="Text Box 12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46" name="Group 124"/>
                <p:cNvGrpSpPr>
                  <a:grpSpLocks/>
                </p:cNvGrpSpPr>
                <p:nvPr/>
              </p:nvGrpSpPr>
              <p:grpSpPr bwMode="auto">
                <a:xfrm>
                  <a:off x="5504" y="1282"/>
                  <a:ext cx="211" cy="157"/>
                  <a:chOff x="857" y="1909"/>
                  <a:chExt cx="211" cy="157"/>
                </a:xfrm>
              </p:grpSpPr>
              <p:sp>
                <p:nvSpPr>
                  <p:cNvPr id="37050" name="Text Box 125"/>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51" name="Text Box 126"/>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47" name="Group 127"/>
                <p:cNvGrpSpPr>
                  <a:grpSpLocks/>
                </p:cNvGrpSpPr>
                <p:nvPr/>
              </p:nvGrpSpPr>
              <p:grpSpPr bwMode="auto">
                <a:xfrm>
                  <a:off x="5588" y="1279"/>
                  <a:ext cx="211" cy="157"/>
                  <a:chOff x="857" y="1909"/>
                  <a:chExt cx="211" cy="157"/>
                </a:xfrm>
              </p:grpSpPr>
              <p:sp>
                <p:nvSpPr>
                  <p:cNvPr id="37048" name="Text Box 128"/>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49" name="Text Box 129"/>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grpSp>
      <p:sp>
        <p:nvSpPr>
          <p:cNvPr id="36881" name="Text Box 137"/>
          <p:cNvSpPr txBox="1">
            <a:spLocks noChangeArrowheads="1"/>
          </p:cNvSpPr>
          <p:nvPr/>
        </p:nvSpPr>
        <p:spPr bwMode="auto">
          <a:xfrm>
            <a:off x="8080376" y="2308225"/>
            <a:ext cx="8937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600">
                <a:latin typeface="Arial" panose="020B0604020202020204" pitchFamily="34" charset="0"/>
                <a:cs typeface="Arial" panose="020B0604020202020204" pitchFamily="34" charset="0"/>
              </a:rPr>
              <a:t>slot 0</a:t>
            </a:r>
          </a:p>
          <a:p>
            <a:pPr algn="ctr">
              <a:spcBef>
                <a:spcPct val="0"/>
              </a:spcBef>
              <a:buClrTx/>
              <a:buSzTx/>
              <a:buFontTx/>
              <a:buNone/>
            </a:pPr>
            <a:r>
              <a:rPr lang="en-US" sz="1600">
                <a:latin typeface="Arial" panose="020B0604020202020204" pitchFamily="34" charset="0"/>
                <a:cs typeface="Arial" panose="020B0604020202020204" pitchFamily="34" charset="0"/>
              </a:rPr>
              <a:t>channel</a:t>
            </a:r>
          </a:p>
          <a:p>
            <a:pPr algn="ctr">
              <a:spcBef>
                <a:spcPct val="0"/>
              </a:spcBef>
              <a:buClrTx/>
              <a:buSzTx/>
              <a:buFontTx/>
              <a:buNone/>
            </a:pPr>
            <a:r>
              <a:rPr lang="en-US" sz="1600">
                <a:latin typeface="Arial" panose="020B0604020202020204" pitchFamily="34" charset="0"/>
                <a:cs typeface="Arial" panose="020B0604020202020204" pitchFamily="34" charset="0"/>
              </a:rPr>
              <a:t>output</a:t>
            </a:r>
          </a:p>
        </p:txBody>
      </p:sp>
      <p:sp>
        <p:nvSpPr>
          <p:cNvPr id="36882" name="Text Box 138"/>
          <p:cNvSpPr txBox="1">
            <a:spLocks noChangeArrowheads="1"/>
          </p:cNvSpPr>
          <p:nvPr/>
        </p:nvSpPr>
        <p:spPr bwMode="auto">
          <a:xfrm>
            <a:off x="7037388" y="2327275"/>
            <a:ext cx="8937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600">
                <a:latin typeface="Arial" panose="020B0604020202020204" pitchFamily="34" charset="0"/>
                <a:cs typeface="Arial" panose="020B0604020202020204" pitchFamily="34" charset="0"/>
              </a:rPr>
              <a:t>slot 1</a:t>
            </a:r>
          </a:p>
          <a:p>
            <a:pPr algn="ctr">
              <a:spcBef>
                <a:spcPct val="0"/>
              </a:spcBef>
              <a:buClrTx/>
              <a:buSzTx/>
              <a:buFontTx/>
              <a:buNone/>
            </a:pPr>
            <a:r>
              <a:rPr lang="en-US" sz="1600">
                <a:latin typeface="Arial" panose="020B0604020202020204" pitchFamily="34" charset="0"/>
                <a:cs typeface="Arial" panose="020B0604020202020204" pitchFamily="34" charset="0"/>
              </a:rPr>
              <a:t>channel</a:t>
            </a:r>
          </a:p>
          <a:p>
            <a:pPr algn="ctr">
              <a:spcBef>
                <a:spcPct val="0"/>
              </a:spcBef>
              <a:buClrTx/>
              <a:buSzTx/>
              <a:buFontTx/>
              <a:buNone/>
            </a:pPr>
            <a:r>
              <a:rPr lang="en-US" sz="1600">
                <a:latin typeface="Arial" panose="020B0604020202020204" pitchFamily="34" charset="0"/>
                <a:cs typeface="Arial" panose="020B0604020202020204" pitchFamily="34" charset="0"/>
              </a:rPr>
              <a:t>output</a:t>
            </a:r>
          </a:p>
        </p:txBody>
      </p:sp>
      <p:sp>
        <p:nvSpPr>
          <p:cNvPr id="36883" name="Line 139"/>
          <p:cNvSpPr>
            <a:spLocks noChangeShapeType="1"/>
          </p:cNvSpPr>
          <p:nvPr/>
        </p:nvSpPr>
        <p:spPr bwMode="auto">
          <a:xfrm flipH="1">
            <a:off x="6962776" y="1666875"/>
            <a:ext cx="9525" cy="947738"/>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84" name="Line 140"/>
          <p:cNvSpPr>
            <a:spLocks noChangeShapeType="1"/>
          </p:cNvSpPr>
          <p:nvPr/>
        </p:nvSpPr>
        <p:spPr bwMode="auto">
          <a:xfrm flipH="1">
            <a:off x="8034339" y="1647825"/>
            <a:ext cx="9525" cy="947738"/>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85" name="Line 141"/>
          <p:cNvSpPr>
            <a:spLocks noChangeShapeType="1"/>
          </p:cNvSpPr>
          <p:nvPr/>
        </p:nvSpPr>
        <p:spPr bwMode="auto">
          <a:xfrm flipH="1">
            <a:off x="9148764" y="1657350"/>
            <a:ext cx="9525" cy="947738"/>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86" name="Text Box 142"/>
          <p:cNvSpPr txBox="1">
            <a:spLocks noChangeArrowheads="1"/>
          </p:cNvSpPr>
          <p:nvPr/>
        </p:nvSpPr>
        <p:spPr bwMode="auto">
          <a:xfrm>
            <a:off x="6942139" y="1184276"/>
            <a:ext cx="2427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2000">
                <a:latin typeface="Arial" panose="020B0604020202020204" pitchFamily="34" charset="0"/>
                <a:cs typeface="Arial" panose="020B0604020202020204" pitchFamily="34" charset="0"/>
              </a:rPr>
              <a:t>channel output Z</a:t>
            </a:r>
            <a:r>
              <a:rPr lang="en-US" sz="2000" baseline="-25000">
                <a:latin typeface="Arial" panose="020B0604020202020204" pitchFamily="34" charset="0"/>
                <a:cs typeface="Arial" panose="020B0604020202020204" pitchFamily="34" charset="0"/>
              </a:rPr>
              <a:t>i,m</a:t>
            </a:r>
          </a:p>
        </p:txBody>
      </p:sp>
      <p:sp>
        <p:nvSpPr>
          <p:cNvPr id="36887" name="Text Box 143"/>
          <p:cNvSpPr txBox="1">
            <a:spLocks noChangeArrowheads="1"/>
          </p:cNvSpPr>
          <p:nvPr/>
        </p:nvSpPr>
        <p:spPr bwMode="auto">
          <a:xfrm>
            <a:off x="1839914" y="2103439"/>
            <a:ext cx="992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2000">
                <a:solidFill>
                  <a:srgbClr val="C00000"/>
                </a:solidFill>
                <a:latin typeface="Arial" panose="020B0604020202020204" pitchFamily="34" charset="0"/>
                <a:cs typeface="Arial" panose="020B0604020202020204" pitchFamily="34" charset="0"/>
              </a:rPr>
              <a:t>sender</a:t>
            </a:r>
          </a:p>
        </p:txBody>
      </p:sp>
      <p:sp>
        <p:nvSpPr>
          <p:cNvPr id="36888" name="Text Box 144"/>
          <p:cNvSpPr txBox="1">
            <a:spLocks noChangeArrowheads="1"/>
          </p:cNvSpPr>
          <p:nvPr/>
        </p:nvSpPr>
        <p:spPr bwMode="auto">
          <a:xfrm>
            <a:off x="3009900" y="2454276"/>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code</a:t>
            </a:r>
          </a:p>
        </p:txBody>
      </p:sp>
      <p:sp>
        <p:nvSpPr>
          <p:cNvPr id="36889" name="Text Box 145"/>
          <p:cNvSpPr txBox="1">
            <a:spLocks noChangeArrowheads="1"/>
          </p:cNvSpPr>
          <p:nvPr/>
        </p:nvSpPr>
        <p:spPr bwMode="auto">
          <a:xfrm>
            <a:off x="3049588" y="1679575"/>
            <a:ext cx="628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data</a:t>
            </a:r>
          </a:p>
          <a:p>
            <a:pPr>
              <a:spcBef>
                <a:spcPct val="0"/>
              </a:spcBef>
              <a:buClrTx/>
              <a:buSzTx/>
              <a:buFontTx/>
              <a:buNone/>
            </a:pPr>
            <a:r>
              <a:rPr lang="en-US" sz="1800">
                <a:latin typeface="Arial" panose="020B0604020202020204" pitchFamily="34" charset="0"/>
                <a:cs typeface="Arial" panose="020B0604020202020204" pitchFamily="34" charset="0"/>
              </a:rPr>
              <a:t>bits</a:t>
            </a:r>
          </a:p>
        </p:txBody>
      </p:sp>
      <p:sp>
        <p:nvSpPr>
          <p:cNvPr id="36890" name="Line 146"/>
          <p:cNvSpPr>
            <a:spLocks noChangeShapeType="1"/>
          </p:cNvSpPr>
          <p:nvPr/>
        </p:nvSpPr>
        <p:spPr bwMode="auto">
          <a:xfrm>
            <a:off x="6656389" y="2054226"/>
            <a:ext cx="319087" cy="47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91" name="Line 151"/>
          <p:cNvSpPr>
            <a:spLocks noChangeShapeType="1"/>
          </p:cNvSpPr>
          <p:nvPr/>
        </p:nvSpPr>
        <p:spPr bwMode="auto">
          <a:xfrm>
            <a:off x="5557838" y="4167188"/>
            <a:ext cx="0" cy="1624012"/>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92" name="Line 152"/>
          <p:cNvSpPr>
            <a:spLocks noChangeShapeType="1"/>
          </p:cNvSpPr>
          <p:nvPr/>
        </p:nvSpPr>
        <p:spPr bwMode="auto">
          <a:xfrm>
            <a:off x="6634163" y="4143376"/>
            <a:ext cx="0" cy="1624013"/>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93" name="Text Box 153"/>
          <p:cNvSpPr txBox="1">
            <a:spLocks noChangeArrowheads="1"/>
          </p:cNvSpPr>
          <p:nvPr/>
        </p:nvSpPr>
        <p:spPr bwMode="auto">
          <a:xfrm>
            <a:off x="4746626" y="5575300"/>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600">
                <a:latin typeface="Arial" panose="020B0604020202020204" pitchFamily="34" charset="0"/>
                <a:cs typeface="Arial" panose="020B0604020202020204" pitchFamily="34" charset="0"/>
              </a:rPr>
              <a:t>slot 1</a:t>
            </a:r>
          </a:p>
        </p:txBody>
      </p:sp>
      <p:sp>
        <p:nvSpPr>
          <p:cNvPr id="36894" name="Text Box 154"/>
          <p:cNvSpPr txBox="1">
            <a:spLocks noChangeArrowheads="1"/>
          </p:cNvSpPr>
          <p:nvPr/>
        </p:nvSpPr>
        <p:spPr bwMode="auto">
          <a:xfrm>
            <a:off x="5765801" y="5580063"/>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600">
                <a:latin typeface="Arial" panose="020B0604020202020204" pitchFamily="34" charset="0"/>
                <a:cs typeface="Arial" panose="020B0604020202020204" pitchFamily="34" charset="0"/>
              </a:rPr>
              <a:t>slot 0</a:t>
            </a:r>
          </a:p>
        </p:txBody>
      </p:sp>
      <p:sp>
        <p:nvSpPr>
          <p:cNvPr id="36895" name="Line 156"/>
          <p:cNvSpPr>
            <a:spLocks noChangeShapeType="1"/>
          </p:cNvSpPr>
          <p:nvPr/>
        </p:nvSpPr>
        <p:spPr bwMode="auto">
          <a:xfrm>
            <a:off x="4481513" y="4206876"/>
            <a:ext cx="0" cy="1624013"/>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404778" name="Group 298"/>
          <p:cNvGrpSpPr>
            <a:grpSpLocks/>
          </p:cNvGrpSpPr>
          <p:nvPr/>
        </p:nvGrpSpPr>
        <p:grpSpPr bwMode="auto">
          <a:xfrm>
            <a:off x="7813676" y="4638675"/>
            <a:ext cx="1076325" cy="274638"/>
            <a:chOff x="3962" y="2922"/>
            <a:chExt cx="678" cy="173"/>
          </a:xfrm>
        </p:grpSpPr>
        <p:sp>
          <p:nvSpPr>
            <p:cNvPr id="37037" name="Rectangle 157"/>
            <p:cNvSpPr>
              <a:spLocks noChangeArrowheads="1"/>
            </p:cNvSpPr>
            <p:nvPr/>
          </p:nvSpPr>
          <p:spPr bwMode="auto">
            <a:xfrm>
              <a:off x="3962" y="2946"/>
              <a:ext cx="678" cy="13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38" name="Text Box 158"/>
            <p:cNvSpPr txBox="1">
              <a:spLocks noChangeArrowheads="1"/>
            </p:cNvSpPr>
            <p:nvPr/>
          </p:nvSpPr>
          <p:spPr bwMode="auto">
            <a:xfrm>
              <a:off x="4048" y="2922"/>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cs typeface="Arial" panose="020B0604020202020204" pitchFamily="34" charset="0"/>
                </a:rPr>
                <a:t>d</a:t>
              </a:r>
              <a:r>
                <a:rPr lang="en-US" sz="1200" baseline="-25000">
                  <a:latin typeface="Arial" panose="020B0604020202020204" pitchFamily="34" charset="0"/>
                  <a:cs typeface="Arial" panose="020B0604020202020204" pitchFamily="34" charset="0"/>
                </a:rPr>
                <a:t>1</a:t>
              </a:r>
              <a:r>
                <a:rPr lang="en-US" sz="1200">
                  <a:latin typeface="Arial" panose="020B0604020202020204" pitchFamily="34" charset="0"/>
                  <a:cs typeface="Arial" panose="020B0604020202020204" pitchFamily="34" charset="0"/>
                </a:rPr>
                <a:t> = -1</a:t>
              </a:r>
            </a:p>
          </p:txBody>
        </p:sp>
      </p:grpSp>
      <p:sp>
        <p:nvSpPr>
          <p:cNvPr id="36897" name="Oval 186"/>
          <p:cNvSpPr>
            <a:spLocks noChangeArrowheads="1"/>
          </p:cNvSpPr>
          <p:nvPr/>
        </p:nvSpPr>
        <p:spPr bwMode="auto">
          <a:xfrm>
            <a:off x="7029450" y="4470401"/>
            <a:ext cx="419100" cy="423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898" name="Line 188"/>
          <p:cNvSpPr>
            <a:spLocks noChangeShapeType="1"/>
          </p:cNvSpPr>
          <p:nvPr/>
        </p:nvSpPr>
        <p:spPr bwMode="auto">
          <a:xfrm>
            <a:off x="6677025" y="4600576"/>
            <a:ext cx="319088" cy="47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99" name="Line 189"/>
          <p:cNvSpPr>
            <a:spLocks noChangeShapeType="1"/>
          </p:cNvSpPr>
          <p:nvPr/>
        </p:nvSpPr>
        <p:spPr bwMode="auto">
          <a:xfrm flipV="1">
            <a:off x="6691314" y="4865688"/>
            <a:ext cx="403225" cy="4302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404776" name="Group 296"/>
          <p:cNvGrpSpPr>
            <a:grpSpLocks/>
          </p:cNvGrpSpPr>
          <p:nvPr/>
        </p:nvGrpSpPr>
        <p:grpSpPr bwMode="auto">
          <a:xfrm>
            <a:off x="8890000" y="4438650"/>
            <a:ext cx="1062038" cy="274638"/>
            <a:chOff x="4640" y="2796"/>
            <a:chExt cx="669" cy="173"/>
          </a:xfrm>
        </p:grpSpPr>
        <p:sp>
          <p:nvSpPr>
            <p:cNvPr id="37035" name="Rectangle 191"/>
            <p:cNvSpPr>
              <a:spLocks noChangeArrowheads="1"/>
            </p:cNvSpPr>
            <p:nvPr/>
          </p:nvSpPr>
          <p:spPr bwMode="auto">
            <a:xfrm>
              <a:off x="4640" y="2820"/>
              <a:ext cx="669" cy="13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36" name="Text Box 192"/>
            <p:cNvSpPr txBox="1">
              <a:spLocks noChangeArrowheads="1"/>
            </p:cNvSpPr>
            <p:nvPr/>
          </p:nvSpPr>
          <p:spPr bwMode="auto">
            <a:xfrm>
              <a:off x="4798" y="2796"/>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cs typeface="Arial" panose="020B0604020202020204" pitchFamily="34" charset="0"/>
                </a:rPr>
                <a:t>d</a:t>
              </a:r>
              <a:r>
                <a:rPr lang="en-US" sz="1200" baseline="-25000">
                  <a:latin typeface="Arial" panose="020B0604020202020204" pitchFamily="34" charset="0"/>
                  <a:cs typeface="Arial" panose="020B0604020202020204" pitchFamily="34" charset="0"/>
                </a:rPr>
                <a:t>0</a:t>
              </a:r>
              <a:r>
                <a:rPr lang="en-US" sz="1200">
                  <a:latin typeface="Arial" panose="020B0604020202020204" pitchFamily="34" charset="0"/>
                  <a:cs typeface="Arial" panose="020B0604020202020204" pitchFamily="34" charset="0"/>
                </a:rPr>
                <a:t> = 1</a:t>
              </a:r>
            </a:p>
          </p:txBody>
        </p:sp>
      </p:grpSp>
      <p:grpSp>
        <p:nvGrpSpPr>
          <p:cNvPr id="404775" name="Group 295"/>
          <p:cNvGrpSpPr>
            <a:grpSpLocks/>
          </p:cNvGrpSpPr>
          <p:nvPr/>
        </p:nvGrpSpPr>
        <p:grpSpPr bwMode="auto">
          <a:xfrm>
            <a:off x="5489575" y="4362451"/>
            <a:ext cx="1263650" cy="1184275"/>
            <a:chOff x="2498" y="2748"/>
            <a:chExt cx="796" cy="746"/>
          </a:xfrm>
        </p:grpSpPr>
        <p:grpSp>
          <p:nvGrpSpPr>
            <p:cNvPr id="36981" name="Group 193"/>
            <p:cNvGrpSpPr>
              <a:grpSpLocks/>
            </p:cNvGrpSpPr>
            <p:nvPr/>
          </p:nvGrpSpPr>
          <p:grpSpPr bwMode="auto">
            <a:xfrm>
              <a:off x="2504" y="3187"/>
              <a:ext cx="790" cy="307"/>
              <a:chOff x="1313" y="1534"/>
              <a:chExt cx="790" cy="307"/>
            </a:xfrm>
          </p:grpSpPr>
          <p:sp>
            <p:nvSpPr>
              <p:cNvPr id="37009" name="Text Box 194"/>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010" name="Group 195"/>
              <p:cNvGrpSpPr>
                <a:grpSpLocks/>
              </p:cNvGrpSpPr>
              <p:nvPr/>
            </p:nvGrpSpPr>
            <p:grpSpPr bwMode="auto">
              <a:xfrm>
                <a:off x="1353" y="1539"/>
                <a:ext cx="258" cy="147"/>
                <a:chOff x="1353" y="1539"/>
                <a:chExt cx="258" cy="144"/>
              </a:xfrm>
            </p:grpSpPr>
            <p:sp>
              <p:nvSpPr>
                <p:cNvPr id="37032" name="Rectangle 196"/>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33" name="Line 197"/>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34" name="Line 198"/>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7011" name="Group 199"/>
              <p:cNvGrpSpPr>
                <a:grpSpLocks/>
              </p:cNvGrpSpPr>
              <p:nvPr/>
            </p:nvGrpSpPr>
            <p:grpSpPr bwMode="auto">
              <a:xfrm>
                <a:off x="1773" y="1686"/>
                <a:ext cx="258" cy="144"/>
                <a:chOff x="1353" y="1539"/>
                <a:chExt cx="258" cy="144"/>
              </a:xfrm>
            </p:grpSpPr>
            <p:sp>
              <p:nvSpPr>
                <p:cNvPr id="37029" name="Rectangle 200"/>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30" name="Line 201"/>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31" name="Line 202"/>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012" name="Rectangle 203"/>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13" name="Rectangle 204"/>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14" name="Text Box 205"/>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15" name="Text Box 206"/>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16" name="Text Box 207"/>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017" name="Group 208"/>
              <p:cNvGrpSpPr>
                <a:grpSpLocks/>
              </p:cNvGrpSpPr>
              <p:nvPr/>
            </p:nvGrpSpPr>
            <p:grpSpPr bwMode="auto">
              <a:xfrm>
                <a:off x="1565" y="1684"/>
                <a:ext cx="211" cy="157"/>
                <a:chOff x="857" y="1909"/>
                <a:chExt cx="211" cy="157"/>
              </a:xfrm>
            </p:grpSpPr>
            <p:sp>
              <p:nvSpPr>
                <p:cNvPr id="37027" name="Text Box 209"/>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28" name="Text Box 210"/>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18" name="Group 211"/>
              <p:cNvGrpSpPr>
                <a:grpSpLocks/>
              </p:cNvGrpSpPr>
              <p:nvPr/>
            </p:nvGrpSpPr>
            <p:grpSpPr bwMode="auto">
              <a:xfrm>
                <a:off x="1730" y="1684"/>
                <a:ext cx="211" cy="157"/>
                <a:chOff x="857" y="1909"/>
                <a:chExt cx="211" cy="157"/>
              </a:xfrm>
            </p:grpSpPr>
            <p:sp>
              <p:nvSpPr>
                <p:cNvPr id="37025" name="Text Box 21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26" name="Text Box 21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19" name="Group 214"/>
              <p:cNvGrpSpPr>
                <a:grpSpLocks/>
              </p:cNvGrpSpPr>
              <p:nvPr/>
            </p:nvGrpSpPr>
            <p:grpSpPr bwMode="auto">
              <a:xfrm>
                <a:off x="1808" y="1684"/>
                <a:ext cx="211" cy="157"/>
                <a:chOff x="857" y="1909"/>
                <a:chExt cx="211" cy="157"/>
              </a:xfrm>
            </p:grpSpPr>
            <p:sp>
              <p:nvSpPr>
                <p:cNvPr id="37023" name="Text Box 215"/>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24" name="Text Box 216"/>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20" name="Group 217"/>
              <p:cNvGrpSpPr>
                <a:grpSpLocks/>
              </p:cNvGrpSpPr>
              <p:nvPr/>
            </p:nvGrpSpPr>
            <p:grpSpPr bwMode="auto">
              <a:xfrm>
                <a:off x="1892" y="1681"/>
                <a:ext cx="211" cy="157"/>
                <a:chOff x="857" y="1909"/>
                <a:chExt cx="211" cy="157"/>
              </a:xfrm>
            </p:grpSpPr>
            <p:sp>
              <p:nvSpPr>
                <p:cNvPr id="37021" name="Text Box 218"/>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22" name="Text Box 219"/>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nvGrpSpPr>
            <p:cNvPr id="36982" name="Group 220"/>
            <p:cNvGrpSpPr>
              <a:grpSpLocks/>
            </p:cNvGrpSpPr>
            <p:nvPr/>
          </p:nvGrpSpPr>
          <p:grpSpPr bwMode="auto">
            <a:xfrm>
              <a:off x="2498" y="2748"/>
              <a:ext cx="790" cy="307"/>
              <a:chOff x="1313" y="1534"/>
              <a:chExt cx="790" cy="307"/>
            </a:xfrm>
          </p:grpSpPr>
          <p:sp>
            <p:nvSpPr>
              <p:cNvPr id="36983" name="Text Box 221"/>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6984" name="Group 222"/>
              <p:cNvGrpSpPr>
                <a:grpSpLocks/>
              </p:cNvGrpSpPr>
              <p:nvPr/>
            </p:nvGrpSpPr>
            <p:grpSpPr bwMode="auto">
              <a:xfrm>
                <a:off x="1353" y="1539"/>
                <a:ext cx="258" cy="147"/>
                <a:chOff x="1353" y="1539"/>
                <a:chExt cx="258" cy="144"/>
              </a:xfrm>
            </p:grpSpPr>
            <p:sp>
              <p:nvSpPr>
                <p:cNvPr id="37006" name="Rectangle 223"/>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07" name="Line 224"/>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08" name="Line 225"/>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6985" name="Group 226"/>
              <p:cNvGrpSpPr>
                <a:grpSpLocks/>
              </p:cNvGrpSpPr>
              <p:nvPr/>
            </p:nvGrpSpPr>
            <p:grpSpPr bwMode="auto">
              <a:xfrm>
                <a:off x="1773" y="1686"/>
                <a:ext cx="258" cy="144"/>
                <a:chOff x="1353" y="1539"/>
                <a:chExt cx="258" cy="144"/>
              </a:xfrm>
            </p:grpSpPr>
            <p:sp>
              <p:nvSpPr>
                <p:cNvPr id="37003" name="Rectangle 227"/>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04" name="Line 228"/>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05" name="Line 229"/>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6986" name="Rectangle 230"/>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87" name="Rectangle 231"/>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88" name="Text Box 232"/>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89" name="Text Box 233"/>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90" name="Text Box 234"/>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6991" name="Group 235"/>
              <p:cNvGrpSpPr>
                <a:grpSpLocks/>
              </p:cNvGrpSpPr>
              <p:nvPr/>
            </p:nvGrpSpPr>
            <p:grpSpPr bwMode="auto">
              <a:xfrm>
                <a:off x="1565" y="1684"/>
                <a:ext cx="211" cy="157"/>
                <a:chOff x="857" y="1909"/>
                <a:chExt cx="211" cy="157"/>
              </a:xfrm>
            </p:grpSpPr>
            <p:sp>
              <p:nvSpPr>
                <p:cNvPr id="37001" name="Text Box 236"/>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02" name="Text Box 237"/>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92" name="Group 238"/>
              <p:cNvGrpSpPr>
                <a:grpSpLocks/>
              </p:cNvGrpSpPr>
              <p:nvPr/>
            </p:nvGrpSpPr>
            <p:grpSpPr bwMode="auto">
              <a:xfrm>
                <a:off x="1730" y="1684"/>
                <a:ext cx="211" cy="157"/>
                <a:chOff x="857" y="1909"/>
                <a:chExt cx="211" cy="157"/>
              </a:xfrm>
            </p:grpSpPr>
            <p:sp>
              <p:nvSpPr>
                <p:cNvPr id="36999" name="Text Box 239"/>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00" name="Text Box 240"/>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93" name="Group 241"/>
              <p:cNvGrpSpPr>
                <a:grpSpLocks/>
              </p:cNvGrpSpPr>
              <p:nvPr/>
            </p:nvGrpSpPr>
            <p:grpSpPr bwMode="auto">
              <a:xfrm>
                <a:off x="1808" y="1684"/>
                <a:ext cx="211" cy="157"/>
                <a:chOff x="857" y="1909"/>
                <a:chExt cx="211" cy="157"/>
              </a:xfrm>
            </p:grpSpPr>
            <p:sp>
              <p:nvSpPr>
                <p:cNvPr id="36997" name="Text Box 24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98" name="Text Box 24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94" name="Group 244"/>
              <p:cNvGrpSpPr>
                <a:grpSpLocks/>
              </p:cNvGrpSpPr>
              <p:nvPr/>
            </p:nvGrpSpPr>
            <p:grpSpPr bwMode="auto">
              <a:xfrm>
                <a:off x="1892" y="1681"/>
                <a:ext cx="211" cy="157"/>
                <a:chOff x="857" y="1909"/>
                <a:chExt cx="211" cy="157"/>
              </a:xfrm>
            </p:grpSpPr>
            <p:sp>
              <p:nvSpPr>
                <p:cNvPr id="36995" name="Text Box 245"/>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96" name="Text Box 246"/>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grpSp>
        <p:nvGrpSpPr>
          <p:cNvPr id="404777" name="Group 297"/>
          <p:cNvGrpSpPr>
            <a:grpSpLocks/>
          </p:cNvGrpSpPr>
          <p:nvPr/>
        </p:nvGrpSpPr>
        <p:grpSpPr bwMode="auto">
          <a:xfrm>
            <a:off x="4398964" y="4362450"/>
            <a:ext cx="1277937" cy="1174750"/>
            <a:chOff x="1811" y="2748"/>
            <a:chExt cx="805" cy="740"/>
          </a:xfrm>
        </p:grpSpPr>
        <p:grpSp>
          <p:nvGrpSpPr>
            <p:cNvPr id="36922" name="Group 159"/>
            <p:cNvGrpSpPr>
              <a:grpSpLocks/>
            </p:cNvGrpSpPr>
            <p:nvPr/>
          </p:nvGrpSpPr>
          <p:grpSpPr bwMode="auto">
            <a:xfrm>
              <a:off x="1826" y="3181"/>
              <a:ext cx="790" cy="307"/>
              <a:chOff x="1313" y="1534"/>
              <a:chExt cx="790" cy="307"/>
            </a:xfrm>
          </p:grpSpPr>
          <p:sp>
            <p:nvSpPr>
              <p:cNvPr id="36955" name="Text Box 160"/>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6956" name="Group 161"/>
              <p:cNvGrpSpPr>
                <a:grpSpLocks/>
              </p:cNvGrpSpPr>
              <p:nvPr/>
            </p:nvGrpSpPr>
            <p:grpSpPr bwMode="auto">
              <a:xfrm>
                <a:off x="1353" y="1539"/>
                <a:ext cx="258" cy="147"/>
                <a:chOff x="1353" y="1539"/>
                <a:chExt cx="258" cy="144"/>
              </a:xfrm>
            </p:grpSpPr>
            <p:sp>
              <p:nvSpPr>
                <p:cNvPr id="36978" name="Rectangle 162"/>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79" name="Line 163"/>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80" name="Line 164"/>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6957" name="Group 165"/>
              <p:cNvGrpSpPr>
                <a:grpSpLocks/>
              </p:cNvGrpSpPr>
              <p:nvPr/>
            </p:nvGrpSpPr>
            <p:grpSpPr bwMode="auto">
              <a:xfrm>
                <a:off x="1773" y="1686"/>
                <a:ext cx="258" cy="144"/>
                <a:chOff x="1353" y="1539"/>
                <a:chExt cx="258" cy="144"/>
              </a:xfrm>
            </p:grpSpPr>
            <p:sp>
              <p:nvSpPr>
                <p:cNvPr id="36975" name="Rectangle 166"/>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76" name="Line 167"/>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77" name="Line 168"/>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6958" name="Rectangle 169"/>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59" name="Rectangle 170"/>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60" name="Text Box 171"/>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61" name="Text Box 172"/>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62" name="Text Box 173"/>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6963" name="Group 174"/>
              <p:cNvGrpSpPr>
                <a:grpSpLocks/>
              </p:cNvGrpSpPr>
              <p:nvPr/>
            </p:nvGrpSpPr>
            <p:grpSpPr bwMode="auto">
              <a:xfrm>
                <a:off x="1565" y="1684"/>
                <a:ext cx="211" cy="157"/>
                <a:chOff x="857" y="1909"/>
                <a:chExt cx="211" cy="157"/>
              </a:xfrm>
            </p:grpSpPr>
            <p:sp>
              <p:nvSpPr>
                <p:cNvPr id="36973" name="Text Box 175"/>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74" name="Text Box 176"/>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64" name="Group 177"/>
              <p:cNvGrpSpPr>
                <a:grpSpLocks/>
              </p:cNvGrpSpPr>
              <p:nvPr/>
            </p:nvGrpSpPr>
            <p:grpSpPr bwMode="auto">
              <a:xfrm>
                <a:off x="1730" y="1684"/>
                <a:ext cx="211" cy="157"/>
                <a:chOff x="857" y="1909"/>
                <a:chExt cx="211" cy="157"/>
              </a:xfrm>
            </p:grpSpPr>
            <p:sp>
              <p:nvSpPr>
                <p:cNvPr id="36971" name="Text Box 178"/>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72" name="Text Box 179"/>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65" name="Group 180"/>
              <p:cNvGrpSpPr>
                <a:grpSpLocks/>
              </p:cNvGrpSpPr>
              <p:nvPr/>
            </p:nvGrpSpPr>
            <p:grpSpPr bwMode="auto">
              <a:xfrm>
                <a:off x="1808" y="1684"/>
                <a:ext cx="211" cy="157"/>
                <a:chOff x="857" y="1909"/>
                <a:chExt cx="211" cy="157"/>
              </a:xfrm>
            </p:grpSpPr>
            <p:sp>
              <p:nvSpPr>
                <p:cNvPr id="36969" name="Text Box 181"/>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70" name="Text Box 182"/>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66" name="Group 183"/>
              <p:cNvGrpSpPr>
                <a:grpSpLocks/>
              </p:cNvGrpSpPr>
              <p:nvPr/>
            </p:nvGrpSpPr>
            <p:grpSpPr bwMode="auto">
              <a:xfrm>
                <a:off x="1892" y="1681"/>
                <a:ext cx="211" cy="157"/>
                <a:chOff x="857" y="1909"/>
                <a:chExt cx="211" cy="157"/>
              </a:xfrm>
            </p:grpSpPr>
            <p:sp>
              <p:nvSpPr>
                <p:cNvPr id="36967" name="Text Box 184"/>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68" name="Text Box 185"/>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nvGrpSpPr>
            <p:cNvPr id="36923" name="Group 247"/>
            <p:cNvGrpSpPr>
              <a:grpSpLocks/>
            </p:cNvGrpSpPr>
            <p:nvPr/>
          </p:nvGrpSpPr>
          <p:grpSpPr bwMode="auto">
            <a:xfrm>
              <a:off x="1811" y="2748"/>
              <a:ext cx="787" cy="307"/>
              <a:chOff x="4928" y="1534"/>
              <a:chExt cx="787" cy="307"/>
            </a:xfrm>
          </p:grpSpPr>
          <p:grpSp>
            <p:nvGrpSpPr>
              <p:cNvPr id="36924" name="Group 248"/>
              <p:cNvGrpSpPr>
                <a:grpSpLocks/>
              </p:cNvGrpSpPr>
              <p:nvPr/>
            </p:nvGrpSpPr>
            <p:grpSpPr bwMode="auto">
              <a:xfrm>
                <a:off x="5354" y="1534"/>
                <a:ext cx="361" cy="154"/>
                <a:chOff x="5009" y="1132"/>
                <a:chExt cx="361" cy="154"/>
              </a:xfrm>
            </p:grpSpPr>
            <p:sp>
              <p:nvSpPr>
                <p:cNvPr id="36948" name="Text Box 249"/>
                <p:cNvSpPr txBox="1">
                  <a:spLocks noChangeArrowheads="1"/>
                </p:cNvSpPr>
                <p:nvPr/>
              </p:nvSpPr>
              <p:spPr bwMode="auto">
                <a:xfrm>
                  <a:off x="5009"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6949" name="Group 250"/>
                <p:cNvGrpSpPr>
                  <a:grpSpLocks/>
                </p:cNvGrpSpPr>
                <p:nvPr/>
              </p:nvGrpSpPr>
              <p:grpSpPr bwMode="auto">
                <a:xfrm>
                  <a:off x="5049" y="1137"/>
                  <a:ext cx="258" cy="147"/>
                  <a:chOff x="1353" y="1539"/>
                  <a:chExt cx="258" cy="144"/>
                </a:xfrm>
              </p:grpSpPr>
              <p:sp>
                <p:nvSpPr>
                  <p:cNvPr id="36952" name="Rectangle 251"/>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53" name="Line 252"/>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54" name="Line 253"/>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6950" name="Text Box 254"/>
                <p:cNvSpPr txBox="1">
                  <a:spLocks noChangeArrowheads="1"/>
                </p:cNvSpPr>
                <p:nvPr/>
              </p:nvSpPr>
              <p:spPr bwMode="auto">
                <a:xfrm>
                  <a:off x="5087"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51" name="Text Box 255"/>
                <p:cNvSpPr txBox="1">
                  <a:spLocks noChangeArrowheads="1"/>
                </p:cNvSpPr>
                <p:nvPr/>
              </p:nvSpPr>
              <p:spPr bwMode="auto">
                <a:xfrm>
                  <a:off x="5174"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grpSp>
            <p:nvGrpSpPr>
              <p:cNvPr id="36925" name="Group 256"/>
              <p:cNvGrpSpPr>
                <a:grpSpLocks/>
              </p:cNvGrpSpPr>
              <p:nvPr/>
            </p:nvGrpSpPr>
            <p:grpSpPr bwMode="auto">
              <a:xfrm>
                <a:off x="4928" y="1536"/>
                <a:ext cx="550" cy="305"/>
                <a:chOff x="5114" y="1518"/>
                <a:chExt cx="550" cy="305"/>
              </a:xfrm>
            </p:grpSpPr>
            <p:grpSp>
              <p:nvGrpSpPr>
                <p:cNvPr id="36926" name="Group 257"/>
                <p:cNvGrpSpPr>
                  <a:grpSpLocks/>
                </p:cNvGrpSpPr>
                <p:nvPr/>
              </p:nvGrpSpPr>
              <p:grpSpPr bwMode="auto">
                <a:xfrm>
                  <a:off x="5375" y="1518"/>
                  <a:ext cx="196" cy="158"/>
                  <a:chOff x="5378" y="1518"/>
                  <a:chExt cx="196" cy="158"/>
                </a:xfrm>
              </p:grpSpPr>
              <p:sp>
                <p:nvSpPr>
                  <p:cNvPr id="36946" name="Rectangle 258"/>
                  <p:cNvSpPr>
                    <a:spLocks noChangeArrowheads="1"/>
                  </p:cNvSpPr>
                  <p:nvPr/>
                </p:nvSpPr>
                <p:spPr bwMode="auto">
                  <a:xfrm>
                    <a:off x="5418" y="1518"/>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47" name="Text Box 259"/>
                  <p:cNvSpPr txBox="1">
                    <a:spLocks noChangeArrowheads="1"/>
                  </p:cNvSpPr>
                  <p:nvPr/>
                </p:nvSpPr>
                <p:spPr bwMode="auto">
                  <a:xfrm>
                    <a:off x="5378" y="152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grpSp>
              <p:nvGrpSpPr>
                <p:cNvPr id="36927" name="Group 260"/>
                <p:cNvGrpSpPr>
                  <a:grpSpLocks/>
                </p:cNvGrpSpPr>
                <p:nvPr/>
              </p:nvGrpSpPr>
              <p:grpSpPr bwMode="auto">
                <a:xfrm>
                  <a:off x="5453" y="1666"/>
                  <a:ext cx="211" cy="157"/>
                  <a:chOff x="5261" y="1282"/>
                  <a:chExt cx="211" cy="157"/>
                </a:xfrm>
              </p:grpSpPr>
              <p:sp>
                <p:nvSpPr>
                  <p:cNvPr id="36942" name="Rectangle 261"/>
                  <p:cNvSpPr>
                    <a:spLocks noChangeArrowheads="1"/>
                  </p:cNvSpPr>
                  <p:nvPr/>
                </p:nvSpPr>
                <p:spPr bwMode="auto">
                  <a:xfrm>
                    <a:off x="5307" y="1284"/>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grpSp>
                <p:nvGrpSpPr>
                  <p:cNvPr id="36943" name="Group 262"/>
                  <p:cNvGrpSpPr>
                    <a:grpSpLocks/>
                  </p:cNvGrpSpPr>
                  <p:nvPr/>
                </p:nvGrpSpPr>
                <p:grpSpPr bwMode="auto">
                  <a:xfrm>
                    <a:off x="5261" y="1282"/>
                    <a:ext cx="211" cy="157"/>
                    <a:chOff x="857" y="1909"/>
                    <a:chExt cx="211" cy="157"/>
                  </a:xfrm>
                </p:grpSpPr>
                <p:sp>
                  <p:nvSpPr>
                    <p:cNvPr id="36944" name="Text Box 263"/>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45" name="Text Box 264"/>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nvGrpSpPr>
                <p:cNvPr id="36928" name="Group 265"/>
                <p:cNvGrpSpPr>
                  <a:grpSpLocks/>
                </p:cNvGrpSpPr>
                <p:nvPr/>
              </p:nvGrpSpPr>
              <p:grpSpPr bwMode="auto">
                <a:xfrm>
                  <a:off x="5114" y="1663"/>
                  <a:ext cx="373" cy="160"/>
                  <a:chOff x="5426" y="1279"/>
                  <a:chExt cx="373" cy="160"/>
                </a:xfrm>
              </p:grpSpPr>
              <p:grpSp>
                <p:nvGrpSpPr>
                  <p:cNvPr id="36929" name="Group 266"/>
                  <p:cNvGrpSpPr>
                    <a:grpSpLocks/>
                  </p:cNvGrpSpPr>
                  <p:nvPr/>
                </p:nvGrpSpPr>
                <p:grpSpPr bwMode="auto">
                  <a:xfrm>
                    <a:off x="5469" y="1284"/>
                    <a:ext cx="258" cy="144"/>
                    <a:chOff x="1353" y="1539"/>
                    <a:chExt cx="258" cy="144"/>
                  </a:xfrm>
                </p:grpSpPr>
                <p:sp>
                  <p:nvSpPr>
                    <p:cNvPr id="36939" name="Rectangle 267"/>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40" name="Line 268"/>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41" name="Line 269"/>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6930" name="Group 270"/>
                  <p:cNvGrpSpPr>
                    <a:grpSpLocks/>
                  </p:cNvGrpSpPr>
                  <p:nvPr/>
                </p:nvGrpSpPr>
                <p:grpSpPr bwMode="auto">
                  <a:xfrm>
                    <a:off x="5426" y="1282"/>
                    <a:ext cx="211" cy="157"/>
                    <a:chOff x="857" y="1909"/>
                    <a:chExt cx="211" cy="157"/>
                  </a:xfrm>
                </p:grpSpPr>
                <p:sp>
                  <p:nvSpPr>
                    <p:cNvPr id="36937" name="Text Box 271"/>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38" name="Text Box 272"/>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31" name="Group 273"/>
                  <p:cNvGrpSpPr>
                    <a:grpSpLocks/>
                  </p:cNvGrpSpPr>
                  <p:nvPr/>
                </p:nvGrpSpPr>
                <p:grpSpPr bwMode="auto">
                  <a:xfrm>
                    <a:off x="5504" y="1282"/>
                    <a:ext cx="211" cy="157"/>
                    <a:chOff x="857" y="1909"/>
                    <a:chExt cx="211" cy="157"/>
                  </a:xfrm>
                </p:grpSpPr>
                <p:sp>
                  <p:nvSpPr>
                    <p:cNvPr id="36935" name="Text Box 274"/>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36" name="Text Box 275"/>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32" name="Group 276"/>
                  <p:cNvGrpSpPr>
                    <a:grpSpLocks/>
                  </p:cNvGrpSpPr>
                  <p:nvPr/>
                </p:nvGrpSpPr>
                <p:grpSpPr bwMode="auto">
                  <a:xfrm>
                    <a:off x="5588" y="1279"/>
                    <a:ext cx="211" cy="157"/>
                    <a:chOff x="857" y="1909"/>
                    <a:chExt cx="211" cy="157"/>
                  </a:xfrm>
                </p:grpSpPr>
                <p:sp>
                  <p:nvSpPr>
                    <p:cNvPr id="36933" name="Text Box 277"/>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34" name="Text Box 278"/>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grpSp>
      </p:grpSp>
      <p:sp>
        <p:nvSpPr>
          <p:cNvPr id="36903" name="Text Box 279"/>
          <p:cNvSpPr txBox="1">
            <a:spLocks noChangeArrowheads="1"/>
          </p:cNvSpPr>
          <p:nvPr/>
        </p:nvSpPr>
        <p:spPr bwMode="auto">
          <a:xfrm>
            <a:off x="8913813" y="4922838"/>
            <a:ext cx="8937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600">
                <a:latin typeface="Arial" panose="020B0604020202020204" pitchFamily="34" charset="0"/>
                <a:cs typeface="Arial" panose="020B0604020202020204" pitchFamily="34" charset="0"/>
              </a:rPr>
              <a:t>slot 0</a:t>
            </a:r>
          </a:p>
          <a:p>
            <a:pPr algn="ctr">
              <a:spcBef>
                <a:spcPct val="0"/>
              </a:spcBef>
              <a:buClrTx/>
              <a:buSzTx/>
              <a:buFontTx/>
              <a:buNone/>
            </a:pPr>
            <a:r>
              <a:rPr lang="en-US" sz="1600">
                <a:latin typeface="Arial" panose="020B0604020202020204" pitchFamily="34" charset="0"/>
                <a:cs typeface="Arial" panose="020B0604020202020204" pitchFamily="34" charset="0"/>
              </a:rPr>
              <a:t>channel</a:t>
            </a:r>
          </a:p>
          <a:p>
            <a:pPr algn="ctr">
              <a:spcBef>
                <a:spcPct val="0"/>
              </a:spcBef>
              <a:buClrTx/>
              <a:buSzTx/>
              <a:buFontTx/>
              <a:buNone/>
            </a:pPr>
            <a:r>
              <a:rPr lang="en-US" sz="1600">
                <a:latin typeface="Arial" panose="020B0604020202020204" pitchFamily="34" charset="0"/>
                <a:cs typeface="Arial" panose="020B0604020202020204" pitchFamily="34" charset="0"/>
              </a:rPr>
              <a:t>output</a:t>
            </a:r>
          </a:p>
        </p:txBody>
      </p:sp>
      <p:sp>
        <p:nvSpPr>
          <p:cNvPr id="36904" name="Text Box 280"/>
          <p:cNvSpPr txBox="1">
            <a:spLocks noChangeArrowheads="1"/>
          </p:cNvSpPr>
          <p:nvPr/>
        </p:nvSpPr>
        <p:spPr bwMode="auto">
          <a:xfrm>
            <a:off x="7870826" y="4941888"/>
            <a:ext cx="8937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600">
                <a:latin typeface="Arial" panose="020B0604020202020204" pitchFamily="34" charset="0"/>
                <a:cs typeface="Arial" panose="020B0604020202020204" pitchFamily="34" charset="0"/>
              </a:rPr>
              <a:t>slot 1</a:t>
            </a:r>
          </a:p>
          <a:p>
            <a:pPr algn="ctr">
              <a:spcBef>
                <a:spcPct val="0"/>
              </a:spcBef>
              <a:buClrTx/>
              <a:buSzTx/>
              <a:buFontTx/>
              <a:buNone/>
            </a:pPr>
            <a:r>
              <a:rPr lang="en-US" sz="1600">
                <a:latin typeface="Arial" panose="020B0604020202020204" pitchFamily="34" charset="0"/>
                <a:cs typeface="Arial" panose="020B0604020202020204" pitchFamily="34" charset="0"/>
              </a:rPr>
              <a:t>channel</a:t>
            </a:r>
          </a:p>
          <a:p>
            <a:pPr algn="ctr">
              <a:spcBef>
                <a:spcPct val="0"/>
              </a:spcBef>
              <a:buClrTx/>
              <a:buSzTx/>
              <a:buFontTx/>
              <a:buNone/>
            </a:pPr>
            <a:r>
              <a:rPr lang="en-US" sz="1600">
                <a:latin typeface="Arial" panose="020B0604020202020204" pitchFamily="34" charset="0"/>
                <a:cs typeface="Arial" panose="020B0604020202020204" pitchFamily="34" charset="0"/>
              </a:rPr>
              <a:t>output</a:t>
            </a:r>
          </a:p>
        </p:txBody>
      </p:sp>
      <p:sp>
        <p:nvSpPr>
          <p:cNvPr id="36905" name="Line 281"/>
          <p:cNvSpPr>
            <a:spLocks noChangeShapeType="1"/>
          </p:cNvSpPr>
          <p:nvPr/>
        </p:nvSpPr>
        <p:spPr bwMode="auto">
          <a:xfrm flipH="1">
            <a:off x="7796214" y="4281489"/>
            <a:ext cx="9525" cy="947737"/>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06" name="Line 282"/>
          <p:cNvSpPr>
            <a:spLocks noChangeShapeType="1"/>
          </p:cNvSpPr>
          <p:nvPr/>
        </p:nvSpPr>
        <p:spPr bwMode="auto">
          <a:xfrm flipH="1">
            <a:off x="8867776" y="4262439"/>
            <a:ext cx="9525" cy="947737"/>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07" name="Line 283"/>
          <p:cNvSpPr>
            <a:spLocks noChangeShapeType="1"/>
          </p:cNvSpPr>
          <p:nvPr/>
        </p:nvSpPr>
        <p:spPr bwMode="auto">
          <a:xfrm flipH="1">
            <a:off x="9982201" y="4271964"/>
            <a:ext cx="9525" cy="947737"/>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08" name="Text Box 285"/>
          <p:cNvSpPr txBox="1">
            <a:spLocks noChangeArrowheads="1"/>
          </p:cNvSpPr>
          <p:nvPr/>
        </p:nvSpPr>
        <p:spPr bwMode="auto">
          <a:xfrm>
            <a:off x="2757488" y="5446713"/>
            <a:ext cx="1096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2000">
                <a:solidFill>
                  <a:srgbClr val="C00000"/>
                </a:solidFill>
                <a:latin typeface="Arial" panose="020B0604020202020204" pitchFamily="34" charset="0"/>
                <a:cs typeface="Arial" panose="020B0604020202020204" pitchFamily="34" charset="0"/>
              </a:rPr>
              <a:t>receiver</a:t>
            </a:r>
          </a:p>
        </p:txBody>
      </p:sp>
      <p:sp>
        <p:nvSpPr>
          <p:cNvPr id="36909" name="Text Box 286"/>
          <p:cNvSpPr txBox="1">
            <a:spLocks noChangeArrowheads="1"/>
          </p:cNvSpPr>
          <p:nvPr/>
        </p:nvSpPr>
        <p:spPr bwMode="auto">
          <a:xfrm>
            <a:off x="3843338" y="5068888"/>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code</a:t>
            </a:r>
          </a:p>
        </p:txBody>
      </p:sp>
      <p:sp>
        <p:nvSpPr>
          <p:cNvPr id="36910" name="Text Box 287"/>
          <p:cNvSpPr txBox="1">
            <a:spLocks noChangeArrowheads="1"/>
          </p:cNvSpPr>
          <p:nvPr/>
        </p:nvSpPr>
        <p:spPr bwMode="auto">
          <a:xfrm>
            <a:off x="2865438" y="4303713"/>
            <a:ext cx="1047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received</a:t>
            </a:r>
          </a:p>
          <a:p>
            <a:pPr>
              <a:spcBef>
                <a:spcPct val="0"/>
              </a:spcBef>
              <a:buClrTx/>
              <a:buSzTx/>
              <a:buFontTx/>
              <a:buNone/>
            </a:pPr>
            <a:r>
              <a:rPr lang="en-US" sz="1800">
                <a:latin typeface="Arial" panose="020B0604020202020204" pitchFamily="34" charset="0"/>
                <a:cs typeface="Arial" panose="020B0604020202020204" pitchFamily="34" charset="0"/>
              </a:rPr>
              <a:t>input</a:t>
            </a:r>
          </a:p>
        </p:txBody>
      </p:sp>
      <p:sp>
        <p:nvSpPr>
          <p:cNvPr id="36911" name="Line 288"/>
          <p:cNvSpPr>
            <a:spLocks noChangeShapeType="1"/>
          </p:cNvSpPr>
          <p:nvPr/>
        </p:nvSpPr>
        <p:spPr bwMode="auto">
          <a:xfrm>
            <a:off x="7489825" y="4668838"/>
            <a:ext cx="319088" cy="47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36912" name="Group 294"/>
          <p:cNvGrpSpPr>
            <a:grpSpLocks/>
          </p:cNvGrpSpPr>
          <p:nvPr/>
        </p:nvGrpSpPr>
        <p:grpSpPr bwMode="auto">
          <a:xfrm>
            <a:off x="6527800" y="3530600"/>
            <a:ext cx="1517650" cy="977900"/>
            <a:chOff x="4239" y="2007"/>
            <a:chExt cx="956" cy="616"/>
          </a:xfrm>
        </p:grpSpPr>
        <p:sp>
          <p:nvSpPr>
            <p:cNvPr id="36917" name="Text Box 187"/>
            <p:cNvSpPr txBox="1">
              <a:spLocks noChangeArrowheads="1"/>
            </p:cNvSpPr>
            <p:nvPr/>
          </p:nvSpPr>
          <p:spPr bwMode="auto">
            <a:xfrm>
              <a:off x="4239" y="2047"/>
              <a:ext cx="9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D</a:t>
              </a:r>
              <a:r>
                <a:rPr lang="en-US" sz="1800" baseline="-25000">
                  <a:latin typeface="Arial" panose="020B0604020202020204" pitchFamily="34" charset="0"/>
                  <a:cs typeface="Arial" panose="020B0604020202020204" pitchFamily="34" charset="0"/>
                </a:rPr>
                <a:t>i </a:t>
              </a:r>
              <a:r>
                <a:rPr lang="en-US" sz="1800">
                  <a:latin typeface="Arial" panose="020B0604020202020204" pitchFamily="34" charset="0"/>
                  <a:cs typeface="Arial" panose="020B0604020202020204" pitchFamily="34" charset="0"/>
                </a:rPr>
                <a:t>= </a:t>
              </a:r>
              <a:r>
                <a:rPr lang="en-US">
                  <a:latin typeface="Symbol" panose="05050102010706020507" pitchFamily="18" charset="2"/>
                  <a:cs typeface="Arial" panose="020B0604020202020204" pitchFamily="34" charset="0"/>
                </a:rPr>
                <a:t>S</a:t>
              </a:r>
              <a:r>
                <a:rPr lang="en-US" sz="1800" baseline="-25000">
                  <a:latin typeface="Arial" panose="020B0604020202020204" pitchFamily="34" charset="0"/>
                  <a:cs typeface="Arial" panose="020B0604020202020204" pitchFamily="34" charset="0"/>
                </a:rPr>
                <a:t> </a:t>
              </a:r>
              <a:r>
                <a:rPr lang="en-US" sz="1800">
                  <a:latin typeface="Arial" panose="020B0604020202020204" pitchFamily="34" charset="0"/>
                  <a:cs typeface="Arial" panose="020B0604020202020204" pitchFamily="34" charset="0"/>
                </a:rPr>
                <a:t>Z</a:t>
              </a:r>
              <a:r>
                <a:rPr lang="en-US" sz="1800" baseline="-25000">
                  <a:latin typeface="Arial" panose="020B0604020202020204" pitchFamily="34" charset="0"/>
                  <a:cs typeface="Arial" panose="020B0604020202020204" pitchFamily="34" charset="0"/>
                </a:rPr>
                <a:t>i,m</a:t>
              </a:r>
              <a:r>
                <a:rPr lang="en-US" sz="2400" baseline="30000">
                  <a:latin typeface="Arial" panose="020B0604020202020204" pitchFamily="34" charset="0"/>
                  <a:cs typeface="Arial" panose="020B0604020202020204" pitchFamily="34" charset="0"/>
                </a:rPr>
                <a:t>.</a:t>
              </a:r>
              <a:r>
                <a:rPr lang="en-US" sz="1800">
                  <a:latin typeface="Arial" panose="020B0604020202020204" pitchFamily="34" charset="0"/>
                  <a:cs typeface="Arial" panose="020B0604020202020204" pitchFamily="34" charset="0"/>
                </a:rPr>
                <a:t>c</a:t>
              </a:r>
              <a:r>
                <a:rPr lang="en-US" sz="1800" baseline="-25000">
                  <a:latin typeface="Arial" panose="020B0604020202020204" pitchFamily="34" charset="0"/>
                  <a:cs typeface="Arial" panose="020B0604020202020204" pitchFamily="34" charset="0"/>
                </a:rPr>
                <a:t>m</a:t>
              </a:r>
            </a:p>
          </p:txBody>
        </p:sp>
        <p:sp>
          <p:nvSpPr>
            <p:cNvPr id="36918" name="Text Box 289"/>
            <p:cNvSpPr txBox="1">
              <a:spLocks noChangeArrowheads="1"/>
            </p:cNvSpPr>
            <p:nvPr/>
          </p:nvSpPr>
          <p:spPr bwMode="auto">
            <a:xfrm>
              <a:off x="4498" y="2258"/>
              <a:ext cx="30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m=1</a:t>
              </a:r>
            </a:p>
          </p:txBody>
        </p:sp>
        <p:sp>
          <p:nvSpPr>
            <p:cNvPr id="36919" name="Text Box 290"/>
            <p:cNvSpPr txBox="1">
              <a:spLocks noChangeArrowheads="1"/>
            </p:cNvSpPr>
            <p:nvPr/>
          </p:nvSpPr>
          <p:spPr bwMode="auto">
            <a:xfrm>
              <a:off x="4541" y="2007"/>
              <a:ext cx="1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M</a:t>
              </a:r>
            </a:p>
          </p:txBody>
        </p:sp>
        <p:sp>
          <p:nvSpPr>
            <p:cNvPr id="36920" name="Text Box 291"/>
            <p:cNvSpPr txBox="1">
              <a:spLocks noChangeArrowheads="1"/>
            </p:cNvSpPr>
            <p:nvPr/>
          </p:nvSpPr>
          <p:spPr bwMode="auto">
            <a:xfrm>
              <a:off x="4718" y="2392"/>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rPr>
                <a:t>M</a:t>
              </a:r>
            </a:p>
          </p:txBody>
        </p:sp>
        <p:sp>
          <p:nvSpPr>
            <p:cNvPr id="36921" name="Line 293"/>
            <p:cNvSpPr>
              <a:spLocks noChangeShapeType="1"/>
            </p:cNvSpPr>
            <p:nvPr/>
          </p:nvSpPr>
          <p:spPr bwMode="auto">
            <a:xfrm>
              <a:off x="4561" y="2410"/>
              <a:ext cx="55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404780" name="Freeform 300"/>
          <p:cNvSpPr>
            <a:spLocks/>
          </p:cNvSpPr>
          <p:nvPr/>
        </p:nvSpPr>
        <p:spPr bwMode="auto">
          <a:xfrm>
            <a:off x="9269413" y="2060576"/>
            <a:ext cx="341312" cy="1376363"/>
          </a:xfrm>
          <a:custGeom>
            <a:avLst/>
            <a:gdLst>
              <a:gd name="T0" fmla="*/ 0 w 215"/>
              <a:gd name="T1" fmla="*/ 0 h 819"/>
              <a:gd name="T2" fmla="*/ 2147483646 w 215"/>
              <a:gd name="T3" fmla="*/ 0 h 819"/>
              <a:gd name="T4" fmla="*/ 2147483646 w 215"/>
              <a:gd name="T5" fmla="*/ 2147483646 h 819"/>
              <a:gd name="T6" fmla="*/ 0 60000 65536"/>
              <a:gd name="T7" fmla="*/ 0 60000 65536"/>
              <a:gd name="T8" fmla="*/ 0 60000 65536"/>
            </a:gdLst>
            <a:ahLst/>
            <a:cxnLst>
              <a:cxn ang="T6">
                <a:pos x="T0" y="T1"/>
              </a:cxn>
              <a:cxn ang="T7">
                <a:pos x="T2" y="T3"/>
              </a:cxn>
              <a:cxn ang="T8">
                <a:pos x="T4" y="T5"/>
              </a:cxn>
            </a:cxnLst>
            <a:rect l="0" t="0" r="r" b="b"/>
            <a:pathLst>
              <a:path w="215" h="819">
                <a:moveTo>
                  <a:pt x="0" y="0"/>
                </a:moveTo>
                <a:lnTo>
                  <a:pt x="215" y="0"/>
                </a:lnTo>
                <a:lnTo>
                  <a:pt x="215" y="819"/>
                </a:lnTo>
              </a:path>
            </a:pathLst>
          </a:custGeom>
          <a:noFill/>
          <a:ln w="19050" cap="flat" cmpd="sng">
            <a:solidFill>
              <a:srgbClr val="C0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4782" name="Line 302"/>
          <p:cNvSpPr>
            <a:spLocks noChangeShapeType="1"/>
          </p:cNvSpPr>
          <p:nvPr/>
        </p:nvSpPr>
        <p:spPr bwMode="auto">
          <a:xfrm flipH="1">
            <a:off x="4046539" y="3436938"/>
            <a:ext cx="5553075" cy="0"/>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4783" name="Freeform 303"/>
          <p:cNvSpPr>
            <a:spLocks/>
          </p:cNvSpPr>
          <p:nvPr/>
        </p:nvSpPr>
        <p:spPr bwMode="auto">
          <a:xfrm>
            <a:off x="4046539" y="3436939"/>
            <a:ext cx="396875" cy="1157287"/>
          </a:xfrm>
          <a:custGeom>
            <a:avLst/>
            <a:gdLst>
              <a:gd name="T0" fmla="*/ 0 w 250"/>
              <a:gd name="T1" fmla="*/ 0 h 729"/>
              <a:gd name="T2" fmla="*/ 0 w 250"/>
              <a:gd name="T3" fmla="*/ 2147483646 h 729"/>
              <a:gd name="T4" fmla="*/ 2147483646 w 250"/>
              <a:gd name="T5" fmla="*/ 2147483646 h 729"/>
              <a:gd name="T6" fmla="*/ 0 60000 65536"/>
              <a:gd name="T7" fmla="*/ 0 60000 65536"/>
              <a:gd name="T8" fmla="*/ 0 60000 65536"/>
            </a:gdLst>
            <a:ahLst/>
            <a:cxnLst>
              <a:cxn ang="T6">
                <a:pos x="T0" y="T1"/>
              </a:cxn>
              <a:cxn ang="T7">
                <a:pos x="T2" y="T3"/>
              </a:cxn>
              <a:cxn ang="T8">
                <a:pos x="T4" y="T5"/>
              </a:cxn>
            </a:cxnLst>
            <a:rect l="0" t="0" r="r" b="b"/>
            <a:pathLst>
              <a:path w="250" h="729">
                <a:moveTo>
                  <a:pt x="0" y="0"/>
                </a:moveTo>
                <a:lnTo>
                  <a:pt x="0" y="729"/>
                </a:lnTo>
                <a:lnTo>
                  <a:pt x="250" y="729"/>
                </a:lnTo>
              </a:path>
            </a:pathLst>
          </a:custGeom>
          <a:noFill/>
          <a:ln w="19050" cap="flat" cmpd="sng">
            <a:solidFill>
              <a:srgbClr val="C0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1363494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04629"/>
                                        </p:tgtEl>
                                        <p:attrNameLst>
                                          <p:attrName>style.visibility</p:attrName>
                                        </p:attrNameLst>
                                      </p:cBhvr>
                                      <p:to>
                                        <p:strVal val="visible"/>
                                      </p:to>
                                    </p:set>
                                    <p:animEffect transition="in" filter="wipe(right)">
                                      <p:cBhvr>
                                        <p:cTn id="7" dur="2000"/>
                                        <p:tgtEl>
                                          <p:spTgt spid="404629"/>
                                        </p:tgtEl>
                                      </p:cBhvr>
                                    </p:animEffect>
                                  </p:childTnLst>
                                </p:cTn>
                              </p:par>
                            </p:childTnLst>
                          </p:cTn>
                        </p:par>
                        <p:par>
                          <p:cTn id="8" fill="hold" nodeType="afterGroup">
                            <p:stCondLst>
                              <p:cond delay="2000"/>
                            </p:stCondLst>
                            <p:childTnLst>
                              <p:par>
                                <p:cTn id="9" presetID="22" presetClass="entr" presetSubtype="2" fill="hold" nodeType="afterEffect">
                                  <p:stCondLst>
                                    <p:cond delay="0"/>
                                  </p:stCondLst>
                                  <p:childTnLst>
                                    <p:set>
                                      <p:cBhvr>
                                        <p:cTn id="10" dur="1" fill="hold">
                                          <p:stCondLst>
                                            <p:cond delay="0"/>
                                          </p:stCondLst>
                                        </p:cTn>
                                        <p:tgtEl>
                                          <p:spTgt spid="404556"/>
                                        </p:tgtEl>
                                        <p:attrNameLst>
                                          <p:attrName>style.visibility</p:attrName>
                                        </p:attrNameLst>
                                      </p:cBhvr>
                                      <p:to>
                                        <p:strVal val="visible"/>
                                      </p:to>
                                    </p:set>
                                    <p:animEffect transition="in" filter="wipe(right)">
                                      <p:cBhvr>
                                        <p:cTn id="11" dur="2000"/>
                                        <p:tgtEl>
                                          <p:spTgt spid="4045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404630"/>
                                        </p:tgtEl>
                                        <p:attrNameLst>
                                          <p:attrName>style.visibility</p:attrName>
                                        </p:attrNameLst>
                                      </p:cBhvr>
                                      <p:to>
                                        <p:strVal val="visible"/>
                                      </p:to>
                                    </p:set>
                                    <p:animEffect transition="in" filter="wipe(right)">
                                      <p:cBhvr>
                                        <p:cTn id="16" dur="2000"/>
                                        <p:tgtEl>
                                          <p:spTgt spid="404630"/>
                                        </p:tgtEl>
                                      </p:cBhvr>
                                    </p:animEffect>
                                  </p:childTnLst>
                                </p:cTn>
                              </p:par>
                            </p:childTnLst>
                          </p:cTn>
                        </p:par>
                        <p:par>
                          <p:cTn id="17" fill="hold" nodeType="afterGroup">
                            <p:stCondLst>
                              <p:cond delay="2000"/>
                            </p:stCondLst>
                            <p:childTnLst>
                              <p:par>
                                <p:cTn id="18" presetID="22" presetClass="entr" presetSubtype="2" fill="hold" nodeType="afterEffect">
                                  <p:stCondLst>
                                    <p:cond delay="0"/>
                                  </p:stCondLst>
                                  <p:childTnLst>
                                    <p:set>
                                      <p:cBhvr>
                                        <p:cTn id="19" dur="1" fill="hold">
                                          <p:stCondLst>
                                            <p:cond delay="0"/>
                                          </p:stCondLst>
                                        </p:cTn>
                                        <p:tgtEl>
                                          <p:spTgt spid="404616"/>
                                        </p:tgtEl>
                                        <p:attrNameLst>
                                          <p:attrName>style.visibility</p:attrName>
                                        </p:attrNameLst>
                                      </p:cBhvr>
                                      <p:to>
                                        <p:strVal val="visible"/>
                                      </p:to>
                                    </p:set>
                                    <p:animEffect transition="in" filter="wipe(right)">
                                      <p:cBhvr>
                                        <p:cTn id="20" dur="2000"/>
                                        <p:tgtEl>
                                          <p:spTgt spid="4046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04780"/>
                                        </p:tgtEl>
                                        <p:attrNameLst>
                                          <p:attrName>style.visibility</p:attrName>
                                        </p:attrNameLst>
                                      </p:cBhvr>
                                      <p:to>
                                        <p:strVal val="visible"/>
                                      </p:to>
                                    </p:set>
                                    <p:animEffect transition="in" filter="wipe(up)">
                                      <p:cBhvr>
                                        <p:cTn id="25" dur="1000"/>
                                        <p:tgtEl>
                                          <p:spTgt spid="404780"/>
                                        </p:tgtEl>
                                      </p:cBhvr>
                                    </p:animEffect>
                                  </p:childTnLst>
                                </p:cTn>
                              </p:par>
                            </p:childTnLst>
                          </p:cTn>
                        </p:par>
                        <p:par>
                          <p:cTn id="26" fill="hold" nodeType="afterGroup">
                            <p:stCondLst>
                              <p:cond delay="1000"/>
                            </p:stCondLst>
                            <p:childTnLst>
                              <p:par>
                                <p:cTn id="27" presetID="22" presetClass="entr" presetSubtype="2" fill="hold" grpId="0" nodeType="afterEffect">
                                  <p:stCondLst>
                                    <p:cond delay="0"/>
                                  </p:stCondLst>
                                  <p:childTnLst>
                                    <p:set>
                                      <p:cBhvr>
                                        <p:cTn id="28" dur="1" fill="hold">
                                          <p:stCondLst>
                                            <p:cond delay="0"/>
                                          </p:stCondLst>
                                        </p:cTn>
                                        <p:tgtEl>
                                          <p:spTgt spid="404782"/>
                                        </p:tgtEl>
                                        <p:attrNameLst>
                                          <p:attrName>style.visibility</p:attrName>
                                        </p:attrNameLst>
                                      </p:cBhvr>
                                      <p:to>
                                        <p:strVal val="visible"/>
                                      </p:to>
                                    </p:set>
                                    <p:animEffect transition="in" filter="wipe(right)">
                                      <p:cBhvr>
                                        <p:cTn id="29" dur="1000"/>
                                        <p:tgtEl>
                                          <p:spTgt spid="404782"/>
                                        </p:tgtEl>
                                      </p:cBhvr>
                                    </p:animEffect>
                                  </p:childTnLst>
                                </p:cTn>
                              </p:par>
                            </p:childTnLst>
                          </p:cTn>
                        </p:par>
                        <p:par>
                          <p:cTn id="30" fill="hold" nodeType="afterGroup">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404783"/>
                                        </p:tgtEl>
                                        <p:attrNameLst>
                                          <p:attrName>style.visibility</p:attrName>
                                        </p:attrNameLst>
                                      </p:cBhvr>
                                      <p:to>
                                        <p:strVal val="visible"/>
                                      </p:to>
                                    </p:set>
                                    <p:animEffect transition="in" filter="wipe(up)">
                                      <p:cBhvr>
                                        <p:cTn id="33" dur="1000"/>
                                        <p:tgtEl>
                                          <p:spTgt spid="40478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404775"/>
                                        </p:tgtEl>
                                        <p:attrNameLst>
                                          <p:attrName>style.visibility</p:attrName>
                                        </p:attrNameLst>
                                      </p:cBhvr>
                                      <p:to>
                                        <p:strVal val="visible"/>
                                      </p:to>
                                    </p:set>
                                    <p:animEffect transition="in" filter="wipe(right)">
                                      <p:cBhvr>
                                        <p:cTn id="38" dur="2000"/>
                                        <p:tgtEl>
                                          <p:spTgt spid="404775"/>
                                        </p:tgtEl>
                                      </p:cBhvr>
                                    </p:animEffect>
                                  </p:childTnLst>
                                </p:cTn>
                              </p:par>
                            </p:childTnLst>
                          </p:cTn>
                        </p:par>
                        <p:par>
                          <p:cTn id="39" fill="hold" nodeType="afterGroup">
                            <p:stCondLst>
                              <p:cond delay="2000"/>
                            </p:stCondLst>
                            <p:childTnLst>
                              <p:par>
                                <p:cTn id="40" presetID="22" presetClass="entr" presetSubtype="2" fill="hold" nodeType="afterEffect">
                                  <p:stCondLst>
                                    <p:cond delay="0"/>
                                  </p:stCondLst>
                                  <p:childTnLst>
                                    <p:set>
                                      <p:cBhvr>
                                        <p:cTn id="41" dur="1" fill="hold">
                                          <p:stCondLst>
                                            <p:cond delay="0"/>
                                          </p:stCondLst>
                                        </p:cTn>
                                        <p:tgtEl>
                                          <p:spTgt spid="404776"/>
                                        </p:tgtEl>
                                        <p:attrNameLst>
                                          <p:attrName>style.visibility</p:attrName>
                                        </p:attrNameLst>
                                      </p:cBhvr>
                                      <p:to>
                                        <p:strVal val="visible"/>
                                      </p:to>
                                    </p:set>
                                    <p:animEffect transition="in" filter="wipe(right)">
                                      <p:cBhvr>
                                        <p:cTn id="42" dur="2000"/>
                                        <p:tgtEl>
                                          <p:spTgt spid="4047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404777"/>
                                        </p:tgtEl>
                                        <p:attrNameLst>
                                          <p:attrName>style.visibility</p:attrName>
                                        </p:attrNameLst>
                                      </p:cBhvr>
                                      <p:to>
                                        <p:strVal val="visible"/>
                                      </p:to>
                                    </p:set>
                                    <p:animEffect transition="in" filter="wipe(right)">
                                      <p:cBhvr>
                                        <p:cTn id="47" dur="2000"/>
                                        <p:tgtEl>
                                          <p:spTgt spid="404777"/>
                                        </p:tgtEl>
                                      </p:cBhvr>
                                    </p:animEffect>
                                  </p:childTnLst>
                                </p:cTn>
                              </p:par>
                            </p:childTnLst>
                          </p:cTn>
                        </p:par>
                        <p:par>
                          <p:cTn id="48" fill="hold" nodeType="afterGroup">
                            <p:stCondLst>
                              <p:cond delay="2000"/>
                            </p:stCondLst>
                            <p:childTnLst>
                              <p:par>
                                <p:cTn id="49" presetID="22" presetClass="entr" presetSubtype="2" fill="hold" nodeType="afterEffect">
                                  <p:stCondLst>
                                    <p:cond delay="0"/>
                                  </p:stCondLst>
                                  <p:childTnLst>
                                    <p:set>
                                      <p:cBhvr>
                                        <p:cTn id="50" dur="1" fill="hold">
                                          <p:stCondLst>
                                            <p:cond delay="0"/>
                                          </p:stCondLst>
                                        </p:cTn>
                                        <p:tgtEl>
                                          <p:spTgt spid="404778"/>
                                        </p:tgtEl>
                                        <p:attrNameLst>
                                          <p:attrName>style.visibility</p:attrName>
                                        </p:attrNameLst>
                                      </p:cBhvr>
                                      <p:to>
                                        <p:strVal val="visible"/>
                                      </p:to>
                                    </p:set>
                                    <p:animEffect transition="in" filter="wipe(right)">
                                      <p:cBhvr>
                                        <p:cTn id="51" dur="2000"/>
                                        <p:tgtEl>
                                          <p:spTgt spid="404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780" grpId="0" animBg="1"/>
      <p:bldP spid="404782" grpId="0" animBg="1"/>
      <p:bldP spid="40478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38915" name="Slide Number Placeholder 4"/>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6-</a:t>
            </a:r>
            <a:fld id="{37273873-39E4-474A-B513-E02EF2AA1B6A}" type="slidenum">
              <a:rPr lang="en-US" sz="1200">
                <a:latin typeface="Arial" panose="020B0604020202020204" pitchFamily="34" charset="0"/>
              </a:rPr>
              <a:pPr>
                <a:spcBef>
                  <a:spcPct val="0"/>
                </a:spcBef>
                <a:buClrTx/>
                <a:buSzTx/>
                <a:buFontTx/>
                <a:buNone/>
              </a:pPr>
              <a:t>39</a:t>
            </a:fld>
            <a:endParaRPr lang="en-US" sz="1200">
              <a:latin typeface="Arial" panose="020B0604020202020204" pitchFamily="34" charset="0"/>
            </a:endParaRPr>
          </a:p>
        </p:txBody>
      </p:sp>
      <p:sp>
        <p:nvSpPr>
          <p:cNvPr id="18436" name="Rectangle 2"/>
          <p:cNvSpPr>
            <a:spLocks noGrp="1" noChangeArrowheads="1"/>
          </p:cNvSpPr>
          <p:nvPr>
            <p:ph type="title"/>
          </p:nvPr>
        </p:nvSpPr>
        <p:spPr>
          <a:xfrm>
            <a:off x="1854200" y="111125"/>
            <a:ext cx="7772400" cy="1036638"/>
          </a:xfrm>
        </p:spPr>
        <p:txBody>
          <a:bodyPr/>
          <a:lstStyle/>
          <a:p>
            <a:pPr>
              <a:defRPr/>
            </a:pPr>
            <a:r>
              <a:rPr lang="en-US" sz="3600">
                <a:latin typeface="Gill Sans MT" charset="0"/>
                <a:ea typeface="ＭＳ Ｐゴシック" charset="0"/>
              </a:rPr>
              <a:t>CDMA: two-sender interference</a:t>
            </a:r>
            <a:endParaRPr lang="en-US">
              <a:latin typeface="Gill Sans MT" charset="0"/>
              <a:ea typeface="ＭＳ Ｐゴシック" charset="0"/>
              <a:cs typeface="+mj-cs"/>
            </a:endParaRPr>
          </a:p>
        </p:txBody>
      </p:sp>
      <p:pic>
        <p:nvPicPr>
          <p:cNvPr id="38917" name="Picture 3" descr="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5451" y="1181100"/>
            <a:ext cx="5026025" cy="532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TextBox 1"/>
          <p:cNvSpPr txBox="1">
            <a:spLocks noChangeArrowheads="1"/>
          </p:cNvSpPr>
          <p:nvPr/>
        </p:nvSpPr>
        <p:spPr bwMode="auto">
          <a:xfrm>
            <a:off x="8012114" y="4802188"/>
            <a:ext cx="24860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i="1">
                <a:solidFill>
                  <a:srgbClr val="000099"/>
                </a:solidFill>
              </a:rPr>
              <a:t>using same code as sender 1, receiver recovers sender 1</a:t>
            </a:r>
            <a:r>
              <a:rPr lang="en-US" altLang="en-US" sz="1800" i="1">
                <a:solidFill>
                  <a:srgbClr val="000099"/>
                </a:solidFill>
              </a:rPr>
              <a:t>’</a:t>
            </a:r>
            <a:r>
              <a:rPr lang="en-US" sz="1800" i="1">
                <a:solidFill>
                  <a:srgbClr val="000099"/>
                </a:solidFill>
              </a:rPr>
              <a:t>s original data from summed channel data!</a:t>
            </a:r>
          </a:p>
        </p:txBody>
      </p:sp>
      <p:sp>
        <p:nvSpPr>
          <p:cNvPr id="38920" name="TextBox 7"/>
          <p:cNvSpPr txBox="1">
            <a:spLocks noChangeArrowheads="1"/>
          </p:cNvSpPr>
          <p:nvPr/>
        </p:nvSpPr>
        <p:spPr bwMode="auto">
          <a:xfrm>
            <a:off x="1941514" y="1773239"/>
            <a:ext cx="2486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i="1">
                <a:solidFill>
                  <a:srgbClr val="000099"/>
                </a:solidFill>
              </a:rPr>
              <a:t>Sender 1</a:t>
            </a:r>
          </a:p>
        </p:txBody>
      </p:sp>
      <p:sp>
        <p:nvSpPr>
          <p:cNvPr id="38921" name="TextBox 8"/>
          <p:cNvSpPr txBox="1">
            <a:spLocks noChangeArrowheads="1"/>
          </p:cNvSpPr>
          <p:nvPr/>
        </p:nvSpPr>
        <p:spPr bwMode="auto">
          <a:xfrm>
            <a:off x="1947864" y="2840039"/>
            <a:ext cx="2486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i="1">
                <a:solidFill>
                  <a:srgbClr val="000099"/>
                </a:solidFill>
              </a:rPr>
              <a:t>Sender 2</a:t>
            </a:r>
          </a:p>
        </p:txBody>
      </p:sp>
      <p:sp>
        <p:nvSpPr>
          <p:cNvPr id="38922" name="TextBox 9"/>
          <p:cNvSpPr txBox="1">
            <a:spLocks noChangeArrowheads="1"/>
          </p:cNvSpPr>
          <p:nvPr/>
        </p:nvSpPr>
        <p:spPr bwMode="auto">
          <a:xfrm>
            <a:off x="7923214" y="1076325"/>
            <a:ext cx="24844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i="1">
                <a:solidFill>
                  <a:srgbClr val="000099"/>
                </a:solidFill>
              </a:rPr>
              <a:t>channel sums together transmissions by sender 1 and 2</a:t>
            </a:r>
          </a:p>
        </p:txBody>
      </p:sp>
      <p:cxnSp>
        <p:nvCxnSpPr>
          <p:cNvPr id="38923" name="Straight Connector 3"/>
          <p:cNvCxnSpPr>
            <a:cxnSpLocks noChangeShapeType="1"/>
          </p:cNvCxnSpPr>
          <p:nvPr/>
        </p:nvCxnSpPr>
        <p:spPr bwMode="auto">
          <a:xfrm flipH="1">
            <a:off x="7539038" y="1316038"/>
            <a:ext cx="438150" cy="646112"/>
          </a:xfrm>
          <a:prstGeom prst="line">
            <a:avLst/>
          </a:prstGeom>
          <a:noFill/>
          <a:ln w="254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50504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81000"/>
            <a:ext cx="7772400" cy="1143000"/>
          </a:xfrm>
        </p:spPr>
        <p:txBody>
          <a:bodyPr>
            <a:normAutofit/>
          </a:bodyPr>
          <a:lstStyle/>
          <a:p>
            <a:r>
              <a:rPr lang="en-US" dirty="0">
                <a:latin typeface="Gill Sans MT" panose="020B0502020104020203" pitchFamily="34" charset="0"/>
              </a:rPr>
              <a:t>Multiple Access Techniques</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4</a:t>
            </a:fld>
            <a:endParaRPr lang="en-US">
              <a:latin typeface="Gill Sans MT" panose="020B0502020104020203" pitchFamily="34" charset="0"/>
            </a:endParaRPr>
          </a:p>
        </p:txBody>
      </p:sp>
      <p:sp>
        <p:nvSpPr>
          <p:cNvPr id="3" name="Content Placeholder 2"/>
          <p:cNvSpPr>
            <a:spLocks noGrp="1"/>
          </p:cNvSpPr>
          <p:nvPr>
            <p:ph idx="1"/>
          </p:nvPr>
        </p:nvSpPr>
        <p:spPr>
          <a:xfrm>
            <a:off x="1344168" y="2013474"/>
            <a:ext cx="9704832" cy="3244326"/>
          </a:xfrm>
        </p:spPr>
        <p:txBody>
          <a:bodyPr>
            <a:normAutofit/>
          </a:bodyPr>
          <a:lstStyle/>
          <a:p>
            <a:pPr algn="just"/>
            <a:r>
              <a:rPr lang="en-US" sz="2000" dirty="0">
                <a:latin typeface="Gill Sans MT" panose="020B0502020104020203" pitchFamily="34" charset="0"/>
              </a:rPr>
              <a:t>Goal in the design of a cellular system to be able to handle as many calls as possible in a given bandwidth with the specified blocking probability.</a:t>
            </a:r>
          </a:p>
          <a:p>
            <a:pPr algn="just"/>
            <a:r>
              <a:rPr lang="en-US" sz="2000" dirty="0">
                <a:latin typeface="Gill Sans MT" panose="020B0502020104020203" pitchFamily="34" charset="0"/>
              </a:rPr>
              <a:t>Since the amount of spectrum available is limited, we need to find ways to allow </a:t>
            </a:r>
            <a:r>
              <a:rPr lang="en-US" sz="2000" b="1" dirty="0">
                <a:solidFill>
                  <a:srgbClr val="FF0000"/>
                </a:solidFill>
                <a:latin typeface="Gill Sans MT" panose="020B0502020104020203" pitchFamily="34" charset="0"/>
              </a:rPr>
              <a:t>multiple users to share the available </a:t>
            </a:r>
            <a:r>
              <a:rPr lang="en-US" sz="2000" dirty="0">
                <a:latin typeface="Gill Sans MT" panose="020B0502020104020203" pitchFamily="34" charset="0"/>
              </a:rPr>
              <a:t>spectrum simultaneously</a:t>
            </a:r>
            <a:r>
              <a:rPr lang="en-US" sz="2000" dirty="0" smtClean="0">
                <a:latin typeface="Gill Sans MT" panose="020B0502020104020203" pitchFamily="34" charset="0"/>
              </a:rPr>
              <a:t>.</a:t>
            </a:r>
          </a:p>
          <a:p>
            <a:pPr algn="just"/>
            <a:r>
              <a:rPr lang="en-US" sz="2000" dirty="0">
                <a:solidFill>
                  <a:srgbClr val="1F0C8E"/>
                </a:solidFill>
                <a:latin typeface="Gill Sans MT" panose="020B0502020104020203" pitchFamily="34" charset="0"/>
              </a:rPr>
              <a:t>Multiple access schemes allow many users to share the radio spectrum.</a:t>
            </a:r>
          </a:p>
          <a:p>
            <a:pPr algn="just"/>
            <a:r>
              <a:rPr lang="en-US" sz="2000" dirty="0" smtClean="0">
                <a:solidFill>
                  <a:srgbClr val="FF0000"/>
                </a:solidFill>
                <a:latin typeface="Gill Sans MT" panose="020B0502020104020203" pitchFamily="34" charset="0"/>
              </a:rPr>
              <a:t>Sharing </a:t>
            </a:r>
            <a:r>
              <a:rPr lang="en-US" sz="2000" dirty="0">
                <a:solidFill>
                  <a:srgbClr val="FF0000"/>
                </a:solidFill>
                <a:latin typeface="Gill Sans MT" panose="020B0502020104020203" pitchFamily="34" charset="0"/>
              </a:rPr>
              <a:t>the bandwidth efficiently among users is one of the main objectives of multiple access schemes</a:t>
            </a:r>
          </a:p>
        </p:txBody>
      </p:sp>
    </p:spTree>
    <p:extLst>
      <p:ext uri="{BB962C8B-B14F-4D97-AF65-F5344CB8AC3E}">
        <p14:creationId xmlns:p14="http://schemas.microsoft.com/office/powerpoint/2010/main" val="41513718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Gill Sans MT" panose="020B0502020104020203" pitchFamily="34" charset="0"/>
              </a:rPr>
              <a:t>Frequency H</a:t>
            </a:r>
            <a:r>
              <a:rPr lang="en-US" sz="3600" dirty="0" smtClean="0">
                <a:latin typeface="Gill Sans MT" panose="020B0502020104020203" pitchFamily="34" charset="0"/>
              </a:rPr>
              <a:t>opped </a:t>
            </a:r>
            <a:r>
              <a:rPr lang="en-US" sz="3600" dirty="0">
                <a:latin typeface="Gill Sans MT" panose="020B0502020104020203" pitchFamily="34" charset="0"/>
              </a:rPr>
              <a:t>Multiple Access (FHMA)</a:t>
            </a:r>
          </a:p>
        </p:txBody>
      </p:sp>
      <p:sp>
        <p:nvSpPr>
          <p:cNvPr id="3" name="Content Placeholder 2"/>
          <p:cNvSpPr>
            <a:spLocks noGrp="1"/>
          </p:cNvSpPr>
          <p:nvPr>
            <p:ph idx="1"/>
          </p:nvPr>
        </p:nvSpPr>
        <p:spPr>
          <a:xfrm>
            <a:off x="938680" y="1906008"/>
            <a:ext cx="10044165" cy="4524933"/>
          </a:xfrm>
        </p:spPr>
        <p:txBody>
          <a:bodyPr>
            <a:normAutofit/>
          </a:bodyPr>
          <a:lstStyle/>
          <a:p>
            <a:r>
              <a:rPr lang="en-US" sz="2000" dirty="0">
                <a:latin typeface="Gill Sans MT" panose="020B0502020104020203" pitchFamily="34" charset="0"/>
              </a:rPr>
              <a:t>Frequency hopped multiple access (FHMA) is a digital multiple access </a:t>
            </a:r>
            <a:r>
              <a:rPr lang="en-US" sz="2000" dirty="0" smtClean="0">
                <a:latin typeface="Gill Sans MT" panose="020B0502020104020203" pitchFamily="34" charset="0"/>
              </a:rPr>
              <a:t>system </a:t>
            </a:r>
            <a:r>
              <a:rPr lang="en-US" sz="2000" dirty="0">
                <a:latin typeface="Gill Sans MT" panose="020B0502020104020203" pitchFamily="34" charset="0"/>
              </a:rPr>
              <a:t>in which the carrier frequencies of the individual users are varied in a </a:t>
            </a:r>
            <a:r>
              <a:rPr lang="en-US" sz="2000" dirty="0" smtClean="0">
                <a:latin typeface="Gill Sans MT" panose="020B0502020104020203" pitchFamily="34" charset="0"/>
              </a:rPr>
              <a:t>pseudorandom </a:t>
            </a:r>
            <a:r>
              <a:rPr lang="en-US" sz="2000" dirty="0">
                <a:latin typeface="Gill Sans MT" panose="020B0502020104020203" pitchFamily="34" charset="0"/>
              </a:rPr>
              <a:t>fashion within a wideband channel. </a:t>
            </a:r>
            <a:endParaRPr lang="en-US" sz="2000" dirty="0" smtClean="0">
              <a:latin typeface="Gill Sans MT" panose="020B0502020104020203" pitchFamily="34" charset="0"/>
            </a:endParaRPr>
          </a:p>
          <a:p>
            <a:r>
              <a:rPr lang="en-US" sz="2000" dirty="0" smtClean="0">
                <a:latin typeface="Gill Sans MT" panose="020B0502020104020203" pitchFamily="34" charset="0"/>
              </a:rPr>
              <a:t>The </a:t>
            </a:r>
            <a:r>
              <a:rPr lang="en-US" sz="2000" dirty="0">
                <a:latin typeface="Gill Sans MT" panose="020B0502020104020203" pitchFamily="34" charset="0"/>
              </a:rPr>
              <a:t>digital data is broken into uniform sized bursts which are transmitted on different carrier frequencies. </a:t>
            </a:r>
            <a:endParaRPr lang="en-US" sz="2000" dirty="0" smtClean="0">
              <a:latin typeface="Gill Sans MT" panose="020B0502020104020203" pitchFamily="34" charset="0"/>
            </a:endParaRPr>
          </a:p>
          <a:p>
            <a:r>
              <a:rPr lang="en-US" sz="2000" dirty="0" smtClean="0">
                <a:latin typeface="Gill Sans MT" panose="020B0502020104020203" pitchFamily="34" charset="0"/>
              </a:rPr>
              <a:t>The instantaneous </a:t>
            </a:r>
            <a:r>
              <a:rPr lang="en-US" sz="2000" dirty="0">
                <a:latin typeface="Gill Sans MT" panose="020B0502020104020203" pitchFamily="34" charset="0"/>
              </a:rPr>
              <a:t>bandwidth of any one transmission burst is much smaller than the total spread bandwidth. </a:t>
            </a:r>
            <a:endParaRPr lang="en-US" sz="2000" dirty="0" smtClean="0">
              <a:latin typeface="Gill Sans MT" panose="020B0502020104020203" pitchFamily="34" charset="0"/>
            </a:endParaRPr>
          </a:p>
          <a:p>
            <a:r>
              <a:rPr lang="en-US" sz="2000" dirty="0" smtClean="0">
                <a:latin typeface="Gill Sans MT" panose="020B0502020104020203" pitchFamily="34" charset="0"/>
              </a:rPr>
              <a:t>The </a:t>
            </a:r>
            <a:r>
              <a:rPr lang="en-US" sz="2000" dirty="0">
                <a:latin typeface="Gill Sans MT" panose="020B0502020104020203" pitchFamily="34" charset="0"/>
              </a:rPr>
              <a:t>pseudorandom change of the carrier frequencies of the user randomizes the occupancy of a specific channel at any given time, thereby allowing for multiple access over a wide range of frequencies. </a:t>
            </a:r>
            <a:endParaRPr lang="en-US" sz="2000" dirty="0" smtClean="0">
              <a:latin typeface="Gill Sans MT" panose="020B0502020104020203" pitchFamily="34" charset="0"/>
            </a:endParaRPr>
          </a:p>
          <a:p>
            <a:r>
              <a:rPr lang="en-US" sz="2000" dirty="0" smtClean="0">
                <a:latin typeface="Gill Sans MT" panose="020B0502020104020203" pitchFamily="34" charset="0"/>
              </a:rPr>
              <a:t>In </a:t>
            </a:r>
            <a:r>
              <a:rPr lang="en-US" sz="2000" dirty="0">
                <a:latin typeface="Gill Sans MT" panose="020B0502020104020203" pitchFamily="34" charset="0"/>
              </a:rPr>
              <a:t>the </a:t>
            </a:r>
            <a:r>
              <a:rPr lang="en-US" sz="2000" dirty="0" smtClean="0">
                <a:latin typeface="Gill Sans MT" panose="020B0502020104020203" pitchFamily="34" charset="0"/>
              </a:rPr>
              <a:t>FH </a:t>
            </a:r>
            <a:r>
              <a:rPr lang="en-US" sz="2000" dirty="0">
                <a:latin typeface="Gill Sans MT" panose="020B0502020104020203" pitchFamily="34" charset="0"/>
              </a:rPr>
              <a:t>receiver, a locally generated PN code is used to synchronize the receivers </a:t>
            </a:r>
            <a:r>
              <a:rPr lang="en-US" sz="2000" dirty="0" smtClean="0">
                <a:latin typeface="Gill Sans MT" panose="020B0502020104020203" pitchFamily="34" charset="0"/>
              </a:rPr>
              <a:t>instantaneous </a:t>
            </a:r>
            <a:r>
              <a:rPr lang="en-US" sz="2000" dirty="0">
                <a:latin typeface="Gill Sans MT" panose="020B0502020104020203" pitchFamily="34" charset="0"/>
              </a:rPr>
              <a:t>frequency with that of the transmitter. </a:t>
            </a:r>
            <a:endParaRPr lang="en-US" sz="2000" dirty="0" smtClean="0">
              <a:latin typeface="Gill Sans MT" panose="020B0502020104020203" pitchFamily="34" charset="0"/>
            </a:endParaRPr>
          </a:p>
        </p:txBody>
      </p:sp>
    </p:spTree>
    <p:extLst>
      <p:ext uri="{BB962C8B-B14F-4D97-AF65-F5344CB8AC3E}">
        <p14:creationId xmlns:p14="http://schemas.microsoft.com/office/powerpoint/2010/main" val="22103806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Gill Sans MT" panose="020B0502020104020203" pitchFamily="34" charset="0"/>
              </a:rPr>
              <a:t>Frequency H</a:t>
            </a:r>
            <a:r>
              <a:rPr lang="en-US" sz="3600" dirty="0" smtClean="0">
                <a:latin typeface="Gill Sans MT" panose="020B0502020104020203" pitchFamily="34" charset="0"/>
              </a:rPr>
              <a:t>opped </a:t>
            </a:r>
            <a:r>
              <a:rPr lang="en-US" sz="3600" dirty="0">
                <a:latin typeface="Gill Sans MT" panose="020B0502020104020203" pitchFamily="34" charset="0"/>
              </a:rPr>
              <a:t>Multiple Access (FHMA)</a:t>
            </a:r>
          </a:p>
        </p:txBody>
      </p:sp>
      <p:sp>
        <p:nvSpPr>
          <p:cNvPr id="3" name="Content Placeholder 2"/>
          <p:cNvSpPr>
            <a:spLocks noGrp="1"/>
          </p:cNvSpPr>
          <p:nvPr>
            <p:ph idx="1"/>
          </p:nvPr>
        </p:nvSpPr>
        <p:spPr>
          <a:xfrm>
            <a:off x="998971" y="2006496"/>
            <a:ext cx="9963778" cy="4414404"/>
          </a:xfrm>
        </p:spPr>
        <p:txBody>
          <a:bodyPr>
            <a:noAutofit/>
          </a:bodyPr>
          <a:lstStyle/>
          <a:p>
            <a:r>
              <a:rPr lang="en-US" sz="2000" dirty="0" smtClean="0">
                <a:latin typeface="Gill Sans MT" panose="020B0502020104020203" pitchFamily="34" charset="0"/>
              </a:rPr>
              <a:t>The </a:t>
            </a:r>
            <a:r>
              <a:rPr lang="en-US" sz="2000" dirty="0">
                <a:latin typeface="Gill Sans MT" panose="020B0502020104020203" pitchFamily="34" charset="0"/>
              </a:rPr>
              <a:t>difference between FHMA and a traditional FDMA system is that the frequency hopped </a:t>
            </a:r>
            <a:r>
              <a:rPr lang="en-US" sz="2000" dirty="0" smtClean="0">
                <a:latin typeface="Gill Sans MT" panose="020B0502020104020203" pitchFamily="34" charset="0"/>
              </a:rPr>
              <a:t>signal </a:t>
            </a:r>
            <a:r>
              <a:rPr lang="en-US" sz="2000" dirty="0">
                <a:latin typeface="Gill Sans MT" panose="020B0502020104020203" pitchFamily="34" charset="0"/>
              </a:rPr>
              <a:t>changes channels at rapid intervals. </a:t>
            </a:r>
            <a:endParaRPr lang="en-US" sz="2000" dirty="0" smtClean="0">
              <a:latin typeface="Gill Sans MT" panose="020B0502020104020203" pitchFamily="34" charset="0"/>
            </a:endParaRPr>
          </a:p>
          <a:p>
            <a:r>
              <a:rPr lang="en-US" sz="2000" dirty="0">
                <a:latin typeface="Gill Sans MT" panose="020B0502020104020203" pitchFamily="34" charset="0"/>
              </a:rPr>
              <a:t>A frequency hopped system provides a level of security, especially when a large number of channels are used, since an unintended (or an intercepting) receiver does not know the pseudorandom sequence of frequency slots </a:t>
            </a:r>
          </a:p>
          <a:p>
            <a:r>
              <a:rPr lang="en-US" sz="2000" dirty="0">
                <a:latin typeface="Gill Sans MT" panose="020B0502020104020203" pitchFamily="34" charset="0"/>
              </a:rPr>
              <a:t>In addition, the FH signal is somewhat immune to </a:t>
            </a:r>
            <a:r>
              <a:rPr lang="en-US" sz="2000" dirty="0" smtClean="0">
                <a:latin typeface="Gill Sans MT" panose="020B0502020104020203" pitchFamily="34" charset="0"/>
              </a:rPr>
              <a:t>fading. In </a:t>
            </a:r>
            <a:r>
              <a:rPr lang="en-US" sz="2000" dirty="0">
                <a:latin typeface="Gill Sans MT" panose="020B0502020104020203" pitchFamily="34" charset="0"/>
              </a:rPr>
              <a:t>case of FHSS, spread spectrum is achieved by frequently jumping from one carrier frequency to another; thus if there is interference or performance degradation at a given frequency, it only affects a small fraction of transmission. </a:t>
            </a:r>
            <a:endParaRPr lang="en-US" sz="2000" dirty="0" smtClean="0">
              <a:latin typeface="Gill Sans MT" panose="020B0502020104020203" pitchFamily="34" charset="0"/>
            </a:endParaRPr>
          </a:p>
          <a:p>
            <a:r>
              <a:rPr lang="en-US" sz="2000" dirty="0" smtClean="0">
                <a:latin typeface="Gill Sans MT" panose="020B0502020104020203" pitchFamily="34" charset="0"/>
              </a:rPr>
              <a:t>The </a:t>
            </a:r>
            <a:r>
              <a:rPr lang="en-US" sz="2000" dirty="0">
                <a:latin typeface="Gill Sans MT" panose="020B0502020104020203" pitchFamily="34" charset="0"/>
              </a:rPr>
              <a:t>amount of time spent at each frequency, the dwell time, is an adjustable parameter but must be less than 400 </a:t>
            </a:r>
            <a:r>
              <a:rPr lang="en-US" sz="2000" dirty="0" err="1">
                <a:latin typeface="Gill Sans MT" panose="020B0502020104020203" pitchFamily="34" charset="0"/>
              </a:rPr>
              <a:t>ms.</a:t>
            </a:r>
            <a:r>
              <a:rPr lang="en-US" sz="2000" dirty="0">
                <a:latin typeface="Gill Sans MT" panose="020B0502020104020203" pitchFamily="34" charset="0"/>
              </a:rPr>
              <a:t> </a:t>
            </a:r>
            <a:endParaRPr lang="en-US" sz="2000" dirty="0" smtClean="0">
              <a:latin typeface="Gill Sans MT" panose="020B0502020104020203" pitchFamily="34" charset="0"/>
            </a:endParaRPr>
          </a:p>
          <a:p>
            <a:r>
              <a:rPr lang="en-US" sz="2000" dirty="0" smtClean="0">
                <a:latin typeface="Gill Sans MT" panose="020B0502020104020203" pitchFamily="34" charset="0"/>
              </a:rPr>
              <a:t>Operates </a:t>
            </a:r>
            <a:r>
              <a:rPr lang="en-US" sz="2000" dirty="0">
                <a:latin typeface="Gill Sans MT" panose="020B0502020104020203" pitchFamily="34" charset="0"/>
              </a:rPr>
              <a:t>at 2.4 GHz band at data rate of 1Mbps and 2Mbps </a:t>
            </a:r>
          </a:p>
          <a:p>
            <a:endParaRPr lang="en-US" sz="2000" dirty="0">
              <a:latin typeface="Gill Sans MT" panose="020B0502020104020203" pitchFamily="34" charset="0"/>
            </a:endParaRPr>
          </a:p>
          <a:p>
            <a:endParaRPr lang="en-US" sz="2000" dirty="0" smtClean="0">
              <a:latin typeface="Gill Sans MT" panose="020B0502020104020203" pitchFamily="34" charset="0"/>
            </a:endParaRPr>
          </a:p>
        </p:txBody>
      </p:sp>
    </p:spTree>
    <p:extLst>
      <p:ext uri="{BB962C8B-B14F-4D97-AF65-F5344CB8AC3E}">
        <p14:creationId xmlns:p14="http://schemas.microsoft.com/office/powerpoint/2010/main" val="36087460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1246" y="2172118"/>
            <a:ext cx="9144000" cy="4148295"/>
          </a:xfrm>
        </p:spPr>
        <p:txBody>
          <a:bodyPr/>
          <a:lstStyle/>
          <a:p>
            <a:pPr marL="0" indent="0">
              <a:buNone/>
            </a:pPr>
            <a:r>
              <a:rPr lang="en-US" sz="2000" dirty="0">
                <a:latin typeface="Gill Sans MT" panose="020B0502020104020203" pitchFamily="34" charset="0"/>
              </a:rPr>
              <a:t>Types of frequency hopping are: </a:t>
            </a:r>
          </a:p>
          <a:p>
            <a:pPr marL="0" indent="0">
              <a:buNone/>
            </a:pPr>
            <a:r>
              <a:rPr lang="en-US" sz="2000" dirty="0">
                <a:latin typeface="Gill Sans MT" panose="020B0502020104020203" pitchFamily="34" charset="0"/>
              </a:rPr>
              <a:t>(I) Slow frequency hopping</a:t>
            </a:r>
          </a:p>
          <a:p>
            <a:pPr marL="0" indent="0">
              <a:buNone/>
            </a:pPr>
            <a:r>
              <a:rPr lang="en-US" sz="2000" dirty="0">
                <a:latin typeface="Gill Sans MT" panose="020B0502020104020203" pitchFamily="34" charset="0"/>
              </a:rPr>
              <a:t>(2) Fast frequency hopping </a:t>
            </a:r>
          </a:p>
          <a:p>
            <a:r>
              <a:rPr lang="en-US" sz="2000" dirty="0">
                <a:latin typeface="Gill Sans MT" panose="020B0502020104020203" pitchFamily="34" charset="0"/>
              </a:rPr>
              <a:t>Slow-frequency hopping- In slow frequency hoping several symbols are transmitted corresponding to each frequency hopping. Therefore each frequency hopping several symbols i.e. frequency hopping takes place slowly.</a:t>
            </a:r>
          </a:p>
          <a:p>
            <a:r>
              <a:rPr lang="en-US" sz="2000" dirty="0">
                <a:latin typeface="Gill Sans MT" panose="020B0502020104020203" pitchFamily="34" charset="0"/>
              </a:rPr>
              <a:t>Fast frequency hopping- In the fast frequency hopping during the transmission of one symbol, the carrier frequency will hop several times. Therefore each symbol transmission several frequencies hops. Thus- the frequency hopping takes place at a fast rate.</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42</a:t>
            </a:fld>
            <a:endParaRPr lang="en-US"/>
          </a:p>
        </p:txBody>
      </p:sp>
      <p:sp>
        <p:nvSpPr>
          <p:cNvPr id="5" name="Title 1"/>
          <p:cNvSpPr>
            <a:spLocks noGrp="1"/>
          </p:cNvSpPr>
          <p:nvPr>
            <p:ph type="title"/>
          </p:nvPr>
        </p:nvSpPr>
        <p:spPr/>
        <p:txBody>
          <a:bodyPr/>
          <a:lstStyle/>
          <a:p>
            <a:pPr>
              <a:spcBef>
                <a:spcPct val="50000"/>
              </a:spcBef>
            </a:pPr>
            <a:r>
              <a:rPr lang="en-US" sz="3200" dirty="0">
                <a:latin typeface="Gill Sans MT" panose="020B0502020104020203" pitchFamily="34" charset="0"/>
              </a:rPr>
              <a:t>Frequency Hopped Multiple Access (FHMA)</a:t>
            </a:r>
          </a:p>
        </p:txBody>
      </p:sp>
    </p:spTree>
    <p:extLst>
      <p:ext uri="{BB962C8B-B14F-4D97-AF65-F5344CB8AC3E}">
        <p14:creationId xmlns:p14="http://schemas.microsoft.com/office/powerpoint/2010/main" val="4075198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sz="4000" dirty="0">
                <a:latin typeface="Gill Sans MT" panose="020B0502020104020203" pitchFamily="34" charset="0"/>
              </a:rPr>
              <a:t>Spreading Sequences</a:t>
            </a:r>
          </a:p>
        </p:txBody>
      </p:sp>
      <p:sp>
        <p:nvSpPr>
          <p:cNvPr id="172035" name="Rectangle 3"/>
          <p:cNvSpPr>
            <a:spLocks noGrp="1" noChangeArrowheads="1"/>
          </p:cNvSpPr>
          <p:nvPr>
            <p:ph type="body" idx="1"/>
          </p:nvPr>
        </p:nvSpPr>
        <p:spPr>
          <a:xfrm>
            <a:off x="1266092" y="1710728"/>
            <a:ext cx="8944708" cy="4569488"/>
          </a:xfrm>
        </p:spPr>
        <p:txBody>
          <a:bodyPr>
            <a:normAutofit/>
          </a:bodyPr>
          <a:lstStyle/>
          <a:p>
            <a:pPr>
              <a:lnSpc>
                <a:spcPct val="90000"/>
              </a:lnSpc>
            </a:pPr>
            <a:r>
              <a:rPr lang="en-US" sz="2000" dirty="0">
                <a:latin typeface="Gill Sans MT" panose="020B0502020104020203" pitchFamily="34" charset="0"/>
              </a:rPr>
              <a:t>Spreading sequences are very important in the design of spread spectrum communication</a:t>
            </a:r>
          </a:p>
          <a:p>
            <a:pPr>
              <a:lnSpc>
                <a:spcPct val="90000"/>
              </a:lnSpc>
            </a:pPr>
            <a:r>
              <a:rPr lang="en-US" sz="2000" dirty="0">
                <a:latin typeface="Gill Sans MT" panose="020B0502020104020203" pitchFamily="34" charset="0"/>
              </a:rPr>
              <a:t>Two categories of Spreading Sequences </a:t>
            </a:r>
          </a:p>
          <a:p>
            <a:pPr lvl="1">
              <a:lnSpc>
                <a:spcPct val="90000"/>
              </a:lnSpc>
            </a:pPr>
            <a:r>
              <a:rPr lang="en-US" sz="2000" dirty="0">
                <a:latin typeface="Gill Sans MT" panose="020B0502020104020203" pitchFamily="34" charset="0"/>
              </a:rPr>
              <a:t>PN sequences</a:t>
            </a:r>
          </a:p>
          <a:p>
            <a:pPr lvl="1">
              <a:lnSpc>
                <a:spcPct val="90000"/>
              </a:lnSpc>
            </a:pPr>
            <a:r>
              <a:rPr lang="en-US" sz="2000" dirty="0">
                <a:latin typeface="Gill Sans MT" panose="020B0502020104020203" pitchFamily="34" charset="0"/>
              </a:rPr>
              <a:t>Orthogonal codes</a:t>
            </a:r>
          </a:p>
          <a:p>
            <a:pPr>
              <a:lnSpc>
                <a:spcPct val="90000"/>
              </a:lnSpc>
            </a:pPr>
            <a:r>
              <a:rPr lang="en-US" sz="2000" dirty="0">
                <a:latin typeface="Gill Sans MT" panose="020B0502020104020203" pitchFamily="34" charset="0"/>
              </a:rPr>
              <a:t>FHSS systems</a:t>
            </a:r>
          </a:p>
          <a:p>
            <a:pPr lvl="1">
              <a:lnSpc>
                <a:spcPct val="90000"/>
              </a:lnSpc>
            </a:pPr>
            <a:r>
              <a:rPr lang="en-US" sz="2000" dirty="0">
                <a:latin typeface="Gill Sans MT" panose="020B0502020104020203" pitchFamily="34" charset="0"/>
              </a:rPr>
              <a:t>PN sequences most common</a:t>
            </a:r>
          </a:p>
          <a:p>
            <a:pPr>
              <a:lnSpc>
                <a:spcPct val="90000"/>
              </a:lnSpc>
            </a:pPr>
            <a:r>
              <a:rPr lang="en-US" sz="2000" dirty="0">
                <a:latin typeface="Gill Sans MT" panose="020B0502020104020203" pitchFamily="34" charset="0"/>
              </a:rPr>
              <a:t>DSSS CDMA systems</a:t>
            </a:r>
          </a:p>
          <a:p>
            <a:pPr lvl="1">
              <a:lnSpc>
                <a:spcPct val="90000"/>
              </a:lnSpc>
            </a:pPr>
            <a:r>
              <a:rPr lang="en-US" sz="2000" dirty="0">
                <a:latin typeface="Gill Sans MT" panose="020B0502020104020203" pitchFamily="34" charset="0"/>
              </a:rPr>
              <a:t>PN sequences</a:t>
            </a:r>
          </a:p>
          <a:p>
            <a:pPr lvl="1">
              <a:lnSpc>
                <a:spcPct val="90000"/>
              </a:lnSpc>
            </a:pPr>
            <a:r>
              <a:rPr lang="en-US" sz="2000" dirty="0">
                <a:latin typeface="Gill Sans MT" panose="020B0502020104020203" pitchFamily="34" charset="0"/>
              </a:rPr>
              <a:t>Orthogonal codes</a:t>
            </a:r>
          </a:p>
        </p:txBody>
      </p:sp>
    </p:spTree>
    <p:extLst>
      <p:ext uri="{BB962C8B-B14F-4D97-AF65-F5344CB8AC3E}">
        <p14:creationId xmlns:p14="http://schemas.microsoft.com/office/powerpoint/2010/main" val="42376459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dirty="0">
                <a:latin typeface="Gill Sans MT" panose="020B0502020104020203" pitchFamily="34" charset="0"/>
              </a:rPr>
              <a:t>PN Sequences</a:t>
            </a:r>
          </a:p>
        </p:txBody>
      </p:sp>
      <p:sp>
        <p:nvSpPr>
          <p:cNvPr id="173059" name="Rectangle 3"/>
          <p:cNvSpPr>
            <a:spLocks noGrp="1" noChangeArrowheads="1"/>
          </p:cNvSpPr>
          <p:nvPr>
            <p:ph type="body" idx="1"/>
          </p:nvPr>
        </p:nvSpPr>
        <p:spPr>
          <a:xfrm>
            <a:off x="1481293" y="1943517"/>
            <a:ext cx="9448800" cy="3552930"/>
          </a:xfrm>
        </p:spPr>
        <p:txBody>
          <a:bodyPr>
            <a:normAutofit/>
          </a:bodyPr>
          <a:lstStyle/>
          <a:p>
            <a:pPr>
              <a:lnSpc>
                <a:spcPct val="90000"/>
              </a:lnSpc>
            </a:pPr>
            <a:r>
              <a:rPr lang="en-US" sz="2000" dirty="0">
                <a:latin typeface="Gill Sans MT" panose="020B0502020104020203" pitchFamily="34" charset="0"/>
              </a:rPr>
              <a:t>PN sequences are periodic but appear random within one period</a:t>
            </a:r>
          </a:p>
          <a:p>
            <a:pPr>
              <a:lnSpc>
                <a:spcPct val="90000"/>
              </a:lnSpc>
            </a:pPr>
            <a:r>
              <a:rPr lang="en-US" sz="2000" dirty="0">
                <a:latin typeface="Gill Sans MT" panose="020B0502020104020203" pitchFamily="34" charset="0"/>
              </a:rPr>
              <a:t>PN sequences are very easy to generate</a:t>
            </a:r>
          </a:p>
          <a:p>
            <a:pPr lvl="1">
              <a:lnSpc>
                <a:spcPct val="90000"/>
              </a:lnSpc>
            </a:pPr>
            <a:r>
              <a:rPr lang="en-US" sz="2000" dirty="0">
                <a:latin typeface="Gill Sans MT" panose="020B0502020104020203" pitchFamily="34" charset="0"/>
              </a:rPr>
              <a:t>Generated using </a:t>
            </a:r>
            <a:r>
              <a:rPr lang="en-US" sz="2000" b="1" dirty="0">
                <a:latin typeface="Gill Sans MT" panose="020B0502020104020203" pitchFamily="34" charset="0"/>
              </a:rPr>
              <a:t>LFSR</a:t>
            </a:r>
          </a:p>
          <a:p>
            <a:pPr>
              <a:lnSpc>
                <a:spcPct val="90000"/>
              </a:lnSpc>
            </a:pPr>
            <a:r>
              <a:rPr lang="en-US" sz="2000" dirty="0">
                <a:latin typeface="Gill Sans MT" panose="020B0502020104020203" pitchFamily="34" charset="0"/>
              </a:rPr>
              <a:t>PN sequences are easy to re-generate and synchronize at the receiver</a:t>
            </a:r>
          </a:p>
          <a:p>
            <a:pPr>
              <a:lnSpc>
                <a:spcPct val="90000"/>
              </a:lnSpc>
            </a:pPr>
            <a:r>
              <a:rPr lang="en-US" sz="2000" dirty="0">
                <a:latin typeface="Gill Sans MT" panose="020B0502020104020203" pitchFamily="34" charset="0"/>
              </a:rPr>
              <a:t>PN sequences have good random properties</a:t>
            </a:r>
          </a:p>
        </p:txBody>
      </p:sp>
      <p:sp>
        <p:nvSpPr>
          <p:cNvPr id="2" name="Rectangle 1"/>
          <p:cNvSpPr/>
          <p:nvPr/>
        </p:nvSpPr>
        <p:spPr>
          <a:xfrm>
            <a:off x="3429000" y="5402826"/>
            <a:ext cx="5486400" cy="369332"/>
          </a:xfrm>
          <a:prstGeom prst="rect">
            <a:avLst/>
          </a:prstGeom>
        </p:spPr>
        <p:txBody>
          <a:bodyPr wrap="square">
            <a:spAutoFit/>
          </a:bodyPr>
          <a:lstStyle/>
          <a:p>
            <a:r>
              <a:rPr lang="en-US" b="1" dirty="0">
                <a:solidFill>
                  <a:srgbClr val="FF0000"/>
                </a:solidFill>
                <a:latin typeface="Gill Sans MT" panose="020B0502020104020203" pitchFamily="34" charset="0"/>
              </a:rPr>
              <a:t>linear-feedback shift register</a:t>
            </a:r>
            <a:r>
              <a:rPr lang="en-US" dirty="0">
                <a:solidFill>
                  <a:srgbClr val="FF0000"/>
                </a:solidFill>
                <a:latin typeface="Gill Sans MT" panose="020B0502020104020203" pitchFamily="34" charset="0"/>
              </a:rPr>
              <a:t> - LFSR</a:t>
            </a:r>
          </a:p>
        </p:txBody>
      </p:sp>
    </p:spTree>
    <p:extLst>
      <p:ext uri="{BB962C8B-B14F-4D97-AF65-F5344CB8AC3E}">
        <p14:creationId xmlns:p14="http://schemas.microsoft.com/office/powerpoint/2010/main" val="37008231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710116"/>
            <a:ext cx="7772400" cy="1143000"/>
          </a:xfrm>
        </p:spPr>
        <p:txBody>
          <a:bodyPr>
            <a:normAutofit fontScale="90000"/>
          </a:bodyPr>
          <a:lstStyle/>
          <a:p>
            <a:r>
              <a:rPr lang="en-US" dirty="0">
                <a:latin typeface="Gill Sans MT" panose="020B0502020104020203" pitchFamily="34" charset="0"/>
              </a:rPr>
              <a:t>Linear-feedback shift register</a:t>
            </a:r>
            <a:br>
              <a:rPr lang="en-US" dirty="0">
                <a:latin typeface="Gill Sans MT" panose="020B0502020104020203" pitchFamily="34" charset="0"/>
              </a:rPr>
            </a:br>
            <a:endParaRPr lang="en-US" dirty="0">
              <a:latin typeface="Gill Sans MT" panose="020B0502020104020203" pitchFamily="34" charset="0"/>
            </a:endParaRPr>
          </a:p>
        </p:txBody>
      </p:sp>
      <p:sp>
        <p:nvSpPr>
          <p:cNvPr id="3" name="Content Placeholder 2"/>
          <p:cNvSpPr>
            <a:spLocks noGrp="1"/>
          </p:cNvSpPr>
          <p:nvPr>
            <p:ph idx="1"/>
          </p:nvPr>
        </p:nvSpPr>
        <p:spPr>
          <a:xfrm>
            <a:off x="1336430" y="2110991"/>
            <a:ext cx="9241134" cy="4169230"/>
          </a:xfrm>
        </p:spPr>
        <p:txBody>
          <a:bodyPr/>
          <a:lstStyle/>
          <a:p>
            <a:pPr algn="just"/>
            <a:r>
              <a:rPr lang="en-US" sz="2000" dirty="0">
                <a:solidFill>
                  <a:srgbClr val="FF0000"/>
                </a:solidFill>
                <a:latin typeface="Gill Sans MT" panose="020B0502020104020203" pitchFamily="34" charset="0"/>
              </a:rPr>
              <a:t>A </a:t>
            </a:r>
            <a:r>
              <a:rPr lang="en-US" sz="2000" b="1" dirty="0">
                <a:solidFill>
                  <a:srgbClr val="FF0000"/>
                </a:solidFill>
                <a:latin typeface="Gill Sans MT" panose="020B0502020104020203" pitchFamily="34" charset="0"/>
              </a:rPr>
              <a:t>linear-feedback shift register</a:t>
            </a:r>
            <a:r>
              <a:rPr lang="en-US" sz="2000" dirty="0">
                <a:solidFill>
                  <a:srgbClr val="FF0000"/>
                </a:solidFill>
                <a:latin typeface="Gill Sans MT" panose="020B0502020104020203" pitchFamily="34" charset="0"/>
              </a:rPr>
              <a:t> (LFSR) is a shift register whose input bit is a linear  function of its previous state.</a:t>
            </a:r>
          </a:p>
          <a:p>
            <a:pPr algn="just"/>
            <a:r>
              <a:rPr lang="en-US" sz="2000" dirty="0">
                <a:solidFill>
                  <a:srgbClr val="FF0000"/>
                </a:solidFill>
                <a:latin typeface="Gill Sans MT" panose="020B0502020104020203" pitchFamily="34" charset="0"/>
              </a:rPr>
              <a:t>The most commonly used linear function of single bits is exclusive-or (XOR). Thus, an LFSR is most often a shift register whose input bit is driven by the XOR of some bits of the overall shift register value.</a:t>
            </a:r>
          </a:p>
          <a:p>
            <a:pPr algn="just"/>
            <a:r>
              <a:rPr lang="en-US" sz="2000" dirty="0">
                <a:latin typeface="Gill Sans MT" panose="020B0502020104020203" pitchFamily="34" charset="0"/>
              </a:rPr>
              <a:t>The initial value of the LFSR is called the seed, and because the operation of the register is deterministic, the stream of values produced by the register is completely determined by its current (or previous) state. Likewise, because the register has a finite number of possible states, it must eventually enter a repeating cycle. However, an LFSR with a well-chosen feedback function can produce a sequence of bits that appears random and has a very long cycle.</a:t>
            </a:r>
          </a:p>
          <a:p>
            <a:pPr algn="just"/>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45</a:t>
            </a:fld>
            <a:endParaRPr lang="en-US"/>
          </a:p>
        </p:txBody>
      </p:sp>
    </p:spTree>
    <p:extLst>
      <p:ext uri="{BB962C8B-B14F-4D97-AF65-F5344CB8AC3E}">
        <p14:creationId xmlns:p14="http://schemas.microsoft.com/office/powerpoint/2010/main" val="10804602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813800" y="6248400"/>
            <a:ext cx="2540000" cy="457200"/>
          </a:xfrm>
        </p:spPr>
        <p:txBody>
          <a:bodyPr/>
          <a:lstStyle/>
          <a:p>
            <a:pPr>
              <a:defRPr/>
            </a:pPr>
            <a:fld id="{5086AF07-4F95-4468-B1E8-CF5B7833C30F}" type="slidenum">
              <a:rPr lang="en-US" smtClean="0">
                <a:latin typeface="Gill Sans MT" panose="020B0502020104020203" pitchFamily="34" charset="0"/>
              </a:rPr>
              <a:pPr>
                <a:defRPr/>
              </a:pPr>
              <a:t>46</a:t>
            </a:fld>
            <a:endParaRPr lang="en-US">
              <a:latin typeface="Gill Sans MT" panose="020B0502020104020203" pitchFamily="34" charset="0"/>
            </a:endParaRPr>
          </a:p>
        </p:txBody>
      </p:sp>
      <p:pic>
        <p:nvPicPr>
          <p:cNvPr id="5" name="Content Placeholder 4"/>
          <p:cNvPicPr>
            <a:picLocks noGrp="1" noChangeAspect="1"/>
          </p:cNvPicPr>
          <p:nvPr>
            <p:ph idx="1"/>
          </p:nvPr>
        </p:nvPicPr>
        <p:blipFill>
          <a:blip r:embed="rId2"/>
          <a:stretch>
            <a:fillRect/>
          </a:stretch>
        </p:blipFill>
        <p:spPr>
          <a:xfrm>
            <a:off x="2303588" y="1623472"/>
            <a:ext cx="6338570" cy="3618211"/>
          </a:xfrm>
          <a:prstGeom prst="rect">
            <a:avLst/>
          </a:prstGeom>
        </p:spPr>
      </p:pic>
      <p:sp>
        <p:nvSpPr>
          <p:cNvPr id="6" name="Title 1"/>
          <p:cNvSpPr>
            <a:spLocks noGrp="1"/>
          </p:cNvSpPr>
          <p:nvPr>
            <p:ph type="title"/>
          </p:nvPr>
        </p:nvSpPr>
        <p:spPr>
          <a:xfrm>
            <a:off x="990600" y="609600"/>
            <a:ext cx="10363200" cy="1143000"/>
          </a:xfrm>
        </p:spPr>
        <p:txBody>
          <a:bodyPr/>
          <a:lstStyle/>
          <a:p>
            <a:r>
              <a:rPr lang="en-US" dirty="0">
                <a:latin typeface="Gill Sans MT" panose="020B0502020104020203" pitchFamily="34" charset="0"/>
              </a:rPr>
              <a:t>Linear-feedback shift register</a:t>
            </a:r>
            <a:br>
              <a:rPr lang="en-US" dirty="0">
                <a:latin typeface="Gill Sans MT" panose="020B0502020104020203" pitchFamily="34" charset="0"/>
              </a:rPr>
            </a:br>
            <a:endParaRPr lang="en-US" dirty="0">
              <a:latin typeface="Gill Sans MT" panose="020B0502020104020203" pitchFamily="34" charset="0"/>
            </a:endParaRPr>
          </a:p>
        </p:txBody>
      </p:sp>
      <p:sp>
        <p:nvSpPr>
          <p:cNvPr id="7" name="Rectangle 6"/>
          <p:cNvSpPr/>
          <p:nvPr/>
        </p:nvSpPr>
        <p:spPr>
          <a:xfrm>
            <a:off x="762000" y="5616714"/>
            <a:ext cx="10515600" cy="707886"/>
          </a:xfrm>
          <a:prstGeom prst="rect">
            <a:avLst/>
          </a:prstGeom>
        </p:spPr>
        <p:txBody>
          <a:bodyPr wrap="square">
            <a:spAutoFit/>
          </a:bodyPr>
          <a:lstStyle/>
          <a:p>
            <a:r>
              <a:rPr lang="en-US" sz="2000" dirty="0">
                <a:solidFill>
                  <a:srgbClr val="252525"/>
                </a:solidFill>
                <a:latin typeface="Gill Sans MT" panose="020B0502020104020203" pitchFamily="34" charset="0"/>
              </a:rPr>
              <a:t>A 4-bit Fibonacci LFSR with its state diagram. The </a:t>
            </a:r>
            <a:r>
              <a:rPr lang="en-US" sz="2000" dirty="0">
                <a:solidFill>
                  <a:srgbClr val="0B0080"/>
                </a:solidFill>
                <a:latin typeface="Gill Sans MT" panose="020B0502020104020203" pitchFamily="34" charset="0"/>
              </a:rPr>
              <a:t>XOR gate</a:t>
            </a:r>
            <a:r>
              <a:rPr lang="en-US" sz="2000" dirty="0">
                <a:solidFill>
                  <a:srgbClr val="252525"/>
                </a:solidFill>
                <a:latin typeface="Gill Sans MT" panose="020B0502020104020203" pitchFamily="34" charset="0"/>
              </a:rPr>
              <a:t> provides feedback to the register that shifts bits from left to right. </a:t>
            </a:r>
            <a:endParaRPr lang="en-US" sz="2000" dirty="0">
              <a:latin typeface="Gill Sans MT" panose="020B0502020104020203" pitchFamily="34" charset="0"/>
            </a:endParaRPr>
          </a:p>
        </p:txBody>
      </p:sp>
    </p:spTree>
    <p:extLst>
      <p:ext uri="{BB962C8B-B14F-4D97-AF65-F5344CB8AC3E}">
        <p14:creationId xmlns:p14="http://schemas.microsoft.com/office/powerpoint/2010/main" val="39869205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676400" y="609601"/>
            <a:ext cx="3581400" cy="2044351"/>
          </a:xfrm>
          <a:prstGeom prst="rect">
            <a:avLst/>
          </a:prstGeom>
        </p:spPr>
      </p:pic>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47</a:t>
            </a:fld>
            <a:endParaRPr lang="en-US"/>
          </a:p>
        </p:txBody>
      </p:sp>
      <p:sp>
        <p:nvSpPr>
          <p:cNvPr id="6" name="Title 1"/>
          <p:cNvSpPr>
            <a:spLocks noGrp="1"/>
          </p:cNvSpPr>
          <p:nvPr>
            <p:ph type="title"/>
          </p:nvPr>
        </p:nvSpPr>
        <p:spPr>
          <a:xfrm>
            <a:off x="2204884" y="76200"/>
            <a:ext cx="7772400" cy="1143000"/>
          </a:xfrm>
        </p:spPr>
        <p:txBody>
          <a:bodyPr>
            <a:normAutofit fontScale="90000"/>
          </a:bodyPr>
          <a:lstStyle/>
          <a:p>
            <a:r>
              <a:rPr lang="en-US" dirty="0">
                <a:latin typeface="Gill Sans MT" panose="020B0502020104020203" pitchFamily="34" charset="0"/>
              </a:rPr>
              <a:t>Linear-feedback shift register</a:t>
            </a:r>
            <a:br>
              <a:rPr lang="en-US" dirty="0">
                <a:latin typeface="Gill Sans MT" panose="020B0502020104020203" pitchFamily="34" charset="0"/>
              </a:rPr>
            </a:br>
            <a:endParaRPr lang="en-US" dirty="0">
              <a:latin typeface="Gill Sans MT" panose="020B0502020104020203" pitchFamily="34" charset="0"/>
            </a:endParaRPr>
          </a:p>
        </p:txBody>
      </p:sp>
      <p:pic>
        <p:nvPicPr>
          <p:cNvPr id="7" name="Picture 6"/>
          <p:cNvPicPr>
            <a:picLocks noChangeAspect="1"/>
          </p:cNvPicPr>
          <p:nvPr/>
        </p:nvPicPr>
        <p:blipFill>
          <a:blip r:embed="rId3"/>
          <a:stretch>
            <a:fillRect/>
          </a:stretch>
        </p:blipFill>
        <p:spPr>
          <a:xfrm>
            <a:off x="5426360" y="642763"/>
            <a:ext cx="3603340" cy="2066025"/>
          </a:xfrm>
          <a:prstGeom prst="rect">
            <a:avLst/>
          </a:prstGeom>
        </p:spPr>
      </p:pic>
      <p:pic>
        <p:nvPicPr>
          <p:cNvPr id="8" name="Picture 7"/>
          <p:cNvPicPr>
            <a:picLocks noChangeAspect="1"/>
          </p:cNvPicPr>
          <p:nvPr/>
        </p:nvPicPr>
        <p:blipFill>
          <a:blip r:embed="rId4"/>
          <a:stretch>
            <a:fillRect/>
          </a:stretch>
        </p:blipFill>
        <p:spPr>
          <a:xfrm>
            <a:off x="1676400" y="2743200"/>
            <a:ext cx="3581400" cy="2048894"/>
          </a:xfrm>
          <a:prstGeom prst="rect">
            <a:avLst/>
          </a:prstGeom>
        </p:spPr>
      </p:pic>
      <p:pic>
        <p:nvPicPr>
          <p:cNvPr id="11" name="Picture 10"/>
          <p:cNvPicPr>
            <a:picLocks noChangeAspect="1"/>
          </p:cNvPicPr>
          <p:nvPr/>
        </p:nvPicPr>
        <p:blipFill>
          <a:blip r:embed="rId5"/>
          <a:stretch>
            <a:fillRect/>
          </a:stretch>
        </p:blipFill>
        <p:spPr>
          <a:xfrm>
            <a:off x="5426360" y="2924652"/>
            <a:ext cx="3603340" cy="1952148"/>
          </a:xfrm>
          <a:prstGeom prst="rect">
            <a:avLst/>
          </a:prstGeom>
        </p:spPr>
      </p:pic>
      <p:pic>
        <p:nvPicPr>
          <p:cNvPr id="12" name="Picture 11"/>
          <p:cNvPicPr>
            <a:picLocks noChangeAspect="1"/>
          </p:cNvPicPr>
          <p:nvPr/>
        </p:nvPicPr>
        <p:blipFill>
          <a:blip r:embed="rId6"/>
          <a:stretch>
            <a:fillRect/>
          </a:stretch>
        </p:blipFill>
        <p:spPr>
          <a:xfrm>
            <a:off x="1676400" y="4876801"/>
            <a:ext cx="3581400" cy="2050043"/>
          </a:xfrm>
          <a:prstGeom prst="rect">
            <a:avLst/>
          </a:prstGeom>
        </p:spPr>
      </p:pic>
      <p:pic>
        <p:nvPicPr>
          <p:cNvPr id="13" name="Picture 12"/>
          <p:cNvPicPr>
            <a:picLocks noChangeAspect="1"/>
          </p:cNvPicPr>
          <p:nvPr/>
        </p:nvPicPr>
        <p:blipFill>
          <a:blip r:embed="rId7"/>
          <a:stretch>
            <a:fillRect/>
          </a:stretch>
        </p:blipFill>
        <p:spPr>
          <a:xfrm>
            <a:off x="5426360" y="4956985"/>
            <a:ext cx="3577064" cy="1969858"/>
          </a:xfrm>
          <a:prstGeom prst="rect">
            <a:avLst/>
          </a:prstGeom>
        </p:spPr>
      </p:pic>
      <p:sp>
        <p:nvSpPr>
          <p:cNvPr id="14" name="Rectangle 13"/>
          <p:cNvSpPr/>
          <p:nvPr/>
        </p:nvSpPr>
        <p:spPr>
          <a:xfrm>
            <a:off x="9029700" y="1447801"/>
            <a:ext cx="1790700" cy="3170099"/>
          </a:xfrm>
          <a:prstGeom prst="rect">
            <a:avLst/>
          </a:prstGeom>
        </p:spPr>
        <p:txBody>
          <a:bodyPr wrap="square">
            <a:spAutoFit/>
          </a:bodyPr>
          <a:lstStyle/>
          <a:p>
            <a:r>
              <a:rPr lang="en-US" sz="2000" dirty="0">
                <a:solidFill>
                  <a:srgbClr val="252525"/>
                </a:solidFill>
                <a:latin typeface="Gill Sans MT" panose="020B0502020104020203" pitchFamily="34" charset="0"/>
              </a:rPr>
              <a:t>A 4-bit Fibonacci LFSR with its state diagram. The </a:t>
            </a:r>
            <a:r>
              <a:rPr lang="en-US" sz="2000" dirty="0">
                <a:solidFill>
                  <a:srgbClr val="0B0080"/>
                </a:solidFill>
                <a:latin typeface="Gill Sans MT" panose="020B0502020104020203" pitchFamily="34" charset="0"/>
              </a:rPr>
              <a:t>XOR gate</a:t>
            </a:r>
            <a:r>
              <a:rPr lang="en-US" sz="2000" dirty="0">
                <a:solidFill>
                  <a:srgbClr val="252525"/>
                </a:solidFill>
                <a:latin typeface="Gill Sans MT" panose="020B0502020104020203" pitchFamily="34" charset="0"/>
              </a:rPr>
              <a:t> provides feedback to the register that shifts bits from left to right. </a:t>
            </a:r>
            <a:endParaRPr lang="en-US" sz="2000" dirty="0">
              <a:latin typeface="Gill Sans MT" panose="020B0502020104020203" pitchFamily="34" charset="0"/>
            </a:endParaRPr>
          </a:p>
        </p:txBody>
      </p:sp>
    </p:spTree>
    <p:extLst>
      <p:ext uri="{BB962C8B-B14F-4D97-AF65-F5344CB8AC3E}">
        <p14:creationId xmlns:p14="http://schemas.microsoft.com/office/powerpoint/2010/main" val="16289402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362200" y="2286001"/>
            <a:ext cx="7848600" cy="2668977"/>
          </a:xfrm>
          <a:prstGeom prst="rect">
            <a:avLst/>
          </a:prstGeom>
        </p:spPr>
      </p:pic>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48</a:t>
            </a:fld>
            <a:endParaRPr lang="en-US"/>
          </a:p>
        </p:txBody>
      </p:sp>
      <p:sp>
        <p:nvSpPr>
          <p:cNvPr id="6" name="Rectangle 5"/>
          <p:cNvSpPr/>
          <p:nvPr/>
        </p:nvSpPr>
        <p:spPr>
          <a:xfrm>
            <a:off x="4191000" y="5370856"/>
            <a:ext cx="2531462" cy="369332"/>
          </a:xfrm>
          <a:prstGeom prst="rect">
            <a:avLst/>
          </a:prstGeom>
        </p:spPr>
        <p:txBody>
          <a:bodyPr wrap="none">
            <a:spAutoFit/>
          </a:bodyPr>
          <a:lstStyle/>
          <a:p>
            <a:r>
              <a:rPr lang="en-US" dirty="0">
                <a:solidFill>
                  <a:srgbClr val="252525"/>
                </a:solidFill>
                <a:latin typeface="Arial" panose="020B0604020202020204" pitchFamily="34" charset="0"/>
              </a:rPr>
              <a:t>16-bit Fibonacci </a:t>
            </a:r>
            <a:r>
              <a:rPr lang="en-US" dirty="0">
                <a:solidFill>
                  <a:srgbClr val="663366"/>
                </a:solidFill>
                <a:latin typeface="Arial" panose="020B0604020202020204" pitchFamily="34" charset="0"/>
              </a:rPr>
              <a:t>LFSR</a:t>
            </a:r>
            <a:r>
              <a:rPr lang="en-US" dirty="0">
                <a:solidFill>
                  <a:srgbClr val="252525"/>
                </a:solidFill>
                <a:latin typeface="Arial" panose="020B0604020202020204" pitchFamily="34" charset="0"/>
              </a:rPr>
              <a:t> </a:t>
            </a:r>
            <a:endParaRPr lang="en-US" dirty="0"/>
          </a:p>
        </p:txBody>
      </p:sp>
      <p:sp>
        <p:nvSpPr>
          <p:cNvPr id="7" name="Title 1"/>
          <p:cNvSpPr>
            <a:spLocks noGrp="1"/>
          </p:cNvSpPr>
          <p:nvPr>
            <p:ph type="title"/>
          </p:nvPr>
        </p:nvSpPr>
        <p:spPr/>
        <p:txBody>
          <a:bodyPr/>
          <a:lstStyle/>
          <a:p>
            <a:r>
              <a:rPr lang="en-US" dirty="0">
                <a:latin typeface="Gill Sans MT" panose="020B0502020104020203" pitchFamily="34" charset="0"/>
              </a:rPr>
              <a:t>Linear-feedback shift register</a:t>
            </a:r>
            <a:br>
              <a:rPr lang="en-US" dirty="0">
                <a:latin typeface="Gill Sans MT" panose="020B0502020104020203" pitchFamily="34" charset="0"/>
              </a:rPr>
            </a:br>
            <a:endParaRPr lang="en-US" dirty="0">
              <a:latin typeface="Gill Sans MT" panose="020B0502020104020203" pitchFamily="34" charset="0"/>
            </a:endParaRPr>
          </a:p>
        </p:txBody>
      </p:sp>
    </p:spTree>
    <p:extLst>
      <p:ext uri="{BB962C8B-B14F-4D97-AF65-F5344CB8AC3E}">
        <p14:creationId xmlns:p14="http://schemas.microsoft.com/office/powerpoint/2010/main" val="23131775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lstStyle/>
          <a:p>
            <a:r>
              <a:rPr lang="en-US" sz="9600" b="1" dirty="0">
                <a:solidFill>
                  <a:schemeClr val="accent6">
                    <a:lumMod val="75000"/>
                  </a:schemeClr>
                </a:solidFill>
              </a:rPr>
              <a:t>Thank You</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49</a:t>
            </a:fld>
            <a:endParaRPr lang="en-US"/>
          </a:p>
        </p:txBody>
      </p:sp>
    </p:spTree>
    <p:extLst>
      <p:ext uri="{BB962C8B-B14F-4D97-AF65-F5344CB8AC3E}">
        <p14:creationId xmlns:p14="http://schemas.microsoft.com/office/powerpoint/2010/main" val="3683493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220200" cy="1143000"/>
          </a:xfrm>
        </p:spPr>
        <p:txBody>
          <a:bodyPr>
            <a:normAutofit/>
          </a:bodyPr>
          <a:lstStyle/>
          <a:p>
            <a:r>
              <a:rPr lang="en-US" sz="3600" dirty="0">
                <a:latin typeface="Gill Sans MT" panose="020B0502020104020203" pitchFamily="34" charset="0"/>
              </a:rPr>
              <a:t>Classification: Multiple Access Techniques</a:t>
            </a:r>
          </a:p>
        </p:txBody>
      </p:sp>
      <p:sp>
        <p:nvSpPr>
          <p:cNvPr id="4" name="Slide Number Placeholder 3"/>
          <p:cNvSpPr>
            <a:spLocks noGrp="1"/>
          </p:cNvSpPr>
          <p:nvPr>
            <p:ph type="sldNum" sz="quarter" idx="12"/>
          </p:nvPr>
        </p:nvSpPr>
        <p:spPr>
          <a:xfrm>
            <a:off x="8077200" y="5867400"/>
            <a:ext cx="1905000" cy="457200"/>
          </a:xfrm>
        </p:spPr>
        <p:txBody>
          <a:bodyPr/>
          <a:lstStyle/>
          <a:p>
            <a:fld id="{EDC8AA99-7238-42D3-B68A-A4E1B56FEE73}" type="slidenum">
              <a:rPr lang="en-US" smtClean="0">
                <a:latin typeface="Gill Sans MT" panose="020B0502020104020203" pitchFamily="34" charset="0"/>
              </a:rPr>
              <a:pPr/>
              <a:t>5</a:t>
            </a:fld>
            <a:endParaRPr lang="en-US">
              <a:latin typeface="Gill Sans MT" panose="020B0502020104020203" pitchFamily="34" charset="0"/>
            </a:endParaRPr>
          </a:p>
        </p:txBody>
      </p:sp>
      <p:pic>
        <p:nvPicPr>
          <p:cNvPr id="5" name="Picture 4"/>
          <p:cNvPicPr>
            <a:picLocks noChangeAspect="1"/>
          </p:cNvPicPr>
          <p:nvPr/>
        </p:nvPicPr>
        <p:blipFill>
          <a:blip r:embed="rId2"/>
          <a:stretch>
            <a:fillRect/>
          </a:stretch>
        </p:blipFill>
        <p:spPr>
          <a:xfrm>
            <a:off x="1962912" y="1980943"/>
            <a:ext cx="8342376" cy="4579432"/>
          </a:xfrm>
          <a:prstGeom prst="rect">
            <a:avLst/>
          </a:prstGeom>
        </p:spPr>
      </p:pic>
      <p:sp>
        <p:nvSpPr>
          <p:cNvPr id="6" name="Rectangle 5"/>
          <p:cNvSpPr/>
          <p:nvPr/>
        </p:nvSpPr>
        <p:spPr>
          <a:xfrm>
            <a:off x="1600200" y="1499616"/>
            <a:ext cx="8991600" cy="707886"/>
          </a:xfrm>
          <a:prstGeom prst="rect">
            <a:avLst/>
          </a:prstGeom>
        </p:spPr>
        <p:txBody>
          <a:bodyPr wrap="square">
            <a:spAutoFit/>
          </a:bodyPr>
          <a:lstStyle/>
          <a:p>
            <a:pPr marL="342900" indent="-342900">
              <a:buFont typeface="Wingdings" panose="05000000000000000000" pitchFamily="2" charset="2"/>
              <a:buChar char="v"/>
            </a:pPr>
            <a:r>
              <a:rPr lang="en-US" sz="2000" dirty="0">
                <a:latin typeface="Gill Sans MT" panose="020B0502020104020203" pitchFamily="34" charset="0"/>
              </a:rPr>
              <a:t>Multiple access schemes can be classified as </a:t>
            </a:r>
            <a:r>
              <a:rPr lang="en-US" sz="2000" i="1" dirty="0">
                <a:latin typeface="Gill Sans MT" panose="020B0502020104020203" pitchFamily="34" charset="0"/>
              </a:rPr>
              <a:t>reservation-based </a:t>
            </a:r>
            <a:r>
              <a:rPr lang="en-US" sz="2000" dirty="0">
                <a:latin typeface="Gill Sans MT" panose="020B0502020104020203" pitchFamily="34" charset="0"/>
              </a:rPr>
              <a:t>multiple access (e.g., FDMA, TDMA, CDMA) and </a:t>
            </a:r>
            <a:r>
              <a:rPr lang="en-US" sz="2000" i="1" dirty="0">
                <a:latin typeface="Gill Sans MT" panose="020B0502020104020203" pitchFamily="34" charset="0"/>
              </a:rPr>
              <a:t>random </a:t>
            </a:r>
            <a:r>
              <a:rPr lang="en-US" sz="2000" dirty="0">
                <a:latin typeface="Gill Sans MT" panose="020B0502020104020203" pitchFamily="34" charset="0"/>
              </a:rPr>
              <a:t>multiple access (e.g., ALOHA, CSMA).</a:t>
            </a:r>
          </a:p>
        </p:txBody>
      </p:sp>
    </p:spTree>
    <p:extLst>
      <p:ext uri="{BB962C8B-B14F-4D97-AF65-F5344CB8AC3E}">
        <p14:creationId xmlns:p14="http://schemas.microsoft.com/office/powerpoint/2010/main" val="979449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04800"/>
            <a:ext cx="7772400" cy="1143000"/>
          </a:xfrm>
        </p:spPr>
        <p:txBody>
          <a:bodyPr/>
          <a:lstStyle/>
          <a:p>
            <a:r>
              <a:rPr lang="en-US" dirty="0">
                <a:latin typeface="Gill Sans MT" panose="020B0502020104020203" pitchFamily="34" charset="0"/>
              </a:rPr>
              <a:t>Multiple Access Techniques</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6</a:t>
            </a:fld>
            <a:endParaRPr lang="en-US">
              <a:latin typeface="Gill Sans MT" panose="020B0502020104020203" pitchFamily="34" charset="0"/>
            </a:endParaRPr>
          </a:p>
        </p:txBody>
      </p:sp>
      <p:sp>
        <p:nvSpPr>
          <p:cNvPr id="3" name="Content Placeholder 2"/>
          <p:cNvSpPr>
            <a:spLocks noGrp="1"/>
          </p:cNvSpPr>
          <p:nvPr>
            <p:ph idx="1"/>
          </p:nvPr>
        </p:nvSpPr>
        <p:spPr>
          <a:xfrm>
            <a:off x="1066800" y="2129637"/>
            <a:ext cx="9893808" cy="3890163"/>
          </a:xfrm>
        </p:spPr>
        <p:txBody>
          <a:bodyPr>
            <a:noAutofit/>
          </a:bodyPr>
          <a:lstStyle/>
          <a:p>
            <a:r>
              <a:rPr lang="en-US" sz="2000" dirty="0">
                <a:latin typeface="Gill Sans MT" panose="020B0502020104020203" pitchFamily="34" charset="0"/>
              </a:rPr>
              <a:t>If data traffic is continuous and a small transmission delay is required (for example in voice communication) reservation based multiple access is used. </a:t>
            </a:r>
          </a:p>
          <a:p>
            <a:pPr lvl="1"/>
            <a:r>
              <a:rPr lang="en-US" sz="2000" dirty="0">
                <a:latin typeface="Gill Sans MT" panose="020B0502020104020203" pitchFamily="34" charset="0"/>
              </a:rPr>
              <a:t>the </a:t>
            </a:r>
            <a:r>
              <a:rPr lang="en-US" sz="2000" b="1" dirty="0">
                <a:latin typeface="Gill Sans MT" panose="020B0502020104020203" pitchFamily="34" charset="0"/>
              </a:rPr>
              <a:t>communication channel </a:t>
            </a:r>
            <a:r>
              <a:rPr lang="en-US" sz="2000" dirty="0">
                <a:latin typeface="Gill Sans MT" panose="020B0502020104020203" pitchFamily="34" charset="0"/>
              </a:rPr>
              <a:t>is based on FDMA, TDMA, or CDMA. </a:t>
            </a:r>
          </a:p>
          <a:p>
            <a:r>
              <a:rPr lang="en-US" sz="2000" dirty="0">
                <a:latin typeface="Gill Sans MT" panose="020B0502020104020203" pitchFamily="34" charset="0"/>
              </a:rPr>
              <a:t>In many wireless systems for voice communication, </a:t>
            </a:r>
            <a:r>
              <a:rPr lang="en-US" sz="2000" b="1" dirty="0">
                <a:latin typeface="Gill Sans MT" panose="020B0502020104020203" pitchFamily="34" charset="0"/>
              </a:rPr>
              <a:t>the control channel </a:t>
            </a:r>
            <a:r>
              <a:rPr lang="en-US" sz="2000" dirty="0">
                <a:latin typeface="Gill Sans MT" panose="020B0502020104020203" pitchFamily="34" charset="0"/>
              </a:rPr>
              <a:t>is based on random multiple access </a:t>
            </a:r>
          </a:p>
          <a:p>
            <a:r>
              <a:rPr lang="en-US" sz="2000" dirty="0">
                <a:latin typeface="Gill Sans MT" panose="020B0502020104020203" pitchFamily="34" charset="0"/>
              </a:rPr>
              <a:t>The reservation-based multiple access technique has a disadvantage in that once the channel is assigned, it remains idle if the user has nothing to transmit, while other users may have data waiting to be transmitted. </a:t>
            </a:r>
          </a:p>
          <a:p>
            <a:r>
              <a:rPr lang="en-US" sz="2000" dirty="0">
                <a:latin typeface="Gill Sans MT" panose="020B0502020104020203" pitchFamily="34" charset="0"/>
              </a:rPr>
              <a:t>This problem is critical when data generation is random and has a high peak-rate to average-rate ratio.</a:t>
            </a:r>
          </a:p>
        </p:txBody>
      </p:sp>
    </p:spTree>
    <p:extLst>
      <p:ext uri="{BB962C8B-B14F-4D97-AF65-F5344CB8AC3E}">
        <p14:creationId xmlns:p14="http://schemas.microsoft.com/office/powerpoint/2010/main" val="3297362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53568"/>
            <a:ext cx="7772400" cy="1143000"/>
          </a:xfrm>
        </p:spPr>
        <p:txBody>
          <a:bodyPr/>
          <a:lstStyle/>
          <a:p>
            <a:r>
              <a:rPr lang="en-US" dirty="0">
                <a:latin typeface="Gill Sans MT" panose="020B0502020104020203" pitchFamily="34" charset="0"/>
              </a:rPr>
              <a:t>Multiple Access Techniques</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7</a:t>
            </a:fld>
            <a:endParaRPr lang="en-US">
              <a:latin typeface="Gill Sans MT" panose="020B0502020104020203" pitchFamily="34" charset="0"/>
            </a:endParaRPr>
          </a:p>
        </p:txBody>
      </p:sp>
      <p:sp>
        <p:nvSpPr>
          <p:cNvPr id="3" name="Content Placeholder 2"/>
          <p:cNvSpPr>
            <a:spLocks noGrp="1"/>
          </p:cNvSpPr>
          <p:nvPr>
            <p:ph idx="1"/>
          </p:nvPr>
        </p:nvSpPr>
        <p:spPr>
          <a:xfrm>
            <a:off x="1514856" y="1961658"/>
            <a:ext cx="9750552" cy="2500614"/>
          </a:xfrm>
        </p:spPr>
        <p:txBody>
          <a:bodyPr>
            <a:noAutofit/>
          </a:bodyPr>
          <a:lstStyle/>
          <a:p>
            <a:r>
              <a:rPr lang="en-US" sz="2000" dirty="0">
                <a:latin typeface="Gill Sans MT" panose="020B0502020104020203" pitchFamily="34" charset="0"/>
              </a:rPr>
              <a:t>Random multiple access is more efficient, because a communication channel is shared by many users and users transmit their data in a random or partially coordinated fashion. ALOHA and carrier sense multiple access (CSMA) are examples of random multiple access. </a:t>
            </a:r>
          </a:p>
          <a:p>
            <a:r>
              <a:rPr lang="en-US" sz="2000" dirty="0">
                <a:latin typeface="Gill Sans MT" panose="020B0502020104020203" pitchFamily="34" charset="0"/>
              </a:rPr>
              <a:t>If the data arrives in a random manner, and the data length is large, then random multiple access combined with a reservation protocol will perform better than both random- and reservation based schemes.</a:t>
            </a:r>
          </a:p>
        </p:txBody>
      </p:sp>
    </p:spTree>
    <p:extLst>
      <p:ext uri="{BB962C8B-B14F-4D97-AF65-F5344CB8AC3E}">
        <p14:creationId xmlns:p14="http://schemas.microsoft.com/office/powerpoint/2010/main" val="982948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7772400" cy="1143000"/>
          </a:xfrm>
        </p:spPr>
        <p:txBody>
          <a:bodyPr/>
          <a:lstStyle/>
          <a:p>
            <a:r>
              <a:rPr lang="en-US" dirty="0">
                <a:latin typeface="Gill Sans MT" panose="020B0502020104020203" pitchFamily="34" charset="0"/>
              </a:rPr>
              <a:t>FDMA</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a:t>
            </a:fld>
            <a:endParaRPr lang="en-US">
              <a:latin typeface="Gill Sans MT" panose="020B0502020104020203" pitchFamily="34" charset="0"/>
            </a:endParaRPr>
          </a:p>
        </p:txBody>
      </p:sp>
      <p:sp>
        <p:nvSpPr>
          <p:cNvPr id="3" name="Content Placeholder 2"/>
          <p:cNvSpPr>
            <a:spLocks noGrp="1"/>
          </p:cNvSpPr>
          <p:nvPr>
            <p:ph idx="1"/>
          </p:nvPr>
        </p:nvSpPr>
        <p:spPr>
          <a:xfrm>
            <a:off x="990600" y="1767840"/>
            <a:ext cx="10162032" cy="4632960"/>
          </a:xfrm>
        </p:spPr>
        <p:txBody>
          <a:bodyPr>
            <a:noAutofit/>
          </a:bodyPr>
          <a:lstStyle/>
          <a:p>
            <a:pPr algn="just"/>
            <a:r>
              <a:rPr lang="en-US" sz="2000" dirty="0">
                <a:latin typeface="Gill Sans MT" panose="020B0502020104020203" pitchFamily="34" charset="0"/>
              </a:rPr>
              <a:t>Total system bandwidth is divided into narrow frequency slots. </a:t>
            </a:r>
          </a:p>
          <a:p>
            <a:pPr algn="just"/>
            <a:r>
              <a:rPr lang="en-US" sz="2000" dirty="0">
                <a:latin typeface="Gill Sans MT" panose="020B0502020104020203" pitchFamily="34" charset="0"/>
              </a:rPr>
              <a:t>FDMA assigns individual channels to individual users</a:t>
            </a:r>
          </a:p>
          <a:p>
            <a:pPr algn="just"/>
            <a:r>
              <a:rPr lang="en-US" sz="2000" dirty="0">
                <a:latin typeface="Gill Sans MT" panose="020B0502020104020203" pitchFamily="34" charset="0"/>
              </a:rPr>
              <a:t>A user is free to transmit or receive all the time on its allocated radio channel, but the cost of transceiver is high, as each has to be designed on a different band</a:t>
            </a:r>
          </a:p>
          <a:p>
            <a:pPr algn="just"/>
            <a:r>
              <a:rPr lang="en-US" sz="2000" dirty="0">
                <a:latin typeface="Gill Sans MT" panose="020B0502020104020203" pitchFamily="34" charset="0"/>
              </a:rPr>
              <a:t>Guard bands are maintained between adjacent signal spectra to minimize cross talk between channels</a:t>
            </a:r>
          </a:p>
          <a:p>
            <a:pPr algn="just"/>
            <a:r>
              <a:rPr lang="en-US" sz="2000" dirty="0">
                <a:latin typeface="Gill Sans MT" panose="020B0502020104020203" pitchFamily="34" charset="0"/>
              </a:rPr>
              <a:t>During the period of call no other user can share the same frequency band</a:t>
            </a:r>
          </a:p>
          <a:p>
            <a:pPr algn="just"/>
            <a:r>
              <a:rPr lang="en-US" sz="2000" dirty="0">
                <a:latin typeface="Gill Sans MT" panose="020B0502020104020203" pitchFamily="34" charset="0"/>
              </a:rPr>
              <a:t>Each user transmits with no limitations in time, but using only a portion of the whole available frequency bandwidth.</a:t>
            </a:r>
          </a:p>
          <a:p>
            <a:pPr algn="just"/>
            <a:r>
              <a:rPr lang="en-US" sz="2000" dirty="0">
                <a:latin typeface="Gill Sans MT" panose="020B0502020104020203" pitchFamily="34" charset="0"/>
              </a:rPr>
              <a:t>Different users are separated in the frequency domain</a:t>
            </a:r>
          </a:p>
          <a:p>
            <a:pPr algn="just"/>
            <a:r>
              <a:rPr lang="en-US" sz="2000" dirty="0">
                <a:latin typeface="Gill Sans MT" panose="020B0502020104020203" pitchFamily="34" charset="0"/>
              </a:rPr>
              <a:t>In frequency division duplex (FDD) systems, the users are assigned a channel as a pair of frequencies. One frequency is used for the upward channel, while the other frequency is used for the downward channel</a:t>
            </a:r>
          </a:p>
        </p:txBody>
      </p:sp>
    </p:spTree>
    <p:extLst>
      <p:ext uri="{BB962C8B-B14F-4D97-AF65-F5344CB8AC3E}">
        <p14:creationId xmlns:p14="http://schemas.microsoft.com/office/powerpoint/2010/main" val="2112516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ill Sans MT" panose="020B0502020104020203" pitchFamily="34" charset="0"/>
              </a:rPr>
              <a:t>FDMA-advantages</a:t>
            </a:r>
          </a:p>
        </p:txBody>
      </p:sp>
      <p:sp>
        <p:nvSpPr>
          <p:cNvPr id="3" name="Content Placeholder 2"/>
          <p:cNvSpPr>
            <a:spLocks noGrp="1"/>
          </p:cNvSpPr>
          <p:nvPr>
            <p:ph idx="1"/>
          </p:nvPr>
        </p:nvSpPr>
        <p:spPr>
          <a:xfrm>
            <a:off x="914400" y="2209800"/>
            <a:ext cx="10363200" cy="4114800"/>
          </a:xfrm>
        </p:spPr>
        <p:txBody>
          <a:bodyPr>
            <a:normAutofit/>
          </a:bodyPr>
          <a:lstStyle/>
          <a:p>
            <a:r>
              <a:rPr lang="en-US" sz="2000" dirty="0">
                <a:latin typeface="Gill Sans MT" panose="020B0502020104020203" pitchFamily="34" charset="0"/>
              </a:rPr>
              <a:t>Capacity can be increased by reducing the information bit rate and using an efficient digital speech coding scheme </a:t>
            </a:r>
            <a:endParaRPr lang="en-US" sz="2000" dirty="0" smtClean="0">
              <a:latin typeface="Gill Sans MT" panose="020B0502020104020203" pitchFamily="34" charset="0"/>
            </a:endParaRPr>
          </a:p>
          <a:p>
            <a:r>
              <a:rPr lang="en-US" sz="2000" dirty="0">
                <a:latin typeface="Gill Sans MT" panose="020B0502020104020203" pitchFamily="34" charset="0"/>
              </a:rPr>
              <a:t>Technological advances required for implementation are simple. A system can be configured so that improvements in terms of a lower bit rate speech coding could be easily incorporated.</a:t>
            </a:r>
          </a:p>
          <a:p>
            <a:r>
              <a:rPr lang="en-US" sz="2000" dirty="0" smtClean="0">
                <a:solidFill>
                  <a:schemeClr val="accent2">
                    <a:lumMod val="75000"/>
                  </a:schemeClr>
                </a:solidFill>
                <a:latin typeface="Gill Sans MT" panose="020B0502020104020203" pitchFamily="34" charset="0"/>
              </a:rPr>
              <a:t>Hardware </a:t>
            </a:r>
            <a:r>
              <a:rPr lang="en-US" sz="2000" dirty="0">
                <a:solidFill>
                  <a:schemeClr val="accent2">
                    <a:lumMod val="75000"/>
                  </a:schemeClr>
                </a:solidFill>
                <a:latin typeface="Gill Sans MT" panose="020B0502020104020203" pitchFamily="34" charset="0"/>
              </a:rPr>
              <a:t>simplicity, because multiple users are isolated by employing simple bandpass filters. </a:t>
            </a:r>
          </a:p>
        </p:txBody>
      </p:sp>
      <p:sp>
        <p:nvSpPr>
          <p:cNvPr id="4" name="Slide Number Placeholder 3"/>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9</a:t>
            </a:fld>
            <a:endParaRPr lang="en-US">
              <a:latin typeface="Gill Sans MT" panose="020B0502020104020203" pitchFamily="34" charset="0"/>
            </a:endParaRPr>
          </a:p>
        </p:txBody>
      </p:sp>
    </p:spTree>
    <p:extLst>
      <p:ext uri="{BB962C8B-B14F-4D97-AF65-F5344CB8AC3E}">
        <p14:creationId xmlns:p14="http://schemas.microsoft.com/office/powerpoint/2010/main" val="1093570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8974</TotalTime>
  <Words>3543</Words>
  <Application>Microsoft Office PowerPoint</Application>
  <PresentationFormat>Widescreen</PresentationFormat>
  <Paragraphs>429</Paragraphs>
  <Slides>49</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MS PGothic</vt:lpstr>
      <vt:lpstr>MS PGothic</vt:lpstr>
      <vt:lpstr>Arial</vt:lpstr>
      <vt:lpstr>Calibri</vt:lpstr>
      <vt:lpstr>Comic Sans MS</vt:lpstr>
      <vt:lpstr>Gill Sans MT</vt:lpstr>
      <vt:lpstr>Symbol</vt:lpstr>
      <vt:lpstr>Times New Roman</vt:lpstr>
      <vt:lpstr>Wingdings</vt:lpstr>
      <vt:lpstr>Default Design</vt:lpstr>
      <vt:lpstr>PowerPoint Presentation</vt:lpstr>
      <vt:lpstr>Contents</vt:lpstr>
      <vt:lpstr>Outline</vt:lpstr>
      <vt:lpstr>Multiple Access Techniques</vt:lpstr>
      <vt:lpstr>Classification: Multiple Access Techniques</vt:lpstr>
      <vt:lpstr>Multiple Access Techniques</vt:lpstr>
      <vt:lpstr>Multiple Access Techniques</vt:lpstr>
      <vt:lpstr>FDMA</vt:lpstr>
      <vt:lpstr>FDMA-advantages</vt:lpstr>
      <vt:lpstr>FDMA-Disadvantages</vt:lpstr>
      <vt:lpstr>Numbers of Channels in FDMA</vt:lpstr>
      <vt:lpstr>TDMA</vt:lpstr>
      <vt:lpstr>TDMA</vt:lpstr>
      <vt:lpstr>Features of TDMA</vt:lpstr>
      <vt:lpstr>Features of TDMA</vt:lpstr>
      <vt:lpstr>Disadvantages</vt:lpstr>
      <vt:lpstr>Number of channels in TDMA system</vt:lpstr>
      <vt:lpstr>Number of channels in TDMA system</vt:lpstr>
      <vt:lpstr>PowerPoint Presentation</vt:lpstr>
      <vt:lpstr>PowerPoint Presentation</vt:lpstr>
      <vt:lpstr>Spectral Efficiency </vt:lpstr>
      <vt:lpstr>Multiple Access Spectral Efficiency</vt:lpstr>
      <vt:lpstr>Multiple Access Spectral Efficiency</vt:lpstr>
      <vt:lpstr>Multiple Access Spectral Efficiency</vt:lpstr>
      <vt:lpstr>Multiple Access Spectral Efficiency</vt:lpstr>
      <vt:lpstr>Multiple Access Spectral Efficiency(TDMA)</vt:lpstr>
      <vt:lpstr>PowerPoint Presentation</vt:lpstr>
      <vt:lpstr>PowerPoint Presentation</vt:lpstr>
      <vt:lpstr>PowerPoint Presentation</vt:lpstr>
      <vt:lpstr>Spread Spectrum Multiple Access</vt:lpstr>
      <vt:lpstr>Spread Spectrum Multiple Access Gains</vt:lpstr>
      <vt:lpstr>Problem</vt:lpstr>
      <vt:lpstr>Types of Spread Spectrum Multiple Access</vt:lpstr>
      <vt:lpstr>Direct Sequence Multiple Access(DSMA)</vt:lpstr>
      <vt:lpstr>Direct Sequence Spread Spectrum (DSSS)</vt:lpstr>
      <vt:lpstr>Direct Sequence Multiple Access(DSMA)</vt:lpstr>
      <vt:lpstr>Direct Sequence Multiple Access(DSMA)</vt:lpstr>
      <vt:lpstr>CDMA encode/decode</vt:lpstr>
      <vt:lpstr>CDMA: two-sender interference</vt:lpstr>
      <vt:lpstr>Frequency Hopped Multiple Access (FHMA)</vt:lpstr>
      <vt:lpstr>Frequency Hopped Multiple Access (FHMA)</vt:lpstr>
      <vt:lpstr>Frequency Hopped Multiple Access (FHMA)</vt:lpstr>
      <vt:lpstr>Spreading Sequences</vt:lpstr>
      <vt:lpstr>PN Sequences</vt:lpstr>
      <vt:lpstr>Linear-feedback shift register </vt:lpstr>
      <vt:lpstr>Linear-feedback shift register </vt:lpstr>
      <vt:lpstr>Linear-feedback shift register </vt:lpstr>
      <vt:lpstr>Linear-feedback shift register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Microsoft account</cp:lastModifiedBy>
  <cp:revision>813</cp:revision>
  <dcterms:created xsi:type="dcterms:W3CDTF">1601-01-01T00:00:00Z</dcterms:created>
  <dcterms:modified xsi:type="dcterms:W3CDTF">2023-07-11T16:19:22Z</dcterms:modified>
</cp:coreProperties>
</file>