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28" r:id="rId2"/>
    <p:sldId id="536" r:id="rId3"/>
    <p:sldId id="401" r:id="rId4"/>
    <p:sldId id="556" r:id="rId5"/>
    <p:sldId id="552" r:id="rId6"/>
    <p:sldId id="559" r:id="rId7"/>
    <p:sldId id="553" r:id="rId8"/>
    <p:sldId id="554" r:id="rId9"/>
    <p:sldId id="555" r:id="rId10"/>
    <p:sldId id="557" r:id="rId11"/>
    <p:sldId id="558" r:id="rId12"/>
    <p:sldId id="541" r:id="rId13"/>
    <p:sldId id="542" r:id="rId14"/>
    <p:sldId id="560" r:id="rId15"/>
    <p:sldId id="564" r:id="rId16"/>
    <p:sldId id="565" r:id="rId17"/>
    <p:sldId id="566" r:id="rId18"/>
    <p:sldId id="567" r:id="rId19"/>
    <p:sldId id="568" r:id="rId20"/>
    <p:sldId id="569" r:id="rId21"/>
    <p:sldId id="570" r:id="rId22"/>
    <p:sldId id="571" r:id="rId23"/>
    <p:sldId id="572" r:id="rId24"/>
    <p:sldId id="574" r:id="rId25"/>
    <p:sldId id="579" r:id="rId26"/>
    <p:sldId id="580" r:id="rId27"/>
    <p:sldId id="581" r:id="rId28"/>
    <p:sldId id="582" r:id="rId29"/>
    <p:sldId id="583" r:id="rId30"/>
    <p:sldId id="584" r:id="rId31"/>
    <p:sldId id="585" r:id="rId32"/>
    <p:sldId id="586" r:id="rId33"/>
    <p:sldId id="600" r:id="rId34"/>
    <p:sldId id="601" r:id="rId35"/>
    <p:sldId id="604" r:id="rId36"/>
    <p:sldId id="605" r:id="rId37"/>
    <p:sldId id="609" r:id="rId38"/>
    <p:sldId id="611" r:id="rId39"/>
    <p:sldId id="614" r:id="rId40"/>
    <p:sldId id="52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37" autoAdjust="0"/>
  </p:normalViewPr>
  <p:slideViewPr>
    <p:cSldViewPr snapToGrid="0">
      <p:cViewPr varScale="1">
        <p:scale>
          <a:sx n="61" d="100"/>
          <a:sy n="61" d="100"/>
        </p:scale>
        <p:origin x="8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51437-842D-40F3-BDAF-1E10737FFBD5}" type="datetimeFigureOut">
              <a:rPr lang="en-US" smtClean="0"/>
              <a:t>10-Sep-23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C0AFF-C104-4A01-BB4A-8E8AE337E322}" type="slidenum">
              <a:rPr lang="en-US" smtClean="0"/>
              <a:t>‹#›</a:t>
            </a:fld>
            <a:endParaRPr lang="en-US"/>
          </a:p>
        </p:txBody>
      </p:sp>
    </p:spTree>
    <p:extLst>
      <p:ext uri="{BB962C8B-B14F-4D97-AF65-F5344CB8AC3E}">
        <p14:creationId xmlns:p14="http://schemas.microsoft.com/office/powerpoint/2010/main" val="3371793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24</a:t>
            </a:fld>
            <a:endParaRPr lang="en-US"/>
          </a:p>
        </p:txBody>
      </p:sp>
    </p:spTree>
    <p:extLst>
      <p:ext uri="{BB962C8B-B14F-4D97-AF65-F5344CB8AC3E}">
        <p14:creationId xmlns:p14="http://schemas.microsoft.com/office/powerpoint/2010/main" val="1748043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Mobile station (MS)</a:t>
            </a:r>
          </a:p>
          <a:p>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Base transceiver station (BTS)</a:t>
            </a:r>
          </a:p>
          <a:p>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Base station controller (BSC)</a:t>
            </a:r>
          </a:p>
          <a:p>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Mobile switching center (MSC)</a:t>
            </a:r>
          </a:p>
          <a:p>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Authentication center (</a:t>
            </a:r>
            <a:r>
              <a:rPr lang="en-US" sz="1200" b="0" i="0" kern="1200" dirty="0" err="1" smtClean="0">
                <a:solidFill>
                  <a:schemeClr val="tx1"/>
                </a:solidFill>
                <a:effectLst/>
                <a:latin typeface="+mn-lt"/>
                <a:ea typeface="+mn-ea"/>
                <a:cs typeface="+mn-cs"/>
              </a:rPr>
              <a:t>AuC</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Home location registers (HLR)</a:t>
            </a:r>
          </a:p>
          <a:p>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Visitor location registers (VLR)</a:t>
            </a:r>
          </a:p>
          <a:p>
            <a:r>
              <a:rPr lang="en-US" sz="1200" b="1" i="1" kern="1200" dirty="0" smtClean="0">
                <a:solidFill>
                  <a:schemeClr val="tx1"/>
                </a:solidFill>
                <a:effectLst/>
                <a:latin typeface="+mn-lt"/>
                <a:ea typeface="+mn-ea"/>
                <a:cs typeface="+mn-cs"/>
              </a:rPr>
              <a:t>Mobile Station</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mobile station (MS) is the starting point of a mobile wireless network. The MS can contain the following components:</a:t>
            </a:r>
          </a:p>
          <a:p>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Mobile terminal (MT)—GSM cellular handset</a:t>
            </a:r>
          </a:p>
          <a:p>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Terminal equipment (TE)—PC or personal digital assistant (PDA)</a:t>
            </a:r>
          </a:p>
          <a:p>
            <a:r>
              <a:rPr lang="en-US" sz="1200" b="0" i="0" kern="1200" dirty="0" smtClean="0">
                <a:solidFill>
                  <a:schemeClr val="tx1"/>
                </a:solidFill>
                <a:effectLst/>
                <a:latin typeface="+mn-lt"/>
                <a:ea typeface="+mn-ea"/>
                <a:cs typeface="+mn-cs"/>
              </a:rPr>
              <a:t>The MS can be two interconnected physical devices (MT and TE) with a point-to-point interface or a single device with both functions integrated</a:t>
            </a:r>
          </a:p>
          <a:p>
            <a:r>
              <a:rPr lang="en-US" sz="1200" b="0" i="0" kern="1200" dirty="0" smtClean="0">
                <a:solidFill>
                  <a:schemeClr val="tx1"/>
                </a:solidFill>
                <a:effectLst/>
                <a:latin typeface="+mn-lt"/>
                <a:ea typeface="+mn-ea"/>
                <a:cs typeface="+mn-cs"/>
              </a:rPr>
              <a:t>OMC- Operations and Maintenance Centre</a:t>
            </a:r>
          </a:p>
          <a:p>
            <a:r>
              <a:rPr lang="en-US" sz="1200" b="0" i="0" kern="1200" dirty="0" smtClean="0">
                <a:solidFill>
                  <a:schemeClr val="tx1"/>
                </a:solidFill>
                <a:effectLst/>
                <a:latin typeface="+mn-lt"/>
                <a:ea typeface="+mn-ea"/>
                <a:cs typeface="+mn-cs"/>
              </a:rPr>
              <a:t>NMC- Network Management Centre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3FC0AFF-C104-4A01-BB4A-8E8AE337E322}" type="slidenum">
              <a:rPr lang="en-US" smtClean="0"/>
              <a:t>25</a:t>
            </a:fld>
            <a:endParaRPr lang="en-US"/>
          </a:p>
        </p:txBody>
      </p:sp>
    </p:spTree>
    <p:extLst>
      <p:ext uri="{BB962C8B-B14F-4D97-AF65-F5344CB8AC3E}">
        <p14:creationId xmlns:p14="http://schemas.microsoft.com/office/powerpoint/2010/main" val="32113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443FC9-0EDA-442D-82A7-4DCFA0167D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361335C-6FFF-4D13-BF92-F0A7C6F3D5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195F1F87-17FE-4EE1-9E9E-85E5AEB7A3BB}"/>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5" name="Footer Placeholder 4">
            <a:extLst>
              <a:ext uri="{FF2B5EF4-FFF2-40B4-BE49-F238E27FC236}">
                <a16:creationId xmlns="" xmlns:a16="http://schemas.microsoft.com/office/drawing/2014/main" id="{E69B0E3C-D0BA-4C18-8736-147FC41E8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23330B6-1409-4DD7-9FEE-04CD12DFD259}"/>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158487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C7D310-5C5D-4768-8D8A-4ABB6BBB70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B6F8EAD-2D56-4681-9F4E-CFAF115B1C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2085251-6381-4273-9F7F-7DE84E56C7DF}"/>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5" name="Footer Placeholder 4">
            <a:extLst>
              <a:ext uri="{FF2B5EF4-FFF2-40B4-BE49-F238E27FC236}">
                <a16:creationId xmlns="" xmlns:a16="http://schemas.microsoft.com/office/drawing/2014/main" id="{6C2CE25A-D425-4027-B1F5-1650B115D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2AAA0F9-61AF-406B-BA0F-497EEACE5379}"/>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338610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54663CF-10B8-4D9A-98BB-1D813D3897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A691DD2-9957-4B97-AAC5-1D3027FDA0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912A7E9-B929-463A-B9CB-5E8CA90AF6DF}"/>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5" name="Footer Placeholder 4">
            <a:extLst>
              <a:ext uri="{FF2B5EF4-FFF2-40B4-BE49-F238E27FC236}">
                <a16:creationId xmlns="" xmlns:a16="http://schemas.microsoft.com/office/drawing/2014/main" id="{A1B71267-010E-45B0-BDA1-5A3617B5E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63CC9EB-D2A5-45BF-A096-8FFE3F59E205}"/>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783358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693BB17-23D1-437D-A515-07BB87022E0B}" type="slidenum">
              <a:rPr lang="en-US"/>
              <a:pPr>
                <a:defRPr/>
              </a:pPr>
              <a:t>‹#›</a:t>
            </a:fld>
            <a:endParaRPr lang="en-US"/>
          </a:p>
        </p:txBody>
      </p:sp>
    </p:spTree>
    <p:extLst>
      <p:ext uri="{BB962C8B-B14F-4D97-AF65-F5344CB8AC3E}">
        <p14:creationId xmlns:p14="http://schemas.microsoft.com/office/powerpoint/2010/main" val="4069924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89644D-C9F4-45D8-9436-F15691B06083}" type="slidenum">
              <a:rPr lang="en-US"/>
              <a:pPr>
                <a:defRPr/>
              </a:pPr>
              <a:t>‹#›</a:t>
            </a:fld>
            <a:endParaRPr lang="en-US"/>
          </a:p>
        </p:txBody>
      </p:sp>
    </p:spTree>
    <p:extLst>
      <p:ext uri="{BB962C8B-B14F-4D97-AF65-F5344CB8AC3E}">
        <p14:creationId xmlns:p14="http://schemas.microsoft.com/office/powerpoint/2010/main" val="383145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E2172C-65BE-4D9A-A396-AE10D8123448}"/>
              </a:ext>
            </a:extLst>
          </p:cNvPr>
          <p:cNvSpPr>
            <a:spLocks noGrp="1"/>
          </p:cNvSpPr>
          <p:nvPr>
            <p:ph type="title" hasCustomPrompt="1"/>
          </p:nvPr>
        </p:nvSpPr>
        <p:spPr/>
        <p:txBody>
          <a:bodyPr/>
          <a:lstStyle>
            <a:lvl1pPr>
              <a:defRPr b="1">
                <a:latin typeface="Gill Sans MT" panose="020B0502020104020203" pitchFamily="34" charset="0"/>
              </a:defRPr>
            </a:lvl1pPr>
          </a:lstStyle>
          <a:p>
            <a:r>
              <a:rPr lang="en-US" dirty="0" smtClean="0"/>
              <a:t>CLICK TO EDIT MASTER TITLE STYLE</a:t>
            </a:r>
            <a:endParaRPr lang="en-US" dirty="0"/>
          </a:p>
        </p:txBody>
      </p:sp>
      <p:sp>
        <p:nvSpPr>
          <p:cNvPr id="3" name="Content Placeholder 2">
            <a:extLst>
              <a:ext uri="{FF2B5EF4-FFF2-40B4-BE49-F238E27FC236}">
                <a16:creationId xmlns="" xmlns:a16="http://schemas.microsoft.com/office/drawing/2014/main" id="{11505607-C9CF-4A0E-BC6B-2CD4E18EE3EC}"/>
              </a:ext>
            </a:extLst>
          </p:cNvPr>
          <p:cNvSpPr>
            <a:spLocks noGrp="1"/>
          </p:cNvSpPr>
          <p:nvPr>
            <p:ph idx="1"/>
          </p:nvPr>
        </p:nvSpPr>
        <p:spPr/>
        <p:txBody>
          <a:bodyPr>
            <a:normAutofit/>
          </a:bodyPr>
          <a:lstStyle>
            <a:lvl1pPr marL="228600" indent="-228600">
              <a:buFont typeface="Wingdings" panose="05000000000000000000" pitchFamily="2" charset="2"/>
              <a:buChar char="ü"/>
              <a:defRPr sz="2200">
                <a:latin typeface="Gill Sans MT" panose="020B0502020104020203" pitchFamily="34" charset="0"/>
              </a:defRPr>
            </a:lvl1pPr>
            <a:lvl2pPr marL="685800" indent="-228600">
              <a:buFont typeface="Gill Sans MT" panose="020B0502020104020203" pitchFamily="34" charset="0"/>
              <a:buChar char="—"/>
              <a:defRPr sz="2200">
                <a:latin typeface="Gill Sans MT" panose="020B0502020104020203" pitchFamily="34" charset="0"/>
              </a:defRPr>
            </a:lvl2pPr>
            <a:lvl3pPr>
              <a:defRPr sz="2200">
                <a:latin typeface="Gill Sans MT" panose="020B0502020104020203" pitchFamily="34" charset="0"/>
              </a:defRPr>
            </a:lvl3pPr>
            <a:lvl4pPr>
              <a:defRPr sz="2200">
                <a:latin typeface="Gill Sans MT" panose="020B0502020104020203" pitchFamily="34" charset="0"/>
              </a:defRPr>
            </a:lvl4pPr>
            <a:lvl5pPr>
              <a:defRPr sz="2200">
                <a:latin typeface="Gill Sans MT" panose="020B05020201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C8E3F22-5736-465C-BC80-5D0146073DC9}"/>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5" name="Footer Placeholder 4">
            <a:extLst>
              <a:ext uri="{FF2B5EF4-FFF2-40B4-BE49-F238E27FC236}">
                <a16:creationId xmlns="" xmlns:a16="http://schemas.microsoft.com/office/drawing/2014/main" id="{3E4D3B69-F24F-44B4-BE1B-AACA5DBC9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36F6D17-34B4-415F-B451-1EE516457C91}"/>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380830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73CA93-7E97-4481-8BAB-1ADD3E5470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889CBD19-D97C-4AB3-9A7E-DB82EACAC6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32E3611-8A83-4CD7-9394-66379B94AE97}"/>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5" name="Footer Placeholder 4">
            <a:extLst>
              <a:ext uri="{FF2B5EF4-FFF2-40B4-BE49-F238E27FC236}">
                <a16:creationId xmlns="" xmlns:a16="http://schemas.microsoft.com/office/drawing/2014/main" id="{47A44C8A-F4DB-4730-A76C-87D4A77AF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89ECA79-662A-4676-9E1B-88B29F2229DF}"/>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419842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9FF9D1-2F2B-4FFC-8460-712C2807F68D}"/>
              </a:ext>
            </a:extLst>
          </p:cNvPr>
          <p:cNvSpPr>
            <a:spLocks noGrp="1"/>
          </p:cNvSpPr>
          <p:nvPr>
            <p:ph type="title" hasCustomPrompt="1"/>
          </p:nvPr>
        </p:nvSpPr>
        <p:spPr/>
        <p:txBody>
          <a:bodyPr/>
          <a:lstStyle>
            <a:lvl1pPr>
              <a:defRPr b="1">
                <a:latin typeface="Gill Sans MT" panose="020B0502020104020203" pitchFamily="34" charset="0"/>
              </a:defRPr>
            </a:lvl1pPr>
          </a:lstStyle>
          <a:p>
            <a:r>
              <a:rPr lang="en-US" dirty="0" smtClean="0"/>
              <a:t>CLICK TO EDIT MASTER TITLE STYLE</a:t>
            </a:r>
            <a:endParaRPr lang="en-US" dirty="0"/>
          </a:p>
        </p:txBody>
      </p:sp>
      <p:sp>
        <p:nvSpPr>
          <p:cNvPr id="3" name="Content Placeholder 2">
            <a:extLst>
              <a:ext uri="{FF2B5EF4-FFF2-40B4-BE49-F238E27FC236}">
                <a16:creationId xmlns="" xmlns:a16="http://schemas.microsoft.com/office/drawing/2014/main" id="{D677D02E-3EE0-449F-8C1A-0ADD8978B142}"/>
              </a:ext>
            </a:extLst>
          </p:cNvPr>
          <p:cNvSpPr>
            <a:spLocks noGrp="1"/>
          </p:cNvSpPr>
          <p:nvPr>
            <p:ph sz="half" idx="1"/>
          </p:nvPr>
        </p:nvSpPr>
        <p:spPr>
          <a:xfrm>
            <a:off x="838200" y="1825625"/>
            <a:ext cx="5181600" cy="4351338"/>
          </a:xfrm>
        </p:spPr>
        <p:txBody>
          <a:bodyPr>
            <a:normAutofit/>
          </a:bodyPr>
          <a:lstStyle>
            <a:lvl1pPr marL="228600" indent="-228600">
              <a:buFont typeface="Wingdings" panose="05000000000000000000" pitchFamily="2" charset="2"/>
              <a:buChar char="ü"/>
              <a:defRPr sz="2400">
                <a:latin typeface="Gill Sans MT" panose="020B0502020104020203" pitchFamily="34" charset="0"/>
              </a:defRPr>
            </a:lvl1pPr>
            <a:lvl2pPr marL="685800" indent="-228600">
              <a:buFont typeface="Calibri" panose="020F0502020204030204" pitchFamily="34" charset="0"/>
              <a:buChar char="—"/>
              <a:defRPr sz="2400">
                <a:latin typeface="Gill Sans MT" panose="020B0502020104020203" pitchFamily="34" charset="0"/>
              </a:defRPr>
            </a:lvl2pPr>
            <a:lvl3pPr>
              <a:defRPr sz="2400">
                <a:latin typeface="Gill Sans MT" panose="020B0502020104020203" pitchFamily="34" charset="0"/>
              </a:defRPr>
            </a:lvl3pPr>
            <a:lvl4pPr>
              <a:defRPr sz="2400">
                <a:latin typeface="Gill Sans MT" panose="020B0502020104020203" pitchFamily="34" charset="0"/>
              </a:defRPr>
            </a:lvl4pPr>
            <a:lvl5pPr>
              <a:defRPr sz="2400">
                <a:latin typeface="Gill Sans MT" panose="020B05020201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75632D4E-2BCF-4779-8225-60CB9DBD8B86}"/>
              </a:ext>
            </a:extLst>
          </p:cNvPr>
          <p:cNvSpPr>
            <a:spLocks noGrp="1"/>
          </p:cNvSpPr>
          <p:nvPr>
            <p:ph sz="half" idx="2"/>
          </p:nvPr>
        </p:nvSpPr>
        <p:spPr>
          <a:xfrm>
            <a:off x="6172200" y="1825625"/>
            <a:ext cx="5181600" cy="4351338"/>
          </a:xfrm>
        </p:spPr>
        <p:txBody>
          <a:bodyPr>
            <a:normAutofit/>
          </a:bodyPr>
          <a:lstStyle>
            <a:lvl1pPr>
              <a:defRPr sz="2400">
                <a:latin typeface="Gill Sans MT" panose="020B0502020104020203" pitchFamily="34" charset="0"/>
              </a:defRPr>
            </a:lvl1pPr>
            <a:lvl2pPr>
              <a:defRPr sz="2400">
                <a:latin typeface="Gill Sans MT" panose="020B0502020104020203" pitchFamily="34" charset="0"/>
              </a:defRPr>
            </a:lvl2pPr>
            <a:lvl3pPr>
              <a:defRPr sz="2400">
                <a:latin typeface="Gill Sans MT" panose="020B0502020104020203" pitchFamily="34" charset="0"/>
              </a:defRPr>
            </a:lvl3pPr>
            <a:lvl4pPr>
              <a:defRPr sz="2400">
                <a:latin typeface="Gill Sans MT" panose="020B0502020104020203" pitchFamily="34" charset="0"/>
              </a:defRPr>
            </a:lvl4pPr>
            <a:lvl5pPr>
              <a:defRPr sz="2400">
                <a:latin typeface="Gill Sans MT" panose="020B05020201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04B202ED-4477-4DE7-9899-2EC8C445B19D}"/>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6" name="Footer Placeholder 5">
            <a:extLst>
              <a:ext uri="{FF2B5EF4-FFF2-40B4-BE49-F238E27FC236}">
                <a16:creationId xmlns="" xmlns:a16="http://schemas.microsoft.com/office/drawing/2014/main" id="{A926A77F-93A6-4C2E-B6F9-94CEC766E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CBFF072-86D8-43AE-B885-3D70FE03CB97}"/>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764773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9D43A9-6647-4353-AAFF-F216DFCCB0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3B1608C-300C-4CBE-AE71-E025C1F4D3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B7AC77C-2399-42B0-ABA9-D6EB3592D0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A61B677-7C59-4EC1-8AA1-0303C1511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308507B-3193-4556-84B9-8028616A65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9F1E94E-627F-47E7-A87F-0F79D4CF9E43}"/>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8" name="Footer Placeholder 7">
            <a:extLst>
              <a:ext uri="{FF2B5EF4-FFF2-40B4-BE49-F238E27FC236}">
                <a16:creationId xmlns="" xmlns:a16="http://schemas.microsoft.com/office/drawing/2014/main" id="{4C03B3D4-485D-48DE-81A3-0ADE9FC5A2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A24A8A03-03FB-429B-8B5F-F33568563E93}"/>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155687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D74F3-9B9B-418D-8B96-93E76FB2A4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4BFE004-20DE-454E-B351-EDE76257E690}"/>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4" name="Footer Placeholder 3">
            <a:extLst>
              <a:ext uri="{FF2B5EF4-FFF2-40B4-BE49-F238E27FC236}">
                <a16:creationId xmlns="" xmlns:a16="http://schemas.microsoft.com/office/drawing/2014/main" id="{043EBDC3-9D4D-43DF-A7FA-3508E3B3E8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C9C81495-7D60-41C7-B414-0EBC476C86ED}"/>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210788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5E9AE50-6F15-4A04-8010-F8FAEA59D50F}"/>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3" name="Footer Placeholder 2">
            <a:extLst>
              <a:ext uri="{FF2B5EF4-FFF2-40B4-BE49-F238E27FC236}">
                <a16:creationId xmlns="" xmlns:a16="http://schemas.microsoft.com/office/drawing/2014/main" id="{36986817-3F11-41EE-9715-44BFEF7DEF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08251FBE-76B8-493E-A48D-8652A1091B36}"/>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3809267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ADB12-E0C3-4DA3-9751-77E0E5617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2AF5DB29-48AE-4D71-9C83-A478E03A7A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16DE88F-1641-402F-8CDB-18E3C11C5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D168BEA-9EA8-4777-B4BD-321F80CDC2D3}"/>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6" name="Footer Placeholder 5">
            <a:extLst>
              <a:ext uri="{FF2B5EF4-FFF2-40B4-BE49-F238E27FC236}">
                <a16:creationId xmlns="" xmlns:a16="http://schemas.microsoft.com/office/drawing/2014/main" id="{A98A9EEB-FD9D-4AB3-933A-44B52432C1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B9E6BD3-584F-4FD6-9413-93C62EBDC7B3}"/>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870835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5B053A-F7E4-4E23-9D7A-9158FE88D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F13C181-0A4C-44AF-B6AB-8F83B892CA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E6D6ADEB-4AFC-4260-BE4D-0D5B2C3DC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B78F42A-FA53-4D91-9F7B-E46F1435FF1D}"/>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6" name="Footer Placeholder 5">
            <a:extLst>
              <a:ext uri="{FF2B5EF4-FFF2-40B4-BE49-F238E27FC236}">
                <a16:creationId xmlns="" xmlns:a16="http://schemas.microsoft.com/office/drawing/2014/main" id="{6722AFE1-3427-4142-AD45-62F5CAFC2E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E94DC44-F518-4989-BB58-6CAA01A0541E}"/>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3267499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695D8B6-227E-4F42-8261-68624FB30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8D1D2A2E-9711-4284-B438-6013A8AEF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3A2B516-A04E-45C3-9DB6-AAA5BD4D65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3212EF-8D8E-42B3-943A-561354719818}" type="datetimeFigureOut">
              <a:rPr lang="en-US" smtClean="0"/>
              <a:t>10-Sep-23</a:t>
            </a:fld>
            <a:endParaRPr lang="en-US"/>
          </a:p>
        </p:txBody>
      </p:sp>
      <p:sp>
        <p:nvSpPr>
          <p:cNvPr id="5" name="Footer Placeholder 4">
            <a:extLst>
              <a:ext uri="{FF2B5EF4-FFF2-40B4-BE49-F238E27FC236}">
                <a16:creationId xmlns="" xmlns:a16="http://schemas.microsoft.com/office/drawing/2014/main" id="{71B14698-6174-4A0F-A934-DF151C1879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5A332920-1A56-46B4-9D7F-576CD364F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F3C1C-EF3E-4AC8-AFF2-FE29A3CCBE90}" type="slidenum">
              <a:rPr lang="en-US" smtClean="0"/>
              <a:t>‹#›</a:t>
            </a:fld>
            <a:endParaRPr lang="en-US"/>
          </a:p>
        </p:txBody>
      </p:sp>
    </p:spTree>
    <p:extLst>
      <p:ext uri="{BB962C8B-B14F-4D97-AF65-F5344CB8AC3E}">
        <p14:creationId xmlns:p14="http://schemas.microsoft.com/office/powerpoint/2010/main" val="838914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477328"/>
          </a:xfrm>
          <a:prstGeom prst="rect">
            <a:avLst/>
          </a:prstGeom>
          <a:noFill/>
          <a:ln w="9525">
            <a:noFill/>
            <a:miter lim="800000"/>
            <a:headEnd/>
            <a:tailEnd/>
          </a:ln>
        </p:spPr>
        <p:txBody>
          <a:bodyPr>
            <a:spAutoFit/>
          </a:bodyPr>
          <a:lstStyle/>
          <a:p>
            <a:pPr algn="ctr"/>
            <a:r>
              <a:rPr lang="en-US" b="1" dirty="0">
                <a:solidFill>
                  <a:schemeClr val="accent2"/>
                </a:solidFill>
                <a:latin typeface="Gill Sans MT" panose="020B0502020104020203" pitchFamily="34" charset="0"/>
                <a:cs typeface="Arial" charset="0"/>
              </a:rPr>
              <a:t>By-</a:t>
            </a:r>
          </a:p>
          <a:p>
            <a:pPr algn="ctr"/>
            <a:r>
              <a:rPr lang="en-US" b="1" dirty="0">
                <a:solidFill>
                  <a:schemeClr val="accent2"/>
                </a:solidFill>
                <a:latin typeface="Gill Sans MT" panose="020B0502020104020203" pitchFamily="34" charset="0"/>
                <a:cs typeface="Arial" charset="0"/>
              </a:rPr>
              <a:t>Dr. </a:t>
            </a:r>
            <a:r>
              <a:rPr lang="en-US" b="1" dirty="0" err="1">
                <a:solidFill>
                  <a:schemeClr val="accent2"/>
                </a:solidFill>
                <a:latin typeface="Gill Sans MT" panose="020B0502020104020203" pitchFamily="34" charset="0"/>
                <a:cs typeface="Arial" charset="0"/>
              </a:rPr>
              <a:t>Jesmin</a:t>
            </a:r>
            <a:r>
              <a:rPr lang="en-US" b="1" dirty="0">
                <a:solidFill>
                  <a:schemeClr val="accent2"/>
                </a:solidFill>
                <a:latin typeface="Gill Sans MT" panose="020B0502020104020203" pitchFamily="34" charset="0"/>
                <a:cs typeface="Arial" charset="0"/>
              </a:rPr>
              <a:t> Akhter</a:t>
            </a:r>
            <a:endParaRPr lang="en-US" dirty="0">
              <a:solidFill>
                <a:schemeClr val="accent2"/>
              </a:solidFill>
              <a:latin typeface="Gill Sans MT" panose="020B0502020104020203" pitchFamily="34" charset="0"/>
              <a:cs typeface="Arial" charset="0"/>
            </a:endParaRPr>
          </a:p>
          <a:p>
            <a:pPr algn="ctr"/>
            <a:r>
              <a:rPr lang="en-US" dirty="0" smtClean="0">
                <a:latin typeface="Gill Sans MT" panose="020B0502020104020203" pitchFamily="34" charset="0"/>
                <a:cs typeface="Arial" charset="0"/>
              </a:rPr>
              <a:t>Professor</a:t>
            </a:r>
            <a:endParaRPr lang="en-US" dirty="0">
              <a:latin typeface="Gill Sans MT" panose="020B0502020104020203" pitchFamily="34" charset="0"/>
              <a:cs typeface="Arial" charset="0"/>
            </a:endParaRPr>
          </a:p>
          <a:p>
            <a:pPr algn="ctr"/>
            <a:r>
              <a:rPr lang="en-US" dirty="0">
                <a:latin typeface="Gill Sans MT" panose="020B0502020104020203" pitchFamily="34" charset="0"/>
                <a:cs typeface="Arial" charset="0"/>
              </a:rPr>
              <a:t>Institute of Information Technology</a:t>
            </a:r>
          </a:p>
          <a:p>
            <a:pPr algn="ctr"/>
            <a:r>
              <a:rPr lang="en-US" dirty="0">
                <a:latin typeface="Gill Sans MT" panose="020B0502020104020203" pitchFamily="34" charset="0"/>
                <a:cs typeface="Arial" charset="0"/>
              </a:rPr>
              <a:t>Jahangirnagar University </a:t>
            </a:r>
          </a:p>
        </p:txBody>
      </p:sp>
      <p:sp>
        <p:nvSpPr>
          <p:cNvPr id="11268" name="TextBox 3"/>
          <p:cNvSpPr txBox="1">
            <a:spLocks noChangeArrowheads="1"/>
          </p:cNvSpPr>
          <p:nvPr/>
        </p:nvSpPr>
        <p:spPr bwMode="auto">
          <a:xfrm>
            <a:off x="2705100" y="2607379"/>
            <a:ext cx="6781800" cy="923330"/>
          </a:xfrm>
          <a:prstGeom prst="rect">
            <a:avLst/>
          </a:prstGeom>
          <a:noFill/>
          <a:ln w="9525">
            <a:noFill/>
            <a:miter lim="800000"/>
            <a:headEnd/>
            <a:tailEnd/>
          </a:ln>
        </p:spPr>
        <p:txBody>
          <a:bodyPr>
            <a:spAutoFit/>
          </a:bodyPr>
          <a:lstStyle/>
          <a:p>
            <a:pPr algn="ctr"/>
            <a:r>
              <a:rPr lang="en-US" b="1" dirty="0" smtClean="0">
                <a:solidFill>
                  <a:srgbClr val="FF0000"/>
                </a:solidFill>
                <a:latin typeface="Gill Sans MT" panose="020B0502020104020203" pitchFamily="34" charset="0"/>
              </a:rPr>
              <a:t>Wireless Network</a:t>
            </a:r>
            <a:endParaRPr lang="en-US" b="1" dirty="0">
              <a:solidFill>
                <a:srgbClr val="FF0000"/>
              </a:solidFill>
              <a:latin typeface="Gill Sans MT" panose="020B0502020104020203" pitchFamily="34" charset="0"/>
            </a:endParaRPr>
          </a:p>
          <a:p>
            <a:pPr algn="ctr"/>
            <a:endParaRPr lang="en-US" b="1" dirty="0">
              <a:solidFill>
                <a:srgbClr val="FF0000"/>
              </a:solidFill>
              <a:latin typeface="Gill Sans MT" panose="020B0502020104020203" pitchFamily="34" charset="0"/>
            </a:endParaRPr>
          </a:p>
          <a:p>
            <a:pPr algn="ctr"/>
            <a:endParaRPr lang="en-US" b="1" dirty="0">
              <a:latin typeface="Gill Sans MT" panose="020B0502020104020203" pitchFamily="34" charset="0"/>
            </a:endParaRPr>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10200" y="496445"/>
            <a:ext cx="1371600" cy="1614488"/>
          </a:xfrm>
          <a:prstGeom prst="rect">
            <a:avLst/>
          </a:prstGeom>
          <a:noFill/>
          <a:ln w="9525">
            <a:noFill/>
            <a:miter lim="800000"/>
            <a:headEnd/>
            <a:tailEnd/>
          </a:ln>
        </p:spPr>
      </p:pic>
    </p:spTree>
    <p:extLst>
      <p:ext uri="{BB962C8B-B14F-4D97-AF65-F5344CB8AC3E}">
        <p14:creationId xmlns:p14="http://schemas.microsoft.com/office/powerpoint/2010/main" val="1457872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199" y="2464348"/>
            <a:ext cx="10878519"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Other Functions:</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1.     </a:t>
            </a:r>
            <a:r>
              <a:rPr kumimoji="0" lang="en-US" sz="2000" b="1"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Call blocking: </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On mobile-initiated call stage, if all the traffic</a:t>
            </a:r>
            <a:r>
              <a:rPr kumimoji="0" lang="en-US" sz="2000" b="1"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channels are busy, the mobile tries again and again. After numeral retries, a busy tone will be returned.</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2.     </a:t>
            </a:r>
            <a:r>
              <a:rPr kumimoji="0" lang="en-US" sz="2000" b="1"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Call termination: </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The User will hang up, MTSO is informed and the</a:t>
            </a:r>
            <a:r>
              <a:rPr kumimoji="0" lang="en-US" sz="2000" b="1"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traffic channels at two BSs are released.</a:t>
            </a:r>
            <a:endParaRPr kumimoji="0" lang="en-US" sz="2000" b="0" i="0" u="none" strike="noStrike" cap="none" normalizeH="0" baseline="0" dirty="0" smtClean="0">
              <a:ln>
                <a:noFill/>
              </a:ln>
              <a:solidFill>
                <a:schemeClr val="tx1"/>
              </a:solidFill>
              <a:effectLst/>
            </a:endParaRPr>
          </a:p>
        </p:txBody>
      </p:sp>
      <p:sp>
        <p:nvSpPr>
          <p:cNvPr id="5" name="Title 1"/>
          <p:cNvSpPr>
            <a:spLocks noGrp="1"/>
          </p:cNvSpPr>
          <p:nvPr>
            <p:ph type="title"/>
          </p:nvPr>
        </p:nvSpPr>
        <p:spPr/>
        <p:txBody>
          <a:bodyPr/>
          <a:lstStyle/>
          <a:p>
            <a:r>
              <a:rPr lang="en-US" dirty="0">
                <a:solidFill>
                  <a:srgbClr val="333333"/>
                </a:solidFill>
                <a:latin typeface="Times New Roman" panose="02020603050405020304" pitchFamily="18" charset="0"/>
                <a:cs typeface="Times New Roman" panose="02020603050405020304" pitchFamily="18" charset="0"/>
              </a:rPr>
              <a:t>CELLULAR OPERATION:</a:t>
            </a:r>
            <a:r>
              <a:rPr lang="en-US" sz="1600" b="0" dirty="0"/>
              <a:t/>
            </a:r>
            <a:br>
              <a:rPr lang="en-US" sz="1600" b="0" dirty="0"/>
            </a:br>
            <a:endParaRPr lang="en-US" dirty="0"/>
          </a:p>
        </p:txBody>
      </p:sp>
    </p:spTree>
    <p:extLst>
      <p:ext uri="{BB962C8B-B14F-4D97-AF65-F5344CB8AC3E}">
        <p14:creationId xmlns:p14="http://schemas.microsoft.com/office/powerpoint/2010/main" val="4034842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619931" y="2625394"/>
            <a:ext cx="1095730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3.     </a:t>
            </a:r>
            <a:r>
              <a:rPr kumimoji="0" lang="en-US" sz="2000" b="1"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Call drop: </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If the BS cannot maintain a required signal strength then</a:t>
            </a:r>
            <a:r>
              <a:rPr kumimoji="0" lang="en-US" sz="2000" b="1"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call drop will occur and the traffic channel is dropped and MTSO informed.</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4.     </a:t>
            </a:r>
            <a:r>
              <a:rPr kumimoji="0" lang="en-US" sz="2000" b="1"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Calls to/from fixed and remote mobile subscriber: </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Here the MTSO</a:t>
            </a:r>
            <a:r>
              <a:rPr kumimoji="0" lang="en-US" sz="2000" b="1"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connects to PSTN and can connect to mobile user and fixed subscriber via PSTN. MTSO can also connect to remote MTSO via PSTN or via dedicated line.</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endParaRPr kumimoji="0" lang="en-US" sz="2000" b="0" i="0" u="none" strike="noStrike" cap="none" normalizeH="0" baseline="0" dirty="0" smtClean="0">
              <a:ln>
                <a:noFill/>
              </a:ln>
              <a:solidFill>
                <a:schemeClr val="tx1"/>
              </a:solidFill>
              <a:effectLst/>
            </a:endParaRPr>
          </a:p>
        </p:txBody>
      </p:sp>
      <p:sp>
        <p:nvSpPr>
          <p:cNvPr id="5" name="Title 1"/>
          <p:cNvSpPr>
            <a:spLocks noGrp="1"/>
          </p:cNvSpPr>
          <p:nvPr>
            <p:ph type="title"/>
          </p:nvPr>
        </p:nvSpPr>
        <p:spPr/>
        <p:txBody>
          <a:bodyPr/>
          <a:lstStyle/>
          <a:p>
            <a:r>
              <a:rPr lang="en-US" dirty="0">
                <a:solidFill>
                  <a:srgbClr val="333333"/>
                </a:solidFill>
                <a:latin typeface="Times New Roman" panose="02020603050405020304" pitchFamily="18" charset="0"/>
                <a:cs typeface="Times New Roman" panose="02020603050405020304" pitchFamily="18" charset="0"/>
              </a:rPr>
              <a:t>CELLULAR OPERATION:</a:t>
            </a:r>
            <a:r>
              <a:rPr lang="en-US" sz="1600" b="0" dirty="0"/>
              <a:t/>
            </a:r>
            <a:br>
              <a:rPr lang="en-US" sz="1600" b="0" dirty="0"/>
            </a:br>
            <a:endParaRPr lang="en-US" dirty="0"/>
          </a:p>
        </p:txBody>
      </p:sp>
    </p:spTree>
    <p:extLst>
      <p:ext uri="{BB962C8B-B14F-4D97-AF65-F5344CB8AC3E}">
        <p14:creationId xmlns:p14="http://schemas.microsoft.com/office/powerpoint/2010/main" val="1386104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2955" y="0"/>
            <a:ext cx="10213383" cy="6849572"/>
          </a:xfrm>
          <a:prstGeom prst="rect">
            <a:avLst/>
          </a:prstGeom>
        </p:spPr>
      </p:pic>
    </p:spTree>
    <p:extLst>
      <p:ext uri="{BB962C8B-B14F-4D97-AF65-F5344CB8AC3E}">
        <p14:creationId xmlns:p14="http://schemas.microsoft.com/office/powerpoint/2010/main" val="322501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63111" y="2136994"/>
            <a:ext cx="9880170" cy="449624"/>
          </a:xfrm>
          <a:prstGeom prst="rect">
            <a:avLst/>
          </a:prstGeom>
        </p:spPr>
      </p:pic>
      <p:pic>
        <p:nvPicPr>
          <p:cNvPr id="5" name="Picture 4"/>
          <p:cNvPicPr>
            <a:picLocks noChangeAspect="1"/>
          </p:cNvPicPr>
          <p:nvPr/>
        </p:nvPicPr>
        <p:blipFill>
          <a:blip r:embed="rId3"/>
          <a:stretch>
            <a:fillRect/>
          </a:stretch>
        </p:blipFill>
        <p:spPr>
          <a:xfrm>
            <a:off x="1131377" y="2576861"/>
            <a:ext cx="10222423" cy="4071172"/>
          </a:xfrm>
          <a:prstGeom prst="rect">
            <a:avLst/>
          </a:prstGeom>
        </p:spPr>
      </p:pic>
    </p:spTree>
    <p:extLst>
      <p:ext uri="{BB962C8B-B14F-4D97-AF65-F5344CB8AC3E}">
        <p14:creationId xmlns:p14="http://schemas.microsoft.com/office/powerpoint/2010/main" val="2647126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3024" y="365125"/>
            <a:ext cx="11658976" cy="4454848"/>
          </a:xfrm>
          <a:prstGeom prst="rect">
            <a:avLst/>
          </a:prstGeom>
        </p:spPr>
      </p:pic>
    </p:spTree>
    <p:extLst>
      <p:ext uri="{BB962C8B-B14F-4D97-AF65-F5344CB8AC3E}">
        <p14:creationId xmlns:p14="http://schemas.microsoft.com/office/powerpoint/2010/main" val="803793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0903" y="712316"/>
            <a:ext cx="9012997" cy="4540093"/>
          </a:xfrm>
          <a:prstGeom prst="rect">
            <a:avLst/>
          </a:prstGeom>
        </p:spPr>
      </p:pic>
    </p:spTree>
    <p:extLst>
      <p:ext uri="{BB962C8B-B14F-4D97-AF65-F5344CB8AC3E}">
        <p14:creationId xmlns:p14="http://schemas.microsoft.com/office/powerpoint/2010/main" val="3414196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39338" y="1825625"/>
            <a:ext cx="9669478" cy="3624744"/>
          </a:xfrm>
          <a:prstGeom prst="rect">
            <a:avLst/>
          </a:prstGeom>
        </p:spPr>
      </p:pic>
    </p:spTree>
    <p:extLst>
      <p:ext uri="{BB962C8B-B14F-4D97-AF65-F5344CB8AC3E}">
        <p14:creationId xmlns:p14="http://schemas.microsoft.com/office/powerpoint/2010/main" val="1454443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28797" y="1004931"/>
            <a:ext cx="10427649" cy="3517352"/>
          </a:xfrm>
          <a:prstGeom prst="rect">
            <a:avLst/>
          </a:prstGeom>
        </p:spPr>
      </p:pic>
    </p:spTree>
    <p:extLst>
      <p:ext uri="{BB962C8B-B14F-4D97-AF65-F5344CB8AC3E}">
        <p14:creationId xmlns:p14="http://schemas.microsoft.com/office/powerpoint/2010/main" val="4268580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62977" y="510287"/>
            <a:ext cx="6066046" cy="5837426"/>
          </a:xfrm>
          <a:prstGeom prst="rect">
            <a:avLst/>
          </a:prstGeom>
        </p:spPr>
      </p:pic>
    </p:spTree>
    <p:extLst>
      <p:ext uri="{BB962C8B-B14F-4D97-AF65-F5344CB8AC3E}">
        <p14:creationId xmlns:p14="http://schemas.microsoft.com/office/powerpoint/2010/main" val="3343285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51732" y="1102216"/>
            <a:ext cx="9678937" cy="4054690"/>
          </a:xfrm>
          <a:prstGeom prst="rect">
            <a:avLst/>
          </a:prstGeom>
        </p:spPr>
      </p:pic>
    </p:spTree>
    <p:extLst>
      <p:ext uri="{BB962C8B-B14F-4D97-AF65-F5344CB8AC3E}">
        <p14:creationId xmlns:p14="http://schemas.microsoft.com/office/powerpoint/2010/main" val="26790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a:xfrm>
            <a:off x="609600" y="914400"/>
            <a:ext cx="10972800" cy="5943600"/>
          </a:xfrm>
        </p:spPr>
        <p:txBody>
          <a:bodyPr>
            <a:noAutofit/>
          </a:bodyPr>
          <a:lstStyle/>
          <a:p>
            <a:pPr marL="0" indent="0">
              <a:buNone/>
            </a:pPr>
            <a:r>
              <a:rPr lang="en-US" sz="1700" b="1" dirty="0"/>
              <a:t>The course will mainly cover the following topics:</a:t>
            </a:r>
          </a:p>
          <a:p>
            <a:pPr>
              <a:buFont typeface="Wingdings" panose="05000000000000000000" pitchFamily="2" charset="2"/>
              <a:buChar char="ü"/>
            </a:pPr>
            <a:r>
              <a:rPr lang="en-US" sz="1700" dirty="0"/>
              <a:t>Wireless Networking</a:t>
            </a:r>
          </a:p>
          <a:p>
            <a:pPr>
              <a:buFont typeface="Wingdings" panose="05000000000000000000" pitchFamily="2" charset="2"/>
              <a:buChar char="ü"/>
            </a:pPr>
            <a:r>
              <a:rPr lang="en-US" sz="1700" dirty="0"/>
              <a:t>Multiple Access </a:t>
            </a:r>
            <a:r>
              <a:rPr lang="en-US" sz="1700" dirty="0" smtClean="0"/>
              <a:t>techniques</a:t>
            </a:r>
          </a:p>
          <a:p>
            <a:pPr lvl="1">
              <a:buFont typeface="Gill Sans MT" panose="020B0502020104020203" pitchFamily="34" charset="0"/>
              <a:buChar char="–"/>
            </a:pPr>
            <a:r>
              <a:rPr lang="en-US" sz="1700" dirty="0" smtClean="0"/>
              <a:t> </a:t>
            </a:r>
            <a:r>
              <a:rPr lang="en-US" sz="1700" dirty="0"/>
              <a:t>FDMA, TDMA and CDMA systems</a:t>
            </a:r>
          </a:p>
          <a:p>
            <a:pPr>
              <a:buFont typeface="Wingdings" panose="05000000000000000000" pitchFamily="2" charset="2"/>
              <a:buChar char="ü"/>
            </a:pPr>
            <a:r>
              <a:rPr lang="en-US" sz="1700" dirty="0"/>
              <a:t>Modulation Techniques </a:t>
            </a:r>
            <a:r>
              <a:rPr lang="en-US" sz="1700" dirty="0" smtClean="0"/>
              <a:t> </a:t>
            </a:r>
          </a:p>
          <a:p>
            <a:pPr lvl="1">
              <a:buFont typeface="Gill Sans MT" panose="020B0502020104020203" pitchFamily="34" charset="0"/>
              <a:buChar char="–"/>
            </a:pPr>
            <a:r>
              <a:rPr lang="en-US" sz="1700" dirty="0" smtClean="0"/>
              <a:t>Analog </a:t>
            </a:r>
            <a:r>
              <a:rPr lang="en-US" sz="1700" dirty="0"/>
              <a:t>and digital modulation techniques, Performance of various modulation </a:t>
            </a:r>
            <a:r>
              <a:rPr lang="en-US" sz="1700" dirty="0" smtClean="0"/>
              <a:t>techniques - Spectral </a:t>
            </a:r>
            <a:r>
              <a:rPr lang="en-US" sz="1700" dirty="0"/>
              <a:t>efficiency, Error </a:t>
            </a:r>
            <a:r>
              <a:rPr lang="en-US" sz="1700" dirty="0" smtClean="0"/>
              <a:t>rate</a:t>
            </a:r>
            <a:endParaRPr lang="en-US" sz="1700" dirty="0"/>
          </a:p>
          <a:p>
            <a:pPr>
              <a:buFont typeface="Wingdings" panose="05000000000000000000" pitchFamily="2" charset="2"/>
              <a:buChar char="ü"/>
            </a:pPr>
            <a:r>
              <a:rPr lang="en-US" sz="1700" dirty="0"/>
              <a:t>The Cellular </a:t>
            </a:r>
            <a:r>
              <a:rPr lang="en-US" sz="1700" dirty="0" smtClean="0"/>
              <a:t>Concepts and </a:t>
            </a:r>
            <a:r>
              <a:rPr lang="en-US" sz="1700" dirty="0"/>
              <a:t>System Design Fundamentals </a:t>
            </a:r>
          </a:p>
          <a:p>
            <a:pPr lvl="1">
              <a:buFont typeface="Gill Sans MT" panose="020B0502020104020203" pitchFamily="34" charset="0"/>
              <a:buChar char="–"/>
            </a:pPr>
            <a:r>
              <a:rPr lang="en-US" sz="1700" dirty="0" smtClean="0"/>
              <a:t>Cellular concept and </a:t>
            </a:r>
            <a:r>
              <a:rPr lang="en-US" sz="1700" dirty="0"/>
              <a:t>frequency </a:t>
            </a:r>
            <a:r>
              <a:rPr lang="en-US" sz="1700" dirty="0" smtClean="0"/>
              <a:t>reuse, Channel </a:t>
            </a:r>
            <a:r>
              <a:rPr lang="en-US" sz="1700" dirty="0"/>
              <a:t>assignment and handoff</a:t>
            </a:r>
            <a:r>
              <a:rPr lang="en-US" sz="1700" dirty="0" smtClean="0"/>
              <a:t>,</a:t>
            </a:r>
            <a:r>
              <a:rPr lang="en-US" sz="1700" dirty="0"/>
              <a:t> Interface and system capacity, </a:t>
            </a:r>
            <a:r>
              <a:rPr lang="en-US" sz="1700" dirty="0" err="1"/>
              <a:t>Trunking</a:t>
            </a:r>
            <a:r>
              <a:rPr lang="en-US" sz="1700" dirty="0"/>
              <a:t> and </a:t>
            </a:r>
            <a:r>
              <a:rPr lang="en-US" sz="1700" dirty="0" err="1"/>
              <a:t>Erlang</a:t>
            </a:r>
            <a:r>
              <a:rPr lang="en-US" sz="1700" dirty="0"/>
              <a:t> capacity </a:t>
            </a:r>
            <a:r>
              <a:rPr lang="en-US" sz="1700" dirty="0" smtClean="0"/>
              <a:t>calculations</a:t>
            </a:r>
          </a:p>
          <a:p>
            <a:pPr>
              <a:buFont typeface="Wingdings" panose="05000000000000000000" pitchFamily="2" charset="2"/>
              <a:buChar char="ü"/>
            </a:pPr>
            <a:r>
              <a:rPr lang="en-US" sz="1700" dirty="0" smtClean="0"/>
              <a:t>Mobile </a:t>
            </a:r>
            <a:r>
              <a:rPr lang="en-US" sz="1700" dirty="0"/>
              <a:t>Radio Propagation </a:t>
            </a:r>
          </a:p>
          <a:p>
            <a:pPr lvl="1"/>
            <a:r>
              <a:rPr lang="en-US" sz="1700" dirty="0"/>
              <a:t>Radio wave propagation issues in personal wireless systems, Propagation models, Multipath fading, Parameters of mobile multipath channels, Antenna systems in mobile radio. </a:t>
            </a:r>
            <a:endParaRPr lang="en-US" sz="1700" dirty="0" smtClean="0"/>
          </a:p>
          <a:p>
            <a:pPr>
              <a:buFont typeface="Wingdings" panose="05000000000000000000" pitchFamily="2" charset="2"/>
              <a:buChar char="ü"/>
            </a:pPr>
            <a:r>
              <a:rPr lang="en-US" sz="1700" dirty="0" smtClean="0"/>
              <a:t>Cellular </a:t>
            </a:r>
            <a:r>
              <a:rPr lang="en-US" sz="1700" dirty="0"/>
              <a:t>Wireless Networks </a:t>
            </a:r>
            <a:endParaRPr lang="en-US" sz="1700" dirty="0" smtClean="0"/>
          </a:p>
          <a:p>
            <a:pPr lvl="1">
              <a:buFont typeface="Gill Sans MT" panose="020B0502020104020203" pitchFamily="34" charset="0"/>
              <a:buChar char="–"/>
            </a:pPr>
            <a:r>
              <a:rPr lang="en-US" sz="1700" dirty="0" smtClean="0"/>
              <a:t>Principles </a:t>
            </a:r>
            <a:r>
              <a:rPr lang="en-US" sz="1700" dirty="0"/>
              <a:t>of Cellular Networks </a:t>
            </a:r>
            <a:endParaRPr lang="en-US" sz="1700" dirty="0" smtClean="0"/>
          </a:p>
          <a:p>
            <a:pPr lvl="1">
              <a:buFont typeface="Gill Sans MT" panose="020B0502020104020203" pitchFamily="34" charset="0"/>
              <a:buChar char="–"/>
            </a:pPr>
            <a:r>
              <a:rPr lang="en-US" sz="1700" dirty="0" smtClean="0"/>
              <a:t>First-Generation </a:t>
            </a:r>
            <a:r>
              <a:rPr lang="en-US" sz="1700" dirty="0"/>
              <a:t>Analog </a:t>
            </a:r>
            <a:endParaRPr lang="en-US" sz="1700" dirty="0" smtClean="0"/>
          </a:p>
          <a:p>
            <a:pPr lvl="1">
              <a:buFont typeface="Gill Sans MT" panose="020B0502020104020203" pitchFamily="34" charset="0"/>
              <a:buChar char="–"/>
            </a:pPr>
            <a:r>
              <a:rPr lang="en-US" sz="1700" dirty="0" smtClean="0"/>
              <a:t>Second-Generation </a:t>
            </a:r>
            <a:r>
              <a:rPr lang="en-US" sz="1700" dirty="0"/>
              <a:t>TDMA </a:t>
            </a:r>
            <a:endParaRPr lang="en-US" sz="1700" dirty="0" smtClean="0"/>
          </a:p>
          <a:p>
            <a:pPr lvl="1">
              <a:buFont typeface="Gill Sans MT" panose="020B0502020104020203" pitchFamily="34" charset="0"/>
              <a:buChar char="–"/>
            </a:pPr>
            <a:r>
              <a:rPr lang="en-US" sz="1700" dirty="0" smtClean="0"/>
              <a:t>Second-Generation </a:t>
            </a:r>
            <a:r>
              <a:rPr lang="en-US" sz="1700" dirty="0"/>
              <a:t>CDMA </a:t>
            </a:r>
            <a:endParaRPr lang="en-US" sz="1700" dirty="0" smtClean="0"/>
          </a:p>
          <a:p>
            <a:pPr lvl="1">
              <a:buFont typeface="Gill Sans MT" panose="020B0502020104020203" pitchFamily="34" charset="0"/>
              <a:buChar char="–"/>
            </a:pPr>
            <a:r>
              <a:rPr lang="en-US" sz="1700" dirty="0" smtClean="0"/>
              <a:t>Third-Generation </a:t>
            </a:r>
            <a:r>
              <a:rPr lang="en-US" sz="1700" dirty="0"/>
              <a:t>Systems</a:t>
            </a:r>
          </a:p>
          <a:p>
            <a:pPr lvl="1">
              <a:buFont typeface="Gill Sans MT" panose="020B0502020104020203" pitchFamily="34" charset="0"/>
              <a:buChar char="–"/>
            </a:pPr>
            <a:endParaRPr lang="en-US" sz="1700" dirty="0"/>
          </a:p>
        </p:txBody>
      </p:sp>
    </p:spTree>
    <p:extLst>
      <p:ext uri="{BB962C8B-B14F-4D97-AF65-F5344CB8AC3E}">
        <p14:creationId xmlns:p14="http://schemas.microsoft.com/office/powerpoint/2010/main" val="3416696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1" y="976270"/>
            <a:ext cx="10090778" cy="4843574"/>
          </a:xfrm>
          <a:prstGeom prst="rect">
            <a:avLst/>
          </a:prstGeom>
        </p:spPr>
      </p:pic>
    </p:spTree>
    <p:extLst>
      <p:ext uri="{BB962C8B-B14F-4D97-AF65-F5344CB8AC3E}">
        <p14:creationId xmlns:p14="http://schemas.microsoft.com/office/powerpoint/2010/main" val="1335126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21328" y="365125"/>
            <a:ext cx="8835700" cy="5363524"/>
          </a:xfrm>
          <a:prstGeom prst="rect">
            <a:avLst/>
          </a:prstGeom>
        </p:spPr>
      </p:pic>
    </p:spTree>
    <p:extLst>
      <p:ext uri="{BB962C8B-B14F-4D97-AF65-F5344CB8AC3E}">
        <p14:creationId xmlns:p14="http://schemas.microsoft.com/office/powerpoint/2010/main" val="1325365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31271" y="937044"/>
            <a:ext cx="8488353" cy="5837416"/>
          </a:xfrm>
          <a:prstGeom prst="rect">
            <a:avLst/>
          </a:prstGeom>
        </p:spPr>
      </p:pic>
    </p:spTree>
    <p:extLst>
      <p:ext uri="{BB962C8B-B14F-4D97-AF65-F5344CB8AC3E}">
        <p14:creationId xmlns:p14="http://schemas.microsoft.com/office/powerpoint/2010/main" val="1676303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83807" y="167108"/>
            <a:ext cx="7224386" cy="5364945"/>
          </a:xfrm>
          <a:prstGeom prst="rect">
            <a:avLst/>
          </a:prstGeom>
        </p:spPr>
      </p:pic>
      <p:pic>
        <p:nvPicPr>
          <p:cNvPr id="5" name="Content Placeholder 4"/>
          <p:cNvPicPr>
            <a:picLocks noGrp="1" noChangeAspect="1"/>
          </p:cNvPicPr>
          <p:nvPr>
            <p:ph idx="1"/>
          </p:nvPr>
        </p:nvPicPr>
        <p:blipFill>
          <a:blip r:embed="rId3"/>
          <a:stretch>
            <a:fillRect/>
          </a:stretch>
        </p:blipFill>
        <p:spPr>
          <a:xfrm>
            <a:off x="2145474" y="5858813"/>
            <a:ext cx="7140559" cy="594412"/>
          </a:xfrm>
          <a:prstGeom prst="rect">
            <a:avLst/>
          </a:prstGeom>
        </p:spPr>
      </p:pic>
    </p:spTree>
    <p:extLst>
      <p:ext uri="{BB962C8B-B14F-4D97-AF65-F5344CB8AC3E}">
        <p14:creationId xmlns:p14="http://schemas.microsoft.com/office/powerpoint/2010/main" val="1786031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Popular 2G Systems</a:t>
            </a:r>
          </a:p>
        </p:txBody>
      </p:sp>
      <p:sp>
        <p:nvSpPr>
          <p:cNvPr id="3" name="Content Placeholder 2"/>
          <p:cNvSpPr>
            <a:spLocks noGrp="1"/>
          </p:cNvSpPr>
          <p:nvPr>
            <p:ph idx="1"/>
          </p:nvPr>
        </p:nvSpPr>
        <p:spPr/>
        <p:txBody>
          <a:bodyPr/>
          <a:lstStyle/>
          <a:p>
            <a:r>
              <a:rPr lang="en-US" dirty="0" smtClean="0"/>
              <a:t>GSM</a:t>
            </a:r>
          </a:p>
          <a:p>
            <a:r>
              <a:rPr lang="en-US" dirty="0" smtClean="0"/>
              <a:t>CDMA</a:t>
            </a:r>
          </a:p>
          <a:p>
            <a:r>
              <a:rPr lang="en-US" dirty="0" smtClean="0"/>
              <a:t>EDGE </a:t>
            </a:r>
            <a:r>
              <a:rPr lang="en-US" b="1" dirty="0" smtClean="0"/>
              <a:t>Enhanced </a:t>
            </a:r>
            <a:r>
              <a:rPr lang="en-US" b="1" dirty="0"/>
              <a:t>Data rates for GSM Evolution</a:t>
            </a:r>
            <a:endParaRPr lang="en-US" dirty="0" smtClean="0"/>
          </a:p>
          <a:p>
            <a:r>
              <a:rPr lang="en-US" dirty="0" smtClean="0"/>
              <a:t>GPRS </a:t>
            </a:r>
            <a:r>
              <a:rPr lang="en-US" dirty="0"/>
              <a:t>General Packet Radio Service</a:t>
            </a:r>
            <a:endParaRPr lang="en-US" dirty="0" smtClean="0"/>
          </a:p>
          <a:p>
            <a:endParaRPr lang="en-US" dirty="0"/>
          </a:p>
        </p:txBody>
      </p:sp>
    </p:spTree>
    <p:extLst>
      <p:ext uri="{BB962C8B-B14F-4D97-AF65-F5344CB8AC3E}">
        <p14:creationId xmlns:p14="http://schemas.microsoft.com/office/powerpoint/2010/main" val="2718327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215223"/>
            <a:ext cx="9443649" cy="6642777"/>
          </a:xfrm>
          <a:prstGeom prst="rect">
            <a:avLst/>
          </a:prstGeom>
        </p:spPr>
      </p:pic>
      <p:sp>
        <p:nvSpPr>
          <p:cNvPr id="2" name="Rectangle 1"/>
          <p:cNvSpPr/>
          <p:nvPr/>
        </p:nvSpPr>
        <p:spPr>
          <a:xfrm>
            <a:off x="8921857" y="2105450"/>
            <a:ext cx="6096000" cy="2585323"/>
          </a:xfrm>
          <a:prstGeom prst="rect">
            <a:avLst/>
          </a:prstGeom>
        </p:spPr>
        <p:txBody>
          <a:bodyPr>
            <a:spAutoFit/>
          </a:bodyPr>
          <a:lstStyle/>
          <a:p>
            <a:r>
              <a:rPr lang="en-US" dirty="0"/>
              <a:t>Mobile station (MS)</a:t>
            </a:r>
          </a:p>
          <a:p>
            <a:r>
              <a:rPr lang="en-US" b="1" dirty="0"/>
              <a:t>• </a:t>
            </a:r>
            <a:r>
              <a:rPr lang="en-US" dirty="0"/>
              <a:t>Base transceiver station (BTS)</a:t>
            </a:r>
          </a:p>
          <a:p>
            <a:r>
              <a:rPr lang="en-US" b="1" dirty="0"/>
              <a:t>• </a:t>
            </a:r>
            <a:r>
              <a:rPr lang="en-US" dirty="0"/>
              <a:t>Base station controller (BSC)</a:t>
            </a:r>
          </a:p>
          <a:p>
            <a:r>
              <a:rPr lang="en-US" b="1" dirty="0"/>
              <a:t>• </a:t>
            </a:r>
            <a:r>
              <a:rPr lang="en-US" dirty="0"/>
              <a:t>Mobile switching center (MSC)</a:t>
            </a:r>
          </a:p>
          <a:p>
            <a:r>
              <a:rPr lang="en-US" b="1" dirty="0"/>
              <a:t>• </a:t>
            </a:r>
            <a:r>
              <a:rPr lang="en-US" dirty="0"/>
              <a:t>Authentication center (</a:t>
            </a:r>
            <a:r>
              <a:rPr lang="en-US" dirty="0" err="1"/>
              <a:t>AuC</a:t>
            </a:r>
            <a:r>
              <a:rPr lang="en-US" dirty="0"/>
              <a:t>)</a:t>
            </a:r>
          </a:p>
          <a:p>
            <a:r>
              <a:rPr lang="en-US" b="1" dirty="0"/>
              <a:t>• </a:t>
            </a:r>
            <a:r>
              <a:rPr lang="en-US" dirty="0"/>
              <a:t>Home location registers (HLR)</a:t>
            </a:r>
          </a:p>
          <a:p>
            <a:r>
              <a:rPr lang="en-US" b="1" dirty="0"/>
              <a:t>• </a:t>
            </a:r>
            <a:r>
              <a:rPr lang="en-US" dirty="0"/>
              <a:t>Visitor location registers (VLR</a:t>
            </a:r>
            <a:r>
              <a:rPr lang="en-US" dirty="0" smtClean="0"/>
              <a:t>)</a:t>
            </a:r>
            <a:endParaRPr lang="en-US" dirty="0"/>
          </a:p>
          <a:p>
            <a:r>
              <a:rPr lang="en-US" dirty="0"/>
              <a:t/>
            </a:r>
            <a:br>
              <a:rPr lang="en-US" dirty="0"/>
            </a:br>
            <a:endParaRPr lang="en-US" dirty="0"/>
          </a:p>
        </p:txBody>
      </p:sp>
    </p:spTree>
    <p:extLst>
      <p:ext uri="{BB962C8B-B14F-4D97-AF65-F5344CB8AC3E}">
        <p14:creationId xmlns:p14="http://schemas.microsoft.com/office/powerpoint/2010/main" val="27093711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59736" y="529632"/>
            <a:ext cx="6484871" cy="6127437"/>
          </a:xfrm>
          <a:prstGeom prst="rect">
            <a:avLst/>
          </a:prstGeom>
        </p:spPr>
      </p:pic>
    </p:spTree>
    <p:extLst>
      <p:ext uri="{BB962C8B-B14F-4D97-AF65-F5344CB8AC3E}">
        <p14:creationId xmlns:p14="http://schemas.microsoft.com/office/powerpoint/2010/main" val="35370783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1224"/>
            <a:ext cx="10539334" cy="5324683"/>
          </a:xfrm>
        </p:spPr>
        <p:txBody>
          <a:bodyPr>
            <a:noAutofit/>
          </a:bodyPr>
          <a:lstStyle/>
          <a:p>
            <a:pPr algn="just">
              <a:spcBef>
                <a:spcPct val="50000"/>
              </a:spcBef>
              <a:buNone/>
            </a:pPr>
            <a:r>
              <a:rPr lang="en-US" sz="2400" b="1" dirty="0"/>
              <a:t>Home Location Register</a:t>
            </a:r>
            <a:r>
              <a:rPr lang="en-US" sz="2400" dirty="0"/>
              <a:t> (HLR) represents a centralized database that has the permanent </a:t>
            </a:r>
            <a:r>
              <a:rPr lang="en-US" sz="2400" dirty="0" err="1"/>
              <a:t>datafill</a:t>
            </a:r>
            <a:r>
              <a:rPr lang="en-US" sz="2400" dirty="0"/>
              <a:t> about the mobile subscribers in a large service area (generally one per GSM network operator).  </a:t>
            </a:r>
          </a:p>
          <a:p>
            <a:pPr algn="just">
              <a:spcBef>
                <a:spcPct val="50000"/>
              </a:spcBef>
              <a:buNone/>
            </a:pPr>
            <a:r>
              <a:rPr lang="en-US" sz="2400" dirty="0"/>
              <a:t>The HLR is kept updated with the current locations of all its mobile subscriber, including those who may have roamed to another network operator within or out side the country. The routing information is obtained from the serving VLR on a call by call basis</a:t>
            </a:r>
            <a:r>
              <a:rPr lang="en-US" sz="2400" dirty="0" smtClean="0"/>
              <a:t>.</a:t>
            </a:r>
          </a:p>
          <a:p>
            <a:pPr algn="just">
              <a:spcBef>
                <a:spcPct val="0"/>
              </a:spcBef>
              <a:buNone/>
            </a:pPr>
            <a:r>
              <a:rPr lang="en-US" sz="2400" b="1" dirty="0"/>
              <a:t>The Visiting Location register</a:t>
            </a:r>
            <a:r>
              <a:rPr lang="en-US" sz="2400" dirty="0"/>
              <a:t> (VLR) represents a temporary data store and there is one VLR per MSC. This register contains information about the mobile subscriber who are currently in the service area covered by the MSC/VLR. VLR includes:</a:t>
            </a:r>
          </a:p>
          <a:p>
            <a:pPr algn="just">
              <a:spcBef>
                <a:spcPct val="0"/>
              </a:spcBef>
              <a:buNone/>
            </a:pPr>
            <a:endParaRPr lang="en-US" sz="2400" dirty="0"/>
          </a:p>
          <a:p>
            <a:pPr algn="just">
              <a:spcBef>
                <a:spcPct val="0"/>
              </a:spcBef>
              <a:buFont typeface="Wingdings" panose="05000000000000000000" pitchFamily="2" charset="2"/>
              <a:buChar char="v"/>
            </a:pPr>
            <a:r>
              <a:rPr lang="en-US" sz="2400" dirty="0"/>
              <a:t>Features currently activated</a:t>
            </a:r>
          </a:p>
          <a:p>
            <a:pPr algn="just">
              <a:spcBef>
                <a:spcPct val="0"/>
              </a:spcBef>
              <a:buFont typeface="Wingdings" panose="05000000000000000000" pitchFamily="2" charset="2"/>
              <a:buChar char="v"/>
            </a:pPr>
            <a:r>
              <a:rPr lang="en-US" sz="2400" dirty="0"/>
              <a:t>MS identity</a:t>
            </a:r>
          </a:p>
          <a:p>
            <a:pPr algn="just">
              <a:spcBef>
                <a:spcPct val="0"/>
              </a:spcBef>
              <a:buFont typeface="Wingdings" panose="05000000000000000000" pitchFamily="2" charset="2"/>
              <a:buChar char="v"/>
            </a:pPr>
            <a:r>
              <a:rPr lang="en-US" sz="2400" dirty="0"/>
              <a:t>Current location</a:t>
            </a:r>
          </a:p>
          <a:p>
            <a:pPr algn="just">
              <a:spcBef>
                <a:spcPct val="50000"/>
              </a:spcBef>
              <a:buNone/>
            </a:pPr>
            <a:endParaRPr lang="en-US" sz="2400" dirty="0"/>
          </a:p>
        </p:txBody>
      </p:sp>
    </p:spTree>
    <p:extLst>
      <p:ext uri="{BB962C8B-B14F-4D97-AF65-F5344CB8AC3E}">
        <p14:creationId xmlns:p14="http://schemas.microsoft.com/office/powerpoint/2010/main" val="1271576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318" y="866255"/>
            <a:ext cx="10515600" cy="4351338"/>
          </a:xfrm>
        </p:spPr>
        <p:txBody>
          <a:bodyPr>
            <a:normAutofit/>
          </a:bodyPr>
          <a:lstStyle/>
          <a:p>
            <a:pPr algn="just">
              <a:spcBef>
                <a:spcPct val="50000"/>
              </a:spcBef>
              <a:buNone/>
            </a:pPr>
            <a:r>
              <a:rPr lang="en-US" sz="2400" b="1" dirty="0"/>
              <a:t>Authentication Center (AUC):</a:t>
            </a:r>
            <a:r>
              <a:rPr lang="en-US" sz="2400" dirty="0"/>
              <a:t> Generally associated with the HLR, the authentication center contains authentication parameters that are used on initial location registration, subsequent location updates and on each call set-up request from the MS. </a:t>
            </a:r>
          </a:p>
          <a:p>
            <a:pPr algn="just">
              <a:spcBef>
                <a:spcPct val="50000"/>
              </a:spcBef>
              <a:buNone/>
            </a:pPr>
            <a:endParaRPr lang="en-US" sz="2400" dirty="0"/>
          </a:p>
          <a:p>
            <a:pPr algn="just">
              <a:spcBef>
                <a:spcPct val="0"/>
              </a:spcBef>
            </a:pPr>
            <a:r>
              <a:rPr lang="en-US" sz="2400" dirty="0"/>
              <a:t>In GSM , protection from unauthorized access is achieved through strong authentication procedures that validate the true identity of subscriber before he or she is permitted to receive service.</a:t>
            </a:r>
          </a:p>
          <a:p>
            <a:pPr algn="just">
              <a:spcBef>
                <a:spcPct val="0"/>
              </a:spcBef>
            </a:pPr>
            <a:endParaRPr lang="en-US" sz="2400" dirty="0"/>
          </a:p>
          <a:p>
            <a:pPr algn="just">
              <a:spcBef>
                <a:spcPct val="0"/>
              </a:spcBef>
            </a:pPr>
            <a:r>
              <a:rPr lang="en-US" sz="2400" dirty="0"/>
              <a:t>  The authentication and ciphering functions in GSM are closely linked and are performed as a single procedure between MS and the network.</a:t>
            </a:r>
          </a:p>
        </p:txBody>
      </p:sp>
    </p:spTree>
    <p:extLst>
      <p:ext uri="{BB962C8B-B14F-4D97-AF65-F5344CB8AC3E}">
        <p14:creationId xmlns:p14="http://schemas.microsoft.com/office/powerpoint/2010/main" val="67727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301" y="405332"/>
            <a:ext cx="10777096" cy="3927476"/>
          </a:xfrm>
        </p:spPr>
        <p:txBody>
          <a:bodyPr>
            <a:normAutofit/>
          </a:bodyPr>
          <a:lstStyle/>
          <a:p>
            <a:pPr algn="just">
              <a:spcBef>
                <a:spcPct val="0"/>
              </a:spcBef>
              <a:buNone/>
            </a:pPr>
            <a:r>
              <a:rPr lang="en-US" sz="2400" dirty="0" smtClean="0"/>
              <a:t>   An </a:t>
            </a:r>
            <a:r>
              <a:rPr lang="en-US" sz="2400" dirty="0"/>
              <a:t>authentication algorithm A3, a cipher key generation algorithm A8 and an encryption algorithm A5, individual subscriber authentication key (Ki) are also programmed into the MS at the time of service provisioning. The relevant call flows are shown in fig.1</a:t>
            </a:r>
          </a:p>
        </p:txBody>
      </p:sp>
      <p:grpSp>
        <p:nvGrpSpPr>
          <p:cNvPr id="4" name="Group 58"/>
          <p:cNvGrpSpPr>
            <a:grpSpLocks/>
          </p:cNvGrpSpPr>
          <p:nvPr/>
        </p:nvGrpSpPr>
        <p:grpSpPr bwMode="auto">
          <a:xfrm>
            <a:off x="3246099" y="2369070"/>
            <a:ext cx="5905500" cy="3582988"/>
            <a:chOff x="624" y="720"/>
            <a:chExt cx="3720" cy="2257"/>
          </a:xfrm>
        </p:grpSpPr>
        <p:sp>
          <p:nvSpPr>
            <p:cNvPr id="5" name="AutoShape 33"/>
            <p:cNvSpPr>
              <a:spLocks noChangeArrowheads="1"/>
            </p:cNvSpPr>
            <p:nvPr/>
          </p:nvSpPr>
          <p:spPr bwMode="auto">
            <a:xfrm>
              <a:off x="816" y="720"/>
              <a:ext cx="905" cy="787"/>
            </a:xfrm>
            <a:prstGeom prst="hexagon">
              <a:avLst>
                <a:gd name="adj" fmla="val 28748"/>
                <a:gd name="vf" fmla="val 115470"/>
              </a:avLst>
            </a:prstGeom>
            <a:solidFill>
              <a:srgbClr val="66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6" name="Text Box 34"/>
            <p:cNvSpPr txBox="1">
              <a:spLocks noChangeArrowheads="1"/>
            </p:cNvSpPr>
            <p:nvPr/>
          </p:nvSpPr>
          <p:spPr bwMode="auto">
            <a:xfrm>
              <a:off x="2440" y="955"/>
              <a:ext cx="583" cy="434"/>
            </a:xfrm>
            <a:prstGeom prst="rect">
              <a:avLst/>
            </a:prstGeom>
            <a:solidFill>
              <a:srgbClr val="FF3300"/>
            </a:solidFill>
            <a:ln w="9525">
              <a:solidFill>
                <a:srgbClr val="000000"/>
              </a:solidFill>
              <a:miter lim="800000"/>
              <a:headEnd/>
              <a:tailEnd/>
            </a:ln>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sz="2000">
                  <a:solidFill>
                    <a:srgbClr val="000000"/>
                  </a:solidFill>
                </a:rPr>
                <a:t>BSC</a:t>
              </a:r>
              <a:endParaRPr lang="en-US" sz="2400"/>
            </a:p>
          </p:txBody>
        </p:sp>
        <p:sp>
          <p:nvSpPr>
            <p:cNvPr id="7" name="Text Box 35"/>
            <p:cNvSpPr txBox="1">
              <a:spLocks noChangeArrowheads="1"/>
            </p:cNvSpPr>
            <p:nvPr/>
          </p:nvSpPr>
          <p:spPr bwMode="auto">
            <a:xfrm>
              <a:off x="3574" y="1016"/>
              <a:ext cx="642" cy="441"/>
            </a:xfrm>
            <a:prstGeom prst="rect">
              <a:avLst/>
            </a:prstGeom>
            <a:solidFill>
              <a:srgbClr val="FF3300"/>
            </a:solidFill>
            <a:ln w="9525">
              <a:solidFill>
                <a:srgbClr val="000000"/>
              </a:solidFill>
              <a:miter lim="800000"/>
              <a:headEnd/>
              <a:tailEnd/>
            </a:ln>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sz="2000">
                  <a:solidFill>
                    <a:srgbClr val="000000"/>
                  </a:solidFill>
                </a:rPr>
                <a:t>MSC</a:t>
              </a:r>
              <a:endParaRPr lang="en-US" sz="2400"/>
            </a:p>
          </p:txBody>
        </p:sp>
        <p:sp>
          <p:nvSpPr>
            <p:cNvPr id="8" name="Text Box 36"/>
            <p:cNvSpPr txBox="1">
              <a:spLocks noChangeArrowheads="1"/>
            </p:cNvSpPr>
            <p:nvPr/>
          </p:nvSpPr>
          <p:spPr bwMode="auto">
            <a:xfrm>
              <a:off x="965" y="2072"/>
              <a:ext cx="526" cy="427"/>
            </a:xfrm>
            <a:prstGeom prst="rect">
              <a:avLst/>
            </a:prstGeom>
            <a:solidFill>
              <a:srgbClr val="99CCFF"/>
            </a:solidFill>
            <a:ln w="9525">
              <a:solidFill>
                <a:srgbClr val="000000"/>
              </a:solidFill>
              <a:miter lim="800000"/>
              <a:headEnd/>
              <a:tailEnd/>
            </a:ln>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sz="2100" dirty="0">
                  <a:solidFill>
                    <a:srgbClr val="000000"/>
                  </a:solidFill>
                </a:rPr>
                <a:t>MS</a:t>
              </a:r>
              <a:endParaRPr lang="en-US" sz="2400" dirty="0"/>
            </a:p>
          </p:txBody>
        </p:sp>
        <p:sp>
          <p:nvSpPr>
            <p:cNvPr id="9" name="Line 37"/>
            <p:cNvSpPr>
              <a:spLocks noChangeShapeType="1"/>
            </p:cNvSpPr>
            <p:nvPr/>
          </p:nvSpPr>
          <p:spPr bwMode="auto">
            <a:xfrm flipH="1">
              <a:off x="1735" y="1009"/>
              <a:ext cx="69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38"/>
            <p:cNvSpPr>
              <a:spLocks noChangeShapeType="1"/>
            </p:cNvSpPr>
            <p:nvPr/>
          </p:nvSpPr>
          <p:spPr bwMode="auto">
            <a:xfrm>
              <a:off x="1728" y="1206"/>
              <a:ext cx="69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39"/>
            <p:cNvSpPr>
              <a:spLocks noChangeShapeType="1"/>
            </p:cNvSpPr>
            <p:nvPr/>
          </p:nvSpPr>
          <p:spPr bwMode="auto">
            <a:xfrm flipH="1">
              <a:off x="1728" y="1369"/>
              <a:ext cx="7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40"/>
            <p:cNvSpPr txBox="1">
              <a:spLocks noChangeArrowheads="1"/>
            </p:cNvSpPr>
            <p:nvPr/>
          </p:nvSpPr>
          <p:spPr bwMode="auto">
            <a:xfrm>
              <a:off x="1960" y="838"/>
              <a:ext cx="328" cy="93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600">
                  <a:solidFill>
                    <a:srgbClr val="000000"/>
                  </a:solidFill>
                </a:rPr>
                <a:t>5</a:t>
              </a:r>
            </a:p>
            <a:p>
              <a:pPr eaLnBrk="1" hangingPunct="1">
                <a:spcBef>
                  <a:spcPct val="0"/>
                </a:spcBef>
                <a:buFontTx/>
                <a:buNone/>
              </a:pPr>
              <a:endParaRPr lang="en-US" sz="600">
                <a:solidFill>
                  <a:srgbClr val="000000"/>
                </a:solidFill>
                <a:latin typeface="Batang" pitchFamily="18" charset="-127"/>
              </a:endParaRPr>
            </a:p>
            <a:p>
              <a:pPr eaLnBrk="1" hangingPunct="1">
                <a:spcBef>
                  <a:spcPct val="0"/>
                </a:spcBef>
                <a:buFontTx/>
                <a:buNone/>
              </a:pPr>
              <a:r>
                <a:rPr lang="en-US" sz="1600">
                  <a:solidFill>
                    <a:srgbClr val="000000"/>
                  </a:solidFill>
                </a:rPr>
                <a:t>4</a:t>
              </a:r>
            </a:p>
            <a:p>
              <a:pPr eaLnBrk="1" hangingPunct="1">
                <a:spcBef>
                  <a:spcPct val="0"/>
                </a:spcBef>
                <a:buFontTx/>
                <a:buNone/>
              </a:pPr>
              <a:endParaRPr lang="en-US" sz="1600">
                <a:solidFill>
                  <a:srgbClr val="000000"/>
                </a:solidFill>
                <a:latin typeface="Batang" pitchFamily="18" charset="-127"/>
              </a:endParaRPr>
            </a:p>
            <a:p>
              <a:pPr eaLnBrk="1" hangingPunct="1">
                <a:spcBef>
                  <a:spcPct val="0"/>
                </a:spcBef>
                <a:buFontTx/>
                <a:buNone/>
              </a:pPr>
              <a:r>
                <a:rPr lang="en-US" sz="1600">
                  <a:solidFill>
                    <a:srgbClr val="000000"/>
                  </a:solidFill>
                </a:rPr>
                <a:t>3</a:t>
              </a:r>
              <a:endParaRPr lang="en-US" sz="2400"/>
            </a:p>
          </p:txBody>
        </p:sp>
        <p:sp>
          <p:nvSpPr>
            <p:cNvPr id="13" name="Line 41"/>
            <p:cNvSpPr>
              <a:spLocks noChangeShapeType="1"/>
            </p:cNvSpPr>
            <p:nvPr/>
          </p:nvSpPr>
          <p:spPr bwMode="auto">
            <a:xfrm flipH="1">
              <a:off x="3030" y="1070"/>
              <a:ext cx="5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42"/>
            <p:cNvSpPr>
              <a:spLocks noChangeShapeType="1"/>
            </p:cNvSpPr>
            <p:nvPr/>
          </p:nvSpPr>
          <p:spPr bwMode="auto">
            <a:xfrm>
              <a:off x="3030" y="1186"/>
              <a:ext cx="5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43"/>
            <p:cNvSpPr>
              <a:spLocks noChangeShapeType="1"/>
            </p:cNvSpPr>
            <p:nvPr/>
          </p:nvSpPr>
          <p:spPr bwMode="auto">
            <a:xfrm flipH="1">
              <a:off x="3016" y="1355"/>
              <a:ext cx="55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Text Box 44"/>
            <p:cNvSpPr txBox="1">
              <a:spLocks noChangeArrowheads="1"/>
            </p:cNvSpPr>
            <p:nvPr/>
          </p:nvSpPr>
          <p:spPr bwMode="auto">
            <a:xfrm>
              <a:off x="3543" y="1952"/>
              <a:ext cx="801" cy="347"/>
            </a:xfrm>
            <a:prstGeom prst="rect">
              <a:avLst/>
            </a:prstGeom>
            <a:solidFill>
              <a:schemeClr val="accent1"/>
            </a:solidFill>
            <a:ln w="9525">
              <a:solidFill>
                <a:srgbClr val="000000"/>
              </a:solidFill>
              <a:miter lim="800000"/>
              <a:headEnd/>
              <a:tailEnd/>
            </a:ln>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sz="2300">
                  <a:solidFill>
                    <a:srgbClr val="000000"/>
                  </a:solidFill>
                </a:rPr>
                <a:t>VLR</a:t>
              </a:r>
              <a:endParaRPr lang="en-US" sz="2400"/>
            </a:p>
          </p:txBody>
        </p:sp>
        <p:sp>
          <p:nvSpPr>
            <p:cNvPr id="17" name="Line 45"/>
            <p:cNvSpPr>
              <a:spLocks noChangeShapeType="1"/>
            </p:cNvSpPr>
            <p:nvPr/>
          </p:nvSpPr>
          <p:spPr bwMode="auto">
            <a:xfrm flipV="1">
              <a:off x="3639" y="1457"/>
              <a:ext cx="0" cy="48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46"/>
            <p:cNvSpPr>
              <a:spLocks noChangeShapeType="1"/>
            </p:cNvSpPr>
            <p:nvPr/>
          </p:nvSpPr>
          <p:spPr bwMode="auto">
            <a:xfrm>
              <a:off x="3882" y="1457"/>
              <a:ext cx="0" cy="4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47"/>
            <p:cNvSpPr>
              <a:spLocks noChangeShapeType="1"/>
            </p:cNvSpPr>
            <p:nvPr/>
          </p:nvSpPr>
          <p:spPr bwMode="auto">
            <a:xfrm flipV="1">
              <a:off x="4113" y="1464"/>
              <a:ext cx="0" cy="4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Text Box 48"/>
            <p:cNvSpPr txBox="1">
              <a:spLocks noChangeArrowheads="1"/>
            </p:cNvSpPr>
            <p:nvPr/>
          </p:nvSpPr>
          <p:spPr bwMode="auto">
            <a:xfrm>
              <a:off x="3138" y="899"/>
              <a:ext cx="328" cy="93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500">
                  <a:solidFill>
                    <a:srgbClr val="000000"/>
                  </a:solidFill>
                </a:rPr>
                <a:t>5</a:t>
              </a:r>
            </a:p>
            <a:p>
              <a:pPr eaLnBrk="1" hangingPunct="1">
                <a:spcBef>
                  <a:spcPct val="0"/>
                </a:spcBef>
                <a:buFontTx/>
                <a:buNone/>
              </a:pPr>
              <a:endParaRPr lang="en-US" sz="1500">
                <a:solidFill>
                  <a:srgbClr val="000000"/>
                </a:solidFill>
              </a:endParaRPr>
            </a:p>
            <a:p>
              <a:pPr eaLnBrk="1" hangingPunct="1">
                <a:spcBef>
                  <a:spcPct val="0"/>
                </a:spcBef>
                <a:buFontTx/>
                <a:buNone/>
              </a:pPr>
              <a:r>
                <a:rPr lang="en-US" sz="1500">
                  <a:solidFill>
                    <a:srgbClr val="000000"/>
                  </a:solidFill>
                </a:rPr>
                <a:t>4</a:t>
              </a:r>
            </a:p>
            <a:p>
              <a:pPr eaLnBrk="1" hangingPunct="1">
                <a:spcBef>
                  <a:spcPct val="0"/>
                </a:spcBef>
                <a:buFontTx/>
                <a:buNone/>
              </a:pPr>
              <a:r>
                <a:rPr lang="en-US" sz="1500">
                  <a:solidFill>
                    <a:srgbClr val="000000"/>
                  </a:solidFill>
                </a:rPr>
                <a:t>3</a:t>
              </a:r>
              <a:endParaRPr lang="en-US" sz="2400"/>
            </a:p>
          </p:txBody>
        </p:sp>
        <p:sp>
          <p:nvSpPr>
            <p:cNvPr id="21" name="Text Box 49"/>
            <p:cNvSpPr txBox="1">
              <a:spLocks noChangeArrowheads="1"/>
            </p:cNvSpPr>
            <p:nvPr/>
          </p:nvSpPr>
          <p:spPr bwMode="auto">
            <a:xfrm>
              <a:off x="3453" y="1606"/>
              <a:ext cx="891" cy="217"/>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600">
                  <a:solidFill>
                    <a:srgbClr val="000000"/>
                  </a:solidFill>
                </a:rPr>
                <a:t>3          4      5</a:t>
              </a:r>
              <a:endParaRPr lang="en-US" sz="2400"/>
            </a:p>
          </p:txBody>
        </p:sp>
        <p:sp>
          <p:nvSpPr>
            <p:cNvPr id="22" name="Text Box 50"/>
            <p:cNvSpPr txBox="1">
              <a:spLocks noChangeArrowheads="1"/>
            </p:cNvSpPr>
            <p:nvPr/>
          </p:nvSpPr>
          <p:spPr bwMode="auto">
            <a:xfrm>
              <a:off x="3539" y="2624"/>
              <a:ext cx="654" cy="353"/>
            </a:xfrm>
            <a:prstGeom prst="rect">
              <a:avLst/>
            </a:prstGeom>
            <a:solidFill>
              <a:schemeClr val="accent1"/>
            </a:solidFill>
            <a:ln w="9525">
              <a:solidFill>
                <a:srgbClr val="000000"/>
              </a:solidFill>
              <a:miter lim="800000"/>
              <a:headEnd/>
              <a:tailEnd/>
            </a:ln>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sz="2100">
                  <a:solidFill>
                    <a:srgbClr val="000000"/>
                  </a:solidFill>
                </a:rPr>
                <a:t>HLR</a:t>
              </a:r>
              <a:endParaRPr lang="en-US" sz="2400"/>
            </a:p>
          </p:txBody>
        </p:sp>
        <p:sp>
          <p:nvSpPr>
            <p:cNvPr id="23" name="Line 51"/>
            <p:cNvSpPr>
              <a:spLocks noChangeShapeType="1"/>
            </p:cNvSpPr>
            <p:nvPr/>
          </p:nvSpPr>
          <p:spPr bwMode="auto">
            <a:xfrm>
              <a:off x="3690" y="2305"/>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52"/>
            <p:cNvSpPr>
              <a:spLocks noChangeShapeType="1"/>
            </p:cNvSpPr>
            <p:nvPr/>
          </p:nvSpPr>
          <p:spPr bwMode="auto">
            <a:xfrm flipV="1">
              <a:off x="4049" y="2299"/>
              <a:ext cx="0" cy="3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Text Box 53"/>
            <p:cNvSpPr txBox="1">
              <a:spLocks noChangeArrowheads="1"/>
            </p:cNvSpPr>
            <p:nvPr/>
          </p:nvSpPr>
          <p:spPr bwMode="auto">
            <a:xfrm>
              <a:off x="3556" y="2394"/>
              <a:ext cx="519" cy="23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300">
                  <a:solidFill>
                    <a:srgbClr val="000000"/>
                  </a:solidFill>
                </a:rPr>
                <a:t>1          2</a:t>
              </a:r>
              <a:endParaRPr lang="en-US" sz="2400"/>
            </a:p>
          </p:txBody>
        </p:sp>
        <p:sp>
          <p:nvSpPr>
            <p:cNvPr id="26" name="Line 54"/>
            <p:cNvSpPr>
              <a:spLocks noChangeShapeType="1"/>
            </p:cNvSpPr>
            <p:nvPr/>
          </p:nvSpPr>
          <p:spPr bwMode="auto">
            <a:xfrm flipV="1">
              <a:off x="1178" y="1504"/>
              <a:ext cx="0" cy="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Text Box 55"/>
            <p:cNvSpPr txBox="1">
              <a:spLocks noChangeArrowheads="1"/>
            </p:cNvSpPr>
            <p:nvPr/>
          </p:nvSpPr>
          <p:spPr bwMode="auto">
            <a:xfrm>
              <a:off x="987" y="1694"/>
              <a:ext cx="705" cy="279"/>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600">
                  <a:solidFill>
                    <a:srgbClr val="000000"/>
                  </a:solidFill>
                </a:rPr>
                <a:t>4         3</a:t>
              </a:r>
              <a:endParaRPr lang="en-US" sz="2400"/>
            </a:p>
          </p:txBody>
        </p:sp>
        <p:sp>
          <p:nvSpPr>
            <p:cNvPr id="28" name="Text Box 56"/>
            <p:cNvSpPr txBox="1">
              <a:spLocks noChangeArrowheads="1"/>
            </p:cNvSpPr>
            <p:nvPr/>
          </p:nvSpPr>
          <p:spPr bwMode="auto">
            <a:xfrm>
              <a:off x="624" y="2688"/>
              <a:ext cx="1584" cy="24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600">
                  <a:solidFill>
                    <a:srgbClr val="000000"/>
                  </a:solidFill>
                </a:rPr>
                <a:t>   </a:t>
              </a:r>
              <a:r>
                <a:rPr lang="en-US" sz="1600" b="1">
                  <a:solidFill>
                    <a:srgbClr val="FF0000"/>
                  </a:solidFill>
                </a:rPr>
                <a:t>SIM with A3, A5, A8, Ki</a:t>
              </a:r>
              <a:endParaRPr lang="en-US" sz="2400" b="1">
                <a:solidFill>
                  <a:srgbClr val="FF0000"/>
                </a:solidFill>
              </a:endParaRPr>
            </a:p>
          </p:txBody>
        </p:sp>
        <p:sp>
          <p:nvSpPr>
            <p:cNvPr id="29" name="Line 57"/>
            <p:cNvSpPr>
              <a:spLocks noChangeShapeType="1"/>
            </p:cNvSpPr>
            <p:nvPr/>
          </p:nvSpPr>
          <p:spPr bwMode="auto">
            <a:xfrm flipV="1">
              <a:off x="1344" y="1512"/>
              <a:ext cx="0" cy="55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488648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sz="2400" dirty="0" smtClean="0"/>
              <a:t>Cellular </a:t>
            </a:r>
            <a:r>
              <a:rPr lang="en-US" sz="2400" dirty="0"/>
              <a:t>Wireless Networks </a:t>
            </a:r>
          </a:p>
          <a:p>
            <a:pPr lvl="1">
              <a:buFont typeface="Gill Sans MT" panose="020B0502020104020203" pitchFamily="34" charset="0"/>
              <a:buChar char="–"/>
            </a:pPr>
            <a:r>
              <a:rPr lang="en-US" sz="2400" dirty="0"/>
              <a:t>Principles of Cellular Networks </a:t>
            </a:r>
          </a:p>
          <a:p>
            <a:pPr lvl="1">
              <a:buFont typeface="Gill Sans MT" panose="020B0502020104020203" pitchFamily="34" charset="0"/>
              <a:buChar char="–"/>
            </a:pPr>
            <a:r>
              <a:rPr lang="en-US" sz="2400" dirty="0"/>
              <a:t>First-Generation Analog </a:t>
            </a:r>
          </a:p>
          <a:p>
            <a:pPr lvl="1">
              <a:buFont typeface="Gill Sans MT" panose="020B0502020104020203" pitchFamily="34" charset="0"/>
              <a:buChar char="–"/>
            </a:pPr>
            <a:r>
              <a:rPr lang="en-US" sz="2400" dirty="0"/>
              <a:t>Second-Generation TDMA </a:t>
            </a:r>
          </a:p>
          <a:p>
            <a:pPr lvl="1">
              <a:buFont typeface="Gill Sans MT" panose="020B0502020104020203" pitchFamily="34" charset="0"/>
              <a:buChar char="–"/>
            </a:pPr>
            <a:r>
              <a:rPr lang="en-US" sz="2400" dirty="0"/>
              <a:t>Second-Generation CDMA </a:t>
            </a:r>
          </a:p>
          <a:p>
            <a:pPr lvl="1">
              <a:buFont typeface="Gill Sans MT" panose="020B0502020104020203" pitchFamily="34" charset="0"/>
              <a:buChar char="–"/>
            </a:pPr>
            <a:r>
              <a:rPr lang="en-US" sz="2400" dirty="0"/>
              <a:t>Third-Generation Systems</a:t>
            </a:r>
          </a:p>
          <a:p>
            <a:pPr lvl="1"/>
            <a:endParaRPr lang="en-US" sz="2400" dirty="0" smtClean="0"/>
          </a:p>
        </p:txBody>
      </p:sp>
    </p:spTree>
    <p:extLst>
      <p:ext uri="{BB962C8B-B14F-4D97-AF65-F5344CB8AC3E}">
        <p14:creationId xmlns:p14="http://schemas.microsoft.com/office/powerpoint/2010/main" val="3382652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075" y="580992"/>
            <a:ext cx="5554159" cy="5920392"/>
          </a:xfrm>
        </p:spPr>
        <p:txBody>
          <a:bodyPr>
            <a:normAutofit/>
          </a:bodyPr>
          <a:lstStyle/>
          <a:p>
            <a:pPr algn="just">
              <a:spcBef>
                <a:spcPct val="50000"/>
              </a:spcBef>
              <a:buFontTx/>
              <a:buAutoNum type="arabicPeriod"/>
            </a:pPr>
            <a:r>
              <a:rPr lang="en-US" sz="2000" dirty="0"/>
              <a:t>VLR sends IMSI (International Mobile Subscriber Identity) to the HLR.</a:t>
            </a:r>
          </a:p>
          <a:p>
            <a:pPr algn="just">
              <a:spcBef>
                <a:spcPct val="50000"/>
              </a:spcBef>
              <a:buFontTx/>
              <a:buAutoNum type="arabicPeriod"/>
            </a:pPr>
            <a:r>
              <a:rPr lang="en-US" sz="2000" dirty="0"/>
              <a:t>HLR returns security triplets (RAND, SRES, </a:t>
            </a:r>
            <a:r>
              <a:rPr lang="en-US" sz="2000" dirty="0" err="1"/>
              <a:t>Kc</a:t>
            </a:r>
            <a:r>
              <a:rPr lang="en-US" sz="2000" dirty="0"/>
              <a:t>) to the VLR</a:t>
            </a:r>
          </a:p>
          <a:p>
            <a:pPr algn="just">
              <a:spcBef>
                <a:spcPct val="50000"/>
              </a:spcBef>
              <a:buFontTx/>
              <a:buAutoNum type="arabicPeriod"/>
            </a:pPr>
            <a:r>
              <a:rPr lang="en-US" sz="2000" dirty="0"/>
              <a:t>For authentication and ciphering the VLR sends RAND to the MS.</a:t>
            </a:r>
          </a:p>
          <a:p>
            <a:pPr algn="just">
              <a:spcBef>
                <a:spcPct val="50000"/>
              </a:spcBef>
              <a:buFontTx/>
              <a:buAutoNum type="arabicPeriod"/>
            </a:pPr>
            <a:r>
              <a:rPr lang="en-US" sz="2000" dirty="0"/>
              <a:t>Using stored A3 algorithm and secret key Ki stored in the SIM, and  RAND provided by the VLR the MS calculates SRES (Signed Response) and returns it to the VLR. Using the A8 algorithm and Ki, The MS also calculates the cipher key Kc.</a:t>
            </a:r>
          </a:p>
          <a:p>
            <a:pPr algn="just">
              <a:spcBef>
                <a:spcPct val="50000"/>
              </a:spcBef>
              <a:buFontTx/>
              <a:buAutoNum type="arabicPeriod"/>
            </a:pPr>
            <a:r>
              <a:rPr lang="en-US" sz="2000" dirty="0"/>
              <a:t>If the SRES returned by the MS matches with the stored SRES in the VLR, the VLR sends the cipher key </a:t>
            </a:r>
            <a:r>
              <a:rPr lang="en-US" sz="2000" dirty="0" err="1"/>
              <a:t>Kc</a:t>
            </a:r>
            <a:r>
              <a:rPr lang="en-US" sz="2000" dirty="0"/>
              <a:t> to the BTS which uses </a:t>
            </a:r>
            <a:r>
              <a:rPr lang="en-US" sz="2000" dirty="0" err="1"/>
              <a:t>Kc</a:t>
            </a:r>
            <a:r>
              <a:rPr lang="en-US" sz="2000" dirty="0"/>
              <a:t> for ciphering the radio path (down link)</a:t>
            </a:r>
          </a:p>
          <a:p>
            <a:pPr algn="just">
              <a:spcBef>
                <a:spcPct val="50000"/>
              </a:spcBef>
              <a:buFontTx/>
              <a:buAutoNum type="arabicPeriod"/>
            </a:pPr>
            <a:r>
              <a:rPr lang="en-US" sz="2000" dirty="0"/>
              <a:t>MS uses its </a:t>
            </a:r>
            <a:r>
              <a:rPr lang="en-US" sz="2000" dirty="0" err="1"/>
              <a:t>Kc</a:t>
            </a:r>
            <a:r>
              <a:rPr lang="en-US" sz="2000" dirty="0"/>
              <a:t> to cipher the radio path (uplink) using encryption algorithm)</a:t>
            </a:r>
          </a:p>
        </p:txBody>
      </p:sp>
      <p:grpSp>
        <p:nvGrpSpPr>
          <p:cNvPr id="4" name="Group 58"/>
          <p:cNvGrpSpPr>
            <a:grpSpLocks/>
          </p:cNvGrpSpPr>
          <p:nvPr/>
        </p:nvGrpSpPr>
        <p:grpSpPr bwMode="auto">
          <a:xfrm>
            <a:off x="6108171" y="1445526"/>
            <a:ext cx="5905500" cy="3582988"/>
            <a:chOff x="624" y="720"/>
            <a:chExt cx="3720" cy="2257"/>
          </a:xfrm>
        </p:grpSpPr>
        <p:sp>
          <p:nvSpPr>
            <p:cNvPr id="5" name="AutoShape 33"/>
            <p:cNvSpPr>
              <a:spLocks noChangeArrowheads="1"/>
            </p:cNvSpPr>
            <p:nvPr/>
          </p:nvSpPr>
          <p:spPr bwMode="auto">
            <a:xfrm>
              <a:off x="816" y="720"/>
              <a:ext cx="905" cy="787"/>
            </a:xfrm>
            <a:prstGeom prst="hexagon">
              <a:avLst>
                <a:gd name="adj" fmla="val 28748"/>
                <a:gd name="vf" fmla="val 115470"/>
              </a:avLst>
            </a:prstGeom>
            <a:solidFill>
              <a:srgbClr val="66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6" name="Text Box 34"/>
            <p:cNvSpPr txBox="1">
              <a:spLocks noChangeArrowheads="1"/>
            </p:cNvSpPr>
            <p:nvPr/>
          </p:nvSpPr>
          <p:spPr bwMode="auto">
            <a:xfrm>
              <a:off x="2440" y="955"/>
              <a:ext cx="583" cy="434"/>
            </a:xfrm>
            <a:prstGeom prst="rect">
              <a:avLst/>
            </a:prstGeom>
            <a:solidFill>
              <a:srgbClr val="FF3300"/>
            </a:solidFill>
            <a:ln w="9525">
              <a:solidFill>
                <a:srgbClr val="000000"/>
              </a:solidFill>
              <a:miter lim="800000"/>
              <a:headEnd/>
              <a:tailEnd/>
            </a:ln>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sz="2000">
                  <a:solidFill>
                    <a:srgbClr val="000000"/>
                  </a:solidFill>
                </a:rPr>
                <a:t>BSC</a:t>
              </a:r>
              <a:endParaRPr lang="en-US" sz="2400"/>
            </a:p>
          </p:txBody>
        </p:sp>
        <p:sp>
          <p:nvSpPr>
            <p:cNvPr id="7" name="Text Box 35"/>
            <p:cNvSpPr txBox="1">
              <a:spLocks noChangeArrowheads="1"/>
            </p:cNvSpPr>
            <p:nvPr/>
          </p:nvSpPr>
          <p:spPr bwMode="auto">
            <a:xfrm>
              <a:off x="3574" y="1016"/>
              <a:ext cx="642" cy="441"/>
            </a:xfrm>
            <a:prstGeom prst="rect">
              <a:avLst/>
            </a:prstGeom>
            <a:solidFill>
              <a:srgbClr val="FF3300"/>
            </a:solidFill>
            <a:ln w="9525">
              <a:solidFill>
                <a:srgbClr val="000000"/>
              </a:solidFill>
              <a:miter lim="800000"/>
              <a:headEnd/>
              <a:tailEnd/>
            </a:ln>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sz="2000">
                  <a:solidFill>
                    <a:srgbClr val="000000"/>
                  </a:solidFill>
                </a:rPr>
                <a:t>MSC</a:t>
              </a:r>
              <a:endParaRPr lang="en-US" sz="2400"/>
            </a:p>
          </p:txBody>
        </p:sp>
        <p:sp>
          <p:nvSpPr>
            <p:cNvPr id="8" name="Text Box 36"/>
            <p:cNvSpPr txBox="1">
              <a:spLocks noChangeArrowheads="1"/>
            </p:cNvSpPr>
            <p:nvPr/>
          </p:nvSpPr>
          <p:spPr bwMode="auto">
            <a:xfrm>
              <a:off x="965" y="2072"/>
              <a:ext cx="526" cy="427"/>
            </a:xfrm>
            <a:prstGeom prst="rect">
              <a:avLst/>
            </a:prstGeom>
            <a:solidFill>
              <a:srgbClr val="99CCFF"/>
            </a:solidFill>
            <a:ln w="9525">
              <a:solidFill>
                <a:srgbClr val="000000"/>
              </a:solidFill>
              <a:miter lim="800000"/>
              <a:headEnd/>
              <a:tailEnd/>
            </a:ln>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sz="2100" dirty="0">
                  <a:solidFill>
                    <a:srgbClr val="000000"/>
                  </a:solidFill>
                </a:rPr>
                <a:t>MS</a:t>
              </a:r>
              <a:endParaRPr lang="en-US" sz="2400" dirty="0"/>
            </a:p>
          </p:txBody>
        </p:sp>
        <p:sp>
          <p:nvSpPr>
            <p:cNvPr id="9" name="Line 37"/>
            <p:cNvSpPr>
              <a:spLocks noChangeShapeType="1"/>
            </p:cNvSpPr>
            <p:nvPr/>
          </p:nvSpPr>
          <p:spPr bwMode="auto">
            <a:xfrm flipH="1">
              <a:off x="1735" y="1009"/>
              <a:ext cx="69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38"/>
            <p:cNvSpPr>
              <a:spLocks noChangeShapeType="1"/>
            </p:cNvSpPr>
            <p:nvPr/>
          </p:nvSpPr>
          <p:spPr bwMode="auto">
            <a:xfrm>
              <a:off x="1728" y="1206"/>
              <a:ext cx="69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39"/>
            <p:cNvSpPr>
              <a:spLocks noChangeShapeType="1"/>
            </p:cNvSpPr>
            <p:nvPr/>
          </p:nvSpPr>
          <p:spPr bwMode="auto">
            <a:xfrm flipH="1">
              <a:off x="1728" y="1369"/>
              <a:ext cx="7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40"/>
            <p:cNvSpPr txBox="1">
              <a:spLocks noChangeArrowheads="1"/>
            </p:cNvSpPr>
            <p:nvPr/>
          </p:nvSpPr>
          <p:spPr bwMode="auto">
            <a:xfrm>
              <a:off x="1960" y="838"/>
              <a:ext cx="328" cy="93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600">
                  <a:solidFill>
                    <a:srgbClr val="000000"/>
                  </a:solidFill>
                </a:rPr>
                <a:t>5</a:t>
              </a:r>
            </a:p>
            <a:p>
              <a:pPr eaLnBrk="1" hangingPunct="1">
                <a:spcBef>
                  <a:spcPct val="0"/>
                </a:spcBef>
                <a:buFontTx/>
                <a:buNone/>
              </a:pPr>
              <a:endParaRPr lang="en-US" sz="600">
                <a:solidFill>
                  <a:srgbClr val="000000"/>
                </a:solidFill>
                <a:latin typeface="Batang" pitchFamily="18" charset="-127"/>
              </a:endParaRPr>
            </a:p>
            <a:p>
              <a:pPr eaLnBrk="1" hangingPunct="1">
                <a:spcBef>
                  <a:spcPct val="0"/>
                </a:spcBef>
                <a:buFontTx/>
                <a:buNone/>
              </a:pPr>
              <a:r>
                <a:rPr lang="en-US" sz="1600">
                  <a:solidFill>
                    <a:srgbClr val="000000"/>
                  </a:solidFill>
                </a:rPr>
                <a:t>4</a:t>
              </a:r>
            </a:p>
            <a:p>
              <a:pPr eaLnBrk="1" hangingPunct="1">
                <a:spcBef>
                  <a:spcPct val="0"/>
                </a:spcBef>
                <a:buFontTx/>
                <a:buNone/>
              </a:pPr>
              <a:endParaRPr lang="en-US" sz="1600">
                <a:solidFill>
                  <a:srgbClr val="000000"/>
                </a:solidFill>
                <a:latin typeface="Batang" pitchFamily="18" charset="-127"/>
              </a:endParaRPr>
            </a:p>
            <a:p>
              <a:pPr eaLnBrk="1" hangingPunct="1">
                <a:spcBef>
                  <a:spcPct val="0"/>
                </a:spcBef>
                <a:buFontTx/>
                <a:buNone/>
              </a:pPr>
              <a:r>
                <a:rPr lang="en-US" sz="1600">
                  <a:solidFill>
                    <a:srgbClr val="000000"/>
                  </a:solidFill>
                </a:rPr>
                <a:t>3</a:t>
              </a:r>
              <a:endParaRPr lang="en-US" sz="2400"/>
            </a:p>
          </p:txBody>
        </p:sp>
        <p:sp>
          <p:nvSpPr>
            <p:cNvPr id="13" name="Line 41"/>
            <p:cNvSpPr>
              <a:spLocks noChangeShapeType="1"/>
            </p:cNvSpPr>
            <p:nvPr/>
          </p:nvSpPr>
          <p:spPr bwMode="auto">
            <a:xfrm flipH="1">
              <a:off x="3030" y="1070"/>
              <a:ext cx="5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42"/>
            <p:cNvSpPr>
              <a:spLocks noChangeShapeType="1"/>
            </p:cNvSpPr>
            <p:nvPr/>
          </p:nvSpPr>
          <p:spPr bwMode="auto">
            <a:xfrm>
              <a:off x="3030" y="1186"/>
              <a:ext cx="5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43"/>
            <p:cNvSpPr>
              <a:spLocks noChangeShapeType="1"/>
            </p:cNvSpPr>
            <p:nvPr/>
          </p:nvSpPr>
          <p:spPr bwMode="auto">
            <a:xfrm flipH="1">
              <a:off x="3016" y="1355"/>
              <a:ext cx="55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Text Box 44"/>
            <p:cNvSpPr txBox="1">
              <a:spLocks noChangeArrowheads="1"/>
            </p:cNvSpPr>
            <p:nvPr/>
          </p:nvSpPr>
          <p:spPr bwMode="auto">
            <a:xfrm>
              <a:off x="3543" y="1952"/>
              <a:ext cx="801" cy="347"/>
            </a:xfrm>
            <a:prstGeom prst="rect">
              <a:avLst/>
            </a:prstGeom>
            <a:solidFill>
              <a:schemeClr val="accent1"/>
            </a:solidFill>
            <a:ln w="9525">
              <a:solidFill>
                <a:srgbClr val="000000"/>
              </a:solidFill>
              <a:miter lim="800000"/>
              <a:headEnd/>
              <a:tailEnd/>
            </a:ln>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sz="2300">
                  <a:solidFill>
                    <a:srgbClr val="000000"/>
                  </a:solidFill>
                </a:rPr>
                <a:t>VLR</a:t>
              </a:r>
              <a:endParaRPr lang="en-US" sz="2400"/>
            </a:p>
          </p:txBody>
        </p:sp>
        <p:sp>
          <p:nvSpPr>
            <p:cNvPr id="17" name="Line 45"/>
            <p:cNvSpPr>
              <a:spLocks noChangeShapeType="1"/>
            </p:cNvSpPr>
            <p:nvPr/>
          </p:nvSpPr>
          <p:spPr bwMode="auto">
            <a:xfrm flipV="1">
              <a:off x="3639" y="1457"/>
              <a:ext cx="0" cy="48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46"/>
            <p:cNvSpPr>
              <a:spLocks noChangeShapeType="1"/>
            </p:cNvSpPr>
            <p:nvPr/>
          </p:nvSpPr>
          <p:spPr bwMode="auto">
            <a:xfrm>
              <a:off x="3882" y="1457"/>
              <a:ext cx="0" cy="4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47"/>
            <p:cNvSpPr>
              <a:spLocks noChangeShapeType="1"/>
            </p:cNvSpPr>
            <p:nvPr/>
          </p:nvSpPr>
          <p:spPr bwMode="auto">
            <a:xfrm flipV="1">
              <a:off x="4113" y="1464"/>
              <a:ext cx="0" cy="4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Text Box 48"/>
            <p:cNvSpPr txBox="1">
              <a:spLocks noChangeArrowheads="1"/>
            </p:cNvSpPr>
            <p:nvPr/>
          </p:nvSpPr>
          <p:spPr bwMode="auto">
            <a:xfrm>
              <a:off x="3138" y="899"/>
              <a:ext cx="328" cy="93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500">
                  <a:solidFill>
                    <a:srgbClr val="000000"/>
                  </a:solidFill>
                </a:rPr>
                <a:t>5</a:t>
              </a:r>
            </a:p>
            <a:p>
              <a:pPr eaLnBrk="1" hangingPunct="1">
                <a:spcBef>
                  <a:spcPct val="0"/>
                </a:spcBef>
                <a:buFontTx/>
                <a:buNone/>
              </a:pPr>
              <a:endParaRPr lang="en-US" sz="1500">
                <a:solidFill>
                  <a:srgbClr val="000000"/>
                </a:solidFill>
              </a:endParaRPr>
            </a:p>
            <a:p>
              <a:pPr eaLnBrk="1" hangingPunct="1">
                <a:spcBef>
                  <a:spcPct val="0"/>
                </a:spcBef>
                <a:buFontTx/>
                <a:buNone/>
              </a:pPr>
              <a:r>
                <a:rPr lang="en-US" sz="1500">
                  <a:solidFill>
                    <a:srgbClr val="000000"/>
                  </a:solidFill>
                </a:rPr>
                <a:t>4</a:t>
              </a:r>
            </a:p>
            <a:p>
              <a:pPr eaLnBrk="1" hangingPunct="1">
                <a:spcBef>
                  <a:spcPct val="0"/>
                </a:spcBef>
                <a:buFontTx/>
                <a:buNone/>
              </a:pPr>
              <a:r>
                <a:rPr lang="en-US" sz="1500">
                  <a:solidFill>
                    <a:srgbClr val="000000"/>
                  </a:solidFill>
                </a:rPr>
                <a:t>3</a:t>
              </a:r>
              <a:endParaRPr lang="en-US" sz="2400"/>
            </a:p>
          </p:txBody>
        </p:sp>
        <p:sp>
          <p:nvSpPr>
            <p:cNvPr id="21" name="Text Box 49"/>
            <p:cNvSpPr txBox="1">
              <a:spLocks noChangeArrowheads="1"/>
            </p:cNvSpPr>
            <p:nvPr/>
          </p:nvSpPr>
          <p:spPr bwMode="auto">
            <a:xfrm>
              <a:off x="3453" y="1606"/>
              <a:ext cx="891" cy="217"/>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600">
                  <a:solidFill>
                    <a:srgbClr val="000000"/>
                  </a:solidFill>
                </a:rPr>
                <a:t>3          4      5</a:t>
              </a:r>
              <a:endParaRPr lang="en-US" sz="2400"/>
            </a:p>
          </p:txBody>
        </p:sp>
        <p:sp>
          <p:nvSpPr>
            <p:cNvPr id="22" name="Text Box 50"/>
            <p:cNvSpPr txBox="1">
              <a:spLocks noChangeArrowheads="1"/>
            </p:cNvSpPr>
            <p:nvPr/>
          </p:nvSpPr>
          <p:spPr bwMode="auto">
            <a:xfrm>
              <a:off x="3539" y="2624"/>
              <a:ext cx="654" cy="353"/>
            </a:xfrm>
            <a:prstGeom prst="rect">
              <a:avLst/>
            </a:prstGeom>
            <a:solidFill>
              <a:schemeClr val="accent1"/>
            </a:solidFill>
            <a:ln w="9525">
              <a:solidFill>
                <a:srgbClr val="000000"/>
              </a:solidFill>
              <a:miter lim="800000"/>
              <a:headEnd/>
              <a:tailEnd/>
            </a:ln>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sz="2100">
                  <a:solidFill>
                    <a:srgbClr val="000000"/>
                  </a:solidFill>
                </a:rPr>
                <a:t>HLR</a:t>
              </a:r>
              <a:endParaRPr lang="en-US" sz="2400"/>
            </a:p>
          </p:txBody>
        </p:sp>
        <p:sp>
          <p:nvSpPr>
            <p:cNvPr id="23" name="Line 51"/>
            <p:cNvSpPr>
              <a:spLocks noChangeShapeType="1"/>
            </p:cNvSpPr>
            <p:nvPr/>
          </p:nvSpPr>
          <p:spPr bwMode="auto">
            <a:xfrm>
              <a:off x="3690" y="2305"/>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52"/>
            <p:cNvSpPr>
              <a:spLocks noChangeShapeType="1"/>
            </p:cNvSpPr>
            <p:nvPr/>
          </p:nvSpPr>
          <p:spPr bwMode="auto">
            <a:xfrm flipV="1">
              <a:off x="4049" y="2299"/>
              <a:ext cx="0" cy="3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Text Box 53"/>
            <p:cNvSpPr txBox="1">
              <a:spLocks noChangeArrowheads="1"/>
            </p:cNvSpPr>
            <p:nvPr/>
          </p:nvSpPr>
          <p:spPr bwMode="auto">
            <a:xfrm>
              <a:off x="3556" y="2394"/>
              <a:ext cx="519" cy="23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300">
                  <a:solidFill>
                    <a:srgbClr val="000000"/>
                  </a:solidFill>
                </a:rPr>
                <a:t>1          2</a:t>
              </a:r>
              <a:endParaRPr lang="en-US" sz="2400"/>
            </a:p>
          </p:txBody>
        </p:sp>
        <p:sp>
          <p:nvSpPr>
            <p:cNvPr id="26" name="Line 54"/>
            <p:cNvSpPr>
              <a:spLocks noChangeShapeType="1"/>
            </p:cNvSpPr>
            <p:nvPr/>
          </p:nvSpPr>
          <p:spPr bwMode="auto">
            <a:xfrm flipV="1">
              <a:off x="1178" y="1504"/>
              <a:ext cx="0" cy="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Text Box 55"/>
            <p:cNvSpPr txBox="1">
              <a:spLocks noChangeArrowheads="1"/>
            </p:cNvSpPr>
            <p:nvPr/>
          </p:nvSpPr>
          <p:spPr bwMode="auto">
            <a:xfrm>
              <a:off x="987" y="1694"/>
              <a:ext cx="705" cy="279"/>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600">
                  <a:solidFill>
                    <a:srgbClr val="000000"/>
                  </a:solidFill>
                </a:rPr>
                <a:t>4         3</a:t>
              </a:r>
              <a:endParaRPr lang="en-US" sz="2400"/>
            </a:p>
          </p:txBody>
        </p:sp>
        <p:sp>
          <p:nvSpPr>
            <p:cNvPr id="28" name="Text Box 56"/>
            <p:cNvSpPr txBox="1">
              <a:spLocks noChangeArrowheads="1"/>
            </p:cNvSpPr>
            <p:nvPr/>
          </p:nvSpPr>
          <p:spPr bwMode="auto">
            <a:xfrm>
              <a:off x="624" y="2688"/>
              <a:ext cx="1584" cy="24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600">
                  <a:solidFill>
                    <a:srgbClr val="000000"/>
                  </a:solidFill>
                </a:rPr>
                <a:t>   </a:t>
              </a:r>
              <a:r>
                <a:rPr lang="en-US" sz="1600" b="1">
                  <a:solidFill>
                    <a:srgbClr val="FF0000"/>
                  </a:solidFill>
                </a:rPr>
                <a:t>SIM with A3, A5, A8, Ki</a:t>
              </a:r>
              <a:endParaRPr lang="en-US" sz="2400" b="1">
                <a:solidFill>
                  <a:srgbClr val="FF0000"/>
                </a:solidFill>
              </a:endParaRPr>
            </a:p>
          </p:txBody>
        </p:sp>
        <p:sp>
          <p:nvSpPr>
            <p:cNvPr id="29" name="Line 57"/>
            <p:cNvSpPr>
              <a:spLocks noChangeShapeType="1"/>
            </p:cNvSpPr>
            <p:nvPr/>
          </p:nvSpPr>
          <p:spPr bwMode="auto">
            <a:xfrm flipV="1">
              <a:off x="1344" y="1512"/>
              <a:ext cx="0" cy="55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8996868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8180" y="1285233"/>
            <a:ext cx="10515600" cy="4351338"/>
          </a:xfrm>
        </p:spPr>
        <p:txBody>
          <a:bodyPr>
            <a:normAutofit/>
          </a:bodyPr>
          <a:lstStyle/>
          <a:p>
            <a:pPr>
              <a:spcBef>
                <a:spcPct val="50000"/>
              </a:spcBef>
              <a:buNone/>
            </a:pPr>
            <a:r>
              <a:rPr lang="en-US" sz="2400" b="1" dirty="0" smtClean="0"/>
              <a:t>  Equipment </a:t>
            </a:r>
            <a:r>
              <a:rPr lang="en-US" sz="2400" b="1" dirty="0"/>
              <a:t>Identity Register (EIR):</a:t>
            </a:r>
            <a:r>
              <a:rPr lang="en-US" sz="2400" dirty="0"/>
              <a:t> The EIR maintains information to authenticate terminal equipment so that fraudulent, stolen on non-type-approved terminals can be identified and denied service.</a:t>
            </a:r>
          </a:p>
        </p:txBody>
      </p:sp>
    </p:spTree>
    <p:extLst>
      <p:ext uri="{BB962C8B-B14F-4D97-AF65-F5344CB8AC3E}">
        <p14:creationId xmlns:p14="http://schemas.microsoft.com/office/powerpoint/2010/main" val="4528831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Popular </a:t>
            </a:r>
            <a:r>
              <a:rPr lang="en-US" b="0" dirty="0" smtClean="0"/>
              <a:t>3G </a:t>
            </a:r>
            <a:r>
              <a:rPr lang="en-US" b="0" dirty="0"/>
              <a:t>Systems</a:t>
            </a:r>
            <a:endParaRPr lang="en-US" dirty="0"/>
          </a:p>
        </p:txBody>
      </p:sp>
      <p:sp>
        <p:nvSpPr>
          <p:cNvPr id="3" name="Content Placeholder 2"/>
          <p:cNvSpPr>
            <a:spLocks noGrp="1"/>
          </p:cNvSpPr>
          <p:nvPr>
            <p:ph idx="1"/>
          </p:nvPr>
        </p:nvSpPr>
        <p:spPr/>
        <p:txBody>
          <a:bodyPr/>
          <a:lstStyle/>
          <a:p>
            <a:pPr fontAlgn="base"/>
            <a:r>
              <a:rPr lang="en-US" b="1" dirty="0" smtClean="0"/>
              <a:t>UMTS-</a:t>
            </a:r>
            <a:r>
              <a:rPr lang="fr-FR" b="1" dirty="0"/>
              <a:t> </a:t>
            </a:r>
            <a:r>
              <a:rPr lang="fr-FR" b="1" dirty="0" err="1"/>
              <a:t>Universal</a:t>
            </a:r>
            <a:r>
              <a:rPr lang="fr-FR" b="1" dirty="0"/>
              <a:t> Mobile </a:t>
            </a:r>
            <a:r>
              <a:rPr lang="fr-FR" b="1" dirty="0" err="1"/>
              <a:t>Telecommunications</a:t>
            </a:r>
            <a:r>
              <a:rPr lang="fr-FR" b="1" dirty="0"/>
              <a:t> System</a:t>
            </a:r>
            <a:r>
              <a:rPr lang="fr-FR" dirty="0"/>
              <a:t> </a:t>
            </a:r>
            <a:endParaRPr lang="en-US" b="1" dirty="0" smtClean="0"/>
          </a:p>
          <a:p>
            <a:pPr fontAlgn="base"/>
            <a:r>
              <a:rPr lang="en-US" b="1" dirty="0" smtClean="0"/>
              <a:t>CDMA 2000</a:t>
            </a:r>
          </a:p>
          <a:p>
            <a:pPr fontAlgn="base"/>
            <a:r>
              <a:rPr lang="en-US" b="1" dirty="0" smtClean="0"/>
              <a:t>HSPDA-</a:t>
            </a:r>
            <a:r>
              <a:rPr lang="en-US" b="1" dirty="0"/>
              <a:t>High-Speed Downlink Packet Access</a:t>
            </a:r>
          </a:p>
          <a:p>
            <a:pPr fontAlgn="base"/>
            <a:r>
              <a:rPr lang="en-US" b="1" dirty="0" smtClean="0"/>
              <a:t>EVDO-</a:t>
            </a:r>
            <a:r>
              <a:rPr lang="en-US" sz="2400" b="1" dirty="0" smtClean="0"/>
              <a:t> </a:t>
            </a:r>
            <a:r>
              <a:rPr lang="en-US" sz="2400" b="1" dirty="0"/>
              <a:t>Evolution-Data Only</a:t>
            </a:r>
            <a:endParaRPr lang="en-US" b="1" dirty="0"/>
          </a:p>
        </p:txBody>
      </p:sp>
    </p:spTree>
    <p:extLst>
      <p:ext uri="{BB962C8B-B14F-4D97-AF65-F5344CB8AC3E}">
        <p14:creationId xmlns:p14="http://schemas.microsoft.com/office/powerpoint/2010/main" val="25150640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Popular </a:t>
            </a:r>
            <a:r>
              <a:rPr lang="en-US" b="0" dirty="0" smtClean="0"/>
              <a:t>4G </a:t>
            </a:r>
            <a:r>
              <a:rPr lang="en-US" b="0" dirty="0"/>
              <a:t>Systems</a:t>
            </a:r>
            <a:endParaRPr lang="en-US" dirty="0"/>
          </a:p>
        </p:txBody>
      </p:sp>
      <p:sp>
        <p:nvSpPr>
          <p:cNvPr id="3" name="Content Placeholder 2"/>
          <p:cNvSpPr>
            <a:spLocks noGrp="1"/>
          </p:cNvSpPr>
          <p:nvPr>
            <p:ph idx="1"/>
          </p:nvPr>
        </p:nvSpPr>
        <p:spPr/>
        <p:txBody>
          <a:bodyPr>
            <a:normAutofit/>
          </a:bodyPr>
          <a:lstStyle/>
          <a:p>
            <a:r>
              <a:rPr lang="en-US" sz="2400" b="1" dirty="0" err="1" smtClean="0"/>
              <a:t>WiMAX</a:t>
            </a:r>
            <a:endParaRPr lang="en-US" sz="2400" b="1" dirty="0" smtClean="0"/>
          </a:p>
          <a:p>
            <a:r>
              <a:rPr lang="en-US" sz="2400" b="1" dirty="0"/>
              <a:t>Long Term Evolution (</a:t>
            </a:r>
            <a:r>
              <a:rPr lang="en-US" altLang="zh-CN" sz="2400" b="1" dirty="0">
                <a:ea typeface="SimSun" pitchFamily="2" charset="-122"/>
              </a:rPr>
              <a:t>LTE)</a:t>
            </a:r>
            <a:endParaRPr lang="en-US" sz="2400" dirty="0"/>
          </a:p>
        </p:txBody>
      </p:sp>
    </p:spTree>
    <p:extLst>
      <p:ext uri="{BB962C8B-B14F-4D97-AF65-F5344CB8AC3E}">
        <p14:creationId xmlns:p14="http://schemas.microsoft.com/office/powerpoint/2010/main" val="35643094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6"/>
          <p:cNvSpPr>
            <a:spLocks noGrp="1"/>
          </p:cNvSpPr>
          <p:nvPr>
            <p:ph type="sldNum" sz="quarter" idx="12"/>
          </p:nvPr>
        </p:nvSpPr>
        <p:spPr>
          <a:noFill/>
        </p:spPr>
        <p:txBody>
          <a:bodyPr/>
          <a:lstStyle/>
          <a:p>
            <a:fld id="{A76F8B30-48DA-4640-A4A0-203A656C9EF9}" type="slidenum">
              <a:rPr lang="en-US" smtClean="0"/>
              <a:pPr/>
              <a:t>34</a:t>
            </a:fld>
            <a:endParaRPr lang="en-US" smtClean="0"/>
          </a:p>
        </p:txBody>
      </p:sp>
      <p:sp>
        <p:nvSpPr>
          <p:cNvPr id="99330" name="Rectangle 2"/>
          <p:cNvSpPr>
            <a:spLocks noGrp="1" noChangeArrowheads="1"/>
          </p:cNvSpPr>
          <p:nvPr>
            <p:ph type="title"/>
          </p:nvPr>
        </p:nvSpPr>
        <p:spPr>
          <a:xfrm>
            <a:off x="4419600" y="304800"/>
            <a:ext cx="3048000" cy="762000"/>
          </a:xfrm>
          <a:solidFill>
            <a:srgbClr val="9933FF"/>
          </a:solidFill>
        </p:spPr>
        <p:txBody>
          <a:bodyPr/>
          <a:lstStyle/>
          <a:p>
            <a:pPr eaLnBrk="1" hangingPunct="1">
              <a:defRPr/>
            </a:pPr>
            <a:r>
              <a:rPr lang="en-US" b="1" dirty="0" err="1" smtClean="0">
                <a:solidFill>
                  <a:schemeClr val="accent1"/>
                </a:solidFill>
                <a:effectLst>
                  <a:outerShdw blurRad="38100" dist="38100" dir="2700000" algn="tl">
                    <a:srgbClr val="000000"/>
                  </a:outerShdw>
                </a:effectLst>
                <a:latin typeface="Comic Sans MS" pitchFamily="66" charset="0"/>
              </a:rPr>
              <a:t>WiMAX</a:t>
            </a:r>
            <a:endParaRPr lang="en-US" b="1" dirty="0" smtClean="0">
              <a:solidFill>
                <a:schemeClr val="accent1"/>
              </a:solidFill>
              <a:effectLst>
                <a:outerShdw blurRad="38100" dist="38100" dir="2700000" algn="tl">
                  <a:srgbClr val="000000"/>
                </a:outerShdw>
              </a:effectLst>
              <a:latin typeface="Comic Sans MS" pitchFamily="66" charset="0"/>
            </a:endParaRPr>
          </a:p>
        </p:txBody>
      </p:sp>
      <p:sp>
        <p:nvSpPr>
          <p:cNvPr id="1029" name="Rectangle 3"/>
          <p:cNvSpPr>
            <a:spLocks noGrp="1" noChangeArrowheads="1"/>
          </p:cNvSpPr>
          <p:nvPr>
            <p:ph type="body" sz="half" idx="1"/>
          </p:nvPr>
        </p:nvSpPr>
        <p:spPr>
          <a:xfrm>
            <a:off x="1048062" y="1219200"/>
            <a:ext cx="9999689" cy="1494020"/>
          </a:xfrm>
        </p:spPr>
        <p:txBody>
          <a:bodyPr>
            <a:noAutofit/>
          </a:bodyPr>
          <a:lstStyle/>
          <a:p>
            <a:pPr algn="just" eaLnBrk="1" hangingPunct="1">
              <a:lnSpc>
                <a:spcPct val="120000"/>
              </a:lnSpc>
            </a:pPr>
            <a:r>
              <a:rPr lang="en-US" sz="2400" b="1" dirty="0" err="1">
                <a:latin typeface="Gill Sans MT" panose="020B0502020104020203" pitchFamily="34" charset="0"/>
              </a:rPr>
              <a:t>Wi</a:t>
            </a:r>
            <a:r>
              <a:rPr lang="en-US" sz="2400" b="1" dirty="0">
                <a:latin typeface="Gill Sans MT" panose="020B0502020104020203" pitchFamily="34" charset="0"/>
              </a:rPr>
              <a:t>-MAX </a:t>
            </a:r>
            <a:r>
              <a:rPr lang="en-US" sz="2400" dirty="0">
                <a:latin typeface="Gill Sans MT" panose="020B0502020104020203" pitchFamily="34" charset="0"/>
              </a:rPr>
              <a:t>: The </a:t>
            </a:r>
            <a:r>
              <a:rPr lang="en-US" sz="2400" b="1" dirty="0">
                <a:solidFill>
                  <a:srgbClr val="FF6600"/>
                </a:solidFill>
                <a:latin typeface="Gill Sans MT" panose="020B0502020104020203" pitchFamily="34" charset="0"/>
              </a:rPr>
              <a:t>W</a:t>
            </a:r>
            <a:r>
              <a:rPr lang="en-US" sz="2400" dirty="0">
                <a:solidFill>
                  <a:srgbClr val="FF6600"/>
                </a:solidFill>
                <a:latin typeface="Gill Sans MT" panose="020B0502020104020203" pitchFamily="34" charset="0"/>
              </a:rPr>
              <a:t>orldwide </a:t>
            </a:r>
            <a:r>
              <a:rPr lang="en-US" sz="2400" b="1" dirty="0">
                <a:solidFill>
                  <a:srgbClr val="FF6600"/>
                </a:solidFill>
                <a:latin typeface="Gill Sans MT" panose="020B0502020104020203" pitchFamily="34" charset="0"/>
              </a:rPr>
              <a:t>I</a:t>
            </a:r>
            <a:r>
              <a:rPr lang="en-US" sz="2400" dirty="0">
                <a:solidFill>
                  <a:srgbClr val="FF6600"/>
                </a:solidFill>
                <a:latin typeface="Gill Sans MT" panose="020B0502020104020203" pitchFamily="34" charset="0"/>
              </a:rPr>
              <a:t>nteroperability for </a:t>
            </a:r>
            <a:r>
              <a:rPr lang="en-US" sz="2400" b="1" dirty="0">
                <a:solidFill>
                  <a:srgbClr val="FF6600"/>
                </a:solidFill>
                <a:latin typeface="Gill Sans MT" panose="020B0502020104020203" pitchFamily="34" charset="0"/>
              </a:rPr>
              <a:t>M</a:t>
            </a:r>
            <a:r>
              <a:rPr lang="en-US" sz="2400" dirty="0">
                <a:solidFill>
                  <a:srgbClr val="FF6600"/>
                </a:solidFill>
                <a:latin typeface="Gill Sans MT" panose="020B0502020104020203" pitchFamily="34" charset="0"/>
              </a:rPr>
              <a:t>icrowave </a:t>
            </a:r>
            <a:r>
              <a:rPr lang="en-US" sz="2400" b="1" dirty="0">
                <a:solidFill>
                  <a:srgbClr val="FF6600"/>
                </a:solidFill>
                <a:latin typeface="Gill Sans MT" panose="020B0502020104020203" pitchFamily="34" charset="0"/>
              </a:rPr>
              <a:t>Ac</a:t>
            </a:r>
            <a:r>
              <a:rPr lang="en-US" sz="2400" dirty="0">
                <a:solidFill>
                  <a:srgbClr val="FF6600"/>
                </a:solidFill>
                <a:latin typeface="Gill Sans MT" panose="020B0502020104020203" pitchFamily="34" charset="0"/>
              </a:rPr>
              <a:t>ce</a:t>
            </a:r>
            <a:r>
              <a:rPr lang="en-US" sz="2400" b="1" dirty="0">
                <a:solidFill>
                  <a:srgbClr val="FF6600"/>
                </a:solidFill>
                <a:latin typeface="Gill Sans MT" panose="020B0502020104020203" pitchFamily="34" charset="0"/>
              </a:rPr>
              <a:t>s</a:t>
            </a:r>
            <a:r>
              <a:rPr lang="en-US" sz="2400" dirty="0">
                <a:solidFill>
                  <a:srgbClr val="FF6600"/>
                </a:solidFill>
                <a:latin typeface="Gill Sans MT" panose="020B0502020104020203" pitchFamily="34" charset="0"/>
              </a:rPr>
              <a:t>s</a:t>
            </a:r>
            <a:r>
              <a:rPr lang="en-US" sz="2400" dirty="0">
                <a:latin typeface="Gill Sans MT" panose="020B0502020104020203" pitchFamily="34" charset="0"/>
              </a:rPr>
              <a:t>, is a technology aimed at providing wireless data over long distances It is based on the </a:t>
            </a:r>
            <a:r>
              <a:rPr lang="en-US" sz="2400" b="1" dirty="0">
                <a:latin typeface="Gill Sans MT" panose="020B0502020104020203" pitchFamily="34" charset="0"/>
              </a:rPr>
              <a:t>IEEE 802.16</a:t>
            </a:r>
            <a:r>
              <a:rPr lang="en-US" sz="2400" dirty="0">
                <a:latin typeface="Gill Sans MT" panose="020B0502020104020203" pitchFamily="34" charset="0"/>
              </a:rPr>
              <a:t> standard.</a:t>
            </a:r>
          </a:p>
        </p:txBody>
      </p:sp>
      <p:graphicFrame>
        <p:nvGraphicFramePr>
          <p:cNvPr id="1026" name="Object 4"/>
          <p:cNvGraphicFramePr>
            <a:graphicFrameLocks noGrp="1" noChangeAspect="1"/>
          </p:cNvGraphicFramePr>
          <p:nvPr>
            <p:ph sz="half" idx="2"/>
          </p:nvPr>
        </p:nvGraphicFramePr>
        <p:xfrm>
          <a:off x="2286000" y="2514600"/>
          <a:ext cx="7646988" cy="3581400"/>
        </p:xfrm>
        <a:graphic>
          <a:graphicData uri="http://schemas.openxmlformats.org/presentationml/2006/ole">
            <mc:AlternateContent xmlns:mc="http://schemas.openxmlformats.org/markup-compatibility/2006">
              <mc:Choice xmlns:v="urn:schemas-microsoft-com:vml" Requires="v">
                <p:oleObj spid="_x0000_s1039" name="Bitmap Image" r:id="rId3" imgW="6771429" imgH="3866667" progId="PBrush">
                  <p:embed/>
                </p:oleObj>
              </mc:Choice>
              <mc:Fallback>
                <p:oleObj name="Bitmap Image" r:id="rId3" imgW="6771429" imgH="3866667"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514600"/>
                        <a:ext cx="7646988"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Text Box 5"/>
          <p:cNvSpPr txBox="1">
            <a:spLocks noChangeArrowheads="1"/>
          </p:cNvSpPr>
          <p:nvPr/>
        </p:nvSpPr>
        <p:spPr bwMode="auto">
          <a:xfrm>
            <a:off x="5410200" y="6248400"/>
            <a:ext cx="914400" cy="369332"/>
          </a:xfrm>
          <a:prstGeom prst="rect">
            <a:avLst/>
          </a:prstGeom>
          <a:noFill/>
          <a:ln w="9525">
            <a:noFill/>
            <a:miter lim="800000"/>
            <a:headEnd/>
            <a:tailEnd/>
          </a:ln>
        </p:spPr>
        <p:txBody>
          <a:bodyPr>
            <a:spAutoFit/>
          </a:bodyPr>
          <a:lstStyle/>
          <a:p>
            <a:pPr>
              <a:spcBef>
                <a:spcPct val="50000"/>
              </a:spcBef>
            </a:pPr>
            <a:r>
              <a:rPr lang="en-US"/>
              <a:t>Fig.1</a:t>
            </a:r>
          </a:p>
        </p:txBody>
      </p:sp>
    </p:spTree>
    <p:extLst>
      <p:ext uri="{BB962C8B-B14F-4D97-AF65-F5344CB8AC3E}">
        <p14:creationId xmlns:p14="http://schemas.microsoft.com/office/powerpoint/2010/main" val="2866318769"/>
      </p:ext>
    </p:extLst>
  </p:cSld>
  <p:clrMapOvr>
    <a:masterClrMapping/>
  </p:clrMapOvr>
  <p:transition advClick="0" advTm="3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features of </a:t>
            </a:r>
            <a:r>
              <a:rPr lang="en-US" dirty="0" err="1" smtClean="0"/>
              <a:t>WiMAX</a:t>
            </a:r>
            <a:endParaRPr lang="en-US" dirty="0"/>
          </a:p>
        </p:txBody>
      </p:sp>
      <p:sp>
        <p:nvSpPr>
          <p:cNvPr id="3" name="Content Placeholder 2"/>
          <p:cNvSpPr>
            <a:spLocks noGrp="1"/>
          </p:cNvSpPr>
          <p:nvPr>
            <p:ph idx="1"/>
          </p:nvPr>
        </p:nvSpPr>
        <p:spPr>
          <a:xfrm>
            <a:off x="838199" y="1885585"/>
            <a:ext cx="10779177" cy="4005549"/>
          </a:xfrm>
        </p:spPr>
        <p:txBody>
          <a:bodyPr>
            <a:normAutofit/>
          </a:bodyPr>
          <a:lstStyle/>
          <a:p>
            <a:pPr algn="just"/>
            <a:r>
              <a:rPr lang="en-US" sz="2400" b="1" dirty="0"/>
              <a:t> </a:t>
            </a:r>
            <a:r>
              <a:rPr lang="en-US" sz="2400" b="1" dirty="0" smtClean="0"/>
              <a:t>OFDM </a:t>
            </a:r>
            <a:r>
              <a:rPr lang="en-US" sz="2400" b="1" dirty="0"/>
              <a:t>in physical layer</a:t>
            </a:r>
            <a:r>
              <a:rPr lang="en-US" sz="2400" dirty="0"/>
              <a:t>: The access technique used in physical layer of </a:t>
            </a:r>
            <a:r>
              <a:rPr lang="en-US" sz="2400" dirty="0" err="1"/>
              <a:t>WiMAX</a:t>
            </a:r>
            <a:r>
              <a:rPr lang="en-US" sz="2400" dirty="0"/>
              <a:t> is OFDM; where the high speed serial data is converted to low rate parallel streams and each stream is modulated by separate carrier each one is known as subcarrier. Subcarriers are mutually orthogonal and deals with low data rate hence can protect multipath fading. </a:t>
            </a:r>
          </a:p>
          <a:p>
            <a:pPr algn="just"/>
            <a:r>
              <a:rPr lang="en-US" sz="2400" dirty="0"/>
              <a:t> </a:t>
            </a:r>
            <a:r>
              <a:rPr lang="en-US" sz="2400" b="1" dirty="0" smtClean="0"/>
              <a:t>Very </a:t>
            </a:r>
            <a:r>
              <a:rPr lang="en-US" sz="2400" b="1" dirty="0"/>
              <a:t>high peak data rates:</a:t>
            </a:r>
            <a:r>
              <a:rPr lang="en-US" sz="2400" dirty="0"/>
              <a:t> The data rate of WMAX is 70Mbps under the channel of bandwidth of 20 </a:t>
            </a:r>
            <a:r>
              <a:rPr lang="en-US" sz="2400" dirty="0" err="1"/>
              <a:t>MHz.</a:t>
            </a:r>
            <a:r>
              <a:rPr lang="en-US" sz="2400" dirty="0"/>
              <a:t> The rate can be further increased using space division multiplexing i.e. incorporation of multiple antennas. </a:t>
            </a:r>
          </a:p>
        </p:txBody>
      </p:sp>
    </p:spTree>
    <p:extLst>
      <p:ext uri="{BB962C8B-B14F-4D97-AF65-F5344CB8AC3E}">
        <p14:creationId xmlns:p14="http://schemas.microsoft.com/office/powerpoint/2010/main" val="29933795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features of </a:t>
            </a:r>
            <a:r>
              <a:rPr lang="en-US" dirty="0" err="1"/>
              <a:t>WiMAX</a:t>
            </a:r>
            <a:endParaRPr lang="en-US" dirty="0"/>
          </a:p>
        </p:txBody>
      </p:sp>
      <p:sp>
        <p:nvSpPr>
          <p:cNvPr id="3" name="Content Placeholder 2"/>
          <p:cNvSpPr>
            <a:spLocks noGrp="1"/>
          </p:cNvSpPr>
          <p:nvPr>
            <p:ph idx="1"/>
          </p:nvPr>
        </p:nvSpPr>
        <p:spPr>
          <a:xfrm>
            <a:off x="793230" y="1585784"/>
            <a:ext cx="11019020" cy="5114815"/>
          </a:xfrm>
        </p:spPr>
        <p:txBody>
          <a:bodyPr>
            <a:noAutofit/>
          </a:bodyPr>
          <a:lstStyle/>
          <a:p>
            <a:pPr algn="just"/>
            <a:r>
              <a:rPr lang="en-US" b="1" dirty="0"/>
              <a:t>Adaptive Modulation and Coding</a:t>
            </a:r>
            <a:r>
              <a:rPr lang="en-US" i="1" dirty="0"/>
              <a:t>: </a:t>
            </a:r>
            <a:r>
              <a:rPr lang="en-US" dirty="0"/>
              <a:t>The IEEE 802.16e standard changes modulation and channel coding scheme based on received SNR. For example  a SS close to the BS can use a high modulation scheme (more bits per symbol) i.e. the system can get more capacity but when the SS is at the cell boarder the system permits lower modulation scheme (increased signal space on orthogonal basis function coordinate system) to avoid huge symbol error rate. Therefore the system can overcome the time selective fading (the channel condition is better at some instant than other).</a:t>
            </a:r>
          </a:p>
          <a:p>
            <a:pPr algn="just"/>
            <a:r>
              <a:rPr lang="en-US" dirty="0"/>
              <a:t> </a:t>
            </a:r>
            <a:r>
              <a:rPr lang="en-US" b="1" dirty="0" smtClean="0"/>
              <a:t>Error </a:t>
            </a:r>
            <a:r>
              <a:rPr lang="en-US" b="1" dirty="0"/>
              <a:t>Correction Techniques: </a:t>
            </a:r>
            <a:r>
              <a:rPr lang="en-US" dirty="0" err="1"/>
              <a:t>WiMAX</a:t>
            </a:r>
            <a:r>
              <a:rPr lang="en-US" dirty="0"/>
              <a:t> incorporates two types of strong error correction techniques: </a:t>
            </a:r>
            <a:r>
              <a:rPr lang="en-US" b="1" dirty="0">
                <a:solidFill>
                  <a:schemeClr val="accent2"/>
                </a:solidFill>
              </a:rPr>
              <a:t>FEC (Forward Error Correction) </a:t>
            </a:r>
            <a:r>
              <a:rPr lang="en-US" dirty="0"/>
              <a:t>for multimedia traffic and </a:t>
            </a:r>
            <a:r>
              <a:rPr lang="en-US" b="1" dirty="0">
                <a:solidFill>
                  <a:schemeClr val="accent2"/>
                </a:solidFill>
              </a:rPr>
              <a:t>ARQ (Automatic Repeat Request) </a:t>
            </a:r>
            <a:r>
              <a:rPr lang="en-US" dirty="0"/>
              <a:t>for data traffic to improve throughput. </a:t>
            </a:r>
            <a:endParaRPr lang="en-US" dirty="0" smtClean="0"/>
          </a:p>
          <a:p>
            <a:pPr algn="just"/>
            <a:r>
              <a:rPr lang="en-US" b="1" dirty="0"/>
              <a:t>Support for TDD and FDD:</a:t>
            </a:r>
            <a:r>
              <a:rPr lang="en-US" dirty="0"/>
              <a:t> Like mobile cellular communication it supports both FDD (Frequency division duplexing) and TDD (Time division duplexing), as well as a half-duplex FDD. Above features provide the flexibility of using same or different carriers for up and down link.</a:t>
            </a:r>
          </a:p>
          <a:p>
            <a:pPr algn="just"/>
            <a:endParaRPr lang="en-US" dirty="0"/>
          </a:p>
        </p:txBody>
      </p:sp>
    </p:spTree>
    <p:extLst>
      <p:ext uri="{BB962C8B-B14F-4D97-AF65-F5344CB8AC3E}">
        <p14:creationId xmlns:p14="http://schemas.microsoft.com/office/powerpoint/2010/main" val="11633386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719528" y="1524000"/>
            <a:ext cx="10363200" cy="4112302"/>
          </a:xfrm>
        </p:spPr>
        <p:txBody>
          <a:bodyPr>
            <a:normAutofit/>
          </a:bodyPr>
          <a:lstStyle/>
          <a:p>
            <a:pPr algn="just"/>
            <a:r>
              <a:rPr lang="en-US" sz="2400" dirty="0">
                <a:latin typeface="Gill Sans MT" panose="020B0502020104020203" pitchFamily="34" charset="0"/>
              </a:rPr>
              <a:t>Long-term evolution (LTE) standard is one of the newly developed fourth generation (4G) standards for mobile communications. In the standard, either frequency division duplexing (FDD) or time division duplexing (TDD) schemes can be used to achieve two-way communications.</a:t>
            </a:r>
          </a:p>
        </p:txBody>
      </p:sp>
      <p:sp>
        <p:nvSpPr>
          <p:cNvPr id="3" name="Title 1"/>
          <p:cNvSpPr txBox="1">
            <a:spLocks/>
          </p:cNvSpPr>
          <p:nvPr/>
        </p:nvSpPr>
        <p:spPr>
          <a:xfrm>
            <a:off x="838200" y="275185"/>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latin typeface="Gill Sans MT" panose="020B0502020104020203" pitchFamily="34" charset="0"/>
              </a:rPr>
              <a:t>Long Term Evolution (</a:t>
            </a:r>
            <a:r>
              <a:rPr lang="en-US" altLang="zh-CN" sz="4400" b="1" dirty="0">
                <a:latin typeface="Gill Sans MT" panose="020B0502020104020203" pitchFamily="34" charset="0"/>
                <a:ea typeface="SimSun" pitchFamily="2" charset="-122"/>
              </a:rPr>
              <a:t>LTE)</a:t>
            </a:r>
            <a:endParaRPr lang="en-US" sz="4400" dirty="0">
              <a:latin typeface="Gill Sans MT" panose="020B0502020104020203" pitchFamily="34" charset="0"/>
            </a:endParaRPr>
          </a:p>
        </p:txBody>
      </p:sp>
    </p:spTree>
    <p:extLst>
      <p:ext uri="{BB962C8B-B14F-4D97-AF65-F5344CB8AC3E}">
        <p14:creationId xmlns:p14="http://schemas.microsoft.com/office/powerpoint/2010/main" val="3419285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159900"/>
            <a:ext cx="10957810" cy="3692577"/>
          </a:xfrm>
        </p:spPr>
        <p:txBody>
          <a:bodyPr>
            <a:normAutofit/>
          </a:bodyPr>
          <a:lstStyle/>
          <a:p>
            <a:pPr marL="0" indent="0" algn="just">
              <a:buNone/>
            </a:pPr>
            <a:r>
              <a:rPr lang="en-US" sz="2400" b="1" dirty="0">
                <a:latin typeface="Gill Sans MT" panose="020B0502020104020203" pitchFamily="34" charset="0"/>
              </a:rPr>
              <a:t>Features of LTE</a:t>
            </a:r>
          </a:p>
          <a:p>
            <a:pPr algn="just">
              <a:buFont typeface="Wingdings" pitchFamily="2" charset="2"/>
              <a:buChar char="ü"/>
            </a:pPr>
            <a:r>
              <a:rPr lang="en-US" sz="2400" dirty="0">
                <a:latin typeface="Gill Sans MT" panose="020B0502020104020203" pitchFamily="34" charset="0"/>
              </a:rPr>
              <a:t>The LTE- Advanced (Long Term Evolution- Advanced) is 4G wireless service  proposed by 3GPP (Third generation Partnership Project). In 2009 4G LTE started its commercial service in Scandinavia. Three important features of LTE are: </a:t>
            </a:r>
            <a:r>
              <a:rPr lang="en-US" sz="2400" dirty="0" err="1">
                <a:solidFill>
                  <a:srgbClr val="FF0000"/>
                </a:solidFill>
                <a:latin typeface="Gill Sans MT" panose="020B0502020104020203" pitchFamily="34" charset="0"/>
              </a:rPr>
              <a:t>femtocell</a:t>
            </a:r>
            <a:r>
              <a:rPr lang="en-US" sz="2400" dirty="0">
                <a:solidFill>
                  <a:srgbClr val="FF0000"/>
                </a:solidFill>
                <a:latin typeface="Gill Sans MT" panose="020B0502020104020203" pitchFamily="34" charset="0"/>
              </a:rPr>
              <a:t> deployment</a:t>
            </a:r>
            <a:r>
              <a:rPr lang="en-US" sz="2400" dirty="0">
                <a:latin typeface="Gill Sans MT" panose="020B0502020104020203" pitchFamily="34" charset="0"/>
              </a:rPr>
              <a:t> , </a:t>
            </a:r>
            <a:r>
              <a:rPr lang="en-US" sz="2400" dirty="0">
                <a:solidFill>
                  <a:srgbClr val="FF0000"/>
                </a:solidFill>
                <a:latin typeface="Gill Sans MT" panose="020B0502020104020203" pitchFamily="34" charset="0"/>
              </a:rPr>
              <a:t>OFDMA-based physical layer access </a:t>
            </a:r>
            <a:r>
              <a:rPr lang="en-US" sz="2400" dirty="0">
                <a:latin typeface="Gill Sans MT" panose="020B0502020104020203" pitchFamily="34" charset="0"/>
              </a:rPr>
              <a:t>and</a:t>
            </a:r>
            <a:r>
              <a:rPr lang="en-US" sz="2400" dirty="0">
                <a:solidFill>
                  <a:srgbClr val="FF0000"/>
                </a:solidFill>
                <a:latin typeface="Gill Sans MT" panose="020B0502020104020203" pitchFamily="34" charset="0"/>
              </a:rPr>
              <a:t> MIMO</a:t>
            </a:r>
            <a:r>
              <a:rPr lang="en-US" sz="2400" dirty="0">
                <a:latin typeface="Gill Sans MT" panose="020B0502020104020203" pitchFamily="34" charset="0"/>
              </a:rPr>
              <a:t>.</a:t>
            </a:r>
          </a:p>
          <a:p>
            <a:pPr algn="just">
              <a:buFont typeface="Wingdings" pitchFamily="2" charset="2"/>
              <a:buChar char="ü"/>
            </a:pPr>
            <a:r>
              <a:rPr lang="en-US" sz="2400" dirty="0">
                <a:latin typeface="Gill Sans MT" panose="020B0502020104020203" pitchFamily="34" charset="0"/>
              </a:rPr>
              <a:t>The </a:t>
            </a:r>
            <a:r>
              <a:rPr lang="en-US" sz="2400" dirty="0">
                <a:solidFill>
                  <a:srgbClr val="FF0000"/>
                </a:solidFill>
                <a:latin typeface="Gill Sans MT" panose="020B0502020104020203" pitchFamily="34" charset="0"/>
              </a:rPr>
              <a:t>FBS (</a:t>
            </a:r>
            <a:r>
              <a:rPr lang="en-US" sz="2400" dirty="0" err="1">
                <a:solidFill>
                  <a:srgbClr val="FF0000"/>
                </a:solidFill>
                <a:latin typeface="Gill Sans MT" panose="020B0502020104020203" pitchFamily="34" charset="0"/>
              </a:rPr>
              <a:t>Femto</a:t>
            </a:r>
            <a:r>
              <a:rPr lang="en-US" sz="2400" dirty="0">
                <a:solidFill>
                  <a:srgbClr val="FF0000"/>
                </a:solidFill>
                <a:latin typeface="Gill Sans MT" panose="020B0502020104020203" pitchFamily="34" charset="0"/>
              </a:rPr>
              <a:t> BS)</a:t>
            </a:r>
            <a:r>
              <a:rPr lang="en-US" sz="2400" dirty="0">
                <a:latin typeface="Gill Sans MT" panose="020B0502020104020203" pitchFamily="34" charset="0"/>
              </a:rPr>
              <a:t> is named as </a:t>
            </a:r>
            <a:r>
              <a:rPr lang="en-US" sz="2400" dirty="0">
                <a:solidFill>
                  <a:srgbClr val="FF0000"/>
                </a:solidFill>
                <a:latin typeface="Gill Sans MT" panose="020B0502020104020203" pitchFamily="34" charset="0"/>
              </a:rPr>
              <a:t>Home evolved Node-B (</a:t>
            </a:r>
            <a:r>
              <a:rPr lang="en-US" sz="2400" dirty="0" err="1">
                <a:solidFill>
                  <a:srgbClr val="FF0000"/>
                </a:solidFill>
                <a:latin typeface="Gill Sans MT" panose="020B0502020104020203" pitchFamily="34" charset="0"/>
              </a:rPr>
              <a:t>HeNB</a:t>
            </a:r>
            <a:r>
              <a:rPr lang="en-US" sz="2400" dirty="0">
                <a:solidFill>
                  <a:srgbClr val="FF0000"/>
                </a:solidFill>
                <a:latin typeface="Gill Sans MT" panose="020B0502020104020203" pitchFamily="34" charset="0"/>
              </a:rPr>
              <a:t>) </a:t>
            </a:r>
            <a:r>
              <a:rPr lang="en-US" sz="2400" dirty="0">
                <a:latin typeface="Gill Sans MT" panose="020B0502020104020203" pitchFamily="34" charset="0"/>
              </a:rPr>
              <a:t>in LTE-A placed in public places to provide higher data rate and improve resource usage to a number of users. </a:t>
            </a:r>
            <a:r>
              <a:rPr lang="en-US" sz="2400" dirty="0" err="1">
                <a:latin typeface="Gill Sans MT" panose="020B0502020104020203" pitchFamily="34" charset="0"/>
              </a:rPr>
              <a:t>Femtocells</a:t>
            </a:r>
            <a:r>
              <a:rPr lang="en-US" sz="2400" dirty="0">
                <a:latin typeface="Gill Sans MT" panose="020B0502020104020203" pitchFamily="34" charset="0"/>
              </a:rPr>
              <a:t> are different in the sense that they are installed by customers in an ad hoc fashion without any RF planning. Objective of </a:t>
            </a:r>
            <a:r>
              <a:rPr lang="en-US" sz="2400" dirty="0" err="1">
                <a:latin typeface="Gill Sans MT" panose="020B0502020104020203" pitchFamily="34" charset="0"/>
              </a:rPr>
              <a:t>eNodeB</a:t>
            </a:r>
            <a:r>
              <a:rPr lang="en-US" sz="2400" dirty="0">
                <a:latin typeface="Gill Sans MT" panose="020B0502020104020203" pitchFamily="34" charset="0"/>
              </a:rPr>
              <a:t> </a:t>
            </a:r>
            <a:r>
              <a:rPr lang="en-US" sz="2400" dirty="0" err="1">
                <a:latin typeface="Gill Sans MT" panose="020B0502020104020203" pitchFamily="34" charset="0"/>
              </a:rPr>
              <a:t>Femtocells</a:t>
            </a:r>
            <a:r>
              <a:rPr lang="en-US" sz="2400" dirty="0">
                <a:latin typeface="Gill Sans MT" panose="020B0502020104020203" pitchFamily="34" charset="0"/>
              </a:rPr>
              <a:t> lies in off-loading of traffic.</a:t>
            </a:r>
          </a:p>
        </p:txBody>
      </p:sp>
      <p:pic>
        <p:nvPicPr>
          <p:cNvPr id="3" name="Picture 3"/>
          <p:cNvPicPr>
            <a:picLocks noChangeAspect="1" noChangeArrowheads="1"/>
          </p:cNvPicPr>
          <p:nvPr/>
        </p:nvPicPr>
        <p:blipFill>
          <a:blip r:embed="rId2"/>
          <a:srcRect/>
          <a:stretch>
            <a:fillRect/>
          </a:stretch>
        </p:blipFill>
        <p:spPr bwMode="auto">
          <a:xfrm>
            <a:off x="2057400" y="3505200"/>
            <a:ext cx="5867401" cy="3352800"/>
          </a:xfrm>
          <a:prstGeom prst="rect">
            <a:avLst/>
          </a:prstGeom>
          <a:noFill/>
          <a:ln w="9525">
            <a:noFill/>
            <a:miter lim="800000"/>
            <a:headEnd/>
            <a:tailEnd/>
          </a:ln>
          <a:effectLst/>
        </p:spPr>
      </p:pic>
    </p:spTree>
    <p:extLst>
      <p:ext uri="{BB962C8B-B14F-4D97-AF65-F5344CB8AC3E}">
        <p14:creationId xmlns:p14="http://schemas.microsoft.com/office/powerpoint/2010/main" val="29368073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325"/>
            <a:ext cx="10515600" cy="1325563"/>
          </a:xfrm>
        </p:spPr>
        <p:txBody>
          <a:bodyPr/>
          <a:lstStyle/>
          <a:p>
            <a:pPr>
              <a:spcBef>
                <a:spcPct val="50000"/>
              </a:spcBef>
            </a:pPr>
            <a:r>
              <a:rPr lang="en-US" dirty="0"/>
              <a:t>Comparison of 3G and 4G</a:t>
            </a:r>
          </a:p>
        </p:txBody>
      </p:sp>
      <p:graphicFrame>
        <p:nvGraphicFramePr>
          <p:cNvPr id="4" name="Table 3"/>
          <p:cNvGraphicFramePr>
            <a:graphicFrameLocks noGrp="1"/>
          </p:cNvGraphicFramePr>
          <p:nvPr>
            <p:extLst/>
          </p:nvPr>
        </p:nvGraphicFramePr>
        <p:xfrm>
          <a:off x="1491520" y="1136084"/>
          <a:ext cx="9046564" cy="5684784"/>
        </p:xfrm>
        <a:graphic>
          <a:graphicData uri="http://schemas.openxmlformats.org/drawingml/2006/table">
            <a:tbl>
              <a:tblPr firstRow="1" bandRow="1">
                <a:tableStyleId>{5C22544A-7EE6-4342-B048-85BDC9FD1C3A}</a:tableStyleId>
              </a:tblPr>
              <a:tblGrid>
                <a:gridCol w="4523282"/>
                <a:gridCol w="4523282"/>
              </a:tblGrid>
              <a:tr h="564144">
                <a:tc>
                  <a:txBody>
                    <a:bodyPr/>
                    <a:lstStyle/>
                    <a:p>
                      <a:pPr algn="ctr"/>
                      <a:r>
                        <a:rPr lang="en-US" sz="2200" dirty="0" smtClean="0">
                          <a:solidFill>
                            <a:schemeClr val="tx1"/>
                          </a:solidFill>
                          <a:latin typeface="Gill Sans MT" panose="020B0502020104020203" pitchFamily="34" charset="0"/>
                        </a:rPr>
                        <a:t>3G </a:t>
                      </a:r>
                      <a:endParaRPr lang="en-US" sz="2200" dirty="0">
                        <a:solidFill>
                          <a:schemeClr val="tx1"/>
                        </a:solidFill>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200" dirty="0" smtClean="0">
                          <a:solidFill>
                            <a:schemeClr val="tx1"/>
                          </a:solidFill>
                          <a:latin typeface="Gill Sans MT" panose="020B0502020104020203" pitchFamily="34" charset="0"/>
                        </a:rPr>
                        <a:t>4G</a:t>
                      </a:r>
                      <a:endParaRPr lang="en-US" sz="2200" dirty="0">
                        <a:solidFill>
                          <a:schemeClr val="tx1"/>
                        </a:solidFill>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80854">
                <a:tc>
                  <a:txBody>
                    <a:bodyPr/>
                    <a:lstStyle/>
                    <a:p>
                      <a:pPr algn="l"/>
                      <a:r>
                        <a:rPr lang="en-US" sz="2200" dirty="0" smtClean="0">
                          <a:solidFill>
                            <a:srgbClr val="FF0000"/>
                          </a:solidFill>
                          <a:latin typeface="Gill Sans MT" panose="020B0502020104020203" pitchFamily="34" charset="0"/>
                        </a:rPr>
                        <a:t>Data Rates of 100 Kbps to 2 Mbps </a:t>
                      </a:r>
                      <a:br>
                        <a:rPr lang="en-US" sz="2200" dirty="0" smtClean="0">
                          <a:solidFill>
                            <a:srgbClr val="FF0000"/>
                          </a:solidFill>
                          <a:latin typeface="Gill Sans MT" panose="020B0502020104020203" pitchFamily="34" charset="0"/>
                        </a:rPr>
                      </a:br>
                      <a:r>
                        <a:rPr lang="en-US" sz="2200" dirty="0" smtClean="0">
                          <a:solidFill>
                            <a:srgbClr val="FF0000"/>
                          </a:solidFill>
                          <a:latin typeface="Gill Sans MT" panose="020B0502020104020203" pitchFamily="34" charset="0"/>
                        </a:rPr>
                        <a:t/>
                      </a:r>
                      <a:br>
                        <a:rPr lang="en-US" sz="2200" dirty="0" smtClean="0">
                          <a:solidFill>
                            <a:srgbClr val="FF0000"/>
                          </a:solidFill>
                          <a:latin typeface="Gill Sans MT" panose="020B0502020104020203" pitchFamily="34" charset="0"/>
                        </a:rPr>
                      </a:br>
                      <a:r>
                        <a:rPr lang="en-US" sz="2200" dirty="0" smtClean="0">
                          <a:solidFill>
                            <a:srgbClr val="FF0000"/>
                          </a:solidFill>
                          <a:latin typeface="Gill Sans MT" panose="020B0502020104020203" pitchFamily="34" charset="0"/>
                        </a:rPr>
                        <a:t>Goal is 'to provide multimedia </a:t>
                      </a:r>
                      <a:r>
                        <a:rPr lang="en-US" sz="2200" dirty="0" err="1" smtClean="0">
                          <a:solidFill>
                            <a:srgbClr val="FF0000"/>
                          </a:solidFill>
                          <a:latin typeface="Gill Sans MT" panose="020B0502020104020203" pitchFamily="34" charset="0"/>
                        </a:rPr>
                        <a:t>multirate</a:t>
                      </a:r>
                      <a:r>
                        <a:rPr lang="en-US" sz="2200" dirty="0" smtClean="0">
                          <a:solidFill>
                            <a:srgbClr val="FF0000"/>
                          </a:solidFill>
                          <a:latin typeface="Gill Sans MT" panose="020B0502020104020203" pitchFamily="34" charset="0"/>
                        </a:rPr>
                        <a:t> mobile communications anytime and anywhere'. </a:t>
                      </a:r>
                      <a:br>
                        <a:rPr lang="en-US" sz="2200" dirty="0" smtClean="0">
                          <a:solidFill>
                            <a:srgbClr val="FF0000"/>
                          </a:solidFill>
                          <a:latin typeface="Gill Sans MT" panose="020B0502020104020203" pitchFamily="34" charset="0"/>
                        </a:rPr>
                      </a:br>
                      <a:r>
                        <a:rPr lang="en-US" sz="2200" dirty="0" smtClean="0">
                          <a:solidFill>
                            <a:srgbClr val="FF0000"/>
                          </a:solidFill>
                          <a:latin typeface="Gill Sans MT" panose="020B0502020104020203" pitchFamily="34" charset="0"/>
                        </a:rPr>
                        <a:t/>
                      </a:r>
                      <a:br>
                        <a:rPr lang="en-US" sz="2200" dirty="0" smtClean="0">
                          <a:solidFill>
                            <a:srgbClr val="FF0000"/>
                          </a:solidFill>
                          <a:latin typeface="Gill Sans MT" panose="020B0502020104020203" pitchFamily="34" charset="0"/>
                        </a:rPr>
                      </a:br>
                      <a:r>
                        <a:rPr lang="en-US" sz="2200" dirty="0" smtClean="0">
                          <a:solidFill>
                            <a:srgbClr val="FF0000"/>
                          </a:solidFill>
                          <a:latin typeface="Gill Sans MT" panose="020B0502020104020203" pitchFamily="34" charset="0"/>
                        </a:rPr>
                        <a:t>Connection between the cellular world and the wired Internet firmly established. </a:t>
                      </a:r>
                      <a:br>
                        <a:rPr lang="en-US" sz="2200" dirty="0" smtClean="0">
                          <a:solidFill>
                            <a:srgbClr val="FF0000"/>
                          </a:solidFill>
                          <a:latin typeface="Gill Sans MT" panose="020B0502020104020203" pitchFamily="34" charset="0"/>
                        </a:rPr>
                      </a:br>
                      <a:r>
                        <a:rPr lang="en-US" sz="2200" dirty="0" smtClean="0">
                          <a:solidFill>
                            <a:srgbClr val="FF0000"/>
                          </a:solidFill>
                          <a:latin typeface="Gill Sans MT" panose="020B0502020104020203" pitchFamily="34" charset="0"/>
                        </a:rPr>
                        <a:t/>
                      </a:r>
                      <a:br>
                        <a:rPr lang="en-US" sz="2200" dirty="0" smtClean="0">
                          <a:solidFill>
                            <a:srgbClr val="FF0000"/>
                          </a:solidFill>
                          <a:latin typeface="Gill Sans MT" panose="020B0502020104020203" pitchFamily="34" charset="0"/>
                        </a:rPr>
                      </a:br>
                      <a:endParaRPr lang="en-US" sz="2200" dirty="0" smtClean="0">
                        <a:solidFill>
                          <a:srgbClr val="FF0000"/>
                        </a:solidFill>
                        <a:latin typeface="Gill Sans MT" panose="020B0502020104020203" pitchFamily="34" charset="0"/>
                      </a:endParaRPr>
                    </a:p>
                    <a:p>
                      <a:pPr algn="l"/>
                      <a:r>
                        <a:rPr lang="en-US" sz="2200" dirty="0" smtClean="0">
                          <a:solidFill>
                            <a:srgbClr val="FF0000"/>
                          </a:solidFill>
                          <a:latin typeface="Gill Sans MT" panose="020B0502020104020203" pitchFamily="34" charset="0"/>
                        </a:rPr>
                        <a:t>Mobile devices used mainly for Human-to-Human and Human-to-Machine communication</a:t>
                      </a:r>
                      <a:endParaRPr lang="en-US" sz="2200"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defRPr/>
                      </a:pPr>
                      <a:r>
                        <a:rPr lang="en-US" sz="2200" dirty="0" smtClean="0">
                          <a:solidFill>
                            <a:schemeClr val="accent6"/>
                          </a:solidFill>
                          <a:latin typeface="Gill Sans MT" panose="020B0502020104020203" pitchFamily="34" charset="0"/>
                        </a:rPr>
                        <a:t>Data Rates up to 100 Mbps</a:t>
                      </a:r>
                      <a:br>
                        <a:rPr lang="en-US" sz="2200" dirty="0" smtClean="0">
                          <a:solidFill>
                            <a:schemeClr val="accent6"/>
                          </a:solidFill>
                          <a:latin typeface="Gill Sans MT" panose="020B0502020104020203" pitchFamily="34" charset="0"/>
                        </a:rPr>
                      </a:br>
                      <a:endParaRPr lang="en-US" sz="2200" dirty="0" smtClean="0">
                        <a:solidFill>
                          <a:schemeClr val="accent6"/>
                        </a:solidFill>
                        <a:latin typeface="Gill Sans MT" panose="020B0502020104020203" pitchFamily="34" charset="0"/>
                      </a:endParaRPr>
                    </a:p>
                    <a:p>
                      <a:pPr algn="l">
                        <a:defRPr/>
                      </a:pPr>
                      <a:r>
                        <a:rPr lang="en-US" sz="2200" dirty="0" smtClean="0">
                          <a:solidFill>
                            <a:schemeClr val="accent6"/>
                          </a:solidFill>
                          <a:latin typeface="Gill Sans MT" panose="020B0502020104020203" pitchFamily="34" charset="0"/>
                        </a:rPr>
                        <a:t>Expansion on the 3G goal to provide a wider range of new and improved multimedia services.</a:t>
                      </a:r>
                      <a:br>
                        <a:rPr lang="en-US" sz="2200" dirty="0" smtClean="0">
                          <a:solidFill>
                            <a:schemeClr val="accent6"/>
                          </a:solidFill>
                          <a:latin typeface="Gill Sans MT" panose="020B0502020104020203" pitchFamily="34" charset="0"/>
                        </a:rPr>
                      </a:br>
                      <a:endParaRPr lang="en-US" sz="2200" dirty="0" smtClean="0">
                        <a:solidFill>
                          <a:schemeClr val="accent6"/>
                        </a:solidFill>
                        <a:latin typeface="Gill Sans MT" panose="020B0502020104020203" pitchFamily="34" charset="0"/>
                      </a:endParaRPr>
                    </a:p>
                    <a:p>
                      <a:pPr algn="l">
                        <a:defRPr/>
                      </a:pPr>
                      <a:r>
                        <a:rPr lang="en-US" sz="2200" dirty="0" smtClean="0">
                          <a:solidFill>
                            <a:schemeClr val="accent6"/>
                          </a:solidFill>
                          <a:latin typeface="Gill Sans MT" panose="020B0502020104020203" pitchFamily="34" charset="0"/>
                        </a:rPr>
                        <a:t>Integration of broadcast, cellular, cordless, Wireless LAN, short-range and fixed wire systems to appear as a single seamless network.</a:t>
                      </a:r>
                    </a:p>
                    <a:p>
                      <a:pPr algn="l">
                        <a:defRPr/>
                      </a:pPr>
                      <a:r>
                        <a:rPr lang="en-US" sz="2200" dirty="0" smtClean="0">
                          <a:solidFill>
                            <a:schemeClr val="accent6"/>
                          </a:solidFill>
                          <a:latin typeface="Gill Sans MT" panose="020B0502020104020203" pitchFamily="34" charset="0"/>
                        </a:rPr>
                        <a:t/>
                      </a:r>
                      <a:br>
                        <a:rPr lang="en-US" sz="2200" dirty="0" smtClean="0">
                          <a:solidFill>
                            <a:schemeClr val="accent6"/>
                          </a:solidFill>
                          <a:latin typeface="Gill Sans MT" panose="020B0502020104020203" pitchFamily="34" charset="0"/>
                        </a:rPr>
                      </a:br>
                      <a:r>
                        <a:rPr lang="en-US" sz="2200" dirty="0" smtClean="0">
                          <a:solidFill>
                            <a:schemeClr val="accent6"/>
                          </a:solidFill>
                          <a:latin typeface="Gill Sans MT" panose="020B0502020104020203" pitchFamily="34" charset="0"/>
                        </a:rPr>
                        <a:t>Not only the 3G modes of communication but also characterized by a great deal of Machine-to-Machine traffic</a:t>
                      </a:r>
                      <a:endParaRPr lang="en-US" sz="2200"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68111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solidFill>
                  <a:srgbClr val="333333"/>
                </a:solidFill>
                <a:latin typeface="Times New Roman" panose="02020603050405020304" pitchFamily="18" charset="0"/>
                <a:cs typeface="Times New Roman" panose="02020603050405020304" pitchFamily="18" charset="0"/>
              </a:rPr>
              <a:t>CELLULAR OPERATION:</a:t>
            </a:r>
            <a:r>
              <a:rPr lang="en-US" sz="1600" b="0" dirty="0"/>
              <a:t/>
            </a:r>
            <a:br>
              <a:rPr lang="en-US" sz="1600" b="0" dirty="0"/>
            </a:br>
            <a:endParaRPr lang="en-US" dirty="0"/>
          </a:p>
        </p:txBody>
      </p:sp>
      <p:sp>
        <p:nvSpPr>
          <p:cNvPr id="4" name="Rectangle 1"/>
          <p:cNvSpPr>
            <a:spLocks noGrp="1" noChangeArrowheads="1"/>
          </p:cNvSpPr>
          <p:nvPr>
            <p:ph idx="1"/>
          </p:nvPr>
        </p:nvSpPr>
        <p:spPr bwMode="auto">
          <a:xfrm>
            <a:off x="525055" y="1690688"/>
            <a:ext cx="11141890"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Cellular network organization uses low power transmitter(100W or less).The areas are divided into cells. Each cell is served by its own antenna and a base station consisting of transmitter, receiver, and control unit.</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There are three basic devices they are:</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Symbol" panose="05050102010706020507" pitchFamily="18" charset="2"/>
              </a:rPr>
              <a:t>·</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 mobile station(MS)</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Symbol" panose="05050102010706020507" pitchFamily="18" charset="2"/>
              </a:rPr>
              <a:t>·</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 base transceiver Station(BS)</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Symbol" panose="05050102010706020507" pitchFamily="18" charset="2"/>
              </a:rPr>
              <a:t>·</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 Mobile Telecommunications Switching Office (MTSO)</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Base station include an antenna, a controller, and a number of receivers.</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Base station is at center of each cell. Base station is connected to MTSO. One MTSO serve as multiple Base station. The link between MTSO to BS is by wire or </a:t>
            </a:r>
            <a:r>
              <a:rPr kumimoji="0" lang="en-US" sz="2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wireless.MTSO</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connects calls between mobile units and from mobile to fixed telecommunications network .It assigns voice channel and performs handoffs and monitors calls (billing).</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0436388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050" y="2433077"/>
            <a:ext cx="10515600" cy="1325563"/>
          </a:xfrm>
        </p:spPr>
        <p:txBody>
          <a:bodyPr>
            <a:noAutofit/>
          </a:bodyPr>
          <a:lstStyle/>
          <a:p>
            <a:pPr algn="ctr"/>
            <a:r>
              <a:rPr lang="en-US" sz="9600" dirty="0" smtClean="0"/>
              <a:t>Thank You</a:t>
            </a:r>
            <a:endParaRPr lang="en-US" sz="9600" dirty="0"/>
          </a:p>
        </p:txBody>
      </p:sp>
    </p:spTree>
    <p:extLst>
      <p:ext uri="{BB962C8B-B14F-4D97-AF65-F5344CB8AC3E}">
        <p14:creationId xmlns:p14="http://schemas.microsoft.com/office/powerpoint/2010/main" val="1492945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33333"/>
                </a:solidFill>
                <a:latin typeface="Times New Roman" panose="02020603050405020304" pitchFamily="18" charset="0"/>
                <a:cs typeface="Times New Roman" panose="02020603050405020304" pitchFamily="18" charset="0"/>
              </a:rPr>
              <a:t>CELLULAR OPERATION:</a:t>
            </a:r>
            <a:r>
              <a:rPr lang="en-US" sz="1600" b="0" dirty="0"/>
              <a:t/>
            </a:r>
            <a:br>
              <a:rPr lang="en-US" sz="1600" b="0" dirty="0"/>
            </a:br>
            <a:endParaRPr lang="en-US" dirty="0"/>
          </a:p>
        </p:txBody>
      </p:sp>
      <p:sp>
        <p:nvSpPr>
          <p:cNvPr id="4" name="Rectangle 1"/>
          <p:cNvSpPr>
            <a:spLocks noGrp="1" noChangeArrowheads="1"/>
          </p:cNvSpPr>
          <p:nvPr>
            <p:ph idx="1"/>
          </p:nvPr>
        </p:nvSpPr>
        <p:spPr bwMode="auto">
          <a:xfrm>
            <a:off x="838200" y="1941659"/>
            <a:ext cx="10275376"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Two channels are available between mobile unit and BS, they are:</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1.     </a:t>
            </a:r>
            <a:r>
              <a:rPr kumimoji="0" lang="en-US" sz="20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Control channel: </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They are used to exchange information and perform</a:t>
            </a:r>
            <a:r>
              <a:rPr kumimoji="0" lang="en-US" sz="20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setup and maintaining calls. It establishes a relationship between Mobile unit and nearest BS.</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2.     </a:t>
            </a:r>
            <a:r>
              <a:rPr kumimoji="0" lang="en-US" sz="20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Traffic channel: </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It carries voice or data connection between users.</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Public Land Mobile Network (PLMN) refer to a cellular network that has land and radio based sections.</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183782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469984" y="309965"/>
            <a:ext cx="10476744" cy="5304551"/>
          </a:xfrm>
          <a:prstGeom prst="rect">
            <a:avLst/>
          </a:prstGeom>
        </p:spPr>
      </p:pic>
    </p:spTree>
    <p:extLst>
      <p:ext uri="{BB962C8B-B14F-4D97-AF65-F5344CB8AC3E}">
        <p14:creationId xmlns:p14="http://schemas.microsoft.com/office/powerpoint/2010/main" val="268115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2106623"/>
            <a:ext cx="1038861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This network consist of:</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Symbol" panose="05050102010706020507" pitchFamily="18" charset="2"/>
              </a:rPr>
              <a:t>·</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Mobile station (MS) is a device used for communication over the network. </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Symbol" panose="05050102010706020507" pitchFamily="18" charset="2"/>
              </a:rPr>
              <a:t>·</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Base station transceiver (BST) is </a:t>
            </a:r>
            <a:r>
              <a:rPr kumimoji="0" lang="en-US" sz="2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atransmitter</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/receiver that are used to transmit/receive signals over the network.</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Symbol" panose="05050102010706020507" pitchFamily="18" charset="2"/>
              </a:rPr>
              <a:t>·</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Mobile switching center (MSC) is used to Sets up and maintain calls made over the network.</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Symbol" panose="05050102010706020507" pitchFamily="18" charset="2"/>
              </a:rPr>
              <a:t>·</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Base station controller (BSC) which provides a Communication between a group of BSTs and a single MSC is controlled by the BSC</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Symbol" panose="05050102010706020507" pitchFamily="18" charset="2"/>
              </a:rPr>
              <a:t>·</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Public switched telephone network (PSTN) Consist of Section of the network that is land base.</a:t>
            </a:r>
            <a:endParaRPr kumimoji="0" lang="en-US" sz="2000" b="0" i="0" u="none" strike="noStrike" cap="none" normalizeH="0" baseline="0" dirty="0" smtClean="0">
              <a:ln>
                <a:noFill/>
              </a:ln>
              <a:solidFill>
                <a:schemeClr val="tx1"/>
              </a:solidFill>
              <a:effectLst/>
            </a:endParaRPr>
          </a:p>
        </p:txBody>
      </p:sp>
      <p:sp>
        <p:nvSpPr>
          <p:cNvPr id="5" name="Title 1"/>
          <p:cNvSpPr>
            <a:spLocks noGrp="1"/>
          </p:cNvSpPr>
          <p:nvPr>
            <p:ph type="title"/>
          </p:nvPr>
        </p:nvSpPr>
        <p:spPr>
          <a:xfrm>
            <a:off x="838200" y="365125"/>
            <a:ext cx="10515600" cy="1325563"/>
          </a:xfrm>
        </p:spPr>
        <p:txBody>
          <a:bodyPr/>
          <a:lstStyle/>
          <a:p>
            <a:r>
              <a:rPr lang="en-US" dirty="0">
                <a:solidFill>
                  <a:srgbClr val="333333"/>
                </a:solidFill>
                <a:latin typeface="Times New Roman" panose="02020603050405020304" pitchFamily="18" charset="0"/>
                <a:cs typeface="Times New Roman" panose="02020603050405020304" pitchFamily="18" charset="0"/>
              </a:rPr>
              <a:t>CELLULAR OPERATION:</a:t>
            </a:r>
            <a:r>
              <a:rPr lang="en-US" sz="1600" b="0" dirty="0"/>
              <a:t/>
            </a:r>
            <a:br>
              <a:rPr lang="en-US" sz="1600" b="0" dirty="0"/>
            </a:br>
            <a:endParaRPr lang="en-US" dirty="0"/>
          </a:p>
        </p:txBody>
      </p:sp>
    </p:spTree>
    <p:extLst>
      <p:ext uri="{BB962C8B-B14F-4D97-AF65-F5344CB8AC3E}">
        <p14:creationId xmlns:p14="http://schemas.microsoft.com/office/powerpoint/2010/main" val="2782336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682571" y="2019817"/>
            <a:ext cx="10826858"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Steps in MTSO controlled call connecting mobile units:</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1.     </a:t>
            </a:r>
            <a:r>
              <a:rPr kumimoji="0" lang="en-US" sz="2000" b="1"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Mobile unit initialization </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scans and choose strongest set up control</a:t>
            </a:r>
            <a:r>
              <a:rPr kumimoji="0" lang="en-US" sz="2000" b="1"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channel and automatically pick up a BS antenna of cell. Handshake is used to spot user and register location. Scan is recurring to allow for movement of change of cell.</a:t>
            </a:r>
            <a:endParaRPr kumimoji="0" lang="en-US" sz="2000" b="0" i="0" u="none" strike="noStrike" cap="none" normalizeH="0" baseline="0" dirty="0" smtClean="0">
              <a:ln>
                <a:noFill/>
              </a:ln>
              <a:solidFill>
                <a:schemeClr val="tx1"/>
              </a:solidFill>
              <a:effectLst/>
            </a:endParaRPr>
          </a:p>
        </p:txBody>
      </p:sp>
      <p:sp>
        <p:nvSpPr>
          <p:cNvPr id="5" name="Rectangle 2"/>
          <p:cNvSpPr>
            <a:spLocks noChangeArrowheads="1"/>
          </p:cNvSpPr>
          <p:nvPr/>
        </p:nvSpPr>
        <p:spPr bwMode="auto">
          <a:xfrm>
            <a:off x="682571" y="3934157"/>
            <a:ext cx="10826858"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2.     </a:t>
            </a:r>
            <a:r>
              <a:rPr kumimoji="0" lang="en-US" sz="2000" b="1"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Mobile originated call </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check if the set up channel is free and Send</a:t>
            </a:r>
            <a:r>
              <a:rPr kumimoji="0" lang="en-US" sz="2000" b="1"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number on pre-selected channel.</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3.     In </a:t>
            </a:r>
            <a:r>
              <a:rPr kumimoji="0" lang="en-US" sz="2000" b="1"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Paging</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MTSO attempts to connect to mobile unit. Depending on called mobile number the paging message will be sent to BSs. By using the setup channel Paging signal is transmitted.</a:t>
            </a:r>
            <a:endParaRPr kumimoji="0" lang="en-US" sz="2000" b="0" i="0" u="none" strike="noStrike" cap="none" normalizeH="0" baseline="0" dirty="0" smtClean="0">
              <a:ln>
                <a:noFill/>
              </a:ln>
              <a:solidFill>
                <a:schemeClr val="tx1"/>
              </a:solidFill>
              <a:effectLst/>
            </a:endParaRPr>
          </a:p>
        </p:txBody>
      </p:sp>
      <p:sp>
        <p:nvSpPr>
          <p:cNvPr id="6" name="Title 1"/>
          <p:cNvSpPr>
            <a:spLocks noGrp="1"/>
          </p:cNvSpPr>
          <p:nvPr>
            <p:ph type="title"/>
          </p:nvPr>
        </p:nvSpPr>
        <p:spPr>
          <a:xfrm>
            <a:off x="838200" y="365125"/>
            <a:ext cx="10515600" cy="1325563"/>
          </a:xfrm>
        </p:spPr>
        <p:txBody>
          <a:bodyPr/>
          <a:lstStyle/>
          <a:p>
            <a:r>
              <a:rPr lang="en-US" dirty="0">
                <a:solidFill>
                  <a:srgbClr val="333333"/>
                </a:solidFill>
                <a:latin typeface="Times New Roman" panose="02020603050405020304" pitchFamily="18" charset="0"/>
                <a:cs typeface="Times New Roman" panose="02020603050405020304" pitchFamily="18" charset="0"/>
              </a:rPr>
              <a:t>CELLULAR OPERATION:</a:t>
            </a:r>
            <a:r>
              <a:rPr lang="en-US" sz="1600" b="0" dirty="0"/>
              <a:t/>
            </a:r>
            <a:br>
              <a:rPr lang="en-US" sz="1600" b="0" dirty="0"/>
            </a:br>
            <a:endParaRPr lang="en-US" dirty="0"/>
          </a:p>
        </p:txBody>
      </p:sp>
    </p:spTree>
    <p:extLst>
      <p:ext uri="{BB962C8B-B14F-4D97-AF65-F5344CB8AC3E}">
        <p14:creationId xmlns:p14="http://schemas.microsoft.com/office/powerpoint/2010/main" val="2746834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495946" y="2465400"/>
            <a:ext cx="10857853"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333333"/>
                </a:solidFill>
                <a:effectLst/>
                <a:latin typeface="Times New Roman" panose="02020603050405020304" pitchFamily="18" charset="0"/>
                <a:cs typeface="Times New Roman" panose="02020603050405020304" pitchFamily="18" charset="0"/>
              </a:rPr>
              <a:t>4.     In </a:t>
            </a:r>
            <a:r>
              <a:rPr kumimoji="0" lang="en-US" sz="2000" b="1" i="1" u="none" strike="noStrike" cap="none" normalizeH="0" baseline="0" smtClean="0">
                <a:ln>
                  <a:noFill/>
                </a:ln>
                <a:solidFill>
                  <a:srgbClr val="333333"/>
                </a:solidFill>
                <a:effectLst/>
                <a:latin typeface="Times New Roman" panose="02020603050405020304" pitchFamily="18" charset="0"/>
                <a:cs typeface="Times New Roman" panose="02020603050405020304" pitchFamily="18" charset="0"/>
              </a:rPr>
              <a:t>call accepted</a:t>
            </a:r>
            <a:r>
              <a:rPr kumimoji="0" lang="en-US" sz="2000" b="0" i="0" u="none" strike="noStrike" cap="none" normalizeH="0" baseline="0" smtClean="0">
                <a:ln>
                  <a:noFill/>
                </a:ln>
                <a:solidFill>
                  <a:srgbClr val="333333"/>
                </a:solidFill>
                <a:effectLst/>
                <a:latin typeface="Times New Roman" panose="02020603050405020304" pitchFamily="18" charset="0"/>
                <a:cs typeface="Times New Roman" panose="02020603050405020304" pitchFamily="18" charset="0"/>
              </a:rPr>
              <a:t>, the Mobile unit recognizes the number on the set up channel and responds to BS which in turn send response to MTSO. Then the MTSO sets up a circuit between calling and called BSs and select a available traffic channel within cells and notifies BSs. The BSs notify mobile unit of channel.</a:t>
            </a:r>
            <a:endParaRPr kumimoji="0" lang="en-US" sz="2000" b="0" i="0" u="none" strike="noStrike" cap="none" normalizeH="0" baseline="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333333"/>
                </a:solidFill>
                <a:effectLst/>
                <a:latin typeface="Times New Roman" panose="02020603050405020304" pitchFamily="18" charset="0"/>
                <a:cs typeface="Times New Roman" panose="02020603050405020304" pitchFamily="18" charset="0"/>
              </a:rPr>
              <a:t> </a:t>
            </a:r>
            <a:endParaRPr kumimoji="0" lang="en-US" sz="2000" b="0" i="0" u="none" strike="noStrike" cap="none" normalizeH="0" baseline="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333333"/>
                </a:solidFill>
                <a:effectLst/>
                <a:latin typeface="Times New Roman" panose="02020603050405020304" pitchFamily="18" charset="0"/>
                <a:cs typeface="Times New Roman" panose="02020603050405020304" pitchFamily="18" charset="0"/>
              </a:rPr>
              <a:t>5.     In </a:t>
            </a:r>
            <a:r>
              <a:rPr kumimoji="0" lang="en-US" sz="2000" b="1" i="1" u="none" strike="noStrike" cap="none" normalizeH="0" baseline="0" smtClean="0">
                <a:ln>
                  <a:noFill/>
                </a:ln>
                <a:solidFill>
                  <a:srgbClr val="333333"/>
                </a:solidFill>
                <a:effectLst/>
                <a:latin typeface="Times New Roman" panose="02020603050405020304" pitchFamily="18" charset="0"/>
                <a:cs typeface="Times New Roman" panose="02020603050405020304" pitchFamily="18" charset="0"/>
              </a:rPr>
              <a:t>Ongoing call</a:t>
            </a:r>
            <a:r>
              <a:rPr kumimoji="0" lang="en-US" sz="2000" b="0" i="0" u="none" strike="noStrike" cap="none" normalizeH="0" baseline="0" smtClean="0">
                <a:ln>
                  <a:noFill/>
                </a:ln>
                <a:solidFill>
                  <a:srgbClr val="333333"/>
                </a:solidFill>
                <a:effectLst/>
                <a:latin typeface="Times New Roman" panose="02020603050405020304" pitchFamily="18" charset="0"/>
                <a:cs typeface="Times New Roman" panose="02020603050405020304" pitchFamily="18" charset="0"/>
              </a:rPr>
              <a:t> the Voice/data is exchanged through respective BSs and MTSO.</a:t>
            </a:r>
            <a:endParaRPr kumimoji="0" lang="en-US" sz="2000" b="0" i="0" u="none" strike="noStrike" cap="none" normalizeH="0" baseline="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333333"/>
                </a:solidFill>
                <a:effectLst/>
                <a:latin typeface="Times New Roman" panose="02020603050405020304" pitchFamily="18" charset="0"/>
                <a:cs typeface="Times New Roman" panose="02020603050405020304" pitchFamily="18" charset="0"/>
              </a:rPr>
              <a:t> </a:t>
            </a:r>
            <a:endParaRPr kumimoji="0" lang="en-US" sz="2000" b="0" i="0" u="none" strike="noStrike" cap="none" normalizeH="0" baseline="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333333"/>
                </a:solidFill>
                <a:effectLst/>
                <a:latin typeface="Times New Roman" panose="02020603050405020304" pitchFamily="18" charset="0"/>
                <a:cs typeface="Times New Roman" panose="02020603050405020304" pitchFamily="18" charset="0"/>
              </a:rPr>
              <a:t>6.     If the signal strength decreases as the mobile moves out of range from BTS it is called </a:t>
            </a:r>
            <a:r>
              <a:rPr kumimoji="0" lang="en-US" sz="2000" b="1" i="1" u="none" strike="noStrike" cap="none" normalizeH="0" baseline="0" smtClean="0">
                <a:ln>
                  <a:noFill/>
                </a:ln>
                <a:solidFill>
                  <a:srgbClr val="333333"/>
                </a:solidFill>
                <a:effectLst/>
                <a:latin typeface="Times New Roman" panose="02020603050405020304" pitchFamily="18" charset="0"/>
                <a:cs typeface="Times New Roman" panose="02020603050405020304" pitchFamily="18" charset="0"/>
              </a:rPr>
              <a:t>handoff</a:t>
            </a:r>
            <a:r>
              <a:rPr kumimoji="0" lang="en-US" sz="2000" b="0" i="1" u="none" strike="noStrike" cap="none" normalizeH="0" baseline="0" smtClean="0">
                <a:ln>
                  <a:noFill/>
                </a:ln>
                <a:solidFill>
                  <a:srgbClr val="333333"/>
                </a:solidFill>
                <a:effectLst/>
                <a:latin typeface="Times New Roman" panose="02020603050405020304" pitchFamily="18" charset="0"/>
                <a:cs typeface="Times New Roman" panose="02020603050405020304" pitchFamily="18" charset="0"/>
              </a:rPr>
              <a:t>.</a:t>
            </a:r>
            <a:r>
              <a:rPr kumimoji="0" lang="en-US" sz="2000" b="0" i="0" u="none" strike="noStrike" cap="none" normalizeH="0" baseline="0" smtClean="0">
                <a:ln>
                  <a:noFill/>
                </a:ln>
                <a:solidFill>
                  <a:srgbClr val="333333"/>
                </a:solidFill>
                <a:effectLst/>
                <a:latin typeface="Times New Roman" panose="02020603050405020304" pitchFamily="18" charset="0"/>
                <a:cs typeface="Times New Roman" panose="02020603050405020304" pitchFamily="18" charset="0"/>
              </a:rPr>
              <a:t> And the traffic channel changes to the one assigned to new BS.</a:t>
            </a:r>
            <a:endParaRPr kumimoji="0" lang="en-US" sz="2000" b="0" i="0" u="none" strike="noStrike" cap="none" normalizeH="0" baseline="0" smtClean="0">
              <a:ln>
                <a:noFill/>
              </a:ln>
              <a:solidFill>
                <a:schemeClr val="tx1"/>
              </a:solidFill>
              <a:effectLst/>
            </a:endParaRPr>
          </a:p>
        </p:txBody>
      </p:sp>
      <p:sp>
        <p:nvSpPr>
          <p:cNvPr id="3" name="Title 1"/>
          <p:cNvSpPr>
            <a:spLocks noGrp="1"/>
          </p:cNvSpPr>
          <p:nvPr>
            <p:ph type="title"/>
          </p:nvPr>
        </p:nvSpPr>
        <p:spPr>
          <a:xfrm>
            <a:off x="838200" y="365125"/>
            <a:ext cx="10515600" cy="1325563"/>
          </a:xfrm>
        </p:spPr>
        <p:txBody>
          <a:bodyPr/>
          <a:lstStyle/>
          <a:p>
            <a:r>
              <a:rPr lang="en-US" dirty="0">
                <a:solidFill>
                  <a:srgbClr val="333333"/>
                </a:solidFill>
                <a:latin typeface="Times New Roman" panose="02020603050405020304" pitchFamily="18" charset="0"/>
                <a:cs typeface="Times New Roman" panose="02020603050405020304" pitchFamily="18" charset="0"/>
              </a:rPr>
              <a:t>CELLULAR OPERATION:</a:t>
            </a:r>
            <a:r>
              <a:rPr lang="en-US" sz="1600" b="0" dirty="0"/>
              <a:t/>
            </a:r>
            <a:br>
              <a:rPr lang="en-US" sz="1600" b="0" dirty="0"/>
            </a:br>
            <a:endParaRPr lang="en-US" dirty="0"/>
          </a:p>
        </p:txBody>
      </p:sp>
    </p:spTree>
    <p:extLst>
      <p:ext uri="{BB962C8B-B14F-4D97-AF65-F5344CB8AC3E}">
        <p14:creationId xmlns:p14="http://schemas.microsoft.com/office/powerpoint/2010/main" val="3120022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4811</TotalTime>
  <Words>1091</Words>
  <Application>Microsoft Office PowerPoint</Application>
  <PresentationFormat>Widescreen</PresentationFormat>
  <Paragraphs>198</Paragraphs>
  <Slides>40</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2" baseType="lpstr">
      <vt:lpstr>SimSun</vt:lpstr>
      <vt:lpstr>Arial</vt:lpstr>
      <vt:lpstr>Batang</vt:lpstr>
      <vt:lpstr>Calibri</vt:lpstr>
      <vt:lpstr>Calibri Light</vt:lpstr>
      <vt:lpstr>Comic Sans MS</vt:lpstr>
      <vt:lpstr>Gill Sans MT</vt:lpstr>
      <vt:lpstr>Symbol</vt:lpstr>
      <vt:lpstr>Times New Roman</vt:lpstr>
      <vt:lpstr>Wingdings</vt:lpstr>
      <vt:lpstr>Office Theme</vt:lpstr>
      <vt:lpstr>Bitmap Image</vt:lpstr>
      <vt:lpstr>PowerPoint Presentation</vt:lpstr>
      <vt:lpstr>Contents</vt:lpstr>
      <vt:lpstr>Outline</vt:lpstr>
      <vt:lpstr>CELLULAR OPERATION: </vt:lpstr>
      <vt:lpstr>CELLULAR OPERATION: </vt:lpstr>
      <vt:lpstr>PowerPoint Presentation</vt:lpstr>
      <vt:lpstr>CELLULAR OPERATION: </vt:lpstr>
      <vt:lpstr>CELLULAR OPERATION: </vt:lpstr>
      <vt:lpstr>CELLULAR OPERATION: </vt:lpstr>
      <vt:lpstr>CELLULAR OPERATION: </vt:lpstr>
      <vt:lpstr>CELLULAR OPERATION: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Popular 2G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Popular 3G Systems</vt:lpstr>
      <vt:lpstr>Popular 4G Systems</vt:lpstr>
      <vt:lpstr>WiMAX</vt:lpstr>
      <vt:lpstr>Some important features of WiMAX</vt:lpstr>
      <vt:lpstr>Some important features of WiMAX</vt:lpstr>
      <vt:lpstr>PowerPoint Presentation</vt:lpstr>
      <vt:lpstr>PowerPoint Presentation</vt:lpstr>
      <vt:lpstr>Comparison of 3G and 4G</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asmmr</dc:creator>
  <cp:lastModifiedBy>Microsoft account</cp:lastModifiedBy>
  <cp:revision>624</cp:revision>
  <dcterms:created xsi:type="dcterms:W3CDTF">2020-09-24T09:03:44Z</dcterms:created>
  <dcterms:modified xsi:type="dcterms:W3CDTF">2023-09-10T02:24:45Z</dcterms:modified>
</cp:coreProperties>
</file>