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328" r:id="rId2"/>
    <p:sldId id="536" r:id="rId3"/>
    <p:sldId id="401" r:id="rId4"/>
    <p:sldId id="602" r:id="rId5"/>
    <p:sldId id="597" r:id="rId6"/>
    <p:sldId id="598" r:id="rId7"/>
    <p:sldId id="537" r:id="rId8"/>
    <p:sldId id="542" r:id="rId9"/>
    <p:sldId id="538" r:id="rId10"/>
    <p:sldId id="544" r:id="rId11"/>
    <p:sldId id="539" r:id="rId12"/>
    <p:sldId id="545" r:id="rId13"/>
    <p:sldId id="546" r:id="rId14"/>
    <p:sldId id="547" r:id="rId15"/>
    <p:sldId id="548" r:id="rId16"/>
    <p:sldId id="549" r:id="rId17"/>
    <p:sldId id="550" r:id="rId18"/>
    <p:sldId id="551" r:id="rId19"/>
    <p:sldId id="552" r:id="rId20"/>
    <p:sldId id="553" r:id="rId21"/>
    <p:sldId id="554" r:id="rId22"/>
    <p:sldId id="555" r:id="rId23"/>
    <p:sldId id="556" r:id="rId24"/>
    <p:sldId id="559" r:id="rId25"/>
    <p:sldId id="557" r:id="rId26"/>
    <p:sldId id="558" r:id="rId27"/>
    <p:sldId id="560" r:id="rId28"/>
    <p:sldId id="595" r:id="rId29"/>
    <p:sldId id="577" r:id="rId30"/>
    <p:sldId id="578" r:id="rId31"/>
    <p:sldId id="580" r:id="rId32"/>
    <p:sldId id="581" r:id="rId33"/>
    <p:sldId id="582" r:id="rId34"/>
    <p:sldId id="583" r:id="rId35"/>
    <p:sldId id="584" r:id="rId36"/>
    <p:sldId id="585" r:id="rId37"/>
    <p:sldId id="586" r:id="rId38"/>
    <p:sldId id="587" r:id="rId39"/>
    <p:sldId id="588" r:id="rId40"/>
    <p:sldId id="589" r:id="rId41"/>
    <p:sldId id="590" r:id="rId42"/>
    <p:sldId id="591" r:id="rId43"/>
    <p:sldId id="592" r:id="rId44"/>
    <p:sldId id="593" r:id="rId45"/>
    <p:sldId id="594"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337" autoAdjust="0"/>
  </p:normalViewPr>
  <p:slideViewPr>
    <p:cSldViewPr snapToGrid="0">
      <p:cViewPr varScale="1">
        <p:scale>
          <a:sx n="65" d="100"/>
          <a:sy n="65" d="100"/>
        </p:scale>
        <p:origin x="700"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451437-842D-40F3-BDAF-1E10737FFBD5}" type="datetimeFigureOut">
              <a:rPr lang="en-US" smtClean="0"/>
              <a:t>10-Sep-23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FC0AFF-C104-4A01-BB4A-8E8AE337E322}" type="slidenum">
              <a:rPr lang="en-US" smtClean="0"/>
              <a:t>‹#›</a:t>
            </a:fld>
            <a:endParaRPr lang="en-US"/>
          </a:p>
        </p:txBody>
      </p:sp>
    </p:spTree>
    <p:extLst>
      <p:ext uri="{BB962C8B-B14F-4D97-AF65-F5344CB8AC3E}">
        <p14:creationId xmlns:p14="http://schemas.microsoft.com/office/powerpoint/2010/main" val="3371793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en.wikipedia.org/wiki/Telephony" TargetMode="External"/><Relationship Id="rId3" Type="http://schemas.openxmlformats.org/officeDocument/2006/relationships/hyperlink" Target="https://en.wikipedia.org/wiki/European_Telecommunications_Standards_Institute" TargetMode="External"/><Relationship Id="rId7" Type="http://schemas.openxmlformats.org/officeDocument/2006/relationships/hyperlink" Target="https://en.wikipedia.org/wiki/Duplex_(telecommunications)#Full_duplex"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s://en.wikipedia.org/wiki/Mobile_phone" TargetMode="External"/><Relationship Id="rId5" Type="http://schemas.openxmlformats.org/officeDocument/2006/relationships/hyperlink" Target="https://en.wikipedia.org/wiki/Cellular_network" TargetMode="External"/><Relationship Id="rId4" Type="http://schemas.openxmlformats.org/officeDocument/2006/relationships/hyperlink" Target="https://en.wikipedia.org/wiki/2G"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manual.audacityteam.org/man/glossary.html#frequency"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manual.audacityteam.org/man/glossary.html#decibel"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Electronics" TargetMode="External"/><Relationship Id="rId7" Type="http://schemas.openxmlformats.org/officeDocument/2006/relationships/hyperlink" Target="https://en.wikipedia.org/wiki/Intersymbol_interference" TargetMode="External"/><Relationship Id="rId2" Type="http://schemas.openxmlformats.org/officeDocument/2006/relationships/slide" Target="../slides/slide27.xml"/><Relationship Id="rId1" Type="http://schemas.openxmlformats.org/officeDocument/2006/relationships/notesMaster" Target="../notesMasters/notesMaster1.xml"/><Relationship Id="rId6" Type="http://schemas.openxmlformats.org/officeDocument/2006/relationships/hyperlink" Target="https://en.wikipedia.org/wiki/Bandwidth_(signal_processing)" TargetMode="External"/><Relationship Id="rId5" Type="http://schemas.openxmlformats.org/officeDocument/2006/relationships/hyperlink" Target="https://en.wikipedia.org/wiki/Communication_channel" TargetMode="External"/><Relationship Id="rId4" Type="http://schemas.openxmlformats.org/officeDocument/2006/relationships/hyperlink" Target="https://en.wikipedia.org/wiki/Telecommunication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https://www.mathworks.com/help/comm/ug/gsm-tdma-frame-parameterization-for-waveform-generation.html</a:t>
            </a:r>
            <a:endParaRPr lang="en-US" dirty="0"/>
          </a:p>
        </p:txBody>
      </p:sp>
      <p:sp>
        <p:nvSpPr>
          <p:cNvPr id="4" name="Slide Number Placeholder 3"/>
          <p:cNvSpPr>
            <a:spLocks noGrp="1"/>
          </p:cNvSpPr>
          <p:nvPr>
            <p:ph type="sldNum" sz="quarter" idx="10"/>
          </p:nvPr>
        </p:nvSpPr>
        <p:spPr/>
        <p:txBody>
          <a:bodyPr/>
          <a:lstStyle/>
          <a:p>
            <a:fld id="{03FC0AFF-C104-4A01-BB4A-8E8AE337E322}" type="slidenum">
              <a:rPr lang="en-US" smtClean="0"/>
              <a:t>3</a:t>
            </a:fld>
            <a:endParaRPr lang="en-US"/>
          </a:p>
        </p:txBody>
      </p:sp>
    </p:spTree>
    <p:extLst>
      <p:ext uri="{BB962C8B-B14F-4D97-AF65-F5344CB8AC3E}">
        <p14:creationId xmlns:p14="http://schemas.microsoft.com/office/powerpoint/2010/main" val="3132251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28</a:t>
            </a:fld>
            <a:endParaRPr lang="en-US"/>
          </a:p>
        </p:txBody>
      </p:sp>
    </p:spTree>
    <p:extLst>
      <p:ext uri="{BB962C8B-B14F-4D97-AF65-F5344CB8AC3E}">
        <p14:creationId xmlns:p14="http://schemas.microsoft.com/office/powerpoint/2010/main" val="4259580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Times New Roman" pitchFamily="18" charset="0"/>
                <a:ea typeface="+mn-ea"/>
                <a:cs typeface="+mn-cs"/>
              </a:rPr>
              <a:t>GSM</a:t>
            </a:r>
            <a:r>
              <a:rPr lang="en-US" sz="1200" b="0" i="0" kern="1200" dirty="0" smtClean="0">
                <a:solidFill>
                  <a:schemeClr val="tx1"/>
                </a:solidFill>
                <a:effectLst/>
                <a:latin typeface="Times New Roman" pitchFamily="18" charset="0"/>
                <a:ea typeface="+mn-ea"/>
                <a:cs typeface="+mn-cs"/>
              </a:rPr>
              <a:t> (</a:t>
            </a:r>
            <a:r>
              <a:rPr lang="en-US" sz="1200" b="1" i="0" kern="1200" dirty="0" smtClean="0">
                <a:solidFill>
                  <a:schemeClr val="tx1"/>
                </a:solidFill>
                <a:effectLst/>
                <a:latin typeface="Times New Roman" pitchFamily="18" charset="0"/>
                <a:ea typeface="+mn-ea"/>
                <a:cs typeface="+mn-cs"/>
              </a:rPr>
              <a:t>Global System for Mobile Communications</a:t>
            </a:r>
            <a:r>
              <a:rPr lang="en-US" sz="1200" b="0" i="0" kern="1200" dirty="0" smtClean="0">
                <a:solidFill>
                  <a:schemeClr val="tx1"/>
                </a:solidFill>
                <a:effectLst/>
                <a:latin typeface="Times New Roman" pitchFamily="18" charset="0"/>
                <a:ea typeface="+mn-ea"/>
                <a:cs typeface="+mn-cs"/>
              </a:rPr>
              <a:t>, originally </a:t>
            </a:r>
            <a:r>
              <a:rPr lang="en-US" sz="1200" b="1" i="1" kern="1200" dirty="0" err="1" smtClean="0">
                <a:solidFill>
                  <a:schemeClr val="tx1"/>
                </a:solidFill>
                <a:effectLst/>
                <a:latin typeface="Times New Roman" pitchFamily="18" charset="0"/>
                <a:ea typeface="+mn-ea"/>
                <a:cs typeface="+mn-cs"/>
              </a:rPr>
              <a:t>Groupe</a:t>
            </a:r>
            <a:r>
              <a:rPr lang="en-US" sz="1200" b="1" i="1" kern="1200" dirty="0" smtClean="0">
                <a:solidFill>
                  <a:schemeClr val="tx1"/>
                </a:solidFill>
                <a:effectLst/>
                <a:latin typeface="Times New Roman" pitchFamily="18" charset="0"/>
                <a:ea typeface="+mn-ea"/>
                <a:cs typeface="+mn-cs"/>
              </a:rPr>
              <a:t> </a:t>
            </a:r>
            <a:r>
              <a:rPr lang="en-US" sz="1200" b="1" i="1" kern="1200" dirty="0" err="1" smtClean="0">
                <a:solidFill>
                  <a:schemeClr val="tx1"/>
                </a:solidFill>
                <a:effectLst/>
                <a:latin typeface="Times New Roman" pitchFamily="18" charset="0"/>
                <a:ea typeface="+mn-ea"/>
                <a:cs typeface="+mn-cs"/>
              </a:rPr>
              <a:t>SpécialMobile</a:t>
            </a:r>
            <a:r>
              <a:rPr lang="en-US" sz="1200" b="0" i="0" kern="1200" dirty="0" smtClean="0">
                <a:solidFill>
                  <a:schemeClr val="tx1"/>
                </a:solidFill>
                <a:effectLst/>
                <a:latin typeface="Times New Roman" pitchFamily="18" charset="0"/>
                <a:ea typeface="+mn-ea"/>
                <a:cs typeface="+mn-cs"/>
              </a:rPr>
              <a:t>) is a standard developed by the </a:t>
            </a:r>
            <a:r>
              <a:rPr lang="en-US" sz="1200" b="0" i="0" u="none" strike="noStrike" kern="1200" dirty="0" smtClean="0">
                <a:solidFill>
                  <a:schemeClr val="tx1"/>
                </a:solidFill>
                <a:effectLst/>
                <a:latin typeface="Times New Roman" pitchFamily="18" charset="0"/>
                <a:ea typeface="+mn-ea"/>
                <a:cs typeface="+mn-cs"/>
                <a:hlinkClick r:id="rId3" tooltip="European Telecommunications Standards Institute"/>
              </a:rPr>
              <a:t>European Telecommunications Standards Institute</a:t>
            </a:r>
            <a:r>
              <a:rPr lang="en-US" sz="1200" b="0" i="0" kern="1200" dirty="0" smtClean="0">
                <a:solidFill>
                  <a:schemeClr val="tx1"/>
                </a:solidFill>
                <a:effectLst/>
                <a:latin typeface="Times New Roman" pitchFamily="18" charset="0"/>
                <a:ea typeface="+mn-ea"/>
                <a:cs typeface="+mn-cs"/>
              </a:rPr>
              <a:t> (ETSI) to describe the protocols for second-generation (</a:t>
            </a:r>
            <a:r>
              <a:rPr lang="en-US" sz="1200" b="0" i="0" u="none" strike="noStrike" kern="1200" dirty="0" smtClean="0">
                <a:solidFill>
                  <a:schemeClr val="tx1"/>
                </a:solidFill>
                <a:effectLst/>
                <a:latin typeface="Times New Roman" pitchFamily="18" charset="0"/>
                <a:ea typeface="+mn-ea"/>
                <a:cs typeface="+mn-cs"/>
                <a:hlinkClick r:id="rId4" tooltip="2G"/>
              </a:rPr>
              <a:t>2G</a:t>
            </a:r>
            <a:r>
              <a:rPr lang="en-US" sz="1200" b="0" i="0" kern="1200" dirty="0" smtClean="0">
                <a:solidFill>
                  <a:schemeClr val="tx1"/>
                </a:solidFill>
                <a:effectLst/>
                <a:latin typeface="Times New Roman" pitchFamily="18" charset="0"/>
                <a:ea typeface="+mn-ea"/>
                <a:cs typeface="+mn-cs"/>
              </a:rPr>
              <a:t>) digital </a:t>
            </a:r>
            <a:r>
              <a:rPr lang="en-US" sz="1200" b="0" i="0" u="none" strike="noStrike" kern="1200" dirty="0" smtClean="0">
                <a:solidFill>
                  <a:schemeClr val="tx1"/>
                </a:solidFill>
                <a:effectLst/>
                <a:latin typeface="Times New Roman" pitchFamily="18" charset="0"/>
                <a:ea typeface="+mn-ea"/>
                <a:cs typeface="+mn-cs"/>
                <a:hlinkClick r:id="rId5" tooltip="Cellular network"/>
              </a:rPr>
              <a:t>cellular networks</a:t>
            </a:r>
            <a:r>
              <a:rPr lang="en-US" sz="1200" b="0" i="0" kern="1200" dirty="0" smtClean="0">
                <a:solidFill>
                  <a:schemeClr val="tx1"/>
                </a:solidFill>
                <a:effectLst/>
                <a:latin typeface="Times New Roman" pitchFamily="18" charset="0"/>
                <a:ea typeface="+mn-ea"/>
                <a:cs typeface="+mn-cs"/>
              </a:rPr>
              <a:t> used by </a:t>
            </a:r>
            <a:r>
              <a:rPr lang="en-US" sz="1200" b="0" i="0" u="none" strike="noStrike" kern="1200" dirty="0" smtClean="0">
                <a:solidFill>
                  <a:schemeClr val="tx1"/>
                </a:solidFill>
                <a:effectLst/>
                <a:latin typeface="Times New Roman" pitchFamily="18" charset="0"/>
                <a:ea typeface="+mn-ea"/>
                <a:cs typeface="+mn-cs"/>
                <a:hlinkClick r:id="rId6" tooltip="Mobile phone"/>
              </a:rPr>
              <a:t>mobile phones</a:t>
            </a:r>
            <a:r>
              <a:rPr lang="en-US" sz="1200" b="0" i="0" kern="1200" dirty="0" smtClean="0">
                <a:solidFill>
                  <a:schemeClr val="tx1"/>
                </a:solidFill>
                <a:effectLst/>
                <a:latin typeface="Times New Roman" pitchFamily="18" charset="0"/>
                <a:ea typeface="+mn-ea"/>
                <a:cs typeface="+mn-cs"/>
              </a:rPr>
              <a:t>, first deployed in Finland in July 1991</a:t>
            </a:r>
          </a:p>
          <a:p>
            <a:r>
              <a:rPr lang="en-US" sz="1200" b="0" i="0" kern="1200" dirty="0" smtClean="0">
                <a:solidFill>
                  <a:schemeClr val="tx1"/>
                </a:solidFill>
                <a:effectLst/>
                <a:latin typeface="Times New Roman" pitchFamily="18" charset="0"/>
                <a:ea typeface="+mn-ea"/>
                <a:cs typeface="+mn-cs"/>
              </a:rPr>
              <a:t>the GSM standard originally described as a digital, circuit-switched network optimized for </a:t>
            </a:r>
            <a:r>
              <a:rPr lang="en-US" sz="1200" b="0" i="0" u="none" strike="noStrike" kern="1200" dirty="0" smtClean="0">
                <a:solidFill>
                  <a:schemeClr val="tx1"/>
                </a:solidFill>
                <a:effectLst/>
                <a:latin typeface="Times New Roman" pitchFamily="18" charset="0"/>
                <a:ea typeface="+mn-ea"/>
                <a:cs typeface="+mn-cs"/>
                <a:hlinkClick r:id="rId7" tooltip="Duplex (telecommunications)"/>
              </a:rPr>
              <a:t>full duplex</a:t>
            </a:r>
            <a:r>
              <a:rPr lang="en-US" sz="1200" b="0" i="0" kern="1200" dirty="0" smtClean="0">
                <a:solidFill>
                  <a:schemeClr val="tx1"/>
                </a:solidFill>
                <a:effectLst/>
                <a:latin typeface="Times New Roman" pitchFamily="18" charset="0"/>
                <a:ea typeface="+mn-ea"/>
                <a:cs typeface="+mn-cs"/>
              </a:rPr>
              <a:t> voice </a:t>
            </a:r>
            <a:r>
              <a:rPr lang="en-US" sz="1200" b="0" i="0" u="none" strike="noStrike" kern="1200" dirty="0" smtClean="0">
                <a:solidFill>
                  <a:schemeClr val="tx1"/>
                </a:solidFill>
                <a:effectLst/>
                <a:latin typeface="Times New Roman" pitchFamily="18" charset="0"/>
                <a:ea typeface="+mn-ea"/>
                <a:cs typeface="+mn-cs"/>
                <a:hlinkClick r:id="rId8" tooltip="Telephony"/>
              </a:rPr>
              <a:t>telephony</a:t>
            </a:r>
            <a:r>
              <a:rPr lang="en-US" sz="1200" b="0" i="0" kern="1200" dirty="0" smtClean="0">
                <a:solidFill>
                  <a:schemeClr val="tx1"/>
                </a:solidFill>
                <a:effectLst/>
                <a:latin typeface="Times New Roman" pitchFamily="18" charset="0"/>
                <a:ea typeface="+mn-ea"/>
                <a:cs typeface="+mn-cs"/>
              </a:rPr>
              <a:t>. </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29</a:t>
            </a:fld>
            <a:endParaRPr lang="en-US"/>
          </a:p>
        </p:txBody>
      </p:sp>
    </p:spTree>
    <p:extLst>
      <p:ext uri="{BB962C8B-B14F-4D97-AF65-F5344CB8AC3E}">
        <p14:creationId xmlns:p14="http://schemas.microsoft.com/office/powerpoint/2010/main" val="1692912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33AF007-93CC-4F81-90E9-3B1F1D7C142F}" type="slidenum">
              <a:rPr lang="en-US" sz="1200"/>
              <a:pPr/>
              <a:t>30</a:t>
            </a:fld>
            <a:endParaRPr lang="en-US" sz="1200"/>
          </a:p>
        </p:txBody>
      </p:sp>
      <p:sp>
        <p:nvSpPr>
          <p:cNvPr id="35843" name="Rectangle 2"/>
          <p:cNvSpPr>
            <a:spLocks noGrp="1" noRot="1" noChangeAspect="1" noChangeArrowheads="1" noTextEdit="1"/>
          </p:cNvSpPr>
          <p:nvPr>
            <p:ph type="sldImg"/>
          </p:nvPr>
        </p:nvSpPr>
        <p:spPr>
          <a:xfrm>
            <a:off x="647700" y="915988"/>
            <a:ext cx="5564188" cy="3130550"/>
          </a:xfrm>
          <a:solidFill>
            <a:srgbClr val="FFFFFF"/>
          </a:solidFill>
          <a:ln/>
        </p:spPr>
      </p:sp>
      <p:sp>
        <p:nvSpPr>
          <p:cNvPr id="35844" name="Text Box 3"/>
          <p:cNvSpPr>
            <a:spLocks noGrp="1" noChangeArrowheads="1"/>
          </p:cNvSpPr>
          <p:nvPr>
            <p:ph type="body" idx="1"/>
          </p:nvPr>
        </p:nvSpPr>
        <p:spPr>
          <a:xfrm>
            <a:off x="1047750" y="4352925"/>
            <a:ext cx="4768850" cy="2552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215900" indent="-215900" defTabSz="457200">
              <a:spcBef>
                <a:spcPct val="0"/>
              </a:spcBef>
              <a:buSzPct val="33000"/>
              <a:buFont typeface="StarBats" charset="0"/>
              <a:buNone/>
              <a:tabLst>
                <a:tab pos="723900" algn="l"/>
                <a:tab pos="1447800" algn="l"/>
                <a:tab pos="2171700" algn="l"/>
                <a:tab pos="2895600" algn="l"/>
                <a:tab pos="3619500" algn="l"/>
                <a:tab pos="4343400" algn="l"/>
                <a:tab pos="5067300" algn="l"/>
              </a:tabLst>
            </a:pPr>
            <a:r>
              <a:rPr lang="en-GB" sz="1400" smtClean="0">
                <a:latin typeface="Times" panose="02020603050405020304" pitchFamily="18" charset="0"/>
              </a:rPr>
              <a:t> The data of FACCH is transmitted by occupying one half of the bits in eight consecutive bursts, by stealling these bits from the TCH. For this purpose, the </a:t>
            </a:r>
            <a:r>
              <a:rPr lang="en-GB" sz="1400" i="1" smtClean="0">
                <a:latin typeface="Times" panose="02020603050405020304" pitchFamily="18" charset="0"/>
              </a:rPr>
              <a:t>Stealing Flags </a:t>
            </a:r>
            <a:r>
              <a:rPr lang="en-GB" sz="1400" smtClean="0">
                <a:latin typeface="Times" panose="02020603050405020304" pitchFamily="18" charset="0"/>
              </a:rPr>
              <a:t> of the bursts are set.</a:t>
            </a:r>
          </a:p>
          <a:p>
            <a:pPr marL="215900" indent="-215900" defTabSz="457200">
              <a:spcBef>
                <a:spcPct val="0"/>
              </a:spcBef>
              <a:buSzPct val="33000"/>
              <a:buFont typeface="StarBats" charset="0"/>
              <a:buNone/>
              <a:tabLst>
                <a:tab pos="723900" algn="l"/>
                <a:tab pos="1447800" algn="l"/>
                <a:tab pos="2171700" algn="l"/>
                <a:tab pos="2895600" algn="l"/>
                <a:tab pos="3619500" algn="l"/>
                <a:tab pos="4343400" algn="l"/>
                <a:tab pos="5067300" algn="l"/>
              </a:tabLst>
            </a:pPr>
            <a:r>
              <a:rPr lang="en-GB" sz="1400" smtClean="0">
                <a:latin typeface="Times" panose="02020603050405020304" pitchFamily="18" charset="0"/>
              </a:rPr>
              <a:t>Gross Data Rate = Rate for Signaling, Synchronization, Guard Period + Rate for User Data (coded and enciphered) + Rate for SACCH and IDLE.</a:t>
            </a:r>
          </a:p>
          <a:p>
            <a:pPr marL="215900" indent="-215900" defTabSz="457200">
              <a:spcBef>
                <a:spcPct val="0"/>
              </a:spcBef>
              <a:buSzPct val="33000"/>
              <a:buFont typeface="StarBats" charset="0"/>
              <a:buNone/>
              <a:tabLst>
                <a:tab pos="723900" algn="l"/>
                <a:tab pos="1447800" algn="l"/>
                <a:tab pos="2171700" algn="l"/>
                <a:tab pos="2895600" algn="l"/>
                <a:tab pos="3619500" algn="l"/>
                <a:tab pos="4343400" algn="l"/>
                <a:tab pos="5067300" algn="l"/>
              </a:tabLst>
            </a:pPr>
            <a:r>
              <a:rPr lang="en-GB" sz="1400" i="1" smtClean="0">
                <a:latin typeface="Times" panose="02020603050405020304" pitchFamily="18" charset="0"/>
              </a:rPr>
              <a:t>33.9 kbps  =	9.2 kbps + 22.8 kbps +1.9 kbps</a:t>
            </a:r>
          </a:p>
          <a:p>
            <a:pPr marL="215900" indent="-215900" defTabSz="457200">
              <a:spcBef>
                <a:spcPct val="0"/>
              </a:spcBef>
              <a:buSzPct val="33000"/>
              <a:buFont typeface="StarBats" charset="0"/>
              <a:buNone/>
              <a:tabLst>
                <a:tab pos="723900" algn="l"/>
                <a:tab pos="1447800" algn="l"/>
                <a:tab pos="2171700" algn="l"/>
                <a:tab pos="2895600" algn="l"/>
                <a:tab pos="3619500" algn="l"/>
                <a:tab pos="4343400" algn="l"/>
                <a:tab pos="5067300" algn="l"/>
              </a:tabLst>
            </a:pPr>
            <a:endParaRPr lang="en-GB" sz="1400" smtClean="0">
              <a:latin typeface="Times" panose="02020603050405020304" pitchFamily="18" charset="0"/>
            </a:endParaRPr>
          </a:p>
          <a:p>
            <a:pPr marL="215900" indent="-215900" defTabSz="457200">
              <a:spcBef>
                <a:spcPct val="0"/>
              </a:spcBef>
              <a:buSzPct val="33000"/>
              <a:buFont typeface="StarBats" charset="0"/>
              <a:buNone/>
              <a:tabLst>
                <a:tab pos="723900" algn="l"/>
                <a:tab pos="1447800" algn="l"/>
                <a:tab pos="2171700" algn="l"/>
                <a:tab pos="2895600" algn="l"/>
                <a:tab pos="3619500" algn="l"/>
                <a:tab pos="4343400" algn="l"/>
                <a:tab pos="5067300" algn="l"/>
              </a:tabLst>
            </a:pPr>
            <a:r>
              <a:rPr lang="en-GB" sz="1400" smtClean="0">
                <a:latin typeface="Times" panose="02020603050405020304" pitchFamily="18" charset="0"/>
              </a:rPr>
              <a:t>Each 51 consecutive time slots of a TDMA frame form a multiframe to form the structure for the transmission of the control channels which are not associated with a TCH ( all except FACCH and SACCH). </a:t>
            </a:r>
          </a:p>
        </p:txBody>
      </p:sp>
    </p:spTree>
    <p:extLst>
      <p:ext uri="{BB962C8B-B14F-4D97-AF65-F5344CB8AC3E}">
        <p14:creationId xmlns:p14="http://schemas.microsoft.com/office/powerpoint/2010/main" val="65991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34</a:t>
            </a:fld>
            <a:endParaRPr lang="en-US"/>
          </a:p>
        </p:txBody>
      </p:sp>
    </p:spTree>
    <p:extLst>
      <p:ext uri="{BB962C8B-B14F-4D97-AF65-F5344CB8AC3E}">
        <p14:creationId xmlns:p14="http://schemas.microsoft.com/office/powerpoint/2010/main" val="150390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37</a:t>
            </a:fld>
            <a:endParaRPr lang="en-US"/>
          </a:p>
        </p:txBody>
      </p:sp>
    </p:spTree>
    <p:extLst>
      <p:ext uri="{BB962C8B-B14F-4D97-AF65-F5344CB8AC3E}">
        <p14:creationId xmlns:p14="http://schemas.microsoft.com/office/powerpoint/2010/main" val="2622138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guard time between the two time slots must be allowed in order to avoid interference, especially in the uplink direction. All mobiles should synchronize with the BS to minimize interference</a:t>
            </a:r>
            <a:endParaRPr lang="en-US" dirty="0"/>
          </a:p>
        </p:txBody>
      </p:sp>
      <p:sp>
        <p:nvSpPr>
          <p:cNvPr id="4" name="Slide Number Placeholder 3"/>
          <p:cNvSpPr>
            <a:spLocks noGrp="1"/>
          </p:cNvSpPr>
          <p:nvPr>
            <p:ph type="sldNum" sz="quarter" idx="10"/>
          </p:nvPr>
        </p:nvSpPr>
        <p:spPr/>
        <p:txBody>
          <a:bodyPr/>
          <a:lstStyle/>
          <a:p>
            <a:fld id="{03FC0AFF-C104-4A01-BB4A-8E8AE337E322}" type="slidenum">
              <a:rPr lang="en-US" smtClean="0"/>
              <a:t>9</a:t>
            </a:fld>
            <a:endParaRPr lang="en-US"/>
          </a:p>
        </p:txBody>
      </p:sp>
    </p:spTree>
    <p:extLst>
      <p:ext uri="{BB962C8B-B14F-4D97-AF65-F5344CB8AC3E}">
        <p14:creationId xmlns:p14="http://schemas.microsoft.com/office/powerpoint/2010/main" val="1620760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guard time between the two time slots must be allowed in order to avoid interference, especially in the uplink direction. All mobiles should synchronize with the BS to minimize interference</a:t>
            </a:r>
            <a:endParaRPr lang="en-US" dirty="0"/>
          </a:p>
        </p:txBody>
      </p:sp>
      <p:sp>
        <p:nvSpPr>
          <p:cNvPr id="4" name="Slide Number Placeholder 3"/>
          <p:cNvSpPr>
            <a:spLocks noGrp="1"/>
          </p:cNvSpPr>
          <p:nvPr>
            <p:ph type="sldNum" sz="quarter" idx="10"/>
          </p:nvPr>
        </p:nvSpPr>
        <p:spPr/>
        <p:txBody>
          <a:bodyPr/>
          <a:lstStyle/>
          <a:p>
            <a:fld id="{03FC0AFF-C104-4A01-BB4A-8E8AE337E322}" type="slidenum">
              <a:rPr lang="en-US" smtClean="0"/>
              <a:t>10</a:t>
            </a:fld>
            <a:endParaRPr lang="en-US"/>
          </a:p>
        </p:txBody>
      </p:sp>
    </p:spTree>
    <p:extLst>
      <p:ext uri="{BB962C8B-B14F-4D97-AF65-F5344CB8AC3E}">
        <p14:creationId xmlns:p14="http://schemas.microsoft.com/office/powerpoint/2010/main" val="491066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Access Burst:- This burst is of much shorter duration than the other types. The increased guard period is necessary because the timing of its transmission is unknown. When this burst is transmitted, the BTS does not know the location of the MS and therefore the timing of the message from the MS can not be accurately accounted for. (The Access Burst is uplink only.)</a:t>
            </a:r>
          </a:p>
          <a:p>
            <a:endParaRPr lang="en-US" dirty="0"/>
          </a:p>
        </p:txBody>
      </p:sp>
      <p:sp>
        <p:nvSpPr>
          <p:cNvPr id="4" name="Slide Number Placeholder 3"/>
          <p:cNvSpPr>
            <a:spLocks noGrp="1"/>
          </p:cNvSpPr>
          <p:nvPr>
            <p:ph type="sldNum" sz="quarter" idx="10"/>
          </p:nvPr>
        </p:nvSpPr>
        <p:spPr/>
        <p:txBody>
          <a:bodyPr/>
          <a:lstStyle/>
          <a:p>
            <a:fld id="{03FC0AFF-C104-4A01-BB4A-8E8AE337E322}" type="slidenum">
              <a:rPr lang="en-US" smtClean="0"/>
              <a:t>11</a:t>
            </a:fld>
            <a:endParaRPr lang="en-US"/>
          </a:p>
        </p:txBody>
      </p:sp>
    </p:spTree>
    <p:extLst>
      <p:ext uri="{BB962C8B-B14F-4D97-AF65-F5344CB8AC3E}">
        <p14:creationId xmlns:p14="http://schemas.microsoft.com/office/powerpoint/2010/main" val="1562437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15</a:t>
            </a:fld>
            <a:endParaRPr lang="en-US"/>
          </a:p>
        </p:txBody>
      </p:sp>
    </p:spTree>
    <p:extLst>
      <p:ext uri="{BB962C8B-B14F-4D97-AF65-F5344CB8AC3E}">
        <p14:creationId xmlns:p14="http://schemas.microsoft.com/office/powerpoint/2010/main" val="3200655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A cyclic redundancy check (</a:t>
            </a:r>
            <a:r>
              <a:rPr lang="en-US" sz="1200" b="1" i="0" kern="1200" dirty="0" smtClean="0">
                <a:solidFill>
                  <a:schemeClr val="tx1"/>
                </a:solidFill>
                <a:effectLst/>
                <a:latin typeface="Times New Roman" pitchFamily="18" charset="0"/>
                <a:ea typeface="+mn-ea"/>
                <a:cs typeface="+mn-cs"/>
              </a:rPr>
              <a:t>CRC</a:t>
            </a:r>
            <a:r>
              <a:rPr lang="en-US" sz="1200" b="0" i="0" kern="1200" dirty="0" smtClean="0">
                <a:solidFill>
                  <a:schemeClr val="tx1"/>
                </a:solidFill>
                <a:effectLst/>
                <a:latin typeface="Times New Roman" pitchFamily="18" charset="0"/>
                <a:ea typeface="+mn-ea"/>
                <a:cs typeface="+mn-cs"/>
              </a:rPr>
              <a:t>) is an error-detecting code commonly used in digital networks and storage devices to detect accidental changes to raw data. </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16</a:t>
            </a:fld>
            <a:endParaRPr lang="en-US"/>
          </a:p>
        </p:txBody>
      </p:sp>
    </p:spTree>
    <p:extLst>
      <p:ext uri="{BB962C8B-B14F-4D97-AF65-F5344CB8AC3E}">
        <p14:creationId xmlns:p14="http://schemas.microsoft.com/office/powerpoint/2010/main" val="3623038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0849D9F-B3F6-413A-A578-8532365DE78F}" type="slidenum">
              <a:rPr lang="en-US"/>
              <a:pPr>
                <a:spcBef>
                  <a:spcPct val="0"/>
                </a:spcBef>
              </a:pPr>
              <a:t>20</a:t>
            </a:fld>
            <a:endParaRPr lang="en-US"/>
          </a:p>
        </p:txBody>
      </p:sp>
      <p:sp>
        <p:nvSpPr>
          <p:cNvPr id="24579" name="Rectangle 2"/>
          <p:cNvSpPr>
            <a:spLocks noGrp="1" noRot="1" noChangeAspect="1" noChangeArrowheads="1" noTextEdit="1"/>
          </p:cNvSpPr>
          <p:nvPr>
            <p:ph type="sldImg"/>
          </p:nvPr>
        </p:nvSpPr>
        <p:spPr>
          <a:xfrm>
            <a:off x="669925" y="868363"/>
            <a:ext cx="5562600" cy="3130550"/>
          </a:xfrm>
          <a:solidFill>
            <a:srgbClr val="FFFFFF"/>
          </a:solidFill>
          <a:ln/>
        </p:spPr>
      </p:sp>
      <p:sp>
        <p:nvSpPr>
          <p:cNvPr id="24580" name="Text Box 3"/>
          <p:cNvSpPr>
            <a:spLocks noGrp="1" noChangeArrowheads="1"/>
          </p:cNvSpPr>
          <p:nvPr>
            <p:ph type="body" idx="1"/>
          </p:nvPr>
        </p:nvSpPr>
        <p:spPr>
          <a:xfrm>
            <a:off x="1066800" y="4303713"/>
            <a:ext cx="4772025" cy="3833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215900" indent="-215900" defTabSz="457200">
              <a:spcBef>
                <a:spcPct val="0"/>
              </a:spcBef>
              <a:buSzPct val="38000"/>
              <a:buFont typeface="StarBats" charset="0"/>
              <a:buNone/>
              <a:tabLst>
                <a:tab pos="723900" algn="l"/>
                <a:tab pos="1447800" algn="l"/>
                <a:tab pos="2171700" algn="l"/>
                <a:tab pos="2895600" algn="l"/>
                <a:tab pos="3619500" algn="l"/>
                <a:tab pos="4343400" algn="l"/>
                <a:tab pos="5067300" algn="l"/>
              </a:tabLst>
            </a:pPr>
            <a:r>
              <a:rPr lang="en-GB" smtClean="0"/>
              <a:t>The normal burst is used to transmit  information on traffic and control (except RACH) channels. The bursts are separated through guard bands. </a:t>
            </a:r>
          </a:p>
          <a:p>
            <a:pPr marL="215900" indent="-215900" defTabSz="457200">
              <a:spcBef>
                <a:spcPct val="0"/>
              </a:spcBef>
              <a:buSzPct val="38000"/>
              <a:buFont typeface="StarBats" charset="0"/>
              <a:buNone/>
              <a:tabLst>
                <a:tab pos="723900" algn="l"/>
                <a:tab pos="1447800" algn="l"/>
                <a:tab pos="2171700" algn="l"/>
                <a:tab pos="2895600" algn="l"/>
                <a:tab pos="3619500" algn="l"/>
                <a:tab pos="4343400" algn="l"/>
                <a:tab pos="5067300" algn="l"/>
              </a:tabLst>
            </a:pPr>
            <a:endParaRPr lang="en-GB" smtClean="0"/>
          </a:p>
          <a:p>
            <a:pPr marL="215900" indent="-215900" defTabSz="457200">
              <a:spcBef>
                <a:spcPct val="0"/>
              </a:spcBef>
              <a:buSzPct val="38000"/>
              <a:buFont typeface="StarBats" charset="0"/>
              <a:buNone/>
              <a:tabLst>
                <a:tab pos="723900" algn="l"/>
                <a:tab pos="1447800" algn="l"/>
                <a:tab pos="2171700" algn="l"/>
                <a:tab pos="2895600" algn="l"/>
                <a:tab pos="3619500" algn="l"/>
                <a:tab pos="4343400" algn="l"/>
                <a:tab pos="5067300" algn="l"/>
              </a:tabLst>
            </a:pPr>
            <a:r>
              <a:rPr lang="en-GB" smtClean="0"/>
              <a:t>At the start and end of each burst are three tail bits which are always set to logical "0". These bits fill a short t ime span during which transmitter power is ramped up or down and during which no data transmission is possible.  </a:t>
            </a:r>
          </a:p>
          <a:p>
            <a:pPr marL="215900" indent="-215900" defTabSz="457200">
              <a:spcBef>
                <a:spcPct val="0"/>
              </a:spcBef>
              <a:buSzPct val="38000"/>
              <a:buFont typeface="StarBats" charset="0"/>
              <a:buNone/>
              <a:tabLst>
                <a:tab pos="723900" algn="l"/>
                <a:tab pos="1447800" algn="l"/>
                <a:tab pos="2171700" algn="l"/>
                <a:tab pos="2895600" algn="l"/>
                <a:tab pos="3619500" algn="l"/>
                <a:tab pos="4343400" algn="l"/>
                <a:tab pos="5067300" algn="l"/>
              </a:tabLst>
            </a:pPr>
            <a:endParaRPr lang="en-GB" smtClean="0"/>
          </a:p>
          <a:p>
            <a:pPr marL="215900" indent="-215900" defTabSz="457200">
              <a:spcBef>
                <a:spcPct val="0"/>
              </a:spcBef>
              <a:buSzPct val="38000"/>
              <a:buFont typeface="StarBats" charset="0"/>
              <a:buNone/>
              <a:tabLst>
                <a:tab pos="723900" algn="l"/>
                <a:tab pos="1447800" algn="l"/>
                <a:tab pos="2171700" algn="l"/>
                <a:tab pos="2895600" algn="l"/>
                <a:tab pos="3619500" algn="l"/>
                <a:tab pos="4343400" algn="l"/>
                <a:tab pos="5067300" algn="l"/>
              </a:tabLst>
            </a:pPr>
            <a:r>
              <a:rPr lang="en-GB" smtClean="0"/>
              <a:t>The </a:t>
            </a:r>
            <a:r>
              <a:rPr lang="en-GB" i="1" smtClean="0"/>
              <a:t>Stealing Flags </a:t>
            </a:r>
            <a:r>
              <a:rPr lang="en-GB" smtClean="0"/>
              <a:t>(SF) are signalling bits which indicate whether the burst contains traffic data or signalling data. </a:t>
            </a:r>
          </a:p>
          <a:p>
            <a:pPr marL="215900" indent="-215900" defTabSz="457200">
              <a:spcBef>
                <a:spcPct val="0"/>
              </a:spcBef>
              <a:buSzPct val="38000"/>
              <a:buFont typeface="StarBats" charset="0"/>
              <a:buNone/>
              <a:tabLst>
                <a:tab pos="723900" algn="l"/>
                <a:tab pos="1447800" algn="l"/>
                <a:tab pos="2171700" algn="l"/>
                <a:tab pos="2895600" algn="l"/>
                <a:tab pos="3619500" algn="l"/>
                <a:tab pos="4343400" algn="l"/>
                <a:tab pos="5067300" algn="l"/>
              </a:tabLst>
            </a:pPr>
            <a:endParaRPr lang="en-GB" smtClean="0"/>
          </a:p>
          <a:p>
            <a:pPr marL="215900" indent="-215900" defTabSz="457200">
              <a:spcBef>
                <a:spcPct val="0"/>
              </a:spcBef>
              <a:buSzPct val="38000"/>
              <a:buFont typeface="StarBats" charset="0"/>
              <a:buNone/>
              <a:tabLst>
                <a:tab pos="723900" algn="l"/>
                <a:tab pos="1447800" algn="l"/>
                <a:tab pos="2171700" algn="l"/>
                <a:tab pos="2895600" algn="l"/>
                <a:tab pos="3619500" algn="l"/>
                <a:tab pos="4343400" algn="l"/>
                <a:tab pos="5067300" algn="l"/>
              </a:tabLst>
            </a:pPr>
            <a:r>
              <a:rPr lang="en-GB" smtClean="0"/>
              <a:t>A normal burst contains besides the synchronization and signalling bits two blocks of 57 bits each of error-protected and channel encoded user data separated by a 26-bit midamble. </a:t>
            </a:r>
          </a:p>
          <a:p>
            <a:pPr marL="215900" indent="-215900" defTabSz="457200">
              <a:spcBef>
                <a:spcPct val="0"/>
              </a:spcBef>
              <a:buSzPct val="38000"/>
              <a:buFont typeface="StarBats" charset="0"/>
              <a:buNone/>
              <a:tabLst>
                <a:tab pos="723900" algn="l"/>
                <a:tab pos="1447800" algn="l"/>
                <a:tab pos="2171700" algn="l"/>
                <a:tab pos="2895600" algn="l"/>
                <a:tab pos="3619500" algn="l"/>
                <a:tab pos="4343400" algn="l"/>
                <a:tab pos="5067300" algn="l"/>
              </a:tabLst>
            </a:pPr>
            <a:endParaRPr lang="en-GB" smtClean="0"/>
          </a:p>
          <a:p>
            <a:pPr marL="215900" indent="-215900" defTabSz="457200">
              <a:spcBef>
                <a:spcPct val="0"/>
              </a:spcBef>
              <a:buSzPct val="38000"/>
              <a:buFont typeface="StarBats" charset="0"/>
              <a:buNone/>
              <a:tabLst>
                <a:tab pos="723900" algn="l"/>
                <a:tab pos="1447800" algn="l"/>
                <a:tab pos="2171700" algn="l"/>
                <a:tab pos="2895600" algn="l"/>
                <a:tab pos="3619500" algn="l"/>
                <a:tab pos="4343400" algn="l"/>
                <a:tab pos="5067300" algn="l"/>
              </a:tabLst>
            </a:pPr>
            <a:r>
              <a:rPr lang="en-GB" smtClean="0"/>
              <a:t>This midamble consists of predefined, known bit patterns, the training sequences (discussed in detail later), which are used for channel estimation to optimize reception with an equalizer and for synchronization. With the help of these training sequences, the equalizer eliminates or reduces the intersymbol interferences which are caused by propogation time difference of the multipath propogation. </a:t>
            </a:r>
            <a:endParaRPr lang="en-GB" i="1" smtClean="0"/>
          </a:p>
        </p:txBody>
      </p:sp>
    </p:spTree>
    <p:extLst>
      <p:ext uri="{BB962C8B-B14F-4D97-AF65-F5344CB8AC3E}">
        <p14:creationId xmlns:p14="http://schemas.microsoft.com/office/powerpoint/2010/main" val="2819950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Equalization is a way of manipulating sounds by </a:t>
            </a:r>
            <a:r>
              <a:rPr lang="en-US" sz="1200" b="1" i="1" u="none" strike="noStrike" kern="1200" dirty="0" smtClean="0">
                <a:solidFill>
                  <a:schemeClr val="tx1"/>
                </a:solidFill>
                <a:effectLst/>
                <a:latin typeface="Times New Roman" pitchFamily="18" charset="0"/>
                <a:ea typeface="+mn-ea"/>
                <a:cs typeface="+mn-cs"/>
                <a:hlinkClick r:id="rId3" tooltip="Glossary"/>
              </a:rPr>
              <a:t>Frequency</a:t>
            </a:r>
            <a:r>
              <a:rPr lang="en-US" sz="1200" b="0" i="0" kern="1200" dirty="0" smtClean="0">
                <a:solidFill>
                  <a:schemeClr val="tx1"/>
                </a:solidFill>
                <a:effectLst/>
                <a:latin typeface="Times New Roman" pitchFamily="18" charset="0"/>
                <a:ea typeface="+mn-ea"/>
                <a:cs typeface="+mn-cs"/>
              </a:rPr>
              <a:t>. It allows you to increase the volume of some frequencies and reduce others. High frequencies (above 6000 Hz) and low frequencies (below 100 Hz) are reduced in volume by 20 </a:t>
            </a:r>
            <a:r>
              <a:rPr lang="en-US" sz="1200" b="1" i="1" u="none" strike="noStrike" kern="1200" dirty="0" err="1" smtClean="0">
                <a:solidFill>
                  <a:schemeClr val="tx1"/>
                </a:solidFill>
                <a:effectLst/>
                <a:latin typeface="Times New Roman" pitchFamily="18" charset="0"/>
                <a:ea typeface="+mn-ea"/>
                <a:cs typeface="+mn-cs"/>
                <a:hlinkClick r:id="rId4" tooltip="Glossary"/>
              </a:rPr>
              <a:t>dB</a:t>
            </a:r>
            <a:r>
              <a:rPr lang="en-US" sz="1200" b="0" i="0" kern="1200" dirty="0" err="1" smtClean="0">
                <a:solidFill>
                  <a:schemeClr val="tx1"/>
                </a:solidFill>
                <a:effectLst/>
                <a:latin typeface="Times New Roman" pitchFamily="18" charset="0"/>
                <a:ea typeface="+mn-ea"/>
                <a:cs typeface="+mn-cs"/>
              </a:rPr>
              <a:t>.</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24</a:t>
            </a:fld>
            <a:endParaRPr lang="en-US"/>
          </a:p>
        </p:txBody>
      </p:sp>
    </p:spTree>
    <p:extLst>
      <p:ext uri="{BB962C8B-B14F-4D97-AF65-F5344CB8AC3E}">
        <p14:creationId xmlns:p14="http://schemas.microsoft.com/office/powerpoint/2010/main" val="3320014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kern="1200" dirty="0" smtClean="0">
                <a:solidFill>
                  <a:schemeClr val="tx1"/>
                </a:solidFill>
                <a:effectLst/>
                <a:latin typeface="Times New Roman" pitchFamily="18" charset="0"/>
                <a:ea typeface="+mn-ea"/>
                <a:cs typeface="+mn-cs"/>
              </a:rPr>
              <a:t>In </a:t>
            </a:r>
            <a:r>
              <a:rPr lang="en-US" sz="1100" b="0" i="0" u="none" strike="noStrike" kern="1200" dirty="0" smtClean="0">
                <a:solidFill>
                  <a:schemeClr val="tx1"/>
                </a:solidFill>
                <a:effectLst/>
                <a:latin typeface="Times New Roman" pitchFamily="18" charset="0"/>
                <a:ea typeface="+mn-ea"/>
                <a:cs typeface="+mn-cs"/>
                <a:hlinkClick r:id="rId3" tooltip="Electronics"/>
              </a:rPr>
              <a:t>electronics</a:t>
            </a:r>
            <a:r>
              <a:rPr lang="en-US" sz="1100" b="0" i="0" kern="1200" dirty="0" smtClean="0">
                <a:solidFill>
                  <a:schemeClr val="tx1"/>
                </a:solidFill>
                <a:effectLst/>
                <a:latin typeface="Times New Roman" pitchFamily="18" charset="0"/>
                <a:ea typeface="+mn-ea"/>
                <a:cs typeface="+mn-cs"/>
              </a:rPr>
              <a:t> and </a:t>
            </a:r>
            <a:r>
              <a:rPr lang="en-US" sz="1100" b="0" i="0" u="none" strike="noStrike" kern="1200" dirty="0" smtClean="0">
                <a:solidFill>
                  <a:schemeClr val="tx1"/>
                </a:solidFill>
                <a:effectLst/>
                <a:latin typeface="Times New Roman" pitchFamily="18" charset="0"/>
                <a:ea typeface="+mn-ea"/>
                <a:cs typeface="+mn-cs"/>
                <a:hlinkClick r:id="rId4" tooltip="Telecommunications"/>
              </a:rPr>
              <a:t>telecommunications</a:t>
            </a:r>
            <a:r>
              <a:rPr lang="en-US" sz="1100" b="0" i="0" kern="1200" dirty="0" smtClean="0">
                <a:solidFill>
                  <a:schemeClr val="tx1"/>
                </a:solidFill>
                <a:effectLst/>
                <a:latin typeface="Times New Roman" pitchFamily="18" charset="0"/>
                <a:ea typeface="+mn-ea"/>
                <a:cs typeface="+mn-cs"/>
              </a:rPr>
              <a:t>, </a:t>
            </a:r>
            <a:r>
              <a:rPr lang="en-US" sz="1100" b="1" i="0" kern="1200" dirty="0" smtClean="0">
                <a:solidFill>
                  <a:schemeClr val="tx1"/>
                </a:solidFill>
                <a:effectLst/>
                <a:latin typeface="Times New Roman" pitchFamily="18" charset="0"/>
                <a:ea typeface="+mn-ea"/>
                <a:cs typeface="+mn-cs"/>
              </a:rPr>
              <a:t>pulse shaping</a:t>
            </a:r>
            <a:r>
              <a:rPr lang="en-US" sz="1100" b="0" i="0" kern="1200" dirty="0" smtClean="0">
                <a:solidFill>
                  <a:schemeClr val="tx1"/>
                </a:solidFill>
                <a:effectLst/>
                <a:latin typeface="Times New Roman" pitchFamily="18" charset="0"/>
                <a:ea typeface="+mn-ea"/>
                <a:cs typeface="+mn-cs"/>
              </a:rPr>
              <a:t> is the process of changing the waveform of transmitted pulses. Its purpose is to make the transmitted signal better suited to its purpose or the </a:t>
            </a:r>
            <a:r>
              <a:rPr lang="en-US" sz="1100" b="0" i="0" u="none" strike="noStrike" kern="1200" dirty="0" smtClean="0">
                <a:solidFill>
                  <a:schemeClr val="tx1"/>
                </a:solidFill>
                <a:effectLst/>
                <a:latin typeface="Times New Roman" pitchFamily="18" charset="0"/>
                <a:ea typeface="+mn-ea"/>
                <a:cs typeface="+mn-cs"/>
                <a:hlinkClick r:id="rId5" tooltip="Communication channel"/>
              </a:rPr>
              <a:t>communication channel</a:t>
            </a:r>
            <a:r>
              <a:rPr lang="en-US" sz="1100" b="0" i="0" kern="1200" dirty="0" smtClean="0">
                <a:solidFill>
                  <a:schemeClr val="tx1"/>
                </a:solidFill>
                <a:effectLst/>
                <a:latin typeface="Times New Roman" pitchFamily="18" charset="0"/>
                <a:ea typeface="+mn-ea"/>
                <a:cs typeface="+mn-cs"/>
              </a:rPr>
              <a:t>, typically by limiting the effective </a:t>
            </a:r>
            <a:r>
              <a:rPr lang="en-US" sz="1100" b="0" i="0" u="none" strike="noStrike" kern="1200" dirty="0" smtClean="0">
                <a:solidFill>
                  <a:schemeClr val="tx1"/>
                </a:solidFill>
                <a:effectLst/>
                <a:latin typeface="Times New Roman" pitchFamily="18" charset="0"/>
                <a:ea typeface="+mn-ea"/>
                <a:cs typeface="+mn-cs"/>
                <a:hlinkClick r:id="rId6" tooltip="Bandwidth (signal processing)"/>
              </a:rPr>
              <a:t>bandwidth</a:t>
            </a:r>
            <a:r>
              <a:rPr lang="en-US" sz="1100" b="0" i="0" kern="1200" dirty="0" smtClean="0">
                <a:solidFill>
                  <a:schemeClr val="tx1"/>
                </a:solidFill>
                <a:effectLst/>
                <a:latin typeface="Times New Roman" pitchFamily="18" charset="0"/>
                <a:ea typeface="+mn-ea"/>
                <a:cs typeface="+mn-cs"/>
              </a:rPr>
              <a:t> of the transmission. By filtering the transmitted pulses this way, the </a:t>
            </a:r>
            <a:r>
              <a:rPr lang="en-US" sz="1100" b="0" i="0" u="none" strike="noStrike" kern="1200" dirty="0" err="1" smtClean="0">
                <a:solidFill>
                  <a:schemeClr val="tx1"/>
                </a:solidFill>
                <a:effectLst/>
                <a:latin typeface="Times New Roman" pitchFamily="18" charset="0"/>
                <a:ea typeface="+mn-ea"/>
                <a:cs typeface="+mn-cs"/>
                <a:hlinkClick r:id="rId7" tooltip="Intersymbol interference"/>
              </a:rPr>
              <a:t>intersymbol</a:t>
            </a:r>
            <a:r>
              <a:rPr lang="en-US" sz="1100" b="0" i="0" u="none" strike="noStrike" kern="1200" dirty="0" smtClean="0">
                <a:solidFill>
                  <a:schemeClr val="tx1"/>
                </a:solidFill>
                <a:effectLst/>
                <a:latin typeface="Times New Roman" pitchFamily="18" charset="0"/>
                <a:ea typeface="+mn-ea"/>
                <a:cs typeface="+mn-cs"/>
                <a:hlinkClick r:id="rId7" tooltip="Intersymbol interference"/>
              </a:rPr>
              <a:t> interference</a:t>
            </a:r>
            <a:r>
              <a:rPr lang="en-US" sz="1100" b="0" i="0" kern="1200" dirty="0" smtClean="0">
                <a:solidFill>
                  <a:schemeClr val="tx1"/>
                </a:solidFill>
                <a:effectLst/>
                <a:latin typeface="Times New Roman" pitchFamily="18" charset="0"/>
                <a:ea typeface="+mn-ea"/>
                <a:cs typeface="+mn-cs"/>
              </a:rPr>
              <a:t> caused by the channel can be kept in control. In RF communication, pulse shaping is essential for making the signal fit in its frequency band. </a:t>
            </a:r>
            <a:r>
              <a:rPr lang="en-US" sz="1100" b="0" i="0" kern="1200" smtClean="0">
                <a:solidFill>
                  <a:schemeClr val="tx1"/>
                </a:solidFill>
                <a:effectLst/>
                <a:latin typeface="Times New Roman" pitchFamily="18" charset="0"/>
                <a:ea typeface="+mn-ea"/>
                <a:cs typeface="+mn-cs"/>
              </a:rPr>
              <a:t>BT-Bit Time.</a:t>
            </a:r>
            <a:endParaRPr lang="en-US" sz="1100" b="0" i="0" kern="1200" dirty="0" smtClean="0">
              <a:solidFill>
                <a:schemeClr val="tx1"/>
              </a:solidFill>
              <a:effectLst/>
              <a:latin typeface="Times New Roman" pitchFamily="18" charset="0"/>
              <a:ea typeface="+mn-ea"/>
              <a:cs typeface="+mn-cs"/>
            </a:endParaRPr>
          </a:p>
          <a:p>
            <a:r>
              <a:rPr lang="en-US" sz="1200" b="1" i="0" kern="1200" dirty="0" smtClean="0">
                <a:solidFill>
                  <a:schemeClr val="tx1"/>
                </a:solidFill>
                <a:effectLst/>
                <a:latin typeface="Times New Roman" pitchFamily="18" charset="0"/>
                <a:ea typeface="+mn-ea"/>
                <a:cs typeface="+mn-cs"/>
              </a:rPr>
              <a:t>GSM</a:t>
            </a:r>
            <a:r>
              <a:rPr lang="en-US" sz="1200" b="0" i="0" kern="1200" dirty="0" smtClean="0">
                <a:solidFill>
                  <a:schemeClr val="tx1"/>
                </a:solidFill>
                <a:effectLst/>
                <a:latin typeface="Times New Roman" pitchFamily="18" charset="0"/>
                <a:ea typeface="+mn-ea"/>
                <a:cs typeface="+mn-cs"/>
              </a:rPr>
              <a:t> (Global System for Mobile Communications,)</a:t>
            </a:r>
            <a:endParaRPr lang="en-US" sz="1100"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27</a:t>
            </a:fld>
            <a:endParaRPr lang="en-US"/>
          </a:p>
        </p:txBody>
      </p:sp>
    </p:spTree>
    <p:extLst>
      <p:ext uri="{BB962C8B-B14F-4D97-AF65-F5344CB8AC3E}">
        <p14:creationId xmlns:p14="http://schemas.microsoft.com/office/powerpoint/2010/main" val="429920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443FC9-0EDA-442D-82A7-4DCFA0167D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3361335C-6FFF-4D13-BF92-F0A7C6F3D5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195F1F87-17FE-4EE1-9E9E-85E5AEB7A3BB}"/>
              </a:ext>
            </a:extLst>
          </p:cNvPr>
          <p:cNvSpPr>
            <a:spLocks noGrp="1"/>
          </p:cNvSpPr>
          <p:nvPr>
            <p:ph type="dt" sz="half" idx="10"/>
          </p:nvPr>
        </p:nvSpPr>
        <p:spPr/>
        <p:txBody>
          <a:bodyPr/>
          <a:lstStyle/>
          <a:p>
            <a:fld id="{423212EF-8D8E-42B3-943A-561354719818}" type="datetimeFigureOut">
              <a:rPr lang="en-US" smtClean="0"/>
              <a:t>10-Sep-23</a:t>
            </a:fld>
            <a:endParaRPr lang="en-US"/>
          </a:p>
        </p:txBody>
      </p:sp>
      <p:sp>
        <p:nvSpPr>
          <p:cNvPr id="5" name="Footer Placeholder 4">
            <a:extLst>
              <a:ext uri="{FF2B5EF4-FFF2-40B4-BE49-F238E27FC236}">
                <a16:creationId xmlns="" xmlns:a16="http://schemas.microsoft.com/office/drawing/2014/main" id="{E69B0E3C-D0BA-4C18-8736-147FC41E8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23330B6-1409-4DD7-9FEE-04CD12DFD259}"/>
              </a:ext>
            </a:extLst>
          </p:cNvPr>
          <p:cNvSpPr>
            <a:spLocks noGrp="1"/>
          </p:cNvSpPr>
          <p:nvPr>
            <p:ph type="sldNum" sz="quarter" idx="12"/>
          </p:nvPr>
        </p:nvSpPr>
        <p:spPr/>
        <p:txBody>
          <a:bodyPr/>
          <a:lstStyle/>
          <a:p>
            <a:fld id="{130F3C1C-EF3E-4AC8-AFF2-FE29A3CCBE90}" type="slidenum">
              <a:rPr lang="en-US" smtClean="0"/>
              <a:t>‹#›</a:t>
            </a:fld>
            <a:endParaRPr lang="en-US"/>
          </a:p>
        </p:txBody>
      </p:sp>
    </p:spTree>
    <p:extLst>
      <p:ext uri="{BB962C8B-B14F-4D97-AF65-F5344CB8AC3E}">
        <p14:creationId xmlns:p14="http://schemas.microsoft.com/office/powerpoint/2010/main" val="1584871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C7D310-5C5D-4768-8D8A-4ABB6BBB70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1B6F8EAD-2D56-4681-9F4E-CFAF115B1C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2085251-6381-4273-9F7F-7DE84E56C7DF}"/>
              </a:ext>
            </a:extLst>
          </p:cNvPr>
          <p:cNvSpPr>
            <a:spLocks noGrp="1"/>
          </p:cNvSpPr>
          <p:nvPr>
            <p:ph type="dt" sz="half" idx="10"/>
          </p:nvPr>
        </p:nvSpPr>
        <p:spPr/>
        <p:txBody>
          <a:bodyPr/>
          <a:lstStyle/>
          <a:p>
            <a:fld id="{423212EF-8D8E-42B3-943A-561354719818}" type="datetimeFigureOut">
              <a:rPr lang="en-US" smtClean="0"/>
              <a:t>10-Sep-23</a:t>
            </a:fld>
            <a:endParaRPr lang="en-US"/>
          </a:p>
        </p:txBody>
      </p:sp>
      <p:sp>
        <p:nvSpPr>
          <p:cNvPr id="5" name="Footer Placeholder 4">
            <a:extLst>
              <a:ext uri="{FF2B5EF4-FFF2-40B4-BE49-F238E27FC236}">
                <a16:creationId xmlns="" xmlns:a16="http://schemas.microsoft.com/office/drawing/2014/main" id="{6C2CE25A-D425-4027-B1F5-1650B115D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2AAA0F9-61AF-406B-BA0F-497EEACE5379}"/>
              </a:ext>
            </a:extLst>
          </p:cNvPr>
          <p:cNvSpPr>
            <a:spLocks noGrp="1"/>
          </p:cNvSpPr>
          <p:nvPr>
            <p:ph type="sldNum" sz="quarter" idx="12"/>
          </p:nvPr>
        </p:nvSpPr>
        <p:spPr/>
        <p:txBody>
          <a:bodyPr/>
          <a:lstStyle/>
          <a:p>
            <a:fld id="{130F3C1C-EF3E-4AC8-AFF2-FE29A3CCBE90}" type="slidenum">
              <a:rPr lang="en-US" smtClean="0"/>
              <a:t>‹#›</a:t>
            </a:fld>
            <a:endParaRPr lang="en-US"/>
          </a:p>
        </p:txBody>
      </p:sp>
    </p:spTree>
    <p:extLst>
      <p:ext uri="{BB962C8B-B14F-4D97-AF65-F5344CB8AC3E}">
        <p14:creationId xmlns:p14="http://schemas.microsoft.com/office/powerpoint/2010/main" val="3386103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254663CF-10B8-4D9A-98BB-1D813D3897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1A691DD2-9957-4B97-AAC5-1D3027FDA0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912A7E9-B929-463A-B9CB-5E8CA90AF6DF}"/>
              </a:ext>
            </a:extLst>
          </p:cNvPr>
          <p:cNvSpPr>
            <a:spLocks noGrp="1"/>
          </p:cNvSpPr>
          <p:nvPr>
            <p:ph type="dt" sz="half" idx="10"/>
          </p:nvPr>
        </p:nvSpPr>
        <p:spPr/>
        <p:txBody>
          <a:bodyPr/>
          <a:lstStyle/>
          <a:p>
            <a:fld id="{423212EF-8D8E-42B3-943A-561354719818}" type="datetimeFigureOut">
              <a:rPr lang="en-US" smtClean="0"/>
              <a:t>10-Sep-23</a:t>
            </a:fld>
            <a:endParaRPr lang="en-US"/>
          </a:p>
        </p:txBody>
      </p:sp>
      <p:sp>
        <p:nvSpPr>
          <p:cNvPr id="5" name="Footer Placeholder 4">
            <a:extLst>
              <a:ext uri="{FF2B5EF4-FFF2-40B4-BE49-F238E27FC236}">
                <a16:creationId xmlns="" xmlns:a16="http://schemas.microsoft.com/office/drawing/2014/main" id="{A1B71267-010E-45B0-BDA1-5A3617B5E3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63CC9EB-D2A5-45BF-A096-8FFE3F59E205}"/>
              </a:ext>
            </a:extLst>
          </p:cNvPr>
          <p:cNvSpPr>
            <a:spLocks noGrp="1"/>
          </p:cNvSpPr>
          <p:nvPr>
            <p:ph type="sldNum" sz="quarter" idx="12"/>
          </p:nvPr>
        </p:nvSpPr>
        <p:spPr/>
        <p:txBody>
          <a:bodyPr/>
          <a:lstStyle/>
          <a:p>
            <a:fld id="{130F3C1C-EF3E-4AC8-AFF2-FE29A3CCBE90}" type="slidenum">
              <a:rPr lang="en-US" smtClean="0"/>
              <a:t>‹#›</a:t>
            </a:fld>
            <a:endParaRPr lang="en-US"/>
          </a:p>
        </p:txBody>
      </p:sp>
    </p:spTree>
    <p:extLst>
      <p:ext uri="{BB962C8B-B14F-4D97-AF65-F5344CB8AC3E}">
        <p14:creationId xmlns:p14="http://schemas.microsoft.com/office/powerpoint/2010/main" val="783358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E2172C-65BE-4D9A-A396-AE10D8123448}"/>
              </a:ext>
            </a:extLst>
          </p:cNvPr>
          <p:cNvSpPr>
            <a:spLocks noGrp="1"/>
          </p:cNvSpPr>
          <p:nvPr>
            <p:ph type="title" hasCustomPrompt="1"/>
          </p:nvPr>
        </p:nvSpPr>
        <p:spPr/>
        <p:txBody>
          <a:bodyPr/>
          <a:lstStyle>
            <a:lvl1pPr>
              <a:defRPr b="1">
                <a:latin typeface="Gill Sans MT" panose="020B0502020104020203" pitchFamily="34" charset="0"/>
              </a:defRPr>
            </a:lvl1pPr>
          </a:lstStyle>
          <a:p>
            <a:r>
              <a:rPr lang="en-US" dirty="0" smtClean="0"/>
              <a:t>CLICK TO EDIT MASTER TITLE STYLE</a:t>
            </a:r>
            <a:endParaRPr lang="en-US" dirty="0"/>
          </a:p>
        </p:txBody>
      </p:sp>
      <p:sp>
        <p:nvSpPr>
          <p:cNvPr id="3" name="Content Placeholder 2">
            <a:extLst>
              <a:ext uri="{FF2B5EF4-FFF2-40B4-BE49-F238E27FC236}">
                <a16:creationId xmlns="" xmlns:a16="http://schemas.microsoft.com/office/drawing/2014/main" id="{11505607-C9CF-4A0E-BC6B-2CD4E18EE3EC}"/>
              </a:ext>
            </a:extLst>
          </p:cNvPr>
          <p:cNvSpPr>
            <a:spLocks noGrp="1"/>
          </p:cNvSpPr>
          <p:nvPr>
            <p:ph idx="1"/>
          </p:nvPr>
        </p:nvSpPr>
        <p:spPr/>
        <p:txBody>
          <a:bodyPr>
            <a:normAutofit/>
          </a:bodyPr>
          <a:lstStyle>
            <a:lvl1pPr marL="228600" indent="-228600">
              <a:buFont typeface="Wingdings" panose="05000000000000000000" pitchFamily="2" charset="2"/>
              <a:buChar char="ü"/>
              <a:defRPr sz="2200">
                <a:latin typeface="Gill Sans MT" panose="020B0502020104020203" pitchFamily="34" charset="0"/>
              </a:defRPr>
            </a:lvl1pPr>
            <a:lvl2pPr marL="685800" indent="-228600">
              <a:buFont typeface="Gill Sans MT" panose="020B0502020104020203" pitchFamily="34" charset="0"/>
              <a:buChar char="—"/>
              <a:defRPr sz="2200">
                <a:latin typeface="Gill Sans MT" panose="020B0502020104020203" pitchFamily="34" charset="0"/>
              </a:defRPr>
            </a:lvl2pPr>
            <a:lvl3pPr>
              <a:defRPr sz="2200">
                <a:latin typeface="Gill Sans MT" panose="020B0502020104020203" pitchFamily="34" charset="0"/>
              </a:defRPr>
            </a:lvl3pPr>
            <a:lvl4pPr>
              <a:defRPr sz="2200">
                <a:latin typeface="Gill Sans MT" panose="020B0502020104020203" pitchFamily="34" charset="0"/>
              </a:defRPr>
            </a:lvl4pPr>
            <a:lvl5pPr>
              <a:defRPr sz="2200">
                <a:latin typeface="Gill Sans MT" panose="020B05020201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8C8E3F22-5736-465C-BC80-5D0146073DC9}"/>
              </a:ext>
            </a:extLst>
          </p:cNvPr>
          <p:cNvSpPr>
            <a:spLocks noGrp="1"/>
          </p:cNvSpPr>
          <p:nvPr>
            <p:ph type="dt" sz="half" idx="10"/>
          </p:nvPr>
        </p:nvSpPr>
        <p:spPr/>
        <p:txBody>
          <a:bodyPr/>
          <a:lstStyle/>
          <a:p>
            <a:fld id="{423212EF-8D8E-42B3-943A-561354719818}" type="datetimeFigureOut">
              <a:rPr lang="en-US" smtClean="0"/>
              <a:t>10-Sep-23</a:t>
            </a:fld>
            <a:endParaRPr lang="en-US"/>
          </a:p>
        </p:txBody>
      </p:sp>
      <p:sp>
        <p:nvSpPr>
          <p:cNvPr id="5" name="Footer Placeholder 4">
            <a:extLst>
              <a:ext uri="{FF2B5EF4-FFF2-40B4-BE49-F238E27FC236}">
                <a16:creationId xmlns="" xmlns:a16="http://schemas.microsoft.com/office/drawing/2014/main" id="{3E4D3B69-F24F-44B4-BE1B-AACA5DBC94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36F6D17-34B4-415F-B451-1EE516457C91}"/>
              </a:ext>
            </a:extLst>
          </p:cNvPr>
          <p:cNvSpPr>
            <a:spLocks noGrp="1"/>
          </p:cNvSpPr>
          <p:nvPr>
            <p:ph type="sldNum" sz="quarter" idx="12"/>
          </p:nvPr>
        </p:nvSpPr>
        <p:spPr/>
        <p:txBody>
          <a:bodyPr/>
          <a:lstStyle/>
          <a:p>
            <a:fld id="{130F3C1C-EF3E-4AC8-AFF2-FE29A3CCBE90}" type="slidenum">
              <a:rPr lang="en-US" smtClean="0"/>
              <a:t>‹#›</a:t>
            </a:fld>
            <a:endParaRPr lang="en-US"/>
          </a:p>
        </p:txBody>
      </p:sp>
    </p:spTree>
    <p:extLst>
      <p:ext uri="{BB962C8B-B14F-4D97-AF65-F5344CB8AC3E}">
        <p14:creationId xmlns:p14="http://schemas.microsoft.com/office/powerpoint/2010/main" val="3808306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73CA93-7E97-4481-8BAB-1ADD3E5470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889CBD19-D97C-4AB3-9A7E-DB82EACAC6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C32E3611-8A83-4CD7-9394-66379B94AE97}"/>
              </a:ext>
            </a:extLst>
          </p:cNvPr>
          <p:cNvSpPr>
            <a:spLocks noGrp="1"/>
          </p:cNvSpPr>
          <p:nvPr>
            <p:ph type="dt" sz="half" idx="10"/>
          </p:nvPr>
        </p:nvSpPr>
        <p:spPr/>
        <p:txBody>
          <a:bodyPr/>
          <a:lstStyle/>
          <a:p>
            <a:fld id="{423212EF-8D8E-42B3-943A-561354719818}" type="datetimeFigureOut">
              <a:rPr lang="en-US" smtClean="0"/>
              <a:t>10-Sep-23</a:t>
            </a:fld>
            <a:endParaRPr lang="en-US"/>
          </a:p>
        </p:txBody>
      </p:sp>
      <p:sp>
        <p:nvSpPr>
          <p:cNvPr id="5" name="Footer Placeholder 4">
            <a:extLst>
              <a:ext uri="{FF2B5EF4-FFF2-40B4-BE49-F238E27FC236}">
                <a16:creationId xmlns="" xmlns:a16="http://schemas.microsoft.com/office/drawing/2014/main" id="{47A44C8A-F4DB-4730-A76C-87D4A77AF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89ECA79-662A-4676-9E1B-88B29F2229DF}"/>
              </a:ext>
            </a:extLst>
          </p:cNvPr>
          <p:cNvSpPr>
            <a:spLocks noGrp="1"/>
          </p:cNvSpPr>
          <p:nvPr>
            <p:ph type="sldNum" sz="quarter" idx="12"/>
          </p:nvPr>
        </p:nvSpPr>
        <p:spPr/>
        <p:txBody>
          <a:bodyPr/>
          <a:lstStyle/>
          <a:p>
            <a:fld id="{130F3C1C-EF3E-4AC8-AFF2-FE29A3CCBE90}" type="slidenum">
              <a:rPr lang="en-US" smtClean="0"/>
              <a:t>‹#›</a:t>
            </a:fld>
            <a:endParaRPr lang="en-US"/>
          </a:p>
        </p:txBody>
      </p:sp>
    </p:spTree>
    <p:extLst>
      <p:ext uri="{BB962C8B-B14F-4D97-AF65-F5344CB8AC3E}">
        <p14:creationId xmlns:p14="http://schemas.microsoft.com/office/powerpoint/2010/main" val="4198426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9FF9D1-2F2B-4FFC-8460-712C2807F68D}"/>
              </a:ext>
            </a:extLst>
          </p:cNvPr>
          <p:cNvSpPr>
            <a:spLocks noGrp="1"/>
          </p:cNvSpPr>
          <p:nvPr>
            <p:ph type="title" hasCustomPrompt="1"/>
          </p:nvPr>
        </p:nvSpPr>
        <p:spPr/>
        <p:txBody>
          <a:bodyPr/>
          <a:lstStyle>
            <a:lvl1pPr>
              <a:defRPr b="1">
                <a:latin typeface="Gill Sans MT" panose="020B0502020104020203" pitchFamily="34" charset="0"/>
              </a:defRPr>
            </a:lvl1pPr>
          </a:lstStyle>
          <a:p>
            <a:r>
              <a:rPr lang="en-US" dirty="0" smtClean="0"/>
              <a:t>CLICK TO EDIT MASTER TITLE STYLE</a:t>
            </a:r>
            <a:endParaRPr lang="en-US" dirty="0"/>
          </a:p>
        </p:txBody>
      </p:sp>
      <p:sp>
        <p:nvSpPr>
          <p:cNvPr id="3" name="Content Placeholder 2">
            <a:extLst>
              <a:ext uri="{FF2B5EF4-FFF2-40B4-BE49-F238E27FC236}">
                <a16:creationId xmlns="" xmlns:a16="http://schemas.microsoft.com/office/drawing/2014/main" id="{D677D02E-3EE0-449F-8C1A-0ADD8978B142}"/>
              </a:ext>
            </a:extLst>
          </p:cNvPr>
          <p:cNvSpPr>
            <a:spLocks noGrp="1"/>
          </p:cNvSpPr>
          <p:nvPr>
            <p:ph sz="half" idx="1"/>
          </p:nvPr>
        </p:nvSpPr>
        <p:spPr>
          <a:xfrm>
            <a:off x="838200" y="1825625"/>
            <a:ext cx="5181600" cy="4351338"/>
          </a:xfrm>
        </p:spPr>
        <p:txBody>
          <a:bodyPr>
            <a:normAutofit/>
          </a:bodyPr>
          <a:lstStyle>
            <a:lvl1pPr marL="228600" indent="-228600">
              <a:buFont typeface="Wingdings" panose="05000000000000000000" pitchFamily="2" charset="2"/>
              <a:buChar char="ü"/>
              <a:defRPr sz="2400">
                <a:latin typeface="Gill Sans MT" panose="020B0502020104020203" pitchFamily="34" charset="0"/>
              </a:defRPr>
            </a:lvl1pPr>
            <a:lvl2pPr marL="685800" indent="-228600">
              <a:buFont typeface="Calibri" panose="020F0502020204030204" pitchFamily="34" charset="0"/>
              <a:buChar char="—"/>
              <a:defRPr sz="2400">
                <a:latin typeface="Gill Sans MT" panose="020B0502020104020203" pitchFamily="34" charset="0"/>
              </a:defRPr>
            </a:lvl2pPr>
            <a:lvl3pPr>
              <a:defRPr sz="2400">
                <a:latin typeface="Gill Sans MT" panose="020B0502020104020203" pitchFamily="34" charset="0"/>
              </a:defRPr>
            </a:lvl3pPr>
            <a:lvl4pPr>
              <a:defRPr sz="2400">
                <a:latin typeface="Gill Sans MT" panose="020B0502020104020203" pitchFamily="34" charset="0"/>
              </a:defRPr>
            </a:lvl4pPr>
            <a:lvl5pPr>
              <a:defRPr sz="2400">
                <a:latin typeface="Gill Sans MT" panose="020B05020201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 xmlns:a16="http://schemas.microsoft.com/office/drawing/2014/main" id="{75632D4E-2BCF-4779-8225-60CB9DBD8B86}"/>
              </a:ext>
            </a:extLst>
          </p:cNvPr>
          <p:cNvSpPr>
            <a:spLocks noGrp="1"/>
          </p:cNvSpPr>
          <p:nvPr>
            <p:ph sz="half" idx="2"/>
          </p:nvPr>
        </p:nvSpPr>
        <p:spPr>
          <a:xfrm>
            <a:off x="6172200" y="1825625"/>
            <a:ext cx="5181600" cy="4351338"/>
          </a:xfrm>
        </p:spPr>
        <p:txBody>
          <a:bodyPr>
            <a:normAutofit/>
          </a:bodyPr>
          <a:lstStyle>
            <a:lvl1pPr>
              <a:defRPr sz="2400">
                <a:latin typeface="Gill Sans MT" panose="020B0502020104020203" pitchFamily="34" charset="0"/>
              </a:defRPr>
            </a:lvl1pPr>
            <a:lvl2pPr>
              <a:defRPr sz="2400">
                <a:latin typeface="Gill Sans MT" panose="020B0502020104020203" pitchFamily="34" charset="0"/>
              </a:defRPr>
            </a:lvl2pPr>
            <a:lvl3pPr>
              <a:defRPr sz="2400">
                <a:latin typeface="Gill Sans MT" panose="020B0502020104020203" pitchFamily="34" charset="0"/>
              </a:defRPr>
            </a:lvl3pPr>
            <a:lvl4pPr>
              <a:defRPr sz="2400">
                <a:latin typeface="Gill Sans MT" panose="020B0502020104020203" pitchFamily="34" charset="0"/>
              </a:defRPr>
            </a:lvl4pPr>
            <a:lvl5pPr>
              <a:defRPr sz="2400">
                <a:latin typeface="Gill Sans MT" panose="020B05020201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 xmlns:a16="http://schemas.microsoft.com/office/drawing/2014/main" id="{04B202ED-4477-4DE7-9899-2EC8C445B19D}"/>
              </a:ext>
            </a:extLst>
          </p:cNvPr>
          <p:cNvSpPr>
            <a:spLocks noGrp="1"/>
          </p:cNvSpPr>
          <p:nvPr>
            <p:ph type="dt" sz="half" idx="10"/>
          </p:nvPr>
        </p:nvSpPr>
        <p:spPr/>
        <p:txBody>
          <a:bodyPr/>
          <a:lstStyle/>
          <a:p>
            <a:fld id="{423212EF-8D8E-42B3-943A-561354719818}" type="datetimeFigureOut">
              <a:rPr lang="en-US" smtClean="0"/>
              <a:t>10-Sep-23</a:t>
            </a:fld>
            <a:endParaRPr lang="en-US"/>
          </a:p>
        </p:txBody>
      </p:sp>
      <p:sp>
        <p:nvSpPr>
          <p:cNvPr id="6" name="Footer Placeholder 5">
            <a:extLst>
              <a:ext uri="{FF2B5EF4-FFF2-40B4-BE49-F238E27FC236}">
                <a16:creationId xmlns="" xmlns:a16="http://schemas.microsoft.com/office/drawing/2014/main" id="{A926A77F-93A6-4C2E-B6F9-94CEC766E6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CBFF072-86D8-43AE-B885-3D70FE03CB97}"/>
              </a:ext>
            </a:extLst>
          </p:cNvPr>
          <p:cNvSpPr>
            <a:spLocks noGrp="1"/>
          </p:cNvSpPr>
          <p:nvPr>
            <p:ph type="sldNum" sz="quarter" idx="12"/>
          </p:nvPr>
        </p:nvSpPr>
        <p:spPr/>
        <p:txBody>
          <a:bodyPr/>
          <a:lstStyle/>
          <a:p>
            <a:fld id="{130F3C1C-EF3E-4AC8-AFF2-FE29A3CCBE90}" type="slidenum">
              <a:rPr lang="en-US" smtClean="0"/>
              <a:t>‹#›</a:t>
            </a:fld>
            <a:endParaRPr lang="en-US"/>
          </a:p>
        </p:txBody>
      </p:sp>
    </p:spTree>
    <p:extLst>
      <p:ext uri="{BB962C8B-B14F-4D97-AF65-F5344CB8AC3E}">
        <p14:creationId xmlns:p14="http://schemas.microsoft.com/office/powerpoint/2010/main" val="764773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9D43A9-6647-4353-AAFF-F216DFCCB0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53B1608C-300C-4CBE-AE71-E025C1F4D3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AB7AC77C-2399-42B0-ABA9-D6EB3592D0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4A61B677-7C59-4EC1-8AA1-0303C1511A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4308507B-3193-4556-84B9-8028616A65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39F1E94E-627F-47E7-A87F-0F79D4CF9E43}"/>
              </a:ext>
            </a:extLst>
          </p:cNvPr>
          <p:cNvSpPr>
            <a:spLocks noGrp="1"/>
          </p:cNvSpPr>
          <p:nvPr>
            <p:ph type="dt" sz="half" idx="10"/>
          </p:nvPr>
        </p:nvSpPr>
        <p:spPr/>
        <p:txBody>
          <a:bodyPr/>
          <a:lstStyle/>
          <a:p>
            <a:fld id="{423212EF-8D8E-42B3-943A-561354719818}" type="datetimeFigureOut">
              <a:rPr lang="en-US" smtClean="0"/>
              <a:t>10-Sep-23</a:t>
            </a:fld>
            <a:endParaRPr lang="en-US"/>
          </a:p>
        </p:txBody>
      </p:sp>
      <p:sp>
        <p:nvSpPr>
          <p:cNvPr id="8" name="Footer Placeholder 7">
            <a:extLst>
              <a:ext uri="{FF2B5EF4-FFF2-40B4-BE49-F238E27FC236}">
                <a16:creationId xmlns="" xmlns:a16="http://schemas.microsoft.com/office/drawing/2014/main" id="{4C03B3D4-485D-48DE-81A3-0ADE9FC5A2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A24A8A03-03FB-429B-8B5F-F33568563E93}"/>
              </a:ext>
            </a:extLst>
          </p:cNvPr>
          <p:cNvSpPr>
            <a:spLocks noGrp="1"/>
          </p:cNvSpPr>
          <p:nvPr>
            <p:ph type="sldNum" sz="quarter" idx="12"/>
          </p:nvPr>
        </p:nvSpPr>
        <p:spPr/>
        <p:txBody>
          <a:bodyPr/>
          <a:lstStyle/>
          <a:p>
            <a:fld id="{130F3C1C-EF3E-4AC8-AFF2-FE29A3CCBE90}" type="slidenum">
              <a:rPr lang="en-US" smtClean="0"/>
              <a:t>‹#›</a:t>
            </a:fld>
            <a:endParaRPr lang="en-US"/>
          </a:p>
        </p:txBody>
      </p:sp>
    </p:spTree>
    <p:extLst>
      <p:ext uri="{BB962C8B-B14F-4D97-AF65-F5344CB8AC3E}">
        <p14:creationId xmlns:p14="http://schemas.microsoft.com/office/powerpoint/2010/main" val="1556876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5D74F3-9B9B-418D-8B96-93E76FB2A4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44BFE004-20DE-454E-B351-EDE76257E690}"/>
              </a:ext>
            </a:extLst>
          </p:cNvPr>
          <p:cNvSpPr>
            <a:spLocks noGrp="1"/>
          </p:cNvSpPr>
          <p:nvPr>
            <p:ph type="dt" sz="half" idx="10"/>
          </p:nvPr>
        </p:nvSpPr>
        <p:spPr/>
        <p:txBody>
          <a:bodyPr/>
          <a:lstStyle/>
          <a:p>
            <a:fld id="{423212EF-8D8E-42B3-943A-561354719818}" type="datetimeFigureOut">
              <a:rPr lang="en-US" smtClean="0"/>
              <a:t>10-Sep-23</a:t>
            </a:fld>
            <a:endParaRPr lang="en-US"/>
          </a:p>
        </p:txBody>
      </p:sp>
      <p:sp>
        <p:nvSpPr>
          <p:cNvPr id="4" name="Footer Placeholder 3">
            <a:extLst>
              <a:ext uri="{FF2B5EF4-FFF2-40B4-BE49-F238E27FC236}">
                <a16:creationId xmlns="" xmlns:a16="http://schemas.microsoft.com/office/drawing/2014/main" id="{043EBDC3-9D4D-43DF-A7FA-3508E3B3E8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C9C81495-7D60-41C7-B414-0EBC476C86ED}"/>
              </a:ext>
            </a:extLst>
          </p:cNvPr>
          <p:cNvSpPr>
            <a:spLocks noGrp="1"/>
          </p:cNvSpPr>
          <p:nvPr>
            <p:ph type="sldNum" sz="quarter" idx="12"/>
          </p:nvPr>
        </p:nvSpPr>
        <p:spPr/>
        <p:txBody>
          <a:bodyPr/>
          <a:lstStyle/>
          <a:p>
            <a:fld id="{130F3C1C-EF3E-4AC8-AFF2-FE29A3CCBE90}" type="slidenum">
              <a:rPr lang="en-US" smtClean="0"/>
              <a:t>‹#›</a:t>
            </a:fld>
            <a:endParaRPr lang="en-US"/>
          </a:p>
        </p:txBody>
      </p:sp>
    </p:spTree>
    <p:extLst>
      <p:ext uri="{BB962C8B-B14F-4D97-AF65-F5344CB8AC3E}">
        <p14:creationId xmlns:p14="http://schemas.microsoft.com/office/powerpoint/2010/main" val="2107882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65E9AE50-6F15-4A04-8010-F8FAEA59D50F}"/>
              </a:ext>
            </a:extLst>
          </p:cNvPr>
          <p:cNvSpPr>
            <a:spLocks noGrp="1"/>
          </p:cNvSpPr>
          <p:nvPr>
            <p:ph type="dt" sz="half" idx="10"/>
          </p:nvPr>
        </p:nvSpPr>
        <p:spPr/>
        <p:txBody>
          <a:bodyPr/>
          <a:lstStyle/>
          <a:p>
            <a:fld id="{423212EF-8D8E-42B3-943A-561354719818}" type="datetimeFigureOut">
              <a:rPr lang="en-US" smtClean="0"/>
              <a:t>10-Sep-23</a:t>
            </a:fld>
            <a:endParaRPr lang="en-US"/>
          </a:p>
        </p:txBody>
      </p:sp>
      <p:sp>
        <p:nvSpPr>
          <p:cNvPr id="3" name="Footer Placeholder 2">
            <a:extLst>
              <a:ext uri="{FF2B5EF4-FFF2-40B4-BE49-F238E27FC236}">
                <a16:creationId xmlns="" xmlns:a16="http://schemas.microsoft.com/office/drawing/2014/main" id="{36986817-3F11-41EE-9715-44BFEF7DEF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08251FBE-76B8-493E-A48D-8652A1091B36}"/>
              </a:ext>
            </a:extLst>
          </p:cNvPr>
          <p:cNvSpPr>
            <a:spLocks noGrp="1"/>
          </p:cNvSpPr>
          <p:nvPr>
            <p:ph type="sldNum" sz="quarter" idx="12"/>
          </p:nvPr>
        </p:nvSpPr>
        <p:spPr/>
        <p:txBody>
          <a:bodyPr/>
          <a:lstStyle/>
          <a:p>
            <a:fld id="{130F3C1C-EF3E-4AC8-AFF2-FE29A3CCBE90}" type="slidenum">
              <a:rPr lang="en-US" smtClean="0"/>
              <a:t>‹#›</a:t>
            </a:fld>
            <a:endParaRPr lang="en-US"/>
          </a:p>
        </p:txBody>
      </p:sp>
    </p:spTree>
    <p:extLst>
      <p:ext uri="{BB962C8B-B14F-4D97-AF65-F5344CB8AC3E}">
        <p14:creationId xmlns:p14="http://schemas.microsoft.com/office/powerpoint/2010/main" val="3809267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DADB12-E0C3-4DA3-9751-77E0E56171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2AF5DB29-48AE-4D71-9C83-A478E03A7A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216DE88F-1641-402F-8CDB-18E3C11C54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D168BEA-9EA8-4777-B4BD-321F80CDC2D3}"/>
              </a:ext>
            </a:extLst>
          </p:cNvPr>
          <p:cNvSpPr>
            <a:spLocks noGrp="1"/>
          </p:cNvSpPr>
          <p:nvPr>
            <p:ph type="dt" sz="half" idx="10"/>
          </p:nvPr>
        </p:nvSpPr>
        <p:spPr/>
        <p:txBody>
          <a:bodyPr/>
          <a:lstStyle/>
          <a:p>
            <a:fld id="{423212EF-8D8E-42B3-943A-561354719818}" type="datetimeFigureOut">
              <a:rPr lang="en-US" smtClean="0"/>
              <a:t>10-Sep-23</a:t>
            </a:fld>
            <a:endParaRPr lang="en-US"/>
          </a:p>
        </p:txBody>
      </p:sp>
      <p:sp>
        <p:nvSpPr>
          <p:cNvPr id="6" name="Footer Placeholder 5">
            <a:extLst>
              <a:ext uri="{FF2B5EF4-FFF2-40B4-BE49-F238E27FC236}">
                <a16:creationId xmlns="" xmlns:a16="http://schemas.microsoft.com/office/drawing/2014/main" id="{A98A9EEB-FD9D-4AB3-933A-44B52432C1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2B9E6BD3-584F-4FD6-9413-93C62EBDC7B3}"/>
              </a:ext>
            </a:extLst>
          </p:cNvPr>
          <p:cNvSpPr>
            <a:spLocks noGrp="1"/>
          </p:cNvSpPr>
          <p:nvPr>
            <p:ph type="sldNum" sz="quarter" idx="12"/>
          </p:nvPr>
        </p:nvSpPr>
        <p:spPr/>
        <p:txBody>
          <a:bodyPr/>
          <a:lstStyle/>
          <a:p>
            <a:fld id="{130F3C1C-EF3E-4AC8-AFF2-FE29A3CCBE90}" type="slidenum">
              <a:rPr lang="en-US" smtClean="0"/>
              <a:t>‹#›</a:t>
            </a:fld>
            <a:endParaRPr lang="en-US"/>
          </a:p>
        </p:txBody>
      </p:sp>
    </p:spTree>
    <p:extLst>
      <p:ext uri="{BB962C8B-B14F-4D97-AF65-F5344CB8AC3E}">
        <p14:creationId xmlns:p14="http://schemas.microsoft.com/office/powerpoint/2010/main" val="870835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5B053A-F7E4-4E23-9D7A-9158FE88DF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6F13C181-0A4C-44AF-B6AB-8F83B892CA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E6D6ADEB-4AFC-4260-BE4D-0D5B2C3DCE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B78F42A-FA53-4D91-9F7B-E46F1435FF1D}"/>
              </a:ext>
            </a:extLst>
          </p:cNvPr>
          <p:cNvSpPr>
            <a:spLocks noGrp="1"/>
          </p:cNvSpPr>
          <p:nvPr>
            <p:ph type="dt" sz="half" idx="10"/>
          </p:nvPr>
        </p:nvSpPr>
        <p:spPr/>
        <p:txBody>
          <a:bodyPr/>
          <a:lstStyle/>
          <a:p>
            <a:fld id="{423212EF-8D8E-42B3-943A-561354719818}" type="datetimeFigureOut">
              <a:rPr lang="en-US" smtClean="0"/>
              <a:t>10-Sep-23</a:t>
            </a:fld>
            <a:endParaRPr lang="en-US"/>
          </a:p>
        </p:txBody>
      </p:sp>
      <p:sp>
        <p:nvSpPr>
          <p:cNvPr id="6" name="Footer Placeholder 5">
            <a:extLst>
              <a:ext uri="{FF2B5EF4-FFF2-40B4-BE49-F238E27FC236}">
                <a16:creationId xmlns="" xmlns:a16="http://schemas.microsoft.com/office/drawing/2014/main" id="{6722AFE1-3427-4142-AD45-62F5CAFC2E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3E94DC44-F518-4989-BB58-6CAA01A0541E}"/>
              </a:ext>
            </a:extLst>
          </p:cNvPr>
          <p:cNvSpPr>
            <a:spLocks noGrp="1"/>
          </p:cNvSpPr>
          <p:nvPr>
            <p:ph type="sldNum" sz="quarter" idx="12"/>
          </p:nvPr>
        </p:nvSpPr>
        <p:spPr/>
        <p:txBody>
          <a:bodyPr/>
          <a:lstStyle/>
          <a:p>
            <a:fld id="{130F3C1C-EF3E-4AC8-AFF2-FE29A3CCBE90}" type="slidenum">
              <a:rPr lang="en-US" smtClean="0"/>
              <a:t>‹#›</a:t>
            </a:fld>
            <a:endParaRPr lang="en-US"/>
          </a:p>
        </p:txBody>
      </p:sp>
    </p:spTree>
    <p:extLst>
      <p:ext uri="{BB962C8B-B14F-4D97-AF65-F5344CB8AC3E}">
        <p14:creationId xmlns:p14="http://schemas.microsoft.com/office/powerpoint/2010/main" val="3267499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695D8B6-227E-4F42-8261-68624FB30E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8D1D2A2E-9711-4284-B438-6013A8AEFC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3A2B516-A04E-45C3-9DB6-AAA5BD4D65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3212EF-8D8E-42B3-943A-561354719818}" type="datetimeFigureOut">
              <a:rPr lang="en-US" smtClean="0"/>
              <a:t>10-Sep-23</a:t>
            </a:fld>
            <a:endParaRPr lang="en-US"/>
          </a:p>
        </p:txBody>
      </p:sp>
      <p:sp>
        <p:nvSpPr>
          <p:cNvPr id="5" name="Footer Placeholder 4">
            <a:extLst>
              <a:ext uri="{FF2B5EF4-FFF2-40B4-BE49-F238E27FC236}">
                <a16:creationId xmlns="" xmlns:a16="http://schemas.microsoft.com/office/drawing/2014/main" id="{71B14698-6174-4A0F-A934-DF151C1879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5A332920-1A56-46B4-9D7F-576CD364F4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0F3C1C-EF3E-4AC8-AFF2-FE29A3CCBE90}" type="slidenum">
              <a:rPr lang="en-US" smtClean="0"/>
              <a:t>‹#›</a:t>
            </a:fld>
            <a:endParaRPr lang="en-US"/>
          </a:p>
        </p:txBody>
      </p:sp>
    </p:spTree>
    <p:extLst>
      <p:ext uri="{BB962C8B-B14F-4D97-AF65-F5344CB8AC3E}">
        <p14:creationId xmlns:p14="http://schemas.microsoft.com/office/powerpoint/2010/main" val="838914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upload.wikimedia.org/wikipedia/en/0/0a/JU-logo.pn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 Id="rId9" Type="http://schemas.openxmlformats.org/officeDocument/2006/relationships/image" Target="../media/image17.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sciencedirect.com/topics/engineering/basesta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4"/>
          <p:cNvSpPr txBox="1">
            <a:spLocks noChangeArrowheads="1"/>
          </p:cNvSpPr>
          <p:nvPr/>
        </p:nvSpPr>
        <p:spPr bwMode="auto">
          <a:xfrm>
            <a:off x="2227006" y="3815082"/>
            <a:ext cx="7924800" cy="1477328"/>
          </a:xfrm>
          <a:prstGeom prst="rect">
            <a:avLst/>
          </a:prstGeom>
          <a:noFill/>
          <a:ln w="9525">
            <a:noFill/>
            <a:miter lim="800000"/>
            <a:headEnd/>
            <a:tailEnd/>
          </a:ln>
        </p:spPr>
        <p:txBody>
          <a:bodyPr>
            <a:spAutoFit/>
          </a:bodyPr>
          <a:lstStyle/>
          <a:p>
            <a:pPr algn="ctr"/>
            <a:r>
              <a:rPr lang="en-US" b="1" dirty="0">
                <a:solidFill>
                  <a:schemeClr val="accent2"/>
                </a:solidFill>
                <a:latin typeface="Gill Sans MT" panose="020B0502020104020203" pitchFamily="34" charset="0"/>
                <a:cs typeface="Arial" charset="0"/>
              </a:rPr>
              <a:t>By-</a:t>
            </a:r>
          </a:p>
          <a:p>
            <a:pPr algn="ctr"/>
            <a:r>
              <a:rPr lang="en-US" b="1" dirty="0">
                <a:solidFill>
                  <a:schemeClr val="accent2"/>
                </a:solidFill>
                <a:latin typeface="Gill Sans MT" panose="020B0502020104020203" pitchFamily="34" charset="0"/>
                <a:cs typeface="Arial" charset="0"/>
              </a:rPr>
              <a:t>Dr. </a:t>
            </a:r>
            <a:r>
              <a:rPr lang="en-US" b="1" dirty="0" err="1">
                <a:solidFill>
                  <a:schemeClr val="accent2"/>
                </a:solidFill>
                <a:latin typeface="Gill Sans MT" panose="020B0502020104020203" pitchFamily="34" charset="0"/>
                <a:cs typeface="Arial" charset="0"/>
              </a:rPr>
              <a:t>Jesmin</a:t>
            </a:r>
            <a:r>
              <a:rPr lang="en-US" b="1" dirty="0">
                <a:solidFill>
                  <a:schemeClr val="accent2"/>
                </a:solidFill>
                <a:latin typeface="Gill Sans MT" panose="020B0502020104020203" pitchFamily="34" charset="0"/>
                <a:cs typeface="Arial" charset="0"/>
              </a:rPr>
              <a:t> Akhter</a:t>
            </a:r>
            <a:endParaRPr lang="en-US" dirty="0">
              <a:solidFill>
                <a:schemeClr val="accent2"/>
              </a:solidFill>
              <a:latin typeface="Gill Sans MT" panose="020B0502020104020203" pitchFamily="34" charset="0"/>
              <a:cs typeface="Arial" charset="0"/>
            </a:endParaRPr>
          </a:p>
          <a:p>
            <a:pPr algn="ctr"/>
            <a:r>
              <a:rPr lang="en-US" dirty="0" smtClean="0">
                <a:latin typeface="Gill Sans MT" panose="020B0502020104020203" pitchFamily="34" charset="0"/>
                <a:cs typeface="Arial" charset="0"/>
              </a:rPr>
              <a:t>Professor</a:t>
            </a:r>
            <a:endParaRPr lang="en-US" dirty="0">
              <a:latin typeface="Gill Sans MT" panose="020B0502020104020203" pitchFamily="34" charset="0"/>
              <a:cs typeface="Arial" charset="0"/>
            </a:endParaRPr>
          </a:p>
          <a:p>
            <a:pPr algn="ctr"/>
            <a:r>
              <a:rPr lang="en-US" dirty="0">
                <a:latin typeface="Gill Sans MT" panose="020B0502020104020203" pitchFamily="34" charset="0"/>
                <a:cs typeface="Arial" charset="0"/>
              </a:rPr>
              <a:t>Institute of Information Technology</a:t>
            </a:r>
          </a:p>
          <a:p>
            <a:pPr algn="ctr"/>
            <a:r>
              <a:rPr lang="en-US" dirty="0">
                <a:latin typeface="Gill Sans MT" panose="020B0502020104020203" pitchFamily="34" charset="0"/>
                <a:cs typeface="Arial" charset="0"/>
              </a:rPr>
              <a:t>Jahangirnagar University </a:t>
            </a:r>
          </a:p>
        </p:txBody>
      </p:sp>
      <p:sp>
        <p:nvSpPr>
          <p:cNvPr id="11268" name="TextBox 3"/>
          <p:cNvSpPr txBox="1">
            <a:spLocks noChangeArrowheads="1"/>
          </p:cNvSpPr>
          <p:nvPr/>
        </p:nvSpPr>
        <p:spPr bwMode="auto">
          <a:xfrm>
            <a:off x="2705100" y="2607379"/>
            <a:ext cx="6781800" cy="923330"/>
          </a:xfrm>
          <a:prstGeom prst="rect">
            <a:avLst/>
          </a:prstGeom>
          <a:noFill/>
          <a:ln w="9525">
            <a:noFill/>
            <a:miter lim="800000"/>
            <a:headEnd/>
            <a:tailEnd/>
          </a:ln>
        </p:spPr>
        <p:txBody>
          <a:bodyPr>
            <a:spAutoFit/>
          </a:bodyPr>
          <a:lstStyle/>
          <a:p>
            <a:pPr algn="ctr"/>
            <a:r>
              <a:rPr lang="en-US" b="1" dirty="0" smtClean="0">
                <a:solidFill>
                  <a:srgbClr val="FF0000"/>
                </a:solidFill>
                <a:latin typeface="Gill Sans MT" panose="020B0502020104020203" pitchFamily="34" charset="0"/>
              </a:rPr>
              <a:t>Wireless Network</a:t>
            </a:r>
            <a:endParaRPr lang="en-US" b="1" dirty="0">
              <a:solidFill>
                <a:srgbClr val="FF0000"/>
              </a:solidFill>
              <a:latin typeface="Gill Sans MT" panose="020B0502020104020203" pitchFamily="34" charset="0"/>
            </a:endParaRPr>
          </a:p>
          <a:p>
            <a:pPr algn="ctr"/>
            <a:endParaRPr lang="en-US" b="1" dirty="0">
              <a:solidFill>
                <a:srgbClr val="FF0000"/>
              </a:solidFill>
              <a:latin typeface="Gill Sans MT" panose="020B0502020104020203" pitchFamily="34" charset="0"/>
            </a:endParaRPr>
          </a:p>
          <a:p>
            <a:pPr algn="ctr"/>
            <a:endParaRPr lang="en-US" b="1" dirty="0">
              <a:latin typeface="Gill Sans MT" panose="020B0502020104020203" pitchFamily="34" charset="0"/>
            </a:endParaRPr>
          </a:p>
        </p:txBody>
      </p:sp>
      <p:pic>
        <p:nvPicPr>
          <p:cNvPr id="11269" name="il_fi" descr="http://upload.wikimedia.org/wikipedia/en/0/0a/JU-logo.png"/>
          <p:cNvPicPr>
            <a:picLocks noChangeAspect="1" noChangeArrowheads="1"/>
          </p:cNvPicPr>
          <p:nvPr/>
        </p:nvPicPr>
        <p:blipFill>
          <a:blip r:embed="rId2" r:link="rId3"/>
          <a:srcRect/>
          <a:stretch>
            <a:fillRect/>
          </a:stretch>
        </p:blipFill>
        <p:spPr bwMode="auto">
          <a:xfrm>
            <a:off x="5410200" y="496445"/>
            <a:ext cx="1371600" cy="1614488"/>
          </a:xfrm>
          <a:prstGeom prst="rect">
            <a:avLst/>
          </a:prstGeom>
          <a:noFill/>
          <a:ln w="9525">
            <a:noFill/>
            <a:miter lim="800000"/>
            <a:headEnd/>
            <a:tailEnd/>
          </a:ln>
        </p:spPr>
      </p:pic>
    </p:spTree>
    <p:extLst>
      <p:ext uri="{BB962C8B-B14F-4D97-AF65-F5344CB8AC3E}">
        <p14:creationId xmlns:p14="http://schemas.microsoft.com/office/powerpoint/2010/main" val="14578724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7529" y="1074187"/>
            <a:ext cx="10646875" cy="4430321"/>
          </a:xfrm>
        </p:spPr>
        <p:txBody>
          <a:bodyPr>
            <a:normAutofit/>
          </a:bodyPr>
          <a:lstStyle/>
          <a:p>
            <a:r>
              <a:rPr lang="en-US" dirty="0" smtClean="0"/>
              <a:t>Stealing Flags :- These are the flags around the training bits that are of length 1 bit and it is used to indicate that whether the burst is being used for voice or the data (set to 0)or whenever it is used for </a:t>
            </a:r>
            <a:r>
              <a:rPr lang="en-US" dirty="0" err="1" smtClean="0"/>
              <a:t>signalling</a:t>
            </a:r>
            <a:r>
              <a:rPr lang="en-US" dirty="0" smtClean="0"/>
              <a:t> (set to 1 ).</a:t>
            </a:r>
          </a:p>
          <a:p>
            <a:r>
              <a:rPr lang="en-US" dirty="0" smtClean="0"/>
              <a:t>Training Sequence :- In the training bits a method is being used to overcome the problem of multi-path fading and the other propagation effects and in this 26 bits are used. This helps reduce the impact of ISI (Inter Symbol Interference).</a:t>
            </a:r>
          </a:p>
          <a:p>
            <a:r>
              <a:rPr lang="en-US" dirty="0" smtClean="0"/>
              <a:t>Guard bits: After the burst, there is a guard period (G) of 8.25 bits that prevents adjacent time slots from overlapping in base station reception. Guard bits are used to provide synchronization of different receivers between different time slots and frames.  All mobiles should synchronize with the BS to minimize interference</a:t>
            </a:r>
          </a:p>
          <a:p>
            <a:endParaRPr lang="en-US" dirty="0" smtClean="0"/>
          </a:p>
          <a:p>
            <a:endParaRPr lang="en-US" dirty="0"/>
          </a:p>
        </p:txBody>
      </p:sp>
    </p:spTree>
    <p:extLst>
      <p:ext uri="{BB962C8B-B14F-4D97-AF65-F5344CB8AC3E}">
        <p14:creationId xmlns:p14="http://schemas.microsoft.com/office/powerpoint/2010/main" val="28512780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0093" y="1119455"/>
            <a:ext cx="10360937" cy="4249250"/>
          </a:xfrm>
        </p:spPr>
        <p:txBody>
          <a:bodyPr>
            <a:normAutofit fontScale="92500"/>
          </a:bodyPr>
          <a:lstStyle/>
          <a:p>
            <a:r>
              <a:rPr lang="en-US" dirty="0" smtClean="0"/>
              <a:t>Frequency </a:t>
            </a:r>
            <a:r>
              <a:rPr lang="en-US" dirty="0"/>
              <a:t>Correction Burst:-  Used for frequency synchronization of the </a:t>
            </a:r>
            <a:r>
              <a:rPr lang="en-US" dirty="0" smtClean="0"/>
              <a:t>mobile</a:t>
            </a:r>
            <a:r>
              <a:rPr lang="en-US" dirty="0"/>
              <a:t> stations</a:t>
            </a:r>
            <a:r>
              <a:rPr lang="en-US" dirty="0" smtClean="0"/>
              <a:t>. </a:t>
            </a:r>
            <a:r>
              <a:rPr lang="en-US" dirty="0"/>
              <a:t>It is equivalent to an un-modulated carrier, shifted in frequency, with the same guard time as the normal burst. It is broadcast together with the BCCH</a:t>
            </a:r>
            <a:r>
              <a:rPr lang="en-US" dirty="0" smtClean="0"/>
              <a:t>. This </a:t>
            </a:r>
            <a:r>
              <a:rPr lang="en-US" dirty="0"/>
              <a:t>burst carries FCCH downlink to correct the frequency of the MS’s local oscillator, effectively locking it to that of the </a:t>
            </a:r>
            <a:r>
              <a:rPr lang="en-US" dirty="0" smtClean="0"/>
              <a:t>BTS</a:t>
            </a:r>
          </a:p>
          <a:p>
            <a:pPr lvl="0"/>
            <a:r>
              <a:rPr lang="en-US" dirty="0" smtClean="0"/>
              <a:t>Synchronization Burst:- The time synchronization of the mobile is possible with the help of synchronization burst .The payload used in this carries the FDMA frame number (FN) and Base Station Identity Code (BSIC). and the broadcasting in this case is with the frequency correction burst and also broadcasting occurs on the synchronization channel.</a:t>
            </a:r>
            <a:r>
              <a:rPr lang="en-US" sz="2400" dirty="0">
                <a:solidFill>
                  <a:srgbClr val="000000"/>
                </a:solidFill>
                <a:latin typeface="-apple-system"/>
              </a:rPr>
              <a:t> </a:t>
            </a:r>
            <a:r>
              <a:rPr lang="en-US" dirty="0"/>
              <a:t>So called because its function is to carry SCH downlink, synchronizing the timing of the MS to that of the BTS.</a:t>
            </a:r>
          </a:p>
          <a:p>
            <a:r>
              <a:rPr lang="en-US" dirty="0" smtClean="0"/>
              <a:t>Access </a:t>
            </a:r>
            <a:r>
              <a:rPr lang="en-US" dirty="0"/>
              <a:t>Burst:- Firstly the guard burst used in this very longer as compared to the normal burst , so it is 68.25bits1. The increased guard period is necessary because the timing of its transmission is </a:t>
            </a:r>
            <a:r>
              <a:rPr lang="en-US" dirty="0" smtClean="0"/>
              <a:t>unknown. The </a:t>
            </a:r>
            <a:r>
              <a:rPr lang="en-US" dirty="0"/>
              <a:t>mobile stations use this type of the burst for random access. It also helps to measure the unknown distance of any mobile station from the tower , when the MS wants to access to the new BTS. The Access Burst is uplink only</a:t>
            </a:r>
            <a:endParaRPr lang="en-US" dirty="0" smtClean="0"/>
          </a:p>
          <a:p>
            <a:endParaRPr lang="en-US" dirty="0"/>
          </a:p>
        </p:txBody>
      </p:sp>
    </p:spTree>
    <p:extLst>
      <p:ext uri="{BB962C8B-B14F-4D97-AF65-F5344CB8AC3E}">
        <p14:creationId xmlns:p14="http://schemas.microsoft.com/office/powerpoint/2010/main" val="17624580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048000" y="304800"/>
            <a:ext cx="6477000" cy="685800"/>
          </a:xfrm>
          <a:solidFill>
            <a:schemeClr val="accent1"/>
          </a:solidFill>
        </p:spPr>
        <p:txBody>
          <a:bodyPr/>
          <a:lstStyle/>
          <a:p>
            <a:pPr eaLnBrk="1" hangingPunct="1"/>
            <a:r>
              <a:rPr lang="en-US" sz="4000" dirty="0"/>
              <a:t>GSM Speech Processing</a:t>
            </a:r>
          </a:p>
        </p:txBody>
      </p:sp>
      <p:pic>
        <p:nvPicPr>
          <p:cNvPr id="256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002498"/>
            <a:ext cx="7239000" cy="586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8D9F62E-6DE9-4091-872E-D3B1102A5A3A}" type="slidenum">
              <a:rPr lang="en-US" sz="1400"/>
              <a:pPr eaLnBrk="1" hangingPunct="1"/>
              <a:t>12</a:t>
            </a:fld>
            <a:endParaRPr lang="en-US" sz="1400"/>
          </a:p>
        </p:txBody>
      </p:sp>
    </p:spTree>
    <p:extLst>
      <p:ext uri="{BB962C8B-B14F-4D97-AF65-F5344CB8AC3E}">
        <p14:creationId xmlns:p14="http://schemas.microsoft.com/office/powerpoint/2010/main" val="1823725077"/>
      </p:ext>
    </p:extLst>
  </p:cSld>
  <p:clrMapOvr>
    <a:masterClrMapping/>
  </p:clrMapOvr>
  <p:transition spd="med">
    <p:split orient="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152400"/>
            <a:ext cx="7772400" cy="1143000"/>
          </a:xfrm>
        </p:spPr>
        <p:txBody>
          <a:bodyPr>
            <a:normAutofit fontScale="90000"/>
          </a:bodyPr>
          <a:lstStyle/>
          <a:p>
            <a:r>
              <a:rPr lang="en-US" b="1" dirty="0"/>
              <a:t>A. Speech coding:</a:t>
            </a:r>
            <a:r>
              <a:rPr lang="en-US" dirty="0"/>
              <a:t/>
            </a:r>
            <a:br>
              <a:rPr lang="en-US" dirty="0"/>
            </a:br>
            <a:endParaRPr lang="en-US" dirty="0"/>
          </a:p>
        </p:txBody>
      </p:sp>
      <p:sp>
        <p:nvSpPr>
          <p:cNvPr id="3" name="Content Placeholder 2"/>
          <p:cNvSpPr>
            <a:spLocks noGrp="1"/>
          </p:cNvSpPr>
          <p:nvPr>
            <p:ph idx="1"/>
          </p:nvPr>
        </p:nvSpPr>
        <p:spPr>
          <a:xfrm>
            <a:off x="1125269" y="1415727"/>
            <a:ext cx="9941461" cy="4820296"/>
          </a:xfrm>
        </p:spPr>
        <p:txBody>
          <a:bodyPr/>
          <a:lstStyle/>
          <a:p>
            <a:pPr algn="just">
              <a:spcBef>
                <a:spcPts val="0"/>
              </a:spcBef>
            </a:pPr>
            <a:r>
              <a:rPr lang="en-US" sz="2400" dirty="0"/>
              <a:t>GSM speech coder is RELP (Residually Excited Predictive Coder), which is enhanced by including a Long Term Predictor (LTP).</a:t>
            </a:r>
          </a:p>
          <a:p>
            <a:pPr algn="just">
              <a:spcBef>
                <a:spcPts val="0"/>
              </a:spcBef>
            </a:pPr>
            <a:endParaRPr lang="en-US" sz="2400" dirty="0"/>
          </a:p>
          <a:p>
            <a:pPr algn="just">
              <a:spcBef>
                <a:spcPts val="0"/>
              </a:spcBef>
            </a:pPr>
            <a:r>
              <a:rPr lang="en-US" sz="2400" dirty="0"/>
              <a:t>The coder provides 260 bits for 20ms blocks of speech, which yields a bit rate of 13kbps.</a:t>
            </a:r>
          </a:p>
          <a:p>
            <a:pPr algn="just">
              <a:spcBef>
                <a:spcPts val="0"/>
              </a:spcBef>
            </a:pPr>
            <a:endParaRPr lang="en-US" sz="2400" dirty="0"/>
          </a:p>
          <a:p>
            <a:pPr algn="just">
              <a:spcBef>
                <a:spcPts val="0"/>
              </a:spcBef>
            </a:pPr>
            <a:r>
              <a:rPr lang="en-US" sz="2400" dirty="0"/>
              <a:t> GSM system operates in Discontinuous Transmission mode (DTX) by incorporating a Voice Activity Detector (VAD) in speech coder. This mode provides a longer battery life and reduces instantaneous radio interference since GSM transmitter is not active during silent periods.</a:t>
            </a:r>
          </a:p>
          <a:p>
            <a:pPr algn="just">
              <a:spcBef>
                <a:spcPts val="0"/>
              </a:spcBef>
            </a:pPr>
            <a:endParaRPr lang="en-US" sz="2400" dirty="0"/>
          </a:p>
          <a:p>
            <a:pPr algn="just">
              <a:spcBef>
                <a:spcPts val="0"/>
              </a:spcBef>
            </a:pPr>
            <a:r>
              <a:rPr lang="en-US" sz="2400" dirty="0"/>
              <a:t>A Comfort Noise Subsystem (CNS) is used at receiver which adds background acoustic noise to compensate for the annoying switched muting which occurs due to DTX.</a:t>
            </a:r>
          </a:p>
          <a:p>
            <a:pPr algn="just">
              <a:spcBef>
                <a:spcPts val="0"/>
              </a:spcBef>
            </a:pPr>
            <a:endParaRPr lang="en-US" sz="2400" dirty="0"/>
          </a:p>
          <a:p>
            <a:pPr marL="0" indent="0" algn="just">
              <a:spcBef>
                <a:spcPts val="0"/>
              </a:spcBef>
              <a:buNone/>
            </a:pPr>
            <a:endParaRPr lang="en-US" sz="2400" dirty="0"/>
          </a:p>
          <a:p>
            <a:pPr algn="just">
              <a:spcBef>
                <a:spcPts val="0"/>
              </a:spcBef>
            </a:pPr>
            <a:endParaRPr lang="en-US" sz="2400" dirty="0"/>
          </a:p>
          <a:p>
            <a:pPr algn="just">
              <a:spcBef>
                <a:spcPts val="0"/>
              </a:spcBef>
            </a:pPr>
            <a:endParaRPr lang="en-US" sz="2400" dirty="0"/>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13</a:t>
            </a:fld>
            <a:endParaRPr lang="en-US"/>
          </a:p>
        </p:txBody>
      </p:sp>
    </p:spTree>
    <p:extLst>
      <p:ext uri="{BB962C8B-B14F-4D97-AF65-F5344CB8AC3E}">
        <p14:creationId xmlns:p14="http://schemas.microsoft.com/office/powerpoint/2010/main" val="10676571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743201" y="1223327"/>
            <a:ext cx="6417759" cy="1921955"/>
          </a:xfrm>
          <a:prstGeom prst="rect">
            <a:avLst/>
          </a:prstGeom>
        </p:spPr>
      </p:pic>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14</a:t>
            </a:fld>
            <a:endParaRPr lang="en-US"/>
          </a:p>
        </p:txBody>
      </p:sp>
      <p:sp>
        <p:nvSpPr>
          <p:cNvPr id="6" name="Title 1"/>
          <p:cNvSpPr>
            <a:spLocks noGrp="1"/>
          </p:cNvSpPr>
          <p:nvPr>
            <p:ph type="title"/>
          </p:nvPr>
        </p:nvSpPr>
        <p:spPr>
          <a:xfrm>
            <a:off x="2209799" y="254701"/>
            <a:ext cx="7772400" cy="1143000"/>
          </a:xfrm>
        </p:spPr>
        <p:txBody>
          <a:bodyPr>
            <a:normAutofit fontScale="90000"/>
          </a:bodyPr>
          <a:lstStyle/>
          <a:p>
            <a:r>
              <a:rPr lang="en-US" b="1" dirty="0"/>
              <a:t>A. Speech coding:</a:t>
            </a:r>
            <a:r>
              <a:rPr lang="en-US" dirty="0"/>
              <a:t/>
            </a:r>
            <a:br>
              <a:rPr lang="en-US" dirty="0"/>
            </a:br>
            <a:endParaRPr lang="en-US" dirty="0"/>
          </a:p>
        </p:txBody>
      </p:sp>
      <p:sp>
        <p:nvSpPr>
          <p:cNvPr id="8" name="Rectangle 7"/>
          <p:cNvSpPr/>
          <p:nvPr/>
        </p:nvSpPr>
        <p:spPr>
          <a:xfrm>
            <a:off x="1140734" y="3375401"/>
            <a:ext cx="9617420" cy="1757911"/>
          </a:xfrm>
          <a:prstGeom prst="rect">
            <a:avLst/>
          </a:prstGeom>
        </p:spPr>
        <p:txBody>
          <a:bodyPr wrap="square">
            <a:spAutoFit/>
          </a:bodyPr>
          <a:lstStyle/>
          <a:p>
            <a:pPr algn="just">
              <a:lnSpc>
                <a:spcPct val="90000"/>
              </a:lnSpc>
            </a:pPr>
            <a:r>
              <a:rPr lang="en-US" sz="2400" dirty="0"/>
              <a:t>The speech coder removes redundancy in the digital signal (such as silence periods) </a:t>
            </a:r>
          </a:p>
          <a:p>
            <a:pPr algn="just">
              <a:lnSpc>
                <a:spcPct val="90000"/>
              </a:lnSpc>
            </a:pPr>
            <a:endParaRPr lang="en-US" sz="2400" dirty="0"/>
          </a:p>
          <a:p>
            <a:pPr algn="just">
              <a:lnSpc>
                <a:spcPct val="90000"/>
              </a:lnSpc>
            </a:pPr>
            <a:r>
              <a:rPr lang="en-US" sz="2400" dirty="0"/>
              <a:t>This provides a speech quality which is acceptable for mobile telephony and comparable with </a:t>
            </a:r>
            <a:r>
              <a:rPr lang="en-US" sz="2400" dirty="0" err="1"/>
              <a:t>wireline</a:t>
            </a:r>
            <a:r>
              <a:rPr lang="en-US" sz="2400" dirty="0"/>
              <a:t> PSTN phones. </a:t>
            </a:r>
          </a:p>
        </p:txBody>
      </p:sp>
    </p:spTree>
    <p:extLst>
      <p:ext uri="{BB962C8B-B14F-4D97-AF65-F5344CB8AC3E}">
        <p14:creationId xmlns:p14="http://schemas.microsoft.com/office/powerpoint/2010/main" val="40187487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56108"/>
            <a:ext cx="7772400" cy="1143000"/>
          </a:xfrm>
        </p:spPr>
        <p:txBody>
          <a:bodyPr>
            <a:normAutofit fontScale="90000"/>
          </a:bodyPr>
          <a:lstStyle/>
          <a:p>
            <a:r>
              <a:rPr lang="en-US" dirty="0" smtClean="0"/>
              <a:t>Comparison of speech coders</a:t>
            </a:r>
            <a:endParaRPr lang="en-US" dirty="0"/>
          </a:p>
        </p:txBody>
      </p:sp>
      <p:pic>
        <p:nvPicPr>
          <p:cNvPr id="5" name="Content Placeholder 4"/>
          <p:cNvPicPr>
            <a:picLocks noGrp="1" noChangeAspect="1"/>
          </p:cNvPicPr>
          <p:nvPr>
            <p:ph idx="1"/>
          </p:nvPr>
        </p:nvPicPr>
        <p:blipFill>
          <a:blip r:embed="rId3"/>
          <a:stretch>
            <a:fillRect/>
          </a:stretch>
        </p:blipFill>
        <p:spPr>
          <a:xfrm>
            <a:off x="2362201" y="2734348"/>
            <a:ext cx="7079763" cy="4123652"/>
          </a:xfrm>
          <a:prstGeom prst="rect">
            <a:avLst/>
          </a:prstGeom>
        </p:spPr>
      </p:pic>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15</a:t>
            </a:fld>
            <a:endParaRPr lang="en-US"/>
          </a:p>
        </p:txBody>
      </p:sp>
      <p:sp>
        <p:nvSpPr>
          <p:cNvPr id="6" name="Rectangle 5"/>
          <p:cNvSpPr/>
          <p:nvPr/>
        </p:nvSpPr>
        <p:spPr>
          <a:xfrm>
            <a:off x="1897771" y="1177086"/>
            <a:ext cx="8465429" cy="1631216"/>
          </a:xfrm>
          <a:prstGeom prst="rect">
            <a:avLst/>
          </a:prstGeom>
        </p:spPr>
        <p:txBody>
          <a:bodyPr wrap="square">
            <a:spAutoFit/>
          </a:bodyPr>
          <a:lstStyle/>
          <a:p>
            <a:pPr algn="just"/>
            <a:r>
              <a:rPr lang="en-US" sz="2000" dirty="0"/>
              <a:t> Many types of speech coders are available. Some offer better speech quality, at the expense of a higher bit rate (waveform coders). Others use lower bit rates, at the expense of lower speech quality (</a:t>
            </a:r>
            <a:r>
              <a:rPr lang="en-US" sz="2000" dirty="0" err="1"/>
              <a:t>vocoders</a:t>
            </a:r>
            <a:r>
              <a:rPr lang="en-US" sz="2000" dirty="0"/>
              <a:t>). </a:t>
            </a:r>
            <a:r>
              <a:rPr lang="en-US" sz="2000" b="1" dirty="0"/>
              <a:t>The hybrid coder which GSM uses provides good speech quality </a:t>
            </a:r>
            <a:r>
              <a:rPr lang="en-US" sz="2000" dirty="0"/>
              <a:t>with a relatively low bit rate, at the expense of speech coder complexity.</a:t>
            </a:r>
          </a:p>
        </p:txBody>
      </p:sp>
    </p:spTree>
    <p:extLst>
      <p:ext uri="{BB962C8B-B14F-4D97-AF65-F5344CB8AC3E}">
        <p14:creationId xmlns:p14="http://schemas.microsoft.com/office/powerpoint/2010/main" val="20452350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 Channel coding:</a:t>
            </a:r>
            <a:r>
              <a:rPr lang="en-US" dirty="0"/>
              <a:t/>
            </a:r>
            <a:br>
              <a:rPr lang="en-US" dirty="0"/>
            </a:br>
            <a:endParaRPr lang="en-US" dirty="0"/>
          </a:p>
        </p:txBody>
      </p:sp>
      <p:sp>
        <p:nvSpPr>
          <p:cNvPr id="3" name="Content Placeholder 2"/>
          <p:cNvSpPr>
            <a:spLocks noGrp="1"/>
          </p:cNvSpPr>
          <p:nvPr>
            <p:ph idx="1"/>
          </p:nvPr>
        </p:nvSpPr>
        <p:spPr>
          <a:xfrm>
            <a:off x="1475715" y="1795601"/>
            <a:ext cx="9636659" cy="4143469"/>
          </a:xfrm>
        </p:spPr>
        <p:txBody>
          <a:bodyPr/>
          <a:lstStyle/>
          <a:p>
            <a:pPr algn="just"/>
            <a:r>
              <a:rPr lang="en-US" sz="2000" dirty="0"/>
              <a:t>The outputs of the speech coder are ordered into for error protection, </a:t>
            </a:r>
          </a:p>
          <a:p>
            <a:pPr algn="just"/>
            <a:r>
              <a:rPr lang="en-US" sz="2000" dirty="0"/>
              <a:t>Out of 260 bits in a frame, the most important 50 bits called type </a:t>
            </a:r>
            <a:r>
              <a:rPr lang="en-US" sz="2000" dirty="0" err="1"/>
              <a:t>Ia</a:t>
            </a:r>
            <a:r>
              <a:rPr lang="en-US" sz="2000" dirty="0"/>
              <a:t> bits, have 3 parity check (CRC) bits added to them to detect non-correctable errors at the receiver.</a:t>
            </a:r>
          </a:p>
          <a:p>
            <a:pPr algn="just"/>
            <a:r>
              <a:rPr lang="en-US" sz="2000" dirty="0"/>
              <a:t>The next 132 bits with first 53 are appended by 4 trailing zero bits, thus providing a data block of 189 bits. This block is then encoded for error protection using a rate ½ convolution encoder, thus providing a sequence of 378 bits.</a:t>
            </a:r>
          </a:p>
          <a:p>
            <a:pPr algn="just"/>
            <a:r>
              <a:rPr lang="en-US" sz="2000" dirty="0"/>
              <a:t>The least important 78 bits do not have error protection and concatenated to existing sequence to form a block of 456 bits in 20ms frame, data rate of speech signal becomes 22.8kbps.</a:t>
            </a:r>
          </a:p>
          <a:p>
            <a:pPr algn="just"/>
            <a:endParaRPr lang="en-US" sz="2000" dirty="0"/>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16</a:t>
            </a:fld>
            <a:endParaRPr lang="en-US"/>
          </a:p>
        </p:txBody>
      </p:sp>
    </p:spTree>
    <p:extLst>
      <p:ext uri="{BB962C8B-B14F-4D97-AF65-F5344CB8AC3E}">
        <p14:creationId xmlns:p14="http://schemas.microsoft.com/office/powerpoint/2010/main" val="32818314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9"/>
          <p:cNvSpPr txBox="1">
            <a:spLocks noChangeArrowheads="1"/>
          </p:cNvSpPr>
          <p:nvPr/>
        </p:nvSpPr>
        <p:spPr bwMode="auto">
          <a:xfrm>
            <a:off x="9829800" y="5211763"/>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t>456</a:t>
            </a:r>
          </a:p>
        </p:txBody>
      </p:sp>
      <p:grpSp>
        <p:nvGrpSpPr>
          <p:cNvPr id="19459" name="Group 21"/>
          <p:cNvGrpSpPr>
            <a:grpSpLocks/>
          </p:cNvGrpSpPr>
          <p:nvPr/>
        </p:nvGrpSpPr>
        <p:grpSpPr bwMode="auto">
          <a:xfrm>
            <a:off x="1981200" y="2620964"/>
            <a:ext cx="8350250" cy="3209925"/>
            <a:chOff x="192" y="816"/>
            <a:chExt cx="5260" cy="2022"/>
          </a:xfrm>
        </p:grpSpPr>
        <p:sp>
          <p:nvSpPr>
            <p:cNvPr id="19463" name="Line 17"/>
            <p:cNvSpPr>
              <a:spLocks noChangeShapeType="1"/>
            </p:cNvSpPr>
            <p:nvPr/>
          </p:nvSpPr>
          <p:spPr bwMode="auto">
            <a:xfrm>
              <a:off x="4628" y="1154"/>
              <a:ext cx="48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4" name="Rectangle 4"/>
            <p:cNvSpPr>
              <a:spLocks noChangeArrowheads="1"/>
            </p:cNvSpPr>
            <p:nvPr/>
          </p:nvSpPr>
          <p:spPr bwMode="auto">
            <a:xfrm>
              <a:off x="1680" y="864"/>
              <a:ext cx="1056" cy="672"/>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t>Block Coder</a:t>
              </a:r>
            </a:p>
          </p:txBody>
        </p:sp>
        <p:sp>
          <p:nvSpPr>
            <p:cNvPr id="19465" name="Rectangle 5"/>
            <p:cNvSpPr>
              <a:spLocks noChangeArrowheads="1"/>
            </p:cNvSpPr>
            <p:nvPr/>
          </p:nvSpPr>
          <p:spPr bwMode="auto">
            <a:xfrm>
              <a:off x="3600" y="816"/>
              <a:ext cx="1056" cy="168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t>Convolution </a:t>
              </a:r>
            </a:p>
            <a:p>
              <a:pPr algn="ctr" eaLnBrk="1" hangingPunct="1"/>
              <a:r>
                <a:rPr lang="en-US"/>
                <a:t>Coder</a:t>
              </a:r>
            </a:p>
            <a:p>
              <a:pPr algn="ctr" eaLnBrk="1" hangingPunct="1"/>
              <a:r>
                <a:rPr lang="en-US"/>
                <a:t>1:2</a:t>
              </a:r>
            </a:p>
          </p:txBody>
        </p:sp>
        <p:sp>
          <p:nvSpPr>
            <p:cNvPr id="19466" name="Line 6"/>
            <p:cNvSpPr>
              <a:spLocks noChangeShapeType="1"/>
            </p:cNvSpPr>
            <p:nvPr/>
          </p:nvSpPr>
          <p:spPr bwMode="auto">
            <a:xfrm>
              <a:off x="2736" y="1152"/>
              <a:ext cx="86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7" name="Text Box 7"/>
            <p:cNvSpPr txBox="1">
              <a:spLocks noChangeArrowheads="1"/>
            </p:cNvSpPr>
            <p:nvPr/>
          </p:nvSpPr>
          <p:spPr bwMode="auto">
            <a:xfrm>
              <a:off x="2976" y="816"/>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t>53</a:t>
              </a:r>
            </a:p>
          </p:txBody>
        </p:sp>
        <p:sp>
          <p:nvSpPr>
            <p:cNvPr id="19468" name="Text Box 9"/>
            <p:cNvSpPr txBox="1">
              <a:spLocks noChangeArrowheads="1"/>
            </p:cNvSpPr>
            <p:nvPr/>
          </p:nvSpPr>
          <p:spPr bwMode="auto">
            <a:xfrm>
              <a:off x="192" y="864"/>
              <a:ext cx="13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1800"/>
                <a:t>50 very important bits</a:t>
              </a:r>
            </a:p>
          </p:txBody>
        </p:sp>
        <p:sp>
          <p:nvSpPr>
            <p:cNvPr id="19469" name="Line 10"/>
            <p:cNvSpPr>
              <a:spLocks noChangeShapeType="1"/>
            </p:cNvSpPr>
            <p:nvPr/>
          </p:nvSpPr>
          <p:spPr bwMode="auto">
            <a:xfrm>
              <a:off x="960" y="1200"/>
              <a:ext cx="72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0" name="Line 11"/>
            <p:cNvSpPr>
              <a:spLocks noChangeShapeType="1"/>
            </p:cNvSpPr>
            <p:nvPr/>
          </p:nvSpPr>
          <p:spPr bwMode="auto">
            <a:xfrm>
              <a:off x="528" y="1920"/>
              <a:ext cx="307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1" name="Text Box 12"/>
            <p:cNvSpPr txBox="1">
              <a:spLocks noChangeArrowheads="1"/>
            </p:cNvSpPr>
            <p:nvPr/>
          </p:nvSpPr>
          <p:spPr bwMode="auto">
            <a:xfrm>
              <a:off x="480" y="1680"/>
              <a:ext cx="25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1800"/>
                <a:t>132 important bits+ 4tail bits</a:t>
              </a:r>
            </a:p>
          </p:txBody>
        </p:sp>
        <p:sp>
          <p:nvSpPr>
            <p:cNvPr id="19472" name="Text Box 14"/>
            <p:cNvSpPr txBox="1">
              <a:spLocks noChangeArrowheads="1"/>
            </p:cNvSpPr>
            <p:nvPr/>
          </p:nvSpPr>
          <p:spPr bwMode="auto">
            <a:xfrm>
              <a:off x="768" y="2601"/>
              <a:ext cx="19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1800"/>
                <a:t>78 not so important bits</a:t>
              </a:r>
            </a:p>
          </p:txBody>
        </p:sp>
        <p:sp>
          <p:nvSpPr>
            <p:cNvPr id="19473" name="Line 15"/>
            <p:cNvSpPr>
              <a:spLocks noChangeShapeType="1"/>
            </p:cNvSpPr>
            <p:nvPr/>
          </p:nvSpPr>
          <p:spPr bwMode="auto">
            <a:xfrm>
              <a:off x="480" y="2832"/>
              <a:ext cx="460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4" name="Line 16"/>
            <p:cNvSpPr>
              <a:spLocks noChangeShapeType="1"/>
            </p:cNvSpPr>
            <p:nvPr/>
          </p:nvSpPr>
          <p:spPr bwMode="auto">
            <a:xfrm flipV="1">
              <a:off x="5108" y="1158"/>
              <a:ext cx="0" cy="16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5" name="Line 18"/>
            <p:cNvSpPr>
              <a:spLocks noChangeShapeType="1"/>
            </p:cNvSpPr>
            <p:nvPr/>
          </p:nvSpPr>
          <p:spPr bwMode="auto">
            <a:xfrm>
              <a:off x="5116" y="1872"/>
              <a:ext cx="33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6" name="Text Box 20"/>
            <p:cNvSpPr txBox="1">
              <a:spLocks noChangeArrowheads="1"/>
            </p:cNvSpPr>
            <p:nvPr/>
          </p:nvSpPr>
          <p:spPr bwMode="auto">
            <a:xfrm>
              <a:off x="4800" y="864"/>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t>378</a:t>
              </a:r>
            </a:p>
          </p:txBody>
        </p:sp>
      </p:grpSp>
      <p:sp>
        <p:nvSpPr>
          <p:cNvPr id="19460" name="Text Box 22"/>
          <p:cNvSpPr txBox="1">
            <a:spLocks noChangeArrowheads="1"/>
          </p:cNvSpPr>
          <p:nvPr/>
        </p:nvSpPr>
        <p:spPr bwMode="auto">
          <a:xfrm>
            <a:off x="3886200" y="304801"/>
            <a:ext cx="3581400" cy="6461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3600" b="1">
                <a:solidFill>
                  <a:srgbClr val="FF0000"/>
                </a:solidFill>
              </a:rPr>
              <a:t>Channel coding</a:t>
            </a:r>
          </a:p>
        </p:txBody>
      </p:sp>
      <p:sp>
        <p:nvSpPr>
          <p:cNvPr id="19461" name="Text Box 23"/>
          <p:cNvSpPr txBox="1">
            <a:spLocks noChangeArrowheads="1"/>
          </p:cNvSpPr>
          <p:nvPr/>
        </p:nvSpPr>
        <p:spPr bwMode="auto">
          <a:xfrm>
            <a:off x="3352800" y="1676400"/>
            <a:ext cx="541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t>13kbps*20ms = 260bits = 50+132+78</a:t>
            </a:r>
          </a:p>
        </p:txBody>
      </p:sp>
      <p:sp>
        <p:nvSpPr>
          <p:cNvPr id="19462" name="Slide Number Placeholder 2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31F0B54-20D7-4586-BF1C-4E96347AA673}" type="slidenum">
              <a:rPr lang="en-US" sz="1400"/>
              <a:pPr eaLnBrk="1" hangingPunct="1"/>
              <a:t>17</a:t>
            </a:fld>
            <a:endParaRPr lang="en-US" sz="1400"/>
          </a:p>
        </p:txBody>
      </p:sp>
    </p:spTree>
    <p:extLst>
      <p:ext uri="{BB962C8B-B14F-4D97-AF65-F5344CB8AC3E}">
        <p14:creationId xmlns:p14="http://schemas.microsoft.com/office/powerpoint/2010/main" val="4145379700"/>
      </p:ext>
    </p:extLst>
  </p:cSld>
  <p:clrMapOvr>
    <a:masterClrMapping/>
  </p:clrMapOvr>
  <p:transition spd="med">
    <p:spli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Slide Number Placeholder 7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476E32C-B1BA-4D4E-A21E-112991B23AC8}" type="slidenum">
              <a:rPr lang="en-US" sz="1400"/>
              <a:pPr eaLnBrk="1" hangingPunct="1"/>
              <a:t>18</a:t>
            </a:fld>
            <a:endParaRPr lang="en-US" sz="1400"/>
          </a:p>
        </p:txBody>
      </p:sp>
      <p:sp>
        <p:nvSpPr>
          <p:cNvPr id="2" name="Rectangle 1"/>
          <p:cNvSpPr/>
          <p:nvPr/>
        </p:nvSpPr>
        <p:spPr>
          <a:xfrm>
            <a:off x="1421394" y="2218098"/>
            <a:ext cx="9838903" cy="2308324"/>
          </a:xfrm>
          <a:prstGeom prst="rect">
            <a:avLst/>
          </a:prstGeom>
        </p:spPr>
        <p:txBody>
          <a:bodyPr wrap="square">
            <a:spAutoFit/>
          </a:bodyPr>
          <a:lstStyle/>
          <a:p>
            <a:pPr algn="just"/>
            <a:r>
              <a:rPr lang="en-US" sz="2400" dirty="0">
                <a:solidFill>
                  <a:srgbClr val="000000"/>
                </a:solidFill>
                <a:latin typeface="Gill Sans MT" panose="020B0502020104020203" pitchFamily="34" charset="0"/>
              </a:rPr>
              <a:t>Interleaving is the reordering of data that is to be transmitted so that consecutive bytes of data are distributed over a larger sequence of data to reduce the effect of burst errors. The use of interleaving greatly increases the ability of error protection codes to correct for burst errors. Many of the error protection coding processes can correct for small numbers of errors, but cannot correct for errors that occur in groups.</a:t>
            </a:r>
            <a:endParaRPr lang="en-US" sz="2400" dirty="0">
              <a:latin typeface="Gill Sans MT" panose="020B0502020104020203" pitchFamily="34" charset="0"/>
            </a:endParaRPr>
          </a:p>
        </p:txBody>
      </p:sp>
      <p:sp>
        <p:nvSpPr>
          <p:cNvPr id="76" name="Title 1"/>
          <p:cNvSpPr>
            <a:spLocks noGrp="1"/>
          </p:cNvSpPr>
          <p:nvPr>
            <p:ph type="title"/>
          </p:nvPr>
        </p:nvSpPr>
        <p:spPr>
          <a:xfrm>
            <a:off x="2229465" y="533400"/>
            <a:ext cx="7772400" cy="1143000"/>
          </a:xfrm>
        </p:spPr>
        <p:txBody>
          <a:bodyPr>
            <a:normAutofit fontScale="90000"/>
          </a:bodyPr>
          <a:lstStyle/>
          <a:p>
            <a:r>
              <a:rPr lang="en-US" b="1" dirty="0"/>
              <a:t>C. </a:t>
            </a:r>
            <a:r>
              <a:rPr lang="en-US" b="1" dirty="0" smtClean="0"/>
              <a:t>Interleaving</a:t>
            </a:r>
            <a:r>
              <a:rPr lang="en-US" dirty="0"/>
              <a:t/>
            </a:r>
            <a:br>
              <a:rPr lang="en-US" dirty="0"/>
            </a:br>
            <a:endParaRPr lang="en-US" dirty="0"/>
          </a:p>
        </p:txBody>
      </p:sp>
    </p:spTree>
    <p:extLst>
      <p:ext uri="{BB962C8B-B14F-4D97-AF65-F5344CB8AC3E}">
        <p14:creationId xmlns:p14="http://schemas.microsoft.com/office/powerpoint/2010/main" val="1823237240"/>
      </p:ext>
    </p:extLst>
  </p:cSld>
  <p:clrMapOvr>
    <a:masterClrMapping/>
  </p:clrMapOvr>
  <p:transition spd="med">
    <p:pull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19</a:t>
            </a:fld>
            <a:endParaRPr lang="en-US"/>
          </a:p>
        </p:txBody>
      </p:sp>
      <p:pic>
        <p:nvPicPr>
          <p:cNvPr id="5" name="Picture 4"/>
          <p:cNvPicPr>
            <a:picLocks noChangeAspect="1"/>
          </p:cNvPicPr>
          <p:nvPr/>
        </p:nvPicPr>
        <p:blipFill>
          <a:blip r:embed="rId2"/>
          <a:stretch>
            <a:fillRect/>
          </a:stretch>
        </p:blipFill>
        <p:spPr>
          <a:xfrm>
            <a:off x="5753724" y="1698524"/>
            <a:ext cx="4990476" cy="3971429"/>
          </a:xfrm>
          <a:prstGeom prst="rect">
            <a:avLst/>
          </a:prstGeom>
        </p:spPr>
      </p:pic>
      <p:sp>
        <p:nvSpPr>
          <p:cNvPr id="6" name="Content Placeholder 2"/>
          <p:cNvSpPr>
            <a:spLocks noGrp="1"/>
          </p:cNvSpPr>
          <p:nvPr>
            <p:ph idx="1"/>
          </p:nvPr>
        </p:nvSpPr>
        <p:spPr>
          <a:xfrm>
            <a:off x="1447800" y="1104900"/>
            <a:ext cx="4305924" cy="5143500"/>
          </a:xfrm>
        </p:spPr>
        <p:txBody>
          <a:bodyPr/>
          <a:lstStyle/>
          <a:p>
            <a:pPr marL="0" indent="0" algn="just">
              <a:buNone/>
            </a:pPr>
            <a:r>
              <a:rPr lang="en-US" sz="2400" b="1" dirty="0"/>
              <a:t>    First level of interleaving</a:t>
            </a:r>
          </a:p>
          <a:p>
            <a:pPr algn="just"/>
            <a:r>
              <a:rPr lang="en-US" sz="2000" dirty="0"/>
              <a:t>To minimize the effect of sudden fades on the received data, the total of 456 encoded bits within each 20ms speech frame or control message frame are broken into eight 57 bits sub blocks and they are numbered even odd according to block number. These eight consecutive blocks are spread over eight consecutive TCH time slot.</a:t>
            </a:r>
          </a:p>
          <a:p>
            <a:pPr algn="just"/>
            <a:r>
              <a:rPr lang="en-US" sz="2000" dirty="0"/>
              <a:t>In a normal burst there is space for two of these speech blocks of 57 bits. Thus, if one burst transmission is lost, there is a 25% BER for the entire 20 </a:t>
            </a:r>
            <a:r>
              <a:rPr lang="en-US" sz="2000" dirty="0" err="1"/>
              <a:t>ms</a:t>
            </a:r>
            <a:r>
              <a:rPr lang="en-US" sz="2000" dirty="0"/>
              <a:t> of speech (2/8 = 25%).</a:t>
            </a:r>
          </a:p>
          <a:p>
            <a:pPr algn="just"/>
            <a:endParaRPr lang="en-US" sz="2000" dirty="0"/>
          </a:p>
          <a:p>
            <a:pPr algn="just"/>
            <a:endParaRPr lang="en-US" sz="1800" dirty="0"/>
          </a:p>
        </p:txBody>
      </p:sp>
      <p:sp>
        <p:nvSpPr>
          <p:cNvPr id="7" name="Title 1"/>
          <p:cNvSpPr>
            <a:spLocks noGrp="1"/>
          </p:cNvSpPr>
          <p:nvPr>
            <p:ph type="title"/>
          </p:nvPr>
        </p:nvSpPr>
        <p:spPr>
          <a:xfrm>
            <a:off x="2229465" y="533400"/>
            <a:ext cx="7772400" cy="1143000"/>
          </a:xfrm>
        </p:spPr>
        <p:txBody>
          <a:bodyPr>
            <a:normAutofit fontScale="90000"/>
          </a:bodyPr>
          <a:lstStyle/>
          <a:p>
            <a:r>
              <a:rPr lang="en-US" b="1" dirty="0"/>
              <a:t>C. </a:t>
            </a:r>
            <a:r>
              <a:rPr lang="en-US" b="1" dirty="0" smtClean="0"/>
              <a:t>Interleaving</a:t>
            </a:r>
            <a:r>
              <a:rPr lang="en-US" dirty="0"/>
              <a:t/>
            </a:r>
            <a:br>
              <a:rPr lang="en-US" dirty="0"/>
            </a:br>
            <a:endParaRPr lang="en-US" dirty="0"/>
          </a:p>
        </p:txBody>
      </p:sp>
    </p:spTree>
    <p:extLst>
      <p:ext uri="{BB962C8B-B14F-4D97-AF65-F5344CB8AC3E}">
        <p14:creationId xmlns:p14="http://schemas.microsoft.com/office/powerpoint/2010/main" val="9944176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1143000"/>
          </a:xfrm>
        </p:spPr>
        <p:txBody>
          <a:bodyPr/>
          <a:lstStyle/>
          <a:p>
            <a:pPr algn="l"/>
            <a:r>
              <a:rPr lang="en-US" dirty="0" smtClean="0">
                <a:latin typeface="Gill Sans MT" panose="020B0502020104020203" pitchFamily="34" charset="0"/>
              </a:rPr>
              <a:t>Contents</a:t>
            </a:r>
            <a:endParaRPr lang="en-US" dirty="0">
              <a:latin typeface="Gill Sans MT" panose="020B0502020104020203" pitchFamily="34" charset="0"/>
            </a:endParaRPr>
          </a:p>
        </p:txBody>
      </p:sp>
      <p:sp>
        <p:nvSpPr>
          <p:cNvPr id="3" name="Content Placeholder 2"/>
          <p:cNvSpPr>
            <a:spLocks noGrp="1"/>
          </p:cNvSpPr>
          <p:nvPr>
            <p:ph idx="1"/>
          </p:nvPr>
        </p:nvSpPr>
        <p:spPr>
          <a:xfrm>
            <a:off x="609600" y="914400"/>
            <a:ext cx="10972800" cy="5943600"/>
          </a:xfrm>
        </p:spPr>
        <p:txBody>
          <a:bodyPr>
            <a:noAutofit/>
          </a:bodyPr>
          <a:lstStyle/>
          <a:p>
            <a:pPr marL="0" indent="0">
              <a:buNone/>
            </a:pPr>
            <a:r>
              <a:rPr lang="en-US" sz="1700" b="1" dirty="0"/>
              <a:t>The course will mainly cover the following topics:</a:t>
            </a:r>
          </a:p>
          <a:p>
            <a:pPr>
              <a:buFont typeface="Wingdings" panose="05000000000000000000" pitchFamily="2" charset="2"/>
              <a:buChar char="ü"/>
            </a:pPr>
            <a:r>
              <a:rPr lang="en-US" sz="1700" dirty="0"/>
              <a:t>Wireless Networking</a:t>
            </a:r>
          </a:p>
          <a:p>
            <a:pPr>
              <a:buFont typeface="Wingdings" panose="05000000000000000000" pitchFamily="2" charset="2"/>
              <a:buChar char="ü"/>
            </a:pPr>
            <a:r>
              <a:rPr lang="en-US" sz="1700" dirty="0"/>
              <a:t>Multiple Access </a:t>
            </a:r>
            <a:r>
              <a:rPr lang="en-US" sz="1700" dirty="0" smtClean="0"/>
              <a:t>techniques</a:t>
            </a:r>
          </a:p>
          <a:p>
            <a:pPr lvl="1">
              <a:buFont typeface="Gill Sans MT" panose="020B0502020104020203" pitchFamily="34" charset="0"/>
              <a:buChar char="–"/>
            </a:pPr>
            <a:r>
              <a:rPr lang="en-US" sz="1700" dirty="0" smtClean="0"/>
              <a:t> </a:t>
            </a:r>
            <a:r>
              <a:rPr lang="en-US" sz="1700" dirty="0"/>
              <a:t>FDMA, TDMA and CDMA systems</a:t>
            </a:r>
          </a:p>
          <a:p>
            <a:pPr>
              <a:buFont typeface="Wingdings" panose="05000000000000000000" pitchFamily="2" charset="2"/>
              <a:buChar char="ü"/>
            </a:pPr>
            <a:r>
              <a:rPr lang="en-US" sz="1700" dirty="0"/>
              <a:t>Modulation Techniques </a:t>
            </a:r>
            <a:r>
              <a:rPr lang="en-US" sz="1700" dirty="0" smtClean="0"/>
              <a:t> </a:t>
            </a:r>
          </a:p>
          <a:p>
            <a:pPr lvl="1">
              <a:buFont typeface="Gill Sans MT" panose="020B0502020104020203" pitchFamily="34" charset="0"/>
              <a:buChar char="–"/>
            </a:pPr>
            <a:r>
              <a:rPr lang="en-US" sz="1700" dirty="0" smtClean="0"/>
              <a:t>Analog </a:t>
            </a:r>
            <a:r>
              <a:rPr lang="en-US" sz="1700" dirty="0"/>
              <a:t>and digital modulation techniques, Performance of various modulation </a:t>
            </a:r>
            <a:r>
              <a:rPr lang="en-US" sz="1700" dirty="0" smtClean="0"/>
              <a:t>techniques - Spectral </a:t>
            </a:r>
            <a:r>
              <a:rPr lang="en-US" sz="1700" dirty="0"/>
              <a:t>efficiency, Error </a:t>
            </a:r>
            <a:r>
              <a:rPr lang="en-US" sz="1700" dirty="0" smtClean="0"/>
              <a:t>rate</a:t>
            </a:r>
            <a:endParaRPr lang="en-US" sz="1700" dirty="0"/>
          </a:p>
          <a:p>
            <a:pPr>
              <a:buFont typeface="Wingdings" panose="05000000000000000000" pitchFamily="2" charset="2"/>
              <a:buChar char="ü"/>
            </a:pPr>
            <a:r>
              <a:rPr lang="en-US" sz="1700" dirty="0"/>
              <a:t>The Cellular </a:t>
            </a:r>
            <a:r>
              <a:rPr lang="en-US" sz="1700" dirty="0" smtClean="0"/>
              <a:t>Concepts and </a:t>
            </a:r>
            <a:r>
              <a:rPr lang="en-US" sz="1700" dirty="0"/>
              <a:t>System Design Fundamentals </a:t>
            </a:r>
          </a:p>
          <a:p>
            <a:pPr lvl="1">
              <a:buFont typeface="Gill Sans MT" panose="020B0502020104020203" pitchFamily="34" charset="0"/>
              <a:buChar char="–"/>
            </a:pPr>
            <a:r>
              <a:rPr lang="en-US" sz="1700" dirty="0" smtClean="0"/>
              <a:t>Cellular concept and </a:t>
            </a:r>
            <a:r>
              <a:rPr lang="en-US" sz="1700" dirty="0"/>
              <a:t>frequency </a:t>
            </a:r>
            <a:r>
              <a:rPr lang="en-US" sz="1700" dirty="0" smtClean="0"/>
              <a:t>reuse, Channel </a:t>
            </a:r>
            <a:r>
              <a:rPr lang="en-US" sz="1700" dirty="0"/>
              <a:t>assignment and handoff</a:t>
            </a:r>
            <a:r>
              <a:rPr lang="en-US" sz="1700" dirty="0" smtClean="0"/>
              <a:t>,</a:t>
            </a:r>
            <a:r>
              <a:rPr lang="en-US" sz="1700" dirty="0"/>
              <a:t> Interface and system capacity, </a:t>
            </a:r>
            <a:r>
              <a:rPr lang="en-US" sz="1700" dirty="0" err="1"/>
              <a:t>Trunking</a:t>
            </a:r>
            <a:r>
              <a:rPr lang="en-US" sz="1700" dirty="0"/>
              <a:t> and </a:t>
            </a:r>
            <a:r>
              <a:rPr lang="en-US" sz="1700" dirty="0" err="1"/>
              <a:t>Erlang</a:t>
            </a:r>
            <a:r>
              <a:rPr lang="en-US" sz="1700" dirty="0"/>
              <a:t> capacity </a:t>
            </a:r>
            <a:r>
              <a:rPr lang="en-US" sz="1700" dirty="0" smtClean="0"/>
              <a:t>calculations</a:t>
            </a:r>
          </a:p>
          <a:p>
            <a:pPr>
              <a:buFont typeface="Wingdings" panose="05000000000000000000" pitchFamily="2" charset="2"/>
              <a:buChar char="ü"/>
            </a:pPr>
            <a:r>
              <a:rPr lang="en-US" sz="1700" dirty="0" smtClean="0"/>
              <a:t>Mobile </a:t>
            </a:r>
            <a:r>
              <a:rPr lang="en-US" sz="1700" dirty="0"/>
              <a:t>Radio Propagation </a:t>
            </a:r>
          </a:p>
          <a:p>
            <a:pPr lvl="1"/>
            <a:r>
              <a:rPr lang="en-US" sz="1700" dirty="0"/>
              <a:t>Radio wave propagation issues in personal wireless systems, Propagation models, Multipath fading, Parameters of mobile multipath channels, Antenna systems in mobile radio. </a:t>
            </a:r>
            <a:endParaRPr lang="en-US" sz="1700" dirty="0" smtClean="0"/>
          </a:p>
          <a:p>
            <a:pPr>
              <a:buFont typeface="Wingdings" panose="05000000000000000000" pitchFamily="2" charset="2"/>
              <a:buChar char="ü"/>
            </a:pPr>
            <a:r>
              <a:rPr lang="en-US" sz="1700" dirty="0" smtClean="0"/>
              <a:t>Cellular </a:t>
            </a:r>
            <a:r>
              <a:rPr lang="en-US" sz="1700" dirty="0"/>
              <a:t>Wireless Networks </a:t>
            </a:r>
            <a:endParaRPr lang="en-US" sz="1700" dirty="0" smtClean="0"/>
          </a:p>
          <a:p>
            <a:pPr lvl="1">
              <a:buFont typeface="Gill Sans MT" panose="020B0502020104020203" pitchFamily="34" charset="0"/>
              <a:buChar char="–"/>
            </a:pPr>
            <a:r>
              <a:rPr lang="en-US" sz="1700" dirty="0" smtClean="0"/>
              <a:t>Principles </a:t>
            </a:r>
            <a:r>
              <a:rPr lang="en-US" sz="1700" dirty="0"/>
              <a:t>of Cellular Networks </a:t>
            </a:r>
            <a:endParaRPr lang="en-US" sz="1700" dirty="0" smtClean="0"/>
          </a:p>
          <a:p>
            <a:pPr lvl="1">
              <a:buFont typeface="Gill Sans MT" panose="020B0502020104020203" pitchFamily="34" charset="0"/>
              <a:buChar char="–"/>
            </a:pPr>
            <a:r>
              <a:rPr lang="en-US" sz="1700" dirty="0" smtClean="0"/>
              <a:t>First-Generation </a:t>
            </a:r>
            <a:r>
              <a:rPr lang="en-US" sz="1700" dirty="0"/>
              <a:t>Analog </a:t>
            </a:r>
            <a:endParaRPr lang="en-US" sz="1700" dirty="0" smtClean="0"/>
          </a:p>
          <a:p>
            <a:pPr lvl="1">
              <a:buFont typeface="Gill Sans MT" panose="020B0502020104020203" pitchFamily="34" charset="0"/>
              <a:buChar char="–"/>
            </a:pPr>
            <a:r>
              <a:rPr lang="en-US" sz="1700" dirty="0" smtClean="0"/>
              <a:t>Second-Generation </a:t>
            </a:r>
            <a:r>
              <a:rPr lang="en-US" sz="1700" dirty="0"/>
              <a:t>TDMA </a:t>
            </a:r>
            <a:endParaRPr lang="en-US" sz="1700" dirty="0" smtClean="0"/>
          </a:p>
          <a:p>
            <a:pPr lvl="1">
              <a:buFont typeface="Gill Sans MT" panose="020B0502020104020203" pitchFamily="34" charset="0"/>
              <a:buChar char="–"/>
            </a:pPr>
            <a:r>
              <a:rPr lang="en-US" sz="1700" dirty="0" smtClean="0"/>
              <a:t>Second-Generation </a:t>
            </a:r>
            <a:r>
              <a:rPr lang="en-US" sz="1700" dirty="0"/>
              <a:t>CDMA </a:t>
            </a:r>
            <a:endParaRPr lang="en-US" sz="1700" dirty="0" smtClean="0"/>
          </a:p>
          <a:p>
            <a:pPr lvl="1">
              <a:buFont typeface="Gill Sans MT" panose="020B0502020104020203" pitchFamily="34" charset="0"/>
              <a:buChar char="–"/>
            </a:pPr>
            <a:r>
              <a:rPr lang="en-US" sz="1700" dirty="0" smtClean="0"/>
              <a:t>Third-Generation </a:t>
            </a:r>
            <a:r>
              <a:rPr lang="en-US" sz="1700" dirty="0"/>
              <a:t>Systems</a:t>
            </a:r>
          </a:p>
          <a:p>
            <a:pPr lvl="1">
              <a:buFont typeface="Gill Sans MT" panose="020B0502020104020203" pitchFamily="34" charset="0"/>
              <a:buChar char="–"/>
            </a:pPr>
            <a:endParaRPr lang="en-US" sz="1700" dirty="0"/>
          </a:p>
        </p:txBody>
      </p:sp>
    </p:spTree>
    <p:extLst>
      <p:ext uri="{BB962C8B-B14F-4D97-AF65-F5344CB8AC3E}">
        <p14:creationId xmlns:p14="http://schemas.microsoft.com/office/powerpoint/2010/main" val="34166964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962400" y="228600"/>
            <a:ext cx="3352800" cy="685800"/>
          </a:xfrm>
        </p:spPr>
        <p:txBody>
          <a:bodyPr vert="horz" lIns="0" tIns="0" rIns="0" bIns="0" rtlCol="0" anchor="ctr">
            <a:normAutofit/>
          </a:bodyPr>
          <a:lstStyle/>
          <a:p>
            <a:pPr marL="215900" indent="-215900" defTabSz="45720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z="3600">
                <a:solidFill>
                  <a:srgbClr val="FF0000"/>
                </a:solidFill>
              </a:rPr>
              <a:t>Normal Burst</a:t>
            </a:r>
          </a:p>
        </p:txBody>
      </p:sp>
      <p:sp>
        <p:nvSpPr>
          <p:cNvPr id="23555" name="Rectangle 3"/>
          <p:cNvSpPr>
            <a:spLocks noGrp="1" noChangeArrowheads="1"/>
          </p:cNvSpPr>
          <p:nvPr>
            <p:ph type="body" idx="1"/>
          </p:nvPr>
        </p:nvSpPr>
        <p:spPr>
          <a:xfrm>
            <a:off x="2133600" y="1676400"/>
            <a:ext cx="7772400" cy="990600"/>
          </a:xfrm>
        </p:spPr>
        <p:txBody>
          <a:bodyPr vert="horz" lIns="0" tIns="0" rIns="0" bIns="0" rtlCol="0">
            <a:normAutofit/>
          </a:bodyPr>
          <a:lstStyle/>
          <a:p>
            <a:pPr marL="790575" lvl="1" indent="-431800" defTabSz="4572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solidFill>
                  <a:srgbClr val="003399"/>
                </a:solidFill>
              </a:rPr>
              <a:t>2*(3 head bit + 57 data bits + 1 signaling bit) + 26 training sequence bit + 8.25 guard bit</a:t>
            </a:r>
          </a:p>
          <a:p>
            <a:pPr marL="790575" lvl="1" indent="-431800" defTabSz="4572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mtClean="0">
              <a:solidFill>
                <a:srgbClr val="003399"/>
              </a:solidFill>
            </a:endParaRPr>
          </a:p>
        </p:txBody>
      </p:sp>
      <p:pic>
        <p:nvPicPr>
          <p:cNvPr id="235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1" y="3048000"/>
            <a:ext cx="8435975" cy="7620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355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AC74263-47FE-46E6-812D-2321B122BE49}" type="slidenum">
              <a:rPr lang="en-US" sz="1400"/>
              <a:pPr>
                <a:spcBef>
                  <a:spcPct val="0"/>
                </a:spcBef>
                <a:buFontTx/>
                <a:buNone/>
              </a:pPr>
              <a:t>20</a:t>
            </a:fld>
            <a:endParaRPr lang="en-US" sz="1400"/>
          </a:p>
        </p:txBody>
      </p:sp>
      <p:sp>
        <p:nvSpPr>
          <p:cNvPr id="23558" name="Rectangle 5"/>
          <p:cNvSpPr>
            <a:spLocks noChangeArrowheads="1"/>
          </p:cNvSpPr>
          <p:nvPr/>
        </p:nvSpPr>
        <p:spPr bwMode="auto">
          <a:xfrm>
            <a:off x="1394234" y="4613185"/>
            <a:ext cx="1014591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Char char="ü"/>
            </a:pPr>
            <a:r>
              <a:rPr lang="en-GB" sz="2400"/>
              <a:t>Duration of a burst = 576.9 </a:t>
            </a:r>
            <a:r>
              <a:rPr lang="en-GB" sz="2400">
                <a:latin typeface="Symbol" panose="05050102010706020507" pitchFamily="18" charset="2"/>
              </a:rPr>
              <a:t>m</a:t>
            </a:r>
            <a:r>
              <a:rPr lang="en-GB" sz="2400"/>
              <a:t>s ≈ 0.57ms = duration of TS of TDMA frame</a:t>
            </a:r>
          </a:p>
          <a:p>
            <a:pPr eaLnBrk="1" hangingPunct="1">
              <a:spcBef>
                <a:spcPct val="0"/>
              </a:spcBef>
              <a:buFont typeface="Wingdings" panose="05000000000000000000" pitchFamily="2" charset="2"/>
              <a:buChar char="ü"/>
            </a:pPr>
            <a:r>
              <a:rPr lang="en-GB" sz="2400"/>
              <a:t>If a burst is lost 25% of  20ms speech is lost</a:t>
            </a:r>
            <a:endParaRPr lang="en-US" sz="2400"/>
          </a:p>
        </p:txBody>
      </p:sp>
    </p:spTree>
    <p:extLst>
      <p:ext uri="{BB962C8B-B14F-4D97-AF65-F5344CB8AC3E}">
        <p14:creationId xmlns:p14="http://schemas.microsoft.com/office/powerpoint/2010/main" val="3435239951"/>
      </p:ext>
    </p:extLst>
  </p:cSld>
  <p:clrMapOvr>
    <a:masterClrMapping/>
  </p:clrMapOvr>
  <p:transition spd="med">
    <p:wedg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Second level of interleaving</a:t>
            </a:r>
            <a:endParaRPr lang="en-US" dirty="0"/>
          </a:p>
        </p:txBody>
      </p:sp>
      <p:sp>
        <p:nvSpPr>
          <p:cNvPr id="3" name="Content Placeholder 2"/>
          <p:cNvSpPr>
            <a:spLocks noGrp="1"/>
          </p:cNvSpPr>
          <p:nvPr>
            <p:ph idx="1"/>
          </p:nvPr>
        </p:nvSpPr>
        <p:spPr>
          <a:xfrm>
            <a:off x="1167894" y="2104561"/>
            <a:ext cx="9368073" cy="3626279"/>
          </a:xfrm>
        </p:spPr>
        <p:txBody>
          <a:bodyPr/>
          <a:lstStyle/>
          <a:p>
            <a:pPr algn="just"/>
            <a:r>
              <a:rPr lang="en-US" dirty="0"/>
              <a:t>If only one level of interleaving is used, a loss of this burst results in a total loss of 25%. This is too much for the channel decoder to correct. A second level of interleaving can be introduced to further reduce the possible BER to 12.5%. Instead of sending two blocks of 57 bits from the same 20 </a:t>
            </a:r>
            <a:r>
              <a:rPr lang="en-US" dirty="0" err="1"/>
              <a:t>ms</a:t>
            </a:r>
            <a:r>
              <a:rPr lang="en-US" dirty="0"/>
              <a:t> of speech within one burst, a block from one 20 </a:t>
            </a:r>
            <a:r>
              <a:rPr lang="en-US" dirty="0" err="1"/>
              <a:t>ms</a:t>
            </a:r>
            <a:r>
              <a:rPr lang="en-US" dirty="0"/>
              <a:t> and a block from next sample of 20 </a:t>
            </a:r>
            <a:r>
              <a:rPr lang="en-US" dirty="0" err="1"/>
              <a:t>ms</a:t>
            </a:r>
            <a:r>
              <a:rPr lang="en-US" dirty="0"/>
              <a:t> are sent together. A delay is introduced in the system when the MS must wait for the next 20 </a:t>
            </a:r>
            <a:r>
              <a:rPr lang="en-US" dirty="0" err="1"/>
              <a:t>ms</a:t>
            </a:r>
            <a:r>
              <a:rPr lang="en-US" dirty="0"/>
              <a:t> of speech. However, the system can now afford to loose a whole burst, out of eight, as the loss is only 12.5% of the total bits from each 20ms speech frame. 12.5% is the maximum loss level that channel decoder can correct.</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21</a:t>
            </a:fld>
            <a:endParaRPr lang="en-US"/>
          </a:p>
        </p:txBody>
      </p:sp>
    </p:spTree>
    <p:extLst>
      <p:ext uri="{BB962C8B-B14F-4D97-AF65-F5344CB8AC3E}">
        <p14:creationId xmlns:p14="http://schemas.microsoft.com/office/powerpoint/2010/main" val="5050788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22</a:t>
            </a:fld>
            <a:endParaRPr lang="en-US"/>
          </a:p>
        </p:txBody>
      </p:sp>
      <p:pic>
        <p:nvPicPr>
          <p:cNvPr id="5" name="Picture 4"/>
          <p:cNvPicPr>
            <a:picLocks noChangeAspect="1"/>
          </p:cNvPicPr>
          <p:nvPr/>
        </p:nvPicPr>
        <p:blipFill>
          <a:blip r:embed="rId2"/>
          <a:stretch>
            <a:fillRect/>
          </a:stretch>
        </p:blipFill>
        <p:spPr>
          <a:xfrm>
            <a:off x="2971800" y="1051806"/>
            <a:ext cx="6248400" cy="5653795"/>
          </a:xfrm>
          <a:prstGeom prst="rect">
            <a:avLst/>
          </a:prstGeom>
        </p:spPr>
      </p:pic>
      <p:sp>
        <p:nvSpPr>
          <p:cNvPr id="6" name="Title 1"/>
          <p:cNvSpPr>
            <a:spLocks noGrp="1"/>
          </p:cNvSpPr>
          <p:nvPr>
            <p:ph type="title"/>
          </p:nvPr>
        </p:nvSpPr>
        <p:spPr>
          <a:xfrm>
            <a:off x="2209800" y="152400"/>
            <a:ext cx="7772400" cy="1143000"/>
          </a:xfrm>
        </p:spPr>
        <p:txBody>
          <a:bodyPr/>
          <a:lstStyle/>
          <a:p>
            <a:r>
              <a:rPr lang="en-US" b="1" dirty="0"/>
              <a:t>Second level of interleaving</a:t>
            </a:r>
            <a:endParaRPr lang="en-US" dirty="0"/>
          </a:p>
        </p:txBody>
      </p:sp>
    </p:spTree>
    <p:extLst>
      <p:ext uri="{BB962C8B-B14F-4D97-AF65-F5344CB8AC3E}">
        <p14:creationId xmlns:p14="http://schemas.microsoft.com/office/powerpoint/2010/main" val="27838664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4"/>
          <p:cNvGrpSpPr>
            <a:grpSpLocks/>
          </p:cNvGrpSpPr>
          <p:nvPr/>
        </p:nvGrpSpPr>
        <p:grpSpPr bwMode="auto">
          <a:xfrm>
            <a:off x="2667000" y="914400"/>
            <a:ext cx="6997700" cy="5867400"/>
            <a:chOff x="536" y="275"/>
            <a:chExt cx="4418" cy="3761"/>
          </a:xfrm>
        </p:grpSpPr>
        <p:sp>
          <p:nvSpPr>
            <p:cNvPr id="22532" name="Line 5"/>
            <p:cNvSpPr>
              <a:spLocks noChangeShapeType="1"/>
            </p:cNvSpPr>
            <p:nvPr/>
          </p:nvSpPr>
          <p:spPr bwMode="auto">
            <a:xfrm>
              <a:off x="577" y="275"/>
              <a:ext cx="437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3" name="Line 6"/>
            <p:cNvSpPr>
              <a:spLocks noChangeShapeType="1"/>
            </p:cNvSpPr>
            <p:nvPr/>
          </p:nvSpPr>
          <p:spPr bwMode="auto">
            <a:xfrm>
              <a:off x="557" y="547"/>
              <a:ext cx="438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4" name="Line 7"/>
            <p:cNvSpPr>
              <a:spLocks noChangeShapeType="1"/>
            </p:cNvSpPr>
            <p:nvPr/>
          </p:nvSpPr>
          <p:spPr bwMode="auto">
            <a:xfrm>
              <a:off x="1109" y="286"/>
              <a:ext cx="0" cy="2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5" name="Line 8"/>
            <p:cNvSpPr>
              <a:spLocks noChangeShapeType="1"/>
            </p:cNvSpPr>
            <p:nvPr/>
          </p:nvSpPr>
          <p:spPr bwMode="auto">
            <a:xfrm>
              <a:off x="4442" y="275"/>
              <a:ext cx="0" cy="2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6" name="Line 9"/>
            <p:cNvSpPr>
              <a:spLocks noChangeShapeType="1"/>
            </p:cNvSpPr>
            <p:nvPr/>
          </p:nvSpPr>
          <p:spPr bwMode="auto">
            <a:xfrm>
              <a:off x="2750" y="275"/>
              <a:ext cx="0" cy="2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7" name="AutoShape 10"/>
            <p:cNvSpPr>
              <a:spLocks noChangeArrowheads="1"/>
            </p:cNvSpPr>
            <p:nvPr/>
          </p:nvSpPr>
          <p:spPr bwMode="auto">
            <a:xfrm>
              <a:off x="1529" y="959"/>
              <a:ext cx="554" cy="251"/>
            </a:xfrm>
            <a:prstGeom prst="roundRect">
              <a:avLst>
                <a:gd name="adj" fmla="val 352"/>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38" name="AutoShape 11"/>
            <p:cNvSpPr>
              <a:spLocks noChangeArrowheads="1"/>
            </p:cNvSpPr>
            <p:nvPr/>
          </p:nvSpPr>
          <p:spPr bwMode="auto">
            <a:xfrm>
              <a:off x="3417" y="949"/>
              <a:ext cx="554" cy="251"/>
            </a:xfrm>
            <a:prstGeom prst="roundRect">
              <a:avLst>
                <a:gd name="adj" fmla="val 352"/>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39" name="Line 12"/>
            <p:cNvSpPr>
              <a:spLocks noChangeShapeType="1"/>
            </p:cNvSpPr>
            <p:nvPr/>
          </p:nvSpPr>
          <p:spPr bwMode="auto">
            <a:xfrm>
              <a:off x="567" y="1644"/>
              <a:ext cx="437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0" name="Line 13"/>
            <p:cNvSpPr>
              <a:spLocks noChangeShapeType="1"/>
            </p:cNvSpPr>
            <p:nvPr/>
          </p:nvSpPr>
          <p:spPr bwMode="auto">
            <a:xfrm>
              <a:off x="546" y="1916"/>
              <a:ext cx="43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1" name="Line 14"/>
            <p:cNvSpPr>
              <a:spLocks noChangeShapeType="1"/>
            </p:cNvSpPr>
            <p:nvPr/>
          </p:nvSpPr>
          <p:spPr bwMode="auto">
            <a:xfrm>
              <a:off x="1099" y="1654"/>
              <a:ext cx="0" cy="2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2" name="Line 15"/>
            <p:cNvSpPr>
              <a:spLocks noChangeShapeType="1"/>
            </p:cNvSpPr>
            <p:nvPr/>
          </p:nvSpPr>
          <p:spPr bwMode="auto">
            <a:xfrm>
              <a:off x="4432" y="1644"/>
              <a:ext cx="0" cy="2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3" name="Line 16"/>
            <p:cNvSpPr>
              <a:spLocks noChangeShapeType="1"/>
            </p:cNvSpPr>
            <p:nvPr/>
          </p:nvSpPr>
          <p:spPr bwMode="auto">
            <a:xfrm>
              <a:off x="2638" y="1634"/>
              <a:ext cx="0" cy="2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4" name="Line 17"/>
            <p:cNvSpPr>
              <a:spLocks noChangeShapeType="1"/>
            </p:cNvSpPr>
            <p:nvPr/>
          </p:nvSpPr>
          <p:spPr bwMode="auto">
            <a:xfrm>
              <a:off x="2914" y="1654"/>
              <a:ext cx="0" cy="2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5" name="AutoShape 18"/>
            <p:cNvSpPr>
              <a:spLocks noChangeArrowheads="1"/>
            </p:cNvSpPr>
            <p:nvPr/>
          </p:nvSpPr>
          <p:spPr bwMode="auto">
            <a:xfrm>
              <a:off x="1386" y="2438"/>
              <a:ext cx="111" cy="260"/>
            </a:xfrm>
            <a:prstGeom prst="roundRect">
              <a:avLst>
                <a:gd name="adj" fmla="val 806"/>
              </a:avLst>
            </a:prstGeom>
            <a:solidFill>
              <a:srgbClr val="9999FF"/>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46" name="AutoShape 19"/>
            <p:cNvSpPr>
              <a:spLocks noChangeArrowheads="1"/>
            </p:cNvSpPr>
            <p:nvPr/>
          </p:nvSpPr>
          <p:spPr bwMode="auto">
            <a:xfrm>
              <a:off x="1508" y="2438"/>
              <a:ext cx="112" cy="260"/>
            </a:xfrm>
            <a:prstGeom prst="roundRect">
              <a:avLst>
                <a:gd name="adj" fmla="val 806"/>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47" name="AutoShape 20"/>
            <p:cNvSpPr>
              <a:spLocks noChangeArrowheads="1"/>
            </p:cNvSpPr>
            <p:nvPr/>
          </p:nvSpPr>
          <p:spPr bwMode="auto">
            <a:xfrm>
              <a:off x="1631" y="2438"/>
              <a:ext cx="113" cy="260"/>
            </a:xfrm>
            <a:prstGeom prst="roundRect">
              <a:avLst>
                <a:gd name="adj" fmla="val 806"/>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48" name="AutoShape 21"/>
            <p:cNvSpPr>
              <a:spLocks noChangeArrowheads="1"/>
            </p:cNvSpPr>
            <p:nvPr/>
          </p:nvSpPr>
          <p:spPr bwMode="auto">
            <a:xfrm>
              <a:off x="1755" y="2438"/>
              <a:ext cx="112" cy="260"/>
            </a:xfrm>
            <a:prstGeom prst="roundRect">
              <a:avLst>
                <a:gd name="adj" fmla="val 806"/>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49" name="AutoShape 22"/>
            <p:cNvSpPr>
              <a:spLocks noChangeArrowheads="1"/>
            </p:cNvSpPr>
            <p:nvPr/>
          </p:nvSpPr>
          <p:spPr bwMode="auto">
            <a:xfrm>
              <a:off x="1858" y="2438"/>
              <a:ext cx="112" cy="260"/>
            </a:xfrm>
            <a:prstGeom prst="roundRect">
              <a:avLst>
                <a:gd name="adj" fmla="val 806"/>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50" name="AutoShape 23"/>
            <p:cNvSpPr>
              <a:spLocks noChangeArrowheads="1"/>
            </p:cNvSpPr>
            <p:nvPr/>
          </p:nvSpPr>
          <p:spPr bwMode="auto">
            <a:xfrm>
              <a:off x="1980" y="2438"/>
              <a:ext cx="112" cy="260"/>
            </a:xfrm>
            <a:prstGeom prst="roundRect">
              <a:avLst>
                <a:gd name="adj" fmla="val 806"/>
              </a:avLst>
            </a:prstGeom>
            <a:solidFill>
              <a:srgbClr val="993366"/>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51" name="AutoShape 24"/>
            <p:cNvSpPr>
              <a:spLocks noChangeArrowheads="1"/>
            </p:cNvSpPr>
            <p:nvPr/>
          </p:nvSpPr>
          <p:spPr bwMode="auto">
            <a:xfrm>
              <a:off x="2104" y="2438"/>
              <a:ext cx="112" cy="260"/>
            </a:xfrm>
            <a:prstGeom prst="roundRect">
              <a:avLst>
                <a:gd name="adj" fmla="val 806"/>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52" name="AutoShape 25"/>
            <p:cNvSpPr>
              <a:spLocks noChangeArrowheads="1"/>
            </p:cNvSpPr>
            <p:nvPr/>
          </p:nvSpPr>
          <p:spPr bwMode="auto">
            <a:xfrm>
              <a:off x="2226" y="2438"/>
              <a:ext cx="112" cy="260"/>
            </a:xfrm>
            <a:prstGeom prst="roundRect">
              <a:avLst>
                <a:gd name="adj" fmla="val 806"/>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53" name="AutoShape 26"/>
            <p:cNvSpPr>
              <a:spLocks noChangeArrowheads="1"/>
            </p:cNvSpPr>
            <p:nvPr/>
          </p:nvSpPr>
          <p:spPr bwMode="auto">
            <a:xfrm>
              <a:off x="3273" y="2448"/>
              <a:ext cx="112" cy="260"/>
            </a:xfrm>
            <a:prstGeom prst="roundRect">
              <a:avLst>
                <a:gd name="adj" fmla="val 806"/>
              </a:avLst>
            </a:prstGeom>
            <a:solidFill>
              <a:srgbClr val="9999FF"/>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54" name="AutoShape 27"/>
            <p:cNvSpPr>
              <a:spLocks noChangeArrowheads="1"/>
            </p:cNvSpPr>
            <p:nvPr/>
          </p:nvSpPr>
          <p:spPr bwMode="auto">
            <a:xfrm>
              <a:off x="3396" y="2448"/>
              <a:ext cx="112" cy="260"/>
            </a:xfrm>
            <a:prstGeom prst="roundRect">
              <a:avLst>
                <a:gd name="adj" fmla="val 806"/>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55" name="AutoShape 28"/>
            <p:cNvSpPr>
              <a:spLocks noChangeArrowheads="1"/>
            </p:cNvSpPr>
            <p:nvPr/>
          </p:nvSpPr>
          <p:spPr bwMode="auto">
            <a:xfrm>
              <a:off x="3519" y="2448"/>
              <a:ext cx="112" cy="260"/>
            </a:xfrm>
            <a:prstGeom prst="roundRect">
              <a:avLst>
                <a:gd name="adj" fmla="val 806"/>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56" name="AutoShape 29"/>
            <p:cNvSpPr>
              <a:spLocks noChangeArrowheads="1"/>
            </p:cNvSpPr>
            <p:nvPr/>
          </p:nvSpPr>
          <p:spPr bwMode="auto">
            <a:xfrm>
              <a:off x="3642" y="2448"/>
              <a:ext cx="113" cy="260"/>
            </a:xfrm>
            <a:prstGeom prst="roundRect">
              <a:avLst>
                <a:gd name="adj" fmla="val 806"/>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57" name="AutoShape 30"/>
            <p:cNvSpPr>
              <a:spLocks noChangeArrowheads="1"/>
            </p:cNvSpPr>
            <p:nvPr/>
          </p:nvSpPr>
          <p:spPr bwMode="auto">
            <a:xfrm>
              <a:off x="3745" y="2448"/>
              <a:ext cx="112" cy="260"/>
            </a:xfrm>
            <a:prstGeom prst="roundRect">
              <a:avLst>
                <a:gd name="adj" fmla="val 806"/>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58" name="AutoShape 31"/>
            <p:cNvSpPr>
              <a:spLocks noChangeArrowheads="1"/>
            </p:cNvSpPr>
            <p:nvPr/>
          </p:nvSpPr>
          <p:spPr bwMode="auto">
            <a:xfrm>
              <a:off x="3868" y="2448"/>
              <a:ext cx="112" cy="260"/>
            </a:xfrm>
            <a:prstGeom prst="roundRect">
              <a:avLst>
                <a:gd name="adj" fmla="val 806"/>
              </a:avLst>
            </a:prstGeom>
            <a:solidFill>
              <a:srgbClr val="993366"/>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59" name="AutoShape 32"/>
            <p:cNvSpPr>
              <a:spLocks noChangeArrowheads="1"/>
            </p:cNvSpPr>
            <p:nvPr/>
          </p:nvSpPr>
          <p:spPr bwMode="auto">
            <a:xfrm>
              <a:off x="3991" y="2448"/>
              <a:ext cx="112" cy="260"/>
            </a:xfrm>
            <a:prstGeom prst="roundRect">
              <a:avLst>
                <a:gd name="adj" fmla="val 806"/>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60" name="AutoShape 33"/>
            <p:cNvSpPr>
              <a:spLocks noChangeArrowheads="1"/>
            </p:cNvSpPr>
            <p:nvPr/>
          </p:nvSpPr>
          <p:spPr bwMode="auto">
            <a:xfrm>
              <a:off x="4114" y="2448"/>
              <a:ext cx="112" cy="260"/>
            </a:xfrm>
            <a:prstGeom prst="roundRect">
              <a:avLst>
                <a:gd name="adj" fmla="val 806"/>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61" name="AutoShape 34"/>
            <p:cNvSpPr>
              <a:spLocks noChangeArrowheads="1"/>
            </p:cNvSpPr>
            <p:nvPr/>
          </p:nvSpPr>
          <p:spPr bwMode="auto">
            <a:xfrm>
              <a:off x="1399" y="3240"/>
              <a:ext cx="279" cy="263"/>
            </a:xfrm>
            <a:prstGeom prst="roundRect">
              <a:avLst>
                <a:gd name="adj" fmla="val 33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62" name="AutoShape 35"/>
            <p:cNvSpPr>
              <a:spLocks noChangeArrowheads="1"/>
            </p:cNvSpPr>
            <p:nvPr/>
          </p:nvSpPr>
          <p:spPr bwMode="auto">
            <a:xfrm>
              <a:off x="1679" y="3240"/>
              <a:ext cx="280" cy="263"/>
            </a:xfrm>
            <a:prstGeom prst="roundRect">
              <a:avLst>
                <a:gd name="adj" fmla="val 33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63" name="AutoShape 36"/>
            <p:cNvSpPr>
              <a:spLocks noChangeArrowheads="1"/>
            </p:cNvSpPr>
            <p:nvPr/>
          </p:nvSpPr>
          <p:spPr bwMode="auto">
            <a:xfrm>
              <a:off x="1960" y="3240"/>
              <a:ext cx="280" cy="263"/>
            </a:xfrm>
            <a:prstGeom prst="roundRect">
              <a:avLst>
                <a:gd name="adj" fmla="val 33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64" name="AutoShape 37"/>
            <p:cNvSpPr>
              <a:spLocks noChangeArrowheads="1"/>
            </p:cNvSpPr>
            <p:nvPr/>
          </p:nvSpPr>
          <p:spPr bwMode="auto">
            <a:xfrm>
              <a:off x="2241" y="3240"/>
              <a:ext cx="280" cy="263"/>
            </a:xfrm>
            <a:prstGeom prst="roundRect">
              <a:avLst>
                <a:gd name="adj" fmla="val 33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65" name="AutoShape 38"/>
            <p:cNvSpPr>
              <a:spLocks noChangeArrowheads="1"/>
            </p:cNvSpPr>
            <p:nvPr/>
          </p:nvSpPr>
          <p:spPr bwMode="auto">
            <a:xfrm>
              <a:off x="2523" y="3240"/>
              <a:ext cx="280" cy="263"/>
            </a:xfrm>
            <a:prstGeom prst="roundRect">
              <a:avLst>
                <a:gd name="adj" fmla="val 33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66" name="AutoShape 39"/>
            <p:cNvSpPr>
              <a:spLocks noChangeArrowheads="1"/>
            </p:cNvSpPr>
            <p:nvPr/>
          </p:nvSpPr>
          <p:spPr bwMode="auto">
            <a:xfrm>
              <a:off x="1399" y="3240"/>
              <a:ext cx="279" cy="263"/>
            </a:xfrm>
            <a:prstGeom prst="roundRect">
              <a:avLst>
                <a:gd name="adj" fmla="val 333"/>
              </a:avLst>
            </a:prstGeom>
            <a:solidFill>
              <a:srgbClr val="9999FF"/>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67" name="AutoShape 40"/>
            <p:cNvSpPr>
              <a:spLocks noChangeArrowheads="1"/>
            </p:cNvSpPr>
            <p:nvPr/>
          </p:nvSpPr>
          <p:spPr bwMode="auto">
            <a:xfrm>
              <a:off x="1679" y="3240"/>
              <a:ext cx="280" cy="263"/>
            </a:xfrm>
            <a:prstGeom prst="roundRect">
              <a:avLst>
                <a:gd name="adj" fmla="val 33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68" name="AutoShape 41"/>
            <p:cNvSpPr>
              <a:spLocks noChangeArrowheads="1"/>
            </p:cNvSpPr>
            <p:nvPr/>
          </p:nvSpPr>
          <p:spPr bwMode="auto">
            <a:xfrm>
              <a:off x="1960" y="3240"/>
              <a:ext cx="280" cy="263"/>
            </a:xfrm>
            <a:prstGeom prst="roundRect">
              <a:avLst>
                <a:gd name="adj" fmla="val 33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69" name="AutoShape 42"/>
            <p:cNvSpPr>
              <a:spLocks noChangeArrowheads="1"/>
            </p:cNvSpPr>
            <p:nvPr/>
          </p:nvSpPr>
          <p:spPr bwMode="auto">
            <a:xfrm>
              <a:off x="2242" y="3240"/>
              <a:ext cx="280" cy="263"/>
            </a:xfrm>
            <a:prstGeom prst="roundRect">
              <a:avLst>
                <a:gd name="adj" fmla="val 33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70" name="AutoShape 43"/>
            <p:cNvSpPr>
              <a:spLocks noChangeArrowheads="1"/>
            </p:cNvSpPr>
            <p:nvPr/>
          </p:nvSpPr>
          <p:spPr bwMode="auto">
            <a:xfrm>
              <a:off x="2523" y="3240"/>
              <a:ext cx="280" cy="263"/>
            </a:xfrm>
            <a:prstGeom prst="roundRect">
              <a:avLst>
                <a:gd name="adj" fmla="val 333"/>
              </a:avLst>
            </a:prstGeom>
            <a:solidFill>
              <a:srgbClr val="FFCC99"/>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71" name="AutoShape 44"/>
            <p:cNvSpPr>
              <a:spLocks noChangeArrowheads="1"/>
            </p:cNvSpPr>
            <p:nvPr/>
          </p:nvSpPr>
          <p:spPr bwMode="auto">
            <a:xfrm>
              <a:off x="2803" y="3240"/>
              <a:ext cx="280" cy="263"/>
            </a:xfrm>
            <a:prstGeom prst="roundRect">
              <a:avLst>
                <a:gd name="adj" fmla="val 333"/>
              </a:avLst>
            </a:prstGeom>
            <a:solidFill>
              <a:srgbClr val="993366"/>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72" name="AutoShape 45"/>
            <p:cNvSpPr>
              <a:spLocks noChangeArrowheads="1"/>
            </p:cNvSpPr>
            <p:nvPr/>
          </p:nvSpPr>
          <p:spPr bwMode="auto">
            <a:xfrm>
              <a:off x="3085" y="3240"/>
              <a:ext cx="280" cy="263"/>
            </a:xfrm>
            <a:prstGeom prst="roundRect">
              <a:avLst>
                <a:gd name="adj" fmla="val 33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73" name="AutoShape 46"/>
            <p:cNvSpPr>
              <a:spLocks noChangeArrowheads="1"/>
            </p:cNvSpPr>
            <p:nvPr/>
          </p:nvSpPr>
          <p:spPr bwMode="auto">
            <a:xfrm>
              <a:off x="3366" y="3240"/>
              <a:ext cx="280" cy="263"/>
            </a:xfrm>
            <a:prstGeom prst="roundRect">
              <a:avLst>
                <a:gd name="adj" fmla="val 33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74" name="AutoShape 47"/>
            <p:cNvSpPr>
              <a:spLocks noChangeArrowheads="1"/>
            </p:cNvSpPr>
            <p:nvPr/>
          </p:nvSpPr>
          <p:spPr bwMode="auto">
            <a:xfrm>
              <a:off x="3647" y="3240"/>
              <a:ext cx="280" cy="263"/>
            </a:xfrm>
            <a:prstGeom prst="roundRect">
              <a:avLst>
                <a:gd name="adj" fmla="val 33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75" name="AutoShape 48"/>
            <p:cNvSpPr>
              <a:spLocks noChangeArrowheads="1"/>
            </p:cNvSpPr>
            <p:nvPr/>
          </p:nvSpPr>
          <p:spPr bwMode="auto">
            <a:xfrm>
              <a:off x="3928" y="3240"/>
              <a:ext cx="280" cy="263"/>
            </a:xfrm>
            <a:prstGeom prst="roundRect">
              <a:avLst>
                <a:gd name="adj" fmla="val 33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76" name="Text Box 49"/>
            <p:cNvSpPr txBox="1">
              <a:spLocks noChangeArrowheads="1"/>
            </p:cNvSpPr>
            <p:nvPr/>
          </p:nvSpPr>
          <p:spPr bwMode="auto">
            <a:xfrm>
              <a:off x="2039" y="3288"/>
              <a:ext cx="61"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3</a:t>
              </a:r>
            </a:p>
          </p:txBody>
        </p:sp>
        <p:sp>
          <p:nvSpPr>
            <p:cNvPr id="22577" name="Text Box 50"/>
            <p:cNvSpPr txBox="1">
              <a:spLocks noChangeArrowheads="1"/>
            </p:cNvSpPr>
            <p:nvPr/>
          </p:nvSpPr>
          <p:spPr bwMode="auto">
            <a:xfrm>
              <a:off x="2333" y="3269"/>
              <a:ext cx="61"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4</a:t>
              </a:r>
            </a:p>
          </p:txBody>
        </p:sp>
        <p:sp>
          <p:nvSpPr>
            <p:cNvPr id="22578" name="Text Box 51"/>
            <p:cNvSpPr txBox="1">
              <a:spLocks noChangeArrowheads="1"/>
            </p:cNvSpPr>
            <p:nvPr/>
          </p:nvSpPr>
          <p:spPr bwMode="auto">
            <a:xfrm>
              <a:off x="3457" y="3270"/>
              <a:ext cx="61"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8</a:t>
              </a:r>
            </a:p>
          </p:txBody>
        </p:sp>
        <p:sp>
          <p:nvSpPr>
            <p:cNvPr id="22579" name="Text Box 52"/>
            <p:cNvSpPr txBox="1">
              <a:spLocks noChangeArrowheads="1"/>
            </p:cNvSpPr>
            <p:nvPr/>
          </p:nvSpPr>
          <p:spPr bwMode="auto">
            <a:xfrm>
              <a:off x="3151" y="3270"/>
              <a:ext cx="61"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7</a:t>
              </a:r>
            </a:p>
          </p:txBody>
        </p:sp>
        <p:sp>
          <p:nvSpPr>
            <p:cNvPr id="22580" name="Text Box 53"/>
            <p:cNvSpPr txBox="1">
              <a:spLocks noChangeArrowheads="1"/>
            </p:cNvSpPr>
            <p:nvPr/>
          </p:nvSpPr>
          <p:spPr bwMode="auto">
            <a:xfrm>
              <a:off x="2883" y="3282"/>
              <a:ext cx="61" cy="148"/>
            </a:xfrm>
            <a:prstGeom prst="rect">
              <a:avLst/>
            </a:prstGeom>
            <a:solidFill>
              <a:srgbClr val="993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6</a:t>
              </a:r>
            </a:p>
          </p:txBody>
        </p:sp>
        <p:sp>
          <p:nvSpPr>
            <p:cNvPr id="22581" name="Text Box 54"/>
            <p:cNvSpPr txBox="1">
              <a:spLocks noChangeArrowheads="1"/>
            </p:cNvSpPr>
            <p:nvPr/>
          </p:nvSpPr>
          <p:spPr bwMode="auto">
            <a:xfrm>
              <a:off x="2589" y="3288"/>
              <a:ext cx="61"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5</a:t>
              </a:r>
            </a:p>
          </p:txBody>
        </p:sp>
        <p:sp>
          <p:nvSpPr>
            <p:cNvPr id="22582" name="Text Box 55"/>
            <p:cNvSpPr txBox="1">
              <a:spLocks noChangeArrowheads="1"/>
            </p:cNvSpPr>
            <p:nvPr/>
          </p:nvSpPr>
          <p:spPr bwMode="auto">
            <a:xfrm>
              <a:off x="1484" y="3282"/>
              <a:ext cx="61"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1</a:t>
              </a:r>
            </a:p>
          </p:txBody>
        </p:sp>
        <p:sp>
          <p:nvSpPr>
            <p:cNvPr id="22583" name="Text Box 56"/>
            <p:cNvSpPr txBox="1">
              <a:spLocks noChangeArrowheads="1"/>
            </p:cNvSpPr>
            <p:nvPr/>
          </p:nvSpPr>
          <p:spPr bwMode="auto">
            <a:xfrm>
              <a:off x="1783" y="3282"/>
              <a:ext cx="61"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2</a:t>
              </a:r>
            </a:p>
          </p:txBody>
        </p:sp>
        <p:sp>
          <p:nvSpPr>
            <p:cNvPr id="22584" name="AutoShape 57"/>
            <p:cNvSpPr>
              <a:spLocks noChangeArrowheads="1"/>
            </p:cNvSpPr>
            <p:nvPr/>
          </p:nvSpPr>
          <p:spPr bwMode="auto">
            <a:xfrm>
              <a:off x="1223" y="3773"/>
              <a:ext cx="778" cy="263"/>
            </a:xfrm>
            <a:prstGeom prst="roundRect">
              <a:avLst>
                <a:gd name="adj" fmla="val 333"/>
              </a:avLst>
            </a:prstGeom>
            <a:solidFill>
              <a:srgbClr val="FFCC99"/>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85" name="AutoShape 58"/>
            <p:cNvSpPr>
              <a:spLocks noChangeArrowheads="1"/>
            </p:cNvSpPr>
            <p:nvPr/>
          </p:nvSpPr>
          <p:spPr bwMode="auto">
            <a:xfrm>
              <a:off x="2001" y="3773"/>
              <a:ext cx="337" cy="263"/>
            </a:xfrm>
            <a:prstGeom prst="roundRect">
              <a:avLst>
                <a:gd name="adj" fmla="val 333"/>
              </a:avLst>
            </a:prstGeom>
            <a:solidFill>
              <a:srgbClr val="FFCC99"/>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86" name="AutoShape 59"/>
            <p:cNvSpPr>
              <a:spLocks noChangeArrowheads="1"/>
            </p:cNvSpPr>
            <p:nvPr/>
          </p:nvSpPr>
          <p:spPr bwMode="auto">
            <a:xfrm>
              <a:off x="3027" y="3773"/>
              <a:ext cx="267" cy="263"/>
            </a:xfrm>
            <a:prstGeom prst="roundRect">
              <a:avLst>
                <a:gd name="adj" fmla="val 338"/>
              </a:avLst>
            </a:prstGeom>
            <a:solidFill>
              <a:srgbClr val="FFCC99"/>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87" name="AutoShape 60"/>
            <p:cNvSpPr>
              <a:spLocks noChangeArrowheads="1"/>
            </p:cNvSpPr>
            <p:nvPr/>
          </p:nvSpPr>
          <p:spPr bwMode="auto">
            <a:xfrm>
              <a:off x="4176" y="3773"/>
              <a:ext cx="225" cy="263"/>
            </a:xfrm>
            <a:prstGeom prst="roundRect">
              <a:avLst>
                <a:gd name="adj" fmla="val 403"/>
              </a:avLst>
            </a:prstGeom>
            <a:solidFill>
              <a:srgbClr val="FFCC99"/>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88" name="AutoShape 61"/>
            <p:cNvSpPr>
              <a:spLocks noChangeArrowheads="1"/>
            </p:cNvSpPr>
            <p:nvPr/>
          </p:nvSpPr>
          <p:spPr bwMode="auto">
            <a:xfrm>
              <a:off x="966" y="3773"/>
              <a:ext cx="246" cy="263"/>
            </a:xfrm>
            <a:prstGeom prst="roundRect">
              <a:avLst>
                <a:gd name="adj" fmla="val 370"/>
              </a:avLst>
            </a:prstGeom>
            <a:solidFill>
              <a:srgbClr val="FFCC99"/>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89" name="AutoShape 62"/>
            <p:cNvSpPr>
              <a:spLocks noChangeArrowheads="1"/>
            </p:cNvSpPr>
            <p:nvPr/>
          </p:nvSpPr>
          <p:spPr bwMode="auto">
            <a:xfrm>
              <a:off x="2339" y="3773"/>
              <a:ext cx="687" cy="263"/>
            </a:xfrm>
            <a:prstGeom prst="roundRect">
              <a:avLst>
                <a:gd name="adj" fmla="val 333"/>
              </a:avLst>
            </a:prstGeom>
            <a:solidFill>
              <a:srgbClr val="FFCC99"/>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90" name="AutoShape 63"/>
            <p:cNvSpPr>
              <a:spLocks noChangeArrowheads="1"/>
            </p:cNvSpPr>
            <p:nvPr/>
          </p:nvSpPr>
          <p:spPr bwMode="auto">
            <a:xfrm>
              <a:off x="3304" y="3773"/>
              <a:ext cx="861" cy="263"/>
            </a:xfrm>
            <a:prstGeom prst="roundRect">
              <a:avLst>
                <a:gd name="adj" fmla="val 333"/>
              </a:avLst>
            </a:prstGeom>
            <a:solidFill>
              <a:srgbClr val="FFCC99"/>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91" name="AutoShape 64"/>
            <p:cNvSpPr>
              <a:spLocks noChangeArrowheads="1"/>
            </p:cNvSpPr>
            <p:nvPr/>
          </p:nvSpPr>
          <p:spPr bwMode="auto">
            <a:xfrm>
              <a:off x="4411" y="3773"/>
              <a:ext cx="409" cy="263"/>
            </a:xfrm>
            <a:prstGeom prst="roundRect">
              <a:avLst>
                <a:gd name="adj" fmla="val 333"/>
              </a:avLst>
            </a:prstGeom>
            <a:solidFill>
              <a:srgbClr val="FFCC99"/>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592" name="Text Box 65"/>
            <p:cNvSpPr txBox="1">
              <a:spLocks noChangeArrowheads="1"/>
            </p:cNvSpPr>
            <p:nvPr/>
          </p:nvSpPr>
          <p:spPr bwMode="auto">
            <a:xfrm>
              <a:off x="2186" y="3821"/>
              <a:ext cx="61"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1</a:t>
              </a:r>
            </a:p>
          </p:txBody>
        </p:sp>
        <p:sp>
          <p:nvSpPr>
            <p:cNvPr id="22593" name="Text Box 66"/>
            <p:cNvSpPr txBox="1">
              <a:spLocks noChangeArrowheads="1"/>
            </p:cNvSpPr>
            <p:nvPr/>
          </p:nvSpPr>
          <p:spPr bwMode="auto">
            <a:xfrm>
              <a:off x="2599" y="3803"/>
              <a:ext cx="121"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26</a:t>
              </a:r>
            </a:p>
          </p:txBody>
        </p:sp>
        <p:sp>
          <p:nvSpPr>
            <p:cNvPr id="22594" name="Text Box 67"/>
            <p:cNvSpPr txBox="1">
              <a:spLocks noChangeArrowheads="1"/>
            </p:cNvSpPr>
            <p:nvPr/>
          </p:nvSpPr>
          <p:spPr bwMode="auto">
            <a:xfrm>
              <a:off x="4534" y="3825"/>
              <a:ext cx="213"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8.25</a:t>
              </a:r>
            </a:p>
          </p:txBody>
        </p:sp>
        <p:sp>
          <p:nvSpPr>
            <p:cNvPr id="22595" name="Text Box 68"/>
            <p:cNvSpPr txBox="1">
              <a:spLocks noChangeArrowheads="1"/>
            </p:cNvSpPr>
            <p:nvPr/>
          </p:nvSpPr>
          <p:spPr bwMode="auto">
            <a:xfrm>
              <a:off x="1033" y="3795"/>
              <a:ext cx="61"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3</a:t>
              </a:r>
            </a:p>
          </p:txBody>
        </p:sp>
        <p:sp>
          <p:nvSpPr>
            <p:cNvPr id="22596" name="Text Box 69"/>
            <p:cNvSpPr txBox="1">
              <a:spLocks noChangeArrowheads="1"/>
            </p:cNvSpPr>
            <p:nvPr/>
          </p:nvSpPr>
          <p:spPr bwMode="auto">
            <a:xfrm>
              <a:off x="1495" y="3795"/>
              <a:ext cx="121"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57</a:t>
              </a:r>
            </a:p>
          </p:txBody>
        </p:sp>
        <p:sp>
          <p:nvSpPr>
            <p:cNvPr id="22597" name="Text Box 70"/>
            <p:cNvSpPr txBox="1">
              <a:spLocks noChangeArrowheads="1"/>
            </p:cNvSpPr>
            <p:nvPr/>
          </p:nvSpPr>
          <p:spPr bwMode="auto">
            <a:xfrm>
              <a:off x="536" y="296"/>
              <a:ext cx="350"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Speech</a:t>
              </a:r>
            </a:p>
          </p:txBody>
        </p:sp>
        <p:sp>
          <p:nvSpPr>
            <p:cNvPr id="22598" name="Text Box 71"/>
            <p:cNvSpPr txBox="1">
              <a:spLocks noChangeArrowheads="1"/>
            </p:cNvSpPr>
            <p:nvPr/>
          </p:nvSpPr>
          <p:spPr bwMode="auto">
            <a:xfrm>
              <a:off x="1560" y="336"/>
              <a:ext cx="293"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20 ms</a:t>
              </a:r>
            </a:p>
          </p:txBody>
        </p:sp>
        <p:sp>
          <p:nvSpPr>
            <p:cNvPr id="22599" name="Text Box 72"/>
            <p:cNvSpPr txBox="1">
              <a:spLocks noChangeArrowheads="1"/>
            </p:cNvSpPr>
            <p:nvPr/>
          </p:nvSpPr>
          <p:spPr bwMode="auto">
            <a:xfrm>
              <a:off x="3355" y="306"/>
              <a:ext cx="293"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20 ms</a:t>
              </a:r>
            </a:p>
          </p:txBody>
        </p:sp>
        <p:sp>
          <p:nvSpPr>
            <p:cNvPr id="22600" name="Line 73"/>
            <p:cNvSpPr>
              <a:spLocks noChangeShapeType="1"/>
            </p:cNvSpPr>
            <p:nvPr/>
          </p:nvSpPr>
          <p:spPr bwMode="auto">
            <a:xfrm>
              <a:off x="1120" y="558"/>
              <a:ext cx="399" cy="3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1" name="Line 74"/>
            <p:cNvSpPr>
              <a:spLocks noChangeShapeType="1"/>
            </p:cNvSpPr>
            <p:nvPr/>
          </p:nvSpPr>
          <p:spPr bwMode="auto">
            <a:xfrm flipH="1">
              <a:off x="2093" y="547"/>
              <a:ext cx="657" cy="4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2" name="Line 75"/>
            <p:cNvSpPr>
              <a:spLocks noChangeShapeType="1"/>
            </p:cNvSpPr>
            <p:nvPr/>
          </p:nvSpPr>
          <p:spPr bwMode="auto">
            <a:xfrm>
              <a:off x="2750" y="537"/>
              <a:ext cx="667" cy="4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3" name="Line 76"/>
            <p:cNvSpPr>
              <a:spLocks noChangeShapeType="1"/>
            </p:cNvSpPr>
            <p:nvPr/>
          </p:nvSpPr>
          <p:spPr bwMode="auto">
            <a:xfrm flipH="1">
              <a:off x="3971" y="547"/>
              <a:ext cx="461" cy="4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4" name="Line 77"/>
            <p:cNvSpPr>
              <a:spLocks noChangeShapeType="1"/>
            </p:cNvSpPr>
            <p:nvPr/>
          </p:nvSpPr>
          <p:spPr bwMode="auto">
            <a:xfrm flipH="1">
              <a:off x="1099" y="1221"/>
              <a:ext cx="430" cy="4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5" name="Line 78"/>
            <p:cNvSpPr>
              <a:spLocks noChangeShapeType="1"/>
            </p:cNvSpPr>
            <p:nvPr/>
          </p:nvSpPr>
          <p:spPr bwMode="auto">
            <a:xfrm>
              <a:off x="2083" y="1211"/>
              <a:ext cx="554"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6" name="Line 79"/>
            <p:cNvSpPr>
              <a:spLocks noChangeShapeType="1"/>
            </p:cNvSpPr>
            <p:nvPr/>
          </p:nvSpPr>
          <p:spPr bwMode="auto">
            <a:xfrm flipH="1">
              <a:off x="2914" y="1201"/>
              <a:ext cx="503" cy="4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7" name="Line 80"/>
            <p:cNvSpPr>
              <a:spLocks noChangeShapeType="1"/>
            </p:cNvSpPr>
            <p:nvPr/>
          </p:nvSpPr>
          <p:spPr bwMode="auto">
            <a:xfrm>
              <a:off x="3981" y="1201"/>
              <a:ext cx="440" cy="4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8" name="Line 81"/>
            <p:cNvSpPr>
              <a:spLocks noChangeShapeType="1"/>
            </p:cNvSpPr>
            <p:nvPr/>
          </p:nvSpPr>
          <p:spPr bwMode="auto">
            <a:xfrm>
              <a:off x="1109" y="1925"/>
              <a:ext cx="267"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9" name="Line 82"/>
            <p:cNvSpPr>
              <a:spLocks noChangeShapeType="1"/>
            </p:cNvSpPr>
            <p:nvPr/>
          </p:nvSpPr>
          <p:spPr bwMode="auto">
            <a:xfrm flipH="1">
              <a:off x="2339" y="1915"/>
              <a:ext cx="308" cy="5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10" name="Line 83"/>
            <p:cNvSpPr>
              <a:spLocks noChangeShapeType="1"/>
            </p:cNvSpPr>
            <p:nvPr/>
          </p:nvSpPr>
          <p:spPr bwMode="auto">
            <a:xfrm>
              <a:off x="2914" y="1925"/>
              <a:ext cx="360" cy="53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11" name="Line 84"/>
            <p:cNvSpPr>
              <a:spLocks noChangeShapeType="1"/>
            </p:cNvSpPr>
            <p:nvPr/>
          </p:nvSpPr>
          <p:spPr bwMode="auto">
            <a:xfrm flipH="1">
              <a:off x="4227" y="1915"/>
              <a:ext cx="215" cy="53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12" name="Line 85"/>
            <p:cNvSpPr>
              <a:spLocks noChangeShapeType="1"/>
            </p:cNvSpPr>
            <p:nvPr/>
          </p:nvSpPr>
          <p:spPr bwMode="auto">
            <a:xfrm>
              <a:off x="1418" y="2699"/>
              <a:ext cx="81" cy="544"/>
            </a:xfrm>
            <a:prstGeom prst="line">
              <a:avLst/>
            </a:prstGeom>
            <a:noFill/>
            <a:ln w="95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2613" name="Line 86"/>
            <p:cNvSpPr>
              <a:spLocks noChangeShapeType="1"/>
            </p:cNvSpPr>
            <p:nvPr/>
          </p:nvSpPr>
          <p:spPr bwMode="auto">
            <a:xfrm flipH="1">
              <a:off x="1570" y="2710"/>
              <a:ext cx="1765" cy="533"/>
            </a:xfrm>
            <a:prstGeom prst="line">
              <a:avLst/>
            </a:prstGeom>
            <a:noFill/>
            <a:ln w="95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2614" name="Line 87"/>
            <p:cNvSpPr>
              <a:spLocks noChangeShapeType="1"/>
            </p:cNvSpPr>
            <p:nvPr/>
          </p:nvSpPr>
          <p:spPr bwMode="auto">
            <a:xfrm>
              <a:off x="2052" y="2699"/>
              <a:ext cx="852" cy="553"/>
            </a:xfrm>
            <a:prstGeom prst="line">
              <a:avLst/>
            </a:prstGeom>
            <a:noFill/>
            <a:ln w="95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2615" name="Line 88"/>
            <p:cNvSpPr>
              <a:spLocks noChangeShapeType="1"/>
            </p:cNvSpPr>
            <p:nvPr/>
          </p:nvSpPr>
          <p:spPr bwMode="auto">
            <a:xfrm flipH="1">
              <a:off x="2955" y="2719"/>
              <a:ext cx="975" cy="513"/>
            </a:xfrm>
            <a:prstGeom prst="line">
              <a:avLst/>
            </a:prstGeom>
            <a:noFill/>
            <a:ln w="95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2616" name="AutoShape 89"/>
            <p:cNvSpPr>
              <a:spLocks noChangeArrowheads="1"/>
            </p:cNvSpPr>
            <p:nvPr/>
          </p:nvSpPr>
          <p:spPr bwMode="auto">
            <a:xfrm>
              <a:off x="4211" y="3240"/>
              <a:ext cx="279" cy="263"/>
            </a:xfrm>
            <a:prstGeom prst="roundRect">
              <a:avLst>
                <a:gd name="adj" fmla="val 33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617" name="AutoShape 90"/>
            <p:cNvSpPr>
              <a:spLocks noChangeArrowheads="1"/>
            </p:cNvSpPr>
            <p:nvPr/>
          </p:nvSpPr>
          <p:spPr bwMode="auto">
            <a:xfrm>
              <a:off x="4492" y="3240"/>
              <a:ext cx="280" cy="263"/>
            </a:xfrm>
            <a:prstGeom prst="roundRect">
              <a:avLst>
                <a:gd name="adj" fmla="val 33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618" name="AutoShape 91"/>
            <p:cNvSpPr>
              <a:spLocks noChangeArrowheads="1"/>
            </p:cNvSpPr>
            <p:nvPr/>
          </p:nvSpPr>
          <p:spPr bwMode="auto">
            <a:xfrm>
              <a:off x="827" y="3240"/>
              <a:ext cx="280" cy="263"/>
            </a:xfrm>
            <a:prstGeom prst="roundRect">
              <a:avLst>
                <a:gd name="adj" fmla="val 33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619" name="AutoShape 92"/>
            <p:cNvSpPr>
              <a:spLocks noChangeArrowheads="1"/>
            </p:cNvSpPr>
            <p:nvPr/>
          </p:nvSpPr>
          <p:spPr bwMode="auto">
            <a:xfrm>
              <a:off x="1109" y="3240"/>
              <a:ext cx="280" cy="263"/>
            </a:xfrm>
            <a:prstGeom prst="roundRect">
              <a:avLst>
                <a:gd name="adj" fmla="val 33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2620" name="Text Box 93"/>
            <p:cNvSpPr txBox="1">
              <a:spLocks noChangeArrowheads="1"/>
            </p:cNvSpPr>
            <p:nvPr/>
          </p:nvSpPr>
          <p:spPr bwMode="auto">
            <a:xfrm>
              <a:off x="3088" y="3801"/>
              <a:ext cx="61"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1</a:t>
              </a:r>
            </a:p>
          </p:txBody>
        </p:sp>
        <p:sp>
          <p:nvSpPr>
            <p:cNvPr id="22621" name="Text Box 94"/>
            <p:cNvSpPr txBox="1">
              <a:spLocks noChangeArrowheads="1"/>
            </p:cNvSpPr>
            <p:nvPr/>
          </p:nvSpPr>
          <p:spPr bwMode="auto">
            <a:xfrm>
              <a:off x="3599" y="3806"/>
              <a:ext cx="121"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57</a:t>
              </a:r>
            </a:p>
          </p:txBody>
        </p:sp>
        <p:sp>
          <p:nvSpPr>
            <p:cNvPr id="22622" name="Text Box 95"/>
            <p:cNvSpPr txBox="1">
              <a:spLocks noChangeArrowheads="1"/>
            </p:cNvSpPr>
            <p:nvPr/>
          </p:nvSpPr>
          <p:spPr bwMode="auto">
            <a:xfrm>
              <a:off x="4233" y="3806"/>
              <a:ext cx="61" cy="14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3</a:t>
              </a:r>
            </a:p>
          </p:txBody>
        </p:sp>
        <p:sp>
          <p:nvSpPr>
            <p:cNvPr id="22623" name="Line 96"/>
            <p:cNvSpPr>
              <a:spLocks noChangeShapeType="1"/>
            </p:cNvSpPr>
            <p:nvPr/>
          </p:nvSpPr>
          <p:spPr bwMode="auto">
            <a:xfrm flipV="1">
              <a:off x="956" y="3504"/>
              <a:ext cx="1569" cy="2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24" name="Line 97"/>
            <p:cNvSpPr>
              <a:spLocks noChangeShapeType="1"/>
            </p:cNvSpPr>
            <p:nvPr/>
          </p:nvSpPr>
          <p:spPr bwMode="auto">
            <a:xfrm>
              <a:off x="2801" y="3504"/>
              <a:ext cx="2030" cy="2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25" name="Text Box 98"/>
            <p:cNvSpPr txBox="1">
              <a:spLocks noChangeArrowheads="1"/>
            </p:cNvSpPr>
            <p:nvPr/>
          </p:nvSpPr>
          <p:spPr bwMode="auto">
            <a:xfrm>
              <a:off x="1724" y="979"/>
              <a:ext cx="182"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260</a:t>
              </a:r>
            </a:p>
          </p:txBody>
        </p:sp>
        <p:sp>
          <p:nvSpPr>
            <p:cNvPr id="22626" name="Text Box 99"/>
            <p:cNvSpPr txBox="1">
              <a:spLocks noChangeArrowheads="1"/>
            </p:cNvSpPr>
            <p:nvPr/>
          </p:nvSpPr>
          <p:spPr bwMode="auto">
            <a:xfrm>
              <a:off x="3567" y="979"/>
              <a:ext cx="182"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260</a:t>
              </a:r>
            </a:p>
          </p:txBody>
        </p:sp>
        <p:sp>
          <p:nvSpPr>
            <p:cNvPr id="22627" name="Text Box 100"/>
            <p:cNvSpPr txBox="1">
              <a:spLocks noChangeArrowheads="1"/>
            </p:cNvSpPr>
            <p:nvPr/>
          </p:nvSpPr>
          <p:spPr bwMode="auto">
            <a:xfrm>
              <a:off x="1509" y="1674"/>
              <a:ext cx="340"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456 bit</a:t>
              </a:r>
            </a:p>
          </p:txBody>
        </p:sp>
        <p:sp>
          <p:nvSpPr>
            <p:cNvPr id="22628" name="Text Box 101"/>
            <p:cNvSpPr txBox="1">
              <a:spLocks noChangeArrowheads="1"/>
            </p:cNvSpPr>
            <p:nvPr/>
          </p:nvSpPr>
          <p:spPr bwMode="auto">
            <a:xfrm>
              <a:off x="3489" y="1684"/>
              <a:ext cx="340"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456 bit</a:t>
              </a:r>
            </a:p>
          </p:txBody>
        </p:sp>
        <p:sp>
          <p:nvSpPr>
            <p:cNvPr id="22629" name="Text Box 102"/>
            <p:cNvSpPr txBox="1">
              <a:spLocks noChangeArrowheads="1"/>
            </p:cNvSpPr>
            <p:nvPr/>
          </p:nvSpPr>
          <p:spPr bwMode="auto">
            <a:xfrm>
              <a:off x="1397" y="627"/>
              <a:ext cx="677"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tabLst>
                  <a:tab pos="650875" algn="l"/>
                  <a:tab pos="1301750" algn="l"/>
                </a:tabLst>
                <a:defRPr sz="2400">
                  <a:solidFill>
                    <a:schemeClr val="tx1"/>
                  </a:solidFill>
                  <a:latin typeface="Times New Roman" panose="02020603050405020304" pitchFamily="18" charset="0"/>
                </a:defRPr>
              </a:lvl1pPr>
              <a:lvl2pPr marL="742950" indent="-285750" defTabSz="822325" eaLnBrk="0" hangingPunct="0">
                <a:tabLst>
                  <a:tab pos="650875" algn="l"/>
                  <a:tab pos="1301750" algn="l"/>
                </a:tabLst>
                <a:defRPr sz="2400">
                  <a:solidFill>
                    <a:schemeClr val="tx1"/>
                  </a:solidFill>
                  <a:latin typeface="Times New Roman" panose="02020603050405020304" pitchFamily="18" charset="0"/>
                </a:defRPr>
              </a:lvl2pPr>
              <a:lvl3pPr marL="1143000" indent="-228600" defTabSz="822325" eaLnBrk="0" hangingPunct="0">
                <a:tabLst>
                  <a:tab pos="650875" algn="l"/>
                  <a:tab pos="1301750" algn="l"/>
                </a:tabLst>
                <a:defRPr sz="2400">
                  <a:solidFill>
                    <a:schemeClr val="tx1"/>
                  </a:solidFill>
                  <a:latin typeface="Times New Roman" panose="02020603050405020304" pitchFamily="18" charset="0"/>
                </a:defRPr>
              </a:lvl3pPr>
              <a:lvl4pPr marL="1600200" indent="-228600" defTabSz="822325" eaLnBrk="0" hangingPunct="0">
                <a:tabLst>
                  <a:tab pos="650875" algn="l"/>
                  <a:tab pos="1301750" algn="l"/>
                </a:tabLst>
                <a:defRPr sz="2400">
                  <a:solidFill>
                    <a:schemeClr val="tx1"/>
                  </a:solidFill>
                  <a:latin typeface="Times New Roman" panose="02020603050405020304" pitchFamily="18" charset="0"/>
                </a:defRPr>
              </a:lvl4pPr>
              <a:lvl5pPr marL="2057400" indent="-228600" defTabSz="822325" eaLnBrk="0" hangingPunct="0">
                <a:tabLst>
                  <a:tab pos="650875" algn="l"/>
                  <a:tab pos="1301750" algn="l"/>
                </a:tabLst>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tabLst>
                  <a:tab pos="650875" algn="l"/>
                  <a:tab pos="1301750" algn="l"/>
                </a:tabLs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tabLst>
                  <a:tab pos="650875" algn="l"/>
                  <a:tab pos="1301750" algn="l"/>
                </a:tabLs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tabLst>
                  <a:tab pos="650875" algn="l"/>
                  <a:tab pos="1301750" algn="l"/>
                </a:tabLs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tabLst>
                  <a:tab pos="650875" algn="l"/>
                  <a:tab pos="1301750" algn="l"/>
                </a:tabLs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dirty="0">
                  <a:latin typeface="Times" panose="02020603050405020304" pitchFamily="18" charset="0"/>
                </a:rPr>
                <a:t>Speech Coder</a:t>
              </a:r>
            </a:p>
          </p:txBody>
        </p:sp>
        <p:sp>
          <p:nvSpPr>
            <p:cNvPr id="22630" name="Text Box 103"/>
            <p:cNvSpPr txBox="1">
              <a:spLocks noChangeArrowheads="1"/>
            </p:cNvSpPr>
            <p:nvPr/>
          </p:nvSpPr>
          <p:spPr bwMode="auto">
            <a:xfrm>
              <a:off x="3181" y="608"/>
              <a:ext cx="677"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tabLst>
                  <a:tab pos="650875" algn="l"/>
                  <a:tab pos="1301750" algn="l"/>
                </a:tabLst>
                <a:defRPr sz="2400">
                  <a:solidFill>
                    <a:schemeClr val="tx1"/>
                  </a:solidFill>
                  <a:latin typeface="Times New Roman" panose="02020603050405020304" pitchFamily="18" charset="0"/>
                </a:defRPr>
              </a:lvl1pPr>
              <a:lvl2pPr marL="742950" indent="-285750" defTabSz="822325" eaLnBrk="0" hangingPunct="0">
                <a:tabLst>
                  <a:tab pos="650875" algn="l"/>
                  <a:tab pos="1301750" algn="l"/>
                </a:tabLst>
                <a:defRPr sz="2400">
                  <a:solidFill>
                    <a:schemeClr val="tx1"/>
                  </a:solidFill>
                  <a:latin typeface="Times New Roman" panose="02020603050405020304" pitchFamily="18" charset="0"/>
                </a:defRPr>
              </a:lvl2pPr>
              <a:lvl3pPr marL="1143000" indent="-228600" defTabSz="822325" eaLnBrk="0" hangingPunct="0">
                <a:tabLst>
                  <a:tab pos="650875" algn="l"/>
                  <a:tab pos="1301750" algn="l"/>
                </a:tabLst>
                <a:defRPr sz="2400">
                  <a:solidFill>
                    <a:schemeClr val="tx1"/>
                  </a:solidFill>
                  <a:latin typeface="Times New Roman" panose="02020603050405020304" pitchFamily="18" charset="0"/>
                </a:defRPr>
              </a:lvl3pPr>
              <a:lvl4pPr marL="1600200" indent="-228600" defTabSz="822325" eaLnBrk="0" hangingPunct="0">
                <a:tabLst>
                  <a:tab pos="650875" algn="l"/>
                  <a:tab pos="1301750" algn="l"/>
                </a:tabLst>
                <a:defRPr sz="2400">
                  <a:solidFill>
                    <a:schemeClr val="tx1"/>
                  </a:solidFill>
                  <a:latin typeface="Times New Roman" panose="02020603050405020304" pitchFamily="18" charset="0"/>
                </a:defRPr>
              </a:lvl4pPr>
              <a:lvl5pPr marL="2057400" indent="-228600" defTabSz="822325" eaLnBrk="0" hangingPunct="0">
                <a:tabLst>
                  <a:tab pos="650875" algn="l"/>
                  <a:tab pos="1301750" algn="l"/>
                </a:tabLst>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tabLst>
                  <a:tab pos="650875" algn="l"/>
                  <a:tab pos="1301750" algn="l"/>
                </a:tabLs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tabLst>
                  <a:tab pos="650875" algn="l"/>
                  <a:tab pos="1301750" algn="l"/>
                </a:tabLs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tabLst>
                  <a:tab pos="650875" algn="l"/>
                  <a:tab pos="1301750" algn="l"/>
                </a:tabLs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tabLst>
                  <a:tab pos="650875" algn="l"/>
                  <a:tab pos="1301750" algn="l"/>
                </a:tabLs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Speech Coder</a:t>
              </a:r>
            </a:p>
          </p:txBody>
        </p:sp>
        <p:sp>
          <p:nvSpPr>
            <p:cNvPr id="22631" name="Text Box 104"/>
            <p:cNvSpPr txBox="1">
              <a:spLocks noChangeArrowheads="1"/>
            </p:cNvSpPr>
            <p:nvPr/>
          </p:nvSpPr>
          <p:spPr bwMode="auto">
            <a:xfrm>
              <a:off x="1305" y="1412"/>
              <a:ext cx="899"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tabLst>
                  <a:tab pos="650875" algn="l"/>
                  <a:tab pos="1301750" algn="l"/>
                </a:tabLst>
                <a:defRPr sz="2400">
                  <a:solidFill>
                    <a:schemeClr val="tx1"/>
                  </a:solidFill>
                  <a:latin typeface="Times New Roman" panose="02020603050405020304" pitchFamily="18" charset="0"/>
                </a:defRPr>
              </a:lvl1pPr>
              <a:lvl2pPr marL="742950" indent="-285750" defTabSz="822325" eaLnBrk="0" hangingPunct="0">
                <a:tabLst>
                  <a:tab pos="650875" algn="l"/>
                  <a:tab pos="1301750" algn="l"/>
                </a:tabLst>
                <a:defRPr sz="2400">
                  <a:solidFill>
                    <a:schemeClr val="tx1"/>
                  </a:solidFill>
                  <a:latin typeface="Times New Roman" panose="02020603050405020304" pitchFamily="18" charset="0"/>
                </a:defRPr>
              </a:lvl2pPr>
              <a:lvl3pPr marL="1143000" indent="-228600" defTabSz="822325" eaLnBrk="0" hangingPunct="0">
                <a:tabLst>
                  <a:tab pos="650875" algn="l"/>
                  <a:tab pos="1301750" algn="l"/>
                </a:tabLst>
                <a:defRPr sz="2400">
                  <a:solidFill>
                    <a:schemeClr val="tx1"/>
                  </a:solidFill>
                  <a:latin typeface="Times New Roman" panose="02020603050405020304" pitchFamily="18" charset="0"/>
                </a:defRPr>
              </a:lvl3pPr>
              <a:lvl4pPr marL="1600200" indent="-228600" defTabSz="822325" eaLnBrk="0" hangingPunct="0">
                <a:tabLst>
                  <a:tab pos="650875" algn="l"/>
                  <a:tab pos="1301750" algn="l"/>
                </a:tabLst>
                <a:defRPr sz="2400">
                  <a:solidFill>
                    <a:schemeClr val="tx1"/>
                  </a:solidFill>
                  <a:latin typeface="Times New Roman" panose="02020603050405020304" pitchFamily="18" charset="0"/>
                </a:defRPr>
              </a:lvl4pPr>
              <a:lvl5pPr marL="2057400" indent="-228600" defTabSz="822325" eaLnBrk="0" hangingPunct="0">
                <a:tabLst>
                  <a:tab pos="650875" algn="l"/>
                  <a:tab pos="1301750" algn="l"/>
                </a:tabLst>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tabLst>
                  <a:tab pos="650875" algn="l"/>
                  <a:tab pos="1301750" algn="l"/>
                </a:tabLs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tabLst>
                  <a:tab pos="650875" algn="l"/>
                  <a:tab pos="1301750" algn="l"/>
                </a:tabLs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tabLst>
                  <a:tab pos="650875" algn="l"/>
                  <a:tab pos="1301750" algn="l"/>
                </a:tabLs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tabLst>
                  <a:tab pos="650875" algn="l"/>
                  <a:tab pos="1301750" algn="l"/>
                </a:tabLs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Channel Encoding</a:t>
              </a:r>
            </a:p>
          </p:txBody>
        </p:sp>
        <p:sp>
          <p:nvSpPr>
            <p:cNvPr id="22632" name="Text Box 105"/>
            <p:cNvSpPr txBox="1">
              <a:spLocks noChangeArrowheads="1"/>
            </p:cNvSpPr>
            <p:nvPr/>
          </p:nvSpPr>
          <p:spPr bwMode="auto">
            <a:xfrm>
              <a:off x="3099" y="1443"/>
              <a:ext cx="899"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tabLst>
                  <a:tab pos="650875" algn="l"/>
                  <a:tab pos="1301750" algn="l"/>
                </a:tabLst>
                <a:defRPr sz="2400">
                  <a:solidFill>
                    <a:schemeClr val="tx1"/>
                  </a:solidFill>
                  <a:latin typeface="Times New Roman" panose="02020603050405020304" pitchFamily="18" charset="0"/>
                </a:defRPr>
              </a:lvl1pPr>
              <a:lvl2pPr marL="742950" indent="-285750" defTabSz="822325" eaLnBrk="0" hangingPunct="0">
                <a:tabLst>
                  <a:tab pos="650875" algn="l"/>
                  <a:tab pos="1301750" algn="l"/>
                </a:tabLst>
                <a:defRPr sz="2400">
                  <a:solidFill>
                    <a:schemeClr val="tx1"/>
                  </a:solidFill>
                  <a:latin typeface="Times New Roman" panose="02020603050405020304" pitchFamily="18" charset="0"/>
                </a:defRPr>
              </a:lvl2pPr>
              <a:lvl3pPr marL="1143000" indent="-228600" defTabSz="822325" eaLnBrk="0" hangingPunct="0">
                <a:tabLst>
                  <a:tab pos="650875" algn="l"/>
                  <a:tab pos="1301750" algn="l"/>
                </a:tabLst>
                <a:defRPr sz="2400">
                  <a:solidFill>
                    <a:schemeClr val="tx1"/>
                  </a:solidFill>
                  <a:latin typeface="Times New Roman" panose="02020603050405020304" pitchFamily="18" charset="0"/>
                </a:defRPr>
              </a:lvl3pPr>
              <a:lvl4pPr marL="1600200" indent="-228600" defTabSz="822325" eaLnBrk="0" hangingPunct="0">
                <a:tabLst>
                  <a:tab pos="650875" algn="l"/>
                  <a:tab pos="1301750" algn="l"/>
                </a:tabLst>
                <a:defRPr sz="2400">
                  <a:solidFill>
                    <a:schemeClr val="tx1"/>
                  </a:solidFill>
                  <a:latin typeface="Times New Roman" panose="02020603050405020304" pitchFamily="18" charset="0"/>
                </a:defRPr>
              </a:lvl4pPr>
              <a:lvl5pPr marL="2057400" indent="-228600" defTabSz="822325" eaLnBrk="0" hangingPunct="0">
                <a:tabLst>
                  <a:tab pos="650875" algn="l"/>
                  <a:tab pos="1301750" algn="l"/>
                </a:tabLst>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tabLst>
                  <a:tab pos="650875" algn="l"/>
                  <a:tab pos="1301750" algn="l"/>
                </a:tabLs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tabLst>
                  <a:tab pos="650875" algn="l"/>
                  <a:tab pos="1301750" algn="l"/>
                </a:tabLs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tabLst>
                  <a:tab pos="650875" algn="l"/>
                  <a:tab pos="1301750" algn="l"/>
                </a:tabLs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tabLst>
                  <a:tab pos="650875" algn="l"/>
                  <a:tab pos="1301750" algn="l"/>
                </a:tabLs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Channel Encoding</a:t>
              </a:r>
            </a:p>
          </p:txBody>
        </p:sp>
        <p:sp>
          <p:nvSpPr>
            <p:cNvPr id="22633" name="Text Box 106"/>
            <p:cNvSpPr txBox="1">
              <a:spLocks noChangeArrowheads="1"/>
            </p:cNvSpPr>
            <p:nvPr/>
          </p:nvSpPr>
          <p:spPr bwMode="auto">
            <a:xfrm>
              <a:off x="2380" y="2780"/>
              <a:ext cx="585"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tabLst>
                  <a:tab pos="650875" algn="l"/>
                </a:tabLst>
                <a:defRPr sz="2400">
                  <a:solidFill>
                    <a:schemeClr val="tx1"/>
                  </a:solidFill>
                  <a:latin typeface="Times New Roman" panose="02020603050405020304" pitchFamily="18" charset="0"/>
                </a:defRPr>
              </a:lvl1pPr>
              <a:lvl2pPr marL="742950" indent="-285750" defTabSz="822325" eaLnBrk="0" hangingPunct="0">
                <a:tabLst>
                  <a:tab pos="650875" algn="l"/>
                </a:tabLst>
                <a:defRPr sz="2400">
                  <a:solidFill>
                    <a:schemeClr val="tx1"/>
                  </a:solidFill>
                  <a:latin typeface="Times New Roman" panose="02020603050405020304" pitchFamily="18" charset="0"/>
                </a:defRPr>
              </a:lvl2pPr>
              <a:lvl3pPr marL="1143000" indent="-228600" defTabSz="822325" eaLnBrk="0" hangingPunct="0">
                <a:tabLst>
                  <a:tab pos="650875" algn="l"/>
                </a:tabLst>
                <a:defRPr sz="2400">
                  <a:solidFill>
                    <a:schemeClr val="tx1"/>
                  </a:solidFill>
                  <a:latin typeface="Times New Roman" panose="02020603050405020304" pitchFamily="18" charset="0"/>
                </a:defRPr>
              </a:lvl3pPr>
              <a:lvl4pPr marL="1600200" indent="-228600" defTabSz="822325" eaLnBrk="0" hangingPunct="0">
                <a:tabLst>
                  <a:tab pos="650875" algn="l"/>
                </a:tabLst>
                <a:defRPr sz="2400">
                  <a:solidFill>
                    <a:schemeClr val="tx1"/>
                  </a:solidFill>
                  <a:latin typeface="Times New Roman" panose="02020603050405020304" pitchFamily="18" charset="0"/>
                </a:defRPr>
              </a:lvl4pPr>
              <a:lvl5pPr marL="2057400" indent="-228600" defTabSz="822325" eaLnBrk="0" hangingPunct="0">
                <a:tabLst>
                  <a:tab pos="650875" algn="l"/>
                </a:tabLst>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tabLst>
                  <a:tab pos="650875" algn="l"/>
                </a:tabLs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tabLst>
                  <a:tab pos="650875" algn="l"/>
                </a:tabLs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tabLst>
                  <a:tab pos="650875" algn="l"/>
                </a:tabLs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tabLst>
                  <a:tab pos="650875" algn="l"/>
                </a:tabLs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Interleaving</a:t>
              </a:r>
            </a:p>
          </p:txBody>
        </p:sp>
        <p:sp>
          <p:nvSpPr>
            <p:cNvPr id="22634" name="Text Box 107"/>
            <p:cNvSpPr txBox="1">
              <a:spLocks noChangeArrowheads="1"/>
            </p:cNvSpPr>
            <p:nvPr/>
          </p:nvSpPr>
          <p:spPr bwMode="auto">
            <a:xfrm>
              <a:off x="2104" y="3575"/>
              <a:ext cx="945"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tabLst>
                  <a:tab pos="650875" algn="l"/>
                  <a:tab pos="1301750" algn="l"/>
                </a:tabLst>
                <a:defRPr sz="2400">
                  <a:solidFill>
                    <a:schemeClr val="tx1"/>
                  </a:solidFill>
                  <a:latin typeface="Times New Roman" panose="02020603050405020304" pitchFamily="18" charset="0"/>
                </a:defRPr>
              </a:lvl1pPr>
              <a:lvl2pPr marL="742950" indent="-285750" defTabSz="822325" eaLnBrk="0" hangingPunct="0">
                <a:tabLst>
                  <a:tab pos="650875" algn="l"/>
                  <a:tab pos="1301750" algn="l"/>
                </a:tabLst>
                <a:defRPr sz="2400">
                  <a:solidFill>
                    <a:schemeClr val="tx1"/>
                  </a:solidFill>
                  <a:latin typeface="Times New Roman" panose="02020603050405020304" pitchFamily="18" charset="0"/>
                </a:defRPr>
              </a:lvl2pPr>
              <a:lvl3pPr marL="1143000" indent="-228600" defTabSz="822325" eaLnBrk="0" hangingPunct="0">
                <a:tabLst>
                  <a:tab pos="650875" algn="l"/>
                  <a:tab pos="1301750" algn="l"/>
                </a:tabLst>
                <a:defRPr sz="2400">
                  <a:solidFill>
                    <a:schemeClr val="tx1"/>
                  </a:solidFill>
                  <a:latin typeface="Times New Roman" panose="02020603050405020304" pitchFamily="18" charset="0"/>
                </a:defRPr>
              </a:lvl3pPr>
              <a:lvl4pPr marL="1600200" indent="-228600" defTabSz="822325" eaLnBrk="0" hangingPunct="0">
                <a:tabLst>
                  <a:tab pos="650875" algn="l"/>
                  <a:tab pos="1301750" algn="l"/>
                </a:tabLst>
                <a:defRPr sz="2400">
                  <a:solidFill>
                    <a:schemeClr val="tx1"/>
                  </a:solidFill>
                  <a:latin typeface="Times New Roman" panose="02020603050405020304" pitchFamily="18" charset="0"/>
                </a:defRPr>
              </a:lvl4pPr>
              <a:lvl5pPr marL="2057400" indent="-228600" defTabSz="822325" eaLnBrk="0" hangingPunct="0">
                <a:tabLst>
                  <a:tab pos="650875" algn="l"/>
                  <a:tab pos="1301750" algn="l"/>
                </a:tabLst>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tabLst>
                  <a:tab pos="650875" algn="l"/>
                  <a:tab pos="1301750" algn="l"/>
                </a:tabLs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tabLst>
                  <a:tab pos="650875" algn="l"/>
                  <a:tab pos="1301750" algn="l"/>
                </a:tabLs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tabLst>
                  <a:tab pos="650875" algn="l"/>
                  <a:tab pos="1301750" algn="l"/>
                </a:tabLs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tabLst>
                  <a:tab pos="650875" algn="l"/>
                  <a:tab pos="1301750" algn="l"/>
                </a:tabLst>
                <a:defRPr sz="2400">
                  <a:solidFill>
                    <a:schemeClr val="tx1"/>
                  </a:solidFill>
                  <a:latin typeface="Times New Roman" panose="02020603050405020304" pitchFamily="18" charset="0"/>
                </a:defRPr>
              </a:lvl9pPr>
            </a:lstStyle>
            <a:p>
              <a:pPr>
                <a:buClr>
                  <a:srgbClr val="000000"/>
                </a:buClr>
                <a:buSzPct val="63000"/>
                <a:buFont typeface="StarBats" charset="0"/>
                <a:buNone/>
              </a:pPr>
              <a:r>
                <a:rPr lang="en-GB" sz="1500">
                  <a:latin typeface="Times" panose="02020603050405020304" pitchFamily="18" charset="0"/>
                </a:rPr>
                <a:t>NORMAL BURST</a:t>
              </a:r>
            </a:p>
          </p:txBody>
        </p:sp>
      </p:grpSp>
      <p:sp>
        <p:nvSpPr>
          <p:cNvPr id="22531" name="Slide Number Placeholder 10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052E4B7-0613-4FB1-BA99-B96689CFDD13}" type="slidenum">
              <a:rPr lang="en-US" sz="1400"/>
              <a:pPr eaLnBrk="1" hangingPunct="1"/>
              <a:t>23</a:t>
            </a:fld>
            <a:endParaRPr lang="en-US" sz="1400"/>
          </a:p>
        </p:txBody>
      </p:sp>
      <p:sp>
        <p:nvSpPr>
          <p:cNvPr id="107" name="Title 1"/>
          <p:cNvSpPr>
            <a:spLocks noGrp="1"/>
          </p:cNvSpPr>
          <p:nvPr>
            <p:ph type="title"/>
          </p:nvPr>
        </p:nvSpPr>
        <p:spPr>
          <a:xfrm>
            <a:off x="2229465" y="152400"/>
            <a:ext cx="7772400" cy="1143000"/>
          </a:xfrm>
        </p:spPr>
        <p:txBody>
          <a:bodyPr>
            <a:normAutofit fontScale="90000"/>
          </a:bodyPr>
          <a:lstStyle/>
          <a:p>
            <a:r>
              <a:rPr lang="en-US" b="1" dirty="0"/>
              <a:t>C. </a:t>
            </a:r>
            <a:r>
              <a:rPr lang="en-US" b="1" dirty="0" smtClean="0"/>
              <a:t>Interleaving</a:t>
            </a:r>
            <a:r>
              <a:rPr lang="en-US" dirty="0"/>
              <a:t/>
            </a:r>
            <a:br>
              <a:rPr lang="en-US" dirty="0"/>
            </a:br>
            <a:endParaRPr lang="en-US" dirty="0"/>
          </a:p>
        </p:txBody>
      </p:sp>
    </p:spTree>
    <p:extLst>
      <p:ext uri="{BB962C8B-B14F-4D97-AF65-F5344CB8AC3E}">
        <p14:creationId xmlns:p14="http://schemas.microsoft.com/office/powerpoint/2010/main" val="2595898307"/>
      </p:ext>
    </p:extLst>
  </p:cSld>
  <p:clrMapOvr>
    <a:masterClrMapping/>
  </p:clrMapOvr>
  <p:transition spd="med">
    <p:pull dir="l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8432" y="2024203"/>
            <a:ext cx="9749073" cy="3824335"/>
          </a:xfrm>
        </p:spPr>
        <p:txBody>
          <a:bodyPr/>
          <a:lstStyle/>
          <a:p>
            <a:pPr lvl="1" algn="just"/>
            <a:r>
              <a:rPr lang="en-US" sz="2400" dirty="0"/>
              <a:t>Ciphering modifies the contents of the eight interleaved blocks by encryption techniques known only to the particular mobile station and base transceiver station.</a:t>
            </a:r>
          </a:p>
          <a:p>
            <a:pPr lvl="1" algn="just"/>
            <a:r>
              <a:rPr lang="en-US" sz="2400" dirty="0"/>
              <a:t>The A3 ciphering algorithm is used to authenticate each mobile by verifying the user password within the SIM with the cryptographic key at the MSC.</a:t>
            </a:r>
          </a:p>
          <a:p>
            <a:pPr lvl="1" algn="just"/>
            <a:r>
              <a:rPr lang="en-US" sz="2400" dirty="0"/>
              <a:t>The A5 ciphering algorithm is used for encryption. It provides scrambling for 114 coded bits sent in each TS.</a:t>
            </a:r>
          </a:p>
          <a:p>
            <a:pPr lvl="1" algn="just"/>
            <a:r>
              <a:rPr lang="en-US" sz="2400" dirty="0"/>
              <a:t>The A8 is used for ciphering key.</a:t>
            </a:r>
          </a:p>
          <a:p>
            <a:pPr algn="just"/>
            <a:endParaRPr lang="en-US" sz="2000" dirty="0"/>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24</a:t>
            </a:fld>
            <a:endParaRPr lang="en-US"/>
          </a:p>
        </p:txBody>
      </p:sp>
      <p:sp>
        <p:nvSpPr>
          <p:cNvPr id="2" name="Rectangle 1"/>
          <p:cNvSpPr/>
          <p:nvPr/>
        </p:nvSpPr>
        <p:spPr>
          <a:xfrm>
            <a:off x="4117383" y="685801"/>
            <a:ext cx="3041667" cy="769441"/>
          </a:xfrm>
          <a:prstGeom prst="rect">
            <a:avLst/>
          </a:prstGeom>
        </p:spPr>
        <p:txBody>
          <a:bodyPr wrap="none">
            <a:spAutoFit/>
          </a:bodyPr>
          <a:lstStyle/>
          <a:p>
            <a:pPr algn="just"/>
            <a:r>
              <a:rPr lang="en-US" sz="4400" b="1" dirty="0"/>
              <a:t>D</a:t>
            </a:r>
            <a:r>
              <a:rPr lang="en-US" sz="4400" b="1" dirty="0" smtClean="0"/>
              <a:t>. </a:t>
            </a:r>
            <a:r>
              <a:rPr lang="en-US" sz="4400" b="1" dirty="0"/>
              <a:t>Ciphering</a:t>
            </a:r>
            <a:endParaRPr lang="en-US" sz="4400" dirty="0"/>
          </a:p>
        </p:txBody>
      </p:sp>
    </p:spTree>
    <p:extLst>
      <p:ext uri="{BB962C8B-B14F-4D97-AF65-F5344CB8AC3E}">
        <p14:creationId xmlns:p14="http://schemas.microsoft.com/office/powerpoint/2010/main" val="14251991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404383"/>
            <a:ext cx="7772400" cy="1143000"/>
          </a:xfrm>
        </p:spPr>
        <p:txBody>
          <a:bodyPr>
            <a:normAutofit fontScale="90000"/>
          </a:bodyPr>
          <a:lstStyle/>
          <a:p>
            <a:r>
              <a:rPr lang="en-US" sz="6000" dirty="0"/>
              <a:t>E</a:t>
            </a:r>
            <a:r>
              <a:rPr lang="en-US" sz="6000" dirty="0" smtClean="0"/>
              <a:t>. </a:t>
            </a:r>
            <a:r>
              <a:rPr lang="en-US" sz="6000" dirty="0"/>
              <a:t>Burst formatting</a:t>
            </a:r>
            <a:br>
              <a:rPr lang="en-US" sz="6000" dirty="0"/>
            </a:br>
            <a:endParaRPr lang="en-US" dirty="0"/>
          </a:p>
        </p:txBody>
      </p:sp>
      <p:sp>
        <p:nvSpPr>
          <p:cNvPr id="3" name="Content Placeholder 2"/>
          <p:cNvSpPr>
            <a:spLocks noGrp="1"/>
          </p:cNvSpPr>
          <p:nvPr>
            <p:ph idx="1"/>
          </p:nvPr>
        </p:nvSpPr>
        <p:spPr>
          <a:xfrm>
            <a:off x="1204115" y="1724685"/>
            <a:ext cx="9674382" cy="3752661"/>
          </a:xfrm>
        </p:spPr>
        <p:txBody>
          <a:bodyPr/>
          <a:lstStyle/>
          <a:p>
            <a:pPr algn="just"/>
            <a:r>
              <a:rPr lang="en-US" sz="2400" dirty="0"/>
              <a:t>Burst formatting adds binary data to the data block to help synchronization and equalization of the received signal.</a:t>
            </a:r>
          </a:p>
          <a:p>
            <a:pPr algn="just"/>
            <a:r>
              <a:rPr lang="en-US" sz="2400" dirty="0"/>
              <a:t>As previously explained, every transmission from an MS/BTS must include some extra information such as the 26 training sequence bits, 2 flag bits and 6 tail bits. The process of burst formatting is to add these bits to the basic speech/data (57+57=114 bits) being sent. Consequently this increases the burst </a:t>
            </a:r>
            <a:r>
              <a:rPr lang="en-US" sz="2400" b="1" dirty="0">
                <a:solidFill>
                  <a:srgbClr val="FF0000"/>
                </a:solidFill>
              </a:rPr>
              <a:t>from 114 to 148 bits</a:t>
            </a:r>
            <a:r>
              <a:rPr lang="en-US" sz="2400" dirty="0"/>
              <a:t>, thus increasing the transmission rate on the air, but is necessary to counteract problems encountered on the radio path. </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25</a:t>
            </a:fld>
            <a:endParaRPr lang="en-US"/>
          </a:p>
        </p:txBody>
      </p:sp>
    </p:spTree>
    <p:extLst>
      <p:ext uri="{BB962C8B-B14F-4D97-AF65-F5344CB8AC3E}">
        <p14:creationId xmlns:p14="http://schemas.microsoft.com/office/powerpoint/2010/main" val="2237805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404386"/>
            <a:ext cx="7772400" cy="1143000"/>
          </a:xfrm>
        </p:spPr>
        <p:txBody>
          <a:bodyPr>
            <a:normAutofit fontScale="90000"/>
          </a:bodyPr>
          <a:lstStyle/>
          <a:p>
            <a:r>
              <a:rPr lang="en-US" sz="6000" dirty="0"/>
              <a:t>E</a:t>
            </a:r>
            <a:r>
              <a:rPr lang="en-US" sz="6000" dirty="0" smtClean="0"/>
              <a:t>. </a:t>
            </a:r>
            <a:r>
              <a:rPr lang="en-US" sz="6000" dirty="0"/>
              <a:t>Burst formatting</a:t>
            </a:r>
            <a:br>
              <a:rPr lang="en-US" sz="6000" dirty="0"/>
            </a:br>
            <a:endParaRPr lang="en-US" dirty="0"/>
          </a:p>
        </p:txBody>
      </p:sp>
      <p:sp>
        <p:nvSpPr>
          <p:cNvPr id="3" name="Content Placeholder 2"/>
          <p:cNvSpPr>
            <a:spLocks noGrp="1"/>
          </p:cNvSpPr>
          <p:nvPr>
            <p:ph idx="1"/>
          </p:nvPr>
        </p:nvSpPr>
        <p:spPr>
          <a:xfrm>
            <a:off x="1249378" y="1665649"/>
            <a:ext cx="9627606" cy="4282478"/>
          </a:xfrm>
        </p:spPr>
        <p:txBody>
          <a:bodyPr/>
          <a:lstStyle/>
          <a:p>
            <a:pPr algn="just"/>
            <a:r>
              <a:rPr lang="en-US" sz="2000" dirty="0"/>
              <a:t>In GSM, the input to burst formatting for 20ms speech is the 456 bits received from ciphering. Burst formatting adds 136 bits to it, bringing the sum total to 592. However, each time slot on a TDMA frame is 0.577 </a:t>
            </a:r>
            <a:r>
              <a:rPr lang="en-US" sz="2000" dirty="0" err="1"/>
              <a:t>ms</a:t>
            </a:r>
            <a:r>
              <a:rPr lang="en-US" sz="2000" dirty="0"/>
              <a:t> long. This provides enough time for (</a:t>
            </a:r>
            <a:r>
              <a:rPr lang="en-US" sz="2000" b="1" dirty="0">
                <a:solidFill>
                  <a:srgbClr val="FF0000"/>
                </a:solidFill>
              </a:rPr>
              <a:t>148+8.25) </a:t>
            </a:r>
            <a:r>
              <a:rPr lang="en-US" sz="2000" dirty="0"/>
              <a:t>156.25 bits to be transmitted (each bit takes 3.7 </a:t>
            </a:r>
            <a:r>
              <a:rPr lang="en-US" altLang="ja-JP" sz="2000" dirty="0" err="1"/>
              <a:t>μ</a:t>
            </a:r>
            <a:r>
              <a:rPr lang="en-US" sz="2000" dirty="0" err="1"/>
              <a:t>s</a:t>
            </a:r>
            <a:r>
              <a:rPr lang="en-US" sz="2000" dirty="0"/>
              <a:t>), but a burst </a:t>
            </a:r>
            <a:r>
              <a:rPr lang="en-US" sz="2000" b="1" dirty="0">
                <a:solidFill>
                  <a:srgbClr val="FF0000"/>
                </a:solidFill>
              </a:rPr>
              <a:t>only contains 148 bits. </a:t>
            </a:r>
            <a:r>
              <a:rPr lang="en-US" sz="2000" dirty="0"/>
              <a:t>The rest of the space, 8.25 bit times, is empty and is called the </a:t>
            </a:r>
            <a:r>
              <a:rPr lang="en-US" sz="2000" dirty="0" err="1"/>
              <a:t>GuardPeriod</a:t>
            </a:r>
            <a:r>
              <a:rPr lang="en-US" sz="2000" dirty="0"/>
              <a:t> (GP).</a:t>
            </a:r>
          </a:p>
          <a:p>
            <a:pPr algn="just"/>
            <a:r>
              <a:rPr lang="en-US" sz="2000" dirty="0"/>
              <a:t> This time is used to enable the MS/BTS “ramp up” and “ramp down”. To ramp up means to get power from the battery/power supply for transmission. Ramping down is performed after each transmission to ensure that the MS is not transmitting during time slots allocated to other MS’s. The output of burst formatting is a burst of 156.25 bits(one burst) or 625 bits(four bursts) for 20 </a:t>
            </a:r>
            <a:r>
              <a:rPr lang="en-US" sz="2000" dirty="0" err="1"/>
              <a:t>ms</a:t>
            </a:r>
            <a:r>
              <a:rPr lang="en-US" sz="2000" dirty="0"/>
              <a:t> sample. The transmission bit rate for GSM can be calculated to be 270.9kbits/s(156.25/.577).</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26</a:t>
            </a:fld>
            <a:endParaRPr lang="en-US"/>
          </a:p>
        </p:txBody>
      </p:sp>
    </p:spTree>
    <p:extLst>
      <p:ext uri="{BB962C8B-B14F-4D97-AF65-F5344CB8AC3E}">
        <p14:creationId xmlns:p14="http://schemas.microsoft.com/office/powerpoint/2010/main" val="36557269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1487" y="1143557"/>
            <a:ext cx="10462313" cy="5212793"/>
          </a:xfrm>
        </p:spPr>
        <p:txBody>
          <a:bodyPr>
            <a:normAutofit/>
          </a:bodyPr>
          <a:lstStyle/>
          <a:p>
            <a:pPr algn="just"/>
            <a:r>
              <a:rPr lang="en-US" dirty="0"/>
              <a:t>The modulation scheme used by GSM system is 0.3GMSK where 0.3 describes 3db bandwidth of the Gaussian pulse shaping filter. Modulation block minimizes the occupied BW using GMSK modulation with BT of 0.3. By filtering the transmitted pulses this way, the </a:t>
            </a:r>
            <a:r>
              <a:rPr lang="en-US" dirty="0" err="1"/>
              <a:t>intersymbol</a:t>
            </a:r>
            <a:r>
              <a:rPr lang="en-US" dirty="0"/>
              <a:t> interference caused by the channel can be kept in control. </a:t>
            </a:r>
          </a:p>
          <a:p>
            <a:pPr algn="just"/>
            <a:r>
              <a:rPr lang="en-US" dirty="0"/>
              <a:t>The channel data rate of GSM is 270.833 kbps which is four times the RF frequency shift. This minimizes bandwidth of the modulation spectrum and hence improves channel capacity.</a:t>
            </a:r>
          </a:p>
          <a:p>
            <a:pPr algn="just"/>
            <a:r>
              <a:rPr lang="en-US" dirty="0"/>
              <a:t>MSK modulated signal is then passed through Gaussian filter to smooth the rapid frequency transitions which would otherwise spread energy in adjacent channels.</a:t>
            </a:r>
          </a:p>
          <a:p>
            <a:pPr algn="just"/>
            <a:r>
              <a:rPr lang="en-US" dirty="0"/>
              <a:t>Here there are no phase discontinuities because the frequency changes occur at the carrier zero crossing points. The frequency difference between the logical one and logical zero states is always equal to half the data rate. </a:t>
            </a:r>
          </a:p>
          <a:p>
            <a:pPr algn="just"/>
            <a:endParaRPr lang="en-US" dirty="0"/>
          </a:p>
          <a:p>
            <a:pPr algn="just"/>
            <a:endParaRPr lang="en-US" dirty="0"/>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27</a:t>
            </a:fld>
            <a:endParaRPr lang="en-US"/>
          </a:p>
        </p:txBody>
      </p:sp>
      <p:sp>
        <p:nvSpPr>
          <p:cNvPr id="5" name="TextBox 4"/>
          <p:cNvSpPr txBox="1"/>
          <p:nvPr/>
        </p:nvSpPr>
        <p:spPr>
          <a:xfrm>
            <a:off x="3200400" y="186711"/>
            <a:ext cx="5029200" cy="707886"/>
          </a:xfrm>
          <a:prstGeom prst="rect">
            <a:avLst/>
          </a:prstGeom>
          <a:noFill/>
        </p:spPr>
        <p:txBody>
          <a:bodyPr wrap="square" rtlCol="0">
            <a:spAutoFit/>
          </a:bodyPr>
          <a:lstStyle/>
          <a:p>
            <a:pPr algn="ctr"/>
            <a:r>
              <a:rPr lang="en-US" sz="4000" b="1" dirty="0"/>
              <a:t>F. Modulation</a:t>
            </a:r>
            <a:endParaRPr lang="en-US" sz="4000" dirty="0"/>
          </a:p>
        </p:txBody>
      </p:sp>
      <p:pic>
        <p:nvPicPr>
          <p:cNvPr id="6" name="Picture 5"/>
          <p:cNvPicPr>
            <a:picLocks noChangeAspect="1"/>
          </p:cNvPicPr>
          <p:nvPr/>
        </p:nvPicPr>
        <p:blipFill>
          <a:blip r:embed="rId3"/>
          <a:stretch>
            <a:fillRect/>
          </a:stretch>
        </p:blipFill>
        <p:spPr>
          <a:xfrm>
            <a:off x="4076700" y="5165986"/>
            <a:ext cx="3276600" cy="1692015"/>
          </a:xfrm>
          <a:prstGeom prst="rect">
            <a:avLst/>
          </a:prstGeom>
        </p:spPr>
      </p:pic>
    </p:spTree>
    <p:extLst>
      <p:ext uri="{BB962C8B-B14F-4D97-AF65-F5344CB8AC3E}">
        <p14:creationId xmlns:p14="http://schemas.microsoft.com/office/powerpoint/2010/main" val="26309546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5592" y="1957058"/>
            <a:ext cx="9789059" cy="4045390"/>
          </a:xfrm>
        </p:spPr>
        <p:txBody>
          <a:bodyPr/>
          <a:lstStyle/>
          <a:p>
            <a:pPr algn="just"/>
            <a:r>
              <a:rPr lang="en-US" sz="2400" dirty="0"/>
              <a:t>The portion of the transmitted forward channel signal which is of interest to a particular user is determined by the assigned TS and ARFCN. The appropriate TS is demodulated with aid of synchronization data provided by the burst formatting.</a:t>
            </a:r>
          </a:p>
          <a:p>
            <a:pPr algn="just"/>
            <a:r>
              <a:rPr lang="en-US" sz="2400" dirty="0"/>
              <a:t>In GSM cellular networks, an absolute radio-frequency channel number (ARFCN) is a code that specifies a pair of physical radio carriers used for transmission and reception in a land mobile radio system, one for the uplink signal and one for the downlink signal.</a:t>
            </a:r>
          </a:p>
          <a:p>
            <a:pPr algn="just"/>
            <a:r>
              <a:rPr lang="en-US" sz="2400" dirty="0"/>
              <a:t>After demodulation the binary information is deciphered, de-interleaved, channel decoded and speech decoded.</a:t>
            </a:r>
          </a:p>
          <a:p>
            <a:pPr algn="just"/>
            <a:endParaRPr lang="en-US" sz="2400" dirty="0"/>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28</a:t>
            </a:fld>
            <a:endParaRPr lang="en-US"/>
          </a:p>
        </p:txBody>
      </p:sp>
      <p:sp>
        <p:nvSpPr>
          <p:cNvPr id="2" name="TextBox 1"/>
          <p:cNvSpPr txBox="1"/>
          <p:nvPr/>
        </p:nvSpPr>
        <p:spPr>
          <a:xfrm>
            <a:off x="3733800" y="685801"/>
            <a:ext cx="5295900" cy="1200329"/>
          </a:xfrm>
          <a:prstGeom prst="rect">
            <a:avLst/>
          </a:prstGeom>
          <a:noFill/>
        </p:spPr>
        <p:txBody>
          <a:bodyPr wrap="square" rtlCol="0">
            <a:spAutoFit/>
          </a:bodyPr>
          <a:lstStyle/>
          <a:p>
            <a:r>
              <a:rPr lang="en-US" sz="3600" b="1" dirty="0"/>
              <a:t>G. Demodulation:</a:t>
            </a:r>
            <a:endParaRPr lang="en-US" sz="3600" dirty="0"/>
          </a:p>
          <a:p>
            <a:endParaRPr lang="en-US" sz="3600" dirty="0"/>
          </a:p>
        </p:txBody>
      </p:sp>
    </p:spTree>
    <p:extLst>
      <p:ext uri="{BB962C8B-B14F-4D97-AF65-F5344CB8AC3E}">
        <p14:creationId xmlns:p14="http://schemas.microsoft.com/office/powerpoint/2010/main" val="38634990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057400" y="152400"/>
            <a:ext cx="8077200" cy="838200"/>
          </a:xfrm>
          <a:solidFill>
            <a:schemeClr val="accent1"/>
          </a:solidFill>
        </p:spPr>
        <p:txBody>
          <a:bodyPr/>
          <a:lstStyle/>
          <a:p>
            <a:pPr eaLnBrk="1" hangingPunct="1"/>
            <a:r>
              <a:rPr lang="en-GB" sz="3600" dirty="0"/>
              <a:t>Overview of GSM Timing Structures</a:t>
            </a:r>
          </a:p>
        </p:txBody>
      </p:sp>
      <p:sp>
        <p:nvSpPr>
          <p:cNvPr id="30723" name="Rectangle 3"/>
          <p:cNvSpPr>
            <a:spLocks noGrp="1" noChangeArrowheads="1"/>
          </p:cNvSpPr>
          <p:nvPr>
            <p:ph type="body" idx="1"/>
          </p:nvPr>
        </p:nvSpPr>
        <p:spPr>
          <a:xfrm>
            <a:off x="977774" y="1595673"/>
            <a:ext cx="10081034" cy="4859448"/>
          </a:xfrm>
          <a:noFill/>
        </p:spPr>
        <p:txBody>
          <a:bodyPr>
            <a:normAutofit/>
          </a:bodyPr>
          <a:lstStyle/>
          <a:p>
            <a:pPr eaLnBrk="1" hangingPunct="1"/>
            <a:r>
              <a:rPr lang="en-GB" sz="2400" dirty="0"/>
              <a:t>8 Burst Periods (or 1 TS of a TDMA frame of 8TS = 576.9 </a:t>
            </a:r>
            <a:r>
              <a:rPr lang="en-GB" sz="2400" dirty="0" err="1">
                <a:latin typeface="Symbol" panose="05050102010706020507" pitchFamily="18" charset="2"/>
              </a:rPr>
              <a:t>m</a:t>
            </a:r>
            <a:r>
              <a:rPr lang="en-GB" sz="2400" dirty="0" err="1"/>
              <a:t>s</a:t>
            </a:r>
            <a:r>
              <a:rPr lang="en-GB" sz="2400" dirty="0"/>
              <a:t>) = 1 TDMA Frame (4.615 </a:t>
            </a:r>
            <a:r>
              <a:rPr lang="en-GB" sz="2400" dirty="0" err="1"/>
              <a:t>ms</a:t>
            </a:r>
            <a:r>
              <a:rPr lang="en-GB" sz="2400" dirty="0"/>
              <a:t>)</a:t>
            </a:r>
          </a:p>
          <a:p>
            <a:pPr eaLnBrk="1" hangingPunct="1"/>
            <a:r>
              <a:rPr lang="en-GB" sz="2400" dirty="0"/>
              <a:t>TDMA frames grouped into either:</a:t>
            </a:r>
            <a:endParaRPr lang="en-GB" sz="2400" dirty="0" smtClean="0"/>
          </a:p>
          <a:p>
            <a:pPr lvl="1" eaLnBrk="1" hangingPunct="1"/>
            <a:r>
              <a:rPr lang="en-GB" sz="2400" dirty="0"/>
              <a:t>26 TDMA frames (120 </a:t>
            </a:r>
            <a:r>
              <a:rPr lang="en-GB" sz="2400" dirty="0" err="1"/>
              <a:t>ms</a:t>
            </a:r>
            <a:r>
              <a:rPr lang="en-GB" sz="2400" dirty="0"/>
              <a:t>)</a:t>
            </a:r>
          </a:p>
          <a:p>
            <a:pPr lvl="1" eaLnBrk="1" hangingPunct="1"/>
            <a:r>
              <a:rPr lang="en-GB" sz="2400" dirty="0"/>
              <a:t>51 TDMA frames (235.4 </a:t>
            </a:r>
            <a:r>
              <a:rPr lang="en-GB" sz="2400" dirty="0" err="1"/>
              <a:t>ms</a:t>
            </a:r>
            <a:r>
              <a:rPr lang="en-GB" sz="2400" dirty="0"/>
              <a:t>)</a:t>
            </a:r>
            <a:endParaRPr lang="en-GB" sz="2400" dirty="0" smtClean="0"/>
          </a:p>
          <a:p>
            <a:pPr eaLnBrk="1" hangingPunct="1">
              <a:buFontTx/>
              <a:buNone/>
            </a:pPr>
            <a:r>
              <a:rPr lang="en-GB" sz="2400" dirty="0"/>
              <a:t>	to form a </a:t>
            </a:r>
            <a:r>
              <a:rPr lang="en-GB" sz="2400" b="1" dirty="0">
                <a:solidFill>
                  <a:srgbClr val="FF0000"/>
                </a:solidFill>
              </a:rPr>
              <a:t>multi-frame </a:t>
            </a:r>
            <a:r>
              <a:rPr lang="en-GB" sz="2400" dirty="0"/>
              <a:t>(depending upon use of burst periods - signalling or traffic)</a:t>
            </a:r>
          </a:p>
          <a:p>
            <a:pPr eaLnBrk="1" hangingPunct="1"/>
            <a:r>
              <a:rPr lang="en-GB" sz="2400" dirty="0"/>
              <a:t>51 x 26 frame multi-frames, or 26 x 51 frame multi-frames form a </a:t>
            </a:r>
            <a:r>
              <a:rPr lang="en-GB" sz="2400" b="1" dirty="0">
                <a:solidFill>
                  <a:srgbClr val="FF0000"/>
                </a:solidFill>
              </a:rPr>
              <a:t>super-frame</a:t>
            </a:r>
            <a:r>
              <a:rPr lang="en-GB" sz="2400" dirty="0"/>
              <a:t> (6.12 s)</a:t>
            </a:r>
          </a:p>
          <a:p>
            <a:pPr eaLnBrk="1" hangingPunct="1"/>
            <a:r>
              <a:rPr lang="en-GB" sz="2400" dirty="0"/>
              <a:t>2048 super-frames form a cryptographic </a:t>
            </a:r>
            <a:r>
              <a:rPr lang="en-GB" sz="2400" b="1" dirty="0">
                <a:solidFill>
                  <a:srgbClr val="FF0000"/>
                </a:solidFill>
              </a:rPr>
              <a:t>hyper-frame</a:t>
            </a:r>
            <a:r>
              <a:rPr lang="en-GB" sz="2400" dirty="0"/>
              <a:t> (3 </a:t>
            </a:r>
            <a:r>
              <a:rPr lang="en-GB" sz="2400" dirty="0" err="1"/>
              <a:t>hr</a:t>
            </a:r>
            <a:r>
              <a:rPr lang="en-GB" sz="2400" dirty="0"/>
              <a:t> 28 min 53 s)</a:t>
            </a:r>
            <a:endParaRPr lang="en-GB" sz="2400" dirty="0" smtClean="0"/>
          </a:p>
        </p:txBody>
      </p:sp>
      <p:sp>
        <p:nvSpPr>
          <p:cNvPr id="3072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59A2920-09E7-4310-BD52-7EEC75F34748}" type="slidenum">
              <a:rPr lang="en-US" sz="1400"/>
              <a:pPr eaLnBrk="1" hangingPunct="1"/>
              <a:t>29</a:t>
            </a:fld>
            <a:endParaRPr lang="en-US" sz="1400"/>
          </a:p>
        </p:txBody>
      </p:sp>
    </p:spTree>
    <p:extLst>
      <p:ext uri="{BB962C8B-B14F-4D97-AF65-F5344CB8AC3E}">
        <p14:creationId xmlns:p14="http://schemas.microsoft.com/office/powerpoint/2010/main" val="2464737992"/>
      </p:ext>
    </p:extLst>
  </p:cSld>
  <p:clrMapOvr>
    <a:masterClrMapping/>
  </p:clrMapOvr>
  <p:transition spd="med">
    <p:zoom dir="in"/>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sz="2400" dirty="0" smtClean="0"/>
              <a:t>Cellular </a:t>
            </a:r>
            <a:r>
              <a:rPr lang="en-US" sz="2400" dirty="0"/>
              <a:t>Wireless Networks </a:t>
            </a:r>
          </a:p>
          <a:p>
            <a:pPr lvl="1">
              <a:buFont typeface="Gill Sans MT" panose="020B0502020104020203" pitchFamily="34" charset="0"/>
              <a:buChar char="–"/>
            </a:pPr>
            <a:r>
              <a:rPr lang="en-US" sz="2400" dirty="0"/>
              <a:t>Open Loop Power Control </a:t>
            </a:r>
            <a:r>
              <a:rPr lang="en-US" sz="2400" dirty="0" err="1"/>
              <a:t>vs</a:t>
            </a:r>
            <a:r>
              <a:rPr lang="en-US" sz="2400" dirty="0"/>
              <a:t> Closed Loop Power </a:t>
            </a:r>
            <a:r>
              <a:rPr lang="en-US" sz="2400" dirty="0" smtClean="0"/>
              <a:t>Control</a:t>
            </a:r>
          </a:p>
          <a:p>
            <a:pPr lvl="1">
              <a:buFont typeface="Gill Sans MT" panose="020B0502020104020203" pitchFamily="34" charset="0"/>
              <a:buChar char="–"/>
            </a:pPr>
            <a:r>
              <a:rPr lang="en-US" sz="2400" dirty="0"/>
              <a:t>TDMA </a:t>
            </a:r>
            <a:r>
              <a:rPr lang="en-US" sz="2400" dirty="0" smtClean="0"/>
              <a:t>format</a:t>
            </a:r>
          </a:p>
          <a:p>
            <a:pPr lvl="1">
              <a:buFont typeface="Gill Sans MT" panose="020B0502020104020203" pitchFamily="34" charset="0"/>
              <a:buChar char="–"/>
            </a:pPr>
            <a:r>
              <a:rPr lang="en-US" sz="2400" dirty="0"/>
              <a:t>GSM Speech Processing</a:t>
            </a:r>
            <a:endParaRPr lang="en-US" sz="2400" dirty="0" smtClean="0"/>
          </a:p>
        </p:txBody>
      </p:sp>
    </p:spTree>
    <p:extLst>
      <p:ext uri="{BB962C8B-B14F-4D97-AF65-F5344CB8AC3E}">
        <p14:creationId xmlns:p14="http://schemas.microsoft.com/office/powerpoint/2010/main" val="33826529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p:cNvSpPr>
            <a:spLocks noChangeArrowheads="1"/>
          </p:cNvSpPr>
          <p:nvPr/>
        </p:nvSpPr>
        <p:spPr bwMode="auto">
          <a:xfrm>
            <a:off x="2701925" y="573088"/>
            <a:ext cx="444500" cy="436562"/>
          </a:xfrm>
          <a:prstGeom prst="roundRect">
            <a:avLst>
              <a:gd name="adj" fmla="val 324"/>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747" name="AutoShape 3"/>
          <p:cNvSpPr>
            <a:spLocks noChangeArrowheads="1"/>
          </p:cNvSpPr>
          <p:nvPr/>
        </p:nvSpPr>
        <p:spPr bwMode="auto">
          <a:xfrm>
            <a:off x="3148013" y="573088"/>
            <a:ext cx="444500" cy="436562"/>
          </a:xfrm>
          <a:prstGeom prst="roundRect">
            <a:avLst>
              <a:gd name="adj" fmla="val 324"/>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748" name="AutoShape 4"/>
          <p:cNvSpPr>
            <a:spLocks noChangeArrowheads="1"/>
          </p:cNvSpPr>
          <p:nvPr/>
        </p:nvSpPr>
        <p:spPr bwMode="auto">
          <a:xfrm>
            <a:off x="3594101" y="573088"/>
            <a:ext cx="442913" cy="436562"/>
          </a:xfrm>
          <a:prstGeom prst="roundRect">
            <a:avLst>
              <a:gd name="adj" fmla="val 324"/>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749" name="AutoShape 5"/>
          <p:cNvSpPr>
            <a:spLocks noChangeArrowheads="1"/>
          </p:cNvSpPr>
          <p:nvPr/>
        </p:nvSpPr>
        <p:spPr bwMode="auto">
          <a:xfrm>
            <a:off x="4040188" y="573088"/>
            <a:ext cx="444500" cy="436562"/>
          </a:xfrm>
          <a:prstGeom prst="roundRect">
            <a:avLst>
              <a:gd name="adj" fmla="val 324"/>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750" name="AutoShape 6"/>
          <p:cNvSpPr>
            <a:spLocks noChangeArrowheads="1"/>
          </p:cNvSpPr>
          <p:nvPr/>
        </p:nvSpPr>
        <p:spPr bwMode="auto">
          <a:xfrm>
            <a:off x="2701925" y="573088"/>
            <a:ext cx="444500" cy="436562"/>
          </a:xfrm>
          <a:prstGeom prst="roundRect">
            <a:avLst>
              <a:gd name="adj" fmla="val 324"/>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751" name="AutoShape 7"/>
          <p:cNvSpPr>
            <a:spLocks noChangeArrowheads="1"/>
          </p:cNvSpPr>
          <p:nvPr/>
        </p:nvSpPr>
        <p:spPr bwMode="auto">
          <a:xfrm>
            <a:off x="3148013" y="573088"/>
            <a:ext cx="444500" cy="436562"/>
          </a:xfrm>
          <a:prstGeom prst="roundRect">
            <a:avLst>
              <a:gd name="adj" fmla="val 324"/>
            </a:avLst>
          </a:prstGeom>
          <a:solidFill>
            <a:srgbClr val="FFCC99"/>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752" name="AutoShape 8"/>
          <p:cNvSpPr>
            <a:spLocks noChangeArrowheads="1"/>
          </p:cNvSpPr>
          <p:nvPr/>
        </p:nvSpPr>
        <p:spPr bwMode="auto">
          <a:xfrm>
            <a:off x="3594101" y="573088"/>
            <a:ext cx="442913" cy="436562"/>
          </a:xfrm>
          <a:prstGeom prst="roundRect">
            <a:avLst>
              <a:gd name="adj" fmla="val 324"/>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753" name="AutoShape 9"/>
          <p:cNvSpPr>
            <a:spLocks noChangeArrowheads="1"/>
          </p:cNvSpPr>
          <p:nvPr/>
        </p:nvSpPr>
        <p:spPr bwMode="auto">
          <a:xfrm>
            <a:off x="4040188" y="573088"/>
            <a:ext cx="444500" cy="436562"/>
          </a:xfrm>
          <a:prstGeom prst="roundRect">
            <a:avLst>
              <a:gd name="adj" fmla="val 324"/>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754" name="AutoShape 10"/>
          <p:cNvSpPr>
            <a:spLocks noChangeArrowheads="1"/>
          </p:cNvSpPr>
          <p:nvPr/>
        </p:nvSpPr>
        <p:spPr bwMode="auto">
          <a:xfrm>
            <a:off x="7551738" y="542925"/>
            <a:ext cx="444500" cy="438150"/>
          </a:xfrm>
          <a:prstGeom prst="roundRect">
            <a:avLst>
              <a:gd name="adj" fmla="val 324"/>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755" name="AutoShape 11"/>
          <p:cNvSpPr>
            <a:spLocks noChangeArrowheads="1"/>
          </p:cNvSpPr>
          <p:nvPr/>
        </p:nvSpPr>
        <p:spPr bwMode="auto">
          <a:xfrm>
            <a:off x="7997826" y="544513"/>
            <a:ext cx="442913" cy="438150"/>
          </a:xfrm>
          <a:prstGeom prst="roundRect">
            <a:avLst>
              <a:gd name="adj" fmla="val 324"/>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756" name="AutoShape 12"/>
          <p:cNvSpPr>
            <a:spLocks noChangeArrowheads="1"/>
          </p:cNvSpPr>
          <p:nvPr/>
        </p:nvSpPr>
        <p:spPr bwMode="auto">
          <a:xfrm>
            <a:off x="8443913" y="544513"/>
            <a:ext cx="444500" cy="438150"/>
          </a:xfrm>
          <a:prstGeom prst="roundRect">
            <a:avLst>
              <a:gd name="adj" fmla="val 324"/>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757" name="Line 13"/>
          <p:cNvSpPr>
            <a:spLocks noChangeShapeType="1"/>
          </p:cNvSpPr>
          <p:nvPr/>
        </p:nvSpPr>
        <p:spPr bwMode="auto">
          <a:xfrm>
            <a:off x="4591050" y="563563"/>
            <a:ext cx="2755900"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1758" name="Line 14"/>
          <p:cNvSpPr>
            <a:spLocks noChangeShapeType="1"/>
          </p:cNvSpPr>
          <p:nvPr/>
        </p:nvSpPr>
        <p:spPr bwMode="auto">
          <a:xfrm>
            <a:off x="4591050" y="992188"/>
            <a:ext cx="2755900"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pic>
        <p:nvPicPr>
          <p:cNvPr id="3175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9225" y="150813"/>
            <a:ext cx="62357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60" name="AutoShape 16"/>
          <p:cNvSpPr>
            <a:spLocks noChangeArrowheads="1"/>
          </p:cNvSpPr>
          <p:nvPr/>
        </p:nvSpPr>
        <p:spPr bwMode="auto">
          <a:xfrm>
            <a:off x="3552825" y="1798638"/>
            <a:ext cx="319088" cy="311150"/>
          </a:xfrm>
          <a:prstGeom prst="roundRect">
            <a:avLst>
              <a:gd name="adj" fmla="val 449"/>
            </a:avLst>
          </a:prstGeom>
          <a:solidFill>
            <a:srgbClr val="9999FF"/>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761" name="AutoShape 17"/>
          <p:cNvSpPr>
            <a:spLocks noChangeArrowheads="1"/>
          </p:cNvSpPr>
          <p:nvPr/>
        </p:nvSpPr>
        <p:spPr bwMode="auto">
          <a:xfrm>
            <a:off x="3873501" y="1798638"/>
            <a:ext cx="320675" cy="311150"/>
          </a:xfrm>
          <a:prstGeom prst="roundRect">
            <a:avLst>
              <a:gd name="adj" fmla="val 449"/>
            </a:avLst>
          </a:prstGeom>
          <a:solidFill>
            <a:srgbClr val="9999FF"/>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762" name="AutoShape 18"/>
          <p:cNvSpPr>
            <a:spLocks noChangeArrowheads="1"/>
          </p:cNvSpPr>
          <p:nvPr/>
        </p:nvSpPr>
        <p:spPr bwMode="auto">
          <a:xfrm>
            <a:off x="4194176" y="1798638"/>
            <a:ext cx="320675" cy="311150"/>
          </a:xfrm>
          <a:prstGeom prst="roundRect">
            <a:avLst>
              <a:gd name="adj" fmla="val 449"/>
            </a:avLst>
          </a:prstGeom>
          <a:solidFill>
            <a:srgbClr val="9999FF"/>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763" name="AutoShape 19"/>
          <p:cNvSpPr>
            <a:spLocks noChangeArrowheads="1"/>
          </p:cNvSpPr>
          <p:nvPr/>
        </p:nvSpPr>
        <p:spPr bwMode="auto">
          <a:xfrm>
            <a:off x="4516439" y="1798638"/>
            <a:ext cx="320675" cy="311150"/>
          </a:xfrm>
          <a:prstGeom prst="roundRect">
            <a:avLst>
              <a:gd name="adj" fmla="val 449"/>
            </a:avLst>
          </a:prstGeom>
          <a:solidFill>
            <a:srgbClr val="9999FF"/>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764" name="AutoShape 20"/>
          <p:cNvSpPr>
            <a:spLocks noChangeArrowheads="1"/>
          </p:cNvSpPr>
          <p:nvPr/>
        </p:nvSpPr>
        <p:spPr bwMode="auto">
          <a:xfrm>
            <a:off x="3552826" y="1798638"/>
            <a:ext cx="174625" cy="311150"/>
          </a:xfrm>
          <a:prstGeom prst="roundRect">
            <a:avLst>
              <a:gd name="adj" fmla="val 833"/>
            </a:avLst>
          </a:prstGeom>
          <a:solidFill>
            <a:srgbClr val="9999FF"/>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765" name="AutoShape 21"/>
          <p:cNvSpPr>
            <a:spLocks noChangeArrowheads="1"/>
          </p:cNvSpPr>
          <p:nvPr/>
        </p:nvSpPr>
        <p:spPr bwMode="auto">
          <a:xfrm>
            <a:off x="4027489" y="1798638"/>
            <a:ext cx="166687" cy="311150"/>
          </a:xfrm>
          <a:prstGeom prst="roundRect">
            <a:avLst>
              <a:gd name="adj" fmla="val 861"/>
            </a:avLst>
          </a:prstGeom>
          <a:solidFill>
            <a:srgbClr val="9999FF"/>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766" name="AutoShape 22"/>
          <p:cNvSpPr>
            <a:spLocks noChangeArrowheads="1"/>
          </p:cNvSpPr>
          <p:nvPr/>
        </p:nvSpPr>
        <p:spPr bwMode="auto">
          <a:xfrm>
            <a:off x="4194176" y="1798638"/>
            <a:ext cx="161925" cy="311150"/>
          </a:xfrm>
          <a:prstGeom prst="roundRect">
            <a:avLst>
              <a:gd name="adj" fmla="val 889"/>
            </a:avLst>
          </a:prstGeom>
          <a:solidFill>
            <a:srgbClr val="9999FF"/>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767" name="AutoShape 23"/>
          <p:cNvSpPr>
            <a:spLocks noChangeArrowheads="1"/>
          </p:cNvSpPr>
          <p:nvPr/>
        </p:nvSpPr>
        <p:spPr bwMode="auto">
          <a:xfrm>
            <a:off x="4667251" y="1798638"/>
            <a:ext cx="168275" cy="311150"/>
          </a:xfrm>
          <a:prstGeom prst="roundRect">
            <a:avLst>
              <a:gd name="adj" fmla="val 861"/>
            </a:avLst>
          </a:prstGeom>
          <a:solidFill>
            <a:srgbClr val="9999FF"/>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768" name="AutoShape 24"/>
          <p:cNvSpPr>
            <a:spLocks noChangeArrowheads="1"/>
          </p:cNvSpPr>
          <p:nvPr/>
        </p:nvSpPr>
        <p:spPr bwMode="auto">
          <a:xfrm>
            <a:off x="7567614" y="1787525"/>
            <a:ext cx="261937" cy="311150"/>
          </a:xfrm>
          <a:prstGeom prst="roundRect">
            <a:avLst>
              <a:gd name="adj" fmla="val 556"/>
            </a:avLst>
          </a:prstGeom>
          <a:solidFill>
            <a:srgbClr val="9999FF"/>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769" name="AutoShape 25"/>
          <p:cNvSpPr>
            <a:spLocks noChangeArrowheads="1"/>
          </p:cNvSpPr>
          <p:nvPr/>
        </p:nvSpPr>
        <p:spPr bwMode="auto">
          <a:xfrm>
            <a:off x="7751764" y="1787525"/>
            <a:ext cx="242887" cy="311150"/>
          </a:xfrm>
          <a:prstGeom prst="roundRect">
            <a:avLst>
              <a:gd name="adj" fmla="val 593"/>
            </a:avLst>
          </a:prstGeom>
          <a:solidFill>
            <a:srgbClr val="9999FF"/>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770" name="Line 26"/>
          <p:cNvSpPr>
            <a:spLocks noChangeShapeType="1"/>
          </p:cNvSpPr>
          <p:nvPr/>
        </p:nvSpPr>
        <p:spPr bwMode="auto">
          <a:xfrm flipV="1">
            <a:off x="4913313" y="1778000"/>
            <a:ext cx="2392362" cy="14288"/>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1771" name="Line 27"/>
          <p:cNvSpPr>
            <a:spLocks noChangeShapeType="1"/>
          </p:cNvSpPr>
          <p:nvPr/>
        </p:nvSpPr>
        <p:spPr bwMode="auto">
          <a:xfrm flipV="1">
            <a:off x="4940301" y="2092326"/>
            <a:ext cx="2422525" cy="4763"/>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1772" name="AutoShape 28"/>
          <p:cNvSpPr>
            <a:spLocks noChangeArrowheads="1"/>
          </p:cNvSpPr>
          <p:nvPr/>
        </p:nvSpPr>
        <p:spPr bwMode="auto">
          <a:xfrm>
            <a:off x="3498850" y="2601913"/>
            <a:ext cx="317500" cy="311150"/>
          </a:xfrm>
          <a:prstGeom prst="roundRect">
            <a:avLst>
              <a:gd name="adj" fmla="val 449"/>
            </a:avLst>
          </a:prstGeom>
          <a:solidFill>
            <a:srgbClr val="993366"/>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773" name="AutoShape 29"/>
          <p:cNvSpPr>
            <a:spLocks noChangeArrowheads="1"/>
          </p:cNvSpPr>
          <p:nvPr/>
        </p:nvSpPr>
        <p:spPr bwMode="auto">
          <a:xfrm>
            <a:off x="3817939" y="2601913"/>
            <a:ext cx="320675" cy="311150"/>
          </a:xfrm>
          <a:prstGeom prst="roundRect">
            <a:avLst>
              <a:gd name="adj" fmla="val 449"/>
            </a:avLst>
          </a:prstGeom>
          <a:solidFill>
            <a:srgbClr val="993366"/>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774" name="AutoShape 30"/>
          <p:cNvSpPr>
            <a:spLocks noChangeArrowheads="1"/>
          </p:cNvSpPr>
          <p:nvPr/>
        </p:nvSpPr>
        <p:spPr bwMode="auto">
          <a:xfrm>
            <a:off x="4140200" y="2601913"/>
            <a:ext cx="319088" cy="311150"/>
          </a:xfrm>
          <a:prstGeom prst="roundRect">
            <a:avLst>
              <a:gd name="adj" fmla="val 449"/>
            </a:avLst>
          </a:prstGeom>
          <a:solidFill>
            <a:srgbClr val="993366"/>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775" name="AutoShape 31"/>
          <p:cNvSpPr>
            <a:spLocks noChangeArrowheads="1"/>
          </p:cNvSpPr>
          <p:nvPr/>
        </p:nvSpPr>
        <p:spPr bwMode="auto">
          <a:xfrm>
            <a:off x="4460876" y="2601913"/>
            <a:ext cx="320675" cy="311150"/>
          </a:xfrm>
          <a:prstGeom prst="roundRect">
            <a:avLst>
              <a:gd name="adj" fmla="val 449"/>
            </a:avLst>
          </a:prstGeom>
          <a:solidFill>
            <a:srgbClr val="993366"/>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776" name="AutoShape 32"/>
          <p:cNvSpPr>
            <a:spLocks noChangeArrowheads="1"/>
          </p:cNvSpPr>
          <p:nvPr/>
        </p:nvSpPr>
        <p:spPr bwMode="auto">
          <a:xfrm>
            <a:off x="3498850" y="2601913"/>
            <a:ext cx="317500" cy="311150"/>
          </a:xfrm>
          <a:prstGeom prst="roundRect">
            <a:avLst>
              <a:gd name="adj" fmla="val 449"/>
            </a:avLst>
          </a:prstGeom>
          <a:solidFill>
            <a:srgbClr val="993366"/>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777" name="AutoShape 33"/>
          <p:cNvSpPr>
            <a:spLocks noChangeArrowheads="1"/>
          </p:cNvSpPr>
          <p:nvPr/>
        </p:nvSpPr>
        <p:spPr bwMode="auto">
          <a:xfrm>
            <a:off x="3817939" y="2601914"/>
            <a:ext cx="320675" cy="319087"/>
          </a:xfrm>
          <a:prstGeom prst="roundRect">
            <a:avLst>
              <a:gd name="adj" fmla="val 449"/>
            </a:avLst>
          </a:prstGeom>
          <a:solidFill>
            <a:srgbClr val="993366"/>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778" name="AutoShape 34"/>
          <p:cNvSpPr>
            <a:spLocks noChangeArrowheads="1"/>
          </p:cNvSpPr>
          <p:nvPr/>
        </p:nvSpPr>
        <p:spPr bwMode="auto">
          <a:xfrm>
            <a:off x="4140200" y="2601913"/>
            <a:ext cx="319088" cy="311150"/>
          </a:xfrm>
          <a:prstGeom prst="roundRect">
            <a:avLst>
              <a:gd name="adj" fmla="val 449"/>
            </a:avLst>
          </a:prstGeom>
          <a:solidFill>
            <a:srgbClr val="993366"/>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779" name="AutoShape 35"/>
          <p:cNvSpPr>
            <a:spLocks noChangeArrowheads="1"/>
          </p:cNvSpPr>
          <p:nvPr/>
        </p:nvSpPr>
        <p:spPr bwMode="auto">
          <a:xfrm>
            <a:off x="4460876" y="2601913"/>
            <a:ext cx="320675" cy="311150"/>
          </a:xfrm>
          <a:prstGeom prst="roundRect">
            <a:avLst>
              <a:gd name="adj" fmla="val 449"/>
            </a:avLst>
          </a:prstGeom>
          <a:solidFill>
            <a:srgbClr val="993366"/>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780" name="AutoShape 36"/>
          <p:cNvSpPr>
            <a:spLocks noChangeArrowheads="1"/>
          </p:cNvSpPr>
          <p:nvPr/>
        </p:nvSpPr>
        <p:spPr bwMode="auto">
          <a:xfrm>
            <a:off x="6986589" y="2582863"/>
            <a:ext cx="319087" cy="311150"/>
          </a:xfrm>
          <a:prstGeom prst="roundRect">
            <a:avLst>
              <a:gd name="adj" fmla="val 449"/>
            </a:avLst>
          </a:prstGeom>
          <a:solidFill>
            <a:srgbClr val="993366"/>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781" name="AutoShape 37"/>
          <p:cNvSpPr>
            <a:spLocks noChangeArrowheads="1"/>
          </p:cNvSpPr>
          <p:nvPr/>
        </p:nvSpPr>
        <p:spPr bwMode="auto">
          <a:xfrm>
            <a:off x="7307264" y="2582863"/>
            <a:ext cx="320675" cy="311150"/>
          </a:xfrm>
          <a:prstGeom prst="roundRect">
            <a:avLst>
              <a:gd name="adj" fmla="val 449"/>
            </a:avLst>
          </a:prstGeom>
          <a:solidFill>
            <a:srgbClr val="993366"/>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782" name="AutoShape 38"/>
          <p:cNvSpPr>
            <a:spLocks noChangeArrowheads="1"/>
          </p:cNvSpPr>
          <p:nvPr/>
        </p:nvSpPr>
        <p:spPr bwMode="auto">
          <a:xfrm>
            <a:off x="7629525" y="2582863"/>
            <a:ext cx="319088" cy="311150"/>
          </a:xfrm>
          <a:prstGeom prst="roundRect">
            <a:avLst>
              <a:gd name="adj" fmla="val 449"/>
            </a:avLst>
          </a:prstGeom>
          <a:solidFill>
            <a:srgbClr val="993366"/>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783" name="Line 39"/>
          <p:cNvSpPr>
            <a:spLocks noChangeShapeType="1"/>
          </p:cNvSpPr>
          <p:nvPr/>
        </p:nvSpPr>
        <p:spPr bwMode="auto">
          <a:xfrm>
            <a:off x="4857750" y="2595563"/>
            <a:ext cx="1982788"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1784" name="Line 40"/>
          <p:cNvSpPr>
            <a:spLocks noChangeShapeType="1"/>
          </p:cNvSpPr>
          <p:nvPr/>
        </p:nvSpPr>
        <p:spPr bwMode="auto">
          <a:xfrm>
            <a:off x="4857750" y="2900363"/>
            <a:ext cx="1982788"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1785" name="AutoShape 41"/>
          <p:cNvSpPr>
            <a:spLocks noChangeArrowheads="1"/>
          </p:cNvSpPr>
          <p:nvPr/>
        </p:nvSpPr>
        <p:spPr bwMode="auto">
          <a:xfrm>
            <a:off x="6494464" y="3808414"/>
            <a:ext cx="395287" cy="496887"/>
          </a:xfrm>
          <a:prstGeom prst="roundRect">
            <a:avLst>
              <a:gd name="adj" fmla="val 361"/>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786" name="AutoShape 42"/>
          <p:cNvSpPr>
            <a:spLocks noChangeArrowheads="1"/>
          </p:cNvSpPr>
          <p:nvPr/>
        </p:nvSpPr>
        <p:spPr bwMode="auto">
          <a:xfrm>
            <a:off x="6891338" y="3802064"/>
            <a:ext cx="203200" cy="503237"/>
          </a:xfrm>
          <a:prstGeom prst="roundRect">
            <a:avLst>
              <a:gd name="adj" fmla="val 713"/>
            </a:avLst>
          </a:prstGeom>
          <a:solidFill>
            <a:srgbClr val="FFCC99"/>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787" name="AutoShape 43"/>
          <p:cNvSpPr>
            <a:spLocks noChangeArrowheads="1"/>
          </p:cNvSpPr>
          <p:nvPr/>
        </p:nvSpPr>
        <p:spPr bwMode="auto">
          <a:xfrm>
            <a:off x="7286625" y="3808414"/>
            <a:ext cx="395288" cy="496887"/>
          </a:xfrm>
          <a:prstGeom prst="roundRect">
            <a:avLst>
              <a:gd name="adj" fmla="val 366"/>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788" name="AutoShape 44"/>
          <p:cNvSpPr>
            <a:spLocks noChangeArrowheads="1"/>
          </p:cNvSpPr>
          <p:nvPr/>
        </p:nvSpPr>
        <p:spPr bwMode="auto">
          <a:xfrm>
            <a:off x="7683501" y="3808414"/>
            <a:ext cx="396875" cy="496887"/>
          </a:xfrm>
          <a:prstGeom prst="roundRect">
            <a:avLst>
              <a:gd name="adj" fmla="val 361"/>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789" name="AutoShape 45"/>
          <p:cNvSpPr>
            <a:spLocks noChangeArrowheads="1"/>
          </p:cNvSpPr>
          <p:nvPr/>
        </p:nvSpPr>
        <p:spPr bwMode="auto">
          <a:xfrm>
            <a:off x="6494463" y="3808414"/>
            <a:ext cx="214312" cy="496887"/>
          </a:xfrm>
          <a:prstGeom prst="roundRect">
            <a:avLst>
              <a:gd name="adj" fmla="val 671"/>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790" name="AutoShape 46"/>
          <p:cNvSpPr>
            <a:spLocks noChangeArrowheads="1"/>
          </p:cNvSpPr>
          <p:nvPr/>
        </p:nvSpPr>
        <p:spPr bwMode="auto">
          <a:xfrm>
            <a:off x="7096125" y="3802064"/>
            <a:ext cx="190500" cy="503237"/>
          </a:xfrm>
          <a:prstGeom prst="roundRect">
            <a:avLst>
              <a:gd name="adj" fmla="val 755"/>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791" name="AutoShape 47"/>
          <p:cNvSpPr>
            <a:spLocks noChangeArrowheads="1"/>
          </p:cNvSpPr>
          <p:nvPr/>
        </p:nvSpPr>
        <p:spPr bwMode="auto">
          <a:xfrm>
            <a:off x="7286626" y="3808414"/>
            <a:ext cx="200025" cy="496887"/>
          </a:xfrm>
          <a:prstGeom prst="roundRect">
            <a:avLst>
              <a:gd name="adj" fmla="val 722"/>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792" name="AutoShape 48"/>
          <p:cNvSpPr>
            <a:spLocks noChangeArrowheads="1"/>
          </p:cNvSpPr>
          <p:nvPr/>
        </p:nvSpPr>
        <p:spPr bwMode="auto">
          <a:xfrm>
            <a:off x="7870826" y="3808414"/>
            <a:ext cx="207963" cy="496887"/>
          </a:xfrm>
          <a:prstGeom prst="roundRect">
            <a:avLst>
              <a:gd name="adj" fmla="val 694"/>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793" name="AutoShape 49"/>
          <p:cNvSpPr>
            <a:spLocks noChangeArrowheads="1"/>
          </p:cNvSpPr>
          <p:nvPr/>
        </p:nvSpPr>
        <p:spPr bwMode="auto">
          <a:xfrm>
            <a:off x="9675814" y="3784600"/>
            <a:ext cx="446087" cy="496888"/>
          </a:xfrm>
          <a:prstGeom prst="roundRect">
            <a:avLst>
              <a:gd name="adj" fmla="val 324"/>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794" name="AutoShape 50"/>
          <p:cNvSpPr>
            <a:spLocks noChangeArrowheads="1"/>
          </p:cNvSpPr>
          <p:nvPr/>
        </p:nvSpPr>
        <p:spPr bwMode="auto">
          <a:xfrm>
            <a:off x="9882189" y="3784600"/>
            <a:ext cx="490537" cy="496888"/>
          </a:xfrm>
          <a:prstGeom prst="roundRect">
            <a:avLst>
              <a:gd name="adj" fmla="val 292"/>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795" name="Line 51"/>
          <p:cNvSpPr>
            <a:spLocks noChangeShapeType="1"/>
          </p:cNvSpPr>
          <p:nvPr/>
        </p:nvSpPr>
        <p:spPr bwMode="auto">
          <a:xfrm flipV="1">
            <a:off x="8172451" y="3784600"/>
            <a:ext cx="1482725" cy="1270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1796" name="Line 52"/>
          <p:cNvSpPr>
            <a:spLocks noChangeShapeType="1"/>
          </p:cNvSpPr>
          <p:nvPr/>
        </p:nvSpPr>
        <p:spPr bwMode="auto">
          <a:xfrm flipV="1">
            <a:off x="8172451" y="4268789"/>
            <a:ext cx="1444625" cy="15875"/>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1797" name="AutoShape 53"/>
          <p:cNvSpPr>
            <a:spLocks noChangeArrowheads="1"/>
          </p:cNvSpPr>
          <p:nvPr/>
        </p:nvSpPr>
        <p:spPr bwMode="auto">
          <a:xfrm>
            <a:off x="1868489" y="3851276"/>
            <a:ext cx="420687" cy="417513"/>
          </a:xfrm>
          <a:prstGeom prst="roundRect">
            <a:avLst>
              <a:gd name="adj" fmla="val 34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798" name="AutoShape 54"/>
          <p:cNvSpPr>
            <a:spLocks noChangeArrowheads="1"/>
          </p:cNvSpPr>
          <p:nvPr/>
        </p:nvSpPr>
        <p:spPr bwMode="auto">
          <a:xfrm>
            <a:off x="2292350" y="3851276"/>
            <a:ext cx="420688" cy="417513"/>
          </a:xfrm>
          <a:prstGeom prst="roundRect">
            <a:avLst>
              <a:gd name="adj" fmla="val 338"/>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799" name="AutoShape 55"/>
          <p:cNvSpPr>
            <a:spLocks noChangeArrowheads="1"/>
          </p:cNvSpPr>
          <p:nvPr/>
        </p:nvSpPr>
        <p:spPr bwMode="auto">
          <a:xfrm>
            <a:off x="2713039" y="3851276"/>
            <a:ext cx="420687" cy="417513"/>
          </a:xfrm>
          <a:prstGeom prst="roundRect">
            <a:avLst>
              <a:gd name="adj" fmla="val 34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800" name="AutoShape 56"/>
          <p:cNvSpPr>
            <a:spLocks noChangeArrowheads="1"/>
          </p:cNvSpPr>
          <p:nvPr/>
        </p:nvSpPr>
        <p:spPr bwMode="auto">
          <a:xfrm>
            <a:off x="3135313" y="3851276"/>
            <a:ext cx="419100" cy="417513"/>
          </a:xfrm>
          <a:prstGeom prst="roundRect">
            <a:avLst>
              <a:gd name="adj" fmla="val 34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801" name="AutoShape 57"/>
          <p:cNvSpPr>
            <a:spLocks noChangeArrowheads="1"/>
          </p:cNvSpPr>
          <p:nvPr/>
        </p:nvSpPr>
        <p:spPr bwMode="auto">
          <a:xfrm>
            <a:off x="1868489" y="3851276"/>
            <a:ext cx="420687" cy="417513"/>
          </a:xfrm>
          <a:prstGeom prst="roundRect">
            <a:avLst>
              <a:gd name="adj" fmla="val 34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802" name="AutoShape 58"/>
          <p:cNvSpPr>
            <a:spLocks noChangeArrowheads="1"/>
          </p:cNvSpPr>
          <p:nvPr/>
        </p:nvSpPr>
        <p:spPr bwMode="auto">
          <a:xfrm>
            <a:off x="2292350" y="3851276"/>
            <a:ext cx="420688" cy="417513"/>
          </a:xfrm>
          <a:prstGeom prst="roundRect">
            <a:avLst>
              <a:gd name="adj" fmla="val 338"/>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803" name="AutoShape 59"/>
          <p:cNvSpPr>
            <a:spLocks noChangeArrowheads="1"/>
          </p:cNvSpPr>
          <p:nvPr/>
        </p:nvSpPr>
        <p:spPr bwMode="auto">
          <a:xfrm>
            <a:off x="2713039" y="3851276"/>
            <a:ext cx="420687" cy="417513"/>
          </a:xfrm>
          <a:prstGeom prst="roundRect">
            <a:avLst>
              <a:gd name="adj" fmla="val 34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804" name="AutoShape 60"/>
          <p:cNvSpPr>
            <a:spLocks noChangeArrowheads="1"/>
          </p:cNvSpPr>
          <p:nvPr/>
        </p:nvSpPr>
        <p:spPr bwMode="auto">
          <a:xfrm>
            <a:off x="3135313" y="3851276"/>
            <a:ext cx="419100" cy="417513"/>
          </a:xfrm>
          <a:prstGeom prst="roundRect">
            <a:avLst>
              <a:gd name="adj" fmla="val 34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805" name="AutoShape 61"/>
          <p:cNvSpPr>
            <a:spLocks noChangeArrowheads="1"/>
          </p:cNvSpPr>
          <p:nvPr/>
        </p:nvSpPr>
        <p:spPr bwMode="auto">
          <a:xfrm>
            <a:off x="4665664" y="3832226"/>
            <a:ext cx="420687" cy="417513"/>
          </a:xfrm>
          <a:prstGeom prst="roundRect">
            <a:avLst>
              <a:gd name="adj" fmla="val 34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806" name="AutoShape 62"/>
          <p:cNvSpPr>
            <a:spLocks noChangeArrowheads="1"/>
          </p:cNvSpPr>
          <p:nvPr/>
        </p:nvSpPr>
        <p:spPr bwMode="auto">
          <a:xfrm>
            <a:off x="5087939" y="3832226"/>
            <a:ext cx="420687" cy="417513"/>
          </a:xfrm>
          <a:prstGeom prst="roundRect">
            <a:avLst>
              <a:gd name="adj" fmla="val 338"/>
            </a:avLst>
          </a:prstGeom>
          <a:solidFill>
            <a:srgbClr val="FFCC99"/>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807" name="AutoShape 63"/>
          <p:cNvSpPr>
            <a:spLocks noChangeArrowheads="1"/>
          </p:cNvSpPr>
          <p:nvPr/>
        </p:nvSpPr>
        <p:spPr bwMode="auto">
          <a:xfrm>
            <a:off x="5510214" y="3832226"/>
            <a:ext cx="420687" cy="417513"/>
          </a:xfrm>
          <a:prstGeom prst="roundRect">
            <a:avLst>
              <a:gd name="adj" fmla="val 34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808" name="Line 64"/>
          <p:cNvSpPr>
            <a:spLocks noChangeShapeType="1"/>
          </p:cNvSpPr>
          <p:nvPr/>
        </p:nvSpPr>
        <p:spPr bwMode="auto">
          <a:xfrm>
            <a:off x="3362325" y="3851275"/>
            <a:ext cx="1111250"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1809" name="Line 65"/>
          <p:cNvSpPr>
            <a:spLocks noChangeShapeType="1"/>
          </p:cNvSpPr>
          <p:nvPr/>
        </p:nvSpPr>
        <p:spPr bwMode="auto">
          <a:xfrm>
            <a:off x="3487739" y="4259263"/>
            <a:ext cx="985837"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1810" name="Line 66"/>
          <p:cNvSpPr>
            <a:spLocks noChangeShapeType="1"/>
          </p:cNvSpPr>
          <p:nvPr/>
        </p:nvSpPr>
        <p:spPr bwMode="auto">
          <a:xfrm flipV="1">
            <a:off x="1924050" y="2108200"/>
            <a:ext cx="1627188" cy="1493838"/>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1811" name="Line 67"/>
          <p:cNvSpPr>
            <a:spLocks noChangeShapeType="1"/>
          </p:cNvSpPr>
          <p:nvPr/>
        </p:nvSpPr>
        <p:spPr bwMode="auto">
          <a:xfrm>
            <a:off x="3716339" y="2108200"/>
            <a:ext cx="2193925" cy="1506538"/>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1812" name="Line 68"/>
          <p:cNvSpPr>
            <a:spLocks noChangeShapeType="1"/>
          </p:cNvSpPr>
          <p:nvPr/>
        </p:nvSpPr>
        <p:spPr bwMode="auto">
          <a:xfrm flipH="1">
            <a:off x="6502400" y="2895600"/>
            <a:ext cx="800100" cy="67945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1813" name="Line 69"/>
          <p:cNvSpPr>
            <a:spLocks noChangeShapeType="1"/>
          </p:cNvSpPr>
          <p:nvPr/>
        </p:nvSpPr>
        <p:spPr bwMode="auto">
          <a:xfrm>
            <a:off x="7605713" y="2881314"/>
            <a:ext cx="2743200" cy="708025"/>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1814" name="Line 70"/>
          <p:cNvSpPr>
            <a:spLocks noChangeShapeType="1"/>
          </p:cNvSpPr>
          <p:nvPr/>
        </p:nvSpPr>
        <p:spPr bwMode="auto">
          <a:xfrm>
            <a:off x="3152775" y="1014414"/>
            <a:ext cx="412750" cy="573087"/>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1815" name="Line 71"/>
          <p:cNvSpPr>
            <a:spLocks noChangeShapeType="1"/>
          </p:cNvSpPr>
          <p:nvPr/>
        </p:nvSpPr>
        <p:spPr bwMode="auto">
          <a:xfrm>
            <a:off x="3592514" y="1014413"/>
            <a:ext cx="4357687" cy="519112"/>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pic>
        <p:nvPicPr>
          <p:cNvPr id="31816" name="Picture 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4725" y="1227139"/>
            <a:ext cx="4529138"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817" name="Picture 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7375" y="3429001"/>
            <a:ext cx="4122738"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818" name="Picture 7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6200" y="3411539"/>
            <a:ext cx="3995738"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819" name="AutoShape 75"/>
          <p:cNvSpPr>
            <a:spLocks noChangeArrowheads="1"/>
          </p:cNvSpPr>
          <p:nvPr/>
        </p:nvSpPr>
        <p:spPr bwMode="auto">
          <a:xfrm>
            <a:off x="4351339" y="5400675"/>
            <a:ext cx="377825" cy="344488"/>
          </a:xfrm>
          <a:prstGeom prst="roundRect">
            <a:avLst>
              <a:gd name="adj" fmla="val 40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820" name="AutoShape 76"/>
          <p:cNvSpPr>
            <a:spLocks noChangeArrowheads="1"/>
          </p:cNvSpPr>
          <p:nvPr/>
        </p:nvSpPr>
        <p:spPr bwMode="auto">
          <a:xfrm>
            <a:off x="4730751" y="5400675"/>
            <a:ext cx="377825" cy="344488"/>
          </a:xfrm>
          <a:prstGeom prst="roundRect">
            <a:avLst>
              <a:gd name="adj" fmla="val 40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821" name="AutoShape 77"/>
          <p:cNvSpPr>
            <a:spLocks noChangeArrowheads="1"/>
          </p:cNvSpPr>
          <p:nvPr/>
        </p:nvSpPr>
        <p:spPr bwMode="auto">
          <a:xfrm>
            <a:off x="5110164" y="5400675"/>
            <a:ext cx="377825" cy="344488"/>
          </a:xfrm>
          <a:prstGeom prst="roundRect">
            <a:avLst>
              <a:gd name="adj" fmla="val 40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822" name="AutoShape 78"/>
          <p:cNvSpPr>
            <a:spLocks noChangeArrowheads="1"/>
          </p:cNvSpPr>
          <p:nvPr/>
        </p:nvSpPr>
        <p:spPr bwMode="auto">
          <a:xfrm>
            <a:off x="5489576" y="5400675"/>
            <a:ext cx="377825" cy="344488"/>
          </a:xfrm>
          <a:prstGeom prst="roundRect">
            <a:avLst>
              <a:gd name="adj" fmla="val 40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823" name="AutoShape 79"/>
          <p:cNvSpPr>
            <a:spLocks noChangeArrowheads="1"/>
          </p:cNvSpPr>
          <p:nvPr/>
        </p:nvSpPr>
        <p:spPr bwMode="auto">
          <a:xfrm>
            <a:off x="4351339" y="5400675"/>
            <a:ext cx="377825" cy="344488"/>
          </a:xfrm>
          <a:prstGeom prst="roundRect">
            <a:avLst>
              <a:gd name="adj" fmla="val 40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824" name="AutoShape 80"/>
          <p:cNvSpPr>
            <a:spLocks noChangeArrowheads="1"/>
          </p:cNvSpPr>
          <p:nvPr/>
        </p:nvSpPr>
        <p:spPr bwMode="auto">
          <a:xfrm>
            <a:off x="4730751" y="5400675"/>
            <a:ext cx="377825" cy="344488"/>
          </a:xfrm>
          <a:prstGeom prst="roundRect">
            <a:avLst>
              <a:gd name="adj" fmla="val 40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825" name="AutoShape 81"/>
          <p:cNvSpPr>
            <a:spLocks noChangeArrowheads="1"/>
          </p:cNvSpPr>
          <p:nvPr/>
        </p:nvSpPr>
        <p:spPr bwMode="auto">
          <a:xfrm>
            <a:off x="5110164" y="5400675"/>
            <a:ext cx="377825" cy="344488"/>
          </a:xfrm>
          <a:prstGeom prst="roundRect">
            <a:avLst>
              <a:gd name="adj" fmla="val 403"/>
            </a:avLst>
          </a:prstGeom>
          <a:solidFill>
            <a:srgbClr val="FFCC99"/>
          </a:solidFill>
          <a:ln w="952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826" name="AutoShape 82"/>
          <p:cNvSpPr>
            <a:spLocks noChangeArrowheads="1"/>
          </p:cNvSpPr>
          <p:nvPr/>
        </p:nvSpPr>
        <p:spPr bwMode="auto">
          <a:xfrm>
            <a:off x="5489576" y="5400675"/>
            <a:ext cx="377825" cy="344488"/>
          </a:xfrm>
          <a:prstGeom prst="roundRect">
            <a:avLst>
              <a:gd name="adj" fmla="val 40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827" name="AutoShape 83"/>
          <p:cNvSpPr>
            <a:spLocks noChangeArrowheads="1"/>
          </p:cNvSpPr>
          <p:nvPr/>
        </p:nvSpPr>
        <p:spPr bwMode="auto">
          <a:xfrm>
            <a:off x="5868989" y="5399089"/>
            <a:ext cx="377825" cy="344487"/>
          </a:xfrm>
          <a:prstGeom prst="roundRect">
            <a:avLst>
              <a:gd name="adj" fmla="val 40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828" name="AutoShape 84"/>
          <p:cNvSpPr>
            <a:spLocks noChangeArrowheads="1"/>
          </p:cNvSpPr>
          <p:nvPr/>
        </p:nvSpPr>
        <p:spPr bwMode="auto">
          <a:xfrm>
            <a:off x="6248401" y="5399088"/>
            <a:ext cx="377825" cy="342900"/>
          </a:xfrm>
          <a:prstGeom prst="roundRect">
            <a:avLst>
              <a:gd name="adj" fmla="val 40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829" name="AutoShape 85"/>
          <p:cNvSpPr>
            <a:spLocks noChangeArrowheads="1"/>
          </p:cNvSpPr>
          <p:nvPr/>
        </p:nvSpPr>
        <p:spPr bwMode="auto">
          <a:xfrm>
            <a:off x="6627814" y="5399089"/>
            <a:ext cx="377825" cy="344487"/>
          </a:xfrm>
          <a:prstGeom prst="roundRect">
            <a:avLst>
              <a:gd name="adj" fmla="val 40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830" name="AutoShape 86"/>
          <p:cNvSpPr>
            <a:spLocks noChangeArrowheads="1"/>
          </p:cNvSpPr>
          <p:nvPr/>
        </p:nvSpPr>
        <p:spPr bwMode="auto">
          <a:xfrm>
            <a:off x="7007226" y="5399089"/>
            <a:ext cx="377825" cy="344487"/>
          </a:xfrm>
          <a:prstGeom prst="roundRect">
            <a:avLst>
              <a:gd name="adj" fmla="val 40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831" name="AutoShape 87"/>
          <p:cNvSpPr>
            <a:spLocks noChangeArrowheads="1"/>
          </p:cNvSpPr>
          <p:nvPr/>
        </p:nvSpPr>
        <p:spPr bwMode="auto">
          <a:xfrm>
            <a:off x="5868989" y="5399089"/>
            <a:ext cx="377825" cy="344487"/>
          </a:xfrm>
          <a:prstGeom prst="roundRect">
            <a:avLst>
              <a:gd name="adj" fmla="val 40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832" name="AutoShape 88"/>
          <p:cNvSpPr>
            <a:spLocks noChangeArrowheads="1"/>
          </p:cNvSpPr>
          <p:nvPr/>
        </p:nvSpPr>
        <p:spPr bwMode="auto">
          <a:xfrm>
            <a:off x="6248401" y="5399088"/>
            <a:ext cx="377825" cy="342900"/>
          </a:xfrm>
          <a:prstGeom prst="roundRect">
            <a:avLst>
              <a:gd name="adj" fmla="val 40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833" name="AutoShape 89"/>
          <p:cNvSpPr>
            <a:spLocks noChangeArrowheads="1"/>
          </p:cNvSpPr>
          <p:nvPr/>
        </p:nvSpPr>
        <p:spPr bwMode="auto">
          <a:xfrm>
            <a:off x="6627814" y="5399089"/>
            <a:ext cx="377825" cy="344487"/>
          </a:xfrm>
          <a:prstGeom prst="roundRect">
            <a:avLst>
              <a:gd name="adj" fmla="val 40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834" name="AutoShape 90"/>
          <p:cNvSpPr>
            <a:spLocks noChangeArrowheads="1"/>
          </p:cNvSpPr>
          <p:nvPr/>
        </p:nvSpPr>
        <p:spPr bwMode="auto">
          <a:xfrm>
            <a:off x="7007226" y="5399089"/>
            <a:ext cx="377825" cy="344487"/>
          </a:xfrm>
          <a:prstGeom prst="roundRect">
            <a:avLst>
              <a:gd name="adj" fmla="val 40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835" name="Line 91"/>
          <p:cNvSpPr>
            <a:spLocks noChangeShapeType="1"/>
          </p:cNvSpPr>
          <p:nvPr/>
        </p:nvSpPr>
        <p:spPr bwMode="auto">
          <a:xfrm flipV="1">
            <a:off x="4349751" y="4259263"/>
            <a:ext cx="747713" cy="957262"/>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1836" name="Line 92"/>
          <p:cNvSpPr>
            <a:spLocks noChangeShapeType="1"/>
          </p:cNvSpPr>
          <p:nvPr/>
        </p:nvSpPr>
        <p:spPr bwMode="auto">
          <a:xfrm>
            <a:off x="5503864" y="4268789"/>
            <a:ext cx="1895475" cy="960437"/>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1837" name="Line 93"/>
          <p:cNvSpPr>
            <a:spLocks noChangeShapeType="1"/>
          </p:cNvSpPr>
          <p:nvPr/>
        </p:nvSpPr>
        <p:spPr bwMode="auto">
          <a:xfrm flipV="1">
            <a:off x="4349750" y="4308476"/>
            <a:ext cx="2540000" cy="881063"/>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1838" name="Line 94"/>
          <p:cNvSpPr>
            <a:spLocks noChangeShapeType="1"/>
          </p:cNvSpPr>
          <p:nvPr/>
        </p:nvSpPr>
        <p:spPr bwMode="auto">
          <a:xfrm>
            <a:off x="7075488" y="4306889"/>
            <a:ext cx="309562" cy="909637"/>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pic>
        <p:nvPicPr>
          <p:cNvPr id="31839" name="Picture 9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02075" y="6089651"/>
            <a:ext cx="361950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840" name="Line 96"/>
          <p:cNvSpPr>
            <a:spLocks noChangeShapeType="1"/>
          </p:cNvSpPr>
          <p:nvPr/>
        </p:nvSpPr>
        <p:spPr bwMode="auto">
          <a:xfrm flipV="1">
            <a:off x="3952876" y="5745163"/>
            <a:ext cx="1154113" cy="69215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1841" name="Line 97"/>
          <p:cNvSpPr>
            <a:spLocks noChangeShapeType="1"/>
          </p:cNvSpPr>
          <p:nvPr/>
        </p:nvSpPr>
        <p:spPr bwMode="auto">
          <a:xfrm>
            <a:off x="5484813" y="5745164"/>
            <a:ext cx="2000250" cy="682625"/>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pic>
        <p:nvPicPr>
          <p:cNvPr id="31842" name="Picture 9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94188" y="4868863"/>
            <a:ext cx="3167062"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843" name="Text Box 99"/>
          <p:cNvSpPr txBox="1">
            <a:spLocks noChangeArrowheads="1"/>
          </p:cNvSpPr>
          <p:nvPr/>
        </p:nvSpPr>
        <p:spPr bwMode="auto">
          <a:xfrm>
            <a:off x="2905125" y="687388"/>
            <a:ext cx="11588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83000"/>
              <a:buFont typeface="StarBats" charset="0"/>
              <a:buNone/>
            </a:pPr>
            <a:r>
              <a:rPr lang="en-GB" sz="1200">
                <a:latin typeface="Times" panose="02020603050405020304" pitchFamily="18" charset="0"/>
              </a:rPr>
              <a:t>0</a:t>
            </a:r>
          </a:p>
        </p:txBody>
      </p:sp>
      <p:sp>
        <p:nvSpPr>
          <p:cNvPr id="31844" name="Text Box 100"/>
          <p:cNvSpPr txBox="1">
            <a:spLocks noChangeArrowheads="1"/>
          </p:cNvSpPr>
          <p:nvPr/>
        </p:nvSpPr>
        <p:spPr bwMode="auto">
          <a:xfrm>
            <a:off x="3360738" y="687388"/>
            <a:ext cx="10636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83000"/>
              <a:buFont typeface="StarBats" charset="0"/>
              <a:buNone/>
            </a:pPr>
            <a:r>
              <a:rPr lang="en-GB" sz="1200">
                <a:latin typeface="Times" panose="02020603050405020304" pitchFamily="18" charset="0"/>
              </a:rPr>
              <a:t>1</a:t>
            </a:r>
          </a:p>
        </p:txBody>
      </p:sp>
      <p:sp>
        <p:nvSpPr>
          <p:cNvPr id="31845" name="Text Box 101"/>
          <p:cNvSpPr txBox="1">
            <a:spLocks noChangeArrowheads="1"/>
          </p:cNvSpPr>
          <p:nvPr/>
        </p:nvSpPr>
        <p:spPr bwMode="auto">
          <a:xfrm>
            <a:off x="3806826" y="706438"/>
            <a:ext cx="9366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83000"/>
              <a:buFont typeface="StarBats" charset="0"/>
              <a:buNone/>
            </a:pPr>
            <a:r>
              <a:rPr lang="en-GB" sz="1200">
                <a:latin typeface="Times" panose="02020603050405020304" pitchFamily="18" charset="0"/>
              </a:rPr>
              <a:t>2</a:t>
            </a:r>
          </a:p>
        </p:txBody>
      </p:sp>
      <p:sp>
        <p:nvSpPr>
          <p:cNvPr id="31846" name="Text Box 102"/>
          <p:cNvSpPr txBox="1">
            <a:spLocks noChangeArrowheads="1"/>
          </p:cNvSpPr>
          <p:nvPr/>
        </p:nvSpPr>
        <p:spPr bwMode="auto">
          <a:xfrm>
            <a:off x="4203701" y="706438"/>
            <a:ext cx="1238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83000"/>
              <a:buFont typeface="StarBats" charset="0"/>
              <a:buNone/>
            </a:pPr>
            <a:r>
              <a:rPr lang="en-GB" sz="1200">
                <a:latin typeface="Times" panose="02020603050405020304" pitchFamily="18" charset="0"/>
              </a:rPr>
              <a:t>3</a:t>
            </a:r>
          </a:p>
        </p:txBody>
      </p:sp>
      <p:sp>
        <p:nvSpPr>
          <p:cNvPr id="31847" name="Text Box 103"/>
          <p:cNvSpPr txBox="1">
            <a:spLocks noChangeArrowheads="1"/>
          </p:cNvSpPr>
          <p:nvPr/>
        </p:nvSpPr>
        <p:spPr bwMode="auto">
          <a:xfrm>
            <a:off x="7599364" y="715963"/>
            <a:ext cx="30777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83000"/>
              <a:buFont typeface="StarBats" charset="0"/>
              <a:buNone/>
            </a:pPr>
            <a:r>
              <a:rPr lang="en-GB" sz="1200">
                <a:latin typeface="Times" panose="02020603050405020304" pitchFamily="18" charset="0"/>
              </a:rPr>
              <a:t>2045</a:t>
            </a:r>
          </a:p>
        </p:txBody>
      </p:sp>
      <p:sp>
        <p:nvSpPr>
          <p:cNvPr id="31848" name="Text Box 104"/>
          <p:cNvSpPr txBox="1">
            <a:spLocks noChangeArrowheads="1"/>
          </p:cNvSpPr>
          <p:nvPr/>
        </p:nvSpPr>
        <p:spPr bwMode="auto">
          <a:xfrm>
            <a:off x="8113714" y="706438"/>
            <a:ext cx="30777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83000"/>
              <a:buFont typeface="StarBats" charset="0"/>
              <a:buNone/>
            </a:pPr>
            <a:r>
              <a:rPr lang="en-GB" sz="1200">
                <a:latin typeface="Times" panose="02020603050405020304" pitchFamily="18" charset="0"/>
              </a:rPr>
              <a:t>2046</a:t>
            </a:r>
          </a:p>
        </p:txBody>
      </p:sp>
      <p:sp>
        <p:nvSpPr>
          <p:cNvPr id="31849" name="Text Box 105"/>
          <p:cNvSpPr txBox="1">
            <a:spLocks noChangeArrowheads="1"/>
          </p:cNvSpPr>
          <p:nvPr/>
        </p:nvSpPr>
        <p:spPr bwMode="auto">
          <a:xfrm>
            <a:off x="8528051" y="696913"/>
            <a:ext cx="30777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83000"/>
              <a:buFont typeface="StarBats" charset="0"/>
              <a:buNone/>
            </a:pPr>
            <a:r>
              <a:rPr lang="en-GB" sz="1200">
                <a:latin typeface="Times" panose="02020603050405020304" pitchFamily="18" charset="0"/>
              </a:rPr>
              <a:t>2047</a:t>
            </a:r>
          </a:p>
        </p:txBody>
      </p:sp>
      <p:sp>
        <p:nvSpPr>
          <p:cNvPr id="31850" name="Text Box 106"/>
          <p:cNvSpPr txBox="1">
            <a:spLocks noChangeArrowheads="1"/>
          </p:cNvSpPr>
          <p:nvPr/>
        </p:nvSpPr>
        <p:spPr bwMode="auto">
          <a:xfrm>
            <a:off x="4462464" y="5448300"/>
            <a:ext cx="10318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83000"/>
              <a:buFont typeface="StarBats" charset="0"/>
              <a:buNone/>
            </a:pPr>
            <a:r>
              <a:rPr lang="en-GB" sz="1200">
                <a:latin typeface="Times" panose="02020603050405020304" pitchFamily="18" charset="0"/>
              </a:rPr>
              <a:t>0</a:t>
            </a:r>
          </a:p>
        </p:txBody>
      </p:sp>
      <p:sp>
        <p:nvSpPr>
          <p:cNvPr id="31851" name="Text Box 107"/>
          <p:cNvSpPr txBox="1">
            <a:spLocks noChangeArrowheads="1"/>
          </p:cNvSpPr>
          <p:nvPr/>
        </p:nvSpPr>
        <p:spPr bwMode="auto">
          <a:xfrm>
            <a:off x="4913313" y="5448300"/>
            <a:ext cx="10636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83000"/>
              <a:buFont typeface="StarBats" charset="0"/>
              <a:buNone/>
            </a:pPr>
            <a:r>
              <a:rPr lang="en-GB" sz="1200">
                <a:latin typeface="Times" panose="02020603050405020304" pitchFamily="18" charset="0"/>
              </a:rPr>
              <a:t>1</a:t>
            </a:r>
          </a:p>
        </p:txBody>
      </p:sp>
      <p:sp>
        <p:nvSpPr>
          <p:cNvPr id="31852" name="Text Box 108"/>
          <p:cNvSpPr txBox="1">
            <a:spLocks noChangeArrowheads="1"/>
          </p:cNvSpPr>
          <p:nvPr/>
        </p:nvSpPr>
        <p:spPr bwMode="auto">
          <a:xfrm>
            <a:off x="5359400" y="5468938"/>
            <a:ext cx="9525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83000"/>
              <a:buFont typeface="StarBats" charset="0"/>
              <a:buNone/>
            </a:pPr>
            <a:r>
              <a:rPr lang="en-GB" sz="1200">
                <a:latin typeface="Times" panose="02020603050405020304" pitchFamily="18" charset="0"/>
              </a:rPr>
              <a:t>2</a:t>
            </a:r>
          </a:p>
        </p:txBody>
      </p:sp>
      <p:sp>
        <p:nvSpPr>
          <p:cNvPr id="31853" name="Text Box 109"/>
          <p:cNvSpPr txBox="1">
            <a:spLocks noChangeArrowheads="1"/>
          </p:cNvSpPr>
          <p:nvPr/>
        </p:nvSpPr>
        <p:spPr bwMode="auto">
          <a:xfrm>
            <a:off x="5757864" y="5468938"/>
            <a:ext cx="1238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83000"/>
              <a:buFont typeface="StarBats" charset="0"/>
              <a:buNone/>
            </a:pPr>
            <a:r>
              <a:rPr lang="en-GB" sz="1200">
                <a:latin typeface="Times" panose="02020603050405020304" pitchFamily="18" charset="0"/>
              </a:rPr>
              <a:t>3</a:t>
            </a:r>
          </a:p>
        </p:txBody>
      </p:sp>
      <p:sp>
        <p:nvSpPr>
          <p:cNvPr id="31854" name="Text Box 110"/>
          <p:cNvSpPr txBox="1">
            <a:spLocks noChangeArrowheads="1"/>
          </p:cNvSpPr>
          <p:nvPr/>
        </p:nvSpPr>
        <p:spPr bwMode="auto">
          <a:xfrm>
            <a:off x="5969000" y="5440363"/>
            <a:ext cx="11588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83000"/>
              <a:buFont typeface="StarBats" charset="0"/>
              <a:buNone/>
            </a:pPr>
            <a:r>
              <a:rPr lang="en-GB" sz="1200">
                <a:latin typeface="Times" panose="02020603050405020304" pitchFamily="18" charset="0"/>
              </a:rPr>
              <a:t>4</a:t>
            </a:r>
          </a:p>
        </p:txBody>
      </p:sp>
      <p:sp>
        <p:nvSpPr>
          <p:cNvPr id="31855" name="Text Box 111"/>
          <p:cNvSpPr txBox="1">
            <a:spLocks noChangeArrowheads="1"/>
          </p:cNvSpPr>
          <p:nvPr/>
        </p:nvSpPr>
        <p:spPr bwMode="auto">
          <a:xfrm>
            <a:off x="6426201" y="5440363"/>
            <a:ext cx="10636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83000"/>
              <a:buFont typeface="StarBats" charset="0"/>
              <a:buNone/>
            </a:pPr>
            <a:r>
              <a:rPr lang="en-GB" sz="1200">
                <a:latin typeface="Times" panose="02020603050405020304" pitchFamily="18" charset="0"/>
              </a:rPr>
              <a:t>5</a:t>
            </a:r>
          </a:p>
        </p:txBody>
      </p:sp>
      <p:sp>
        <p:nvSpPr>
          <p:cNvPr id="31856" name="Text Box 112"/>
          <p:cNvSpPr txBox="1">
            <a:spLocks noChangeArrowheads="1"/>
          </p:cNvSpPr>
          <p:nvPr/>
        </p:nvSpPr>
        <p:spPr bwMode="auto">
          <a:xfrm>
            <a:off x="7270751" y="5459413"/>
            <a:ext cx="1238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83000"/>
              <a:buFont typeface="StarBats" charset="0"/>
              <a:buNone/>
            </a:pPr>
            <a:r>
              <a:rPr lang="en-GB" sz="1200">
                <a:latin typeface="Times" panose="02020603050405020304" pitchFamily="18" charset="0"/>
              </a:rPr>
              <a:t>7</a:t>
            </a:r>
          </a:p>
        </p:txBody>
      </p:sp>
      <p:sp>
        <p:nvSpPr>
          <p:cNvPr id="31857" name="Text Box 113"/>
          <p:cNvSpPr txBox="1">
            <a:spLocks noChangeArrowheads="1"/>
          </p:cNvSpPr>
          <p:nvPr/>
        </p:nvSpPr>
        <p:spPr bwMode="auto">
          <a:xfrm>
            <a:off x="6775451" y="5459413"/>
            <a:ext cx="12541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83000"/>
              <a:buFont typeface="StarBats" charset="0"/>
              <a:buNone/>
            </a:pPr>
            <a:r>
              <a:rPr lang="en-GB" sz="1200">
                <a:latin typeface="Times" panose="02020603050405020304" pitchFamily="18" charset="0"/>
              </a:rPr>
              <a:t>6</a:t>
            </a:r>
          </a:p>
        </p:txBody>
      </p:sp>
      <p:sp>
        <p:nvSpPr>
          <p:cNvPr id="31858" name="Text Box 114"/>
          <p:cNvSpPr txBox="1">
            <a:spLocks noChangeArrowheads="1"/>
          </p:cNvSpPr>
          <p:nvPr/>
        </p:nvSpPr>
        <p:spPr bwMode="auto">
          <a:xfrm>
            <a:off x="3579813" y="1884363"/>
            <a:ext cx="101600" cy="184666"/>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83000"/>
              <a:buFont typeface="StarBats" charset="0"/>
              <a:buNone/>
            </a:pPr>
            <a:r>
              <a:rPr lang="en-GB" sz="1200">
                <a:latin typeface="Times" panose="02020603050405020304" pitchFamily="18" charset="0"/>
              </a:rPr>
              <a:t>0</a:t>
            </a:r>
          </a:p>
        </p:txBody>
      </p:sp>
      <p:sp>
        <p:nvSpPr>
          <p:cNvPr id="31859" name="Text Box 115"/>
          <p:cNvSpPr txBox="1">
            <a:spLocks noChangeArrowheads="1"/>
          </p:cNvSpPr>
          <p:nvPr/>
        </p:nvSpPr>
        <p:spPr bwMode="auto">
          <a:xfrm>
            <a:off x="3757614" y="1846263"/>
            <a:ext cx="104775" cy="184666"/>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83000"/>
              <a:buFont typeface="StarBats" charset="0"/>
              <a:buNone/>
            </a:pPr>
            <a:r>
              <a:rPr lang="en-GB" sz="1200">
                <a:latin typeface="Times" panose="02020603050405020304" pitchFamily="18" charset="0"/>
              </a:rPr>
              <a:t>1</a:t>
            </a:r>
          </a:p>
        </p:txBody>
      </p:sp>
      <p:sp>
        <p:nvSpPr>
          <p:cNvPr id="31860" name="Text Box 116"/>
          <p:cNvSpPr txBox="1">
            <a:spLocks noChangeArrowheads="1"/>
          </p:cNvSpPr>
          <p:nvPr/>
        </p:nvSpPr>
        <p:spPr bwMode="auto">
          <a:xfrm>
            <a:off x="3892550" y="1854200"/>
            <a:ext cx="95250" cy="184666"/>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83000"/>
              <a:buFont typeface="StarBats" charset="0"/>
              <a:buNone/>
            </a:pPr>
            <a:r>
              <a:rPr lang="en-GB" sz="1200">
                <a:latin typeface="Times" panose="02020603050405020304" pitchFamily="18" charset="0"/>
              </a:rPr>
              <a:t>2</a:t>
            </a:r>
          </a:p>
        </p:txBody>
      </p:sp>
      <p:sp>
        <p:nvSpPr>
          <p:cNvPr id="31861" name="Text Box 117"/>
          <p:cNvSpPr txBox="1">
            <a:spLocks noChangeArrowheads="1"/>
          </p:cNvSpPr>
          <p:nvPr/>
        </p:nvSpPr>
        <p:spPr bwMode="auto">
          <a:xfrm>
            <a:off x="4514851" y="2697163"/>
            <a:ext cx="125413" cy="184666"/>
          </a:xfrm>
          <a:prstGeom prst="rect">
            <a:avLst/>
          </a:prstGeom>
          <a:solidFill>
            <a:srgbClr val="9933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83000"/>
              <a:buFont typeface="StarBats" charset="0"/>
              <a:buNone/>
            </a:pPr>
            <a:r>
              <a:rPr lang="en-GB" sz="1200">
                <a:latin typeface="Times" panose="02020603050405020304" pitchFamily="18" charset="0"/>
              </a:rPr>
              <a:t>3</a:t>
            </a:r>
          </a:p>
        </p:txBody>
      </p:sp>
      <p:sp>
        <p:nvSpPr>
          <p:cNvPr id="31862" name="Text Box 118"/>
          <p:cNvSpPr txBox="1">
            <a:spLocks noChangeArrowheads="1"/>
          </p:cNvSpPr>
          <p:nvPr/>
        </p:nvSpPr>
        <p:spPr bwMode="auto">
          <a:xfrm>
            <a:off x="3568701" y="2640013"/>
            <a:ext cx="73025" cy="184666"/>
          </a:xfrm>
          <a:prstGeom prst="rect">
            <a:avLst/>
          </a:prstGeom>
          <a:solidFill>
            <a:srgbClr val="9933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83000"/>
              <a:buFont typeface="StarBats" charset="0"/>
              <a:buNone/>
            </a:pPr>
            <a:r>
              <a:rPr lang="en-GB" sz="1200">
                <a:latin typeface="Times" panose="02020603050405020304" pitchFamily="18" charset="0"/>
              </a:rPr>
              <a:t>0</a:t>
            </a:r>
          </a:p>
        </p:txBody>
      </p:sp>
      <p:sp>
        <p:nvSpPr>
          <p:cNvPr id="31863" name="Text Box 119"/>
          <p:cNvSpPr txBox="1">
            <a:spLocks noChangeArrowheads="1"/>
          </p:cNvSpPr>
          <p:nvPr/>
        </p:nvSpPr>
        <p:spPr bwMode="auto">
          <a:xfrm>
            <a:off x="3905251" y="2628900"/>
            <a:ext cx="106363" cy="184666"/>
          </a:xfrm>
          <a:prstGeom prst="rect">
            <a:avLst/>
          </a:prstGeom>
          <a:solidFill>
            <a:srgbClr val="9933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83000"/>
              <a:buFont typeface="StarBats" charset="0"/>
              <a:buNone/>
            </a:pPr>
            <a:r>
              <a:rPr lang="en-GB" sz="1200">
                <a:latin typeface="Times" panose="02020603050405020304" pitchFamily="18" charset="0"/>
              </a:rPr>
              <a:t>1</a:t>
            </a:r>
          </a:p>
        </p:txBody>
      </p:sp>
      <p:sp>
        <p:nvSpPr>
          <p:cNvPr id="31864" name="Text Box 120"/>
          <p:cNvSpPr txBox="1">
            <a:spLocks noChangeArrowheads="1"/>
          </p:cNvSpPr>
          <p:nvPr/>
        </p:nvSpPr>
        <p:spPr bwMode="auto">
          <a:xfrm>
            <a:off x="4243389" y="2649538"/>
            <a:ext cx="96837" cy="184666"/>
          </a:xfrm>
          <a:prstGeom prst="rect">
            <a:avLst/>
          </a:prstGeom>
          <a:solidFill>
            <a:srgbClr val="9933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83000"/>
              <a:buFont typeface="StarBats" charset="0"/>
              <a:buNone/>
            </a:pPr>
            <a:r>
              <a:rPr lang="en-GB" sz="1200">
                <a:latin typeface="Times" panose="02020603050405020304" pitchFamily="18" charset="0"/>
              </a:rPr>
              <a:t>2</a:t>
            </a:r>
          </a:p>
        </p:txBody>
      </p:sp>
      <p:sp>
        <p:nvSpPr>
          <p:cNvPr id="31865" name="Text Box 121"/>
          <p:cNvSpPr txBox="1">
            <a:spLocks noChangeArrowheads="1"/>
          </p:cNvSpPr>
          <p:nvPr/>
        </p:nvSpPr>
        <p:spPr bwMode="auto">
          <a:xfrm>
            <a:off x="4067176" y="1854200"/>
            <a:ext cx="125413" cy="184666"/>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83000"/>
              <a:buFont typeface="StarBats" charset="0"/>
              <a:buNone/>
            </a:pPr>
            <a:r>
              <a:rPr lang="en-GB" sz="1200">
                <a:latin typeface="Times" panose="02020603050405020304" pitchFamily="18" charset="0"/>
              </a:rPr>
              <a:t>3</a:t>
            </a:r>
          </a:p>
        </p:txBody>
      </p:sp>
      <p:sp>
        <p:nvSpPr>
          <p:cNvPr id="31866" name="Text Box 122"/>
          <p:cNvSpPr txBox="1">
            <a:spLocks noChangeArrowheads="1"/>
          </p:cNvSpPr>
          <p:nvPr/>
        </p:nvSpPr>
        <p:spPr bwMode="auto">
          <a:xfrm>
            <a:off x="7820026" y="1816100"/>
            <a:ext cx="155575" cy="184666"/>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83000"/>
              <a:buFont typeface="StarBats" charset="0"/>
              <a:buNone/>
            </a:pPr>
            <a:r>
              <a:rPr lang="en-GB" sz="1200">
                <a:latin typeface="Times" panose="02020603050405020304" pitchFamily="18" charset="0"/>
              </a:rPr>
              <a:t>50</a:t>
            </a:r>
          </a:p>
        </p:txBody>
      </p:sp>
      <p:sp>
        <p:nvSpPr>
          <p:cNvPr id="31867" name="Text Box 123"/>
          <p:cNvSpPr txBox="1">
            <a:spLocks noChangeArrowheads="1"/>
          </p:cNvSpPr>
          <p:nvPr/>
        </p:nvSpPr>
        <p:spPr bwMode="auto">
          <a:xfrm>
            <a:off x="7075489" y="2638425"/>
            <a:ext cx="174625" cy="184666"/>
          </a:xfrm>
          <a:prstGeom prst="rect">
            <a:avLst/>
          </a:prstGeom>
          <a:solidFill>
            <a:srgbClr val="9933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83000"/>
              <a:buFont typeface="StarBats" charset="0"/>
              <a:buNone/>
            </a:pPr>
            <a:r>
              <a:rPr lang="en-GB" sz="1200">
                <a:latin typeface="Times" panose="02020603050405020304" pitchFamily="18" charset="0"/>
              </a:rPr>
              <a:t>23</a:t>
            </a:r>
          </a:p>
        </p:txBody>
      </p:sp>
      <p:sp>
        <p:nvSpPr>
          <p:cNvPr id="31868" name="Text Box 124"/>
          <p:cNvSpPr txBox="1">
            <a:spLocks noChangeArrowheads="1"/>
          </p:cNvSpPr>
          <p:nvPr/>
        </p:nvSpPr>
        <p:spPr bwMode="auto">
          <a:xfrm>
            <a:off x="7358064" y="2649538"/>
            <a:ext cx="231775" cy="184666"/>
          </a:xfrm>
          <a:prstGeom prst="rect">
            <a:avLst/>
          </a:prstGeom>
          <a:solidFill>
            <a:srgbClr val="9933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83000"/>
              <a:buFont typeface="StarBats" charset="0"/>
              <a:buNone/>
            </a:pPr>
            <a:r>
              <a:rPr lang="en-GB" sz="1200">
                <a:latin typeface="Times" panose="02020603050405020304" pitchFamily="18" charset="0"/>
              </a:rPr>
              <a:t>24</a:t>
            </a:r>
          </a:p>
        </p:txBody>
      </p:sp>
      <p:sp>
        <p:nvSpPr>
          <p:cNvPr id="31869" name="Text Box 125"/>
          <p:cNvSpPr txBox="1">
            <a:spLocks noChangeArrowheads="1"/>
          </p:cNvSpPr>
          <p:nvPr/>
        </p:nvSpPr>
        <p:spPr bwMode="auto">
          <a:xfrm>
            <a:off x="7731125" y="2628900"/>
            <a:ext cx="179388" cy="184666"/>
          </a:xfrm>
          <a:prstGeom prst="rect">
            <a:avLst/>
          </a:prstGeom>
          <a:solidFill>
            <a:srgbClr val="9933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83000"/>
              <a:buFont typeface="StarBats" charset="0"/>
              <a:buNone/>
            </a:pPr>
            <a:r>
              <a:rPr lang="en-GB" sz="1200">
                <a:latin typeface="Times" panose="02020603050405020304" pitchFamily="18" charset="0"/>
              </a:rPr>
              <a:t>25</a:t>
            </a:r>
          </a:p>
        </p:txBody>
      </p:sp>
      <p:sp>
        <p:nvSpPr>
          <p:cNvPr id="31870" name="Text Box 126"/>
          <p:cNvSpPr txBox="1">
            <a:spLocks noChangeArrowheads="1"/>
          </p:cNvSpPr>
          <p:nvPr/>
        </p:nvSpPr>
        <p:spPr bwMode="auto">
          <a:xfrm>
            <a:off x="9917114" y="3917950"/>
            <a:ext cx="2127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83000"/>
              <a:buFont typeface="StarBats" charset="0"/>
              <a:buNone/>
            </a:pPr>
            <a:r>
              <a:rPr lang="en-GB" sz="1200">
                <a:latin typeface="Times" panose="02020603050405020304" pitchFamily="18" charset="0"/>
              </a:rPr>
              <a:t>49</a:t>
            </a:r>
          </a:p>
        </p:txBody>
      </p:sp>
      <p:sp>
        <p:nvSpPr>
          <p:cNvPr id="31871" name="Text Box 127"/>
          <p:cNvSpPr txBox="1">
            <a:spLocks noChangeArrowheads="1"/>
          </p:cNvSpPr>
          <p:nvPr/>
        </p:nvSpPr>
        <p:spPr bwMode="auto">
          <a:xfrm>
            <a:off x="10188575" y="3956050"/>
            <a:ext cx="22225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83000"/>
              <a:buFont typeface="StarBats" charset="0"/>
              <a:buNone/>
            </a:pPr>
            <a:r>
              <a:rPr lang="en-GB" sz="1200">
                <a:latin typeface="Times" panose="02020603050405020304" pitchFamily="18" charset="0"/>
              </a:rPr>
              <a:t>50</a:t>
            </a:r>
          </a:p>
        </p:txBody>
      </p:sp>
      <p:sp>
        <p:nvSpPr>
          <p:cNvPr id="31872" name="Text Box 128"/>
          <p:cNvSpPr txBox="1">
            <a:spLocks noChangeArrowheads="1"/>
          </p:cNvSpPr>
          <p:nvPr/>
        </p:nvSpPr>
        <p:spPr bwMode="auto">
          <a:xfrm>
            <a:off x="2000250" y="3975100"/>
            <a:ext cx="23653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83000"/>
              <a:buFont typeface="StarBats" charset="0"/>
              <a:buNone/>
            </a:pPr>
            <a:r>
              <a:rPr lang="en-GB" sz="1200">
                <a:latin typeface="Times" panose="02020603050405020304" pitchFamily="18" charset="0"/>
              </a:rPr>
              <a:t>T0</a:t>
            </a:r>
          </a:p>
        </p:txBody>
      </p:sp>
      <p:sp>
        <p:nvSpPr>
          <p:cNvPr id="31873" name="Text Box 129"/>
          <p:cNvSpPr txBox="1">
            <a:spLocks noChangeArrowheads="1"/>
          </p:cNvSpPr>
          <p:nvPr/>
        </p:nvSpPr>
        <p:spPr bwMode="auto">
          <a:xfrm>
            <a:off x="2441575" y="3983038"/>
            <a:ext cx="26035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83000"/>
              <a:buFont typeface="StarBats" charset="0"/>
              <a:buNone/>
            </a:pPr>
            <a:r>
              <a:rPr lang="en-GB" sz="1200">
                <a:latin typeface="Times" panose="02020603050405020304" pitchFamily="18" charset="0"/>
              </a:rPr>
              <a:t>T1</a:t>
            </a:r>
          </a:p>
        </p:txBody>
      </p:sp>
      <p:sp>
        <p:nvSpPr>
          <p:cNvPr id="31874" name="Text Box 130"/>
          <p:cNvSpPr txBox="1">
            <a:spLocks noChangeArrowheads="1"/>
          </p:cNvSpPr>
          <p:nvPr/>
        </p:nvSpPr>
        <p:spPr bwMode="auto">
          <a:xfrm>
            <a:off x="5621339" y="3956050"/>
            <a:ext cx="2317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83000"/>
              <a:buFont typeface="StarBats" charset="0"/>
              <a:buNone/>
            </a:pPr>
            <a:r>
              <a:rPr lang="en-GB" sz="1200">
                <a:latin typeface="Times" panose="02020603050405020304" pitchFamily="18" charset="0"/>
              </a:rPr>
              <a:t>I</a:t>
            </a:r>
          </a:p>
        </p:txBody>
      </p:sp>
      <p:sp>
        <p:nvSpPr>
          <p:cNvPr id="31875" name="Text Box 131"/>
          <p:cNvSpPr txBox="1">
            <a:spLocks noChangeArrowheads="1"/>
          </p:cNvSpPr>
          <p:nvPr/>
        </p:nvSpPr>
        <p:spPr bwMode="auto">
          <a:xfrm>
            <a:off x="6765925" y="3956050"/>
            <a:ext cx="11588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83000"/>
              <a:buFont typeface="StarBats" charset="0"/>
              <a:buNone/>
            </a:pPr>
            <a:r>
              <a:rPr lang="en-GB" sz="1200">
                <a:latin typeface="Times" panose="02020603050405020304" pitchFamily="18" charset="0"/>
              </a:rPr>
              <a:t>1</a:t>
            </a:r>
          </a:p>
        </p:txBody>
      </p:sp>
      <p:sp>
        <p:nvSpPr>
          <p:cNvPr id="31876" name="Text Box 132"/>
          <p:cNvSpPr txBox="1">
            <a:spLocks noChangeArrowheads="1"/>
          </p:cNvSpPr>
          <p:nvPr/>
        </p:nvSpPr>
        <p:spPr bwMode="auto">
          <a:xfrm>
            <a:off x="6999288" y="4003675"/>
            <a:ext cx="9525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83000"/>
              <a:buFont typeface="StarBats" charset="0"/>
              <a:buNone/>
            </a:pPr>
            <a:r>
              <a:rPr lang="en-GB" sz="1200">
                <a:latin typeface="Times" panose="02020603050405020304" pitchFamily="18" charset="0"/>
              </a:rPr>
              <a:t>2</a:t>
            </a:r>
          </a:p>
        </p:txBody>
      </p:sp>
      <p:sp>
        <p:nvSpPr>
          <p:cNvPr id="31877" name="Text Box 133"/>
          <p:cNvSpPr txBox="1">
            <a:spLocks noChangeArrowheads="1"/>
          </p:cNvSpPr>
          <p:nvPr/>
        </p:nvSpPr>
        <p:spPr bwMode="auto">
          <a:xfrm>
            <a:off x="2905125" y="3975100"/>
            <a:ext cx="26193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83000"/>
              <a:buFont typeface="StarBats" charset="0"/>
              <a:buNone/>
            </a:pPr>
            <a:r>
              <a:rPr lang="en-GB" sz="1200">
                <a:latin typeface="Times" panose="02020603050405020304" pitchFamily="18" charset="0"/>
              </a:rPr>
              <a:t>T2</a:t>
            </a:r>
          </a:p>
        </p:txBody>
      </p:sp>
      <p:sp>
        <p:nvSpPr>
          <p:cNvPr id="31878" name="Text Box 134"/>
          <p:cNvSpPr txBox="1">
            <a:spLocks noChangeArrowheads="1"/>
          </p:cNvSpPr>
          <p:nvPr/>
        </p:nvSpPr>
        <p:spPr bwMode="auto">
          <a:xfrm>
            <a:off x="7154864" y="4013200"/>
            <a:ext cx="1047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83000"/>
              <a:buFont typeface="StarBats" charset="0"/>
              <a:buNone/>
            </a:pPr>
            <a:r>
              <a:rPr lang="en-GB" sz="1200">
                <a:latin typeface="Times" panose="02020603050405020304" pitchFamily="18" charset="0"/>
              </a:rPr>
              <a:t>3</a:t>
            </a:r>
          </a:p>
        </p:txBody>
      </p:sp>
      <p:sp>
        <p:nvSpPr>
          <p:cNvPr id="31879" name="AutoShape 135"/>
          <p:cNvSpPr>
            <a:spLocks noChangeArrowheads="1"/>
          </p:cNvSpPr>
          <p:nvPr/>
        </p:nvSpPr>
        <p:spPr bwMode="auto">
          <a:xfrm>
            <a:off x="3870325" y="3841751"/>
            <a:ext cx="420688" cy="417513"/>
          </a:xfrm>
          <a:prstGeom prst="roundRect">
            <a:avLst>
              <a:gd name="adj" fmla="val 34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880" name="Text Box 136"/>
          <p:cNvSpPr txBox="1">
            <a:spLocks noChangeArrowheads="1"/>
          </p:cNvSpPr>
          <p:nvPr/>
        </p:nvSpPr>
        <p:spPr bwMode="auto">
          <a:xfrm>
            <a:off x="3779839" y="3879850"/>
            <a:ext cx="6365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83000"/>
              <a:buFont typeface="StarBats" charset="0"/>
              <a:buNone/>
            </a:pPr>
            <a:r>
              <a:rPr lang="en-GB" sz="1200">
                <a:latin typeface="Times" panose="02020603050405020304" pitchFamily="18" charset="0"/>
              </a:rPr>
              <a:t>     T12</a:t>
            </a:r>
          </a:p>
          <a:p>
            <a:pPr>
              <a:buClr>
                <a:srgbClr val="000000"/>
              </a:buClr>
              <a:buSzPct val="83000"/>
              <a:buFont typeface="StarBats" charset="0"/>
              <a:buNone/>
            </a:pPr>
            <a:r>
              <a:rPr lang="en-GB" sz="1200">
                <a:latin typeface="Times" panose="02020603050405020304" pitchFamily="18" charset="0"/>
              </a:rPr>
              <a:t>(SACCH)</a:t>
            </a:r>
          </a:p>
        </p:txBody>
      </p:sp>
      <p:sp>
        <p:nvSpPr>
          <p:cNvPr id="31881" name="Text Box 137"/>
          <p:cNvSpPr txBox="1">
            <a:spLocks noChangeArrowheads="1"/>
          </p:cNvSpPr>
          <p:nvPr/>
        </p:nvSpPr>
        <p:spPr bwMode="auto">
          <a:xfrm>
            <a:off x="5214939" y="3937000"/>
            <a:ext cx="31908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83000"/>
              <a:buFont typeface="StarBats" charset="0"/>
              <a:buNone/>
            </a:pPr>
            <a:r>
              <a:rPr lang="en-GB" sz="1200">
                <a:latin typeface="Times" panose="02020603050405020304" pitchFamily="18" charset="0"/>
              </a:rPr>
              <a:t>T23</a:t>
            </a:r>
          </a:p>
        </p:txBody>
      </p:sp>
      <p:sp>
        <p:nvSpPr>
          <p:cNvPr id="31882" name="Text Box 138"/>
          <p:cNvSpPr txBox="1">
            <a:spLocks noChangeArrowheads="1"/>
          </p:cNvSpPr>
          <p:nvPr/>
        </p:nvSpPr>
        <p:spPr bwMode="auto">
          <a:xfrm>
            <a:off x="6572250" y="3937000"/>
            <a:ext cx="11588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2325" eaLnBrk="0" hangingPunct="0">
              <a:defRPr sz="2400">
                <a:solidFill>
                  <a:schemeClr val="tx1"/>
                </a:solidFill>
                <a:latin typeface="Times New Roman" panose="02020603050405020304" pitchFamily="18" charset="0"/>
              </a:defRPr>
            </a:lvl1pPr>
            <a:lvl2pPr marL="742950" indent="-285750" defTabSz="822325" eaLnBrk="0" hangingPunct="0">
              <a:defRPr sz="2400">
                <a:solidFill>
                  <a:schemeClr val="tx1"/>
                </a:solidFill>
                <a:latin typeface="Times New Roman" panose="02020603050405020304" pitchFamily="18" charset="0"/>
              </a:defRPr>
            </a:lvl2pPr>
            <a:lvl3pPr marL="1143000" indent="-228600" defTabSz="822325" eaLnBrk="0" hangingPunct="0">
              <a:defRPr sz="2400">
                <a:solidFill>
                  <a:schemeClr val="tx1"/>
                </a:solidFill>
                <a:latin typeface="Times New Roman" panose="02020603050405020304" pitchFamily="18" charset="0"/>
              </a:defRPr>
            </a:lvl3pPr>
            <a:lvl4pPr marL="1600200" indent="-228600" defTabSz="822325" eaLnBrk="0" hangingPunct="0">
              <a:defRPr sz="2400">
                <a:solidFill>
                  <a:schemeClr val="tx1"/>
                </a:solidFill>
                <a:latin typeface="Times New Roman" panose="02020603050405020304" pitchFamily="18" charset="0"/>
              </a:defRPr>
            </a:lvl4pPr>
            <a:lvl5pPr marL="2057400" indent="-228600" defTabSz="822325" eaLnBrk="0" hangingPunct="0">
              <a:defRPr sz="2400">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000000"/>
              </a:buClr>
              <a:buSzPct val="83000"/>
              <a:buFont typeface="StarBats" charset="0"/>
              <a:buNone/>
            </a:pPr>
            <a:r>
              <a:rPr lang="en-GB" sz="1200">
                <a:latin typeface="Times" panose="02020603050405020304" pitchFamily="18" charset="0"/>
              </a:rPr>
              <a:t>0</a:t>
            </a:r>
          </a:p>
        </p:txBody>
      </p:sp>
      <p:pic>
        <p:nvPicPr>
          <p:cNvPr id="31883" name="Picture 13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38525" y="2184400"/>
            <a:ext cx="456088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884" name="Line 140"/>
          <p:cNvSpPr>
            <a:spLocks noChangeShapeType="1"/>
          </p:cNvSpPr>
          <p:nvPr/>
        </p:nvSpPr>
        <p:spPr bwMode="auto">
          <a:xfrm>
            <a:off x="3152775" y="1000126"/>
            <a:ext cx="357188" cy="1533525"/>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1885" name="Line 141"/>
          <p:cNvSpPr>
            <a:spLocks noChangeShapeType="1"/>
          </p:cNvSpPr>
          <p:nvPr/>
        </p:nvSpPr>
        <p:spPr bwMode="auto">
          <a:xfrm>
            <a:off x="3551239" y="1000125"/>
            <a:ext cx="4359275" cy="1481138"/>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1886" name="Slide Number Placeholder 14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2FE5897-3280-43FB-B9C3-DF1F040989B2}" type="slidenum">
              <a:rPr lang="en-US" sz="1400"/>
              <a:pPr eaLnBrk="1" hangingPunct="1"/>
              <a:t>30</a:t>
            </a:fld>
            <a:endParaRPr lang="en-US" sz="1400"/>
          </a:p>
        </p:txBody>
      </p:sp>
    </p:spTree>
    <p:extLst>
      <p:ext uri="{BB962C8B-B14F-4D97-AF65-F5344CB8AC3E}">
        <p14:creationId xmlns:p14="http://schemas.microsoft.com/office/powerpoint/2010/main" val="393873372"/>
      </p:ext>
    </p:extLst>
  </p:cSld>
  <p:clrMapOvr>
    <a:masterClrMapping/>
  </p:clrMapOvr>
  <p:transition spd="med">
    <p:strips dir="l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905001"/>
            <a:ext cx="7772400" cy="2462213"/>
          </a:xfrm>
        </p:spPr>
        <p:txBody>
          <a:bodyPr/>
          <a:lstStyle/>
          <a:p>
            <a:pPr>
              <a:defRPr/>
            </a:pPr>
            <a:r>
              <a:rPr lang="en-US" sz="8000" dirty="0">
                <a:latin typeface="Gill Sans MT" panose="020B0502020104020203" pitchFamily="34" charset="0"/>
              </a:rPr>
              <a:t>GSM CHANNELS</a:t>
            </a:r>
            <a:endParaRPr lang="en-IN" sz="8000" dirty="0">
              <a:latin typeface="Gill Sans MT" panose="020B0502020104020203" pitchFamily="34" charset="0"/>
            </a:endParaRPr>
          </a:p>
        </p:txBody>
      </p:sp>
    </p:spTree>
    <p:extLst>
      <p:ext uri="{BB962C8B-B14F-4D97-AF65-F5344CB8AC3E}">
        <p14:creationId xmlns:p14="http://schemas.microsoft.com/office/powerpoint/2010/main" val="12325370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0575" y="307976"/>
            <a:ext cx="8070850" cy="923925"/>
          </a:xfrm>
        </p:spPr>
        <p:txBody>
          <a:bodyPr/>
          <a:lstStyle/>
          <a:p>
            <a:pPr>
              <a:defRPr/>
            </a:pPr>
            <a:r>
              <a:rPr lang="en-US" sz="6000" dirty="0"/>
              <a:t>Introduction </a:t>
            </a:r>
            <a:endParaRPr lang="en-IN" sz="6000" dirty="0"/>
          </a:p>
        </p:txBody>
      </p:sp>
      <p:sp>
        <p:nvSpPr>
          <p:cNvPr id="3" name="Text Placeholder 2"/>
          <p:cNvSpPr>
            <a:spLocks noGrp="1"/>
          </p:cNvSpPr>
          <p:nvPr>
            <p:ph idx="1"/>
          </p:nvPr>
        </p:nvSpPr>
        <p:spPr>
          <a:xfrm>
            <a:off x="1511929" y="1657461"/>
            <a:ext cx="9737756" cy="4172971"/>
          </a:xfrm>
        </p:spPr>
        <p:txBody>
          <a:bodyPr rtlCol="0">
            <a:normAutofit/>
          </a:bodyPr>
          <a:lstStyle/>
          <a:p>
            <a:pPr marL="457200" indent="-457200" algn="just">
              <a:defRPr/>
            </a:pPr>
            <a:endParaRPr lang="en-IN" dirty="0" smtClean="0">
              <a:cs typeface="Times New Roman" panose="02020603050405020304" pitchFamily="18" charset="0"/>
            </a:endParaRPr>
          </a:p>
          <a:p>
            <a:pPr marL="457200" indent="-457200" algn="just">
              <a:defRPr/>
            </a:pPr>
            <a:r>
              <a:rPr lang="en-IN" dirty="0" smtClean="0">
                <a:cs typeface="Times New Roman" panose="02020603050405020304" pitchFamily="18" charset="0"/>
              </a:rPr>
              <a:t>In </a:t>
            </a:r>
            <a:r>
              <a:rPr lang="en-IN" dirty="0">
                <a:cs typeface="Times New Roman" panose="02020603050405020304" pitchFamily="18" charset="0"/>
              </a:rPr>
              <a:t>telecommunications </a:t>
            </a:r>
            <a:r>
              <a:rPr lang="en-IN" dirty="0" smtClean="0">
                <a:cs typeface="Times New Roman" panose="02020603050405020304" pitchFamily="18" charset="0"/>
              </a:rPr>
              <a:t>a channel</a:t>
            </a:r>
            <a:r>
              <a:rPr lang="en-IN" dirty="0">
                <a:cs typeface="Times New Roman" panose="02020603050405020304" pitchFamily="18" charset="0"/>
              </a:rPr>
              <a:t>, refers either to a physical transmission medium such as a wire, or to a logical connection over a multiplexed medium such as a radio channel</a:t>
            </a:r>
            <a:r>
              <a:rPr lang="en-IN" dirty="0" smtClean="0">
                <a:cs typeface="Times New Roman" panose="02020603050405020304" pitchFamily="18" charset="0"/>
              </a:rPr>
              <a:t>.</a:t>
            </a:r>
          </a:p>
          <a:p>
            <a:pPr marL="457200" indent="-457200" algn="just">
              <a:defRPr/>
            </a:pPr>
            <a:r>
              <a:rPr lang="en-US" dirty="0" smtClean="0">
                <a:cs typeface="Times New Roman" panose="02020603050405020304" pitchFamily="18" charset="0"/>
              </a:rPr>
              <a:t>The channel used in the air interface is divided into two types: Physical channel and Logical channel.</a:t>
            </a:r>
          </a:p>
          <a:p>
            <a:pPr marL="457200" indent="-457200" algn="just">
              <a:defRPr/>
            </a:pPr>
            <a:r>
              <a:rPr lang="en-US" dirty="0" smtClean="0">
                <a:cs typeface="Times New Roman" panose="02020603050405020304" pitchFamily="18" charset="0"/>
              </a:rPr>
              <a:t>Physical channel : It is the medium over which the information is carried.</a:t>
            </a:r>
          </a:p>
          <a:p>
            <a:pPr marL="457200" indent="-457200" algn="just">
              <a:defRPr/>
            </a:pPr>
            <a:r>
              <a:rPr lang="en-US" dirty="0" smtClean="0">
                <a:cs typeface="Times New Roman" panose="02020603050405020304" pitchFamily="18" charset="0"/>
              </a:rPr>
              <a:t>Logical channel : It consist of information carried over a physical channel.</a:t>
            </a:r>
          </a:p>
          <a:p>
            <a:pPr>
              <a:defRPr/>
            </a:pPr>
            <a:endParaRPr lang="en-IN" dirty="0">
              <a:cs typeface="Times New Roman" panose="02020603050405020304" pitchFamily="18" charset="0"/>
            </a:endParaRPr>
          </a:p>
        </p:txBody>
      </p:sp>
    </p:spTree>
    <p:extLst>
      <p:ext uri="{BB962C8B-B14F-4D97-AF65-F5344CB8AC3E}">
        <p14:creationId xmlns:p14="http://schemas.microsoft.com/office/powerpoint/2010/main" val="17776939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0575" y="307976"/>
            <a:ext cx="8070850" cy="923925"/>
          </a:xfrm>
        </p:spPr>
        <p:txBody>
          <a:bodyPr/>
          <a:lstStyle/>
          <a:p>
            <a:pPr>
              <a:defRPr/>
            </a:pPr>
            <a:r>
              <a:rPr lang="en-US" sz="6000" dirty="0"/>
              <a:t>Physical Channel</a:t>
            </a:r>
            <a:endParaRPr lang="en-IN" sz="6000" dirty="0"/>
          </a:p>
        </p:txBody>
      </p:sp>
      <p:sp>
        <p:nvSpPr>
          <p:cNvPr id="3" name="Text Placeholder 2"/>
          <p:cNvSpPr>
            <a:spLocks noGrp="1"/>
          </p:cNvSpPr>
          <p:nvPr>
            <p:ph idx="1"/>
          </p:nvPr>
        </p:nvSpPr>
        <p:spPr>
          <a:xfrm>
            <a:off x="994372" y="2218099"/>
            <a:ext cx="10203256" cy="3060071"/>
          </a:xfrm>
        </p:spPr>
        <p:txBody>
          <a:bodyPr>
            <a:normAutofit/>
          </a:bodyPr>
          <a:lstStyle/>
          <a:p>
            <a:pPr marL="457200" indent="-457200" algn="just">
              <a:lnSpc>
                <a:spcPct val="98000"/>
              </a:lnSpc>
              <a:tabLst>
                <a:tab pos="331788" algn="l"/>
              </a:tabLst>
            </a:pPr>
            <a:r>
              <a:rPr lang="en-IN" sz="2400" dirty="0">
                <a:cs typeface="Times New Roman" panose="02020603050405020304" pitchFamily="18" charset="0"/>
              </a:rPr>
              <a:t>When an MS and a BTS communicate, they do so on a specific pair of radio frequency (RF) carriers, one for the up-link and the other for the down-link transmissions, and within a given time slot. This combination of time slot and carrier frequency forms what is termed a physical channel .</a:t>
            </a:r>
          </a:p>
          <a:p>
            <a:pPr marL="457200" indent="-457200" algn="just">
              <a:lnSpc>
                <a:spcPts val="1400"/>
              </a:lnSpc>
              <a:spcBef>
                <a:spcPts val="25"/>
              </a:spcBef>
              <a:tabLst>
                <a:tab pos="331788" algn="l"/>
              </a:tabLst>
            </a:pPr>
            <a:endParaRPr lang="en-IN" sz="2400" dirty="0">
              <a:cs typeface="Times New Roman" panose="02020603050405020304" pitchFamily="18" charset="0"/>
            </a:endParaRPr>
          </a:p>
          <a:p>
            <a:pPr marL="457200" indent="-457200" algn="just">
              <a:lnSpc>
                <a:spcPts val="3025"/>
              </a:lnSpc>
              <a:tabLst>
                <a:tab pos="331788" algn="l"/>
              </a:tabLst>
            </a:pPr>
            <a:r>
              <a:rPr lang="en-IN" sz="2400" dirty="0">
                <a:cs typeface="Times New Roman" panose="02020603050405020304" pitchFamily="18" charset="0"/>
              </a:rPr>
              <a:t>One RF channel will support eight physical channels in time slots zero through seven.</a:t>
            </a:r>
          </a:p>
          <a:p>
            <a:pPr marL="457200" indent="-457200">
              <a:tabLst>
                <a:tab pos="331788" algn="l"/>
              </a:tabLst>
            </a:pPr>
            <a:endParaRPr lang="en-IN" sz="2400" dirty="0">
              <a:cs typeface="Times New Roman" panose="02020603050405020304" pitchFamily="18" charset="0"/>
            </a:endParaRPr>
          </a:p>
        </p:txBody>
      </p:sp>
    </p:spTree>
    <p:extLst>
      <p:ext uri="{BB962C8B-B14F-4D97-AF65-F5344CB8AC3E}">
        <p14:creationId xmlns:p14="http://schemas.microsoft.com/office/powerpoint/2010/main" val="33873995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object 2"/>
          <p:cNvSpPr>
            <a:spLocks/>
          </p:cNvSpPr>
          <p:nvPr/>
        </p:nvSpPr>
        <p:spPr bwMode="auto">
          <a:xfrm>
            <a:off x="1981200" y="6172201"/>
            <a:ext cx="8229600" cy="276999"/>
          </a:xfrm>
          <a:custGeom>
            <a:avLst/>
            <a:gdLst>
              <a:gd name="T0" fmla="*/ 0 w 8229600"/>
              <a:gd name="T1" fmla="*/ 8229600 w 8229600"/>
            </a:gdLst>
            <a:ahLst/>
            <a:cxnLst>
              <a:cxn ang="0">
                <a:pos x="T0" y="0"/>
              </a:cxn>
              <a:cxn ang="0">
                <a:pos x="T1" y="0"/>
              </a:cxn>
            </a:cxnLst>
            <a:rect l="0" t="0" r="r" b="b"/>
            <a:pathLst>
              <a:path w="8229600">
                <a:moveTo>
                  <a:pt x="0" y="0"/>
                </a:moveTo>
                <a:lnTo>
                  <a:pt x="8229600" y="0"/>
                </a:lnTo>
              </a:path>
            </a:pathLst>
          </a:custGeom>
          <a:noFill/>
          <a:ln w="19050">
            <a:solidFill>
              <a:srgbClr val="CC99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US"/>
          </a:p>
        </p:txBody>
      </p:sp>
      <p:sp>
        <p:nvSpPr>
          <p:cNvPr id="3" name="object 3"/>
          <p:cNvSpPr txBox="1">
            <a:spLocks noGrp="1"/>
          </p:cNvSpPr>
          <p:nvPr>
            <p:ph type="title"/>
          </p:nvPr>
        </p:nvSpPr>
        <p:spPr>
          <a:xfrm>
            <a:off x="2060575" y="353908"/>
            <a:ext cx="8070850" cy="914608"/>
          </a:xfrm>
        </p:spPr>
        <p:txBody>
          <a:bodyPr vert="horz" wrap="square" lIns="0" tIns="82803" rIns="0" bIns="0" rtlCol="0" anchor="ctr">
            <a:spAutoFit/>
          </a:bodyPr>
          <a:lstStyle/>
          <a:p>
            <a:pPr marL="12700">
              <a:defRPr/>
            </a:pPr>
            <a:r>
              <a:rPr sz="6000" dirty="0"/>
              <a:t>Logical channels</a:t>
            </a:r>
          </a:p>
        </p:txBody>
      </p:sp>
      <p:sp>
        <p:nvSpPr>
          <p:cNvPr id="4" name="object 4"/>
          <p:cNvSpPr txBox="1">
            <a:spLocks noGrp="1"/>
          </p:cNvSpPr>
          <p:nvPr>
            <p:ph idx="1"/>
          </p:nvPr>
        </p:nvSpPr>
        <p:spPr>
          <a:xfrm>
            <a:off x="1122631" y="2077015"/>
            <a:ext cx="9976918" cy="3092513"/>
          </a:xfrm>
        </p:spPr>
        <p:txBody>
          <a:bodyPr vert="horz" wrap="square" lIns="0" tIns="0" rIns="0" bIns="0" rtlCol="0">
            <a:spAutoFit/>
          </a:bodyPr>
          <a:lstStyle/>
          <a:p>
            <a:pPr marL="457200" indent="-457200" algn="just"/>
            <a:r>
              <a:rPr lang="en-US" dirty="0">
                <a:cs typeface="Times New Roman" panose="02020603050405020304" pitchFamily="18" charset="0"/>
              </a:rPr>
              <a:t>It transports either user data during a call or </a:t>
            </a:r>
            <a:r>
              <a:rPr lang="en-US" dirty="0" err="1">
                <a:cs typeface="Times New Roman" panose="02020603050405020304" pitchFamily="18" charset="0"/>
              </a:rPr>
              <a:t>signalling</a:t>
            </a:r>
            <a:r>
              <a:rPr lang="en-US" dirty="0">
                <a:cs typeface="Times New Roman" panose="02020603050405020304" pitchFamily="18" charset="0"/>
              </a:rPr>
              <a:t> information for MS or base station.</a:t>
            </a:r>
          </a:p>
          <a:p>
            <a:pPr marL="457200" indent="-457200" algn="just"/>
            <a:r>
              <a:rPr lang="en-IN" dirty="0">
                <a:cs typeface="Times New Roman" panose="02020603050405020304" pitchFamily="18" charset="0"/>
              </a:rPr>
              <a:t>The data, whether user traffic or signalling information, are mapped onto the physical channels by defining a number of logical channels .</a:t>
            </a:r>
          </a:p>
          <a:p>
            <a:pPr marL="457200" indent="-457200" algn="just">
              <a:lnSpc>
                <a:spcPts val="700"/>
              </a:lnSpc>
              <a:spcBef>
                <a:spcPts val="25"/>
              </a:spcBef>
            </a:pPr>
            <a:endParaRPr lang="en-US" dirty="0">
              <a:cs typeface="Times New Roman" panose="02020603050405020304" pitchFamily="18" charset="0"/>
            </a:endParaRPr>
          </a:p>
          <a:p>
            <a:pPr marL="457200" indent="-457200" algn="just"/>
            <a:r>
              <a:rPr lang="en-US" dirty="0">
                <a:cs typeface="Times New Roman" panose="02020603050405020304" pitchFamily="18" charset="0"/>
              </a:rPr>
              <a:t>Two groups of logical channels:</a:t>
            </a:r>
          </a:p>
          <a:p>
            <a:pPr marL="457200" indent="-457200" algn="just">
              <a:lnSpc>
                <a:spcPts val="700"/>
              </a:lnSpc>
              <a:spcBef>
                <a:spcPts val="25"/>
              </a:spcBef>
            </a:pPr>
            <a:endParaRPr lang="en-US" dirty="0">
              <a:cs typeface="Times New Roman" panose="02020603050405020304" pitchFamily="18" charset="0"/>
            </a:endParaRPr>
          </a:p>
          <a:p>
            <a:pPr marL="914400" lvl="1" indent="-457200" algn="just">
              <a:buClr>
                <a:srgbClr val="CC9900"/>
              </a:buClr>
              <a:buSzPct val="65000"/>
            </a:pPr>
            <a:r>
              <a:rPr lang="en-US" dirty="0">
                <a:cs typeface="Times New Roman" panose="02020603050405020304" pitchFamily="18" charset="0"/>
              </a:rPr>
              <a:t>Traffic Channels, for call data</a:t>
            </a:r>
          </a:p>
          <a:p>
            <a:pPr marL="457200" indent="-457200" algn="just">
              <a:lnSpc>
                <a:spcPts val="700"/>
              </a:lnSpc>
              <a:spcBef>
                <a:spcPts val="25"/>
              </a:spcBef>
              <a:buClr>
                <a:srgbClr val="CC9900"/>
              </a:buClr>
            </a:pPr>
            <a:endParaRPr lang="en-US" dirty="0">
              <a:cs typeface="Times New Roman" panose="02020603050405020304" pitchFamily="18" charset="0"/>
            </a:endParaRPr>
          </a:p>
          <a:p>
            <a:pPr marL="914400" lvl="1" indent="-457200" algn="just">
              <a:buClr>
                <a:srgbClr val="CC9900"/>
              </a:buClr>
              <a:buSzPct val="65000"/>
            </a:pPr>
            <a:r>
              <a:rPr lang="en-US" dirty="0">
                <a:cs typeface="Times New Roman" panose="02020603050405020304" pitchFamily="18" charset="0"/>
              </a:rPr>
              <a:t>Control channels, to communicate service data between network equipment nodes.</a:t>
            </a:r>
          </a:p>
        </p:txBody>
      </p:sp>
    </p:spTree>
    <p:extLst>
      <p:ext uri="{BB962C8B-B14F-4D97-AF65-F5344CB8AC3E}">
        <p14:creationId xmlns:p14="http://schemas.microsoft.com/office/powerpoint/2010/main" val="17502251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0575" y="307975"/>
            <a:ext cx="8070850" cy="615950"/>
          </a:xfrm>
        </p:spPr>
        <p:txBody>
          <a:bodyPr>
            <a:normAutofit fontScale="90000"/>
          </a:bodyPr>
          <a:lstStyle/>
          <a:p>
            <a:pPr marL="12700">
              <a:defRPr/>
            </a:pPr>
            <a:r>
              <a:rPr lang="en-IN" sz="4000" dirty="0"/>
              <a:t>From Physical Channel to Logical</a:t>
            </a:r>
          </a:p>
        </p:txBody>
      </p:sp>
      <p:pic>
        <p:nvPicPr>
          <p:cNvPr id="614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381126"/>
            <a:ext cx="8153400" cy="471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54342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Logical channels</a:t>
            </a:r>
            <a:endParaRPr lang="en-IN" dirty="0"/>
          </a:p>
        </p:txBody>
      </p:sp>
      <p:sp>
        <p:nvSpPr>
          <p:cNvPr id="3" name="Content Placeholder 2"/>
          <p:cNvSpPr>
            <a:spLocks noGrp="1"/>
          </p:cNvSpPr>
          <p:nvPr>
            <p:ph idx="1"/>
          </p:nvPr>
        </p:nvSpPr>
        <p:spPr/>
        <p:txBody>
          <a:bodyPr>
            <a:normAutofit/>
          </a:bodyPr>
          <a:lstStyle/>
          <a:p>
            <a:pPr marL="241300" indent="-457200" algn="just"/>
            <a:r>
              <a:rPr lang="en-IN" sz="2400" b="1" dirty="0">
                <a:latin typeface="Times New Roman" panose="02020603050405020304" pitchFamily="18" charset="0"/>
                <a:cs typeface="Times New Roman" panose="02020603050405020304" pitchFamily="18" charset="0"/>
              </a:rPr>
              <a:t>Traffic channels (TCHs)</a:t>
            </a:r>
          </a:p>
          <a:p>
            <a:pPr marL="0" indent="0" algn="just">
              <a:lnSpc>
                <a:spcPts val="2725"/>
              </a:lnSpc>
              <a:buNone/>
            </a:pPr>
            <a:r>
              <a:rPr lang="en-IN" sz="2400" dirty="0">
                <a:latin typeface="Times New Roman" panose="02020603050405020304" pitchFamily="18" charset="0"/>
                <a:cs typeface="Times New Roman" panose="02020603050405020304" pitchFamily="18" charset="0"/>
              </a:rPr>
              <a:t>The traffic channels are intended to carry encoded speech or user data.</a:t>
            </a:r>
          </a:p>
          <a:p>
            <a:pPr marL="241300" indent="-457200" algn="just">
              <a:lnSpc>
                <a:spcPts val="650"/>
              </a:lnSpc>
              <a:spcBef>
                <a:spcPts val="25"/>
              </a:spcBef>
            </a:pPr>
            <a:endParaRPr lang="en-IN" sz="2400" dirty="0">
              <a:latin typeface="Times New Roman" panose="02020603050405020304" pitchFamily="18" charset="0"/>
              <a:cs typeface="Times New Roman" panose="02020603050405020304" pitchFamily="18" charset="0"/>
            </a:endParaRPr>
          </a:p>
          <a:p>
            <a:pPr marL="241300" indent="-457200" algn="just">
              <a:lnSpc>
                <a:spcPts val="1000"/>
              </a:lnSpc>
            </a:pPr>
            <a:endParaRPr lang="en-IN" sz="2400" dirty="0">
              <a:latin typeface="Times New Roman" panose="02020603050405020304" pitchFamily="18" charset="0"/>
              <a:cs typeface="Times New Roman" panose="02020603050405020304" pitchFamily="18" charset="0"/>
            </a:endParaRPr>
          </a:p>
          <a:p>
            <a:pPr marL="241300" indent="-457200" algn="just"/>
            <a:r>
              <a:rPr lang="en-IN" sz="2400" b="1" dirty="0">
                <a:latin typeface="Times New Roman" panose="02020603050405020304" pitchFamily="18" charset="0"/>
                <a:cs typeface="Times New Roman" panose="02020603050405020304" pitchFamily="18" charset="0"/>
              </a:rPr>
              <a:t>Control Channels (CCHs)</a:t>
            </a:r>
          </a:p>
          <a:p>
            <a:pPr marL="0" indent="0" algn="just">
              <a:buNone/>
            </a:pPr>
            <a:r>
              <a:rPr lang="en-IN" sz="2400" dirty="0">
                <a:latin typeface="Times New Roman" panose="02020603050405020304" pitchFamily="18" charset="0"/>
                <a:cs typeface="Times New Roman" panose="02020603050405020304" pitchFamily="18" charset="0"/>
              </a:rPr>
              <a:t>The control channels are intended to carry signalling and Synchronization data between the base station and the Mobile station. Logical are used by the system and the MS for different purposes</a:t>
            </a:r>
          </a:p>
          <a:p>
            <a:pPr marL="241300" indent="-457200"/>
            <a:endParaRPr lang="en-IN" dirty="0" smtClean="0"/>
          </a:p>
        </p:txBody>
      </p:sp>
    </p:spTree>
    <p:extLst>
      <p:ext uri="{BB962C8B-B14F-4D97-AF65-F5344CB8AC3E}">
        <p14:creationId xmlns:p14="http://schemas.microsoft.com/office/powerpoint/2010/main" val="19401061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7174" y="304800"/>
            <a:ext cx="7772400" cy="1143000"/>
          </a:xfrm>
        </p:spPr>
        <p:txBody>
          <a:bodyPr>
            <a:normAutofit fontScale="90000"/>
          </a:bodyPr>
          <a:lstStyle/>
          <a:p>
            <a:pPr>
              <a:defRPr/>
            </a:pPr>
            <a:r>
              <a:rPr lang="en-US" dirty="0" smtClean="0"/>
              <a:t>Classification of logical channel</a:t>
            </a:r>
            <a:endParaRPr lang="en-IN" dirty="0"/>
          </a:p>
        </p:txBody>
      </p:sp>
      <p:sp>
        <p:nvSpPr>
          <p:cNvPr id="8195" name="Content Placeholder 2"/>
          <p:cNvSpPr>
            <a:spLocks noGrp="1"/>
          </p:cNvSpPr>
          <p:nvPr>
            <p:ph idx="1"/>
          </p:nvPr>
        </p:nvSpPr>
        <p:spPr/>
        <p:txBody>
          <a:bodyPr/>
          <a:lstStyle/>
          <a:p>
            <a:endParaRPr lang="en-IN" smtClean="0"/>
          </a:p>
        </p:txBody>
      </p:sp>
      <p:pic>
        <p:nvPicPr>
          <p:cNvPr id="819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243013"/>
            <a:ext cx="8382000" cy="559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63202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1" dirty="0" smtClean="0"/>
              <a:t>Traffic Channel</a:t>
            </a:r>
            <a:endParaRPr lang="en-IN" b="1" dirty="0"/>
          </a:p>
        </p:txBody>
      </p:sp>
      <p:sp>
        <p:nvSpPr>
          <p:cNvPr id="9219" name="Content Placeholder 2"/>
          <p:cNvSpPr>
            <a:spLocks noGrp="1"/>
          </p:cNvSpPr>
          <p:nvPr>
            <p:ph idx="1"/>
          </p:nvPr>
        </p:nvSpPr>
        <p:spPr>
          <a:xfrm>
            <a:off x="1068309" y="2107194"/>
            <a:ext cx="9830554" cy="3922414"/>
          </a:xfrm>
        </p:spPr>
        <p:txBody>
          <a:bodyPr/>
          <a:lstStyle/>
          <a:p>
            <a:r>
              <a:rPr lang="en-IN" sz="2400" dirty="0">
                <a:cs typeface="Times New Roman" panose="02020603050405020304" pitchFamily="18" charset="0"/>
              </a:rPr>
              <a:t>Traffic channel (TCH) : Traffic channels are intended to carry encoded </a:t>
            </a:r>
            <a:r>
              <a:rPr lang="en-IN" sz="2400" b="1" dirty="0">
                <a:cs typeface="Times New Roman" panose="02020603050405020304" pitchFamily="18" charset="0"/>
              </a:rPr>
              <a:t>speech and user data</a:t>
            </a:r>
            <a:r>
              <a:rPr lang="en-IN" sz="2400" dirty="0">
                <a:cs typeface="Times New Roman" panose="02020603050405020304" pitchFamily="18" charset="0"/>
              </a:rPr>
              <a:t>.</a:t>
            </a:r>
            <a:br>
              <a:rPr lang="en-IN" sz="2400" dirty="0">
                <a:cs typeface="Times New Roman" panose="02020603050405020304" pitchFamily="18" charset="0"/>
              </a:rPr>
            </a:br>
            <a:r>
              <a:rPr lang="en-IN" sz="2400" dirty="0">
                <a:cs typeface="Times New Roman" panose="02020603050405020304" pitchFamily="18" charset="0"/>
              </a:rPr>
              <a:t>-Full rate traffic channels at a net bit rate of 22.8 Kb/s (TCH/F)</a:t>
            </a:r>
            <a:br>
              <a:rPr lang="en-IN" sz="2400" dirty="0">
                <a:cs typeface="Times New Roman" panose="02020603050405020304" pitchFamily="18" charset="0"/>
              </a:rPr>
            </a:br>
            <a:r>
              <a:rPr lang="en-IN" sz="2400" dirty="0">
                <a:cs typeface="Times New Roman" panose="02020603050405020304" pitchFamily="18" charset="0"/>
              </a:rPr>
              <a:t>-Half rate traffic channels at a net bit rate of 11.4 Kb/s (TCH/H)</a:t>
            </a:r>
            <a:br>
              <a:rPr lang="en-IN" sz="2400" dirty="0">
                <a:cs typeface="Times New Roman" panose="02020603050405020304" pitchFamily="18" charset="0"/>
              </a:rPr>
            </a:br>
            <a:r>
              <a:rPr lang="en-IN" sz="2400" dirty="0">
                <a:cs typeface="Times New Roman" panose="02020603050405020304" pitchFamily="18" charset="0"/>
              </a:rPr>
              <a:t/>
            </a:r>
            <a:br>
              <a:rPr lang="en-IN" sz="2400" dirty="0">
                <a:cs typeface="Times New Roman" panose="02020603050405020304" pitchFamily="18" charset="0"/>
              </a:rPr>
            </a:br>
            <a:r>
              <a:rPr lang="en-IN" sz="2400" b="1" dirty="0">
                <a:cs typeface="Times New Roman" panose="02020603050405020304" pitchFamily="18" charset="0"/>
              </a:rPr>
              <a:t>Speech Channels : </a:t>
            </a:r>
            <a:r>
              <a:rPr lang="en-IN" sz="2400" dirty="0">
                <a:cs typeface="Times New Roman" panose="02020603050405020304" pitchFamily="18" charset="0"/>
              </a:rPr>
              <a:t>Speech channels are defined for both full rate and half rate traffic channels.</a:t>
            </a:r>
            <a:br>
              <a:rPr lang="en-IN" sz="2400" dirty="0">
                <a:cs typeface="Times New Roman" panose="02020603050405020304" pitchFamily="18" charset="0"/>
              </a:rPr>
            </a:br>
            <a:r>
              <a:rPr lang="en-IN" sz="2400" dirty="0">
                <a:cs typeface="Times New Roman" panose="02020603050405020304" pitchFamily="18" charset="0"/>
              </a:rPr>
              <a:t/>
            </a:r>
            <a:br>
              <a:rPr lang="en-IN" sz="2400" dirty="0">
                <a:cs typeface="Times New Roman" panose="02020603050405020304" pitchFamily="18" charset="0"/>
              </a:rPr>
            </a:br>
            <a:r>
              <a:rPr lang="en-IN" sz="2400" b="1" dirty="0">
                <a:cs typeface="Times New Roman" panose="02020603050405020304" pitchFamily="18" charset="0"/>
              </a:rPr>
              <a:t>Data Channels : </a:t>
            </a:r>
            <a:r>
              <a:rPr lang="en-IN" sz="2400" dirty="0">
                <a:cs typeface="Times New Roman" panose="02020603050405020304" pitchFamily="18" charset="0"/>
              </a:rPr>
              <a:t>Data channels support a variety of data rates (2.4, 4.8 and 9.6 Kb/s) on both half and full rate traffic channels. The 9.6 Kb/s data rate is only for full rate application</a:t>
            </a:r>
            <a:endParaRPr lang="en-IN" sz="2400" dirty="0"/>
          </a:p>
        </p:txBody>
      </p:sp>
    </p:spTree>
    <p:extLst>
      <p:ext uri="{BB962C8B-B14F-4D97-AF65-F5344CB8AC3E}">
        <p14:creationId xmlns:p14="http://schemas.microsoft.com/office/powerpoint/2010/main" val="15484349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object 2"/>
          <p:cNvSpPr>
            <a:spLocks/>
          </p:cNvSpPr>
          <p:nvPr/>
        </p:nvSpPr>
        <p:spPr bwMode="auto">
          <a:xfrm>
            <a:off x="1981200" y="6172201"/>
            <a:ext cx="8229600" cy="276999"/>
          </a:xfrm>
          <a:custGeom>
            <a:avLst/>
            <a:gdLst>
              <a:gd name="T0" fmla="*/ 0 w 8229600"/>
              <a:gd name="T1" fmla="*/ 8229600 w 8229600"/>
            </a:gdLst>
            <a:ahLst/>
            <a:cxnLst>
              <a:cxn ang="0">
                <a:pos x="T0" y="0"/>
              </a:cxn>
              <a:cxn ang="0">
                <a:pos x="T1" y="0"/>
              </a:cxn>
            </a:cxnLst>
            <a:rect l="0" t="0" r="r" b="b"/>
            <a:pathLst>
              <a:path w="8229600">
                <a:moveTo>
                  <a:pt x="0" y="0"/>
                </a:moveTo>
                <a:lnTo>
                  <a:pt x="8229600" y="0"/>
                </a:lnTo>
              </a:path>
            </a:pathLst>
          </a:custGeom>
          <a:noFill/>
          <a:ln w="19050">
            <a:solidFill>
              <a:srgbClr val="CC9900"/>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US"/>
          </a:p>
        </p:txBody>
      </p:sp>
      <p:sp>
        <p:nvSpPr>
          <p:cNvPr id="3" name="object 3"/>
          <p:cNvSpPr txBox="1">
            <a:spLocks noGrp="1"/>
          </p:cNvSpPr>
          <p:nvPr>
            <p:ph type="title"/>
          </p:nvPr>
        </p:nvSpPr>
        <p:spPr>
          <a:xfrm>
            <a:off x="1981200" y="541182"/>
            <a:ext cx="7620000" cy="609910"/>
          </a:xfrm>
        </p:spPr>
        <p:txBody>
          <a:bodyPr vert="horz" wrap="square" lIns="0" tIns="82803" rIns="0" bIns="0" rtlCol="0" anchor="ctr">
            <a:spAutoFit/>
          </a:bodyPr>
          <a:lstStyle/>
          <a:p>
            <a:pPr marL="12700">
              <a:defRPr/>
            </a:pPr>
            <a:r>
              <a:rPr lang="en-US" sz="3800" dirty="0" err="1"/>
              <a:t>Signalling</a:t>
            </a:r>
            <a:r>
              <a:rPr lang="en-US" sz="3800" dirty="0"/>
              <a:t> </a:t>
            </a:r>
            <a:r>
              <a:rPr sz="3800" dirty="0"/>
              <a:t>channel</a:t>
            </a:r>
          </a:p>
        </p:txBody>
      </p:sp>
      <p:sp>
        <p:nvSpPr>
          <p:cNvPr id="4" name="object 4"/>
          <p:cNvSpPr txBox="1"/>
          <p:nvPr/>
        </p:nvSpPr>
        <p:spPr>
          <a:xfrm>
            <a:off x="1204112" y="1780418"/>
            <a:ext cx="9841866" cy="3850838"/>
          </a:xfrm>
          <a:prstGeom prst="rect">
            <a:avLst/>
          </a:prstGeom>
        </p:spPr>
        <p:txBody>
          <a:bodyPr wrap="square" lIns="0" tIns="0" rIns="0" bIns="0">
            <a:spAutoFit/>
          </a:bodyPr>
          <a:lstStyle>
            <a:lvl1pPr marL="342900" indent="-228600">
              <a:tabLst>
                <a:tab pos="333375" algn="l"/>
              </a:tabLst>
              <a:defRPr>
                <a:solidFill>
                  <a:schemeClr val="tx1"/>
                </a:solidFill>
                <a:latin typeface="Calibri" panose="020F0502020204030204" pitchFamily="34" charset="0"/>
              </a:defRPr>
            </a:lvl1pPr>
            <a:lvl2pPr marL="742950" indent="-285750">
              <a:tabLst>
                <a:tab pos="333375" algn="l"/>
              </a:tabLst>
              <a:defRPr>
                <a:solidFill>
                  <a:schemeClr val="tx1"/>
                </a:solidFill>
                <a:latin typeface="Calibri" panose="020F0502020204030204" pitchFamily="34" charset="0"/>
              </a:defRPr>
            </a:lvl2pPr>
            <a:lvl3pPr marL="1143000" indent="-228600">
              <a:tabLst>
                <a:tab pos="333375" algn="l"/>
              </a:tabLst>
              <a:defRPr>
                <a:solidFill>
                  <a:schemeClr val="tx1"/>
                </a:solidFill>
                <a:latin typeface="Calibri" panose="020F0502020204030204" pitchFamily="34" charset="0"/>
              </a:defRPr>
            </a:lvl3pPr>
            <a:lvl4pPr marL="1600200" indent="-228600">
              <a:tabLst>
                <a:tab pos="333375" algn="l"/>
              </a:tabLst>
              <a:defRPr>
                <a:solidFill>
                  <a:schemeClr val="tx1"/>
                </a:solidFill>
                <a:latin typeface="Calibri" panose="020F0502020204030204" pitchFamily="34" charset="0"/>
              </a:defRPr>
            </a:lvl4pPr>
            <a:lvl5pPr marL="2057400" indent="-228600">
              <a:tabLst>
                <a:tab pos="333375" algn="l"/>
              </a:tabLst>
              <a:defRPr>
                <a:solidFill>
                  <a:schemeClr val="tx1"/>
                </a:solidFill>
                <a:latin typeface="Calibri" panose="020F0502020204030204" pitchFamily="34" charset="0"/>
              </a:defRPr>
            </a:lvl5pPr>
            <a:lvl6pPr marL="2514600" indent="-228600" fontAlgn="base">
              <a:spcBef>
                <a:spcPct val="0"/>
              </a:spcBef>
              <a:spcAft>
                <a:spcPct val="0"/>
              </a:spcAft>
              <a:tabLst>
                <a:tab pos="333375" algn="l"/>
              </a:tabLst>
              <a:defRPr>
                <a:solidFill>
                  <a:schemeClr val="tx1"/>
                </a:solidFill>
                <a:latin typeface="Calibri" panose="020F0502020204030204" pitchFamily="34" charset="0"/>
              </a:defRPr>
            </a:lvl6pPr>
            <a:lvl7pPr marL="2971800" indent="-228600" fontAlgn="base">
              <a:spcBef>
                <a:spcPct val="0"/>
              </a:spcBef>
              <a:spcAft>
                <a:spcPct val="0"/>
              </a:spcAft>
              <a:tabLst>
                <a:tab pos="333375" algn="l"/>
              </a:tabLst>
              <a:defRPr>
                <a:solidFill>
                  <a:schemeClr val="tx1"/>
                </a:solidFill>
                <a:latin typeface="Calibri" panose="020F0502020204030204" pitchFamily="34" charset="0"/>
              </a:defRPr>
            </a:lvl7pPr>
            <a:lvl8pPr marL="3429000" indent="-228600" fontAlgn="base">
              <a:spcBef>
                <a:spcPct val="0"/>
              </a:spcBef>
              <a:spcAft>
                <a:spcPct val="0"/>
              </a:spcAft>
              <a:tabLst>
                <a:tab pos="333375" algn="l"/>
              </a:tabLst>
              <a:defRPr>
                <a:solidFill>
                  <a:schemeClr val="tx1"/>
                </a:solidFill>
                <a:latin typeface="Calibri" panose="020F0502020204030204" pitchFamily="34" charset="0"/>
              </a:defRPr>
            </a:lvl8pPr>
            <a:lvl9pPr marL="3886200" indent="-228600" fontAlgn="base">
              <a:spcBef>
                <a:spcPct val="0"/>
              </a:spcBef>
              <a:spcAft>
                <a:spcPct val="0"/>
              </a:spcAft>
              <a:tabLst>
                <a:tab pos="333375" algn="l"/>
              </a:tabLst>
              <a:defRPr>
                <a:solidFill>
                  <a:schemeClr val="tx1"/>
                </a:solidFill>
                <a:latin typeface="Calibri" panose="020F0502020204030204" pitchFamily="34" charset="0"/>
              </a:defRPr>
            </a:lvl9pPr>
          </a:lstStyle>
          <a:p>
            <a:pPr algn="just">
              <a:lnSpc>
                <a:spcPct val="95000"/>
              </a:lnSpc>
              <a:spcBef>
                <a:spcPct val="20000"/>
              </a:spcBef>
              <a:buClr>
                <a:schemeClr val="accent1"/>
              </a:buClr>
              <a:buFont typeface="Arial" panose="020B0604020202020204" pitchFamily="34" charset="0"/>
              <a:buChar char="•"/>
            </a:pPr>
            <a:r>
              <a:rPr lang="en-IN" sz="2400" dirty="0">
                <a:latin typeface="Gill Sans MT" panose="020B0502020104020203" pitchFamily="34" charset="0"/>
                <a:cs typeface="Times New Roman" panose="02020603050405020304" pitchFamily="18" charset="0"/>
              </a:rPr>
              <a:t>Signalling channels carry signalling information between an MS and a BTS. </a:t>
            </a:r>
          </a:p>
          <a:p>
            <a:pPr algn="just">
              <a:lnSpc>
                <a:spcPct val="95000"/>
              </a:lnSpc>
              <a:spcBef>
                <a:spcPct val="20000"/>
              </a:spcBef>
              <a:buClr>
                <a:schemeClr val="accent1"/>
              </a:buClr>
              <a:buFont typeface="Arial" panose="020B0604020202020204" pitchFamily="34" charset="0"/>
              <a:buChar char="•"/>
            </a:pPr>
            <a:r>
              <a:rPr lang="en-IN" sz="2400" dirty="0">
                <a:latin typeface="Gill Sans MT" panose="020B0502020104020203" pitchFamily="34" charset="0"/>
                <a:cs typeface="Times New Roman" panose="02020603050405020304" pitchFamily="18" charset="0"/>
              </a:rPr>
              <a:t>There are several forms of control channels in GSM, and they can generally be divided into three categories according to the manner in which they are supported on the radio interface and the type of signalling information they carry.</a:t>
            </a:r>
          </a:p>
          <a:p>
            <a:pPr algn="just">
              <a:lnSpc>
                <a:spcPts val="1000"/>
              </a:lnSpc>
              <a:spcBef>
                <a:spcPct val="20000"/>
              </a:spcBef>
              <a:buClr>
                <a:schemeClr val="accent1"/>
              </a:buClr>
              <a:buFont typeface="Arial" panose="020B0604020202020204" pitchFamily="34" charset="0"/>
              <a:buChar char="•"/>
            </a:pPr>
            <a:endParaRPr lang="en-IN" sz="2400" dirty="0">
              <a:latin typeface="Gill Sans MT" panose="020B0502020104020203" pitchFamily="34" charset="0"/>
              <a:cs typeface="Times New Roman" panose="02020603050405020304" pitchFamily="18" charset="0"/>
            </a:endParaRPr>
          </a:p>
          <a:p>
            <a:pPr lvl="2" algn="just">
              <a:spcBef>
                <a:spcPct val="20000"/>
              </a:spcBef>
              <a:buClr>
                <a:schemeClr val="accent1"/>
              </a:buClr>
              <a:buFont typeface="Cambria" panose="02040503050406030204" pitchFamily="18" charset="0"/>
              <a:buAutoNum type="arabicPeriod"/>
            </a:pPr>
            <a:r>
              <a:rPr lang="en-IN" sz="2400" dirty="0">
                <a:latin typeface="Gill Sans MT" panose="020B0502020104020203" pitchFamily="34" charset="0"/>
                <a:cs typeface="Times New Roman" panose="02020603050405020304" pitchFamily="18" charset="0"/>
              </a:rPr>
              <a:t>Broadcast control channel</a:t>
            </a:r>
          </a:p>
          <a:p>
            <a:pPr lvl="2" algn="just">
              <a:lnSpc>
                <a:spcPts val="3225"/>
              </a:lnSpc>
              <a:spcBef>
                <a:spcPct val="20000"/>
              </a:spcBef>
              <a:buClr>
                <a:schemeClr val="accent1"/>
              </a:buClr>
              <a:buFont typeface="Cambria" panose="02040503050406030204" pitchFamily="18" charset="0"/>
              <a:buAutoNum type="arabicPeriod"/>
            </a:pPr>
            <a:r>
              <a:rPr lang="en-IN" sz="2400" dirty="0">
                <a:latin typeface="Gill Sans MT" panose="020B0502020104020203" pitchFamily="34" charset="0"/>
                <a:cs typeface="Times New Roman" panose="02020603050405020304" pitchFamily="18" charset="0"/>
              </a:rPr>
              <a:t>Common control channel</a:t>
            </a:r>
          </a:p>
          <a:p>
            <a:pPr lvl="2" algn="just">
              <a:lnSpc>
                <a:spcPts val="3225"/>
              </a:lnSpc>
              <a:spcBef>
                <a:spcPct val="20000"/>
              </a:spcBef>
              <a:buClr>
                <a:schemeClr val="accent1"/>
              </a:buClr>
              <a:buFont typeface="Cambria" panose="02040503050406030204" pitchFamily="18" charset="0"/>
              <a:buAutoNum type="arabicPeriod"/>
            </a:pPr>
            <a:r>
              <a:rPr lang="en-IN" sz="2400" dirty="0">
                <a:latin typeface="Gill Sans MT" panose="020B0502020104020203" pitchFamily="34" charset="0"/>
                <a:cs typeface="Times New Roman" panose="02020603050405020304" pitchFamily="18" charset="0"/>
              </a:rPr>
              <a:t>Dedicated control channel</a:t>
            </a:r>
          </a:p>
          <a:p>
            <a:pPr algn="just">
              <a:lnSpc>
                <a:spcPct val="90000"/>
              </a:lnSpc>
              <a:buClr>
                <a:srgbClr val="CC9900"/>
              </a:buClr>
              <a:buSzPct val="65000"/>
              <a:buFont typeface="Wingdings" panose="05000000000000000000" pitchFamily="2" charset="2"/>
              <a:buChar char=""/>
            </a:pPr>
            <a:endParaRPr lang="en-US" sz="2400" dirty="0">
              <a:latin typeface="Gill Sans MT" panose="020B0502020104020203" pitchFamily="34" charset="0"/>
            </a:endParaRPr>
          </a:p>
        </p:txBody>
      </p:sp>
    </p:spTree>
    <p:extLst>
      <p:ext uri="{BB962C8B-B14F-4D97-AF65-F5344CB8AC3E}">
        <p14:creationId xmlns:p14="http://schemas.microsoft.com/office/powerpoint/2010/main" val="1717224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t>Open Loop Power Control </a:t>
            </a:r>
            <a:r>
              <a:rPr lang="en-US" dirty="0" err="1"/>
              <a:t>vs</a:t>
            </a:r>
            <a:r>
              <a:rPr lang="en-US" dirty="0"/>
              <a:t> Closed Loop Power Control</a:t>
            </a:r>
          </a:p>
        </p:txBody>
      </p:sp>
      <p:sp>
        <p:nvSpPr>
          <p:cNvPr id="3" name="Content Placeholder 2"/>
          <p:cNvSpPr>
            <a:spLocks noGrp="1"/>
          </p:cNvSpPr>
          <p:nvPr>
            <p:ph idx="1"/>
          </p:nvPr>
        </p:nvSpPr>
        <p:spPr/>
        <p:txBody>
          <a:bodyPr>
            <a:normAutofit fontScale="92500" lnSpcReduction="10000"/>
          </a:bodyPr>
          <a:lstStyle/>
          <a:p>
            <a:pPr fontAlgn="base"/>
            <a:r>
              <a:rPr lang="en-US" dirty="0"/>
              <a:t>Cellular system basically composed of two main </a:t>
            </a:r>
            <a:r>
              <a:rPr lang="en-US" dirty="0" smtClean="0"/>
              <a:t>entities- </a:t>
            </a:r>
            <a:r>
              <a:rPr lang="en-US" dirty="0"/>
              <a:t>Base Station (BS) and Mobile subscriber Station (MSS). Base Station serves more than one mobile subscribers(MSs) in its coverage area. </a:t>
            </a:r>
            <a:endParaRPr lang="en-US" dirty="0" smtClean="0"/>
          </a:p>
          <a:p>
            <a:pPr fontAlgn="base"/>
            <a:r>
              <a:rPr lang="en-US" b="1" dirty="0" smtClean="0"/>
              <a:t>Power </a:t>
            </a:r>
            <a:r>
              <a:rPr lang="en-US" b="1" dirty="0"/>
              <a:t>control is very essential in cellular communication system due to following features.</a:t>
            </a:r>
          </a:p>
          <a:p>
            <a:pPr lvl="1" fontAlgn="base"/>
            <a:r>
              <a:rPr lang="en-US" dirty="0"/>
              <a:t>   To maintain Signal to Noise Ratio at the receiving end of a communication link for effective </a:t>
            </a:r>
            <a:r>
              <a:rPr lang="en-US" dirty="0" smtClean="0"/>
              <a:t>communication, </a:t>
            </a:r>
            <a:r>
              <a:rPr lang="en-US" dirty="0" smtClean="0">
                <a:solidFill>
                  <a:schemeClr val="accent1">
                    <a:lumMod val="75000"/>
                  </a:schemeClr>
                </a:solidFill>
              </a:rPr>
              <a:t>It </a:t>
            </a:r>
            <a:r>
              <a:rPr lang="en-US" dirty="0">
                <a:solidFill>
                  <a:schemeClr val="accent1">
                    <a:lumMod val="75000"/>
                  </a:schemeClr>
                </a:solidFill>
              </a:rPr>
              <a:t>is required to increase the transmit power in the conditions when it goes down below the noise power level</a:t>
            </a:r>
            <a:r>
              <a:rPr lang="en-US" dirty="0"/>
              <a:t>. This is due to transmitted power will get attenuated due to path loss as well as other factors on the path from transmitter to the receiver</a:t>
            </a:r>
            <a:r>
              <a:rPr lang="en-US" dirty="0" smtClean="0"/>
              <a:t>.</a:t>
            </a:r>
          </a:p>
          <a:p>
            <a:pPr lvl="1" fontAlgn="base"/>
            <a:r>
              <a:rPr lang="en-US" dirty="0"/>
              <a:t>  It is often required to reduce the transmit power to minimize the co-channel interference. </a:t>
            </a:r>
            <a:endParaRPr lang="en-US" dirty="0" smtClean="0"/>
          </a:p>
          <a:p>
            <a:pPr lvl="1" fontAlgn="base"/>
            <a:r>
              <a:rPr lang="en-US" dirty="0"/>
              <a:t>   As BS in CDMA and other cellular systems receive transmissions from different mobile subscribers, it is required to equalize the power level from these subscribers.</a:t>
            </a:r>
            <a:br>
              <a:rPr lang="en-US" dirty="0"/>
            </a:br>
            <a:endParaRPr lang="en-US" dirty="0"/>
          </a:p>
          <a:p>
            <a:pPr fontAlgn="base"/>
            <a:r>
              <a:rPr lang="en-US" dirty="0"/>
              <a:t>There are two main types of power </a:t>
            </a:r>
            <a:r>
              <a:rPr lang="en-US" dirty="0" smtClean="0"/>
              <a:t>controls-Open </a:t>
            </a:r>
            <a:r>
              <a:rPr lang="en-US" dirty="0"/>
              <a:t>Loop Power Control </a:t>
            </a:r>
            <a:r>
              <a:rPr lang="en-US" dirty="0" smtClean="0"/>
              <a:t>and </a:t>
            </a:r>
            <a:r>
              <a:rPr lang="en-US" dirty="0"/>
              <a:t>Closed Loop Power Control used in the cellular system.</a:t>
            </a:r>
          </a:p>
        </p:txBody>
      </p:sp>
    </p:spTree>
    <p:extLst>
      <p:ext uri="{BB962C8B-B14F-4D97-AF65-F5344CB8AC3E}">
        <p14:creationId xmlns:p14="http://schemas.microsoft.com/office/powerpoint/2010/main" val="155649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304800"/>
            <a:ext cx="7772400" cy="1143000"/>
          </a:xfrm>
        </p:spPr>
        <p:txBody>
          <a:bodyPr/>
          <a:lstStyle/>
          <a:p>
            <a:pPr>
              <a:defRPr/>
            </a:pPr>
            <a:r>
              <a:rPr lang="en-IN" sz="3800" dirty="0"/>
              <a:t>Broadcast control channels</a:t>
            </a:r>
          </a:p>
        </p:txBody>
      </p:sp>
      <p:sp>
        <p:nvSpPr>
          <p:cNvPr id="3" name="Content Placeholder 2"/>
          <p:cNvSpPr>
            <a:spLocks noGrp="1"/>
          </p:cNvSpPr>
          <p:nvPr>
            <p:ph idx="1"/>
          </p:nvPr>
        </p:nvSpPr>
        <p:spPr>
          <a:xfrm>
            <a:off x="1339913" y="1605068"/>
            <a:ext cx="9601200" cy="4623716"/>
          </a:xfrm>
        </p:spPr>
        <p:txBody>
          <a:bodyPr>
            <a:normAutofit/>
          </a:bodyPr>
          <a:lstStyle/>
          <a:p>
            <a:pPr marL="622300" indent="-609600" algn="just">
              <a:buFont typeface="Arial" panose="020B0604020202020204" pitchFamily="34" charset="0"/>
              <a:buChar char="•"/>
              <a:tabLst>
                <a:tab pos="620713" algn="l"/>
              </a:tabLst>
            </a:pPr>
            <a:r>
              <a:rPr lang="en-IN" dirty="0">
                <a:cs typeface="Arial" panose="020B0604020202020204" pitchFamily="34" charset="0"/>
              </a:rPr>
              <a:t>Broadcast control channels are transmitted in downlink direction only i.e. only transmitted by BTS.</a:t>
            </a:r>
          </a:p>
          <a:p>
            <a:pPr marL="679450" lvl="1" indent="-609600">
              <a:lnSpc>
                <a:spcPts val="2963"/>
              </a:lnSpc>
              <a:spcBef>
                <a:spcPts val="150"/>
              </a:spcBef>
              <a:buFont typeface="Arial" panose="020B0604020202020204" pitchFamily="34" charset="0"/>
              <a:buChar char="•"/>
              <a:tabLst>
                <a:tab pos="620713" algn="l"/>
              </a:tabLst>
            </a:pPr>
            <a:r>
              <a:rPr lang="en-IN" dirty="0">
                <a:cs typeface="Arial" panose="020B0604020202020204" pitchFamily="34" charset="0"/>
              </a:rPr>
              <a:t>The broadcast channels</a:t>
            </a:r>
            <a:r>
              <a:rPr lang="en-IN" i="1" dirty="0">
                <a:cs typeface="Arial" panose="020B0604020202020204" pitchFamily="34" charset="0"/>
              </a:rPr>
              <a:t> </a:t>
            </a:r>
            <a:r>
              <a:rPr lang="en-IN" dirty="0">
                <a:cs typeface="Arial" panose="020B0604020202020204" pitchFamily="34" charset="0"/>
              </a:rPr>
              <a:t>are used to broadcast synchronization and general network information to all the MSs within a cell.</a:t>
            </a:r>
          </a:p>
          <a:p>
            <a:pPr marL="812800" lvl="2" indent="0">
              <a:lnSpc>
                <a:spcPts val="3375"/>
              </a:lnSpc>
              <a:spcBef>
                <a:spcPts val="75"/>
              </a:spcBef>
              <a:buNone/>
              <a:tabLst>
                <a:tab pos="620713" algn="l"/>
              </a:tabLst>
            </a:pPr>
            <a:r>
              <a:rPr lang="en-IN" b="1" dirty="0">
                <a:cs typeface="Tahoma" panose="020B0604030504040204" pitchFamily="34" charset="0"/>
              </a:rPr>
              <a:t>Such as Location Area Identity (LAI) and maximum output power.</a:t>
            </a:r>
          </a:p>
          <a:p>
            <a:pPr marL="622300" indent="-609600">
              <a:lnSpc>
                <a:spcPts val="3188"/>
              </a:lnSpc>
              <a:buFont typeface="Arial" panose="020B0604020202020204" pitchFamily="34" charset="0"/>
              <a:buChar char="•"/>
              <a:tabLst>
                <a:tab pos="620713" algn="l"/>
              </a:tabLst>
            </a:pPr>
            <a:r>
              <a:rPr lang="en-IN" dirty="0">
                <a:cs typeface="Arial" panose="020B0604020202020204" pitchFamily="34" charset="0"/>
              </a:rPr>
              <a:t>It has three types</a:t>
            </a:r>
          </a:p>
          <a:p>
            <a:pPr marL="622300" indent="-609600">
              <a:lnSpc>
                <a:spcPts val="3188"/>
              </a:lnSpc>
              <a:buFont typeface="Arial" panose="020B0604020202020204" pitchFamily="34" charset="0"/>
              <a:buChar char="•"/>
              <a:tabLst>
                <a:tab pos="620713" algn="l"/>
              </a:tabLst>
            </a:pPr>
            <a:r>
              <a:rPr lang="en-IN" dirty="0">
                <a:cs typeface="Arial" panose="020B0604020202020204" pitchFamily="34" charset="0"/>
              </a:rPr>
              <a:t>FCCH- FREQUENCY CORRECTION CHANNEL</a:t>
            </a:r>
          </a:p>
          <a:p>
            <a:pPr marL="622300" indent="-609600">
              <a:lnSpc>
                <a:spcPts val="3188"/>
              </a:lnSpc>
              <a:buFont typeface="Arial" panose="020B0604020202020204" pitchFamily="34" charset="0"/>
              <a:buChar char="•"/>
              <a:tabLst>
                <a:tab pos="620713" algn="l"/>
              </a:tabLst>
            </a:pPr>
            <a:r>
              <a:rPr lang="en-IN" dirty="0">
                <a:cs typeface="Arial" panose="020B0604020202020204" pitchFamily="34" charset="0"/>
              </a:rPr>
              <a:t>SCH -SYNCHRONISATION CHANNEL</a:t>
            </a:r>
          </a:p>
          <a:p>
            <a:pPr marL="622300" indent="-609600">
              <a:lnSpc>
                <a:spcPts val="3188"/>
              </a:lnSpc>
              <a:buFont typeface="Arial" panose="020B0604020202020204" pitchFamily="34" charset="0"/>
              <a:buChar char="•"/>
              <a:tabLst>
                <a:tab pos="620713" algn="l"/>
              </a:tabLst>
            </a:pPr>
            <a:r>
              <a:rPr lang="en-IN" dirty="0">
                <a:cs typeface="Arial" panose="020B0604020202020204" pitchFamily="34" charset="0"/>
              </a:rPr>
              <a:t>BCCH- BROADCAST CONTROL CHANNEL</a:t>
            </a:r>
          </a:p>
          <a:p>
            <a:pPr marL="622300" indent="-609600">
              <a:buFont typeface="Arial" panose="020B0604020202020204" pitchFamily="34" charset="0"/>
              <a:buChar char="•"/>
              <a:tabLst>
                <a:tab pos="620713" algn="l"/>
              </a:tabLst>
            </a:pPr>
            <a:endParaRPr lang="en-IN" dirty="0"/>
          </a:p>
        </p:txBody>
      </p:sp>
    </p:spTree>
    <p:extLst>
      <p:ext uri="{BB962C8B-B14F-4D97-AF65-F5344CB8AC3E}">
        <p14:creationId xmlns:p14="http://schemas.microsoft.com/office/powerpoint/2010/main" val="15713325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9790" y="520575"/>
            <a:ext cx="9903738" cy="5608622"/>
          </a:xfrm>
        </p:spPr>
        <p:txBody>
          <a:bodyPr>
            <a:noAutofit/>
          </a:bodyPr>
          <a:lstStyle/>
          <a:p>
            <a:pPr marL="571500" indent="-457200">
              <a:spcBef>
                <a:spcPts val="600"/>
              </a:spcBef>
              <a:buFont typeface="Cambria" panose="02040503050406030204" pitchFamily="18" charset="0"/>
              <a:buAutoNum type="arabicPeriod"/>
            </a:pPr>
            <a:r>
              <a:rPr lang="en-IN" sz="2000" b="1" dirty="0">
                <a:cs typeface="Arial" panose="020B0604020202020204" pitchFamily="34" charset="0"/>
              </a:rPr>
              <a:t>Frequency Correction Channel (FCCH):-</a:t>
            </a:r>
          </a:p>
          <a:p>
            <a:pPr marL="727075" lvl="1" indent="-428625">
              <a:lnSpc>
                <a:spcPts val="2475"/>
              </a:lnSpc>
              <a:spcBef>
                <a:spcPts val="600"/>
              </a:spcBef>
              <a:buFont typeface="Arial" panose="020B0604020202020204" pitchFamily="34" charset="0"/>
              <a:buChar char="-"/>
            </a:pPr>
            <a:r>
              <a:rPr lang="en-IN" sz="2000" dirty="0">
                <a:cs typeface="Arial" panose="020B0604020202020204" pitchFamily="34" charset="0"/>
              </a:rPr>
              <a:t>Used for the frequency correction / synchronization of a mobile station.</a:t>
            </a:r>
          </a:p>
          <a:p>
            <a:pPr marL="727075" lvl="1" indent="-428625">
              <a:lnSpc>
                <a:spcPts val="2513"/>
              </a:lnSpc>
              <a:spcBef>
                <a:spcPts val="600"/>
              </a:spcBef>
              <a:buFont typeface="Arial" panose="020B0604020202020204" pitchFamily="34" charset="0"/>
              <a:buChar char="-"/>
            </a:pPr>
            <a:r>
              <a:rPr lang="en-IN" sz="2000" dirty="0">
                <a:cs typeface="Arial" panose="020B0604020202020204" pitchFamily="34" charset="0"/>
              </a:rPr>
              <a:t>Repeated transmission (every 10 sec) of Frequency Bursts is called FCCH.</a:t>
            </a:r>
          </a:p>
          <a:p>
            <a:pPr marL="727075" lvl="1" indent="-428625">
              <a:lnSpc>
                <a:spcPts val="2513"/>
              </a:lnSpc>
              <a:spcBef>
                <a:spcPts val="600"/>
              </a:spcBef>
              <a:buFont typeface="Arial" panose="020B0604020202020204" pitchFamily="34" charset="0"/>
              <a:buChar char="-"/>
            </a:pPr>
            <a:r>
              <a:rPr lang="en-IN" sz="2000" dirty="0">
                <a:cs typeface="Arial" panose="020B0604020202020204" pitchFamily="34" charset="0"/>
              </a:rPr>
              <a:t>FCCH is transmitted on the downlink, point-to-multipoint.</a:t>
            </a:r>
          </a:p>
          <a:p>
            <a:pPr marL="571500" indent="-457200">
              <a:spcBef>
                <a:spcPts val="600"/>
              </a:spcBef>
              <a:buFont typeface="Cambria" panose="02040503050406030204" pitchFamily="18" charset="0"/>
              <a:buAutoNum type="arabicPeriod"/>
            </a:pPr>
            <a:r>
              <a:rPr lang="en-IN" sz="2000" b="1" dirty="0">
                <a:cs typeface="Arial" panose="020B0604020202020204" pitchFamily="34" charset="0"/>
              </a:rPr>
              <a:t>Synchronization Channel (SCH):-</a:t>
            </a:r>
          </a:p>
          <a:p>
            <a:pPr marL="760413" lvl="2" indent="-382588">
              <a:spcBef>
                <a:spcPts val="600"/>
              </a:spcBef>
              <a:buFont typeface="Arial" panose="020B0604020202020204" pitchFamily="34" charset="0"/>
              <a:buChar char="-"/>
            </a:pPr>
            <a:r>
              <a:rPr lang="en-IN" sz="2000" dirty="0">
                <a:cs typeface="Arial" panose="020B0604020202020204" pitchFamily="34" charset="0"/>
              </a:rPr>
              <a:t>Allows the mobile station to synchronize time wise with the BTS.</a:t>
            </a:r>
          </a:p>
          <a:p>
            <a:pPr marL="760413" lvl="2" indent="-382588">
              <a:lnSpc>
                <a:spcPts val="2775"/>
              </a:lnSpc>
              <a:spcBef>
                <a:spcPts val="600"/>
              </a:spcBef>
              <a:buFont typeface="Arial" panose="020B0604020202020204" pitchFamily="34" charset="0"/>
              <a:buChar char="-"/>
            </a:pPr>
            <a:r>
              <a:rPr lang="en-IN" sz="2000" dirty="0">
                <a:cs typeface="Arial" panose="020B0604020202020204" pitchFamily="34" charset="0"/>
              </a:rPr>
              <a:t>Repeated broadcast (every 10 frames) of Synchronization Bursts is called (SCH)</a:t>
            </a:r>
          </a:p>
          <a:p>
            <a:pPr marL="760413" lvl="2" indent="-382588">
              <a:lnSpc>
                <a:spcPts val="2775"/>
              </a:lnSpc>
              <a:spcBef>
                <a:spcPts val="600"/>
              </a:spcBef>
              <a:buFont typeface="Arial" panose="020B0604020202020204" pitchFamily="34" charset="0"/>
              <a:buChar char="-"/>
            </a:pPr>
            <a:r>
              <a:rPr lang="en-IN" sz="2000" dirty="0">
                <a:cs typeface="Arial" panose="020B0604020202020204" pitchFamily="34" charset="0"/>
              </a:rPr>
              <a:t>SCH is transmitted on the downlink, point to multipoint.</a:t>
            </a:r>
          </a:p>
          <a:p>
            <a:pPr marL="571500" indent="-457200">
              <a:lnSpc>
                <a:spcPct val="80000"/>
              </a:lnSpc>
              <a:spcBef>
                <a:spcPts val="600"/>
              </a:spcBef>
              <a:buFont typeface="Cambria" panose="02040503050406030204" pitchFamily="18" charset="0"/>
              <a:buAutoNum type="arabicPeriod" startAt="3"/>
            </a:pPr>
            <a:r>
              <a:rPr lang="en-IN" sz="2000" b="1" dirty="0">
                <a:cs typeface="Arial" panose="020B0604020202020204" pitchFamily="34" charset="0"/>
              </a:rPr>
              <a:t>Broadcast control channel(BCCH):-</a:t>
            </a:r>
          </a:p>
          <a:p>
            <a:pPr marL="1093788" lvl="2" indent="-428625" algn="just">
              <a:lnSpc>
                <a:spcPct val="130000"/>
              </a:lnSpc>
              <a:spcBef>
                <a:spcPts val="600"/>
              </a:spcBef>
              <a:buFont typeface="Arial" panose="020B0604020202020204" pitchFamily="34" charset="0"/>
              <a:buChar char="-"/>
            </a:pPr>
            <a:r>
              <a:rPr lang="en-IN" sz="2000" dirty="0">
                <a:cs typeface="Arial" panose="020B0604020202020204" pitchFamily="34" charset="0"/>
              </a:rPr>
              <a:t>The broadcast control channel(BCCH) is used to broadcast control information to every MS within a cell.</a:t>
            </a:r>
          </a:p>
          <a:p>
            <a:pPr marL="1093788" lvl="2" indent="-428625" algn="just">
              <a:lnSpc>
                <a:spcPct val="130000"/>
              </a:lnSpc>
              <a:spcBef>
                <a:spcPts val="600"/>
              </a:spcBef>
              <a:buFont typeface="Arial" panose="020B0604020202020204" pitchFamily="34" charset="0"/>
              <a:buChar char="-"/>
            </a:pPr>
            <a:r>
              <a:rPr lang="en-IN" sz="2000" dirty="0">
                <a:cs typeface="Arial" panose="020B0604020202020204" pitchFamily="34" charset="0"/>
              </a:rPr>
              <a:t>This information includes details of the control channel configuration used at the BTS, a list of the BCCH carrier frequencies used at the neighbouring BTSs and a number of parameters that are used by the MS when accessing the BTS.</a:t>
            </a:r>
          </a:p>
          <a:p>
            <a:pPr marL="1093788" lvl="2" indent="-428625" algn="just">
              <a:lnSpc>
                <a:spcPct val="130000"/>
              </a:lnSpc>
              <a:spcBef>
                <a:spcPts val="600"/>
              </a:spcBef>
              <a:buFont typeface="Arial" panose="020B0604020202020204" pitchFamily="34" charset="0"/>
              <a:buChar char="-"/>
            </a:pPr>
            <a:r>
              <a:rPr lang="en-IN" sz="2000" dirty="0">
                <a:cs typeface="Arial" panose="020B0604020202020204" pitchFamily="34" charset="0"/>
              </a:rPr>
              <a:t>BCCH is transmitted On the downlink, point-to-multipoint.</a:t>
            </a:r>
          </a:p>
          <a:p>
            <a:pPr marL="760413" lvl="2" indent="-382588">
              <a:lnSpc>
                <a:spcPts val="2775"/>
              </a:lnSpc>
              <a:spcBef>
                <a:spcPts val="600"/>
              </a:spcBef>
              <a:buFont typeface="Arial" panose="020B0604020202020204" pitchFamily="34" charset="0"/>
              <a:buChar char="-"/>
            </a:pPr>
            <a:endParaRPr lang="en-IN" sz="2000" dirty="0">
              <a:cs typeface="Arial" panose="020B0604020202020204" pitchFamily="34" charset="0"/>
            </a:endParaRPr>
          </a:p>
          <a:p>
            <a:pPr marL="727075" lvl="1" indent="-428625">
              <a:lnSpc>
                <a:spcPts val="2775"/>
              </a:lnSpc>
              <a:spcBef>
                <a:spcPts val="600"/>
              </a:spcBef>
              <a:buFont typeface="Arial" panose="020B0604020202020204" pitchFamily="34" charset="0"/>
              <a:buChar char="-"/>
            </a:pPr>
            <a:endParaRPr lang="en-IN" sz="2000" dirty="0">
              <a:cs typeface="Arial" panose="020B0604020202020204" pitchFamily="34" charset="0"/>
            </a:endParaRPr>
          </a:p>
          <a:p>
            <a:pPr marL="571500" indent="-457200">
              <a:spcBef>
                <a:spcPts val="600"/>
              </a:spcBef>
              <a:buNone/>
            </a:pPr>
            <a:endParaRPr lang="en-IN" sz="2000" dirty="0">
              <a:cs typeface="Arial" panose="020B0604020202020204" pitchFamily="34" charset="0"/>
            </a:endParaRPr>
          </a:p>
          <a:p>
            <a:pPr marL="571500" indent="-457200">
              <a:spcBef>
                <a:spcPts val="600"/>
              </a:spcBef>
              <a:buFont typeface="Cambria" panose="02040503050406030204" pitchFamily="18" charset="0"/>
              <a:buAutoNum type="arabicPeriod"/>
            </a:pPr>
            <a:endParaRPr lang="en-IN" sz="2000" dirty="0"/>
          </a:p>
        </p:txBody>
      </p:sp>
    </p:spTree>
    <p:extLst>
      <p:ext uri="{BB962C8B-B14F-4D97-AF65-F5344CB8AC3E}">
        <p14:creationId xmlns:p14="http://schemas.microsoft.com/office/powerpoint/2010/main" val="5382606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1" dirty="0" smtClean="0"/>
              <a:t>Common Control Channel</a:t>
            </a:r>
            <a:endParaRPr lang="en-IN" b="1" dirty="0"/>
          </a:p>
        </p:txBody>
      </p:sp>
      <p:sp>
        <p:nvSpPr>
          <p:cNvPr id="3" name="Content Placeholder 2"/>
          <p:cNvSpPr>
            <a:spLocks noGrp="1"/>
          </p:cNvSpPr>
          <p:nvPr>
            <p:ph idx="1"/>
          </p:nvPr>
        </p:nvSpPr>
        <p:spPr>
          <a:xfrm>
            <a:off x="2209800" y="1981200"/>
            <a:ext cx="7772400" cy="3810000"/>
          </a:xfrm>
        </p:spPr>
        <p:txBody>
          <a:bodyPr rtlCol="0">
            <a:normAutofit/>
          </a:bodyPr>
          <a:lstStyle/>
          <a:p>
            <a:pPr>
              <a:defRPr/>
            </a:pPr>
            <a:r>
              <a:rPr lang="en-IN" sz="2400" spc="-25" dirty="0">
                <a:cs typeface="Arial"/>
              </a:rPr>
              <a:t>Th</a:t>
            </a:r>
            <a:r>
              <a:rPr lang="en-IN" sz="2400" spc="-20" dirty="0">
                <a:cs typeface="Arial"/>
              </a:rPr>
              <a:t>e</a:t>
            </a:r>
            <a:r>
              <a:rPr lang="en-IN" sz="2400" spc="-5" dirty="0">
                <a:cs typeface="Arial"/>
              </a:rPr>
              <a:t> </a:t>
            </a:r>
            <a:r>
              <a:rPr lang="en-IN" sz="2400" dirty="0">
                <a:cs typeface="Arial"/>
              </a:rPr>
              <a:t>common</a:t>
            </a:r>
            <a:r>
              <a:rPr lang="en-IN" sz="2400" spc="5" dirty="0">
                <a:cs typeface="Arial"/>
              </a:rPr>
              <a:t> </a:t>
            </a:r>
            <a:r>
              <a:rPr lang="en-IN" sz="2400" spc="-20" dirty="0">
                <a:cs typeface="Arial"/>
              </a:rPr>
              <a:t>contro</a:t>
            </a:r>
            <a:r>
              <a:rPr lang="en-IN" sz="2400" spc="-10" dirty="0">
                <a:cs typeface="Arial"/>
              </a:rPr>
              <a:t>l</a:t>
            </a:r>
            <a:r>
              <a:rPr lang="en-IN" sz="2400" spc="-5" dirty="0">
                <a:cs typeface="Arial"/>
              </a:rPr>
              <a:t> </a:t>
            </a:r>
            <a:r>
              <a:rPr lang="en-IN" sz="2400" spc="-25" dirty="0">
                <a:cs typeface="Arial"/>
              </a:rPr>
              <a:t>channel</a:t>
            </a:r>
            <a:r>
              <a:rPr lang="en-IN" sz="2400" spc="-20" dirty="0">
                <a:cs typeface="Arial"/>
              </a:rPr>
              <a:t>s</a:t>
            </a:r>
            <a:r>
              <a:rPr lang="en-IN" sz="2400" spc="-5" dirty="0">
                <a:cs typeface="Arial"/>
              </a:rPr>
              <a:t> </a:t>
            </a:r>
            <a:r>
              <a:rPr lang="en-IN" sz="2400" spc="-20" dirty="0">
                <a:cs typeface="Arial"/>
              </a:rPr>
              <a:t>are</a:t>
            </a:r>
            <a:r>
              <a:rPr lang="en-IN" sz="2400" spc="-5" dirty="0">
                <a:cs typeface="Arial"/>
              </a:rPr>
              <a:t> </a:t>
            </a:r>
            <a:r>
              <a:rPr lang="en-IN" sz="2400" spc="-25" dirty="0">
                <a:cs typeface="Arial"/>
              </a:rPr>
              <a:t>used</a:t>
            </a:r>
            <a:r>
              <a:rPr lang="en-IN" sz="2400" spc="-20" dirty="0">
                <a:cs typeface="Arial"/>
              </a:rPr>
              <a:t> by</a:t>
            </a:r>
            <a:r>
              <a:rPr lang="en-IN" sz="2400" spc="-5" dirty="0">
                <a:cs typeface="Arial"/>
              </a:rPr>
              <a:t> </a:t>
            </a:r>
            <a:r>
              <a:rPr lang="en-IN" sz="2400" spc="-25" dirty="0">
                <a:cs typeface="Arial"/>
              </a:rPr>
              <a:t>a</a:t>
            </a:r>
            <a:r>
              <a:rPr lang="en-IN" sz="2400" spc="-20" dirty="0">
                <a:cs typeface="Arial"/>
              </a:rPr>
              <a:t>n</a:t>
            </a:r>
            <a:r>
              <a:rPr lang="en-IN" sz="2400" spc="-5" dirty="0">
                <a:cs typeface="Arial"/>
              </a:rPr>
              <a:t> </a:t>
            </a:r>
            <a:r>
              <a:rPr lang="en-IN" sz="2400" spc="-35" dirty="0">
                <a:cs typeface="Arial"/>
              </a:rPr>
              <a:t>M</a:t>
            </a:r>
            <a:r>
              <a:rPr lang="en-IN" sz="2400" spc="-25" dirty="0">
                <a:cs typeface="Arial"/>
              </a:rPr>
              <a:t>S</a:t>
            </a:r>
            <a:r>
              <a:rPr lang="en-IN" sz="2400" spc="-5" dirty="0">
                <a:cs typeface="Arial"/>
              </a:rPr>
              <a:t> </a:t>
            </a:r>
            <a:r>
              <a:rPr lang="en-IN" sz="2400" spc="-20" dirty="0">
                <a:cs typeface="Arial"/>
              </a:rPr>
              <a:t>during</a:t>
            </a:r>
            <a:r>
              <a:rPr lang="en-IN" sz="2400" spc="-10" dirty="0">
                <a:cs typeface="Arial"/>
              </a:rPr>
              <a:t> </a:t>
            </a:r>
            <a:r>
              <a:rPr lang="en-IN" sz="2400" spc="-20" dirty="0">
                <a:cs typeface="Arial"/>
              </a:rPr>
              <a:t>the</a:t>
            </a:r>
            <a:r>
              <a:rPr lang="en-IN" sz="2400" spc="-5" dirty="0">
                <a:cs typeface="Arial"/>
              </a:rPr>
              <a:t> </a:t>
            </a:r>
            <a:r>
              <a:rPr lang="en-IN" sz="2400" spc="-25" dirty="0">
                <a:cs typeface="Arial"/>
              </a:rPr>
              <a:t>pagin</a:t>
            </a:r>
            <a:r>
              <a:rPr lang="en-IN" sz="2400" spc="-20" dirty="0">
                <a:cs typeface="Arial"/>
              </a:rPr>
              <a:t>g</a:t>
            </a:r>
            <a:r>
              <a:rPr lang="en-IN" sz="2400" spc="-10" dirty="0">
                <a:cs typeface="Arial"/>
              </a:rPr>
              <a:t> </a:t>
            </a:r>
            <a:r>
              <a:rPr lang="en-IN" sz="2400" spc="-25" dirty="0">
                <a:cs typeface="Arial"/>
              </a:rPr>
              <a:t>an</a:t>
            </a:r>
            <a:r>
              <a:rPr lang="en-IN" sz="2400" spc="-20" dirty="0">
                <a:cs typeface="Arial"/>
              </a:rPr>
              <a:t>d</a:t>
            </a:r>
            <a:r>
              <a:rPr lang="en-IN" sz="2400" spc="-5" dirty="0">
                <a:cs typeface="Arial"/>
              </a:rPr>
              <a:t> </a:t>
            </a:r>
            <a:r>
              <a:rPr lang="en-IN" sz="2400" spc="-25" dirty="0">
                <a:cs typeface="Arial"/>
              </a:rPr>
              <a:t>access procedures</a:t>
            </a:r>
            <a:r>
              <a:rPr lang="en-IN" sz="2400" spc="-10" dirty="0">
                <a:cs typeface="Arial"/>
              </a:rPr>
              <a:t>. </a:t>
            </a:r>
          </a:p>
          <a:p>
            <a:pPr>
              <a:defRPr/>
            </a:pPr>
            <a:endParaRPr lang="en-IN" sz="2400" spc="-10" dirty="0">
              <a:cs typeface="Arial"/>
            </a:endParaRPr>
          </a:p>
          <a:p>
            <a:pPr>
              <a:defRPr/>
            </a:pPr>
            <a:r>
              <a:rPr lang="en-IN" sz="2400" spc="-30" dirty="0">
                <a:cs typeface="Arial"/>
              </a:rPr>
              <a:t>Commo</a:t>
            </a:r>
            <a:r>
              <a:rPr lang="en-IN" sz="2400" spc="-20" dirty="0">
                <a:cs typeface="Arial"/>
              </a:rPr>
              <a:t>n</a:t>
            </a:r>
            <a:r>
              <a:rPr lang="en-IN" sz="2400" spc="-5" dirty="0">
                <a:cs typeface="Arial"/>
              </a:rPr>
              <a:t> </a:t>
            </a:r>
            <a:r>
              <a:rPr lang="en-IN" sz="2400" spc="-20" dirty="0">
                <a:cs typeface="Arial"/>
              </a:rPr>
              <a:t>contro</a:t>
            </a:r>
            <a:r>
              <a:rPr lang="en-IN" sz="2400" spc="-10" dirty="0">
                <a:cs typeface="Arial"/>
              </a:rPr>
              <a:t>l</a:t>
            </a:r>
            <a:r>
              <a:rPr lang="en-IN" sz="2400" spc="-5" dirty="0">
                <a:cs typeface="Arial"/>
              </a:rPr>
              <a:t> </a:t>
            </a:r>
            <a:r>
              <a:rPr lang="en-IN" sz="2400" spc="-25" dirty="0">
                <a:cs typeface="Arial"/>
              </a:rPr>
              <a:t>channels</a:t>
            </a:r>
            <a:r>
              <a:rPr lang="en-IN" sz="2400" spc="-20" dirty="0">
                <a:cs typeface="Arial"/>
              </a:rPr>
              <a:t> are</a:t>
            </a:r>
            <a:r>
              <a:rPr lang="en-IN" sz="2400" spc="-5" dirty="0">
                <a:cs typeface="Arial"/>
              </a:rPr>
              <a:t> </a:t>
            </a:r>
            <a:r>
              <a:rPr lang="en-IN" sz="2400" spc="-25" dirty="0">
                <a:cs typeface="Arial"/>
              </a:rPr>
              <a:t>o</a:t>
            </a:r>
            <a:r>
              <a:rPr lang="en-IN" sz="2400" spc="-10" dirty="0">
                <a:cs typeface="Arial"/>
              </a:rPr>
              <a:t>f</a:t>
            </a:r>
            <a:r>
              <a:rPr lang="en-IN" sz="2400" spc="-5" dirty="0">
                <a:cs typeface="Arial"/>
              </a:rPr>
              <a:t> </a:t>
            </a:r>
            <a:r>
              <a:rPr lang="en-IN" sz="2400" spc="-20" dirty="0">
                <a:cs typeface="Arial"/>
              </a:rPr>
              <a:t>following</a:t>
            </a:r>
            <a:r>
              <a:rPr lang="en-IN" sz="2400" spc="-5" dirty="0">
                <a:cs typeface="Arial"/>
              </a:rPr>
              <a:t> </a:t>
            </a:r>
            <a:r>
              <a:rPr lang="en-IN" sz="2400" spc="-20" dirty="0">
                <a:cs typeface="Arial"/>
              </a:rPr>
              <a:t>types</a:t>
            </a:r>
          </a:p>
          <a:p>
            <a:pPr marL="640080" lvl="1">
              <a:defRPr/>
            </a:pPr>
            <a:r>
              <a:rPr lang="en-US" sz="2400" spc="-20" dirty="0">
                <a:cs typeface="Arial"/>
              </a:rPr>
              <a:t>Random Access Control Channel (RACH)</a:t>
            </a:r>
          </a:p>
          <a:p>
            <a:pPr marL="640080" lvl="1">
              <a:defRPr/>
            </a:pPr>
            <a:r>
              <a:rPr lang="en-US" sz="2400" spc="-20" dirty="0">
                <a:cs typeface="Arial"/>
              </a:rPr>
              <a:t>Paging Channel (PCH)</a:t>
            </a:r>
          </a:p>
          <a:p>
            <a:pPr marL="640080" lvl="1">
              <a:defRPr/>
            </a:pPr>
            <a:r>
              <a:rPr lang="en-US" sz="2400" spc="-20" dirty="0">
                <a:cs typeface="Arial"/>
              </a:rPr>
              <a:t>Access Grant Control Channel (AGCH)</a:t>
            </a:r>
          </a:p>
          <a:p>
            <a:pPr marL="640080" lvl="1">
              <a:defRPr/>
            </a:pPr>
            <a:r>
              <a:rPr lang="en-US" sz="2400" spc="-20" dirty="0">
                <a:cs typeface="Arial"/>
              </a:rPr>
              <a:t>Cell Broadcast Channel (CBCH)</a:t>
            </a:r>
            <a:endParaRPr lang="en-IN" sz="2400" dirty="0"/>
          </a:p>
        </p:txBody>
      </p:sp>
    </p:spTree>
    <p:extLst>
      <p:ext uri="{BB962C8B-B14F-4D97-AF65-F5344CB8AC3E}">
        <p14:creationId xmlns:p14="http://schemas.microsoft.com/office/powerpoint/2010/main" val="14763960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7485" y="932507"/>
            <a:ext cx="10024450" cy="5097101"/>
          </a:xfrm>
        </p:spPr>
        <p:txBody>
          <a:bodyPr rtlCol="0">
            <a:noAutofit/>
          </a:bodyPr>
          <a:lstStyle/>
          <a:p>
            <a:pPr algn="just">
              <a:defRPr/>
            </a:pPr>
            <a:r>
              <a:rPr lang="en-US" b="1" dirty="0"/>
              <a:t>Random Access Control Channel :-</a:t>
            </a:r>
          </a:p>
          <a:p>
            <a:pPr marL="640080" lvl="1" algn="just">
              <a:defRPr/>
            </a:pPr>
            <a:r>
              <a:rPr lang="en-US" dirty="0"/>
              <a:t>Transmitted by the mobile when it wishes to access to the system</a:t>
            </a:r>
          </a:p>
          <a:p>
            <a:pPr marL="640080" lvl="1" algn="just">
              <a:defRPr/>
            </a:pPr>
            <a:r>
              <a:rPr lang="en-US" dirty="0"/>
              <a:t>This occurs when mobile initiates a call or responds to a page.</a:t>
            </a:r>
          </a:p>
          <a:p>
            <a:pPr algn="just">
              <a:defRPr/>
            </a:pPr>
            <a:r>
              <a:rPr lang="en-US" b="1" dirty="0"/>
              <a:t>Paging Channel :-</a:t>
            </a:r>
          </a:p>
          <a:p>
            <a:pPr marL="640080" lvl="1" algn="just">
              <a:defRPr/>
            </a:pPr>
            <a:r>
              <a:rPr lang="en-US" dirty="0"/>
              <a:t>Transmitted by the BTS when it wishes to contact a mobile.</a:t>
            </a:r>
          </a:p>
          <a:p>
            <a:pPr marL="640080" lvl="1" algn="just">
              <a:defRPr/>
            </a:pPr>
            <a:r>
              <a:rPr lang="en-US" dirty="0"/>
              <a:t>The reason for contact may be an incoming call or short message.</a:t>
            </a:r>
          </a:p>
          <a:p>
            <a:pPr algn="just">
              <a:defRPr/>
            </a:pPr>
            <a:r>
              <a:rPr lang="en-US" b="1" dirty="0"/>
              <a:t>Access Grant Control Channel :-</a:t>
            </a:r>
          </a:p>
          <a:p>
            <a:pPr marL="640080" lvl="1" algn="just">
              <a:defRPr/>
            </a:pPr>
            <a:r>
              <a:rPr lang="en-IN" dirty="0"/>
              <a:t>It carries data which instructs the mobile to operate in a particular physical channel (Time slot).</a:t>
            </a:r>
          </a:p>
          <a:p>
            <a:pPr marL="640080" lvl="1" algn="just">
              <a:defRPr/>
            </a:pPr>
            <a:r>
              <a:rPr lang="en-IN" dirty="0"/>
              <a:t> The AGCH is used by the network to grant, or deny, an MS access to the network by supplying it with details of a dedicated channel, i.e. TCH or SDCCH, to be used for subsequent communications</a:t>
            </a:r>
            <a:endParaRPr lang="en-US" dirty="0"/>
          </a:p>
          <a:p>
            <a:r>
              <a:rPr lang="en-US" b="1" dirty="0"/>
              <a:t>Cell Broadcast Channel :-</a:t>
            </a:r>
          </a:p>
          <a:p>
            <a:pPr lvl="1"/>
            <a:r>
              <a:rPr lang="en-US" dirty="0"/>
              <a:t>This channel is used to transmit messages to be broadcast to all mobiles within a cell e.g. traffic info.</a:t>
            </a:r>
          </a:p>
          <a:p>
            <a:pPr algn="just">
              <a:defRPr/>
            </a:pPr>
            <a:endParaRPr lang="en-US" dirty="0"/>
          </a:p>
          <a:p>
            <a:pPr marL="411480" lvl="1" indent="0" algn="just">
              <a:buNone/>
              <a:defRPr/>
            </a:pPr>
            <a:endParaRPr lang="en-US" dirty="0"/>
          </a:p>
          <a:p>
            <a:pPr marL="411480" lvl="1" indent="0" algn="just">
              <a:buNone/>
              <a:defRPr/>
            </a:pPr>
            <a:endParaRPr lang="en-US" dirty="0"/>
          </a:p>
          <a:p>
            <a:pPr marL="640080" lvl="1" algn="just">
              <a:defRPr/>
            </a:pPr>
            <a:endParaRPr lang="en-IN" dirty="0"/>
          </a:p>
        </p:txBody>
      </p:sp>
    </p:spTree>
    <p:extLst>
      <p:ext uri="{BB962C8B-B14F-4D97-AF65-F5344CB8AC3E}">
        <p14:creationId xmlns:p14="http://schemas.microsoft.com/office/powerpoint/2010/main" val="24588376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1" dirty="0" smtClean="0"/>
              <a:t>Dedicated Control Channel</a:t>
            </a:r>
            <a:endParaRPr lang="en-IN" b="1" dirty="0"/>
          </a:p>
        </p:txBody>
      </p:sp>
      <p:sp>
        <p:nvSpPr>
          <p:cNvPr id="17411" name="Content Placeholder 2"/>
          <p:cNvSpPr>
            <a:spLocks noGrp="1"/>
          </p:cNvSpPr>
          <p:nvPr>
            <p:ph idx="1"/>
          </p:nvPr>
        </p:nvSpPr>
        <p:spPr>
          <a:xfrm>
            <a:off x="2209800" y="2057400"/>
            <a:ext cx="7772400" cy="4114800"/>
          </a:xfrm>
        </p:spPr>
        <p:txBody>
          <a:bodyPr/>
          <a:lstStyle/>
          <a:p>
            <a:r>
              <a:rPr lang="en-IN" sz="2400" dirty="0"/>
              <a:t>Signalling information is carried between an MS and a BTS using associated and dedicated control channels during or not during a call.</a:t>
            </a:r>
          </a:p>
          <a:p>
            <a:endParaRPr lang="en-IN" sz="2400" dirty="0"/>
          </a:p>
          <a:p>
            <a:r>
              <a:rPr lang="en-US" sz="2400" dirty="0"/>
              <a:t>The are of following type :-</a:t>
            </a:r>
          </a:p>
          <a:p>
            <a:pPr lvl="1"/>
            <a:r>
              <a:rPr lang="en-US" sz="2400" dirty="0"/>
              <a:t>Standalone Dedicated Control Channel (SDCCH)</a:t>
            </a:r>
          </a:p>
          <a:p>
            <a:pPr lvl="1"/>
            <a:r>
              <a:rPr lang="en-US" sz="2400" dirty="0"/>
              <a:t>Associated Control Channel (ACCH)</a:t>
            </a:r>
          </a:p>
          <a:p>
            <a:pPr lvl="1"/>
            <a:r>
              <a:rPr lang="en-US" sz="2400" dirty="0"/>
              <a:t>Slow Associated Control Channel (SACCH)</a:t>
            </a:r>
          </a:p>
          <a:p>
            <a:pPr lvl="1"/>
            <a:r>
              <a:rPr lang="en-US" sz="2400" dirty="0"/>
              <a:t>Fast Associated Control Channel (FACCH)</a:t>
            </a:r>
          </a:p>
          <a:p>
            <a:pPr lvl="1"/>
            <a:endParaRPr lang="en-US" sz="2400" dirty="0"/>
          </a:p>
          <a:p>
            <a:pPr lvl="1"/>
            <a:endParaRPr lang="en-US" sz="2400" dirty="0"/>
          </a:p>
        </p:txBody>
      </p:sp>
    </p:spTree>
    <p:extLst>
      <p:ext uri="{BB962C8B-B14F-4D97-AF65-F5344CB8AC3E}">
        <p14:creationId xmlns:p14="http://schemas.microsoft.com/office/powerpoint/2010/main" val="11380702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p:cNvSpPr>
            <a:spLocks noGrp="1"/>
          </p:cNvSpPr>
          <p:nvPr>
            <p:ph idx="1"/>
          </p:nvPr>
        </p:nvSpPr>
        <p:spPr>
          <a:xfrm>
            <a:off x="660903" y="389299"/>
            <a:ext cx="10999264" cy="6851964"/>
          </a:xfrm>
        </p:spPr>
        <p:txBody>
          <a:bodyPr>
            <a:normAutofit/>
          </a:bodyPr>
          <a:lstStyle/>
          <a:p>
            <a:pPr marL="342900" lvl="1">
              <a:buClr>
                <a:schemeClr val="accent1"/>
              </a:buClr>
            </a:pPr>
            <a:r>
              <a:rPr lang="en-US" sz="2000" b="1" dirty="0"/>
              <a:t>Standalone Dedicated Control Channel (SDCCH) :-</a:t>
            </a:r>
          </a:p>
          <a:p>
            <a:pPr marL="708025" lvl="2">
              <a:buClr>
                <a:schemeClr val="accent1"/>
              </a:buClr>
            </a:pPr>
            <a:r>
              <a:rPr lang="en-IN" sz="2000" dirty="0"/>
              <a:t>The MS is on the SDCCH informed about which physical channel (frequency and time slot) to use for traffic (TCH).</a:t>
            </a:r>
          </a:p>
          <a:p>
            <a:pPr marL="708025" lvl="2">
              <a:buClr>
                <a:schemeClr val="accent1"/>
              </a:buClr>
            </a:pPr>
            <a:r>
              <a:rPr lang="en-US" sz="2000" dirty="0"/>
              <a:t>It also carries information for call forwarding and Transmission of short message.</a:t>
            </a:r>
          </a:p>
          <a:p>
            <a:pPr marL="342900" lvl="1">
              <a:buClr>
                <a:schemeClr val="accent1"/>
              </a:buClr>
            </a:pPr>
            <a:r>
              <a:rPr lang="en-US" sz="2000" b="1" dirty="0"/>
              <a:t>Associated Control Channel (ACCH) :- </a:t>
            </a:r>
          </a:p>
          <a:p>
            <a:pPr marL="708025" lvl="2">
              <a:buClr>
                <a:schemeClr val="accent1"/>
              </a:buClr>
            </a:pPr>
            <a:r>
              <a:rPr lang="en-US" sz="2000" dirty="0"/>
              <a:t>These Channel Could be associated with either a SDCCH or a TCH.</a:t>
            </a:r>
          </a:p>
          <a:p>
            <a:pPr marL="708025" lvl="2">
              <a:buClr>
                <a:schemeClr val="accent1"/>
              </a:buClr>
            </a:pPr>
            <a:r>
              <a:rPr lang="en-US" sz="2000" dirty="0"/>
              <a:t>They are used for carrying out information associated with the process being carried out on either SDCCH or TCH.</a:t>
            </a:r>
          </a:p>
          <a:p>
            <a:pPr marL="708025" lvl="2">
              <a:buClr>
                <a:schemeClr val="accent1"/>
              </a:buClr>
            </a:pPr>
            <a:r>
              <a:rPr lang="en-US" sz="2000" dirty="0"/>
              <a:t>They are of two type: Fast ACCH and Slow ACCH</a:t>
            </a:r>
          </a:p>
          <a:p>
            <a:pPr marL="342900" lvl="1">
              <a:buClr>
                <a:schemeClr val="accent1"/>
              </a:buClr>
            </a:pPr>
            <a:r>
              <a:rPr lang="en-US" sz="2000" b="1" dirty="0"/>
              <a:t>Slow Associated Control Channel (SACCH) :-</a:t>
            </a:r>
          </a:p>
          <a:p>
            <a:pPr marL="708025" lvl="2">
              <a:buClr>
                <a:schemeClr val="accent1"/>
              </a:buClr>
            </a:pPr>
            <a:r>
              <a:rPr lang="en-US" sz="2000" dirty="0"/>
              <a:t>Conveys  power control and timing information in the downlink direction.</a:t>
            </a:r>
          </a:p>
          <a:p>
            <a:pPr marL="708025" lvl="2">
              <a:buClr>
                <a:schemeClr val="accent1"/>
              </a:buClr>
            </a:pPr>
            <a:r>
              <a:rPr lang="en-US" sz="2000" dirty="0"/>
              <a:t>Receive signal strength Indicator and link quality report in uplink  direction.</a:t>
            </a:r>
          </a:p>
          <a:p>
            <a:pPr marL="708025" lvl="2">
              <a:buClr>
                <a:schemeClr val="accent1"/>
              </a:buClr>
            </a:pPr>
            <a:r>
              <a:rPr lang="en-IN" sz="2000" dirty="0"/>
              <a:t>It occupies one timeslot in every 26. SACCH messages may be sent once every 480ms, i.e. approximately every 2 s.</a:t>
            </a:r>
          </a:p>
          <a:p>
            <a:pPr marL="342900" lvl="1">
              <a:buClr>
                <a:schemeClr val="accent1"/>
              </a:buClr>
            </a:pPr>
            <a:r>
              <a:rPr lang="en-US" sz="2000" b="1" dirty="0"/>
              <a:t>Fast Associated Control Channel (FACCH) :-</a:t>
            </a:r>
          </a:p>
          <a:p>
            <a:pPr marL="708025" lvl="2">
              <a:buClr>
                <a:schemeClr val="accent1"/>
              </a:buClr>
            </a:pPr>
            <a:r>
              <a:rPr lang="en-US" sz="2000" dirty="0"/>
              <a:t>FACCH is transmitted instead of a TCH.</a:t>
            </a:r>
          </a:p>
          <a:p>
            <a:pPr marL="708025" lvl="2">
              <a:buClr>
                <a:schemeClr val="accent1"/>
              </a:buClr>
            </a:pPr>
            <a:r>
              <a:rPr lang="en-US" sz="2000" dirty="0"/>
              <a:t>The FACCH steal the TCH burst and inserts its own information.</a:t>
            </a:r>
          </a:p>
          <a:p>
            <a:pPr marL="708025" lvl="2">
              <a:buClr>
                <a:schemeClr val="accent1"/>
              </a:buClr>
            </a:pPr>
            <a:r>
              <a:rPr lang="en-US" sz="2000" dirty="0"/>
              <a:t>The FACCH is used to carry out user authentication and handover.</a:t>
            </a:r>
          </a:p>
          <a:p>
            <a:pPr marL="708025" lvl="2">
              <a:buClr>
                <a:schemeClr val="accent1"/>
              </a:buClr>
            </a:pPr>
            <a:r>
              <a:rPr lang="en-IN" sz="2000" dirty="0"/>
              <a:t>A complete FACCH message may be sent once in every 20 </a:t>
            </a:r>
            <a:r>
              <a:rPr lang="en-IN" sz="2000" dirty="0" err="1"/>
              <a:t>ms.</a:t>
            </a:r>
            <a:endParaRPr lang="en-US" sz="2000" dirty="0"/>
          </a:p>
          <a:p>
            <a:pPr marL="1096963" lvl="3" indent="-342900">
              <a:buClr>
                <a:schemeClr val="accent1"/>
              </a:buClr>
              <a:buFont typeface="Cambria" panose="02040503050406030204" pitchFamily="18" charset="0"/>
              <a:buAutoNum type="arabicPeriod"/>
            </a:pPr>
            <a:endParaRPr lang="en-US" sz="2000" dirty="0"/>
          </a:p>
          <a:p>
            <a:endParaRPr lang="en-US" sz="2000" dirty="0"/>
          </a:p>
          <a:p>
            <a:endParaRPr lang="en-US" sz="2000" dirty="0"/>
          </a:p>
          <a:p>
            <a:endParaRPr lang="en-IN" sz="2000" dirty="0"/>
          </a:p>
        </p:txBody>
      </p:sp>
    </p:spTree>
    <p:extLst>
      <p:ext uri="{BB962C8B-B14F-4D97-AF65-F5344CB8AC3E}">
        <p14:creationId xmlns:p14="http://schemas.microsoft.com/office/powerpoint/2010/main" val="1618790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Loop Power Control</a:t>
            </a:r>
          </a:p>
        </p:txBody>
      </p:sp>
      <p:sp>
        <p:nvSpPr>
          <p:cNvPr id="3" name="Content Placeholder 2"/>
          <p:cNvSpPr>
            <a:spLocks noGrp="1"/>
          </p:cNvSpPr>
          <p:nvPr>
            <p:ph idx="1"/>
          </p:nvPr>
        </p:nvSpPr>
        <p:spPr/>
        <p:txBody>
          <a:bodyPr/>
          <a:lstStyle/>
          <a:p>
            <a:r>
              <a:rPr lang="en-US" dirty="0"/>
              <a:t>In the </a:t>
            </a:r>
            <a:r>
              <a:rPr lang="en-US" b="1" dirty="0"/>
              <a:t>Open Loop Power Control</a:t>
            </a:r>
            <a:r>
              <a:rPr lang="en-US" dirty="0"/>
              <a:t>, there is no feedback either from mobile to BS or from BS to mobile. </a:t>
            </a:r>
            <a:endParaRPr lang="en-US" dirty="0" smtClean="0"/>
          </a:p>
          <a:p>
            <a:r>
              <a:rPr lang="en-US" dirty="0" smtClean="0"/>
              <a:t>Let </a:t>
            </a:r>
            <a:r>
              <a:rPr lang="en-US" dirty="0"/>
              <a:t>us take example of CDMA system wherein there is dedicated pilot channel provided for channel estimation. It is transmitted by the base station to all the subscribers. </a:t>
            </a:r>
            <a:endParaRPr lang="en-US" dirty="0" smtClean="0"/>
          </a:p>
          <a:p>
            <a:r>
              <a:rPr lang="en-US" dirty="0" smtClean="0"/>
              <a:t>The </a:t>
            </a:r>
            <a:r>
              <a:rPr lang="en-US" dirty="0"/>
              <a:t>mobile unit receives the pilot channel and estimates the power strength. Based on this estimate, the mobile unit adjusts the transmit power accordingly. </a:t>
            </a:r>
            <a:endParaRPr lang="en-US" dirty="0" smtClean="0"/>
          </a:p>
          <a:p>
            <a:r>
              <a:rPr lang="en-US" dirty="0" smtClean="0"/>
              <a:t>During </a:t>
            </a:r>
            <a:r>
              <a:rPr lang="en-US" dirty="0"/>
              <a:t>this open loop control, it is assumed that both forward link (from BS to MS) and reverse link (from MS to BS) are correlated.</a:t>
            </a:r>
          </a:p>
        </p:txBody>
      </p:sp>
    </p:spTree>
    <p:extLst>
      <p:ext uri="{BB962C8B-B14F-4D97-AF65-F5344CB8AC3E}">
        <p14:creationId xmlns:p14="http://schemas.microsoft.com/office/powerpoint/2010/main" val="3861726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Closed Loop Power Control</a:t>
            </a:r>
          </a:p>
        </p:txBody>
      </p:sp>
      <p:sp>
        <p:nvSpPr>
          <p:cNvPr id="3" name="Content Placeholder 2"/>
          <p:cNvSpPr>
            <a:spLocks noGrp="1"/>
          </p:cNvSpPr>
          <p:nvPr>
            <p:ph idx="1"/>
          </p:nvPr>
        </p:nvSpPr>
        <p:spPr/>
        <p:txBody>
          <a:bodyPr/>
          <a:lstStyle/>
          <a:p>
            <a:r>
              <a:rPr lang="en-US" dirty="0"/>
              <a:t>In the </a:t>
            </a:r>
            <a:r>
              <a:rPr lang="en-US" b="1" dirty="0"/>
              <a:t>Closed Loop Power Control</a:t>
            </a:r>
            <a:r>
              <a:rPr lang="en-US" dirty="0"/>
              <a:t>, feedback is used for adjusting the transmit power level. </a:t>
            </a:r>
            <a:endParaRPr lang="en-US" dirty="0" smtClean="0"/>
          </a:p>
          <a:p>
            <a:r>
              <a:rPr lang="en-US" dirty="0" smtClean="0"/>
              <a:t>Let </a:t>
            </a:r>
            <a:r>
              <a:rPr lang="en-US" dirty="0"/>
              <a:t>us see how this is done in the forward link. </a:t>
            </a:r>
            <a:endParaRPr lang="en-US" dirty="0" smtClean="0"/>
          </a:p>
          <a:p>
            <a:pPr lvl="1"/>
            <a:r>
              <a:rPr lang="en-US" dirty="0" smtClean="0"/>
              <a:t>BS </a:t>
            </a:r>
            <a:r>
              <a:rPr lang="en-US" dirty="0"/>
              <a:t>receives the mobile signal. </a:t>
            </a:r>
            <a:endParaRPr lang="en-US" dirty="0" smtClean="0"/>
          </a:p>
          <a:p>
            <a:pPr lvl="1"/>
            <a:r>
              <a:rPr lang="en-US" dirty="0" smtClean="0"/>
              <a:t>Based </a:t>
            </a:r>
            <a:r>
              <a:rPr lang="en-US" dirty="0"/>
              <a:t>on this received power level as well as other parameters such as SNR and BER, Base station determines what is the optimum power level mobile need to transmit to achieve effective communication link performance. </a:t>
            </a:r>
            <a:endParaRPr lang="en-US" dirty="0" smtClean="0"/>
          </a:p>
          <a:p>
            <a:pPr lvl="1"/>
            <a:r>
              <a:rPr lang="en-US" dirty="0" smtClean="0"/>
              <a:t>This </a:t>
            </a:r>
            <a:r>
              <a:rPr lang="en-US" dirty="0"/>
              <a:t>estimated power level is communicated to the mobile by the BS over control channel. </a:t>
            </a:r>
            <a:endParaRPr lang="en-US" dirty="0" smtClean="0"/>
          </a:p>
          <a:p>
            <a:pPr lvl="1"/>
            <a:r>
              <a:rPr lang="en-US" dirty="0" smtClean="0"/>
              <a:t>Mobile </a:t>
            </a:r>
            <a:r>
              <a:rPr lang="en-US" dirty="0"/>
              <a:t>adjusts the power level accordingly using the feedback provided by the BS</a:t>
            </a:r>
            <a:r>
              <a:rPr lang="en-US" dirty="0" smtClean="0"/>
              <a:t>.</a:t>
            </a:r>
          </a:p>
          <a:p>
            <a:r>
              <a:rPr lang="en-US" dirty="0"/>
              <a:t>Often Mobile estimates the base station power level and communicates base station to adjust its power level to achieve effective reverse link performance.</a:t>
            </a:r>
          </a:p>
        </p:txBody>
      </p:sp>
    </p:spTree>
    <p:extLst>
      <p:ext uri="{BB962C8B-B14F-4D97-AF65-F5344CB8AC3E}">
        <p14:creationId xmlns:p14="http://schemas.microsoft.com/office/powerpoint/2010/main" val="18563214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TDMA </a:t>
            </a:r>
            <a:r>
              <a:rPr lang="en-US" dirty="0" smtClean="0"/>
              <a:t>for</a:t>
            </a:r>
            <a:r>
              <a:rPr lang="en-US" dirty="0"/>
              <a:t>m</a:t>
            </a:r>
            <a:r>
              <a:rPr lang="en-US" dirty="0" smtClean="0"/>
              <a:t>at</a:t>
            </a:r>
            <a:endParaRPr lang="en-US" dirty="0"/>
          </a:p>
        </p:txBody>
      </p:sp>
      <p:sp>
        <p:nvSpPr>
          <p:cNvPr id="3" name="Content Placeholder 2"/>
          <p:cNvSpPr>
            <a:spLocks noGrp="1"/>
          </p:cNvSpPr>
          <p:nvPr>
            <p:ph idx="1"/>
          </p:nvPr>
        </p:nvSpPr>
        <p:spPr/>
        <p:txBody>
          <a:bodyPr>
            <a:normAutofit lnSpcReduction="10000"/>
          </a:bodyPr>
          <a:lstStyle/>
          <a:p>
            <a:r>
              <a:rPr lang="en-US" dirty="0"/>
              <a:t>In TDMA frame structure a data stream divided into frames and those frames divided into time slots.</a:t>
            </a:r>
          </a:p>
          <a:p>
            <a:r>
              <a:rPr lang="en-US" dirty="0" smtClean="0"/>
              <a:t>The </a:t>
            </a:r>
            <a:r>
              <a:rPr lang="en-US" dirty="0"/>
              <a:t>length of each time slots that are generated from the frequency channels is 0.577ms and these 8 slots make a TDMA frame of length 4.615ms</a:t>
            </a:r>
            <a:r>
              <a:rPr lang="en-US" dirty="0" smtClean="0"/>
              <a:t>. </a:t>
            </a:r>
            <a:r>
              <a:rPr lang="en-US" dirty="0"/>
              <a:t>To implement TDMA, the uplink is more challenging than the downlink, since the transmissions from the mobiles must be synchronized such that they arrive at the appropriate time at the </a:t>
            </a:r>
            <a:r>
              <a:rPr lang="en-US" dirty="0" smtClean="0">
                <a:hlinkClick r:id="rId2" tooltip="Learn more about BS from ScienceDirect's AI-generated Topic Pages"/>
              </a:rPr>
              <a:t>BS</a:t>
            </a:r>
            <a:r>
              <a:rPr lang="en-US" dirty="0" smtClean="0"/>
              <a:t>. In </a:t>
            </a:r>
            <a:r>
              <a:rPr lang="en-US" dirty="0"/>
              <a:t>addition, guard times need to be included to avoid interference between TDMA slots.</a:t>
            </a:r>
          </a:p>
          <a:p>
            <a:r>
              <a:rPr lang="en-US" dirty="0"/>
              <a:t>There are main </a:t>
            </a:r>
            <a:r>
              <a:rPr lang="en-US" dirty="0" smtClean="0"/>
              <a:t>four </a:t>
            </a:r>
            <a:r>
              <a:rPr lang="en-US" dirty="0"/>
              <a:t>burst present in the TDMA:-</a:t>
            </a:r>
          </a:p>
          <a:p>
            <a:r>
              <a:rPr lang="en-US" dirty="0"/>
              <a:t>Normal Burst(NB)</a:t>
            </a:r>
          </a:p>
          <a:p>
            <a:r>
              <a:rPr lang="en-US" dirty="0"/>
              <a:t>Frequency Correction Burst(FB)</a:t>
            </a:r>
          </a:p>
          <a:p>
            <a:r>
              <a:rPr lang="en-US" dirty="0"/>
              <a:t>Synchronization Burst(SB)</a:t>
            </a:r>
          </a:p>
          <a:p>
            <a:r>
              <a:rPr lang="en-US" dirty="0"/>
              <a:t>Access Burst(AB</a:t>
            </a:r>
            <a:r>
              <a:rPr lang="en-US" dirty="0" smtClean="0"/>
              <a:t>)</a:t>
            </a:r>
            <a:endParaRPr lang="en-US" dirty="0"/>
          </a:p>
        </p:txBody>
      </p:sp>
    </p:spTree>
    <p:extLst>
      <p:ext uri="{BB962C8B-B14F-4D97-AF65-F5344CB8AC3E}">
        <p14:creationId xmlns:p14="http://schemas.microsoft.com/office/powerpoint/2010/main" val="27836276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GSM Frame Format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rot="5400000">
            <a:off x="1999818" y="743572"/>
            <a:ext cx="5443128" cy="6690512"/>
          </a:xfrm>
          <a:prstGeom prst="rect">
            <a:avLst/>
          </a:prstGeom>
        </p:spPr>
      </p:pic>
      <p:sp>
        <p:nvSpPr>
          <p:cNvPr id="5" name="Rectangle 4"/>
          <p:cNvSpPr/>
          <p:nvPr/>
        </p:nvSpPr>
        <p:spPr>
          <a:xfrm>
            <a:off x="3531772" y="5227043"/>
            <a:ext cx="1773627" cy="338554"/>
          </a:xfrm>
          <a:prstGeom prst="rect">
            <a:avLst/>
          </a:prstGeom>
        </p:spPr>
        <p:txBody>
          <a:bodyPr wrap="none">
            <a:spAutoFit/>
          </a:bodyPr>
          <a:lstStyle/>
          <a:p>
            <a:pPr>
              <a:buClr>
                <a:srgbClr val="000000"/>
              </a:buClr>
              <a:buSzPct val="63000"/>
              <a:buFont typeface="StarBats" charset="0"/>
              <a:buNone/>
            </a:pPr>
            <a:r>
              <a:rPr lang="en-GB" sz="1600" dirty="0">
                <a:latin typeface="Times" panose="02020603050405020304" pitchFamily="18" charset="0"/>
              </a:rPr>
              <a:t>NORMAL BURST</a:t>
            </a:r>
          </a:p>
        </p:txBody>
      </p:sp>
    </p:spTree>
    <p:extLst>
      <p:ext uri="{BB962C8B-B14F-4D97-AF65-F5344CB8AC3E}">
        <p14:creationId xmlns:p14="http://schemas.microsoft.com/office/powerpoint/2010/main" val="6794296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1438" y="631892"/>
            <a:ext cx="10674790" cy="4955421"/>
          </a:xfrm>
        </p:spPr>
        <p:txBody>
          <a:bodyPr>
            <a:normAutofit/>
          </a:bodyPr>
          <a:lstStyle/>
          <a:p>
            <a:pPr lvl="0"/>
            <a:r>
              <a:rPr lang="en-US" dirty="0" smtClean="0"/>
              <a:t>Normal </a:t>
            </a:r>
            <a:r>
              <a:rPr lang="en-US" dirty="0"/>
              <a:t>Burst:- The transmission of the data during the single time slot is known as a </a:t>
            </a:r>
            <a:r>
              <a:rPr lang="en-US" dirty="0" smtClean="0"/>
              <a:t>burst. The normal burst carries traffic channels and all types of control channels. In the Normal Burst there are four types of bits as given below:-</a:t>
            </a:r>
          </a:p>
          <a:p>
            <a:pPr lvl="1"/>
            <a:r>
              <a:rPr lang="en-US" dirty="0" err="1" smtClean="0"/>
              <a:t>Taril</a:t>
            </a:r>
            <a:r>
              <a:rPr lang="en-US" dirty="0" smtClean="0"/>
              <a:t> </a:t>
            </a:r>
            <a:r>
              <a:rPr lang="en-US" dirty="0"/>
              <a:t>Bits :- In the diagram of TDMA there is 3 bits at both of the two ends , in which there is no transmission of the data</a:t>
            </a:r>
            <a:r>
              <a:rPr lang="en-US" dirty="0" smtClean="0"/>
              <a:t>. At </a:t>
            </a:r>
            <a:r>
              <a:rPr lang="en-US" dirty="0"/>
              <a:t>the beginning </a:t>
            </a:r>
            <a:r>
              <a:rPr lang="en-US" dirty="0" smtClean="0"/>
              <a:t>the </a:t>
            </a:r>
            <a:r>
              <a:rPr lang="en-US" dirty="0"/>
              <a:t>bit is used to rise up the power </a:t>
            </a:r>
            <a:r>
              <a:rPr lang="en-US" dirty="0" smtClean="0"/>
              <a:t>up to </a:t>
            </a:r>
            <a:r>
              <a:rPr lang="en-US" dirty="0"/>
              <a:t>its peak during the transmission and the end it is used to down the power used at the end of the transmission</a:t>
            </a:r>
            <a:r>
              <a:rPr lang="en-US" dirty="0" smtClean="0"/>
              <a:t>.</a:t>
            </a:r>
            <a:r>
              <a:rPr lang="en-US" dirty="0"/>
              <a:t>  </a:t>
            </a:r>
            <a:r>
              <a:rPr lang="en-US" dirty="0" smtClean="0"/>
              <a:t> Within </a:t>
            </a:r>
            <a:r>
              <a:rPr lang="en-US" dirty="0"/>
              <a:t>the duration of the </a:t>
            </a:r>
            <a:r>
              <a:rPr lang="en-US" dirty="0" smtClean="0"/>
              <a:t>trail </a:t>
            </a:r>
            <a:r>
              <a:rPr lang="en-US" dirty="0"/>
              <a:t>symbols the transmitter is correspondingly switched on and off between the bursts. </a:t>
            </a:r>
          </a:p>
          <a:p>
            <a:pPr lvl="1"/>
            <a:r>
              <a:rPr lang="en-US" dirty="0"/>
              <a:t>Data </a:t>
            </a:r>
            <a:r>
              <a:rPr lang="en-US" dirty="0" smtClean="0"/>
              <a:t>Bit/Encrypted bits:- </a:t>
            </a:r>
            <a:r>
              <a:rPr lang="en-US" dirty="0"/>
              <a:t>Around the training bits there are two data bits each of 57 bits</a:t>
            </a:r>
            <a:r>
              <a:rPr lang="en-US" dirty="0" smtClean="0"/>
              <a:t>.</a:t>
            </a:r>
            <a:r>
              <a:rPr lang="en-US" dirty="0"/>
              <a:t> The data symbols DS intended for transferring user data and </a:t>
            </a:r>
            <a:r>
              <a:rPr lang="en-US" dirty="0" err="1"/>
              <a:t>signalling</a:t>
            </a:r>
            <a:r>
              <a:rPr lang="en-US" dirty="0"/>
              <a:t> data are divided into two sequences of 57 symbols which are located before the first stealing symbol and after the second stealing symbol. </a:t>
            </a:r>
          </a:p>
          <a:p>
            <a:endParaRPr lang="en-US" dirty="0" smtClean="0"/>
          </a:p>
          <a:p>
            <a:endParaRPr lang="en-US" dirty="0"/>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1050203" y="4455630"/>
            <a:ext cx="9949758" cy="974710"/>
          </a:xfrm>
          <a:prstGeom prst="rect">
            <a:avLst/>
          </a:prstGeom>
        </p:spPr>
      </p:pic>
    </p:spTree>
    <p:extLst>
      <p:ext uri="{BB962C8B-B14F-4D97-AF65-F5344CB8AC3E}">
        <p14:creationId xmlns:p14="http://schemas.microsoft.com/office/powerpoint/2010/main" val="10957777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6492</TotalTime>
  <Words>3037</Words>
  <Application>Microsoft Office PowerPoint</Application>
  <PresentationFormat>Widescreen</PresentationFormat>
  <Paragraphs>376</Paragraphs>
  <Slides>45</Slides>
  <Notes>14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45</vt:i4>
      </vt:variant>
    </vt:vector>
  </HeadingPairs>
  <TitlesOfParts>
    <vt:vector size="59" baseType="lpstr">
      <vt:lpstr>游ゴシック</vt:lpstr>
      <vt:lpstr>-apple-system</vt:lpstr>
      <vt:lpstr>Arial</vt:lpstr>
      <vt:lpstr>Calibri</vt:lpstr>
      <vt:lpstr>Calibri Light</vt:lpstr>
      <vt:lpstr>Cambria</vt:lpstr>
      <vt:lpstr>Gill Sans MT</vt:lpstr>
      <vt:lpstr>StarBats</vt:lpstr>
      <vt:lpstr>Symbol</vt:lpstr>
      <vt:lpstr>Tahoma</vt:lpstr>
      <vt:lpstr>Times</vt:lpstr>
      <vt:lpstr>Times New Roman</vt:lpstr>
      <vt:lpstr>Wingdings</vt:lpstr>
      <vt:lpstr>Office Theme</vt:lpstr>
      <vt:lpstr>PowerPoint Presentation</vt:lpstr>
      <vt:lpstr>Contents</vt:lpstr>
      <vt:lpstr>Outline</vt:lpstr>
      <vt:lpstr>Open Loop Power Control vs Closed Loop Power Control</vt:lpstr>
      <vt:lpstr>Open Loop Power Control</vt:lpstr>
      <vt:lpstr>Closed Loop Power Control</vt:lpstr>
      <vt:lpstr>TDMA format</vt:lpstr>
      <vt:lpstr>GSM Frame Format</vt:lpstr>
      <vt:lpstr>PowerPoint Presentation</vt:lpstr>
      <vt:lpstr>PowerPoint Presentation</vt:lpstr>
      <vt:lpstr>PowerPoint Presentation</vt:lpstr>
      <vt:lpstr>GSM Speech Processing</vt:lpstr>
      <vt:lpstr>A. Speech coding: </vt:lpstr>
      <vt:lpstr>A. Speech coding: </vt:lpstr>
      <vt:lpstr>Comparison of speech coders</vt:lpstr>
      <vt:lpstr>B. Channel coding: </vt:lpstr>
      <vt:lpstr>PowerPoint Presentation</vt:lpstr>
      <vt:lpstr>C. Interleaving </vt:lpstr>
      <vt:lpstr>C. Interleaving </vt:lpstr>
      <vt:lpstr>Normal Burst</vt:lpstr>
      <vt:lpstr>Second level of interleaving</vt:lpstr>
      <vt:lpstr>Second level of interleaving</vt:lpstr>
      <vt:lpstr>C. Interleaving </vt:lpstr>
      <vt:lpstr>PowerPoint Presentation</vt:lpstr>
      <vt:lpstr>E. Burst formatting </vt:lpstr>
      <vt:lpstr>E. Burst formatting </vt:lpstr>
      <vt:lpstr>PowerPoint Presentation</vt:lpstr>
      <vt:lpstr>PowerPoint Presentation</vt:lpstr>
      <vt:lpstr>Overview of GSM Timing Structures</vt:lpstr>
      <vt:lpstr>PowerPoint Presentation</vt:lpstr>
      <vt:lpstr>GSM CHANNELS</vt:lpstr>
      <vt:lpstr>Introduction </vt:lpstr>
      <vt:lpstr>Physical Channel</vt:lpstr>
      <vt:lpstr>Logical channels</vt:lpstr>
      <vt:lpstr>From Physical Channel to Logical</vt:lpstr>
      <vt:lpstr>Logical channels</vt:lpstr>
      <vt:lpstr>Classification of logical channel</vt:lpstr>
      <vt:lpstr>Traffic Channel</vt:lpstr>
      <vt:lpstr>Signalling channel</vt:lpstr>
      <vt:lpstr>Broadcast control channels</vt:lpstr>
      <vt:lpstr>PowerPoint Presentation</vt:lpstr>
      <vt:lpstr>Common Control Channel</vt:lpstr>
      <vt:lpstr>PowerPoint Presentation</vt:lpstr>
      <vt:lpstr>Dedicated Control Channel</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asmmr</dc:creator>
  <cp:lastModifiedBy>Microsoft account</cp:lastModifiedBy>
  <cp:revision>693</cp:revision>
  <dcterms:created xsi:type="dcterms:W3CDTF">2020-09-24T09:03:44Z</dcterms:created>
  <dcterms:modified xsi:type="dcterms:W3CDTF">2023-09-10T02:52:45Z</dcterms:modified>
</cp:coreProperties>
</file>