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89" r:id="rId2"/>
    <p:sldId id="290" r:id="rId3"/>
    <p:sldId id="291" r:id="rId4"/>
    <p:sldId id="292" r:id="rId5"/>
    <p:sldId id="293" r:id="rId6"/>
    <p:sldId id="294" r:id="rId7"/>
    <p:sldId id="295" r:id="rId8"/>
    <p:sldId id="296" r:id="rId9"/>
    <p:sldId id="297" r:id="rId10"/>
    <p:sldId id="298" r:id="rId11"/>
    <p:sldId id="299" r:id="rId12"/>
    <p:sldId id="300" r:id="rId13"/>
    <p:sldId id="301" r:id="rId14"/>
    <p:sldId id="314" r:id="rId15"/>
    <p:sldId id="302" r:id="rId16"/>
    <p:sldId id="303" r:id="rId17"/>
    <p:sldId id="304" r:id="rId18"/>
    <p:sldId id="305" r:id="rId19"/>
    <p:sldId id="306" r:id="rId20"/>
    <p:sldId id="307" r:id="rId21"/>
    <p:sldId id="308" r:id="rId22"/>
    <p:sldId id="310" r:id="rId23"/>
    <p:sldId id="311" r:id="rId24"/>
    <p:sldId id="312" r:id="rId25"/>
    <p:sldId id="313" r:id="rId26"/>
    <p:sldId id="267" r:id="rId27"/>
    <p:sldId id="268" r:id="rId28"/>
    <p:sldId id="269" r:id="rId29"/>
    <p:sldId id="272" r:id="rId30"/>
    <p:sldId id="273" r:id="rId31"/>
    <p:sldId id="274" r:id="rId32"/>
    <p:sldId id="275" r:id="rId33"/>
    <p:sldId id="276" r:id="rId34"/>
    <p:sldId id="277" r:id="rId35"/>
    <p:sldId id="278" r:id="rId36"/>
    <p:sldId id="279" r:id="rId37"/>
    <p:sldId id="280" r:id="rId38"/>
    <p:sldId id="281" r:id="rId39"/>
    <p:sldId id="283" r:id="rId40"/>
    <p:sldId id="284" r:id="rId41"/>
    <p:sldId id="285" r:id="rId42"/>
    <p:sldId id="286" r:id="rId43"/>
    <p:sldId id="28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4.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hyperlink" Target="../e-Marketing%20MM/e-marketingok/www.e-com.sbdc.com.au/e-marketing/general/glossary.htm" TargetMode="Externa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diagrams/_rels/data5.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ata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2.svg"/><Relationship Id="rId1" Type="http://schemas.openxmlformats.org/officeDocument/2006/relationships/image" Target="../media/image41.png"/><Relationship Id="rId4" Type="http://schemas.openxmlformats.org/officeDocument/2006/relationships/image" Target="../media/image23.svg"/></Relationships>
</file>

<file path=ppt/diagrams/_rels/data8.xml.rels><?xml version="1.0" encoding="UTF-8" standalone="yes"?>
<Relationships xmlns="http://schemas.openxmlformats.org/package/2006/relationships"><Relationship Id="rId1" Type="http://schemas.openxmlformats.org/officeDocument/2006/relationships/hyperlink" Target="http://www.overture.com/" TargetMode="External"/></Relationships>
</file>

<file path=ppt/diagrams/_rels/data9.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hyperlink" Target="http://www.doubleclick.com/" TargetMode="External"/><Relationship Id="rId5" Type="http://schemas.openxmlformats.org/officeDocument/2006/relationships/image" Target="../media/image21.svg"/><Relationship Id="rId4" Type="http://schemas.openxmlformats.org/officeDocument/2006/relationships/image" Target="../media/image2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3" Type="http://schemas.openxmlformats.org/officeDocument/2006/relationships/hyperlink" Target="../e-Marketing%20MM/e-marketingok/www.e-com.sbdc.com.au/e-marketing/general/glossary.htm" TargetMode="External"/><Relationship Id="rId7" Type="http://schemas.openxmlformats.org/officeDocument/2006/relationships/image" Target="../media/image23.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2.svg"/><Relationship Id="rId1" Type="http://schemas.openxmlformats.org/officeDocument/2006/relationships/image" Target="../media/image41.png"/><Relationship Id="rId4" Type="http://schemas.openxmlformats.org/officeDocument/2006/relationships/image" Target="../media/image23.svg"/></Relationships>
</file>

<file path=ppt/diagrams/_rels/drawing8.xml.rels><?xml version="1.0" encoding="UTF-8" standalone="yes"?>
<Relationships xmlns="http://schemas.openxmlformats.org/package/2006/relationships"><Relationship Id="rId1" Type="http://schemas.openxmlformats.org/officeDocument/2006/relationships/hyperlink" Target="http://www.overture.com/" TargetMode="External"/></Relationships>
</file>

<file path=ppt/diagrams/_rels/drawing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5.svg"/><Relationship Id="rId1" Type="http://schemas.openxmlformats.org/officeDocument/2006/relationships/image" Target="../media/image44.png"/><Relationship Id="rId5" Type="http://schemas.openxmlformats.org/officeDocument/2006/relationships/hyperlink" Target="http://www.doubleclick.com/" TargetMode="External"/><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DCBC49-781E-4D19-AC25-65F712ADB05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639D731-A7FF-4D93-9B50-446F2565F554}">
      <dgm:prSet/>
      <dgm:spPr/>
      <dgm:t>
        <a:bodyPr/>
        <a:lstStyle/>
        <a:p>
          <a:r>
            <a:rPr lang="en-SG"/>
            <a:t>Internet marketing has many similarities to, and differences from, ordinary marketing. </a:t>
          </a:r>
          <a:endParaRPr lang="en-US"/>
        </a:p>
      </dgm:t>
    </dgm:pt>
    <dgm:pt modelId="{6F2D33D1-6691-4D74-9D3C-2CF4BFA2347F}" type="parTrans" cxnId="{BB0045FC-C456-4FE3-AE6C-B54F94D991E4}">
      <dgm:prSet/>
      <dgm:spPr/>
      <dgm:t>
        <a:bodyPr/>
        <a:lstStyle/>
        <a:p>
          <a:endParaRPr lang="en-US"/>
        </a:p>
      </dgm:t>
    </dgm:pt>
    <dgm:pt modelId="{906FEFB3-23BC-4222-8773-40991F5FC190}" type="sibTrans" cxnId="{BB0045FC-C456-4FE3-AE6C-B54F94D991E4}">
      <dgm:prSet/>
      <dgm:spPr/>
      <dgm:t>
        <a:bodyPr/>
        <a:lstStyle/>
        <a:p>
          <a:endParaRPr lang="en-US"/>
        </a:p>
      </dgm:t>
    </dgm:pt>
    <dgm:pt modelId="{3F828B23-A15C-49D9-9E8C-66602CB1BFF6}">
      <dgm:prSet/>
      <dgm:spPr/>
      <dgm:t>
        <a:bodyPr/>
        <a:lstStyle/>
        <a:p>
          <a:r>
            <a:rPr lang="en-SG"/>
            <a:t>The objective of Internet marketing—as in all marketing—is to build customer relationships so that the firm can achieve above-average returns (both by offering superior products or services and by communicating the brand’s features to the consumer). </a:t>
          </a:r>
          <a:endParaRPr lang="en-US"/>
        </a:p>
      </dgm:t>
    </dgm:pt>
    <dgm:pt modelId="{8D7CBF54-0284-4506-A0BB-AF1C62FA6594}" type="parTrans" cxnId="{D198222D-E7E3-4A50-93FB-50EF63B9D6C9}">
      <dgm:prSet/>
      <dgm:spPr/>
      <dgm:t>
        <a:bodyPr/>
        <a:lstStyle/>
        <a:p>
          <a:endParaRPr lang="en-US"/>
        </a:p>
      </dgm:t>
    </dgm:pt>
    <dgm:pt modelId="{2687B3F4-C4F4-4DD7-A9F9-558E2B0B78E9}" type="sibTrans" cxnId="{D198222D-E7E3-4A50-93FB-50EF63B9D6C9}">
      <dgm:prSet/>
      <dgm:spPr/>
      <dgm:t>
        <a:bodyPr/>
        <a:lstStyle/>
        <a:p>
          <a:endParaRPr lang="en-US"/>
        </a:p>
      </dgm:t>
    </dgm:pt>
    <dgm:pt modelId="{72F8532C-1020-4736-9C97-A4F215C5B44A}">
      <dgm:prSet/>
      <dgm:spPr/>
      <dgm:t>
        <a:bodyPr/>
        <a:lstStyle/>
        <a:p>
          <a:r>
            <a:rPr lang="en-SG"/>
            <a:t>These relationships are a foundation for the firm’s brand.</a:t>
          </a:r>
          <a:endParaRPr lang="en-US"/>
        </a:p>
      </dgm:t>
    </dgm:pt>
    <dgm:pt modelId="{17F7ABB3-D18C-49E6-9233-78A243B09D8C}" type="parTrans" cxnId="{E920B9A7-8A77-47DA-89E1-15ACDB5E87DC}">
      <dgm:prSet/>
      <dgm:spPr/>
      <dgm:t>
        <a:bodyPr/>
        <a:lstStyle/>
        <a:p>
          <a:endParaRPr lang="en-US"/>
        </a:p>
      </dgm:t>
    </dgm:pt>
    <dgm:pt modelId="{3051F324-88D0-41BD-96F5-54DB581D56DE}" type="sibTrans" cxnId="{E920B9A7-8A77-47DA-89E1-15ACDB5E87DC}">
      <dgm:prSet/>
      <dgm:spPr/>
      <dgm:t>
        <a:bodyPr/>
        <a:lstStyle/>
        <a:p>
          <a:endParaRPr lang="en-US"/>
        </a:p>
      </dgm:t>
    </dgm:pt>
    <dgm:pt modelId="{581B508B-7FAC-4C7A-A125-9D2444FFCB84}">
      <dgm:prSet/>
      <dgm:spPr/>
      <dgm:t>
        <a:bodyPr/>
        <a:lstStyle/>
        <a:p>
          <a:r>
            <a:rPr lang="en-SG"/>
            <a:t>But Internet marketing, including all forms of digital marketing, is also very different from ordinary marketing because the nature of the medium and its capabilities are so different from anything that has come before. </a:t>
          </a:r>
          <a:endParaRPr lang="en-US"/>
        </a:p>
      </dgm:t>
    </dgm:pt>
    <dgm:pt modelId="{D7208ADE-69E0-4C80-B0A7-6A23952276DD}" type="parTrans" cxnId="{E7EBFDCF-6485-4D21-9664-9AC42189B5D4}">
      <dgm:prSet/>
      <dgm:spPr/>
      <dgm:t>
        <a:bodyPr/>
        <a:lstStyle/>
        <a:p>
          <a:endParaRPr lang="en-US"/>
        </a:p>
      </dgm:t>
    </dgm:pt>
    <dgm:pt modelId="{B11B7BA4-E107-43D6-8096-E2A193F69849}" type="sibTrans" cxnId="{E7EBFDCF-6485-4D21-9664-9AC42189B5D4}">
      <dgm:prSet/>
      <dgm:spPr/>
      <dgm:t>
        <a:bodyPr/>
        <a:lstStyle/>
        <a:p>
          <a:endParaRPr lang="en-US"/>
        </a:p>
      </dgm:t>
    </dgm:pt>
    <dgm:pt modelId="{1352F0D1-DC74-4269-A968-86F678CBDECD}" type="pres">
      <dgm:prSet presAssocID="{FDDCBC49-781E-4D19-AC25-65F712ADB05F}" presName="linear" presStyleCnt="0">
        <dgm:presLayoutVars>
          <dgm:animLvl val="lvl"/>
          <dgm:resizeHandles val="exact"/>
        </dgm:presLayoutVars>
      </dgm:prSet>
      <dgm:spPr/>
    </dgm:pt>
    <dgm:pt modelId="{AEB5ABFF-4BEB-431E-94CD-85056CCE457D}" type="pres">
      <dgm:prSet presAssocID="{4639D731-A7FF-4D93-9B50-446F2565F554}" presName="parentText" presStyleLbl="node1" presStyleIdx="0" presStyleCnt="4">
        <dgm:presLayoutVars>
          <dgm:chMax val="0"/>
          <dgm:bulletEnabled val="1"/>
        </dgm:presLayoutVars>
      </dgm:prSet>
      <dgm:spPr/>
    </dgm:pt>
    <dgm:pt modelId="{34452744-0FC8-46D8-B05A-34479EF89860}" type="pres">
      <dgm:prSet presAssocID="{906FEFB3-23BC-4222-8773-40991F5FC190}" presName="spacer" presStyleCnt="0"/>
      <dgm:spPr/>
    </dgm:pt>
    <dgm:pt modelId="{B48366B3-3B34-478A-B29E-350A547B4224}" type="pres">
      <dgm:prSet presAssocID="{3F828B23-A15C-49D9-9E8C-66602CB1BFF6}" presName="parentText" presStyleLbl="node1" presStyleIdx="1" presStyleCnt="4">
        <dgm:presLayoutVars>
          <dgm:chMax val="0"/>
          <dgm:bulletEnabled val="1"/>
        </dgm:presLayoutVars>
      </dgm:prSet>
      <dgm:spPr/>
    </dgm:pt>
    <dgm:pt modelId="{69E4A35D-EC7B-4D91-BB3F-788F9E61D781}" type="pres">
      <dgm:prSet presAssocID="{2687B3F4-C4F4-4DD7-A9F9-558E2B0B78E9}" presName="spacer" presStyleCnt="0"/>
      <dgm:spPr/>
    </dgm:pt>
    <dgm:pt modelId="{0DCD48B5-2607-4EF8-B8B2-1F1DD6665A13}" type="pres">
      <dgm:prSet presAssocID="{72F8532C-1020-4736-9C97-A4F215C5B44A}" presName="parentText" presStyleLbl="node1" presStyleIdx="2" presStyleCnt="4">
        <dgm:presLayoutVars>
          <dgm:chMax val="0"/>
          <dgm:bulletEnabled val="1"/>
        </dgm:presLayoutVars>
      </dgm:prSet>
      <dgm:spPr/>
    </dgm:pt>
    <dgm:pt modelId="{4E76C561-58DC-4165-89FF-B38F61ED77A4}" type="pres">
      <dgm:prSet presAssocID="{3051F324-88D0-41BD-96F5-54DB581D56DE}" presName="spacer" presStyleCnt="0"/>
      <dgm:spPr/>
    </dgm:pt>
    <dgm:pt modelId="{91615D0D-1AFB-43BA-9E0F-A773901FA451}" type="pres">
      <dgm:prSet presAssocID="{581B508B-7FAC-4C7A-A125-9D2444FFCB84}" presName="parentText" presStyleLbl="node1" presStyleIdx="3" presStyleCnt="4">
        <dgm:presLayoutVars>
          <dgm:chMax val="0"/>
          <dgm:bulletEnabled val="1"/>
        </dgm:presLayoutVars>
      </dgm:prSet>
      <dgm:spPr/>
    </dgm:pt>
  </dgm:ptLst>
  <dgm:cxnLst>
    <dgm:cxn modelId="{CDF9F426-409F-41B4-B092-639174669494}" type="presOf" srcId="{581B508B-7FAC-4C7A-A125-9D2444FFCB84}" destId="{91615D0D-1AFB-43BA-9E0F-A773901FA451}" srcOrd="0" destOrd="0" presId="urn:microsoft.com/office/officeart/2005/8/layout/vList2"/>
    <dgm:cxn modelId="{D198222D-E7E3-4A50-93FB-50EF63B9D6C9}" srcId="{FDDCBC49-781E-4D19-AC25-65F712ADB05F}" destId="{3F828B23-A15C-49D9-9E8C-66602CB1BFF6}" srcOrd="1" destOrd="0" parTransId="{8D7CBF54-0284-4506-A0BB-AF1C62FA6594}" sibTransId="{2687B3F4-C4F4-4DD7-A9F9-558E2B0B78E9}"/>
    <dgm:cxn modelId="{F4A87256-0C25-4E1E-99D4-F4F74399D6C0}" type="presOf" srcId="{3F828B23-A15C-49D9-9E8C-66602CB1BFF6}" destId="{B48366B3-3B34-478A-B29E-350A547B4224}" srcOrd="0" destOrd="0" presId="urn:microsoft.com/office/officeart/2005/8/layout/vList2"/>
    <dgm:cxn modelId="{E920B9A7-8A77-47DA-89E1-15ACDB5E87DC}" srcId="{FDDCBC49-781E-4D19-AC25-65F712ADB05F}" destId="{72F8532C-1020-4736-9C97-A4F215C5B44A}" srcOrd="2" destOrd="0" parTransId="{17F7ABB3-D18C-49E6-9233-78A243B09D8C}" sibTransId="{3051F324-88D0-41BD-96F5-54DB581D56DE}"/>
    <dgm:cxn modelId="{D4F132C5-091A-44E5-B5C2-94C19FBB13F4}" type="presOf" srcId="{FDDCBC49-781E-4D19-AC25-65F712ADB05F}" destId="{1352F0D1-DC74-4269-A968-86F678CBDECD}" srcOrd="0" destOrd="0" presId="urn:microsoft.com/office/officeart/2005/8/layout/vList2"/>
    <dgm:cxn modelId="{BF776FC7-4C4D-4524-9EB5-DDE2F2E775D8}" type="presOf" srcId="{4639D731-A7FF-4D93-9B50-446F2565F554}" destId="{AEB5ABFF-4BEB-431E-94CD-85056CCE457D}" srcOrd="0" destOrd="0" presId="urn:microsoft.com/office/officeart/2005/8/layout/vList2"/>
    <dgm:cxn modelId="{4CC74DCA-7B9A-41F1-9BFB-964B4BA24B86}" type="presOf" srcId="{72F8532C-1020-4736-9C97-A4F215C5B44A}" destId="{0DCD48B5-2607-4EF8-B8B2-1F1DD6665A13}" srcOrd="0" destOrd="0" presId="urn:microsoft.com/office/officeart/2005/8/layout/vList2"/>
    <dgm:cxn modelId="{E7EBFDCF-6485-4D21-9664-9AC42189B5D4}" srcId="{FDDCBC49-781E-4D19-AC25-65F712ADB05F}" destId="{581B508B-7FAC-4C7A-A125-9D2444FFCB84}" srcOrd="3" destOrd="0" parTransId="{D7208ADE-69E0-4C80-B0A7-6A23952276DD}" sibTransId="{B11B7BA4-E107-43D6-8096-E2A193F69849}"/>
    <dgm:cxn modelId="{BB0045FC-C456-4FE3-AE6C-B54F94D991E4}" srcId="{FDDCBC49-781E-4D19-AC25-65F712ADB05F}" destId="{4639D731-A7FF-4D93-9B50-446F2565F554}" srcOrd="0" destOrd="0" parTransId="{6F2D33D1-6691-4D74-9D3C-2CF4BFA2347F}" sibTransId="{906FEFB3-23BC-4222-8773-40991F5FC190}"/>
    <dgm:cxn modelId="{FCE41E10-282E-472A-9704-8240F103277D}" type="presParOf" srcId="{1352F0D1-DC74-4269-A968-86F678CBDECD}" destId="{AEB5ABFF-4BEB-431E-94CD-85056CCE457D}" srcOrd="0" destOrd="0" presId="urn:microsoft.com/office/officeart/2005/8/layout/vList2"/>
    <dgm:cxn modelId="{DE6DABD4-4FCB-451F-91E2-AA2A0E7C2273}" type="presParOf" srcId="{1352F0D1-DC74-4269-A968-86F678CBDECD}" destId="{34452744-0FC8-46D8-B05A-34479EF89860}" srcOrd="1" destOrd="0" presId="urn:microsoft.com/office/officeart/2005/8/layout/vList2"/>
    <dgm:cxn modelId="{A1B2EC7D-A79E-411B-A852-366F45324359}" type="presParOf" srcId="{1352F0D1-DC74-4269-A968-86F678CBDECD}" destId="{B48366B3-3B34-478A-B29E-350A547B4224}" srcOrd="2" destOrd="0" presId="urn:microsoft.com/office/officeart/2005/8/layout/vList2"/>
    <dgm:cxn modelId="{712E85C2-A616-40E0-ACA0-12A693A7014E}" type="presParOf" srcId="{1352F0D1-DC74-4269-A968-86F678CBDECD}" destId="{69E4A35D-EC7B-4D91-BB3F-788F9E61D781}" srcOrd="3" destOrd="0" presId="urn:microsoft.com/office/officeart/2005/8/layout/vList2"/>
    <dgm:cxn modelId="{FD357A72-59E5-498B-B327-A93457F8A466}" type="presParOf" srcId="{1352F0D1-DC74-4269-A968-86F678CBDECD}" destId="{0DCD48B5-2607-4EF8-B8B2-1F1DD6665A13}" srcOrd="4" destOrd="0" presId="urn:microsoft.com/office/officeart/2005/8/layout/vList2"/>
    <dgm:cxn modelId="{B7A1631E-3DAF-4331-B64B-9D5DA7FC8A19}" type="presParOf" srcId="{1352F0D1-DC74-4269-A968-86F678CBDECD}" destId="{4E76C561-58DC-4165-89FF-B38F61ED77A4}" srcOrd="5" destOrd="0" presId="urn:microsoft.com/office/officeart/2005/8/layout/vList2"/>
    <dgm:cxn modelId="{C94D61F7-F253-41B9-81A7-792A58A361FA}" type="presParOf" srcId="{1352F0D1-DC74-4269-A968-86F678CBDECD}" destId="{91615D0D-1AFB-43BA-9E0F-A773901FA45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3F5E5F-2FB6-4502-B10B-4224C853FBA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7C84B14-3617-48EE-855D-3CB77965A3E2}">
      <dgm:prSet/>
      <dgm:spPr/>
      <dgm:t>
        <a:bodyPr/>
        <a:lstStyle/>
        <a:p>
          <a:r>
            <a:rPr lang="en-SG"/>
            <a:t>A second strategic management issue involves the integration of all these different marketing platforms into a single coherent branding message. </a:t>
          </a:r>
          <a:endParaRPr lang="en-US"/>
        </a:p>
      </dgm:t>
    </dgm:pt>
    <dgm:pt modelId="{D936534F-BCA9-4F61-B8D8-B1E94588DE9C}" type="parTrans" cxnId="{6E83A033-BC30-4C47-944B-89C9C37B5305}">
      <dgm:prSet/>
      <dgm:spPr/>
      <dgm:t>
        <a:bodyPr/>
        <a:lstStyle/>
        <a:p>
          <a:endParaRPr lang="en-US"/>
        </a:p>
      </dgm:t>
    </dgm:pt>
    <dgm:pt modelId="{5AC91973-E5A2-474D-9DFE-157C35CBA524}" type="sibTrans" cxnId="{6E83A033-BC30-4C47-944B-89C9C37B5305}">
      <dgm:prSet/>
      <dgm:spPr/>
      <dgm:t>
        <a:bodyPr/>
        <a:lstStyle/>
        <a:p>
          <a:endParaRPr lang="en-US"/>
        </a:p>
      </dgm:t>
    </dgm:pt>
    <dgm:pt modelId="{7E3C269B-218A-4E39-8586-7AAEF6D755A2}">
      <dgm:prSet/>
      <dgm:spPr/>
      <dgm:t>
        <a:bodyPr/>
        <a:lstStyle/>
        <a:p>
          <a:r>
            <a:rPr lang="en-SG"/>
            <a:t>Often, there are different groups with different skill sets involved in Web site design, search engine and display marketing, social media marketing, and offline marketing. </a:t>
          </a:r>
          <a:endParaRPr lang="en-US"/>
        </a:p>
      </dgm:t>
    </dgm:pt>
    <dgm:pt modelId="{7B7FA7A1-0804-4ECD-B765-A49EF01EA214}" type="parTrans" cxnId="{652A1ACD-32F7-449A-97D6-1B2FB8D13E85}">
      <dgm:prSet/>
      <dgm:spPr/>
      <dgm:t>
        <a:bodyPr/>
        <a:lstStyle/>
        <a:p>
          <a:endParaRPr lang="en-US"/>
        </a:p>
      </dgm:t>
    </dgm:pt>
    <dgm:pt modelId="{F3D166DF-B0A5-4374-80C1-3E934675DD19}" type="sibTrans" cxnId="{652A1ACD-32F7-449A-97D6-1B2FB8D13E85}">
      <dgm:prSet/>
      <dgm:spPr/>
      <dgm:t>
        <a:bodyPr/>
        <a:lstStyle/>
        <a:p>
          <a:endParaRPr lang="en-US"/>
        </a:p>
      </dgm:t>
    </dgm:pt>
    <dgm:pt modelId="{9EA9E6AF-F552-4F83-8CDF-7F7B5993261C}">
      <dgm:prSet/>
      <dgm:spPr/>
      <dgm:t>
        <a:bodyPr/>
        <a:lstStyle/>
        <a:p>
          <a:r>
            <a:rPr lang="en-SG" u="sng"/>
            <a:t>Getting all these different specialties to work together and coordinate their campaigns can be very difficult.</a:t>
          </a:r>
          <a:endParaRPr lang="en-US"/>
        </a:p>
      </dgm:t>
    </dgm:pt>
    <dgm:pt modelId="{21D0549E-95E7-45E1-B595-60BC7D025A7C}" type="parTrans" cxnId="{2D666520-C607-498F-9C10-B9930A7E12D2}">
      <dgm:prSet/>
      <dgm:spPr/>
      <dgm:t>
        <a:bodyPr/>
        <a:lstStyle/>
        <a:p>
          <a:endParaRPr lang="en-US"/>
        </a:p>
      </dgm:t>
    </dgm:pt>
    <dgm:pt modelId="{33AC8D56-840F-4B92-B259-9C3ADD867EED}" type="sibTrans" cxnId="{2D666520-C607-498F-9C10-B9930A7E12D2}">
      <dgm:prSet/>
      <dgm:spPr/>
      <dgm:t>
        <a:bodyPr/>
        <a:lstStyle/>
        <a:p>
          <a:endParaRPr lang="en-US"/>
        </a:p>
      </dgm:t>
    </dgm:pt>
    <dgm:pt modelId="{B10C6DEA-485D-4408-8D32-9C6DA99146B3}">
      <dgm:prSet/>
      <dgm:spPr/>
      <dgm:t>
        <a:bodyPr/>
        <a:lstStyle/>
        <a:p>
          <a:r>
            <a:rPr lang="en-SG"/>
            <a:t>The danger is that a firm ends up with different teams managing each of the four platforms rather than a single team managing the digital online presence, or for that matter, marketing for the entire firm including retail outlets. </a:t>
          </a:r>
          <a:endParaRPr lang="en-US"/>
        </a:p>
      </dgm:t>
    </dgm:pt>
    <dgm:pt modelId="{4774DE16-7EBD-4204-8C1A-CA378917A450}" type="parTrans" cxnId="{B0E4D754-21A1-4397-BC07-1776DF29E7F9}">
      <dgm:prSet/>
      <dgm:spPr/>
      <dgm:t>
        <a:bodyPr/>
        <a:lstStyle/>
        <a:p>
          <a:endParaRPr lang="en-US"/>
        </a:p>
      </dgm:t>
    </dgm:pt>
    <dgm:pt modelId="{EEE4C77F-8062-4781-8E89-801AD24F10E2}" type="sibTrans" cxnId="{B0E4D754-21A1-4397-BC07-1776DF29E7F9}">
      <dgm:prSet/>
      <dgm:spPr/>
      <dgm:t>
        <a:bodyPr/>
        <a:lstStyle/>
        <a:p>
          <a:endParaRPr lang="en-US"/>
        </a:p>
      </dgm:t>
    </dgm:pt>
    <dgm:pt modelId="{59B5FA78-D975-44B0-84FF-84225A81B32B}" type="pres">
      <dgm:prSet presAssocID="{D23F5E5F-2FB6-4502-B10B-4224C853FBAA}" presName="root" presStyleCnt="0">
        <dgm:presLayoutVars>
          <dgm:dir/>
          <dgm:resizeHandles val="exact"/>
        </dgm:presLayoutVars>
      </dgm:prSet>
      <dgm:spPr/>
    </dgm:pt>
    <dgm:pt modelId="{F7C671E5-289F-4CB1-9CC5-644D848F0D4C}" type="pres">
      <dgm:prSet presAssocID="{C7C84B14-3617-48EE-855D-3CB77965A3E2}" presName="compNode" presStyleCnt="0"/>
      <dgm:spPr/>
    </dgm:pt>
    <dgm:pt modelId="{420335C3-A8E1-4234-9C96-26A0BC6283FB}" type="pres">
      <dgm:prSet presAssocID="{C7C84B14-3617-48EE-855D-3CB77965A3E2}" presName="bgRect" presStyleLbl="bgShp" presStyleIdx="0" presStyleCnt="4"/>
      <dgm:spPr/>
    </dgm:pt>
    <dgm:pt modelId="{C24A0C0D-B767-43C3-94C0-FA5201AF9056}" type="pres">
      <dgm:prSet presAssocID="{C7C84B14-3617-48EE-855D-3CB77965A3E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DB9FBF1D-C48A-490F-A39E-D7D48BFAE00E}" type="pres">
      <dgm:prSet presAssocID="{C7C84B14-3617-48EE-855D-3CB77965A3E2}" presName="spaceRect" presStyleCnt="0"/>
      <dgm:spPr/>
    </dgm:pt>
    <dgm:pt modelId="{35F38ECA-78F2-4CCD-8E23-212C319CFC05}" type="pres">
      <dgm:prSet presAssocID="{C7C84B14-3617-48EE-855D-3CB77965A3E2}" presName="parTx" presStyleLbl="revTx" presStyleIdx="0" presStyleCnt="4">
        <dgm:presLayoutVars>
          <dgm:chMax val="0"/>
          <dgm:chPref val="0"/>
        </dgm:presLayoutVars>
      </dgm:prSet>
      <dgm:spPr/>
    </dgm:pt>
    <dgm:pt modelId="{EF51A852-4A35-4AEA-8686-9B331596A5F1}" type="pres">
      <dgm:prSet presAssocID="{5AC91973-E5A2-474D-9DFE-157C35CBA524}" presName="sibTrans" presStyleCnt="0"/>
      <dgm:spPr/>
    </dgm:pt>
    <dgm:pt modelId="{5C5DF3E8-F197-450A-8440-87E50819F42B}" type="pres">
      <dgm:prSet presAssocID="{7E3C269B-218A-4E39-8586-7AAEF6D755A2}" presName="compNode" presStyleCnt="0"/>
      <dgm:spPr/>
    </dgm:pt>
    <dgm:pt modelId="{5D6EA2E4-88B2-43F0-A59C-F7E716014598}" type="pres">
      <dgm:prSet presAssocID="{7E3C269B-218A-4E39-8586-7AAEF6D755A2}" presName="bgRect" presStyleLbl="bgShp" presStyleIdx="1" presStyleCnt="4"/>
      <dgm:spPr/>
    </dgm:pt>
    <dgm:pt modelId="{8D79BAA0-D278-4C7A-BD19-74F49E4E505E}" type="pres">
      <dgm:prSet presAssocID="{7E3C269B-218A-4E39-8586-7AAEF6D755A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47274AF8-AF5D-4616-AA35-FEAD6CC60141}" type="pres">
      <dgm:prSet presAssocID="{7E3C269B-218A-4E39-8586-7AAEF6D755A2}" presName="spaceRect" presStyleCnt="0"/>
      <dgm:spPr/>
    </dgm:pt>
    <dgm:pt modelId="{8F36767B-9DD4-460D-8578-085A1BB0D4F2}" type="pres">
      <dgm:prSet presAssocID="{7E3C269B-218A-4E39-8586-7AAEF6D755A2}" presName="parTx" presStyleLbl="revTx" presStyleIdx="1" presStyleCnt="4">
        <dgm:presLayoutVars>
          <dgm:chMax val="0"/>
          <dgm:chPref val="0"/>
        </dgm:presLayoutVars>
      </dgm:prSet>
      <dgm:spPr/>
    </dgm:pt>
    <dgm:pt modelId="{E9C10253-5D80-48E3-A98A-55984D2294C2}" type="pres">
      <dgm:prSet presAssocID="{F3D166DF-B0A5-4374-80C1-3E934675DD19}" presName="sibTrans" presStyleCnt="0"/>
      <dgm:spPr/>
    </dgm:pt>
    <dgm:pt modelId="{D249B551-CC57-44E7-84C9-9C12BE0B179F}" type="pres">
      <dgm:prSet presAssocID="{9EA9E6AF-F552-4F83-8CDF-7F7B5993261C}" presName="compNode" presStyleCnt="0"/>
      <dgm:spPr/>
    </dgm:pt>
    <dgm:pt modelId="{44D2D77D-633D-488D-B5BE-3F28E3C1F9CE}" type="pres">
      <dgm:prSet presAssocID="{9EA9E6AF-F552-4F83-8CDF-7F7B5993261C}" presName="bgRect" presStyleLbl="bgShp" presStyleIdx="2" presStyleCnt="4"/>
      <dgm:spPr/>
    </dgm:pt>
    <dgm:pt modelId="{6CA52894-77FB-4C7A-81FA-10FD30F55ACD}" type="pres">
      <dgm:prSet presAssocID="{9EA9E6AF-F552-4F83-8CDF-7F7B5993261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iter"/>
        </a:ext>
      </dgm:extLst>
    </dgm:pt>
    <dgm:pt modelId="{59247F82-9FE2-48C3-9A13-CB6021F70A45}" type="pres">
      <dgm:prSet presAssocID="{9EA9E6AF-F552-4F83-8CDF-7F7B5993261C}" presName="spaceRect" presStyleCnt="0"/>
      <dgm:spPr/>
    </dgm:pt>
    <dgm:pt modelId="{2DF15C72-9CC6-4DC0-AA4D-FDA9D062A697}" type="pres">
      <dgm:prSet presAssocID="{9EA9E6AF-F552-4F83-8CDF-7F7B5993261C}" presName="parTx" presStyleLbl="revTx" presStyleIdx="2" presStyleCnt="4">
        <dgm:presLayoutVars>
          <dgm:chMax val="0"/>
          <dgm:chPref val="0"/>
        </dgm:presLayoutVars>
      </dgm:prSet>
      <dgm:spPr/>
    </dgm:pt>
    <dgm:pt modelId="{16A36884-797C-4FF4-92D8-62014BE81094}" type="pres">
      <dgm:prSet presAssocID="{33AC8D56-840F-4B92-B259-9C3ADD867EED}" presName="sibTrans" presStyleCnt="0"/>
      <dgm:spPr/>
    </dgm:pt>
    <dgm:pt modelId="{4EC70AEE-31CD-413C-8DA2-C1352C070ED4}" type="pres">
      <dgm:prSet presAssocID="{B10C6DEA-485D-4408-8D32-9C6DA99146B3}" presName="compNode" presStyleCnt="0"/>
      <dgm:spPr/>
    </dgm:pt>
    <dgm:pt modelId="{5A6967CE-B870-4E93-8A49-D94A0A62E1F8}" type="pres">
      <dgm:prSet presAssocID="{B10C6DEA-485D-4408-8D32-9C6DA99146B3}" presName="bgRect" presStyleLbl="bgShp" presStyleIdx="3" presStyleCnt="4"/>
      <dgm:spPr/>
    </dgm:pt>
    <dgm:pt modelId="{B968C4B6-0A86-411C-86A1-8F69D95F38A2}" type="pres">
      <dgm:prSet presAssocID="{B10C6DEA-485D-4408-8D32-9C6DA99146B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Network"/>
        </a:ext>
      </dgm:extLst>
    </dgm:pt>
    <dgm:pt modelId="{BDCB86CF-5420-4E8A-9D37-DFDDD453FC4B}" type="pres">
      <dgm:prSet presAssocID="{B10C6DEA-485D-4408-8D32-9C6DA99146B3}" presName="spaceRect" presStyleCnt="0"/>
      <dgm:spPr/>
    </dgm:pt>
    <dgm:pt modelId="{2B651E70-4F71-4B5B-923D-FAB67C194ABF}" type="pres">
      <dgm:prSet presAssocID="{B10C6DEA-485D-4408-8D32-9C6DA99146B3}" presName="parTx" presStyleLbl="revTx" presStyleIdx="3" presStyleCnt="4">
        <dgm:presLayoutVars>
          <dgm:chMax val="0"/>
          <dgm:chPref val="0"/>
        </dgm:presLayoutVars>
      </dgm:prSet>
      <dgm:spPr/>
    </dgm:pt>
  </dgm:ptLst>
  <dgm:cxnLst>
    <dgm:cxn modelId="{2D666520-C607-498F-9C10-B9930A7E12D2}" srcId="{D23F5E5F-2FB6-4502-B10B-4224C853FBAA}" destId="{9EA9E6AF-F552-4F83-8CDF-7F7B5993261C}" srcOrd="2" destOrd="0" parTransId="{21D0549E-95E7-45E1-B595-60BC7D025A7C}" sibTransId="{33AC8D56-840F-4B92-B259-9C3ADD867EED}"/>
    <dgm:cxn modelId="{6E83A033-BC30-4C47-944B-89C9C37B5305}" srcId="{D23F5E5F-2FB6-4502-B10B-4224C853FBAA}" destId="{C7C84B14-3617-48EE-855D-3CB77965A3E2}" srcOrd="0" destOrd="0" parTransId="{D936534F-BCA9-4F61-B8D8-B1E94588DE9C}" sibTransId="{5AC91973-E5A2-474D-9DFE-157C35CBA524}"/>
    <dgm:cxn modelId="{D1ACC968-33AB-429D-9DDD-5C447F45B955}" type="presOf" srcId="{7E3C269B-218A-4E39-8586-7AAEF6D755A2}" destId="{8F36767B-9DD4-460D-8578-085A1BB0D4F2}" srcOrd="0" destOrd="0" presId="urn:microsoft.com/office/officeart/2018/2/layout/IconVerticalSolidList"/>
    <dgm:cxn modelId="{B0E4D754-21A1-4397-BC07-1776DF29E7F9}" srcId="{D23F5E5F-2FB6-4502-B10B-4224C853FBAA}" destId="{B10C6DEA-485D-4408-8D32-9C6DA99146B3}" srcOrd="3" destOrd="0" parTransId="{4774DE16-7EBD-4204-8C1A-CA378917A450}" sibTransId="{EEE4C77F-8062-4781-8E89-801AD24F10E2}"/>
    <dgm:cxn modelId="{057EF0B8-FC7F-4FAD-9123-79E1694B3395}" type="presOf" srcId="{C7C84B14-3617-48EE-855D-3CB77965A3E2}" destId="{35F38ECA-78F2-4CCD-8E23-212C319CFC05}" srcOrd="0" destOrd="0" presId="urn:microsoft.com/office/officeart/2018/2/layout/IconVerticalSolidList"/>
    <dgm:cxn modelId="{652A1ACD-32F7-449A-97D6-1B2FB8D13E85}" srcId="{D23F5E5F-2FB6-4502-B10B-4224C853FBAA}" destId="{7E3C269B-218A-4E39-8586-7AAEF6D755A2}" srcOrd="1" destOrd="0" parTransId="{7B7FA7A1-0804-4ECD-B765-A49EF01EA214}" sibTransId="{F3D166DF-B0A5-4374-80C1-3E934675DD19}"/>
    <dgm:cxn modelId="{4883AFE5-B2DE-4529-B63D-6CB37E05DE3E}" type="presOf" srcId="{D23F5E5F-2FB6-4502-B10B-4224C853FBAA}" destId="{59B5FA78-D975-44B0-84FF-84225A81B32B}" srcOrd="0" destOrd="0" presId="urn:microsoft.com/office/officeart/2018/2/layout/IconVerticalSolidList"/>
    <dgm:cxn modelId="{C9C1E9E9-5BD3-4B62-AB3B-A173FDCA3691}" type="presOf" srcId="{9EA9E6AF-F552-4F83-8CDF-7F7B5993261C}" destId="{2DF15C72-9CC6-4DC0-AA4D-FDA9D062A697}" srcOrd="0" destOrd="0" presId="urn:microsoft.com/office/officeart/2018/2/layout/IconVerticalSolidList"/>
    <dgm:cxn modelId="{AC8813FC-9F28-48EC-8A4F-20885FCD7AF2}" type="presOf" srcId="{B10C6DEA-485D-4408-8D32-9C6DA99146B3}" destId="{2B651E70-4F71-4B5B-923D-FAB67C194ABF}" srcOrd="0" destOrd="0" presId="urn:microsoft.com/office/officeart/2018/2/layout/IconVerticalSolidList"/>
    <dgm:cxn modelId="{A39D9C99-7962-4E02-9BA4-76C1825A8369}" type="presParOf" srcId="{59B5FA78-D975-44B0-84FF-84225A81B32B}" destId="{F7C671E5-289F-4CB1-9CC5-644D848F0D4C}" srcOrd="0" destOrd="0" presId="urn:microsoft.com/office/officeart/2018/2/layout/IconVerticalSolidList"/>
    <dgm:cxn modelId="{40FA1DB0-3E36-47B9-9CAF-CF5E56623D7D}" type="presParOf" srcId="{F7C671E5-289F-4CB1-9CC5-644D848F0D4C}" destId="{420335C3-A8E1-4234-9C96-26A0BC6283FB}" srcOrd="0" destOrd="0" presId="urn:microsoft.com/office/officeart/2018/2/layout/IconVerticalSolidList"/>
    <dgm:cxn modelId="{52CB650C-AE11-4751-AF47-60176F6B4081}" type="presParOf" srcId="{F7C671E5-289F-4CB1-9CC5-644D848F0D4C}" destId="{C24A0C0D-B767-43C3-94C0-FA5201AF9056}" srcOrd="1" destOrd="0" presId="urn:microsoft.com/office/officeart/2018/2/layout/IconVerticalSolidList"/>
    <dgm:cxn modelId="{C304121B-693B-4E12-AD02-C788385B9BB3}" type="presParOf" srcId="{F7C671E5-289F-4CB1-9CC5-644D848F0D4C}" destId="{DB9FBF1D-C48A-490F-A39E-D7D48BFAE00E}" srcOrd="2" destOrd="0" presId="urn:microsoft.com/office/officeart/2018/2/layout/IconVerticalSolidList"/>
    <dgm:cxn modelId="{FF417539-7EB7-4A79-AAE9-72FB9BB343BB}" type="presParOf" srcId="{F7C671E5-289F-4CB1-9CC5-644D848F0D4C}" destId="{35F38ECA-78F2-4CCD-8E23-212C319CFC05}" srcOrd="3" destOrd="0" presId="urn:microsoft.com/office/officeart/2018/2/layout/IconVerticalSolidList"/>
    <dgm:cxn modelId="{7B675FA6-FE60-4A2B-AF28-D95815F6C431}" type="presParOf" srcId="{59B5FA78-D975-44B0-84FF-84225A81B32B}" destId="{EF51A852-4A35-4AEA-8686-9B331596A5F1}" srcOrd="1" destOrd="0" presId="urn:microsoft.com/office/officeart/2018/2/layout/IconVerticalSolidList"/>
    <dgm:cxn modelId="{B4786BC6-C42F-4D71-8716-2BA290C007B2}" type="presParOf" srcId="{59B5FA78-D975-44B0-84FF-84225A81B32B}" destId="{5C5DF3E8-F197-450A-8440-87E50819F42B}" srcOrd="2" destOrd="0" presId="urn:microsoft.com/office/officeart/2018/2/layout/IconVerticalSolidList"/>
    <dgm:cxn modelId="{C2889AA7-6483-4252-9D1F-105960946621}" type="presParOf" srcId="{5C5DF3E8-F197-450A-8440-87E50819F42B}" destId="{5D6EA2E4-88B2-43F0-A59C-F7E716014598}" srcOrd="0" destOrd="0" presId="urn:microsoft.com/office/officeart/2018/2/layout/IconVerticalSolidList"/>
    <dgm:cxn modelId="{129904F1-EBAB-4D90-A03A-7A55CCC8C961}" type="presParOf" srcId="{5C5DF3E8-F197-450A-8440-87E50819F42B}" destId="{8D79BAA0-D278-4C7A-BD19-74F49E4E505E}" srcOrd="1" destOrd="0" presId="urn:microsoft.com/office/officeart/2018/2/layout/IconVerticalSolidList"/>
    <dgm:cxn modelId="{8180CFC2-86FA-4F52-8703-95632C3F1FE5}" type="presParOf" srcId="{5C5DF3E8-F197-450A-8440-87E50819F42B}" destId="{47274AF8-AF5D-4616-AA35-FEAD6CC60141}" srcOrd="2" destOrd="0" presId="urn:microsoft.com/office/officeart/2018/2/layout/IconVerticalSolidList"/>
    <dgm:cxn modelId="{EAFBE2A0-9969-4158-B8C6-15F6588FF4D5}" type="presParOf" srcId="{5C5DF3E8-F197-450A-8440-87E50819F42B}" destId="{8F36767B-9DD4-460D-8578-085A1BB0D4F2}" srcOrd="3" destOrd="0" presId="urn:microsoft.com/office/officeart/2018/2/layout/IconVerticalSolidList"/>
    <dgm:cxn modelId="{80D8BFB2-9B2B-4C63-843D-B6A8A50DAC7C}" type="presParOf" srcId="{59B5FA78-D975-44B0-84FF-84225A81B32B}" destId="{E9C10253-5D80-48E3-A98A-55984D2294C2}" srcOrd="3" destOrd="0" presId="urn:microsoft.com/office/officeart/2018/2/layout/IconVerticalSolidList"/>
    <dgm:cxn modelId="{12B38D93-A367-476E-9F10-E1B146ED8F6D}" type="presParOf" srcId="{59B5FA78-D975-44B0-84FF-84225A81B32B}" destId="{D249B551-CC57-44E7-84C9-9C12BE0B179F}" srcOrd="4" destOrd="0" presId="urn:microsoft.com/office/officeart/2018/2/layout/IconVerticalSolidList"/>
    <dgm:cxn modelId="{7DAE3EEF-556C-422A-8555-99B5AB171113}" type="presParOf" srcId="{D249B551-CC57-44E7-84C9-9C12BE0B179F}" destId="{44D2D77D-633D-488D-B5BE-3F28E3C1F9CE}" srcOrd="0" destOrd="0" presId="urn:microsoft.com/office/officeart/2018/2/layout/IconVerticalSolidList"/>
    <dgm:cxn modelId="{039E8E70-15E2-486E-8BBF-A814C8828341}" type="presParOf" srcId="{D249B551-CC57-44E7-84C9-9C12BE0B179F}" destId="{6CA52894-77FB-4C7A-81FA-10FD30F55ACD}" srcOrd="1" destOrd="0" presId="urn:microsoft.com/office/officeart/2018/2/layout/IconVerticalSolidList"/>
    <dgm:cxn modelId="{36EEF39C-639A-41A6-AE3D-3D6D51421D79}" type="presParOf" srcId="{D249B551-CC57-44E7-84C9-9C12BE0B179F}" destId="{59247F82-9FE2-48C3-9A13-CB6021F70A45}" srcOrd="2" destOrd="0" presId="urn:microsoft.com/office/officeart/2018/2/layout/IconVerticalSolidList"/>
    <dgm:cxn modelId="{1AA56782-433D-4E14-ADE3-94325704E36A}" type="presParOf" srcId="{D249B551-CC57-44E7-84C9-9C12BE0B179F}" destId="{2DF15C72-9CC6-4DC0-AA4D-FDA9D062A697}" srcOrd="3" destOrd="0" presId="urn:microsoft.com/office/officeart/2018/2/layout/IconVerticalSolidList"/>
    <dgm:cxn modelId="{57DE8423-EE50-4E06-AFF8-082920339697}" type="presParOf" srcId="{59B5FA78-D975-44B0-84FF-84225A81B32B}" destId="{16A36884-797C-4FF4-92D8-62014BE81094}" srcOrd="5" destOrd="0" presId="urn:microsoft.com/office/officeart/2018/2/layout/IconVerticalSolidList"/>
    <dgm:cxn modelId="{C41035C7-08FE-46BD-9046-BC7CF4ACD77E}" type="presParOf" srcId="{59B5FA78-D975-44B0-84FF-84225A81B32B}" destId="{4EC70AEE-31CD-413C-8DA2-C1352C070ED4}" srcOrd="6" destOrd="0" presId="urn:microsoft.com/office/officeart/2018/2/layout/IconVerticalSolidList"/>
    <dgm:cxn modelId="{0759EE62-C4B1-4757-AF98-3451F234E65B}" type="presParOf" srcId="{4EC70AEE-31CD-413C-8DA2-C1352C070ED4}" destId="{5A6967CE-B870-4E93-8A49-D94A0A62E1F8}" srcOrd="0" destOrd="0" presId="urn:microsoft.com/office/officeart/2018/2/layout/IconVerticalSolidList"/>
    <dgm:cxn modelId="{7C619DC7-9CC3-4BCE-9463-27EF509DF271}" type="presParOf" srcId="{4EC70AEE-31CD-413C-8DA2-C1352C070ED4}" destId="{B968C4B6-0A86-411C-86A1-8F69D95F38A2}" srcOrd="1" destOrd="0" presId="urn:microsoft.com/office/officeart/2018/2/layout/IconVerticalSolidList"/>
    <dgm:cxn modelId="{20167EDF-E4DF-476F-B6FA-8B7872782899}" type="presParOf" srcId="{4EC70AEE-31CD-413C-8DA2-C1352C070ED4}" destId="{BDCB86CF-5420-4E8A-9D37-DFDDD453FC4B}" srcOrd="2" destOrd="0" presId="urn:microsoft.com/office/officeart/2018/2/layout/IconVerticalSolidList"/>
    <dgm:cxn modelId="{F82CC55C-1228-4AC4-AC2B-26522FB9C9A0}" type="presParOf" srcId="{4EC70AEE-31CD-413C-8DA2-C1352C070ED4}" destId="{2B651E70-4F71-4B5B-923D-FAB67C194AB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C3685E-F738-4E52-B3AF-6499555BFFC0}"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7648B62-5680-4BA5-A241-BB8203C469AE}">
      <dgm:prSet/>
      <dgm:spPr/>
      <dgm:t>
        <a:bodyPr/>
        <a:lstStyle/>
        <a:p>
          <a:pPr>
            <a:defRPr cap="all"/>
          </a:pPr>
          <a:r>
            <a:rPr lang="en-SG"/>
            <a:t>Theoretically, online advertising can personalize every ad message to precisely fit the needs, interests, and values of each consumer.</a:t>
          </a:r>
          <a:endParaRPr lang="en-US"/>
        </a:p>
      </dgm:t>
    </dgm:pt>
    <dgm:pt modelId="{FEB2C54B-709F-4E78-8014-94FB50DA95A3}" type="parTrans" cxnId="{B07573F5-5A5B-413D-A84D-243054851D44}">
      <dgm:prSet/>
      <dgm:spPr/>
      <dgm:t>
        <a:bodyPr/>
        <a:lstStyle/>
        <a:p>
          <a:endParaRPr lang="en-US"/>
        </a:p>
      </dgm:t>
    </dgm:pt>
    <dgm:pt modelId="{1E8EEDC9-7F69-4323-B045-0370866129B3}" type="sibTrans" cxnId="{B07573F5-5A5B-413D-A84D-243054851D44}">
      <dgm:prSet/>
      <dgm:spPr/>
      <dgm:t>
        <a:bodyPr/>
        <a:lstStyle/>
        <a:p>
          <a:endParaRPr lang="en-US"/>
        </a:p>
      </dgm:t>
    </dgm:pt>
    <dgm:pt modelId="{722F9454-B362-4077-A4DB-F198B5203087}">
      <dgm:prSet/>
      <dgm:spPr/>
      <dgm:t>
        <a:bodyPr/>
        <a:lstStyle/>
        <a:p>
          <a:pPr>
            <a:defRPr cap="all"/>
          </a:pPr>
          <a:r>
            <a:rPr lang="en-SG"/>
            <a:t>Online advertisements also provide greater opportunities for interactivity— two-way communication between advertisers and potential customers. </a:t>
          </a:r>
          <a:endParaRPr lang="en-US"/>
        </a:p>
      </dgm:t>
    </dgm:pt>
    <dgm:pt modelId="{CE50EF49-C47D-4A68-92F5-675E5B34A9FB}" type="parTrans" cxnId="{F4B5BBF8-CB86-4DA7-872D-81F9708F7839}">
      <dgm:prSet/>
      <dgm:spPr/>
      <dgm:t>
        <a:bodyPr/>
        <a:lstStyle/>
        <a:p>
          <a:endParaRPr lang="en-US"/>
        </a:p>
      </dgm:t>
    </dgm:pt>
    <dgm:pt modelId="{E526438A-2E29-481E-B711-799460F2A1EB}" type="sibTrans" cxnId="{F4B5BBF8-CB86-4DA7-872D-81F9708F7839}">
      <dgm:prSet/>
      <dgm:spPr/>
      <dgm:t>
        <a:bodyPr/>
        <a:lstStyle/>
        <a:p>
          <a:endParaRPr lang="en-US"/>
        </a:p>
      </dgm:t>
    </dgm:pt>
    <dgm:pt modelId="{746603C8-A6B3-4B25-90B4-3FBB83F9E515}">
      <dgm:prSet/>
      <dgm:spPr/>
      <dgm:t>
        <a:bodyPr/>
        <a:lstStyle/>
        <a:p>
          <a:pPr>
            <a:defRPr cap="all"/>
          </a:pPr>
          <a:r>
            <a:rPr lang="en-SG"/>
            <a:t>The primary disadvantages of online advertising are concerns about its cost versus its benefits, how to adequately measure its results, and the supply of good venues to display ads.</a:t>
          </a:r>
          <a:endParaRPr lang="en-US"/>
        </a:p>
      </dgm:t>
    </dgm:pt>
    <dgm:pt modelId="{5DC82FC4-C117-4242-B9FE-4DFB078EBE8B}" type="parTrans" cxnId="{072B8655-CEC9-4CC2-914F-F441A8717A56}">
      <dgm:prSet/>
      <dgm:spPr/>
      <dgm:t>
        <a:bodyPr/>
        <a:lstStyle/>
        <a:p>
          <a:endParaRPr lang="en-US"/>
        </a:p>
      </dgm:t>
    </dgm:pt>
    <dgm:pt modelId="{19BEB250-418E-4C59-BC07-BC8F7D4BF488}" type="sibTrans" cxnId="{072B8655-CEC9-4CC2-914F-F441A8717A56}">
      <dgm:prSet/>
      <dgm:spPr/>
      <dgm:t>
        <a:bodyPr/>
        <a:lstStyle/>
        <a:p>
          <a:endParaRPr lang="en-US"/>
        </a:p>
      </dgm:t>
    </dgm:pt>
    <dgm:pt modelId="{B6002FB3-13E2-41BC-841D-F6B2914B2283}" type="pres">
      <dgm:prSet presAssocID="{3AC3685E-F738-4E52-B3AF-6499555BFFC0}" presName="root" presStyleCnt="0">
        <dgm:presLayoutVars>
          <dgm:dir/>
          <dgm:resizeHandles val="exact"/>
        </dgm:presLayoutVars>
      </dgm:prSet>
      <dgm:spPr/>
    </dgm:pt>
    <dgm:pt modelId="{65D1BC55-EDC9-427D-A48F-646F3C881218}" type="pres">
      <dgm:prSet presAssocID="{D7648B62-5680-4BA5-A241-BB8203C469AE}" presName="compNode" presStyleCnt="0"/>
      <dgm:spPr/>
    </dgm:pt>
    <dgm:pt modelId="{1F974DAC-CF1E-4587-9813-E417381E2717}" type="pres">
      <dgm:prSet presAssocID="{D7648B62-5680-4BA5-A241-BB8203C469AE}" presName="iconBgRect" presStyleLbl="bgShp" presStyleIdx="0" presStyleCnt="3"/>
      <dgm:spPr/>
    </dgm:pt>
    <dgm:pt modelId="{119AF079-B347-4C29-A721-4A611FC5F337}" type="pres">
      <dgm:prSet presAssocID="{D7648B62-5680-4BA5-A241-BB8203C469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vertising"/>
        </a:ext>
      </dgm:extLst>
    </dgm:pt>
    <dgm:pt modelId="{62F12FCA-1352-4A39-B424-F5C7661DCECF}" type="pres">
      <dgm:prSet presAssocID="{D7648B62-5680-4BA5-A241-BB8203C469AE}" presName="spaceRect" presStyleCnt="0"/>
      <dgm:spPr/>
    </dgm:pt>
    <dgm:pt modelId="{214DA3A0-DDD7-47B2-B996-0944CCB4A6F7}" type="pres">
      <dgm:prSet presAssocID="{D7648B62-5680-4BA5-A241-BB8203C469AE}" presName="textRect" presStyleLbl="revTx" presStyleIdx="0" presStyleCnt="3">
        <dgm:presLayoutVars>
          <dgm:chMax val="1"/>
          <dgm:chPref val="1"/>
        </dgm:presLayoutVars>
      </dgm:prSet>
      <dgm:spPr/>
    </dgm:pt>
    <dgm:pt modelId="{BAC42026-6777-461D-A5C8-8F75B9528411}" type="pres">
      <dgm:prSet presAssocID="{1E8EEDC9-7F69-4323-B045-0370866129B3}" presName="sibTrans" presStyleCnt="0"/>
      <dgm:spPr/>
    </dgm:pt>
    <dgm:pt modelId="{BB763711-CD5E-4DF9-8C18-FA030A09610D}" type="pres">
      <dgm:prSet presAssocID="{722F9454-B362-4077-A4DB-F198B5203087}" presName="compNode" presStyleCnt="0"/>
      <dgm:spPr/>
    </dgm:pt>
    <dgm:pt modelId="{D1476A88-4646-4FB2-BBC8-82862D3F0099}" type="pres">
      <dgm:prSet presAssocID="{722F9454-B362-4077-A4DB-F198B5203087}" presName="iconBgRect" presStyleLbl="bgShp" presStyleIdx="1" presStyleCnt="3"/>
      <dgm:spPr/>
    </dgm:pt>
    <dgm:pt modelId="{F3A9089D-2ABE-4979-A15F-20309EB7C5DA}" type="pres">
      <dgm:prSet presAssocID="{722F9454-B362-4077-A4DB-F198B520308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levision"/>
        </a:ext>
      </dgm:extLst>
    </dgm:pt>
    <dgm:pt modelId="{A24798A0-C310-419A-B462-54633F7AEA63}" type="pres">
      <dgm:prSet presAssocID="{722F9454-B362-4077-A4DB-F198B5203087}" presName="spaceRect" presStyleCnt="0"/>
      <dgm:spPr/>
    </dgm:pt>
    <dgm:pt modelId="{B020BA5B-BEC0-4336-9D08-17E747141E3E}" type="pres">
      <dgm:prSet presAssocID="{722F9454-B362-4077-A4DB-F198B5203087}" presName="textRect" presStyleLbl="revTx" presStyleIdx="1" presStyleCnt="3">
        <dgm:presLayoutVars>
          <dgm:chMax val="1"/>
          <dgm:chPref val="1"/>
        </dgm:presLayoutVars>
      </dgm:prSet>
      <dgm:spPr/>
    </dgm:pt>
    <dgm:pt modelId="{195429FA-5E79-48BF-BCAD-9DB857BF4D4B}" type="pres">
      <dgm:prSet presAssocID="{E526438A-2E29-481E-B711-799460F2A1EB}" presName="sibTrans" presStyleCnt="0"/>
      <dgm:spPr/>
    </dgm:pt>
    <dgm:pt modelId="{C52C0A65-9410-4264-BC28-B4897731B778}" type="pres">
      <dgm:prSet presAssocID="{746603C8-A6B3-4B25-90B4-3FBB83F9E515}" presName="compNode" presStyleCnt="0"/>
      <dgm:spPr/>
    </dgm:pt>
    <dgm:pt modelId="{94358FA7-4DB1-4DEC-A652-4A98D5785910}" type="pres">
      <dgm:prSet presAssocID="{746603C8-A6B3-4B25-90B4-3FBB83F9E515}" presName="iconBgRect" presStyleLbl="bgShp" presStyleIdx="2" presStyleCnt="3"/>
      <dgm:spPr/>
    </dgm:pt>
    <dgm:pt modelId="{B32189C5-B785-4DBA-A15C-F424DC67E33D}" type="pres">
      <dgm:prSet presAssocID="{746603C8-A6B3-4B25-90B4-3FBB83F9E51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84B13DDF-F48B-4894-BC03-5A371AD6AFE2}" type="pres">
      <dgm:prSet presAssocID="{746603C8-A6B3-4B25-90B4-3FBB83F9E515}" presName="spaceRect" presStyleCnt="0"/>
      <dgm:spPr/>
    </dgm:pt>
    <dgm:pt modelId="{FD7D1CE5-0148-493C-9EA5-07B3B44AA56C}" type="pres">
      <dgm:prSet presAssocID="{746603C8-A6B3-4B25-90B4-3FBB83F9E515}" presName="textRect" presStyleLbl="revTx" presStyleIdx="2" presStyleCnt="3">
        <dgm:presLayoutVars>
          <dgm:chMax val="1"/>
          <dgm:chPref val="1"/>
        </dgm:presLayoutVars>
      </dgm:prSet>
      <dgm:spPr/>
    </dgm:pt>
  </dgm:ptLst>
  <dgm:cxnLst>
    <dgm:cxn modelId="{4C5BF608-9B45-40D8-91FA-ACF034857F37}" type="presOf" srcId="{722F9454-B362-4077-A4DB-F198B5203087}" destId="{B020BA5B-BEC0-4336-9D08-17E747141E3E}" srcOrd="0" destOrd="0" presId="urn:microsoft.com/office/officeart/2018/5/layout/IconCircleLabelList"/>
    <dgm:cxn modelId="{FD77216E-65D7-497A-AEB3-5B30670325BA}" type="presOf" srcId="{3AC3685E-F738-4E52-B3AF-6499555BFFC0}" destId="{B6002FB3-13E2-41BC-841D-F6B2914B2283}" srcOrd="0" destOrd="0" presId="urn:microsoft.com/office/officeart/2018/5/layout/IconCircleLabelList"/>
    <dgm:cxn modelId="{072B8655-CEC9-4CC2-914F-F441A8717A56}" srcId="{3AC3685E-F738-4E52-B3AF-6499555BFFC0}" destId="{746603C8-A6B3-4B25-90B4-3FBB83F9E515}" srcOrd="2" destOrd="0" parTransId="{5DC82FC4-C117-4242-B9FE-4DFB078EBE8B}" sibTransId="{19BEB250-418E-4C59-BC07-BC8F7D4BF488}"/>
    <dgm:cxn modelId="{2E1FFCB5-8186-41B8-9D35-69CA483513B4}" type="presOf" srcId="{D7648B62-5680-4BA5-A241-BB8203C469AE}" destId="{214DA3A0-DDD7-47B2-B996-0944CCB4A6F7}" srcOrd="0" destOrd="0" presId="urn:microsoft.com/office/officeart/2018/5/layout/IconCircleLabelList"/>
    <dgm:cxn modelId="{B07573F5-5A5B-413D-A84D-243054851D44}" srcId="{3AC3685E-F738-4E52-B3AF-6499555BFFC0}" destId="{D7648B62-5680-4BA5-A241-BB8203C469AE}" srcOrd="0" destOrd="0" parTransId="{FEB2C54B-709F-4E78-8014-94FB50DA95A3}" sibTransId="{1E8EEDC9-7F69-4323-B045-0370866129B3}"/>
    <dgm:cxn modelId="{F4B5BBF8-CB86-4DA7-872D-81F9708F7839}" srcId="{3AC3685E-F738-4E52-B3AF-6499555BFFC0}" destId="{722F9454-B362-4077-A4DB-F198B5203087}" srcOrd="1" destOrd="0" parTransId="{CE50EF49-C47D-4A68-92F5-675E5B34A9FB}" sibTransId="{E526438A-2E29-481E-B711-799460F2A1EB}"/>
    <dgm:cxn modelId="{928C59FF-CF3F-4CEF-BE9B-E1C56646B7AA}" type="presOf" srcId="{746603C8-A6B3-4B25-90B4-3FBB83F9E515}" destId="{FD7D1CE5-0148-493C-9EA5-07B3B44AA56C}" srcOrd="0" destOrd="0" presId="urn:microsoft.com/office/officeart/2018/5/layout/IconCircleLabelList"/>
    <dgm:cxn modelId="{97709936-9709-4133-84C3-F4E5B2856DA1}" type="presParOf" srcId="{B6002FB3-13E2-41BC-841D-F6B2914B2283}" destId="{65D1BC55-EDC9-427D-A48F-646F3C881218}" srcOrd="0" destOrd="0" presId="urn:microsoft.com/office/officeart/2018/5/layout/IconCircleLabelList"/>
    <dgm:cxn modelId="{91078CC2-2770-45DF-9635-139B3316773F}" type="presParOf" srcId="{65D1BC55-EDC9-427D-A48F-646F3C881218}" destId="{1F974DAC-CF1E-4587-9813-E417381E2717}" srcOrd="0" destOrd="0" presId="urn:microsoft.com/office/officeart/2018/5/layout/IconCircleLabelList"/>
    <dgm:cxn modelId="{5A32629C-A4B8-4ABE-99BD-1ABD6EBE0B36}" type="presParOf" srcId="{65D1BC55-EDC9-427D-A48F-646F3C881218}" destId="{119AF079-B347-4C29-A721-4A611FC5F337}" srcOrd="1" destOrd="0" presId="urn:microsoft.com/office/officeart/2018/5/layout/IconCircleLabelList"/>
    <dgm:cxn modelId="{6DA00525-3AB5-4BA7-A22D-7BC42E167122}" type="presParOf" srcId="{65D1BC55-EDC9-427D-A48F-646F3C881218}" destId="{62F12FCA-1352-4A39-B424-F5C7661DCECF}" srcOrd="2" destOrd="0" presId="urn:microsoft.com/office/officeart/2018/5/layout/IconCircleLabelList"/>
    <dgm:cxn modelId="{D6BC7A8E-0515-4958-A640-FBD1AE0B3118}" type="presParOf" srcId="{65D1BC55-EDC9-427D-A48F-646F3C881218}" destId="{214DA3A0-DDD7-47B2-B996-0944CCB4A6F7}" srcOrd="3" destOrd="0" presId="urn:microsoft.com/office/officeart/2018/5/layout/IconCircleLabelList"/>
    <dgm:cxn modelId="{94941435-E2F6-4603-B56F-3ADC1CF5B295}" type="presParOf" srcId="{B6002FB3-13E2-41BC-841D-F6B2914B2283}" destId="{BAC42026-6777-461D-A5C8-8F75B9528411}" srcOrd="1" destOrd="0" presId="urn:microsoft.com/office/officeart/2018/5/layout/IconCircleLabelList"/>
    <dgm:cxn modelId="{5689A333-B883-4E1A-A3CA-EDA6B721702F}" type="presParOf" srcId="{B6002FB3-13E2-41BC-841D-F6B2914B2283}" destId="{BB763711-CD5E-4DF9-8C18-FA030A09610D}" srcOrd="2" destOrd="0" presId="urn:microsoft.com/office/officeart/2018/5/layout/IconCircleLabelList"/>
    <dgm:cxn modelId="{4F0FC19F-7DC3-4F76-90D1-043EAB50FDB4}" type="presParOf" srcId="{BB763711-CD5E-4DF9-8C18-FA030A09610D}" destId="{D1476A88-4646-4FB2-BBC8-82862D3F0099}" srcOrd="0" destOrd="0" presId="urn:microsoft.com/office/officeart/2018/5/layout/IconCircleLabelList"/>
    <dgm:cxn modelId="{71996DB8-8C88-4455-B2CA-0A5F8F9C35D3}" type="presParOf" srcId="{BB763711-CD5E-4DF9-8C18-FA030A09610D}" destId="{F3A9089D-2ABE-4979-A15F-20309EB7C5DA}" srcOrd="1" destOrd="0" presId="urn:microsoft.com/office/officeart/2018/5/layout/IconCircleLabelList"/>
    <dgm:cxn modelId="{D1E7E7DA-09E7-4722-B74C-91D3EFE877A3}" type="presParOf" srcId="{BB763711-CD5E-4DF9-8C18-FA030A09610D}" destId="{A24798A0-C310-419A-B462-54633F7AEA63}" srcOrd="2" destOrd="0" presId="urn:microsoft.com/office/officeart/2018/5/layout/IconCircleLabelList"/>
    <dgm:cxn modelId="{28C1C89C-D4EE-4D0E-B9B1-1261027B1AA9}" type="presParOf" srcId="{BB763711-CD5E-4DF9-8C18-FA030A09610D}" destId="{B020BA5B-BEC0-4336-9D08-17E747141E3E}" srcOrd="3" destOrd="0" presId="urn:microsoft.com/office/officeart/2018/5/layout/IconCircleLabelList"/>
    <dgm:cxn modelId="{A58940A5-2098-4AF0-9490-F98831133A74}" type="presParOf" srcId="{B6002FB3-13E2-41BC-841D-F6B2914B2283}" destId="{195429FA-5E79-48BF-BCAD-9DB857BF4D4B}" srcOrd="3" destOrd="0" presId="urn:microsoft.com/office/officeart/2018/5/layout/IconCircleLabelList"/>
    <dgm:cxn modelId="{A403B696-D874-4D5C-9DC9-BA4FCC22BE00}" type="presParOf" srcId="{B6002FB3-13E2-41BC-841D-F6B2914B2283}" destId="{C52C0A65-9410-4264-BC28-B4897731B778}" srcOrd="4" destOrd="0" presId="urn:microsoft.com/office/officeart/2018/5/layout/IconCircleLabelList"/>
    <dgm:cxn modelId="{EB072ECA-191D-4BEA-BD16-487C1181AFE4}" type="presParOf" srcId="{C52C0A65-9410-4264-BC28-B4897731B778}" destId="{94358FA7-4DB1-4DEC-A652-4A98D5785910}" srcOrd="0" destOrd="0" presId="urn:microsoft.com/office/officeart/2018/5/layout/IconCircleLabelList"/>
    <dgm:cxn modelId="{3E1638AF-317A-4F32-910A-2C80E78A5A53}" type="presParOf" srcId="{C52C0A65-9410-4264-BC28-B4897731B778}" destId="{B32189C5-B785-4DBA-A15C-F424DC67E33D}" srcOrd="1" destOrd="0" presId="urn:microsoft.com/office/officeart/2018/5/layout/IconCircleLabelList"/>
    <dgm:cxn modelId="{82B4B50E-FF79-4D93-BC76-1637D033FECD}" type="presParOf" srcId="{C52C0A65-9410-4264-BC28-B4897731B778}" destId="{84B13DDF-F48B-4894-BC03-5A371AD6AFE2}" srcOrd="2" destOrd="0" presId="urn:microsoft.com/office/officeart/2018/5/layout/IconCircleLabelList"/>
    <dgm:cxn modelId="{9943A111-204A-4456-90CC-A5BD7D392946}" type="presParOf" srcId="{C52C0A65-9410-4264-BC28-B4897731B778}" destId="{FD7D1CE5-0148-493C-9EA5-07B3B44AA56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F31F65-7F33-40A8-B7C7-EEADCD89882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007F9F6-E3F9-45FD-B7B8-B6D9FCC9DD91}">
      <dgm:prSet custT="1"/>
      <dgm:spPr/>
      <dgm:t>
        <a:bodyPr/>
        <a:lstStyle/>
        <a:p>
          <a:pPr>
            <a:lnSpc>
              <a:spcPct val="100000"/>
            </a:lnSpc>
          </a:pPr>
          <a:r>
            <a:rPr lang="en-US" sz="1200" dirty="0"/>
            <a:t>Affiliate marketing is where you refer customers to other businesses via links to their </a:t>
          </a:r>
          <a:r>
            <a:rPr lang="en-US" sz="1200" i="1" dirty="0">
              <a:hlinkClick xmlns:r="http://schemas.openxmlformats.org/officeDocument/2006/relationships" r:id="rId1"/>
            </a:rPr>
            <a:t>web site</a:t>
          </a:r>
          <a:r>
            <a:rPr lang="en-US" sz="1200" dirty="0"/>
            <a:t> from your web site or </a:t>
          </a:r>
          <a:r>
            <a:rPr lang="en-US" sz="1200" i="1" dirty="0">
              <a:hlinkClick xmlns:r="http://schemas.openxmlformats.org/officeDocument/2006/relationships" r:id="rId1"/>
            </a:rPr>
            <a:t>emails</a:t>
          </a:r>
          <a:r>
            <a:rPr lang="en-US" sz="1200" dirty="0"/>
            <a:t> and receive commissions for each customer you refer to the other business. They are essentially revenue sharing arrangements between </a:t>
          </a:r>
          <a:r>
            <a:rPr lang="en-US" sz="1200" i="1" dirty="0">
              <a:hlinkClick xmlns:r="http://schemas.openxmlformats.org/officeDocument/2006/relationships" r:id="rId1"/>
            </a:rPr>
            <a:t>online</a:t>
          </a:r>
          <a:r>
            <a:rPr lang="en-US" sz="1200" dirty="0"/>
            <a:t> vendors or sellers and resellers or affiliates</a:t>
          </a:r>
          <a:r>
            <a:rPr lang="en-US" sz="1100" dirty="0"/>
            <a:t>.</a:t>
          </a:r>
        </a:p>
      </dgm:t>
    </dgm:pt>
    <dgm:pt modelId="{DDE03318-1D39-430A-9B43-3B74184B418F}" type="parTrans" cxnId="{30C61D5A-23B5-464A-B00F-92B32D239EED}">
      <dgm:prSet/>
      <dgm:spPr/>
      <dgm:t>
        <a:bodyPr/>
        <a:lstStyle/>
        <a:p>
          <a:endParaRPr lang="en-US"/>
        </a:p>
      </dgm:t>
    </dgm:pt>
    <dgm:pt modelId="{9E71CB8B-8CA9-4EC9-B9F3-35EA3B8CD1A8}" type="sibTrans" cxnId="{30C61D5A-23B5-464A-B00F-92B32D239EED}">
      <dgm:prSet/>
      <dgm:spPr/>
      <dgm:t>
        <a:bodyPr/>
        <a:lstStyle/>
        <a:p>
          <a:endParaRPr lang="en-US"/>
        </a:p>
      </dgm:t>
    </dgm:pt>
    <dgm:pt modelId="{D1507E60-7965-4341-82DF-ACFB78D94509}">
      <dgm:prSet/>
      <dgm:spPr/>
      <dgm:t>
        <a:bodyPr/>
        <a:lstStyle/>
        <a:p>
          <a:pPr>
            <a:lnSpc>
              <a:spcPct val="100000"/>
            </a:lnSpc>
          </a:pPr>
          <a:r>
            <a:rPr lang="en-US" dirty="0"/>
            <a:t>If the business is "multi-level" you also receive commissions from the customers referred by other businesses you have introduced.</a:t>
          </a:r>
        </a:p>
      </dgm:t>
    </dgm:pt>
    <dgm:pt modelId="{1074C83E-FAEC-4DEA-9B3E-0B95DE2F0A3D}" type="parTrans" cxnId="{3D4F2B48-E201-4467-AE71-805A1DB8FCB9}">
      <dgm:prSet/>
      <dgm:spPr/>
      <dgm:t>
        <a:bodyPr/>
        <a:lstStyle/>
        <a:p>
          <a:endParaRPr lang="en-US"/>
        </a:p>
      </dgm:t>
    </dgm:pt>
    <dgm:pt modelId="{B9521D30-5EC2-4F80-9EFA-875E871B22C8}" type="sibTrans" cxnId="{3D4F2B48-E201-4467-AE71-805A1DB8FCB9}">
      <dgm:prSet/>
      <dgm:spPr/>
      <dgm:t>
        <a:bodyPr/>
        <a:lstStyle/>
        <a:p>
          <a:endParaRPr lang="en-US"/>
        </a:p>
      </dgm:t>
    </dgm:pt>
    <dgm:pt modelId="{B0B8E365-0D98-44C0-971E-7287FE942A5A}">
      <dgm:prSet/>
      <dgm:spPr/>
      <dgm:t>
        <a:bodyPr/>
        <a:lstStyle/>
        <a:p>
          <a:pPr>
            <a:lnSpc>
              <a:spcPct val="100000"/>
            </a:lnSpc>
          </a:pPr>
          <a:r>
            <a:rPr lang="en-US" dirty="0"/>
            <a:t>Conversely, you can set up your own </a:t>
          </a:r>
          <a:r>
            <a:rPr lang="en-US" i="1" dirty="0">
              <a:hlinkClick xmlns:r="http://schemas.openxmlformats.org/officeDocument/2006/relationships" r:id="rId1"/>
            </a:rPr>
            <a:t>affiliate marketing </a:t>
          </a:r>
          <a:r>
            <a:rPr lang="en-US" dirty="0"/>
            <a:t>program to have other businesses sell your products and services for you by paying them a commission.</a:t>
          </a:r>
        </a:p>
      </dgm:t>
    </dgm:pt>
    <dgm:pt modelId="{48C28EF1-706B-4F34-BACD-7BD330C1CDCD}" type="parTrans" cxnId="{EBBEB44D-D78D-4E8E-990E-0AE15F4A6EFC}">
      <dgm:prSet/>
      <dgm:spPr/>
      <dgm:t>
        <a:bodyPr/>
        <a:lstStyle/>
        <a:p>
          <a:endParaRPr lang="en-US"/>
        </a:p>
      </dgm:t>
    </dgm:pt>
    <dgm:pt modelId="{99BB6E8C-9BB1-4A00-BCAF-7F96A1E591D6}" type="sibTrans" cxnId="{EBBEB44D-D78D-4E8E-990E-0AE15F4A6EFC}">
      <dgm:prSet/>
      <dgm:spPr/>
      <dgm:t>
        <a:bodyPr/>
        <a:lstStyle/>
        <a:p>
          <a:endParaRPr lang="en-US"/>
        </a:p>
      </dgm:t>
    </dgm:pt>
    <dgm:pt modelId="{8EDB3E3C-3DCB-4ED9-A1D8-AC7E7B78C007}" type="pres">
      <dgm:prSet presAssocID="{D1F31F65-7F33-40A8-B7C7-EEADCD898823}" presName="root" presStyleCnt="0">
        <dgm:presLayoutVars>
          <dgm:dir/>
          <dgm:resizeHandles val="exact"/>
        </dgm:presLayoutVars>
      </dgm:prSet>
      <dgm:spPr/>
    </dgm:pt>
    <dgm:pt modelId="{ECCB9ACF-FA0A-4B2A-B6FB-B2E24F631C34}" type="pres">
      <dgm:prSet presAssocID="{B007F9F6-E3F9-45FD-B7B8-B6D9FCC9DD91}" presName="compNode" presStyleCnt="0"/>
      <dgm:spPr/>
    </dgm:pt>
    <dgm:pt modelId="{178C5A49-DBEF-47E2-B4FF-8F4A55BCEE7C}" type="pres">
      <dgm:prSet presAssocID="{B007F9F6-E3F9-45FD-B7B8-B6D9FCC9DD91}"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Envelope"/>
        </a:ext>
      </dgm:extLst>
    </dgm:pt>
    <dgm:pt modelId="{1136C53A-8B66-43A6-A1E3-A333A9789AD9}" type="pres">
      <dgm:prSet presAssocID="{B007F9F6-E3F9-45FD-B7B8-B6D9FCC9DD91}" presName="spaceRect" presStyleCnt="0"/>
      <dgm:spPr/>
    </dgm:pt>
    <dgm:pt modelId="{91A7037C-E980-4D6D-B9B5-0E5FE38DEB2C}" type="pres">
      <dgm:prSet presAssocID="{B007F9F6-E3F9-45FD-B7B8-B6D9FCC9DD91}" presName="textRect" presStyleLbl="revTx" presStyleIdx="0" presStyleCnt="3" custScaleX="127089" custScaleY="140968">
        <dgm:presLayoutVars>
          <dgm:chMax val="1"/>
          <dgm:chPref val="1"/>
        </dgm:presLayoutVars>
      </dgm:prSet>
      <dgm:spPr/>
    </dgm:pt>
    <dgm:pt modelId="{8D4635A6-BA72-4B3B-A626-83DDD952EBE9}" type="pres">
      <dgm:prSet presAssocID="{9E71CB8B-8CA9-4EC9-B9F3-35EA3B8CD1A8}" presName="sibTrans" presStyleCnt="0"/>
      <dgm:spPr/>
    </dgm:pt>
    <dgm:pt modelId="{31B07704-19B6-4BF2-97F1-DCCD9203B9B5}" type="pres">
      <dgm:prSet presAssocID="{D1507E60-7965-4341-82DF-ACFB78D94509}" presName="compNode" presStyleCnt="0"/>
      <dgm:spPr/>
    </dgm:pt>
    <dgm:pt modelId="{8FD74501-D529-446A-A47B-9BFC3A8789FB}" type="pres">
      <dgm:prSet presAssocID="{D1507E60-7965-4341-82DF-ACFB78D94509}"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Ruble"/>
        </a:ext>
      </dgm:extLst>
    </dgm:pt>
    <dgm:pt modelId="{1C989032-51A7-4B54-9AB8-E9E88A22C022}" type="pres">
      <dgm:prSet presAssocID="{D1507E60-7965-4341-82DF-ACFB78D94509}" presName="spaceRect" presStyleCnt="0"/>
      <dgm:spPr/>
    </dgm:pt>
    <dgm:pt modelId="{71210D8C-3D0E-47BB-9B3E-2F316AA46D02}" type="pres">
      <dgm:prSet presAssocID="{D1507E60-7965-4341-82DF-ACFB78D94509}" presName="textRect" presStyleLbl="revTx" presStyleIdx="1" presStyleCnt="3">
        <dgm:presLayoutVars>
          <dgm:chMax val="1"/>
          <dgm:chPref val="1"/>
        </dgm:presLayoutVars>
      </dgm:prSet>
      <dgm:spPr/>
    </dgm:pt>
    <dgm:pt modelId="{49F4C7F4-C7C6-4086-8465-4AF248FBEA7B}" type="pres">
      <dgm:prSet presAssocID="{B9521D30-5EC2-4F80-9EFA-875E871B22C8}" presName="sibTrans" presStyleCnt="0"/>
      <dgm:spPr/>
    </dgm:pt>
    <dgm:pt modelId="{5DFDBCFC-891E-4306-A720-81E167B79B36}" type="pres">
      <dgm:prSet presAssocID="{B0B8E365-0D98-44C0-971E-7287FE942A5A}" presName="compNode" presStyleCnt="0"/>
      <dgm:spPr/>
    </dgm:pt>
    <dgm:pt modelId="{71AA988C-0D81-4DEB-BD58-E50A09943A6E}" type="pres">
      <dgm:prSet presAssocID="{B0B8E365-0D98-44C0-971E-7287FE942A5A}"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Kiosk"/>
        </a:ext>
      </dgm:extLst>
    </dgm:pt>
    <dgm:pt modelId="{2A4D01A2-83F8-4071-B8E2-42F41496412C}" type="pres">
      <dgm:prSet presAssocID="{B0B8E365-0D98-44C0-971E-7287FE942A5A}" presName="spaceRect" presStyleCnt="0"/>
      <dgm:spPr/>
    </dgm:pt>
    <dgm:pt modelId="{D6EA4307-FD5C-43B4-9E52-342C79B20371}" type="pres">
      <dgm:prSet presAssocID="{B0B8E365-0D98-44C0-971E-7287FE942A5A}" presName="textRect" presStyleLbl="revTx" presStyleIdx="2" presStyleCnt="3">
        <dgm:presLayoutVars>
          <dgm:chMax val="1"/>
          <dgm:chPref val="1"/>
        </dgm:presLayoutVars>
      </dgm:prSet>
      <dgm:spPr/>
    </dgm:pt>
  </dgm:ptLst>
  <dgm:cxnLst>
    <dgm:cxn modelId="{D121512E-342D-454C-8DDB-010DE15201C1}" type="presOf" srcId="{B007F9F6-E3F9-45FD-B7B8-B6D9FCC9DD91}" destId="{91A7037C-E980-4D6D-B9B5-0E5FE38DEB2C}" srcOrd="0" destOrd="0" presId="urn:microsoft.com/office/officeart/2018/2/layout/IconLabelList"/>
    <dgm:cxn modelId="{3D4F2B48-E201-4467-AE71-805A1DB8FCB9}" srcId="{D1F31F65-7F33-40A8-B7C7-EEADCD898823}" destId="{D1507E60-7965-4341-82DF-ACFB78D94509}" srcOrd="1" destOrd="0" parTransId="{1074C83E-FAEC-4DEA-9B3E-0B95DE2F0A3D}" sibTransId="{B9521D30-5EC2-4F80-9EFA-875E871B22C8}"/>
    <dgm:cxn modelId="{EBBEB44D-D78D-4E8E-990E-0AE15F4A6EFC}" srcId="{D1F31F65-7F33-40A8-B7C7-EEADCD898823}" destId="{B0B8E365-0D98-44C0-971E-7287FE942A5A}" srcOrd="2" destOrd="0" parTransId="{48C28EF1-706B-4F34-BACD-7BD330C1CDCD}" sibTransId="{99BB6E8C-9BB1-4A00-BCAF-7F96A1E591D6}"/>
    <dgm:cxn modelId="{BB1D0452-6767-4B24-B725-C68F33964450}" type="presOf" srcId="{B0B8E365-0D98-44C0-971E-7287FE942A5A}" destId="{D6EA4307-FD5C-43B4-9E52-342C79B20371}" srcOrd="0" destOrd="0" presId="urn:microsoft.com/office/officeart/2018/2/layout/IconLabelList"/>
    <dgm:cxn modelId="{30C61D5A-23B5-464A-B00F-92B32D239EED}" srcId="{D1F31F65-7F33-40A8-B7C7-EEADCD898823}" destId="{B007F9F6-E3F9-45FD-B7B8-B6D9FCC9DD91}" srcOrd="0" destOrd="0" parTransId="{DDE03318-1D39-430A-9B43-3B74184B418F}" sibTransId="{9E71CB8B-8CA9-4EC9-B9F3-35EA3B8CD1A8}"/>
    <dgm:cxn modelId="{B78023A6-A5EC-4EF6-97D6-D39632F6BE72}" type="presOf" srcId="{D1507E60-7965-4341-82DF-ACFB78D94509}" destId="{71210D8C-3D0E-47BB-9B3E-2F316AA46D02}" srcOrd="0" destOrd="0" presId="urn:microsoft.com/office/officeart/2018/2/layout/IconLabelList"/>
    <dgm:cxn modelId="{19434FAF-1158-4E11-881A-59CD5E6CB9A4}" type="presOf" srcId="{D1F31F65-7F33-40A8-B7C7-EEADCD898823}" destId="{8EDB3E3C-3DCB-4ED9-A1D8-AC7E7B78C007}" srcOrd="0" destOrd="0" presId="urn:microsoft.com/office/officeart/2018/2/layout/IconLabelList"/>
    <dgm:cxn modelId="{95878FF0-3BDF-42E3-B23B-01CD0A95627D}" type="presParOf" srcId="{8EDB3E3C-3DCB-4ED9-A1D8-AC7E7B78C007}" destId="{ECCB9ACF-FA0A-4B2A-B6FB-B2E24F631C34}" srcOrd="0" destOrd="0" presId="urn:microsoft.com/office/officeart/2018/2/layout/IconLabelList"/>
    <dgm:cxn modelId="{5012992B-4D1A-4884-9B64-7B57FA25C898}" type="presParOf" srcId="{ECCB9ACF-FA0A-4B2A-B6FB-B2E24F631C34}" destId="{178C5A49-DBEF-47E2-B4FF-8F4A55BCEE7C}" srcOrd="0" destOrd="0" presId="urn:microsoft.com/office/officeart/2018/2/layout/IconLabelList"/>
    <dgm:cxn modelId="{7386F394-0F6B-4C7C-92E8-3FA39E1663B3}" type="presParOf" srcId="{ECCB9ACF-FA0A-4B2A-B6FB-B2E24F631C34}" destId="{1136C53A-8B66-43A6-A1E3-A333A9789AD9}" srcOrd="1" destOrd="0" presId="urn:microsoft.com/office/officeart/2018/2/layout/IconLabelList"/>
    <dgm:cxn modelId="{2CA08D3F-0C59-4F1A-8EE1-DCA4211A32DE}" type="presParOf" srcId="{ECCB9ACF-FA0A-4B2A-B6FB-B2E24F631C34}" destId="{91A7037C-E980-4D6D-B9B5-0E5FE38DEB2C}" srcOrd="2" destOrd="0" presId="urn:microsoft.com/office/officeart/2018/2/layout/IconLabelList"/>
    <dgm:cxn modelId="{6C5040C4-16F8-42F4-AD0D-E2A77590F672}" type="presParOf" srcId="{8EDB3E3C-3DCB-4ED9-A1D8-AC7E7B78C007}" destId="{8D4635A6-BA72-4B3B-A626-83DDD952EBE9}" srcOrd="1" destOrd="0" presId="urn:microsoft.com/office/officeart/2018/2/layout/IconLabelList"/>
    <dgm:cxn modelId="{A273E1F6-7309-4F74-8B5A-591EAB63A254}" type="presParOf" srcId="{8EDB3E3C-3DCB-4ED9-A1D8-AC7E7B78C007}" destId="{31B07704-19B6-4BF2-97F1-DCCD9203B9B5}" srcOrd="2" destOrd="0" presId="urn:microsoft.com/office/officeart/2018/2/layout/IconLabelList"/>
    <dgm:cxn modelId="{FBC2B857-0D64-4304-BA74-3114C428354E}" type="presParOf" srcId="{31B07704-19B6-4BF2-97F1-DCCD9203B9B5}" destId="{8FD74501-D529-446A-A47B-9BFC3A8789FB}" srcOrd="0" destOrd="0" presId="urn:microsoft.com/office/officeart/2018/2/layout/IconLabelList"/>
    <dgm:cxn modelId="{56231D95-C979-40BF-960A-987B74F1D4D8}" type="presParOf" srcId="{31B07704-19B6-4BF2-97F1-DCCD9203B9B5}" destId="{1C989032-51A7-4B54-9AB8-E9E88A22C022}" srcOrd="1" destOrd="0" presId="urn:microsoft.com/office/officeart/2018/2/layout/IconLabelList"/>
    <dgm:cxn modelId="{6432CAC9-DFB2-4B75-8332-747CB44FF236}" type="presParOf" srcId="{31B07704-19B6-4BF2-97F1-DCCD9203B9B5}" destId="{71210D8C-3D0E-47BB-9B3E-2F316AA46D02}" srcOrd="2" destOrd="0" presId="urn:microsoft.com/office/officeart/2018/2/layout/IconLabelList"/>
    <dgm:cxn modelId="{2CEC1825-6FF0-4E4F-B595-DDAB3C14BCA8}" type="presParOf" srcId="{8EDB3E3C-3DCB-4ED9-A1D8-AC7E7B78C007}" destId="{49F4C7F4-C7C6-4086-8465-4AF248FBEA7B}" srcOrd="3" destOrd="0" presId="urn:microsoft.com/office/officeart/2018/2/layout/IconLabelList"/>
    <dgm:cxn modelId="{7ABC2471-AEBE-4E29-ACC9-55D010B4D472}" type="presParOf" srcId="{8EDB3E3C-3DCB-4ED9-A1D8-AC7E7B78C007}" destId="{5DFDBCFC-891E-4306-A720-81E167B79B36}" srcOrd="4" destOrd="0" presId="urn:microsoft.com/office/officeart/2018/2/layout/IconLabelList"/>
    <dgm:cxn modelId="{F2690185-123F-4C7E-82B7-DD5134916671}" type="presParOf" srcId="{5DFDBCFC-891E-4306-A720-81E167B79B36}" destId="{71AA988C-0D81-4DEB-BD58-E50A09943A6E}" srcOrd="0" destOrd="0" presId="urn:microsoft.com/office/officeart/2018/2/layout/IconLabelList"/>
    <dgm:cxn modelId="{6B86C1C3-7A7B-4BAF-81C7-EB9AC3F89B03}" type="presParOf" srcId="{5DFDBCFC-891E-4306-A720-81E167B79B36}" destId="{2A4D01A2-83F8-4071-B8E2-42F41496412C}" srcOrd="1" destOrd="0" presId="urn:microsoft.com/office/officeart/2018/2/layout/IconLabelList"/>
    <dgm:cxn modelId="{99CA89F6-05C5-4857-8347-FF1ADCE21D75}" type="presParOf" srcId="{5DFDBCFC-891E-4306-A720-81E167B79B36}" destId="{D6EA4307-FD5C-43B4-9E52-342C79B2037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D7F97B-D770-4411-A05D-589C3CF9286B}"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D3ECDE7-DFAD-4ADE-86CA-34BF944B9811}">
      <dgm:prSet/>
      <dgm:spPr/>
      <dgm:t>
        <a:bodyPr/>
        <a:lstStyle/>
        <a:p>
          <a:pPr>
            <a:defRPr cap="all"/>
          </a:pPr>
          <a:r>
            <a:rPr lang="en-US" b="1"/>
            <a:t>Increased sales.</a:t>
          </a:r>
          <a:br>
            <a:rPr lang="en-US" b="1"/>
          </a:br>
          <a:endParaRPr lang="en-US"/>
        </a:p>
      </dgm:t>
    </dgm:pt>
    <dgm:pt modelId="{C4B0476A-EBD8-44D0-8431-111BECA68455}" type="parTrans" cxnId="{82B42C80-EE81-4CC8-88E5-A26846D25C9D}">
      <dgm:prSet/>
      <dgm:spPr/>
      <dgm:t>
        <a:bodyPr/>
        <a:lstStyle/>
        <a:p>
          <a:endParaRPr lang="en-US"/>
        </a:p>
      </dgm:t>
    </dgm:pt>
    <dgm:pt modelId="{BE3596C7-FECE-45F9-9668-E89676347E3B}" type="sibTrans" cxnId="{82B42C80-EE81-4CC8-88E5-A26846D25C9D}">
      <dgm:prSet/>
      <dgm:spPr/>
      <dgm:t>
        <a:bodyPr/>
        <a:lstStyle/>
        <a:p>
          <a:endParaRPr lang="en-US"/>
        </a:p>
      </dgm:t>
    </dgm:pt>
    <dgm:pt modelId="{7930D8CC-6E0E-4520-81F0-0D373818CA56}">
      <dgm:prSet/>
      <dgm:spPr/>
      <dgm:t>
        <a:bodyPr/>
        <a:lstStyle/>
        <a:p>
          <a:pPr>
            <a:defRPr cap="all"/>
          </a:pPr>
          <a:r>
            <a:rPr lang="en-US" b="1"/>
            <a:t>Improves search engine link popularity.</a:t>
          </a:r>
          <a:br>
            <a:rPr lang="en-US" b="1"/>
          </a:br>
          <a:endParaRPr lang="en-US"/>
        </a:p>
      </dgm:t>
    </dgm:pt>
    <dgm:pt modelId="{E417B22D-935B-433A-9B50-70409129E21B}" type="parTrans" cxnId="{8E979F87-CCA5-42D7-BB30-F74285D087DA}">
      <dgm:prSet/>
      <dgm:spPr/>
      <dgm:t>
        <a:bodyPr/>
        <a:lstStyle/>
        <a:p>
          <a:endParaRPr lang="en-US"/>
        </a:p>
      </dgm:t>
    </dgm:pt>
    <dgm:pt modelId="{CE49D928-577F-43D0-8096-FD14AA4A9294}" type="sibTrans" cxnId="{8E979F87-CCA5-42D7-BB30-F74285D087DA}">
      <dgm:prSet/>
      <dgm:spPr/>
      <dgm:t>
        <a:bodyPr/>
        <a:lstStyle/>
        <a:p>
          <a:endParaRPr lang="en-US"/>
        </a:p>
      </dgm:t>
    </dgm:pt>
    <dgm:pt modelId="{416186FF-9392-418A-B5C0-0EFCDE2CD439}">
      <dgm:prSet/>
      <dgm:spPr/>
      <dgm:t>
        <a:bodyPr/>
        <a:lstStyle/>
        <a:p>
          <a:pPr>
            <a:defRPr cap="all"/>
          </a:pPr>
          <a:r>
            <a:rPr lang="en-US" b="1"/>
            <a:t>The Internet becomes your sales team.</a:t>
          </a:r>
          <a:endParaRPr lang="en-US"/>
        </a:p>
      </dgm:t>
    </dgm:pt>
    <dgm:pt modelId="{60100BEA-4ACC-48C1-8307-10DF66392CB8}" type="parTrans" cxnId="{5B3A668D-DC9C-400C-BDD4-624537451981}">
      <dgm:prSet/>
      <dgm:spPr/>
      <dgm:t>
        <a:bodyPr/>
        <a:lstStyle/>
        <a:p>
          <a:endParaRPr lang="en-US"/>
        </a:p>
      </dgm:t>
    </dgm:pt>
    <dgm:pt modelId="{D3F45160-741C-42C3-8216-C9A54C9EEA1A}" type="sibTrans" cxnId="{5B3A668D-DC9C-400C-BDD4-624537451981}">
      <dgm:prSet/>
      <dgm:spPr/>
      <dgm:t>
        <a:bodyPr/>
        <a:lstStyle/>
        <a:p>
          <a:endParaRPr lang="en-US"/>
        </a:p>
      </dgm:t>
    </dgm:pt>
    <dgm:pt modelId="{0F02C442-D493-4A5F-A8BD-E934D8122A31}">
      <dgm:prSet/>
      <dgm:spPr/>
      <dgm:t>
        <a:bodyPr/>
        <a:lstStyle/>
        <a:p>
          <a:pPr>
            <a:defRPr cap="all"/>
          </a:pPr>
          <a:r>
            <a:rPr lang="en-US" b="1"/>
            <a:t>Low operating costs.</a:t>
          </a:r>
          <a:br>
            <a:rPr lang="en-US" b="1"/>
          </a:br>
          <a:endParaRPr lang="en-US"/>
        </a:p>
      </dgm:t>
    </dgm:pt>
    <dgm:pt modelId="{81A9E439-3B82-4E98-BE54-27AE53E928C6}" type="parTrans" cxnId="{91E99B89-13C5-494A-9846-8C6F34C3876E}">
      <dgm:prSet/>
      <dgm:spPr/>
      <dgm:t>
        <a:bodyPr/>
        <a:lstStyle/>
        <a:p>
          <a:endParaRPr lang="en-US"/>
        </a:p>
      </dgm:t>
    </dgm:pt>
    <dgm:pt modelId="{9CC08597-899D-4BDE-856D-D430BF6FB421}" type="sibTrans" cxnId="{91E99B89-13C5-494A-9846-8C6F34C3876E}">
      <dgm:prSet/>
      <dgm:spPr/>
      <dgm:t>
        <a:bodyPr/>
        <a:lstStyle/>
        <a:p>
          <a:endParaRPr lang="en-US"/>
        </a:p>
      </dgm:t>
    </dgm:pt>
    <dgm:pt modelId="{F0C99A28-F753-41A0-A22A-1837ABF9FC62}">
      <dgm:prSet/>
      <dgm:spPr/>
      <dgm:t>
        <a:bodyPr/>
        <a:lstStyle/>
        <a:p>
          <a:pPr>
            <a:defRPr cap="all"/>
          </a:pPr>
          <a:r>
            <a:rPr lang="en-US" b="1"/>
            <a:t>Sites with affiliate programs could be perceived as more significant.</a:t>
          </a:r>
          <a:endParaRPr lang="en-US"/>
        </a:p>
      </dgm:t>
    </dgm:pt>
    <dgm:pt modelId="{E5D268BC-DFC0-4AF3-A439-247090615CF9}" type="parTrans" cxnId="{4BF901DD-6D26-426D-943F-05B4815F729B}">
      <dgm:prSet/>
      <dgm:spPr/>
      <dgm:t>
        <a:bodyPr/>
        <a:lstStyle/>
        <a:p>
          <a:endParaRPr lang="en-US"/>
        </a:p>
      </dgm:t>
    </dgm:pt>
    <dgm:pt modelId="{D69998C3-55A1-42D2-8418-24E172DFF3E8}" type="sibTrans" cxnId="{4BF901DD-6D26-426D-943F-05B4815F729B}">
      <dgm:prSet/>
      <dgm:spPr/>
      <dgm:t>
        <a:bodyPr/>
        <a:lstStyle/>
        <a:p>
          <a:endParaRPr lang="en-US"/>
        </a:p>
      </dgm:t>
    </dgm:pt>
    <dgm:pt modelId="{D5594CCE-F5D4-40BB-AC49-3240884E80E8}" type="pres">
      <dgm:prSet presAssocID="{ABD7F97B-D770-4411-A05D-589C3CF9286B}" presName="root" presStyleCnt="0">
        <dgm:presLayoutVars>
          <dgm:dir/>
          <dgm:resizeHandles val="exact"/>
        </dgm:presLayoutVars>
      </dgm:prSet>
      <dgm:spPr/>
    </dgm:pt>
    <dgm:pt modelId="{DED0ABF3-AD6D-410F-BD12-61250E77D050}" type="pres">
      <dgm:prSet presAssocID="{0D3ECDE7-DFAD-4ADE-86CA-34BF944B9811}" presName="compNode" presStyleCnt="0"/>
      <dgm:spPr/>
    </dgm:pt>
    <dgm:pt modelId="{823FE781-DEEA-4EE4-B142-1B65070C10E4}" type="pres">
      <dgm:prSet presAssocID="{0D3ECDE7-DFAD-4ADE-86CA-34BF944B9811}" presName="iconBgRect" presStyleLbl="bgShp" presStyleIdx="0" presStyleCnt="5"/>
      <dgm:spPr/>
    </dgm:pt>
    <dgm:pt modelId="{1FBD5D25-1F91-420D-B05E-7198C1AC3189}" type="pres">
      <dgm:prSet presAssocID="{0D3ECDE7-DFAD-4ADE-86CA-34BF944B981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58EB0410-9E60-48AE-871E-A34C23A565F4}" type="pres">
      <dgm:prSet presAssocID="{0D3ECDE7-DFAD-4ADE-86CA-34BF944B9811}" presName="spaceRect" presStyleCnt="0"/>
      <dgm:spPr/>
    </dgm:pt>
    <dgm:pt modelId="{3B6CD3F7-E5B1-486A-BCC6-4CBEA296BCFA}" type="pres">
      <dgm:prSet presAssocID="{0D3ECDE7-DFAD-4ADE-86CA-34BF944B9811}" presName="textRect" presStyleLbl="revTx" presStyleIdx="0" presStyleCnt="5">
        <dgm:presLayoutVars>
          <dgm:chMax val="1"/>
          <dgm:chPref val="1"/>
        </dgm:presLayoutVars>
      </dgm:prSet>
      <dgm:spPr/>
    </dgm:pt>
    <dgm:pt modelId="{35F3E993-F95D-4F5F-92E4-7F1CD9D36AD8}" type="pres">
      <dgm:prSet presAssocID="{BE3596C7-FECE-45F9-9668-E89676347E3B}" presName="sibTrans" presStyleCnt="0"/>
      <dgm:spPr/>
    </dgm:pt>
    <dgm:pt modelId="{960E1502-6A75-4FF8-91AE-2DAE1610EEFB}" type="pres">
      <dgm:prSet presAssocID="{7930D8CC-6E0E-4520-81F0-0D373818CA56}" presName="compNode" presStyleCnt="0"/>
      <dgm:spPr/>
    </dgm:pt>
    <dgm:pt modelId="{F8B8C6F3-E1A7-4C7B-A0E4-9F10CF12FDEF}" type="pres">
      <dgm:prSet presAssocID="{7930D8CC-6E0E-4520-81F0-0D373818CA56}" presName="iconBgRect" presStyleLbl="bgShp" presStyleIdx="1" presStyleCnt="5"/>
      <dgm:spPr/>
    </dgm:pt>
    <dgm:pt modelId="{81939693-1FDC-40BB-BBE9-DA575964B08A}" type="pres">
      <dgm:prSet presAssocID="{7930D8CC-6E0E-4520-81F0-0D373818CA5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627652F7-8F62-4EB0-B373-A1EC3D46D295}" type="pres">
      <dgm:prSet presAssocID="{7930D8CC-6E0E-4520-81F0-0D373818CA56}" presName="spaceRect" presStyleCnt="0"/>
      <dgm:spPr/>
    </dgm:pt>
    <dgm:pt modelId="{7454DA03-0415-4856-BBC7-99100C07C2A2}" type="pres">
      <dgm:prSet presAssocID="{7930D8CC-6E0E-4520-81F0-0D373818CA56}" presName="textRect" presStyleLbl="revTx" presStyleIdx="1" presStyleCnt="5">
        <dgm:presLayoutVars>
          <dgm:chMax val="1"/>
          <dgm:chPref val="1"/>
        </dgm:presLayoutVars>
      </dgm:prSet>
      <dgm:spPr/>
    </dgm:pt>
    <dgm:pt modelId="{BF74553F-51F1-4D71-9BA8-B9336E03003F}" type="pres">
      <dgm:prSet presAssocID="{CE49D928-577F-43D0-8096-FD14AA4A9294}" presName="sibTrans" presStyleCnt="0"/>
      <dgm:spPr/>
    </dgm:pt>
    <dgm:pt modelId="{4F0C33EE-57D3-403F-B531-BAFFA914CEC7}" type="pres">
      <dgm:prSet presAssocID="{416186FF-9392-418A-B5C0-0EFCDE2CD439}" presName="compNode" presStyleCnt="0"/>
      <dgm:spPr/>
    </dgm:pt>
    <dgm:pt modelId="{1B386E56-592C-4F2B-9591-030348644580}" type="pres">
      <dgm:prSet presAssocID="{416186FF-9392-418A-B5C0-0EFCDE2CD439}" presName="iconBgRect" presStyleLbl="bgShp" presStyleIdx="2" presStyleCnt="5"/>
      <dgm:spPr/>
    </dgm:pt>
    <dgm:pt modelId="{F6BA41EE-AEF3-4D60-B4CF-BC40EDF9C63F}" type="pres">
      <dgm:prSet presAssocID="{416186FF-9392-418A-B5C0-0EFCDE2CD43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nternet"/>
        </a:ext>
      </dgm:extLst>
    </dgm:pt>
    <dgm:pt modelId="{56E02650-DBFE-4851-AFC7-F4DE424C5958}" type="pres">
      <dgm:prSet presAssocID="{416186FF-9392-418A-B5C0-0EFCDE2CD439}" presName="spaceRect" presStyleCnt="0"/>
      <dgm:spPr/>
    </dgm:pt>
    <dgm:pt modelId="{FBE31633-FD80-4B69-BC9D-FE83DD5DF448}" type="pres">
      <dgm:prSet presAssocID="{416186FF-9392-418A-B5C0-0EFCDE2CD439}" presName="textRect" presStyleLbl="revTx" presStyleIdx="2" presStyleCnt="5">
        <dgm:presLayoutVars>
          <dgm:chMax val="1"/>
          <dgm:chPref val="1"/>
        </dgm:presLayoutVars>
      </dgm:prSet>
      <dgm:spPr/>
    </dgm:pt>
    <dgm:pt modelId="{289B65B1-5258-4A9E-B96B-0269F04D1116}" type="pres">
      <dgm:prSet presAssocID="{D3F45160-741C-42C3-8216-C9A54C9EEA1A}" presName="sibTrans" presStyleCnt="0"/>
      <dgm:spPr/>
    </dgm:pt>
    <dgm:pt modelId="{876F28E8-B791-4F60-962D-5BF96CBE4FD3}" type="pres">
      <dgm:prSet presAssocID="{0F02C442-D493-4A5F-A8BD-E934D8122A31}" presName="compNode" presStyleCnt="0"/>
      <dgm:spPr/>
    </dgm:pt>
    <dgm:pt modelId="{9B5E52EC-5C69-47DD-81EB-A7E569F1CDEE}" type="pres">
      <dgm:prSet presAssocID="{0F02C442-D493-4A5F-A8BD-E934D8122A31}" presName="iconBgRect" presStyleLbl="bgShp" presStyleIdx="3" presStyleCnt="5"/>
      <dgm:spPr/>
    </dgm:pt>
    <dgm:pt modelId="{3C78188C-D30A-4535-A5A4-E7BA4DC0BEF9}" type="pres">
      <dgm:prSet presAssocID="{0F02C442-D493-4A5F-A8BD-E934D8122A3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8A06D7DE-D11D-475C-8052-E56C959C0C90}" type="pres">
      <dgm:prSet presAssocID="{0F02C442-D493-4A5F-A8BD-E934D8122A31}" presName="spaceRect" presStyleCnt="0"/>
      <dgm:spPr/>
    </dgm:pt>
    <dgm:pt modelId="{59236ACF-3161-46FD-9927-BCA7631E0786}" type="pres">
      <dgm:prSet presAssocID="{0F02C442-D493-4A5F-A8BD-E934D8122A31}" presName="textRect" presStyleLbl="revTx" presStyleIdx="3" presStyleCnt="5">
        <dgm:presLayoutVars>
          <dgm:chMax val="1"/>
          <dgm:chPref val="1"/>
        </dgm:presLayoutVars>
      </dgm:prSet>
      <dgm:spPr/>
    </dgm:pt>
    <dgm:pt modelId="{58657EFC-856D-4216-B945-5247CACD4CA5}" type="pres">
      <dgm:prSet presAssocID="{9CC08597-899D-4BDE-856D-D430BF6FB421}" presName="sibTrans" presStyleCnt="0"/>
      <dgm:spPr/>
    </dgm:pt>
    <dgm:pt modelId="{682C4336-CC18-44B2-9A7E-EC6A0133EBA3}" type="pres">
      <dgm:prSet presAssocID="{F0C99A28-F753-41A0-A22A-1837ABF9FC62}" presName="compNode" presStyleCnt="0"/>
      <dgm:spPr/>
    </dgm:pt>
    <dgm:pt modelId="{4570A075-FE66-48C0-A8AE-17DF4B168838}" type="pres">
      <dgm:prSet presAssocID="{F0C99A28-F753-41A0-A22A-1837ABF9FC62}" presName="iconBgRect" presStyleLbl="bgShp" presStyleIdx="4" presStyleCnt="5"/>
      <dgm:spPr/>
    </dgm:pt>
    <dgm:pt modelId="{10D0A3B8-2F32-485C-ABF3-830CECA41374}" type="pres">
      <dgm:prSet presAssocID="{F0C99A28-F753-41A0-A22A-1837ABF9FC6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ore"/>
        </a:ext>
      </dgm:extLst>
    </dgm:pt>
    <dgm:pt modelId="{0FB90702-14AE-4366-8244-F60EB1FD1D94}" type="pres">
      <dgm:prSet presAssocID="{F0C99A28-F753-41A0-A22A-1837ABF9FC62}" presName="spaceRect" presStyleCnt="0"/>
      <dgm:spPr/>
    </dgm:pt>
    <dgm:pt modelId="{54D9F7AF-10B8-4705-A79D-9EAC005E3EA2}" type="pres">
      <dgm:prSet presAssocID="{F0C99A28-F753-41A0-A22A-1837ABF9FC62}" presName="textRect" presStyleLbl="revTx" presStyleIdx="4" presStyleCnt="5">
        <dgm:presLayoutVars>
          <dgm:chMax val="1"/>
          <dgm:chPref val="1"/>
        </dgm:presLayoutVars>
      </dgm:prSet>
      <dgm:spPr/>
    </dgm:pt>
  </dgm:ptLst>
  <dgm:cxnLst>
    <dgm:cxn modelId="{24179C44-CA48-4EC0-B425-694CB8CBAFFD}" type="presOf" srcId="{F0C99A28-F753-41A0-A22A-1837ABF9FC62}" destId="{54D9F7AF-10B8-4705-A79D-9EAC005E3EA2}" srcOrd="0" destOrd="0" presId="urn:microsoft.com/office/officeart/2018/5/layout/IconCircleLabelList"/>
    <dgm:cxn modelId="{5F252F47-E6B7-4CAE-8F82-AF7921B70D48}" type="presOf" srcId="{0D3ECDE7-DFAD-4ADE-86CA-34BF944B9811}" destId="{3B6CD3F7-E5B1-486A-BCC6-4CBEA296BCFA}" srcOrd="0" destOrd="0" presId="urn:microsoft.com/office/officeart/2018/5/layout/IconCircleLabelList"/>
    <dgm:cxn modelId="{82B42C80-EE81-4CC8-88E5-A26846D25C9D}" srcId="{ABD7F97B-D770-4411-A05D-589C3CF9286B}" destId="{0D3ECDE7-DFAD-4ADE-86CA-34BF944B9811}" srcOrd="0" destOrd="0" parTransId="{C4B0476A-EBD8-44D0-8431-111BECA68455}" sibTransId="{BE3596C7-FECE-45F9-9668-E89676347E3B}"/>
    <dgm:cxn modelId="{0229F283-AEEA-4D0B-A6A4-F3ED1C257701}" type="presOf" srcId="{416186FF-9392-418A-B5C0-0EFCDE2CD439}" destId="{FBE31633-FD80-4B69-BC9D-FE83DD5DF448}" srcOrd="0" destOrd="0" presId="urn:microsoft.com/office/officeart/2018/5/layout/IconCircleLabelList"/>
    <dgm:cxn modelId="{8E979F87-CCA5-42D7-BB30-F74285D087DA}" srcId="{ABD7F97B-D770-4411-A05D-589C3CF9286B}" destId="{7930D8CC-6E0E-4520-81F0-0D373818CA56}" srcOrd="1" destOrd="0" parTransId="{E417B22D-935B-433A-9B50-70409129E21B}" sibTransId="{CE49D928-577F-43D0-8096-FD14AA4A9294}"/>
    <dgm:cxn modelId="{91E99B89-13C5-494A-9846-8C6F34C3876E}" srcId="{ABD7F97B-D770-4411-A05D-589C3CF9286B}" destId="{0F02C442-D493-4A5F-A8BD-E934D8122A31}" srcOrd="3" destOrd="0" parTransId="{81A9E439-3B82-4E98-BE54-27AE53E928C6}" sibTransId="{9CC08597-899D-4BDE-856D-D430BF6FB421}"/>
    <dgm:cxn modelId="{5B3A668D-DC9C-400C-BDD4-624537451981}" srcId="{ABD7F97B-D770-4411-A05D-589C3CF9286B}" destId="{416186FF-9392-418A-B5C0-0EFCDE2CD439}" srcOrd="2" destOrd="0" parTransId="{60100BEA-4ACC-48C1-8307-10DF66392CB8}" sibTransId="{D3F45160-741C-42C3-8216-C9A54C9EEA1A}"/>
    <dgm:cxn modelId="{202F389A-C79E-4060-BC74-A29CE035AADE}" type="presOf" srcId="{7930D8CC-6E0E-4520-81F0-0D373818CA56}" destId="{7454DA03-0415-4856-BBC7-99100C07C2A2}" srcOrd="0" destOrd="0" presId="urn:microsoft.com/office/officeart/2018/5/layout/IconCircleLabelList"/>
    <dgm:cxn modelId="{D9E984AC-F02A-4148-863C-07D430A0735C}" type="presOf" srcId="{ABD7F97B-D770-4411-A05D-589C3CF9286B}" destId="{D5594CCE-F5D4-40BB-AC49-3240884E80E8}" srcOrd="0" destOrd="0" presId="urn:microsoft.com/office/officeart/2018/5/layout/IconCircleLabelList"/>
    <dgm:cxn modelId="{4BF901DD-6D26-426D-943F-05B4815F729B}" srcId="{ABD7F97B-D770-4411-A05D-589C3CF9286B}" destId="{F0C99A28-F753-41A0-A22A-1837ABF9FC62}" srcOrd="4" destOrd="0" parTransId="{E5D268BC-DFC0-4AF3-A439-247090615CF9}" sibTransId="{D69998C3-55A1-42D2-8418-24E172DFF3E8}"/>
    <dgm:cxn modelId="{013E48F9-2B82-41B3-9E6C-AD0A9C2371E6}" type="presOf" srcId="{0F02C442-D493-4A5F-A8BD-E934D8122A31}" destId="{59236ACF-3161-46FD-9927-BCA7631E0786}" srcOrd="0" destOrd="0" presId="urn:microsoft.com/office/officeart/2018/5/layout/IconCircleLabelList"/>
    <dgm:cxn modelId="{886C1B0B-EB4B-471C-9A9E-840672C9339E}" type="presParOf" srcId="{D5594CCE-F5D4-40BB-AC49-3240884E80E8}" destId="{DED0ABF3-AD6D-410F-BD12-61250E77D050}" srcOrd="0" destOrd="0" presId="urn:microsoft.com/office/officeart/2018/5/layout/IconCircleLabelList"/>
    <dgm:cxn modelId="{71452C45-4991-4349-AED1-278196DFFD1F}" type="presParOf" srcId="{DED0ABF3-AD6D-410F-BD12-61250E77D050}" destId="{823FE781-DEEA-4EE4-B142-1B65070C10E4}" srcOrd="0" destOrd="0" presId="urn:microsoft.com/office/officeart/2018/5/layout/IconCircleLabelList"/>
    <dgm:cxn modelId="{38412526-A4A8-4BDB-9B89-4D9B584F5BAD}" type="presParOf" srcId="{DED0ABF3-AD6D-410F-BD12-61250E77D050}" destId="{1FBD5D25-1F91-420D-B05E-7198C1AC3189}" srcOrd="1" destOrd="0" presId="urn:microsoft.com/office/officeart/2018/5/layout/IconCircleLabelList"/>
    <dgm:cxn modelId="{17B20D19-FCA8-4541-A230-16F0E1BCB33F}" type="presParOf" srcId="{DED0ABF3-AD6D-410F-BD12-61250E77D050}" destId="{58EB0410-9E60-48AE-871E-A34C23A565F4}" srcOrd="2" destOrd="0" presId="urn:microsoft.com/office/officeart/2018/5/layout/IconCircleLabelList"/>
    <dgm:cxn modelId="{A3FE8293-0920-45F5-BE68-F4BB8FC4DF0C}" type="presParOf" srcId="{DED0ABF3-AD6D-410F-BD12-61250E77D050}" destId="{3B6CD3F7-E5B1-486A-BCC6-4CBEA296BCFA}" srcOrd="3" destOrd="0" presId="urn:microsoft.com/office/officeart/2018/5/layout/IconCircleLabelList"/>
    <dgm:cxn modelId="{4A28625D-85BA-4DC6-B723-708FBAE79C2E}" type="presParOf" srcId="{D5594CCE-F5D4-40BB-AC49-3240884E80E8}" destId="{35F3E993-F95D-4F5F-92E4-7F1CD9D36AD8}" srcOrd="1" destOrd="0" presId="urn:microsoft.com/office/officeart/2018/5/layout/IconCircleLabelList"/>
    <dgm:cxn modelId="{F6885679-7E02-4EB5-811D-8469D269905D}" type="presParOf" srcId="{D5594CCE-F5D4-40BB-AC49-3240884E80E8}" destId="{960E1502-6A75-4FF8-91AE-2DAE1610EEFB}" srcOrd="2" destOrd="0" presId="urn:microsoft.com/office/officeart/2018/5/layout/IconCircleLabelList"/>
    <dgm:cxn modelId="{AD68A40A-38B4-47B2-BE26-7B7038692C6A}" type="presParOf" srcId="{960E1502-6A75-4FF8-91AE-2DAE1610EEFB}" destId="{F8B8C6F3-E1A7-4C7B-A0E4-9F10CF12FDEF}" srcOrd="0" destOrd="0" presId="urn:microsoft.com/office/officeart/2018/5/layout/IconCircleLabelList"/>
    <dgm:cxn modelId="{F22B3335-B97B-445F-A234-AE0DB42EC693}" type="presParOf" srcId="{960E1502-6A75-4FF8-91AE-2DAE1610EEFB}" destId="{81939693-1FDC-40BB-BBE9-DA575964B08A}" srcOrd="1" destOrd="0" presId="urn:microsoft.com/office/officeart/2018/5/layout/IconCircleLabelList"/>
    <dgm:cxn modelId="{4C5714C5-5243-4E91-A067-FB789A313EC0}" type="presParOf" srcId="{960E1502-6A75-4FF8-91AE-2DAE1610EEFB}" destId="{627652F7-8F62-4EB0-B373-A1EC3D46D295}" srcOrd="2" destOrd="0" presId="urn:microsoft.com/office/officeart/2018/5/layout/IconCircleLabelList"/>
    <dgm:cxn modelId="{E743F6CE-51B9-418F-8A31-9B13D5482B1A}" type="presParOf" srcId="{960E1502-6A75-4FF8-91AE-2DAE1610EEFB}" destId="{7454DA03-0415-4856-BBC7-99100C07C2A2}" srcOrd="3" destOrd="0" presId="urn:microsoft.com/office/officeart/2018/5/layout/IconCircleLabelList"/>
    <dgm:cxn modelId="{0DD09047-0E5D-4695-9118-ABD5A12559B6}" type="presParOf" srcId="{D5594CCE-F5D4-40BB-AC49-3240884E80E8}" destId="{BF74553F-51F1-4D71-9BA8-B9336E03003F}" srcOrd="3" destOrd="0" presId="urn:microsoft.com/office/officeart/2018/5/layout/IconCircleLabelList"/>
    <dgm:cxn modelId="{4F4A4C67-4C0D-468D-9962-AC6B2EBC5955}" type="presParOf" srcId="{D5594CCE-F5D4-40BB-AC49-3240884E80E8}" destId="{4F0C33EE-57D3-403F-B531-BAFFA914CEC7}" srcOrd="4" destOrd="0" presId="urn:microsoft.com/office/officeart/2018/5/layout/IconCircleLabelList"/>
    <dgm:cxn modelId="{54885141-6434-4EF5-9940-26969347B036}" type="presParOf" srcId="{4F0C33EE-57D3-403F-B531-BAFFA914CEC7}" destId="{1B386E56-592C-4F2B-9591-030348644580}" srcOrd="0" destOrd="0" presId="urn:microsoft.com/office/officeart/2018/5/layout/IconCircleLabelList"/>
    <dgm:cxn modelId="{6A5D89E3-1202-464A-9FA8-13BA490A557A}" type="presParOf" srcId="{4F0C33EE-57D3-403F-B531-BAFFA914CEC7}" destId="{F6BA41EE-AEF3-4D60-B4CF-BC40EDF9C63F}" srcOrd="1" destOrd="0" presId="urn:microsoft.com/office/officeart/2018/5/layout/IconCircleLabelList"/>
    <dgm:cxn modelId="{9F6085F4-F4A8-4544-A16C-3A6CFD2F4577}" type="presParOf" srcId="{4F0C33EE-57D3-403F-B531-BAFFA914CEC7}" destId="{56E02650-DBFE-4851-AFC7-F4DE424C5958}" srcOrd="2" destOrd="0" presId="urn:microsoft.com/office/officeart/2018/5/layout/IconCircleLabelList"/>
    <dgm:cxn modelId="{30C7C7FC-796C-4D18-B666-89DC154B3A52}" type="presParOf" srcId="{4F0C33EE-57D3-403F-B531-BAFFA914CEC7}" destId="{FBE31633-FD80-4B69-BC9D-FE83DD5DF448}" srcOrd="3" destOrd="0" presId="urn:microsoft.com/office/officeart/2018/5/layout/IconCircleLabelList"/>
    <dgm:cxn modelId="{4EE24575-F6F3-4D62-9CDD-A7CBD8E97596}" type="presParOf" srcId="{D5594CCE-F5D4-40BB-AC49-3240884E80E8}" destId="{289B65B1-5258-4A9E-B96B-0269F04D1116}" srcOrd="5" destOrd="0" presId="urn:microsoft.com/office/officeart/2018/5/layout/IconCircleLabelList"/>
    <dgm:cxn modelId="{EF1A4B93-EF55-4341-85AF-7FD0822FBCD0}" type="presParOf" srcId="{D5594CCE-F5D4-40BB-AC49-3240884E80E8}" destId="{876F28E8-B791-4F60-962D-5BF96CBE4FD3}" srcOrd="6" destOrd="0" presId="urn:microsoft.com/office/officeart/2018/5/layout/IconCircleLabelList"/>
    <dgm:cxn modelId="{00CAD46F-A707-4B6C-9CD2-39268B92FF75}" type="presParOf" srcId="{876F28E8-B791-4F60-962D-5BF96CBE4FD3}" destId="{9B5E52EC-5C69-47DD-81EB-A7E569F1CDEE}" srcOrd="0" destOrd="0" presId="urn:microsoft.com/office/officeart/2018/5/layout/IconCircleLabelList"/>
    <dgm:cxn modelId="{4A8326EF-837F-4469-A33A-DB33A67B84CB}" type="presParOf" srcId="{876F28E8-B791-4F60-962D-5BF96CBE4FD3}" destId="{3C78188C-D30A-4535-A5A4-E7BA4DC0BEF9}" srcOrd="1" destOrd="0" presId="urn:microsoft.com/office/officeart/2018/5/layout/IconCircleLabelList"/>
    <dgm:cxn modelId="{EC294612-C580-4E08-A593-BE75E0963437}" type="presParOf" srcId="{876F28E8-B791-4F60-962D-5BF96CBE4FD3}" destId="{8A06D7DE-D11D-475C-8052-E56C959C0C90}" srcOrd="2" destOrd="0" presId="urn:microsoft.com/office/officeart/2018/5/layout/IconCircleLabelList"/>
    <dgm:cxn modelId="{8AD718AD-8535-4BC8-B801-27D37F523363}" type="presParOf" srcId="{876F28E8-B791-4F60-962D-5BF96CBE4FD3}" destId="{59236ACF-3161-46FD-9927-BCA7631E0786}" srcOrd="3" destOrd="0" presId="urn:microsoft.com/office/officeart/2018/5/layout/IconCircleLabelList"/>
    <dgm:cxn modelId="{188103B5-0348-4CD5-8CD8-93873EE36415}" type="presParOf" srcId="{D5594CCE-F5D4-40BB-AC49-3240884E80E8}" destId="{58657EFC-856D-4216-B945-5247CACD4CA5}" srcOrd="7" destOrd="0" presId="urn:microsoft.com/office/officeart/2018/5/layout/IconCircleLabelList"/>
    <dgm:cxn modelId="{9BF91EDF-E959-4150-A213-C0998A440E3D}" type="presParOf" srcId="{D5594CCE-F5D4-40BB-AC49-3240884E80E8}" destId="{682C4336-CC18-44B2-9A7E-EC6A0133EBA3}" srcOrd="8" destOrd="0" presId="urn:microsoft.com/office/officeart/2018/5/layout/IconCircleLabelList"/>
    <dgm:cxn modelId="{EE23CAA9-00AE-4611-AFA5-56F1CB284BE3}" type="presParOf" srcId="{682C4336-CC18-44B2-9A7E-EC6A0133EBA3}" destId="{4570A075-FE66-48C0-A8AE-17DF4B168838}" srcOrd="0" destOrd="0" presId="urn:microsoft.com/office/officeart/2018/5/layout/IconCircleLabelList"/>
    <dgm:cxn modelId="{D0577B19-8ACA-4829-A05B-319495FB9C14}" type="presParOf" srcId="{682C4336-CC18-44B2-9A7E-EC6A0133EBA3}" destId="{10D0A3B8-2F32-485C-ABF3-830CECA41374}" srcOrd="1" destOrd="0" presId="urn:microsoft.com/office/officeart/2018/5/layout/IconCircleLabelList"/>
    <dgm:cxn modelId="{A44054F7-48FD-48E3-9A69-2C411779C60E}" type="presParOf" srcId="{682C4336-CC18-44B2-9A7E-EC6A0133EBA3}" destId="{0FB90702-14AE-4366-8244-F60EB1FD1D94}" srcOrd="2" destOrd="0" presId="urn:microsoft.com/office/officeart/2018/5/layout/IconCircleLabelList"/>
    <dgm:cxn modelId="{5A0D987B-9165-40C5-B71C-181D3EF929CA}" type="presParOf" srcId="{682C4336-CC18-44B2-9A7E-EC6A0133EBA3}" destId="{54D9F7AF-10B8-4705-A79D-9EAC005E3EA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C71B467-7D04-43FD-B659-774A22A14695}"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72F83284-563A-4D6F-BC00-018433112077}">
      <dgm:prSet/>
      <dgm:spPr/>
      <dgm:t>
        <a:bodyPr/>
        <a:lstStyle/>
        <a:p>
          <a:pPr>
            <a:defRPr cap="all"/>
          </a:pPr>
          <a:r>
            <a:rPr lang="en-US"/>
            <a:t>Administrative overhead.</a:t>
          </a:r>
          <a:br>
            <a:rPr lang="en-US"/>
          </a:br>
          <a:endParaRPr lang="en-US"/>
        </a:p>
      </dgm:t>
    </dgm:pt>
    <dgm:pt modelId="{CF1FA73D-69C5-4B69-8B1C-FBD1D61E3BAA}" type="parTrans" cxnId="{8DE8BE98-EBF3-41C8-9D56-FCB0684647D4}">
      <dgm:prSet/>
      <dgm:spPr/>
      <dgm:t>
        <a:bodyPr/>
        <a:lstStyle/>
        <a:p>
          <a:endParaRPr lang="en-US"/>
        </a:p>
      </dgm:t>
    </dgm:pt>
    <dgm:pt modelId="{2CCB3335-473D-4D6D-A73B-ED929A833A7D}" type="sibTrans" cxnId="{8DE8BE98-EBF3-41C8-9D56-FCB0684647D4}">
      <dgm:prSet/>
      <dgm:spPr/>
      <dgm:t>
        <a:bodyPr/>
        <a:lstStyle/>
        <a:p>
          <a:endParaRPr lang="en-US"/>
        </a:p>
      </dgm:t>
    </dgm:pt>
    <dgm:pt modelId="{EAA598D9-5F0C-4D5A-892C-C2CD6D9160C7}">
      <dgm:prSet/>
      <dgm:spPr/>
      <dgm:t>
        <a:bodyPr/>
        <a:lstStyle/>
        <a:p>
          <a:pPr>
            <a:defRPr cap="all"/>
          </a:pPr>
          <a:r>
            <a:rPr lang="en-US"/>
            <a:t>Accounting overhead.</a:t>
          </a:r>
          <a:br>
            <a:rPr lang="en-US"/>
          </a:br>
          <a:endParaRPr lang="en-US"/>
        </a:p>
      </dgm:t>
    </dgm:pt>
    <dgm:pt modelId="{FD7FD7CD-BBF4-48F7-99AA-11AD5FFAA63D}" type="parTrans" cxnId="{B5F141B0-BC22-4431-A55C-3FCE67E9A0C9}">
      <dgm:prSet/>
      <dgm:spPr/>
      <dgm:t>
        <a:bodyPr/>
        <a:lstStyle/>
        <a:p>
          <a:endParaRPr lang="en-US"/>
        </a:p>
      </dgm:t>
    </dgm:pt>
    <dgm:pt modelId="{1292182F-6C00-4842-B45F-B9ADA2D80EE8}" type="sibTrans" cxnId="{B5F141B0-BC22-4431-A55C-3FCE67E9A0C9}">
      <dgm:prSet/>
      <dgm:spPr/>
      <dgm:t>
        <a:bodyPr/>
        <a:lstStyle/>
        <a:p>
          <a:endParaRPr lang="en-US"/>
        </a:p>
      </dgm:t>
    </dgm:pt>
    <dgm:pt modelId="{34A3B1AF-58EB-4B5F-9573-8EADFB82536A}">
      <dgm:prSet/>
      <dgm:spPr/>
      <dgm:t>
        <a:bodyPr/>
        <a:lstStyle/>
        <a:p>
          <a:pPr>
            <a:defRPr cap="all"/>
          </a:pPr>
          <a:r>
            <a:rPr lang="en-US"/>
            <a:t>Some profits go to the affiliate.</a:t>
          </a:r>
        </a:p>
      </dgm:t>
    </dgm:pt>
    <dgm:pt modelId="{740D244C-D524-4121-8EB1-828BC6EB88B2}" type="parTrans" cxnId="{6393A26E-9364-4846-83C1-752A319422F1}">
      <dgm:prSet/>
      <dgm:spPr/>
      <dgm:t>
        <a:bodyPr/>
        <a:lstStyle/>
        <a:p>
          <a:endParaRPr lang="en-US"/>
        </a:p>
      </dgm:t>
    </dgm:pt>
    <dgm:pt modelId="{561C87A8-2E71-46D6-B983-369B0FDDFB4B}" type="sibTrans" cxnId="{6393A26E-9364-4846-83C1-752A319422F1}">
      <dgm:prSet/>
      <dgm:spPr/>
      <dgm:t>
        <a:bodyPr/>
        <a:lstStyle/>
        <a:p>
          <a:endParaRPr lang="en-US"/>
        </a:p>
      </dgm:t>
    </dgm:pt>
    <dgm:pt modelId="{39509233-D5A3-4189-9A19-FD2E99BEE507}" type="pres">
      <dgm:prSet presAssocID="{EC71B467-7D04-43FD-B659-774A22A14695}" presName="root" presStyleCnt="0">
        <dgm:presLayoutVars>
          <dgm:dir/>
          <dgm:resizeHandles val="exact"/>
        </dgm:presLayoutVars>
      </dgm:prSet>
      <dgm:spPr/>
    </dgm:pt>
    <dgm:pt modelId="{50859E44-D36D-404A-8182-BBCBE3EFEC28}" type="pres">
      <dgm:prSet presAssocID="{72F83284-563A-4D6F-BC00-018433112077}" presName="compNode" presStyleCnt="0"/>
      <dgm:spPr/>
    </dgm:pt>
    <dgm:pt modelId="{23643E7F-F5D9-4593-9D5E-BBF8426602D2}" type="pres">
      <dgm:prSet presAssocID="{72F83284-563A-4D6F-BC00-018433112077}" presName="iconBgRect" presStyleLbl="bgShp" presStyleIdx="0" presStyleCnt="3"/>
      <dgm:spPr/>
    </dgm:pt>
    <dgm:pt modelId="{E4C4E560-515E-49BB-9089-527875A6CC20}" type="pres">
      <dgm:prSet presAssocID="{72F83284-563A-4D6F-BC00-01843311207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CF9060E4-0C13-437D-B757-781E710B9AB8}" type="pres">
      <dgm:prSet presAssocID="{72F83284-563A-4D6F-BC00-018433112077}" presName="spaceRect" presStyleCnt="0"/>
      <dgm:spPr/>
    </dgm:pt>
    <dgm:pt modelId="{ECE67993-E983-4407-B415-DC0BE0B234A2}" type="pres">
      <dgm:prSet presAssocID="{72F83284-563A-4D6F-BC00-018433112077}" presName="textRect" presStyleLbl="revTx" presStyleIdx="0" presStyleCnt="3">
        <dgm:presLayoutVars>
          <dgm:chMax val="1"/>
          <dgm:chPref val="1"/>
        </dgm:presLayoutVars>
      </dgm:prSet>
      <dgm:spPr/>
    </dgm:pt>
    <dgm:pt modelId="{1D040CB6-BFA4-43F4-8E7E-9D2E821685D4}" type="pres">
      <dgm:prSet presAssocID="{2CCB3335-473D-4D6D-A73B-ED929A833A7D}" presName="sibTrans" presStyleCnt="0"/>
      <dgm:spPr/>
    </dgm:pt>
    <dgm:pt modelId="{50D83A96-78E6-4DEC-A941-42F03AD24691}" type="pres">
      <dgm:prSet presAssocID="{EAA598D9-5F0C-4D5A-892C-C2CD6D9160C7}" presName="compNode" presStyleCnt="0"/>
      <dgm:spPr/>
    </dgm:pt>
    <dgm:pt modelId="{5A3888B4-223A-44D3-9035-D498790242B1}" type="pres">
      <dgm:prSet presAssocID="{EAA598D9-5F0C-4D5A-892C-C2CD6D9160C7}" presName="iconBgRect" presStyleLbl="bgShp" presStyleIdx="1" presStyleCnt="3"/>
      <dgm:spPr/>
    </dgm:pt>
    <dgm:pt modelId="{F76ECF1A-FAF8-49BA-B246-1C0831A2F83B}" type="pres">
      <dgm:prSet presAssocID="{EAA598D9-5F0C-4D5A-892C-C2CD6D9160C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E1FBA263-FBC9-4F22-AEB5-55D617529BDB}" type="pres">
      <dgm:prSet presAssocID="{EAA598D9-5F0C-4D5A-892C-C2CD6D9160C7}" presName="spaceRect" presStyleCnt="0"/>
      <dgm:spPr/>
    </dgm:pt>
    <dgm:pt modelId="{C15C9CEE-132F-4C6D-BFC6-9E8A19F826AF}" type="pres">
      <dgm:prSet presAssocID="{EAA598D9-5F0C-4D5A-892C-C2CD6D9160C7}" presName="textRect" presStyleLbl="revTx" presStyleIdx="1" presStyleCnt="3">
        <dgm:presLayoutVars>
          <dgm:chMax val="1"/>
          <dgm:chPref val="1"/>
        </dgm:presLayoutVars>
      </dgm:prSet>
      <dgm:spPr/>
    </dgm:pt>
    <dgm:pt modelId="{4929753F-E3E9-4494-9E7C-ADEBBF3C72C9}" type="pres">
      <dgm:prSet presAssocID="{1292182F-6C00-4842-B45F-B9ADA2D80EE8}" presName="sibTrans" presStyleCnt="0"/>
      <dgm:spPr/>
    </dgm:pt>
    <dgm:pt modelId="{FBCBCF1E-B4CE-4891-9F2F-FF47E422AD4C}" type="pres">
      <dgm:prSet presAssocID="{34A3B1AF-58EB-4B5F-9573-8EADFB82536A}" presName="compNode" presStyleCnt="0"/>
      <dgm:spPr/>
    </dgm:pt>
    <dgm:pt modelId="{B6E9A2DB-BF5C-45F4-8C74-559758DE394E}" type="pres">
      <dgm:prSet presAssocID="{34A3B1AF-58EB-4B5F-9573-8EADFB82536A}" presName="iconBgRect" presStyleLbl="bgShp" presStyleIdx="2" presStyleCnt="3"/>
      <dgm:spPr/>
    </dgm:pt>
    <dgm:pt modelId="{2DFA36A9-0325-45EB-B1CD-709FDA219889}" type="pres">
      <dgm:prSet presAssocID="{34A3B1AF-58EB-4B5F-9573-8EADFB82536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ble"/>
        </a:ext>
      </dgm:extLst>
    </dgm:pt>
    <dgm:pt modelId="{FF2742A4-717D-44E9-8B13-E6A99BF9BAB0}" type="pres">
      <dgm:prSet presAssocID="{34A3B1AF-58EB-4B5F-9573-8EADFB82536A}" presName="spaceRect" presStyleCnt="0"/>
      <dgm:spPr/>
    </dgm:pt>
    <dgm:pt modelId="{E0A35461-F156-4E7E-A1E8-E5142965A2D7}" type="pres">
      <dgm:prSet presAssocID="{34A3B1AF-58EB-4B5F-9573-8EADFB82536A}" presName="textRect" presStyleLbl="revTx" presStyleIdx="2" presStyleCnt="3">
        <dgm:presLayoutVars>
          <dgm:chMax val="1"/>
          <dgm:chPref val="1"/>
        </dgm:presLayoutVars>
      </dgm:prSet>
      <dgm:spPr/>
    </dgm:pt>
  </dgm:ptLst>
  <dgm:cxnLst>
    <dgm:cxn modelId="{503C434D-4940-4EB0-BE24-E5B71F712B6C}" type="presOf" srcId="{72F83284-563A-4D6F-BC00-018433112077}" destId="{ECE67993-E983-4407-B415-DC0BE0B234A2}" srcOrd="0" destOrd="0" presId="urn:microsoft.com/office/officeart/2018/5/layout/IconCircleLabelList"/>
    <dgm:cxn modelId="{6393A26E-9364-4846-83C1-752A319422F1}" srcId="{EC71B467-7D04-43FD-B659-774A22A14695}" destId="{34A3B1AF-58EB-4B5F-9573-8EADFB82536A}" srcOrd="2" destOrd="0" parTransId="{740D244C-D524-4121-8EB1-828BC6EB88B2}" sibTransId="{561C87A8-2E71-46D6-B983-369B0FDDFB4B}"/>
    <dgm:cxn modelId="{448B9197-1FAE-49B4-8292-A29FB090A0DD}" type="presOf" srcId="{EC71B467-7D04-43FD-B659-774A22A14695}" destId="{39509233-D5A3-4189-9A19-FD2E99BEE507}" srcOrd="0" destOrd="0" presId="urn:microsoft.com/office/officeart/2018/5/layout/IconCircleLabelList"/>
    <dgm:cxn modelId="{8DE8BE98-EBF3-41C8-9D56-FCB0684647D4}" srcId="{EC71B467-7D04-43FD-B659-774A22A14695}" destId="{72F83284-563A-4D6F-BC00-018433112077}" srcOrd="0" destOrd="0" parTransId="{CF1FA73D-69C5-4B69-8B1C-FBD1D61E3BAA}" sibTransId="{2CCB3335-473D-4D6D-A73B-ED929A833A7D}"/>
    <dgm:cxn modelId="{FF83FC99-F3A6-4000-87B4-362D995D80A9}" type="presOf" srcId="{34A3B1AF-58EB-4B5F-9573-8EADFB82536A}" destId="{E0A35461-F156-4E7E-A1E8-E5142965A2D7}" srcOrd="0" destOrd="0" presId="urn:microsoft.com/office/officeart/2018/5/layout/IconCircleLabelList"/>
    <dgm:cxn modelId="{B5F141B0-BC22-4431-A55C-3FCE67E9A0C9}" srcId="{EC71B467-7D04-43FD-B659-774A22A14695}" destId="{EAA598D9-5F0C-4D5A-892C-C2CD6D9160C7}" srcOrd="1" destOrd="0" parTransId="{FD7FD7CD-BBF4-48F7-99AA-11AD5FFAA63D}" sibTransId="{1292182F-6C00-4842-B45F-B9ADA2D80EE8}"/>
    <dgm:cxn modelId="{FBCA3BBA-75C2-42E4-BC46-DAEFAD18E5AE}" type="presOf" srcId="{EAA598D9-5F0C-4D5A-892C-C2CD6D9160C7}" destId="{C15C9CEE-132F-4C6D-BFC6-9E8A19F826AF}" srcOrd="0" destOrd="0" presId="urn:microsoft.com/office/officeart/2018/5/layout/IconCircleLabelList"/>
    <dgm:cxn modelId="{C104FC18-6179-4162-8686-9F4AD7D7A6DF}" type="presParOf" srcId="{39509233-D5A3-4189-9A19-FD2E99BEE507}" destId="{50859E44-D36D-404A-8182-BBCBE3EFEC28}" srcOrd="0" destOrd="0" presId="urn:microsoft.com/office/officeart/2018/5/layout/IconCircleLabelList"/>
    <dgm:cxn modelId="{32B7E188-DE84-461E-A027-295689400589}" type="presParOf" srcId="{50859E44-D36D-404A-8182-BBCBE3EFEC28}" destId="{23643E7F-F5D9-4593-9D5E-BBF8426602D2}" srcOrd="0" destOrd="0" presId="urn:microsoft.com/office/officeart/2018/5/layout/IconCircleLabelList"/>
    <dgm:cxn modelId="{ACA38D0C-532E-4C12-B0A5-1C4B100561EC}" type="presParOf" srcId="{50859E44-D36D-404A-8182-BBCBE3EFEC28}" destId="{E4C4E560-515E-49BB-9089-527875A6CC20}" srcOrd="1" destOrd="0" presId="urn:microsoft.com/office/officeart/2018/5/layout/IconCircleLabelList"/>
    <dgm:cxn modelId="{F9CB7E68-14F3-47AF-AE75-EC08D5BAE395}" type="presParOf" srcId="{50859E44-D36D-404A-8182-BBCBE3EFEC28}" destId="{CF9060E4-0C13-437D-B757-781E710B9AB8}" srcOrd="2" destOrd="0" presId="urn:microsoft.com/office/officeart/2018/5/layout/IconCircleLabelList"/>
    <dgm:cxn modelId="{0E5A7A9D-D211-4599-A166-D9DF4A448C0E}" type="presParOf" srcId="{50859E44-D36D-404A-8182-BBCBE3EFEC28}" destId="{ECE67993-E983-4407-B415-DC0BE0B234A2}" srcOrd="3" destOrd="0" presId="urn:microsoft.com/office/officeart/2018/5/layout/IconCircleLabelList"/>
    <dgm:cxn modelId="{31D7B7D5-297C-4D4E-8DB8-7F69FB43CC73}" type="presParOf" srcId="{39509233-D5A3-4189-9A19-FD2E99BEE507}" destId="{1D040CB6-BFA4-43F4-8E7E-9D2E821685D4}" srcOrd="1" destOrd="0" presId="urn:microsoft.com/office/officeart/2018/5/layout/IconCircleLabelList"/>
    <dgm:cxn modelId="{86D86217-824B-4D1E-8C61-969A6FF3B0F1}" type="presParOf" srcId="{39509233-D5A3-4189-9A19-FD2E99BEE507}" destId="{50D83A96-78E6-4DEC-A941-42F03AD24691}" srcOrd="2" destOrd="0" presId="urn:microsoft.com/office/officeart/2018/5/layout/IconCircleLabelList"/>
    <dgm:cxn modelId="{0857D14C-A00A-4D66-8EBA-8BFF6EDF021E}" type="presParOf" srcId="{50D83A96-78E6-4DEC-A941-42F03AD24691}" destId="{5A3888B4-223A-44D3-9035-D498790242B1}" srcOrd="0" destOrd="0" presId="urn:microsoft.com/office/officeart/2018/5/layout/IconCircleLabelList"/>
    <dgm:cxn modelId="{B34401D9-2B98-4BC9-9F16-8D6854BB8F86}" type="presParOf" srcId="{50D83A96-78E6-4DEC-A941-42F03AD24691}" destId="{F76ECF1A-FAF8-49BA-B246-1C0831A2F83B}" srcOrd="1" destOrd="0" presId="urn:microsoft.com/office/officeart/2018/5/layout/IconCircleLabelList"/>
    <dgm:cxn modelId="{2BFD785C-37F4-4D9F-ABA2-5743937597C1}" type="presParOf" srcId="{50D83A96-78E6-4DEC-A941-42F03AD24691}" destId="{E1FBA263-FBC9-4F22-AEB5-55D617529BDB}" srcOrd="2" destOrd="0" presId="urn:microsoft.com/office/officeart/2018/5/layout/IconCircleLabelList"/>
    <dgm:cxn modelId="{96D042FD-E968-459B-B70F-A049FFC7F4B2}" type="presParOf" srcId="{50D83A96-78E6-4DEC-A941-42F03AD24691}" destId="{C15C9CEE-132F-4C6D-BFC6-9E8A19F826AF}" srcOrd="3" destOrd="0" presId="urn:microsoft.com/office/officeart/2018/5/layout/IconCircleLabelList"/>
    <dgm:cxn modelId="{113F2635-A04D-4D50-A0F6-07862716A33D}" type="presParOf" srcId="{39509233-D5A3-4189-9A19-FD2E99BEE507}" destId="{4929753F-E3E9-4494-9E7C-ADEBBF3C72C9}" srcOrd="3" destOrd="0" presId="urn:microsoft.com/office/officeart/2018/5/layout/IconCircleLabelList"/>
    <dgm:cxn modelId="{94225976-4063-45D4-9081-E46E3C86A112}" type="presParOf" srcId="{39509233-D5A3-4189-9A19-FD2E99BEE507}" destId="{FBCBCF1E-B4CE-4891-9F2F-FF47E422AD4C}" srcOrd="4" destOrd="0" presId="urn:microsoft.com/office/officeart/2018/5/layout/IconCircleLabelList"/>
    <dgm:cxn modelId="{FDFAF18D-E6C6-4D3D-AE4A-9C71679287ED}" type="presParOf" srcId="{FBCBCF1E-B4CE-4891-9F2F-FF47E422AD4C}" destId="{B6E9A2DB-BF5C-45F4-8C74-559758DE394E}" srcOrd="0" destOrd="0" presId="urn:microsoft.com/office/officeart/2018/5/layout/IconCircleLabelList"/>
    <dgm:cxn modelId="{953DAD06-E4A7-4D7C-866E-C1D5307BF17D}" type="presParOf" srcId="{FBCBCF1E-B4CE-4891-9F2F-FF47E422AD4C}" destId="{2DFA36A9-0325-45EB-B1CD-709FDA219889}" srcOrd="1" destOrd="0" presId="urn:microsoft.com/office/officeart/2018/5/layout/IconCircleLabelList"/>
    <dgm:cxn modelId="{408B74A8-B10A-4EC1-BB2F-9BB46672479B}" type="presParOf" srcId="{FBCBCF1E-B4CE-4891-9F2F-FF47E422AD4C}" destId="{FF2742A4-717D-44E9-8B13-E6A99BF9BAB0}" srcOrd="2" destOrd="0" presId="urn:microsoft.com/office/officeart/2018/5/layout/IconCircleLabelList"/>
    <dgm:cxn modelId="{C4F04D9A-5FEA-42E6-ACB1-774D4CBAD8C8}" type="presParOf" srcId="{FBCBCF1E-B4CE-4891-9F2F-FF47E422AD4C}" destId="{E0A35461-F156-4E7E-A1E8-E5142965A2D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1D4CD68-D7BB-435C-A04F-4D69331C161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514A6D4-F11A-466F-A9CA-645CFE10F5EE}">
      <dgm:prSet/>
      <dgm:spPr/>
      <dgm:t>
        <a:bodyPr/>
        <a:lstStyle/>
        <a:p>
          <a:pPr>
            <a:lnSpc>
              <a:spcPct val="100000"/>
            </a:lnSpc>
          </a:pPr>
          <a:r>
            <a:rPr lang="en-US"/>
            <a:t>In most cases, an affiliate program has a distinct advantage over an advertising campaign since you only pay your affiliates for traffic they generate to your site or sales they generate.</a:t>
          </a:r>
          <a:br>
            <a:rPr lang="en-US"/>
          </a:br>
          <a:endParaRPr lang="en-US"/>
        </a:p>
      </dgm:t>
    </dgm:pt>
    <dgm:pt modelId="{C5BC5BAC-55FD-4B86-BE97-FBE24AC2E48A}" type="parTrans" cxnId="{61A51E87-C215-4B2F-B48F-1D00C7760CF8}">
      <dgm:prSet/>
      <dgm:spPr/>
      <dgm:t>
        <a:bodyPr/>
        <a:lstStyle/>
        <a:p>
          <a:endParaRPr lang="en-US"/>
        </a:p>
      </dgm:t>
    </dgm:pt>
    <dgm:pt modelId="{4296985B-7012-486C-BB8E-1DD33E2D86D4}" type="sibTrans" cxnId="{61A51E87-C215-4B2F-B48F-1D00C7760CF8}">
      <dgm:prSet/>
      <dgm:spPr/>
      <dgm:t>
        <a:bodyPr/>
        <a:lstStyle/>
        <a:p>
          <a:endParaRPr lang="en-US"/>
        </a:p>
      </dgm:t>
    </dgm:pt>
    <dgm:pt modelId="{B2462E44-E1E2-4724-ACD4-763652079556}">
      <dgm:prSet/>
      <dgm:spPr/>
      <dgm:t>
        <a:bodyPr/>
        <a:lstStyle/>
        <a:p>
          <a:pPr>
            <a:lnSpc>
              <a:spcPct val="100000"/>
            </a:lnSpc>
          </a:pPr>
          <a:r>
            <a:rPr lang="en-US"/>
            <a:t>Thus, with an affiliate program, you pay for results after the fact, whereas advertising costs are all up-front and have no guaranteed results. </a:t>
          </a:r>
        </a:p>
      </dgm:t>
    </dgm:pt>
    <dgm:pt modelId="{421738A2-E13F-47C4-9D70-ED5ACE37B7A3}" type="parTrans" cxnId="{23B0073F-4B05-4C82-A1A6-27E4F8BF2F15}">
      <dgm:prSet/>
      <dgm:spPr/>
      <dgm:t>
        <a:bodyPr/>
        <a:lstStyle/>
        <a:p>
          <a:endParaRPr lang="en-US"/>
        </a:p>
      </dgm:t>
    </dgm:pt>
    <dgm:pt modelId="{83C705E5-83D8-4C83-B849-EB165C13B7B8}" type="sibTrans" cxnId="{23B0073F-4B05-4C82-A1A6-27E4F8BF2F15}">
      <dgm:prSet/>
      <dgm:spPr/>
      <dgm:t>
        <a:bodyPr/>
        <a:lstStyle/>
        <a:p>
          <a:endParaRPr lang="en-US"/>
        </a:p>
      </dgm:t>
    </dgm:pt>
    <dgm:pt modelId="{1DABFC7B-7964-4F91-B764-E9F34FFF8A20}" type="pres">
      <dgm:prSet presAssocID="{31D4CD68-D7BB-435C-A04F-4D69331C161A}" presName="root" presStyleCnt="0">
        <dgm:presLayoutVars>
          <dgm:dir/>
          <dgm:resizeHandles val="exact"/>
        </dgm:presLayoutVars>
      </dgm:prSet>
      <dgm:spPr/>
    </dgm:pt>
    <dgm:pt modelId="{FBEEEE1D-CB16-4B82-9687-6BD235B5FC3D}" type="pres">
      <dgm:prSet presAssocID="{C514A6D4-F11A-466F-A9CA-645CFE10F5EE}" presName="compNode" presStyleCnt="0"/>
      <dgm:spPr/>
    </dgm:pt>
    <dgm:pt modelId="{6DA234F0-6663-409D-93B3-811EBD1FFD79}" type="pres">
      <dgm:prSet presAssocID="{C514A6D4-F11A-466F-A9CA-645CFE10F5EE}" presName="bgRect" presStyleLbl="bgShp" presStyleIdx="0" presStyleCnt="2"/>
      <dgm:spPr/>
    </dgm:pt>
    <dgm:pt modelId="{12C75E12-A6B4-4086-B9FF-05809C3EAE70}" type="pres">
      <dgm:prSet presAssocID="{C514A6D4-F11A-466F-A9CA-645CFE10F5E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egaphone"/>
        </a:ext>
      </dgm:extLst>
    </dgm:pt>
    <dgm:pt modelId="{BD8E4BEF-2DB9-42C7-8D62-A70B273813B1}" type="pres">
      <dgm:prSet presAssocID="{C514A6D4-F11A-466F-A9CA-645CFE10F5EE}" presName="spaceRect" presStyleCnt="0"/>
      <dgm:spPr/>
    </dgm:pt>
    <dgm:pt modelId="{641E401C-6DE7-41A5-8491-81D0CDC3B208}" type="pres">
      <dgm:prSet presAssocID="{C514A6D4-F11A-466F-A9CA-645CFE10F5EE}" presName="parTx" presStyleLbl="revTx" presStyleIdx="0" presStyleCnt="2">
        <dgm:presLayoutVars>
          <dgm:chMax val="0"/>
          <dgm:chPref val="0"/>
        </dgm:presLayoutVars>
      </dgm:prSet>
      <dgm:spPr/>
    </dgm:pt>
    <dgm:pt modelId="{8B124E95-4E1C-42A1-B74B-E0FCAC500CA8}" type="pres">
      <dgm:prSet presAssocID="{4296985B-7012-486C-BB8E-1DD33E2D86D4}" presName="sibTrans" presStyleCnt="0"/>
      <dgm:spPr/>
    </dgm:pt>
    <dgm:pt modelId="{BCC06A73-869E-4027-8195-DA8DD3106909}" type="pres">
      <dgm:prSet presAssocID="{B2462E44-E1E2-4724-ACD4-763652079556}" presName="compNode" presStyleCnt="0"/>
      <dgm:spPr/>
    </dgm:pt>
    <dgm:pt modelId="{29A97CCE-5BE6-4AB2-8F29-6C0B21558067}" type="pres">
      <dgm:prSet presAssocID="{B2462E44-E1E2-4724-ACD4-763652079556}" presName="bgRect" presStyleLbl="bgShp" presStyleIdx="1" presStyleCnt="2"/>
      <dgm:spPr/>
    </dgm:pt>
    <dgm:pt modelId="{C40A88B3-041F-4570-AF56-F11345DDB320}" type="pres">
      <dgm:prSet presAssocID="{B2462E44-E1E2-4724-ACD4-76365207955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iosk"/>
        </a:ext>
      </dgm:extLst>
    </dgm:pt>
    <dgm:pt modelId="{DAB7BFD7-CF23-4DAE-8073-DB5A04CCF7D2}" type="pres">
      <dgm:prSet presAssocID="{B2462E44-E1E2-4724-ACD4-763652079556}" presName="spaceRect" presStyleCnt="0"/>
      <dgm:spPr/>
    </dgm:pt>
    <dgm:pt modelId="{06D8D7D9-7E07-44B3-9198-E674772CF847}" type="pres">
      <dgm:prSet presAssocID="{B2462E44-E1E2-4724-ACD4-763652079556}" presName="parTx" presStyleLbl="revTx" presStyleIdx="1" presStyleCnt="2">
        <dgm:presLayoutVars>
          <dgm:chMax val="0"/>
          <dgm:chPref val="0"/>
        </dgm:presLayoutVars>
      </dgm:prSet>
      <dgm:spPr/>
    </dgm:pt>
  </dgm:ptLst>
  <dgm:cxnLst>
    <dgm:cxn modelId="{23B0073F-4B05-4C82-A1A6-27E4F8BF2F15}" srcId="{31D4CD68-D7BB-435C-A04F-4D69331C161A}" destId="{B2462E44-E1E2-4724-ACD4-763652079556}" srcOrd="1" destOrd="0" parTransId="{421738A2-E13F-47C4-9D70-ED5ACE37B7A3}" sibTransId="{83C705E5-83D8-4C83-B849-EB165C13B7B8}"/>
    <dgm:cxn modelId="{9E48094A-9A68-4E46-ADC7-98C1F0BA4719}" type="presOf" srcId="{31D4CD68-D7BB-435C-A04F-4D69331C161A}" destId="{1DABFC7B-7964-4F91-B764-E9F34FFF8A20}" srcOrd="0" destOrd="0" presId="urn:microsoft.com/office/officeart/2018/2/layout/IconVerticalSolidList"/>
    <dgm:cxn modelId="{61A51E87-C215-4B2F-B48F-1D00C7760CF8}" srcId="{31D4CD68-D7BB-435C-A04F-4D69331C161A}" destId="{C514A6D4-F11A-466F-A9CA-645CFE10F5EE}" srcOrd="0" destOrd="0" parTransId="{C5BC5BAC-55FD-4B86-BE97-FBE24AC2E48A}" sibTransId="{4296985B-7012-486C-BB8E-1DD33E2D86D4}"/>
    <dgm:cxn modelId="{5D3F628B-3D7B-4BE7-8E70-E458B24975B9}" type="presOf" srcId="{B2462E44-E1E2-4724-ACD4-763652079556}" destId="{06D8D7D9-7E07-44B3-9198-E674772CF847}" srcOrd="0" destOrd="0" presId="urn:microsoft.com/office/officeart/2018/2/layout/IconVerticalSolidList"/>
    <dgm:cxn modelId="{B7ECD6D5-D46D-44E1-873A-A11B6ADF6913}" type="presOf" srcId="{C514A6D4-F11A-466F-A9CA-645CFE10F5EE}" destId="{641E401C-6DE7-41A5-8491-81D0CDC3B208}" srcOrd="0" destOrd="0" presId="urn:microsoft.com/office/officeart/2018/2/layout/IconVerticalSolidList"/>
    <dgm:cxn modelId="{3366BFA1-6480-40C7-8B09-B42128368916}" type="presParOf" srcId="{1DABFC7B-7964-4F91-B764-E9F34FFF8A20}" destId="{FBEEEE1D-CB16-4B82-9687-6BD235B5FC3D}" srcOrd="0" destOrd="0" presId="urn:microsoft.com/office/officeart/2018/2/layout/IconVerticalSolidList"/>
    <dgm:cxn modelId="{832926D0-027A-4603-890D-331C0FA5F637}" type="presParOf" srcId="{FBEEEE1D-CB16-4B82-9687-6BD235B5FC3D}" destId="{6DA234F0-6663-409D-93B3-811EBD1FFD79}" srcOrd="0" destOrd="0" presId="urn:microsoft.com/office/officeart/2018/2/layout/IconVerticalSolidList"/>
    <dgm:cxn modelId="{9CBEEFC5-0E40-41E8-8102-2A8DFA8E8794}" type="presParOf" srcId="{FBEEEE1D-CB16-4B82-9687-6BD235B5FC3D}" destId="{12C75E12-A6B4-4086-B9FF-05809C3EAE70}" srcOrd="1" destOrd="0" presId="urn:microsoft.com/office/officeart/2018/2/layout/IconVerticalSolidList"/>
    <dgm:cxn modelId="{9237F3A6-D9C4-478D-93A3-0705BE277640}" type="presParOf" srcId="{FBEEEE1D-CB16-4B82-9687-6BD235B5FC3D}" destId="{BD8E4BEF-2DB9-42C7-8D62-A70B273813B1}" srcOrd="2" destOrd="0" presId="urn:microsoft.com/office/officeart/2018/2/layout/IconVerticalSolidList"/>
    <dgm:cxn modelId="{6EDC6FC6-1E3C-4CAB-BE64-E17C18E824D4}" type="presParOf" srcId="{FBEEEE1D-CB16-4B82-9687-6BD235B5FC3D}" destId="{641E401C-6DE7-41A5-8491-81D0CDC3B208}" srcOrd="3" destOrd="0" presId="urn:microsoft.com/office/officeart/2018/2/layout/IconVerticalSolidList"/>
    <dgm:cxn modelId="{E89AE021-AB28-4615-9309-D6B0FEF21F5C}" type="presParOf" srcId="{1DABFC7B-7964-4F91-B764-E9F34FFF8A20}" destId="{8B124E95-4E1C-42A1-B74B-E0FCAC500CA8}" srcOrd="1" destOrd="0" presId="urn:microsoft.com/office/officeart/2018/2/layout/IconVerticalSolidList"/>
    <dgm:cxn modelId="{482B41DE-40C4-4FA3-BFDC-14995EDF4CCD}" type="presParOf" srcId="{1DABFC7B-7964-4F91-B764-E9F34FFF8A20}" destId="{BCC06A73-869E-4027-8195-DA8DD3106909}" srcOrd="2" destOrd="0" presId="urn:microsoft.com/office/officeart/2018/2/layout/IconVerticalSolidList"/>
    <dgm:cxn modelId="{7534C787-B615-4A50-BCEF-8F5A6D0EDAE2}" type="presParOf" srcId="{BCC06A73-869E-4027-8195-DA8DD3106909}" destId="{29A97CCE-5BE6-4AB2-8F29-6C0B21558067}" srcOrd="0" destOrd="0" presId="urn:microsoft.com/office/officeart/2018/2/layout/IconVerticalSolidList"/>
    <dgm:cxn modelId="{63EF8103-5B53-4D4D-A1F5-D9D9FBDDBABE}" type="presParOf" srcId="{BCC06A73-869E-4027-8195-DA8DD3106909}" destId="{C40A88B3-041F-4570-AF56-F11345DDB320}" srcOrd="1" destOrd="0" presId="urn:microsoft.com/office/officeart/2018/2/layout/IconVerticalSolidList"/>
    <dgm:cxn modelId="{496EEEE1-4129-482F-9F64-2A1693E937E2}" type="presParOf" srcId="{BCC06A73-869E-4027-8195-DA8DD3106909}" destId="{DAB7BFD7-CF23-4DAE-8073-DB5A04CCF7D2}" srcOrd="2" destOrd="0" presId="urn:microsoft.com/office/officeart/2018/2/layout/IconVerticalSolidList"/>
    <dgm:cxn modelId="{34ECBC2F-5AA9-489D-A8DB-B15C8E178E9A}" type="presParOf" srcId="{BCC06A73-869E-4027-8195-DA8DD3106909}" destId="{06D8D7D9-7E07-44B3-9198-E674772CF84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6A38A45-3277-4203-8F1F-82C9D633F477}" type="doc">
      <dgm:prSet loTypeId="urn:microsoft.com/office/officeart/2005/8/layout/chevron1" loCatId="process" qsTypeId="urn:microsoft.com/office/officeart/2005/8/quickstyle/simple2" qsCatId="simple" csTypeId="urn:microsoft.com/office/officeart/2005/8/colors/colorful1" csCatId="colorful" phldr="1"/>
      <dgm:spPr/>
      <dgm:t>
        <a:bodyPr/>
        <a:lstStyle/>
        <a:p>
          <a:endParaRPr lang="en-US"/>
        </a:p>
      </dgm:t>
    </dgm:pt>
    <dgm:pt modelId="{3954B39B-43F7-4057-AE12-89205AC5EBD0}">
      <dgm:prSet/>
      <dgm:spPr/>
      <dgm:t>
        <a:bodyPr/>
        <a:lstStyle/>
        <a:p>
          <a:r>
            <a:rPr lang="en-US" b="1"/>
            <a:t>Click-Through Based</a:t>
          </a:r>
          <a:endParaRPr lang="en-US"/>
        </a:p>
      </dgm:t>
    </dgm:pt>
    <dgm:pt modelId="{C5A49D18-160F-4F04-9EE6-3D96E4B99ECE}" type="parTrans" cxnId="{2CE56477-B815-4033-97AF-7588682C9FD8}">
      <dgm:prSet/>
      <dgm:spPr/>
      <dgm:t>
        <a:bodyPr/>
        <a:lstStyle/>
        <a:p>
          <a:endParaRPr lang="en-US"/>
        </a:p>
      </dgm:t>
    </dgm:pt>
    <dgm:pt modelId="{3223BD42-1009-4A74-85B0-8D8A23A85081}" type="sibTrans" cxnId="{2CE56477-B815-4033-97AF-7588682C9FD8}">
      <dgm:prSet/>
      <dgm:spPr/>
      <dgm:t>
        <a:bodyPr/>
        <a:lstStyle/>
        <a:p>
          <a:endParaRPr lang="en-US"/>
        </a:p>
      </dgm:t>
    </dgm:pt>
    <dgm:pt modelId="{CAC0285D-B23F-48D2-9A12-A5067F2CD96E}">
      <dgm:prSet/>
      <dgm:spPr/>
      <dgm:t>
        <a:bodyPr/>
        <a:lstStyle/>
        <a:p>
          <a:r>
            <a:rPr lang="en-US"/>
            <a:t>A click-through-based program, also called pay-per-click, will pay the affiliate a fixed amount for each visitor they send to your Web site. </a:t>
          </a:r>
          <a:r>
            <a:rPr lang="en-US">
              <a:hlinkClick xmlns:r="http://schemas.openxmlformats.org/officeDocument/2006/relationships" r:id="rId1"/>
            </a:rPr>
            <a:t>www.overture.com</a:t>
          </a:r>
          <a:r>
            <a:rPr lang="en-US"/>
            <a:t> is a good example of this model, they pay 2 cents for every click through. It doesn't sound like a lot, but it can add up quickly. </a:t>
          </a:r>
        </a:p>
      </dgm:t>
    </dgm:pt>
    <dgm:pt modelId="{69A49C49-4F4C-4577-B51B-85F46B202870}" type="parTrans" cxnId="{257AD59B-565B-4C46-9900-5F5C78BCA339}">
      <dgm:prSet/>
      <dgm:spPr/>
      <dgm:t>
        <a:bodyPr/>
        <a:lstStyle/>
        <a:p>
          <a:endParaRPr lang="en-US"/>
        </a:p>
      </dgm:t>
    </dgm:pt>
    <dgm:pt modelId="{0D6DD66B-31E6-40DB-982F-4E4AE341CD3D}" type="sibTrans" cxnId="{257AD59B-565B-4C46-9900-5F5C78BCA339}">
      <dgm:prSet/>
      <dgm:spPr/>
      <dgm:t>
        <a:bodyPr/>
        <a:lstStyle/>
        <a:p>
          <a:endParaRPr lang="en-US"/>
        </a:p>
      </dgm:t>
    </dgm:pt>
    <dgm:pt modelId="{A5141DC6-3FE3-4120-98D9-0A6386694C9A}" type="pres">
      <dgm:prSet presAssocID="{E6A38A45-3277-4203-8F1F-82C9D633F477}" presName="Name0" presStyleCnt="0">
        <dgm:presLayoutVars>
          <dgm:dir/>
          <dgm:animLvl val="lvl"/>
          <dgm:resizeHandles val="exact"/>
        </dgm:presLayoutVars>
      </dgm:prSet>
      <dgm:spPr/>
    </dgm:pt>
    <dgm:pt modelId="{A0D6DB01-A747-48E1-8B74-CF0D11AECD00}" type="pres">
      <dgm:prSet presAssocID="{3954B39B-43F7-4057-AE12-89205AC5EBD0}" presName="parTxOnly" presStyleLbl="node1" presStyleIdx="0" presStyleCnt="2">
        <dgm:presLayoutVars>
          <dgm:chMax val="0"/>
          <dgm:chPref val="0"/>
          <dgm:bulletEnabled val="1"/>
        </dgm:presLayoutVars>
      </dgm:prSet>
      <dgm:spPr/>
    </dgm:pt>
    <dgm:pt modelId="{19B8BE44-EFAE-4C60-AC06-4B4E56E0FC82}" type="pres">
      <dgm:prSet presAssocID="{3223BD42-1009-4A74-85B0-8D8A23A85081}" presName="parTxOnlySpace" presStyleCnt="0"/>
      <dgm:spPr/>
    </dgm:pt>
    <dgm:pt modelId="{D7D5B97C-A9C8-4258-A646-53A98510197A}" type="pres">
      <dgm:prSet presAssocID="{CAC0285D-B23F-48D2-9A12-A5067F2CD96E}" presName="parTxOnly" presStyleLbl="node1" presStyleIdx="1" presStyleCnt="2">
        <dgm:presLayoutVars>
          <dgm:chMax val="0"/>
          <dgm:chPref val="0"/>
          <dgm:bulletEnabled val="1"/>
        </dgm:presLayoutVars>
      </dgm:prSet>
      <dgm:spPr/>
    </dgm:pt>
  </dgm:ptLst>
  <dgm:cxnLst>
    <dgm:cxn modelId="{2CE56477-B815-4033-97AF-7588682C9FD8}" srcId="{E6A38A45-3277-4203-8F1F-82C9D633F477}" destId="{3954B39B-43F7-4057-AE12-89205AC5EBD0}" srcOrd="0" destOrd="0" parTransId="{C5A49D18-160F-4F04-9EE6-3D96E4B99ECE}" sibTransId="{3223BD42-1009-4A74-85B0-8D8A23A85081}"/>
    <dgm:cxn modelId="{68D1278C-4578-4238-AFB5-F394C4740654}" type="presOf" srcId="{3954B39B-43F7-4057-AE12-89205AC5EBD0}" destId="{A0D6DB01-A747-48E1-8B74-CF0D11AECD00}" srcOrd="0" destOrd="0" presId="urn:microsoft.com/office/officeart/2005/8/layout/chevron1"/>
    <dgm:cxn modelId="{257AD59B-565B-4C46-9900-5F5C78BCA339}" srcId="{E6A38A45-3277-4203-8F1F-82C9D633F477}" destId="{CAC0285D-B23F-48D2-9A12-A5067F2CD96E}" srcOrd="1" destOrd="0" parTransId="{69A49C49-4F4C-4577-B51B-85F46B202870}" sibTransId="{0D6DD66B-31E6-40DB-982F-4E4AE341CD3D}"/>
    <dgm:cxn modelId="{01DA68BB-7AC9-4C02-8218-7992BDFFB1E9}" type="presOf" srcId="{CAC0285D-B23F-48D2-9A12-A5067F2CD96E}" destId="{D7D5B97C-A9C8-4258-A646-53A98510197A}" srcOrd="0" destOrd="0" presId="urn:microsoft.com/office/officeart/2005/8/layout/chevron1"/>
    <dgm:cxn modelId="{B41143D2-1677-4514-AE7D-3EBDBB24D1E4}" type="presOf" srcId="{E6A38A45-3277-4203-8F1F-82C9D633F477}" destId="{A5141DC6-3FE3-4120-98D9-0A6386694C9A}" srcOrd="0" destOrd="0" presId="urn:microsoft.com/office/officeart/2005/8/layout/chevron1"/>
    <dgm:cxn modelId="{04B17A10-2465-40BA-A131-2B3E6EB32493}" type="presParOf" srcId="{A5141DC6-3FE3-4120-98D9-0A6386694C9A}" destId="{A0D6DB01-A747-48E1-8B74-CF0D11AECD00}" srcOrd="0" destOrd="0" presId="urn:microsoft.com/office/officeart/2005/8/layout/chevron1"/>
    <dgm:cxn modelId="{080218E8-A9DA-4729-9085-647FCE2E03CE}" type="presParOf" srcId="{A5141DC6-3FE3-4120-98D9-0A6386694C9A}" destId="{19B8BE44-EFAE-4C60-AC06-4B4E56E0FC82}" srcOrd="1" destOrd="0" presId="urn:microsoft.com/office/officeart/2005/8/layout/chevron1"/>
    <dgm:cxn modelId="{FFADC602-70F0-43AC-8CC7-2176239C5DF4}" type="presParOf" srcId="{A5141DC6-3FE3-4120-98D9-0A6386694C9A}" destId="{D7D5B97C-A9C8-4258-A646-53A98510197A}"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3AC4310-88BA-46BB-8D74-8E071993C71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95599F1-2D88-4D03-9D18-EB2A02C69835}">
      <dgm:prSet/>
      <dgm:spPr/>
      <dgm:t>
        <a:bodyPr/>
        <a:lstStyle/>
        <a:p>
          <a:pPr>
            <a:lnSpc>
              <a:spcPct val="100000"/>
            </a:lnSpc>
          </a:pPr>
          <a:r>
            <a:rPr lang="en-US" b="1"/>
            <a:t>Banner-Impression Based</a:t>
          </a:r>
          <a:endParaRPr lang="en-US"/>
        </a:p>
      </dgm:t>
    </dgm:pt>
    <dgm:pt modelId="{4A102B51-CFBD-4B26-A0AF-10CF67545FD1}" type="parTrans" cxnId="{F1FA5FA6-D4B8-4FB9-AB38-15198B6D82E7}">
      <dgm:prSet/>
      <dgm:spPr/>
      <dgm:t>
        <a:bodyPr/>
        <a:lstStyle/>
        <a:p>
          <a:endParaRPr lang="en-US"/>
        </a:p>
      </dgm:t>
    </dgm:pt>
    <dgm:pt modelId="{E1A0E3AD-D74E-473B-8A95-C4AD47CDAAAF}" type="sibTrans" cxnId="{F1FA5FA6-D4B8-4FB9-AB38-15198B6D82E7}">
      <dgm:prSet/>
      <dgm:spPr/>
      <dgm:t>
        <a:bodyPr/>
        <a:lstStyle/>
        <a:p>
          <a:endParaRPr lang="en-US"/>
        </a:p>
      </dgm:t>
    </dgm:pt>
    <dgm:pt modelId="{9C5A7B70-E742-4D7B-8998-88C3735C3BE5}">
      <dgm:prSet/>
      <dgm:spPr/>
      <dgm:t>
        <a:bodyPr/>
        <a:lstStyle/>
        <a:p>
          <a:pPr>
            <a:lnSpc>
              <a:spcPct val="100000"/>
            </a:lnSpc>
          </a:pPr>
          <a:r>
            <a:rPr lang="en-US"/>
            <a:t>A banner-impression-based program, also called pay-per-impression, will pay the affiliate a fixed amount for each banner impression displayed on their site. </a:t>
          </a:r>
          <a:r>
            <a:rPr lang="en-US">
              <a:hlinkClick xmlns:r="http://schemas.openxmlformats.org/officeDocument/2006/relationships" r:id="rId1"/>
            </a:rPr>
            <a:t>www.doubleclick.com</a:t>
          </a:r>
          <a:r>
            <a:rPr lang="en-US"/>
            <a:t> is a good example of this model, they pay about $5 per 1000 banners displayed. </a:t>
          </a:r>
        </a:p>
      </dgm:t>
    </dgm:pt>
    <dgm:pt modelId="{3DA3C17D-1AF8-4CF2-A2D8-1F3B6ADDD670}" type="parTrans" cxnId="{C4CCAE7E-DC6C-4541-940B-FBFB572590B9}">
      <dgm:prSet/>
      <dgm:spPr/>
      <dgm:t>
        <a:bodyPr/>
        <a:lstStyle/>
        <a:p>
          <a:endParaRPr lang="en-US"/>
        </a:p>
      </dgm:t>
    </dgm:pt>
    <dgm:pt modelId="{1E835CE4-B7A6-4874-97E2-C9A8D922AC21}" type="sibTrans" cxnId="{C4CCAE7E-DC6C-4541-940B-FBFB572590B9}">
      <dgm:prSet/>
      <dgm:spPr/>
      <dgm:t>
        <a:bodyPr/>
        <a:lstStyle/>
        <a:p>
          <a:endParaRPr lang="en-US"/>
        </a:p>
      </dgm:t>
    </dgm:pt>
    <dgm:pt modelId="{9309D734-95D0-4461-9251-CADE77CC97EF}" type="pres">
      <dgm:prSet presAssocID="{43AC4310-88BA-46BB-8D74-8E071993C713}" presName="root" presStyleCnt="0">
        <dgm:presLayoutVars>
          <dgm:dir/>
          <dgm:resizeHandles val="exact"/>
        </dgm:presLayoutVars>
      </dgm:prSet>
      <dgm:spPr/>
    </dgm:pt>
    <dgm:pt modelId="{DF6E7F8E-B4FA-47F8-8738-940FB08D8299}" type="pres">
      <dgm:prSet presAssocID="{995599F1-2D88-4D03-9D18-EB2A02C69835}" presName="compNode" presStyleCnt="0"/>
      <dgm:spPr/>
    </dgm:pt>
    <dgm:pt modelId="{3D532C2A-2C26-4687-8846-80E87B5B3AF6}" type="pres">
      <dgm:prSet presAssocID="{995599F1-2D88-4D03-9D18-EB2A02C69835}" presName="bgRect" presStyleLbl="bgShp" presStyleIdx="0" presStyleCnt="2"/>
      <dgm:spPr/>
    </dgm:pt>
    <dgm:pt modelId="{36F236FA-F7C3-4045-A2BE-0FDC725ABF28}" type="pres">
      <dgm:prSet presAssocID="{995599F1-2D88-4D03-9D18-EB2A02C69835}"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Bookmark"/>
        </a:ext>
      </dgm:extLst>
    </dgm:pt>
    <dgm:pt modelId="{6224280B-B345-4859-A930-47F9A67CCD12}" type="pres">
      <dgm:prSet presAssocID="{995599F1-2D88-4D03-9D18-EB2A02C69835}" presName="spaceRect" presStyleCnt="0"/>
      <dgm:spPr/>
    </dgm:pt>
    <dgm:pt modelId="{B00D5077-E27B-4C69-8302-BF6DD4F9C72C}" type="pres">
      <dgm:prSet presAssocID="{995599F1-2D88-4D03-9D18-EB2A02C69835}" presName="parTx" presStyleLbl="revTx" presStyleIdx="0" presStyleCnt="2">
        <dgm:presLayoutVars>
          <dgm:chMax val="0"/>
          <dgm:chPref val="0"/>
        </dgm:presLayoutVars>
      </dgm:prSet>
      <dgm:spPr/>
    </dgm:pt>
    <dgm:pt modelId="{D629A6DC-29EF-47D6-A9D8-A368D6694443}" type="pres">
      <dgm:prSet presAssocID="{E1A0E3AD-D74E-473B-8A95-C4AD47CDAAAF}" presName="sibTrans" presStyleCnt="0"/>
      <dgm:spPr/>
    </dgm:pt>
    <dgm:pt modelId="{9EB23674-0269-420A-9432-81E3870D3222}" type="pres">
      <dgm:prSet presAssocID="{9C5A7B70-E742-4D7B-8998-88C3735C3BE5}" presName="compNode" presStyleCnt="0"/>
      <dgm:spPr/>
    </dgm:pt>
    <dgm:pt modelId="{DBF35D09-8ED8-45E7-9328-47B90CDD2798}" type="pres">
      <dgm:prSet presAssocID="{9C5A7B70-E742-4D7B-8998-88C3735C3BE5}" presName="bgRect" presStyleLbl="bgShp" presStyleIdx="1" presStyleCnt="2"/>
      <dgm:spPr/>
    </dgm:pt>
    <dgm:pt modelId="{279F4E9E-8886-4BA9-BD09-27EB3881B94B}" type="pres">
      <dgm:prSet presAssocID="{9C5A7B70-E742-4D7B-8998-88C3735C3BE5}"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Ruble"/>
        </a:ext>
      </dgm:extLst>
    </dgm:pt>
    <dgm:pt modelId="{5CDCA81A-5E84-425F-901D-8D1EEE4ABB3A}" type="pres">
      <dgm:prSet presAssocID="{9C5A7B70-E742-4D7B-8998-88C3735C3BE5}" presName="spaceRect" presStyleCnt="0"/>
      <dgm:spPr/>
    </dgm:pt>
    <dgm:pt modelId="{D7A3A4AF-C8A7-4879-9489-5CF209D0F068}" type="pres">
      <dgm:prSet presAssocID="{9C5A7B70-E742-4D7B-8998-88C3735C3BE5}" presName="parTx" presStyleLbl="revTx" presStyleIdx="1" presStyleCnt="2">
        <dgm:presLayoutVars>
          <dgm:chMax val="0"/>
          <dgm:chPref val="0"/>
        </dgm:presLayoutVars>
      </dgm:prSet>
      <dgm:spPr/>
    </dgm:pt>
  </dgm:ptLst>
  <dgm:cxnLst>
    <dgm:cxn modelId="{C4CCAE7E-DC6C-4541-940B-FBFB572590B9}" srcId="{43AC4310-88BA-46BB-8D74-8E071993C713}" destId="{9C5A7B70-E742-4D7B-8998-88C3735C3BE5}" srcOrd="1" destOrd="0" parTransId="{3DA3C17D-1AF8-4CF2-A2D8-1F3B6ADDD670}" sibTransId="{1E835CE4-B7A6-4874-97E2-C9A8D922AC21}"/>
    <dgm:cxn modelId="{44E3E47E-6012-4317-9A7F-E23CEA390830}" type="presOf" srcId="{9C5A7B70-E742-4D7B-8998-88C3735C3BE5}" destId="{D7A3A4AF-C8A7-4879-9489-5CF209D0F068}" srcOrd="0" destOrd="0" presId="urn:microsoft.com/office/officeart/2018/2/layout/IconVerticalSolidList"/>
    <dgm:cxn modelId="{F1FA5FA6-D4B8-4FB9-AB38-15198B6D82E7}" srcId="{43AC4310-88BA-46BB-8D74-8E071993C713}" destId="{995599F1-2D88-4D03-9D18-EB2A02C69835}" srcOrd="0" destOrd="0" parTransId="{4A102B51-CFBD-4B26-A0AF-10CF67545FD1}" sibTransId="{E1A0E3AD-D74E-473B-8A95-C4AD47CDAAAF}"/>
    <dgm:cxn modelId="{8AF9B2D2-EEB1-4DC5-9CFA-B6C2D0E13E09}" type="presOf" srcId="{995599F1-2D88-4D03-9D18-EB2A02C69835}" destId="{B00D5077-E27B-4C69-8302-BF6DD4F9C72C}" srcOrd="0" destOrd="0" presId="urn:microsoft.com/office/officeart/2018/2/layout/IconVerticalSolidList"/>
    <dgm:cxn modelId="{468486DB-52CF-4E76-A08D-EB24FF7A7F6F}" type="presOf" srcId="{43AC4310-88BA-46BB-8D74-8E071993C713}" destId="{9309D734-95D0-4461-9251-CADE77CC97EF}" srcOrd="0" destOrd="0" presId="urn:microsoft.com/office/officeart/2018/2/layout/IconVerticalSolidList"/>
    <dgm:cxn modelId="{E3DB6AAC-5E74-43D0-8011-45E880526A5C}" type="presParOf" srcId="{9309D734-95D0-4461-9251-CADE77CC97EF}" destId="{DF6E7F8E-B4FA-47F8-8738-940FB08D8299}" srcOrd="0" destOrd="0" presId="urn:microsoft.com/office/officeart/2018/2/layout/IconVerticalSolidList"/>
    <dgm:cxn modelId="{680F4BC6-CC09-4B3C-A8A9-DF6DE2078A91}" type="presParOf" srcId="{DF6E7F8E-B4FA-47F8-8738-940FB08D8299}" destId="{3D532C2A-2C26-4687-8846-80E87B5B3AF6}" srcOrd="0" destOrd="0" presId="urn:microsoft.com/office/officeart/2018/2/layout/IconVerticalSolidList"/>
    <dgm:cxn modelId="{40DD1E90-17B1-4002-9AFC-8CA571757A65}" type="presParOf" srcId="{DF6E7F8E-B4FA-47F8-8738-940FB08D8299}" destId="{36F236FA-F7C3-4045-A2BE-0FDC725ABF28}" srcOrd="1" destOrd="0" presId="urn:microsoft.com/office/officeart/2018/2/layout/IconVerticalSolidList"/>
    <dgm:cxn modelId="{D40DCC8F-9138-417C-93B0-345143E57B15}" type="presParOf" srcId="{DF6E7F8E-B4FA-47F8-8738-940FB08D8299}" destId="{6224280B-B345-4859-A930-47F9A67CCD12}" srcOrd="2" destOrd="0" presId="urn:microsoft.com/office/officeart/2018/2/layout/IconVerticalSolidList"/>
    <dgm:cxn modelId="{E1DFE0D9-F0B5-4E4F-A197-58494E8867EE}" type="presParOf" srcId="{DF6E7F8E-B4FA-47F8-8738-940FB08D8299}" destId="{B00D5077-E27B-4C69-8302-BF6DD4F9C72C}" srcOrd="3" destOrd="0" presId="urn:microsoft.com/office/officeart/2018/2/layout/IconVerticalSolidList"/>
    <dgm:cxn modelId="{5143C672-D2BC-40FD-AF7F-CF1089165BC2}" type="presParOf" srcId="{9309D734-95D0-4461-9251-CADE77CC97EF}" destId="{D629A6DC-29EF-47D6-A9D8-A368D6694443}" srcOrd="1" destOrd="0" presId="urn:microsoft.com/office/officeart/2018/2/layout/IconVerticalSolidList"/>
    <dgm:cxn modelId="{FE203396-CDA7-4DF4-9FE9-6F2AF99EDBCF}" type="presParOf" srcId="{9309D734-95D0-4461-9251-CADE77CC97EF}" destId="{9EB23674-0269-420A-9432-81E3870D3222}" srcOrd="2" destOrd="0" presId="urn:microsoft.com/office/officeart/2018/2/layout/IconVerticalSolidList"/>
    <dgm:cxn modelId="{ADDAF8C1-8BAC-473C-B84F-98C39A944E03}" type="presParOf" srcId="{9EB23674-0269-420A-9432-81E3870D3222}" destId="{DBF35D09-8ED8-45E7-9328-47B90CDD2798}" srcOrd="0" destOrd="0" presId="urn:microsoft.com/office/officeart/2018/2/layout/IconVerticalSolidList"/>
    <dgm:cxn modelId="{E63EECCD-7964-4470-A45D-24D2120B4D3A}" type="presParOf" srcId="{9EB23674-0269-420A-9432-81E3870D3222}" destId="{279F4E9E-8886-4BA9-BD09-27EB3881B94B}" srcOrd="1" destOrd="0" presId="urn:microsoft.com/office/officeart/2018/2/layout/IconVerticalSolidList"/>
    <dgm:cxn modelId="{4F1AB72B-D602-4F40-A99C-FCA96E50ADB9}" type="presParOf" srcId="{9EB23674-0269-420A-9432-81E3870D3222}" destId="{5CDCA81A-5E84-425F-901D-8D1EEE4ABB3A}" srcOrd="2" destOrd="0" presId="urn:microsoft.com/office/officeart/2018/2/layout/IconVerticalSolidList"/>
    <dgm:cxn modelId="{68EE4957-F4E8-44CE-8D01-D3E09CB4B512}" type="presParOf" srcId="{9EB23674-0269-420A-9432-81E3870D3222}" destId="{D7A3A4AF-C8A7-4879-9489-5CF209D0F06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B5ABFF-4BEB-431E-94CD-85056CCE457D}">
      <dsp:nvSpPr>
        <dsp:cNvPr id="0" name=""/>
        <dsp:cNvSpPr/>
      </dsp:nvSpPr>
      <dsp:spPr>
        <a:xfrm>
          <a:off x="0" y="139418"/>
          <a:ext cx="6900512" cy="127544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SG" sz="1800" kern="1200"/>
            <a:t>Internet marketing has many similarities to, and differences from, ordinary marketing. </a:t>
          </a:r>
          <a:endParaRPr lang="en-US" sz="1800" kern="1200"/>
        </a:p>
      </dsp:txBody>
      <dsp:txXfrm>
        <a:off x="62262" y="201680"/>
        <a:ext cx="6775988" cy="1150922"/>
      </dsp:txXfrm>
    </dsp:sp>
    <dsp:sp modelId="{B48366B3-3B34-478A-B29E-350A547B4224}">
      <dsp:nvSpPr>
        <dsp:cNvPr id="0" name=""/>
        <dsp:cNvSpPr/>
      </dsp:nvSpPr>
      <dsp:spPr>
        <a:xfrm>
          <a:off x="0" y="1466704"/>
          <a:ext cx="6900512" cy="1275446"/>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SG" sz="1800" kern="1200"/>
            <a:t>The objective of Internet marketing—as in all marketing—is to build customer relationships so that the firm can achieve above-average returns (both by offering superior products or services and by communicating the brand’s features to the consumer). </a:t>
          </a:r>
          <a:endParaRPr lang="en-US" sz="1800" kern="1200"/>
        </a:p>
      </dsp:txBody>
      <dsp:txXfrm>
        <a:off x="62262" y="1528966"/>
        <a:ext cx="6775988" cy="1150922"/>
      </dsp:txXfrm>
    </dsp:sp>
    <dsp:sp modelId="{0DCD48B5-2607-4EF8-B8B2-1F1DD6665A13}">
      <dsp:nvSpPr>
        <dsp:cNvPr id="0" name=""/>
        <dsp:cNvSpPr/>
      </dsp:nvSpPr>
      <dsp:spPr>
        <a:xfrm>
          <a:off x="0" y="2793990"/>
          <a:ext cx="6900512" cy="1275446"/>
        </a:xfrm>
        <a:prstGeom prst="round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SG" sz="1800" kern="1200"/>
            <a:t>These relationships are a foundation for the firm’s brand.</a:t>
          </a:r>
          <a:endParaRPr lang="en-US" sz="1800" kern="1200"/>
        </a:p>
      </dsp:txBody>
      <dsp:txXfrm>
        <a:off x="62262" y="2856252"/>
        <a:ext cx="6775988" cy="1150922"/>
      </dsp:txXfrm>
    </dsp:sp>
    <dsp:sp modelId="{91615D0D-1AFB-43BA-9E0F-A773901FA451}">
      <dsp:nvSpPr>
        <dsp:cNvPr id="0" name=""/>
        <dsp:cNvSpPr/>
      </dsp:nvSpPr>
      <dsp:spPr>
        <a:xfrm>
          <a:off x="0" y="4121276"/>
          <a:ext cx="6900512" cy="1275446"/>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SG" sz="1800" kern="1200"/>
            <a:t>But Internet marketing, including all forms of digital marketing, is also very different from ordinary marketing because the nature of the medium and its capabilities are so different from anything that has come before. </a:t>
          </a:r>
          <a:endParaRPr lang="en-US" sz="1800" kern="1200"/>
        </a:p>
      </dsp:txBody>
      <dsp:txXfrm>
        <a:off x="62262" y="4183538"/>
        <a:ext cx="6775988" cy="11509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0335C3-A8E1-4234-9C96-26A0BC6283FB}">
      <dsp:nvSpPr>
        <dsp:cNvPr id="0" name=""/>
        <dsp:cNvSpPr/>
      </dsp:nvSpPr>
      <dsp:spPr>
        <a:xfrm>
          <a:off x="0" y="1882"/>
          <a:ext cx="10506456" cy="9540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4A0C0D-B767-43C3-94C0-FA5201AF9056}">
      <dsp:nvSpPr>
        <dsp:cNvPr id="0" name=""/>
        <dsp:cNvSpPr/>
      </dsp:nvSpPr>
      <dsp:spPr>
        <a:xfrm>
          <a:off x="288595" y="216539"/>
          <a:ext cx="524718" cy="5247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F38ECA-78F2-4CCD-8E23-212C319CFC05}">
      <dsp:nvSpPr>
        <dsp:cNvPr id="0" name=""/>
        <dsp:cNvSpPr/>
      </dsp:nvSpPr>
      <dsp:spPr>
        <a:xfrm>
          <a:off x="1101908" y="1882"/>
          <a:ext cx="9404547" cy="954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969" tIns="100969" rIns="100969" bIns="100969" numCol="1" spcCol="1270" anchor="ctr" anchorCtr="0">
          <a:noAutofit/>
        </a:bodyPr>
        <a:lstStyle/>
        <a:p>
          <a:pPr marL="0" lvl="0" indent="0" algn="l" defTabSz="755650">
            <a:lnSpc>
              <a:spcPct val="90000"/>
            </a:lnSpc>
            <a:spcBef>
              <a:spcPct val="0"/>
            </a:spcBef>
            <a:spcAft>
              <a:spcPct val="35000"/>
            </a:spcAft>
            <a:buNone/>
          </a:pPr>
          <a:r>
            <a:rPr lang="en-SG" sz="1700" kern="1200"/>
            <a:t>A second strategic management issue involves the integration of all these different marketing platforms into a single coherent branding message. </a:t>
          </a:r>
          <a:endParaRPr lang="en-US" sz="1700" kern="1200"/>
        </a:p>
      </dsp:txBody>
      <dsp:txXfrm>
        <a:off x="1101908" y="1882"/>
        <a:ext cx="9404547" cy="954033"/>
      </dsp:txXfrm>
    </dsp:sp>
    <dsp:sp modelId="{5D6EA2E4-88B2-43F0-A59C-F7E716014598}">
      <dsp:nvSpPr>
        <dsp:cNvPr id="0" name=""/>
        <dsp:cNvSpPr/>
      </dsp:nvSpPr>
      <dsp:spPr>
        <a:xfrm>
          <a:off x="0" y="1194424"/>
          <a:ext cx="10506456" cy="9540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79BAA0-D278-4C7A-BD19-74F49E4E505E}">
      <dsp:nvSpPr>
        <dsp:cNvPr id="0" name=""/>
        <dsp:cNvSpPr/>
      </dsp:nvSpPr>
      <dsp:spPr>
        <a:xfrm>
          <a:off x="288595" y="1409081"/>
          <a:ext cx="524718" cy="5247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36767B-9DD4-460D-8578-085A1BB0D4F2}">
      <dsp:nvSpPr>
        <dsp:cNvPr id="0" name=""/>
        <dsp:cNvSpPr/>
      </dsp:nvSpPr>
      <dsp:spPr>
        <a:xfrm>
          <a:off x="1101908" y="1194424"/>
          <a:ext cx="9404547" cy="954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969" tIns="100969" rIns="100969" bIns="100969" numCol="1" spcCol="1270" anchor="ctr" anchorCtr="0">
          <a:noAutofit/>
        </a:bodyPr>
        <a:lstStyle/>
        <a:p>
          <a:pPr marL="0" lvl="0" indent="0" algn="l" defTabSz="755650">
            <a:lnSpc>
              <a:spcPct val="90000"/>
            </a:lnSpc>
            <a:spcBef>
              <a:spcPct val="0"/>
            </a:spcBef>
            <a:spcAft>
              <a:spcPct val="35000"/>
            </a:spcAft>
            <a:buNone/>
          </a:pPr>
          <a:r>
            <a:rPr lang="en-SG" sz="1700" kern="1200"/>
            <a:t>Often, there are different groups with different skill sets involved in Web site design, search engine and display marketing, social media marketing, and offline marketing. </a:t>
          </a:r>
          <a:endParaRPr lang="en-US" sz="1700" kern="1200"/>
        </a:p>
      </dsp:txBody>
      <dsp:txXfrm>
        <a:off x="1101908" y="1194424"/>
        <a:ext cx="9404547" cy="954033"/>
      </dsp:txXfrm>
    </dsp:sp>
    <dsp:sp modelId="{44D2D77D-633D-488D-B5BE-3F28E3C1F9CE}">
      <dsp:nvSpPr>
        <dsp:cNvPr id="0" name=""/>
        <dsp:cNvSpPr/>
      </dsp:nvSpPr>
      <dsp:spPr>
        <a:xfrm>
          <a:off x="0" y="2386966"/>
          <a:ext cx="10506456" cy="95403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A52894-77FB-4C7A-81FA-10FD30F55ACD}">
      <dsp:nvSpPr>
        <dsp:cNvPr id="0" name=""/>
        <dsp:cNvSpPr/>
      </dsp:nvSpPr>
      <dsp:spPr>
        <a:xfrm>
          <a:off x="288595" y="2601623"/>
          <a:ext cx="524718" cy="5247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F15C72-9CC6-4DC0-AA4D-FDA9D062A697}">
      <dsp:nvSpPr>
        <dsp:cNvPr id="0" name=""/>
        <dsp:cNvSpPr/>
      </dsp:nvSpPr>
      <dsp:spPr>
        <a:xfrm>
          <a:off x="1101908" y="2386966"/>
          <a:ext cx="9404547" cy="954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969" tIns="100969" rIns="100969" bIns="100969" numCol="1" spcCol="1270" anchor="ctr" anchorCtr="0">
          <a:noAutofit/>
        </a:bodyPr>
        <a:lstStyle/>
        <a:p>
          <a:pPr marL="0" lvl="0" indent="0" algn="l" defTabSz="755650">
            <a:lnSpc>
              <a:spcPct val="90000"/>
            </a:lnSpc>
            <a:spcBef>
              <a:spcPct val="0"/>
            </a:spcBef>
            <a:spcAft>
              <a:spcPct val="35000"/>
            </a:spcAft>
            <a:buNone/>
          </a:pPr>
          <a:r>
            <a:rPr lang="en-SG" sz="1700" u="sng" kern="1200"/>
            <a:t>Getting all these different specialties to work together and coordinate their campaigns can be very difficult.</a:t>
          </a:r>
          <a:endParaRPr lang="en-US" sz="1700" kern="1200"/>
        </a:p>
      </dsp:txBody>
      <dsp:txXfrm>
        <a:off x="1101908" y="2386966"/>
        <a:ext cx="9404547" cy="954033"/>
      </dsp:txXfrm>
    </dsp:sp>
    <dsp:sp modelId="{5A6967CE-B870-4E93-8A49-D94A0A62E1F8}">
      <dsp:nvSpPr>
        <dsp:cNvPr id="0" name=""/>
        <dsp:cNvSpPr/>
      </dsp:nvSpPr>
      <dsp:spPr>
        <a:xfrm>
          <a:off x="0" y="3579508"/>
          <a:ext cx="10506456" cy="95403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68C4B6-0A86-411C-86A1-8F69D95F38A2}">
      <dsp:nvSpPr>
        <dsp:cNvPr id="0" name=""/>
        <dsp:cNvSpPr/>
      </dsp:nvSpPr>
      <dsp:spPr>
        <a:xfrm>
          <a:off x="288595" y="3794165"/>
          <a:ext cx="524718" cy="5247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651E70-4F71-4B5B-923D-FAB67C194ABF}">
      <dsp:nvSpPr>
        <dsp:cNvPr id="0" name=""/>
        <dsp:cNvSpPr/>
      </dsp:nvSpPr>
      <dsp:spPr>
        <a:xfrm>
          <a:off x="1101908" y="3579508"/>
          <a:ext cx="9404547" cy="954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969" tIns="100969" rIns="100969" bIns="100969" numCol="1" spcCol="1270" anchor="ctr" anchorCtr="0">
          <a:noAutofit/>
        </a:bodyPr>
        <a:lstStyle/>
        <a:p>
          <a:pPr marL="0" lvl="0" indent="0" algn="l" defTabSz="755650">
            <a:lnSpc>
              <a:spcPct val="90000"/>
            </a:lnSpc>
            <a:spcBef>
              <a:spcPct val="0"/>
            </a:spcBef>
            <a:spcAft>
              <a:spcPct val="35000"/>
            </a:spcAft>
            <a:buNone/>
          </a:pPr>
          <a:r>
            <a:rPr lang="en-SG" sz="1700" kern="1200"/>
            <a:t>The danger is that a firm ends up with different teams managing each of the four platforms rather than a single team managing the digital online presence, or for that matter, marketing for the entire firm including retail outlets. </a:t>
          </a:r>
          <a:endParaRPr lang="en-US" sz="1700" kern="1200"/>
        </a:p>
      </dsp:txBody>
      <dsp:txXfrm>
        <a:off x="1101908" y="3579508"/>
        <a:ext cx="9404547" cy="9540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74DAC-CF1E-4587-9813-E417381E2717}">
      <dsp:nvSpPr>
        <dsp:cNvPr id="0" name=""/>
        <dsp:cNvSpPr/>
      </dsp:nvSpPr>
      <dsp:spPr>
        <a:xfrm>
          <a:off x="591389" y="338598"/>
          <a:ext cx="1715625" cy="17156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9AF079-B347-4C29-A721-4A611FC5F337}">
      <dsp:nvSpPr>
        <dsp:cNvPr id="0" name=""/>
        <dsp:cNvSpPr/>
      </dsp:nvSpPr>
      <dsp:spPr>
        <a:xfrm>
          <a:off x="957014" y="704223"/>
          <a:ext cx="984375" cy="98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4DA3A0-DDD7-47B2-B996-0944CCB4A6F7}">
      <dsp:nvSpPr>
        <dsp:cNvPr id="0" name=""/>
        <dsp:cNvSpPr/>
      </dsp:nvSpPr>
      <dsp:spPr>
        <a:xfrm>
          <a:off x="42951" y="2588598"/>
          <a:ext cx="28125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SG" sz="1100" kern="1200"/>
            <a:t>Theoretically, online advertising can personalize every ad message to precisely fit the needs, interests, and values of each consumer.</a:t>
          </a:r>
          <a:endParaRPr lang="en-US" sz="1100" kern="1200"/>
        </a:p>
      </dsp:txBody>
      <dsp:txXfrm>
        <a:off x="42951" y="2588598"/>
        <a:ext cx="2812500" cy="787500"/>
      </dsp:txXfrm>
    </dsp:sp>
    <dsp:sp modelId="{D1476A88-4646-4FB2-BBC8-82862D3F0099}">
      <dsp:nvSpPr>
        <dsp:cNvPr id="0" name=""/>
        <dsp:cNvSpPr/>
      </dsp:nvSpPr>
      <dsp:spPr>
        <a:xfrm>
          <a:off x="3896076" y="338598"/>
          <a:ext cx="1715625" cy="17156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A9089D-2ABE-4979-A15F-20309EB7C5DA}">
      <dsp:nvSpPr>
        <dsp:cNvPr id="0" name=""/>
        <dsp:cNvSpPr/>
      </dsp:nvSpPr>
      <dsp:spPr>
        <a:xfrm>
          <a:off x="4261701" y="704223"/>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20BA5B-BEC0-4336-9D08-17E747141E3E}">
      <dsp:nvSpPr>
        <dsp:cNvPr id="0" name=""/>
        <dsp:cNvSpPr/>
      </dsp:nvSpPr>
      <dsp:spPr>
        <a:xfrm>
          <a:off x="3347639" y="2588598"/>
          <a:ext cx="28125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SG" sz="1100" kern="1200"/>
            <a:t>Online advertisements also provide greater opportunities for interactivity— two-way communication between advertisers and potential customers. </a:t>
          </a:r>
          <a:endParaRPr lang="en-US" sz="1100" kern="1200"/>
        </a:p>
      </dsp:txBody>
      <dsp:txXfrm>
        <a:off x="3347639" y="2588598"/>
        <a:ext cx="2812500" cy="787500"/>
      </dsp:txXfrm>
    </dsp:sp>
    <dsp:sp modelId="{94358FA7-4DB1-4DEC-A652-4A98D5785910}">
      <dsp:nvSpPr>
        <dsp:cNvPr id="0" name=""/>
        <dsp:cNvSpPr/>
      </dsp:nvSpPr>
      <dsp:spPr>
        <a:xfrm>
          <a:off x="7200764" y="338598"/>
          <a:ext cx="1715625" cy="17156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2189C5-B785-4DBA-A15C-F424DC67E33D}">
      <dsp:nvSpPr>
        <dsp:cNvPr id="0" name=""/>
        <dsp:cNvSpPr/>
      </dsp:nvSpPr>
      <dsp:spPr>
        <a:xfrm>
          <a:off x="7566389" y="704223"/>
          <a:ext cx="984375" cy="984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7D1CE5-0148-493C-9EA5-07B3B44AA56C}">
      <dsp:nvSpPr>
        <dsp:cNvPr id="0" name=""/>
        <dsp:cNvSpPr/>
      </dsp:nvSpPr>
      <dsp:spPr>
        <a:xfrm>
          <a:off x="6652326" y="2588598"/>
          <a:ext cx="28125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SG" sz="1100" kern="1200"/>
            <a:t>The primary disadvantages of online advertising are concerns about its cost versus its benefits, how to adequately measure its results, and the supply of good venues to display ads.</a:t>
          </a:r>
          <a:endParaRPr lang="en-US" sz="1100" kern="1200"/>
        </a:p>
      </dsp:txBody>
      <dsp:txXfrm>
        <a:off x="6652326" y="2588598"/>
        <a:ext cx="2812500" cy="787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8C5A49-DBEF-47E2-B4FF-8F4A55BCEE7C}">
      <dsp:nvSpPr>
        <dsp:cNvPr id="0" name=""/>
        <dsp:cNvSpPr/>
      </dsp:nvSpPr>
      <dsp:spPr>
        <a:xfrm>
          <a:off x="1212569" y="633780"/>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A7037C-E980-4D6D-B9B5-0E5FE38DEB2C}">
      <dsp:nvSpPr>
        <dsp:cNvPr id="0" name=""/>
        <dsp:cNvSpPr/>
      </dsp:nvSpPr>
      <dsp:spPr>
        <a:xfrm>
          <a:off x="26609" y="2131667"/>
          <a:ext cx="3672173" cy="1585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Affiliate marketing is where you refer customers to other businesses via links to their </a:t>
          </a:r>
          <a:r>
            <a:rPr lang="en-US" sz="1200" i="1" kern="1200" dirty="0">
              <a:hlinkClick xmlns:r="http://schemas.openxmlformats.org/officeDocument/2006/relationships" r:id="rId3"/>
            </a:rPr>
            <a:t>web site</a:t>
          </a:r>
          <a:r>
            <a:rPr lang="en-US" sz="1200" kern="1200" dirty="0"/>
            <a:t> from your web site or </a:t>
          </a:r>
          <a:r>
            <a:rPr lang="en-US" sz="1200" i="1" kern="1200" dirty="0">
              <a:hlinkClick xmlns:r="http://schemas.openxmlformats.org/officeDocument/2006/relationships" r:id="rId3"/>
            </a:rPr>
            <a:t>emails</a:t>
          </a:r>
          <a:r>
            <a:rPr lang="en-US" sz="1200" kern="1200" dirty="0"/>
            <a:t> and receive commissions for each customer you refer to the other business. They are essentially revenue sharing arrangements between </a:t>
          </a:r>
          <a:r>
            <a:rPr lang="en-US" sz="1200" i="1" kern="1200" dirty="0">
              <a:hlinkClick xmlns:r="http://schemas.openxmlformats.org/officeDocument/2006/relationships" r:id="rId3"/>
            </a:rPr>
            <a:t>online</a:t>
          </a:r>
          <a:r>
            <a:rPr lang="en-US" sz="1200" kern="1200" dirty="0"/>
            <a:t> vendors or sellers and resellers or affiliates</a:t>
          </a:r>
          <a:r>
            <a:rPr lang="en-US" sz="1100" kern="1200" dirty="0"/>
            <a:t>.</a:t>
          </a:r>
        </a:p>
      </dsp:txBody>
      <dsp:txXfrm>
        <a:off x="26609" y="2131667"/>
        <a:ext cx="3672173" cy="1585889"/>
      </dsp:txXfrm>
    </dsp:sp>
    <dsp:sp modelId="{8FD74501-D529-446A-A47B-9BFC3A8789FB}">
      <dsp:nvSpPr>
        <dsp:cNvPr id="0" name=""/>
        <dsp:cNvSpPr/>
      </dsp:nvSpPr>
      <dsp:spPr>
        <a:xfrm>
          <a:off x="4999035" y="749002"/>
          <a:ext cx="1300252" cy="1300252"/>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210D8C-3D0E-47BB-9B3E-2F316AA46D02}">
      <dsp:nvSpPr>
        <dsp:cNvPr id="0" name=""/>
        <dsp:cNvSpPr/>
      </dsp:nvSpPr>
      <dsp:spPr>
        <a:xfrm>
          <a:off x="4204436" y="2477335"/>
          <a:ext cx="288945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If the business is "multi-level" you also receive commissions from the customers referred by other businesses you have introduced.</a:t>
          </a:r>
        </a:p>
      </dsp:txBody>
      <dsp:txXfrm>
        <a:off x="4204436" y="2477335"/>
        <a:ext cx="2889450" cy="1125000"/>
      </dsp:txXfrm>
    </dsp:sp>
    <dsp:sp modelId="{71AA988C-0D81-4DEB-BD58-E50A09943A6E}">
      <dsp:nvSpPr>
        <dsp:cNvPr id="0" name=""/>
        <dsp:cNvSpPr/>
      </dsp:nvSpPr>
      <dsp:spPr>
        <a:xfrm>
          <a:off x="8394139" y="749002"/>
          <a:ext cx="1300252" cy="1300252"/>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EA4307-FD5C-43B4-9E52-342C79B20371}">
      <dsp:nvSpPr>
        <dsp:cNvPr id="0" name=""/>
        <dsp:cNvSpPr/>
      </dsp:nvSpPr>
      <dsp:spPr>
        <a:xfrm>
          <a:off x="7599540" y="2477335"/>
          <a:ext cx="288945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Conversely, you can set up your own </a:t>
          </a:r>
          <a:r>
            <a:rPr lang="en-US" sz="1400" i="1" kern="1200" dirty="0">
              <a:hlinkClick xmlns:r="http://schemas.openxmlformats.org/officeDocument/2006/relationships" r:id="rId3"/>
            </a:rPr>
            <a:t>affiliate marketing </a:t>
          </a:r>
          <a:r>
            <a:rPr lang="en-US" sz="1400" kern="1200" dirty="0"/>
            <a:t>program to have other businesses sell your products and services for you by paying them a commission.</a:t>
          </a:r>
        </a:p>
      </dsp:txBody>
      <dsp:txXfrm>
        <a:off x="7599540" y="2477335"/>
        <a:ext cx="2889450" cy="1125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3FE781-DEEA-4EE4-B142-1B65070C10E4}">
      <dsp:nvSpPr>
        <dsp:cNvPr id="0" name=""/>
        <dsp:cNvSpPr/>
      </dsp:nvSpPr>
      <dsp:spPr>
        <a:xfrm>
          <a:off x="519956" y="817806"/>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BD5D25-1F91-420D-B05E-7198C1AC3189}">
      <dsp:nvSpPr>
        <dsp:cNvPr id="0" name=""/>
        <dsp:cNvSpPr/>
      </dsp:nvSpPr>
      <dsp:spPr>
        <a:xfrm>
          <a:off x="753956" y="1051806"/>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6CD3F7-E5B1-486A-BCC6-4CBEA296BCFA}">
      <dsp:nvSpPr>
        <dsp:cNvPr id="0" name=""/>
        <dsp:cNvSpPr/>
      </dsp:nvSpPr>
      <dsp:spPr>
        <a:xfrm>
          <a:off x="168956" y="225780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a:t>Increased sales.</a:t>
          </a:r>
          <a:br>
            <a:rPr lang="en-US" sz="1200" b="1" kern="1200"/>
          </a:br>
          <a:endParaRPr lang="en-US" sz="1200" kern="1200"/>
        </a:p>
      </dsp:txBody>
      <dsp:txXfrm>
        <a:off x="168956" y="2257806"/>
        <a:ext cx="1800000" cy="720000"/>
      </dsp:txXfrm>
    </dsp:sp>
    <dsp:sp modelId="{F8B8C6F3-E1A7-4C7B-A0E4-9F10CF12FDEF}">
      <dsp:nvSpPr>
        <dsp:cNvPr id="0" name=""/>
        <dsp:cNvSpPr/>
      </dsp:nvSpPr>
      <dsp:spPr>
        <a:xfrm>
          <a:off x="2634956" y="817806"/>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939693-1FDC-40BB-BBE9-DA575964B08A}">
      <dsp:nvSpPr>
        <dsp:cNvPr id="0" name=""/>
        <dsp:cNvSpPr/>
      </dsp:nvSpPr>
      <dsp:spPr>
        <a:xfrm>
          <a:off x="2868956" y="1051806"/>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54DA03-0415-4856-BBC7-99100C07C2A2}">
      <dsp:nvSpPr>
        <dsp:cNvPr id="0" name=""/>
        <dsp:cNvSpPr/>
      </dsp:nvSpPr>
      <dsp:spPr>
        <a:xfrm>
          <a:off x="2283956" y="225780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a:t>Improves search engine link popularity.</a:t>
          </a:r>
          <a:br>
            <a:rPr lang="en-US" sz="1200" b="1" kern="1200"/>
          </a:br>
          <a:endParaRPr lang="en-US" sz="1200" kern="1200"/>
        </a:p>
      </dsp:txBody>
      <dsp:txXfrm>
        <a:off x="2283956" y="2257806"/>
        <a:ext cx="1800000" cy="720000"/>
      </dsp:txXfrm>
    </dsp:sp>
    <dsp:sp modelId="{1B386E56-592C-4F2B-9591-030348644580}">
      <dsp:nvSpPr>
        <dsp:cNvPr id="0" name=""/>
        <dsp:cNvSpPr/>
      </dsp:nvSpPr>
      <dsp:spPr>
        <a:xfrm>
          <a:off x="4749956" y="817806"/>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BA41EE-AEF3-4D60-B4CF-BC40EDF9C63F}">
      <dsp:nvSpPr>
        <dsp:cNvPr id="0" name=""/>
        <dsp:cNvSpPr/>
      </dsp:nvSpPr>
      <dsp:spPr>
        <a:xfrm>
          <a:off x="4983956" y="1051806"/>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E31633-FD80-4B69-BC9D-FE83DD5DF448}">
      <dsp:nvSpPr>
        <dsp:cNvPr id="0" name=""/>
        <dsp:cNvSpPr/>
      </dsp:nvSpPr>
      <dsp:spPr>
        <a:xfrm>
          <a:off x="4398956" y="225780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a:t>The Internet becomes your sales team.</a:t>
          </a:r>
          <a:endParaRPr lang="en-US" sz="1200" kern="1200"/>
        </a:p>
      </dsp:txBody>
      <dsp:txXfrm>
        <a:off x="4398956" y="2257806"/>
        <a:ext cx="1800000" cy="720000"/>
      </dsp:txXfrm>
    </dsp:sp>
    <dsp:sp modelId="{9B5E52EC-5C69-47DD-81EB-A7E569F1CDEE}">
      <dsp:nvSpPr>
        <dsp:cNvPr id="0" name=""/>
        <dsp:cNvSpPr/>
      </dsp:nvSpPr>
      <dsp:spPr>
        <a:xfrm>
          <a:off x="1577456" y="3427806"/>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78188C-D30A-4535-A5A4-E7BA4DC0BEF9}">
      <dsp:nvSpPr>
        <dsp:cNvPr id="0" name=""/>
        <dsp:cNvSpPr/>
      </dsp:nvSpPr>
      <dsp:spPr>
        <a:xfrm>
          <a:off x="1811456" y="3661806"/>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236ACF-3161-46FD-9927-BCA7631E0786}">
      <dsp:nvSpPr>
        <dsp:cNvPr id="0" name=""/>
        <dsp:cNvSpPr/>
      </dsp:nvSpPr>
      <dsp:spPr>
        <a:xfrm>
          <a:off x="1226456" y="486780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a:t>Low operating costs.</a:t>
          </a:r>
          <a:br>
            <a:rPr lang="en-US" sz="1200" b="1" kern="1200"/>
          </a:br>
          <a:endParaRPr lang="en-US" sz="1200" kern="1200"/>
        </a:p>
      </dsp:txBody>
      <dsp:txXfrm>
        <a:off x="1226456" y="4867806"/>
        <a:ext cx="1800000" cy="720000"/>
      </dsp:txXfrm>
    </dsp:sp>
    <dsp:sp modelId="{4570A075-FE66-48C0-A8AE-17DF4B168838}">
      <dsp:nvSpPr>
        <dsp:cNvPr id="0" name=""/>
        <dsp:cNvSpPr/>
      </dsp:nvSpPr>
      <dsp:spPr>
        <a:xfrm>
          <a:off x="3692456" y="3427806"/>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D0A3B8-2F32-485C-ABF3-830CECA41374}">
      <dsp:nvSpPr>
        <dsp:cNvPr id="0" name=""/>
        <dsp:cNvSpPr/>
      </dsp:nvSpPr>
      <dsp:spPr>
        <a:xfrm>
          <a:off x="3926456" y="3661806"/>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D9F7AF-10B8-4705-A79D-9EAC005E3EA2}">
      <dsp:nvSpPr>
        <dsp:cNvPr id="0" name=""/>
        <dsp:cNvSpPr/>
      </dsp:nvSpPr>
      <dsp:spPr>
        <a:xfrm>
          <a:off x="3341456" y="486780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a:t>Sites with affiliate programs could be perceived as more significant.</a:t>
          </a:r>
          <a:endParaRPr lang="en-US" sz="1200" kern="1200"/>
        </a:p>
      </dsp:txBody>
      <dsp:txXfrm>
        <a:off x="3341456" y="4867806"/>
        <a:ext cx="180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43E7F-F5D9-4593-9D5E-BBF8426602D2}">
      <dsp:nvSpPr>
        <dsp:cNvPr id="0" name=""/>
        <dsp:cNvSpPr/>
      </dsp:nvSpPr>
      <dsp:spPr>
        <a:xfrm>
          <a:off x="824409" y="37337"/>
          <a:ext cx="1612687" cy="16126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C4E560-515E-49BB-9089-527875A6CC20}">
      <dsp:nvSpPr>
        <dsp:cNvPr id="0" name=""/>
        <dsp:cNvSpPr/>
      </dsp:nvSpPr>
      <dsp:spPr>
        <a:xfrm>
          <a:off x="1168097" y="381025"/>
          <a:ext cx="925312" cy="925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E67993-E983-4407-B415-DC0BE0B234A2}">
      <dsp:nvSpPr>
        <dsp:cNvPr id="0" name=""/>
        <dsp:cNvSpPr/>
      </dsp:nvSpPr>
      <dsp:spPr>
        <a:xfrm>
          <a:off x="308878" y="2152337"/>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Administrative overhead.</a:t>
          </a:r>
          <a:br>
            <a:rPr lang="en-US" sz="1700" kern="1200"/>
          </a:br>
          <a:endParaRPr lang="en-US" sz="1700" kern="1200"/>
        </a:p>
      </dsp:txBody>
      <dsp:txXfrm>
        <a:off x="308878" y="2152337"/>
        <a:ext cx="2643750" cy="720000"/>
      </dsp:txXfrm>
    </dsp:sp>
    <dsp:sp modelId="{5A3888B4-223A-44D3-9035-D498790242B1}">
      <dsp:nvSpPr>
        <dsp:cNvPr id="0" name=""/>
        <dsp:cNvSpPr/>
      </dsp:nvSpPr>
      <dsp:spPr>
        <a:xfrm>
          <a:off x="3930815" y="37337"/>
          <a:ext cx="1612687" cy="16126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6ECF1A-FAF8-49BA-B246-1C0831A2F83B}">
      <dsp:nvSpPr>
        <dsp:cNvPr id="0" name=""/>
        <dsp:cNvSpPr/>
      </dsp:nvSpPr>
      <dsp:spPr>
        <a:xfrm>
          <a:off x="4274503" y="381025"/>
          <a:ext cx="925312" cy="925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C9CEE-132F-4C6D-BFC6-9E8A19F826AF}">
      <dsp:nvSpPr>
        <dsp:cNvPr id="0" name=""/>
        <dsp:cNvSpPr/>
      </dsp:nvSpPr>
      <dsp:spPr>
        <a:xfrm>
          <a:off x="3415284" y="2152337"/>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Accounting overhead.</a:t>
          </a:r>
          <a:br>
            <a:rPr lang="en-US" sz="1700" kern="1200"/>
          </a:br>
          <a:endParaRPr lang="en-US" sz="1700" kern="1200"/>
        </a:p>
      </dsp:txBody>
      <dsp:txXfrm>
        <a:off x="3415284" y="2152337"/>
        <a:ext cx="2643750" cy="720000"/>
      </dsp:txXfrm>
    </dsp:sp>
    <dsp:sp modelId="{B6E9A2DB-BF5C-45F4-8C74-559758DE394E}">
      <dsp:nvSpPr>
        <dsp:cNvPr id="0" name=""/>
        <dsp:cNvSpPr/>
      </dsp:nvSpPr>
      <dsp:spPr>
        <a:xfrm>
          <a:off x="2377612" y="3533275"/>
          <a:ext cx="1612687" cy="16126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FA36A9-0325-45EB-B1CD-709FDA219889}">
      <dsp:nvSpPr>
        <dsp:cNvPr id="0" name=""/>
        <dsp:cNvSpPr/>
      </dsp:nvSpPr>
      <dsp:spPr>
        <a:xfrm>
          <a:off x="2721300" y="3876962"/>
          <a:ext cx="925312" cy="925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A35461-F156-4E7E-A1E8-E5142965A2D7}">
      <dsp:nvSpPr>
        <dsp:cNvPr id="0" name=""/>
        <dsp:cNvSpPr/>
      </dsp:nvSpPr>
      <dsp:spPr>
        <a:xfrm>
          <a:off x="1862081" y="5648275"/>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Some profits go to the affiliate.</a:t>
          </a:r>
        </a:p>
      </dsp:txBody>
      <dsp:txXfrm>
        <a:off x="1862081" y="5648275"/>
        <a:ext cx="264375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234F0-6663-409D-93B3-811EBD1FFD79}">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C75E12-A6B4-4086-B9FF-05809C3EAE70}">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1E401C-6DE7-41A5-8491-81D0CDC3B208}">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00100">
            <a:lnSpc>
              <a:spcPct val="100000"/>
            </a:lnSpc>
            <a:spcBef>
              <a:spcPct val="0"/>
            </a:spcBef>
            <a:spcAft>
              <a:spcPct val="35000"/>
            </a:spcAft>
            <a:buNone/>
          </a:pPr>
          <a:r>
            <a:rPr lang="en-US" sz="1800" kern="1200"/>
            <a:t>In most cases, an affiliate program has a distinct advantage over an advertising campaign since you only pay your affiliates for traffic they generate to your site or sales they generate.</a:t>
          </a:r>
          <a:br>
            <a:rPr lang="en-US" sz="1800" kern="1200"/>
          </a:br>
          <a:endParaRPr lang="en-US" sz="1800" kern="1200"/>
        </a:p>
      </dsp:txBody>
      <dsp:txXfrm>
        <a:off x="1507738" y="707092"/>
        <a:ext cx="9007861" cy="1305401"/>
      </dsp:txXfrm>
    </dsp:sp>
    <dsp:sp modelId="{29A97CCE-5BE6-4AB2-8F29-6C0B21558067}">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0A88B3-041F-4570-AF56-F11345DDB320}">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D8D7D9-7E07-44B3-9198-E674772CF847}">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00100">
            <a:lnSpc>
              <a:spcPct val="100000"/>
            </a:lnSpc>
            <a:spcBef>
              <a:spcPct val="0"/>
            </a:spcBef>
            <a:spcAft>
              <a:spcPct val="35000"/>
            </a:spcAft>
            <a:buNone/>
          </a:pPr>
          <a:r>
            <a:rPr lang="en-US" sz="1800" kern="1200"/>
            <a:t>Thus, with an affiliate program, you pay for results after the fact, whereas advertising costs are all up-front and have no guaranteed results. </a:t>
          </a:r>
        </a:p>
      </dsp:txBody>
      <dsp:txXfrm>
        <a:off x="1507738" y="2338844"/>
        <a:ext cx="9007861" cy="13054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6DB01-A747-48E1-8B74-CF0D11AECD00}">
      <dsp:nvSpPr>
        <dsp:cNvPr id="0" name=""/>
        <dsp:cNvSpPr/>
      </dsp:nvSpPr>
      <dsp:spPr>
        <a:xfrm>
          <a:off x="9242" y="1070709"/>
          <a:ext cx="5524797" cy="2209919"/>
        </a:xfrm>
        <a:prstGeom prst="chevron">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b="1" kern="1200"/>
            <a:t>Click-Through Based</a:t>
          </a:r>
          <a:endParaRPr lang="en-US" sz="1700" kern="1200"/>
        </a:p>
      </dsp:txBody>
      <dsp:txXfrm>
        <a:off x="1114202" y="1070709"/>
        <a:ext cx="3314878" cy="2209919"/>
      </dsp:txXfrm>
    </dsp:sp>
    <dsp:sp modelId="{D7D5B97C-A9C8-4258-A646-53A98510197A}">
      <dsp:nvSpPr>
        <dsp:cNvPr id="0" name=""/>
        <dsp:cNvSpPr/>
      </dsp:nvSpPr>
      <dsp:spPr>
        <a:xfrm>
          <a:off x="4981560" y="1070709"/>
          <a:ext cx="5524797" cy="2209919"/>
        </a:xfrm>
        <a:prstGeom prst="chevron">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a:t>A click-through-based program, also called pay-per-click, will pay the affiliate a fixed amount for each visitor they send to your Web site. </a:t>
          </a:r>
          <a:r>
            <a:rPr lang="en-US" sz="1700" kern="1200">
              <a:hlinkClick xmlns:r="http://schemas.openxmlformats.org/officeDocument/2006/relationships" r:id="rId1"/>
            </a:rPr>
            <a:t>www.overture.com</a:t>
          </a:r>
          <a:r>
            <a:rPr lang="en-US" sz="1700" kern="1200"/>
            <a:t> is a good example of this model, they pay 2 cents for every click through. It doesn't sound like a lot, but it can add up quickly. </a:t>
          </a:r>
        </a:p>
      </dsp:txBody>
      <dsp:txXfrm>
        <a:off x="6086520" y="1070709"/>
        <a:ext cx="3314878" cy="220991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532C2A-2C26-4687-8846-80E87B5B3AF6}">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F236FA-F7C3-4045-A2BE-0FDC725ABF28}">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0D5077-E27B-4C69-8302-BF6DD4F9C72C}">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44550">
            <a:lnSpc>
              <a:spcPct val="100000"/>
            </a:lnSpc>
            <a:spcBef>
              <a:spcPct val="0"/>
            </a:spcBef>
            <a:spcAft>
              <a:spcPct val="35000"/>
            </a:spcAft>
            <a:buNone/>
          </a:pPr>
          <a:r>
            <a:rPr lang="en-US" sz="1900" b="1" kern="1200"/>
            <a:t>Banner-Impression Based</a:t>
          </a:r>
          <a:endParaRPr lang="en-US" sz="1900" kern="1200"/>
        </a:p>
      </dsp:txBody>
      <dsp:txXfrm>
        <a:off x="1507738" y="707092"/>
        <a:ext cx="9007861" cy="1305401"/>
      </dsp:txXfrm>
    </dsp:sp>
    <dsp:sp modelId="{DBF35D09-8ED8-45E7-9328-47B90CDD2798}">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9F4E9E-8886-4BA9-BD09-27EB3881B94B}">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A3A4AF-C8A7-4879-9489-5CF209D0F068}">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44550">
            <a:lnSpc>
              <a:spcPct val="100000"/>
            </a:lnSpc>
            <a:spcBef>
              <a:spcPct val="0"/>
            </a:spcBef>
            <a:spcAft>
              <a:spcPct val="35000"/>
            </a:spcAft>
            <a:buNone/>
          </a:pPr>
          <a:r>
            <a:rPr lang="en-US" sz="1900" kern="1200"/>
            <a:t>A banner-impression-based program, also called pay-per-impression, will pay the affiliate a fixed amount for each banner impression displayed on their site. </a:t>
          </a:r>
          <a:r>
            <a:rPr lang="en-US" sz="1900" kern="1200">
              <a:hlinkClick xmlns:r="http://schemas.openxmlformats.org/officeDocument/2006/relationships" r:id="rId5"/>
            </a:rPr>
            <a:t>www.doubleclick.com</a:t>
          </a:r>
          <a:r>
            <a:rPr lang="en-US" sz="1900" kern="1200"/>
            <a:t> is a good example of this model, they pay about $5 per 1000 banners displayed. </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5C34E7-4C88-46A5-9F07-5EEBDDF4CF9F}" type="datetimeFigureOut">
              <a:rPr lang="en-SG" smtClean="0"/>
              <a:t>18/3/2022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F3F90D-C9D7-4A8C-B0E7-41449B9B45A3}" type="slidenum">
              <a:rPr lang="en-SG" smtClean="0"/>
              <a:t>‹#›</a:t>
            </a:fld>
            <a:endParaRPr lang="en-SG"/>
          </a:p>
        </p:txBody>
      </p:sp>
    </p:spTree>
    <p:extLst>
      <p:ext uri="{BB962C8B-B14F-4D97-AF65-F5344CB8AC3E}">
        <p14:creationId xmlns:p14="http://schemas.microsoft.com/office/powerpoint/2010/main" val="2701658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Related useful link: https://www.jellyfish.com/en-gb/training/blog/google-ad-rank-and-how-to-improve-it</a:t>
            </a:r>
          </a:p>
        </p:txBody>
      </p:sp>
      <p:sp>
        <p:nvSpPr>
          <p:cNvPr id="4" name="Slide Number Placeholder 3"/>
          <p:cNvSpPr>
            <a:spLocks noGrp="1"/>
          </p:cNvSpPr>
          <p:nvPr>
            <p:ph type="sldNum" sz="quarter" idx="5"/>
          </p:nvPr>
        </p:nvSpPr>
        <p:spPr/>
        <p:txBody>
          <a:bodyPr/>
          <a:lstStyle/>
          <a:p>
            <a:fld id="{E5F3F90D-C9D7-4A8C-B0E7-41449B9B45A3}" type="slidenum">
              <a:rPr lang="en-SG" smtClean="0"/>
              <a:t>20</a:t>
            </a:fld>
            <a:endParaRPr lang="en-SG"/>
          </a:p>
        </p:txBody>
      </p:sp>
    </p:spTree>
    <p:extLst>
      <p:ext uri="{BB962C8B-B14F-4D97-AF65-F5344CB8AC3E}">
        <p14:creationId xmlns:p14="http://schemas.microsoft.com/office/powerpoint/2010/main" val="1909940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a:solidFill>
                  <a:schemeClr val="tx1"/>
                </a:solidFill>
                <a:effectLst/>
                <a:latin typeface="+mn-lt"/>
                <a:ea typeface="+mn-ea"/>
                <a:cs typeface="+mn-cs"/>
              </a:rPr>
              <a:t>Interstitial ads are full-screen ads that cover the interface of their host app. They're typically displayed at natural transition points in the flow of an app, such as between activities or during the pause between levels in a game. </a:t>
            </a:r>
            <a:r>
              <a:rPr lang="en-SG" sz="1200" b="0" i="0" kern="1200">
                <a:solidFill>
                  <a:schemeClr val="tx1"/>
                </a:solidFill>
                <a:effectLst/>
                <a:latin typeface="+mn-lt"/>
                <a:ea typeface="+mn-ea"/>
                <a:cs typeface="+mn-cs"/>
              </a:rPr>
              <a:t>When an app shows an interstitial ad, the user has the choice to either tap on the ad and continue to its destination or close it and return to the app.</a:t>
            </a:r>
            <a:endParaRPr lang="en-SG"/>
          </a:p>
        </p:txBody>
      </p:sp>
      <p:sp>
        <p:nvSpPr>
          <p:cNvPr id="4" name="Slide Number Placeholder 3"/>
          <p:cNvSpPr>
            <a:spLocks noGrp="1"/>
          </p:cNvSpPr>
          <p:nvPr>
            <p:ph type="sldNum" sz="quarter" idx="5"/>
          </p:nvPr>
        </p:nvSpPr>
        <p:spPr/>
        <p:txBody>
          <a:bodyPr/>
          <a:lstStyle/>
          <a:p>
            <a:fld id="{E5F3F90D-C9D7-4A8C-B0E7-41449B9B45A3}" type="slidenum">
              <a:rPr lang="en-SG" smtClean="0"/>
              <a:t>24</a:t>
            </a:fld>
            <a:endParaRPr lang="en-SG"/>
          </a:p>
        </p:txBody>
      </p:sp>
    </p:spTree>
    <p:extLst>
      <p:ext uri="{BB962C8B-B14F-4D97-AF65-F5344CB8AC3E}">
        <p14:creationId xmlns:p14="http://schemas.microsoft.com/office/powerpoint/2010/main" val="1934794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3F2C01-FCC4-427A-91D2-259198AA70B6}"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4E248-C067-4D5B-A919-287BB2C09856}" type="slidenum">
              <a:rPr lang="en-US" smtClean="0"/>
              <a:t>‹#›</a:t>
            </a:fld>
            <a:endParaRPr lang="en-US"/>
          </a:p>
        </p:txBody>
      </p:sp>
    </p:spTree>
    <p:extLst>
      <p:ext uri="{BB962C8B-B14F-4D97-AF65-F5344CB8AC3E}">
        <p14:creationId xmlns:p14="http://schemas.microsoft.com/office/powerpoint/2010/main" val="4112676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3F2C01-FCC4-427A-91D2-259198AA70B6}"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4E248-C067-4D5B-A919-287BB2C09856}" type="slidenum">
              <a:rPr lang="en-US" smtClean="0"/>
              <a:t>‹#›</a:t>
            </a:fld>
            <a:endParaRPr lang="en-US"/>
          </a:p>
        </p:txBody>
      </p:sp>
    </p:spTree>
    <p:extLst>
      <p:ext uri="{BB962C8B-B14F-4D97-AF65-F5344CB8AC3E}">
        <p14:creationId xmlns:p14="http://schemas.microsoft.com/office/powerpoint/2010/main" val="2900652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3F2C01-FCC4-427A-91D2-259198AA70B6}"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4E248-C067-4D5B-A919-287BB2C09856}" type="slidenum">
              <a:rPr lang="en-US" smtClean="0"/>
              <a:t>‹#›</a:t>
            </a:fld>
            <a:endParaRPr lang="en-US"/>
          </a:p>
        </p:txBody>
      </p:sp>
    </p:spTree>
    <p:extLst>
      <p:ext uri="{BB962C8B-B14F-4D97-AF65-F5344CB8AC3E}">
        <p14:creationId xmlns:p14="http://schemas.microsoft.com/office/powerpoint/2010/main" val="1893234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3F2C01-FCC4-427A-91D2-259198AA70B6}"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4E248-C067-4D5B-A919-287BB2C09856}" type="slidenum">
              <a:rPr lang="en-US" smtClean="0"/>
              <a:t>‹#›</a:t>
            </a:fld>
            <a:endParaRPr lang="en-US"/>
          </a:p>
        </p:txBody>
      </p:sp>
    </p:spTree>
    <p:extLst>
      <p:ext uri="{BB962C8B-B14F-4D97-AF65-F5344CB8AC3E}">
        <p14:creationId xmlns:p14="http://schemas.microsoft.com/office/powerpoint/2010/main" val="292993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3F2C01-FCC4-427A-91D2-259198AA70B6}"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4E248-C067-4D5B-A919-287BB2C09856}" type="slidenum">
              <a:rPr lang="en-US" smtClean="0"/>
              <a:t>‹#›</a:t>
            </a:fld>
            <a:endParaRPr lang="en-US"/>
          </a:p>
        </p:txBody>
      </p:sp>
    </p:spTree>
    <p:extLst>
      <p:ext uri="{BB962C8B-B14F-4D97-AF65-F5344CB8AC3E}">
        <p14:creationId xmlns:p14="http://schemas.microsoft.com/office/powerpoint/2010/main" val="2170222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3F2C01-FCC4-427A-91D2-259198AA70B6}" type="datetimeFigureOut">
              <a:rPr lang="en-US" smtClean="0"/>
              <a:t>3/18/2022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4E248-C067-4D5B-A919-287BB2C09856}" type="slidenum">
              <a:rPr lang="en-US" smtClean="0"/>
              <a:t>‹#›</a:t>
            </a:fld>
            <a:endParaRPr lang="en-US"/>
          </a:p>
        </p:txBody>
      </p:sp>
    </p:spTree>
    <p:extLst>
      <p:ext uri="{BB962C8B-B14F-4D97-AF65-F5344CB8AC3E}">
        <p14:creationId xmlns:p14="http://schemas.microsoft.com/office/powerpoint/2010/main" val="62954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3F2C01-FCC4-427A-91D2-259198AA70B6}" type="datetimeFigureOut">
              <a:rPr lang="en-US" smtClean="0"/>
              <a:t>3/18/2022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54E248-C067-4D5B-A919-287BB2C09856}" type="slidenum">
              <a:rPr lang="en-US" smtClean="0"/>
              <a:t>‹#›</a:t>
            </a:fld>
            <a:endParaRPr lang="en-US"/>
          </a:p>
        </p:txBody>
      </p:sp>
    </p:spTree>
    <p:extLst>
      <p:ext uri="{BB962C8B-B14F-4D97-AF65-F5344CB8AC3E}">
        <p14:creationId xmlns:p14="http://schemas.microsoft.com/office/powerpoint/2010/main" val="1574454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3F2C01-FCC4-427A-91D2-259198AA70B6}" type="datetimeFigureOut">
              <a:rPr lang="en-US" smtClean="0"/>
              <a:t>3/18/2022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54E248-C067-4D5B-A919-287BB2C09856}" type="slidenum">
              <a:rPr lang="en-US" smtClean="0"/>
              <a:t>‹#›</a:t>
            </a:fld>
            <a:endParaRPr lang="en-US"/>
          </a:p>
        </p:txBody>
      </p:sp>
    </p:spTree>
    <p:extLst>
      <p:ext uri="{BB962C8B-B14F-4D97-AF65-F5344CB8AC3E}">
        <p14:creationId xmlns:p14="http://schemas.microsoft.com/office/powerpoint/2010/main" val="3373239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F2C01-FCC4-427A-91D2-259198AA70B6}" type="datetimeFigureOut">
              <a:rPr lang="en-US" smtClean="0"/>
              <a:t>3/18/2022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54E248-C067-4D5B-A919-287BB2C09856}" type="slidenum">
              <a:rPr lang="en-US" smtClean="0"/>
              <a:t>‹#›</a:t>
            </a:fld>
            <a:endParaRPr lang="en-US"/>
          </a:p>
        </p:txBody>
      </p:sp>
    </p:spTree>
    <p:extLst>
      <p:ext uri="{BB962C8B-B14F-4D97-AF65-F5344CB8AC3E}">
        <p14:creationId xmlns:p14="http://schemas.microsoft.com/office/powerpoint/2010/main" val="382052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3F2C01-FCC4-427A-91D2-259198AA70B6}" type="datetimeFigureOut">
              <a:rPr lang="en-US" smtClean="0"/>
              <a:t>3/18/2022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4E248-C067-4D5B-A919-287BB2C09856}" type="slidenum">
              <a:rPr lang="en-US" smtClean="0"/>
              <a:t>‹#›</a:t>
            </a:fld>
            <a:endParaRPr lang="en-US"/>
          </a:p>
        </p:txBody>
      </p:sp>
    </p:spTree>
    <p:extLst>
      <p:ext uri="{BB962C8B-B14F-4D97-AF65-F5344CB8AC3E}">
        <p14:creationId xmlns:p14="http://schemas.microsoft.com/office/powerpoint/2010/main" val="2087502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3F2C01-FCC4-427A-91D2-259198AA70B6}" type="datetimeFigureOut">
              <a:rPr lang="en-US" smtClean="0"/>
              <a:t>3/18/2022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4E248-C067-4D5B-A919-287BB2C09856}" type="slidenum">
              <a:rPr lang="en-US" smtClean="0"/>
              <a:t>‹#›</a:t>
            </a:fld>
            <a:endParaRPr lang="en-US"/>
          </a:p>
        </p:txBody>
      </p:sp>
    </p:spTree>
    <p:extLst>
      <p:ext uri="{BB962C8B-B14F-4D97-AF65-F5344CB8AC3E}">
        <p14:creationId xmlns:p14="http://schemas.microsoft.com/office/powerpoint/2010/main" val="3456304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F2C01-FCC4-427A-91D2-259198AA70B6}" type="datetimeFigureOut">
              <a:rPr lang="en-US" smtClean="0"/>
              <a:t>3/18/2022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4E248-C067-4D5B-A919-287BB2C09856}" type="slidenum">
              <a:rPr lang="en-US" smtClean="0"/>
              <a:t>‹#›</a:t>
            </a:fld>
            <a:endParaRPr lang="en-US"/>
          </a:p>
        </p:txBody>
      </p:sp>
    </p:spTree>
    <p:extLst>
      <p:ext uri="{BB962C8B-B14F-4D97-AF65-F5344CB8AC3E}">
        <p14:creationId xmlns:p14="http://schemas.microsoft.com/office/powerpoint/2010/main" val="3312777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2.xml.rels><?xml version="1.0" encoding="UTF-8" standalone="yes"?>
<Relationships xmlns="http://schemas.openxmlformats.org/package/2006/relationships"><Relationship Id="rId2" Type="http://schemas.openxmlformats.org/officeDocument/2006/relationships/hyperlink" Target="http://www.amazon.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paypal.co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43.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amazon.co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ww.webmastercertification.com/wcoassociate.cfm?aff=1047917"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www.webmastercertification.com/aff.cfm?aff=2109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F96F27-1E1B-4100-8C79-136261582C71}"/>
              </a:ext>
            </a:extLst>
          </p:cNvPr>
          <p:cNvSpPr txBox="1"/>
          <p:nvPr/>
        </p:nvSpPr>
        <p:spPr>
          <a:xfrm>
            <a:off x="7464614" y="1783959"/>
            <a:ext cx="4087306" cy="288911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a:latin typeface="+mj-lt"/>
                <a:ea typeface="+mj-ea"/>
                <a:cs typeface="+mj-cs"/>
              </a:rPr>
              <a:t>Basic Marketing Concept</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Three arrows on bullseye">
            <a:extLst>
              <a:ext uri="{FF2B5EF4-FFF2-40B4-BE49-F238E27FC236}">
                <a16:creationId xmlns:a16="http://schemas.microsoft.com/office/drawing/2014/main" id="{B9821AA4-8DC2-4D64-AAAE-2B0B31B5FCA4}"/>
              </a:ext>
            </a:extLst>
          </p:cNvPr>
          <p:cNvPicPr>
            <a:picLocks noChangeAspect="1"/>
          </p:cNvPicPr>
          <p:nvPr/>
        </p:nvPicPr>
        <p:blipFill rotWithShape="1">
          <a:blip r:embed="rId2"/>
          <a:srcRect r="32873" b="2"/>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3934010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DC77AB9-CD0A-45FF-9AAE-9B32F6852081}"/>
              </a:ext>
            </a:extLst>
          </p:cNvPr>
          <p:cNvSpPr>
            <a:spLocks noGrp="1"/>
          </p:cNvSpPr>
          <p:nvPr>
            <p:ph type="title"/>
          </p:nvPr>
        </p:nvSpPr>
        <p:spPr>
          <a:xfrm>
            <a:off x="958506" y="800392"/>
            <a:ext cx="10264697" cy="1212102"/>
          </a:xfrm>
        </p:spPr>
        <p:txBody>
          <a:bodyPr>
            <a:normAutofit/>
          </a:bodyPr>
          <a:lstStyle/>
          <a:p>
            <a:r>
              <a:rPr lang="en-SG" sz="4000">
                <a:solidFill>
                  <a:srgbClr val="FFFFFF"/>
                </a:solidFill>
              </a:rPr>
              <a:t>Cont…</a:t>
            </a:r>
          </a:p>
        </p:txBody>
      </p:sp>
      <p:sp>
        <p:nvSpPr>
          <p:cNvPr id="3" name="Content Placeholder 2">
            <a:extLst>
              <a:ext uri="{FF2B5EF4-FFF2-40B4-BE49-F238E27FC236}">
                <a16:creationId xmlns:a16="http://schemas.microsoft.com/office/drawing/2014/main" id="{9BDD1727-A07B-4CC6-AC1F-911072E8DC17}"/>
              </a:ext>
            </a:extLst>
          </p:cNvPr>
          <p:cNvSpPr>
            <a:spLocks noGrp="1"/>
          </p:cNvSpPr>
          <p:nvPr>
            <p:ph idx="1"/>
          </p:nvPr>
        </p:nvSpPr>
        <p:spPr>
          <a:xfrm>
            <a:off x="1367624" y="2490436"/>
            <a:ext cx="9708995" cy="3567173"/>
          </a:xfrm>
        </p:spPr>
        <p:txBody>
          <a:bodyPr anchor="ctr">
            <a:normAutofit/>
          </a:bodyPr>
          <a:lstStyle/>
          <a:p>
            <a:r>
              <a:rPr lang="en-SG" sz="1700"/>
              <a:t>Web sites also function to anchor the brand online, acting as a central point where all the branding messages that emanate from the firm’s multiple digital presences, such as Facebook, Twitter, mobile apps, or e-mail, come together at a single online location.</a:t>
            </a:r>
          </a:p>
          <a:p>
            <a:r>
              <a:rPr lang="en-SG" sz="1700"/>
              <a:t> Aside from branding, Web sites also perform the typical functions of any commercial establishment by informing customers of the company’s products and services. </a:t>
            </a:r>
          </a:p>
          <a:p>
            <a:r>
              <a:rPr lang="en-SG" sz="1700"/>
              <a:t>Web sites, with their online catalogues and associated shopping carts, are important elements of the online customer experience.</a:t>
            </a:r>
          </a:p>
          <a:p>
            <a:r>
              <a:rPr lang="en-SG" sz="1700"/>
              <a:t> Customer experience refers to the totality of experiences that a customer has with a firm, including the search, informing, purchase, consumption, and after-sales support for the product.</a:t>
            </a:r>
          </a:p>
          <a:p>
            <a:r>
              <a:rPr lang="en-SG" sz="1700"/>
              <a:t> The concept “customer experience” is broader than the traditional concept of “customer satisfaction” in that a much broader range of impacts is considered, including the </a:t>
            </a:r>
            <a:r>
              <a:rPr lang="en-SG" sz="1700" u="sng"/>
              <a:t>customer’s cognitive, affective, emotional, social, and physical relationship to the firm and its products. </a:t>
            </a:r>
          </a:p>
        </p:txBody>
      </p:sp>
    </p:spTree>
    <p:extLst>
      <p:ext uri="{BB962C8B-B14F-4D97-AF65-F5344CB8AC3E}">
        <p14:creationId xmlns:p14="http://schemas.microsoft.com/office/powerpoint/2010/main" val="3131768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3A0CB47-B6FD-4679-B098-72B04C400634}"/>
              </a:ext>
            </a:extLst>
          </p:cNvPr>
          <p:cNvSpPr>
            <a:spLocks noGrp="1"/>
          </p:cNvSpPr>
          <p:nvPr>
            <p:ph type="title"/>
          </p:nvPr>
        </p:nvSpPr>
        <p:spPr>
          <a:xfrm>
            <a:off x="934872" y="982272"/>
            <a:ext cx="3388419" cy="4560970"/>
          </a:xfrm>
        </p:spPr>
        <p:txBody>
          <a:bodyPr>
            <a:normAutofit/>
          </a:bodyPr>
          <a:lstStyle/>
          <a:p>
            <a:r>
              <a:rPr lang="en-SG" sz="4000">
                <a:solidFill>
                  <a:srgbClr val="FFFFFF"/>
                </a:solidFill>
              </a:rPr>
              <a:t>TRADITIONAL Online Marketing and advertising Tools </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D465C15E-D49E-49BF-9F5F-48C7F13959A8}"/>
              </a:ext>
            </a:extLst>
          </p:cNvPr>
          <p:cNvSpPr>
            <a:spLocks noGrp="1"/>
          </p:cNvSpPr>
          <p:nvPr>
            <p:ph idx="1"/>
          </p:nvPr>
        </p:nvSpPr>
        <p:spPr>
          <a:xfrm>
            <a:off x="5221862" y="1719618"/>
            <a:ext cx="5948831" cy="4334629"/>
          </a:xfrm>
        </p:spPr>
        <p:txBody>
          <a:bodyPr anchor="ctr">
            <a:normAutofit/>
          </a:bodyPr>
          <a:lstStyle/>
          <a:p>
            <a:r>
              <a:rPr lang="en-SG" sz="2200">
                <a:solidFill>
                  <a:srgbClr val="FEFFFF"/>
                </a:solidFill>
              </a:rPr>
              <a:t>Below we describe the basic marketing and advertising tools for attracting e-commerce consumers: </a:t>
            </a:r>
          </a:p>
          <a:p>
            <a:pPr marL="514350" indent="-514350">
              <a:buFont typeface="+mj-lt"/>
              <a:buAutoNum type="arabicPeriod"/>
            </a:pPr>
            <a:r>
              <a:rPr lang="en-SG" sz="2200">
                <a:solidFill>
                  <a:srgbClr val="FEFFFF"/>
                </a:solidFill>
              </a:rPr>
              <a:t>Search engine marketing</a:t>
            </a:r>
          </a:p>
          <a:p>
            <a:pPr marL="514350" indent="-514350">
              <a:buFont typeface="+mj-lt"/>
              <a:buAutoNum type="arabicPeriod"/>
            </a:pPr>
            <a:r>
              <a:rPr lang="en-SG" sz="2200">
                <a:solidFill>
                  <a:srgbClr val="FEFFFF"/>
                </a:solidFill>
              </a:rPr>
              <a:t> Display ad marketing (including banner ads, rich media ads, video ads, and sponsorships)</a:t>
            </a:r>
          </a:p>
          <a:p>
            <a:pPr marL="514350" indent="-514350">
              <a:buFont typeface="+mj-lt"/>
              <a:buAutoNum type="arabicPeriod"/>
            </a:pPr>
            <a:r>
              <a:rPr lang="en-SG" sz="2200">
                <a:solidFill>
                  <a:srgbClr val="FEFFFF"/>
                </a:solidFill>
              </a:rPr>
              <a:t> e-mail and permission marketing </a:t>
            </a:r>
          </a:p>
          <a:p>
            <a:pPr marL="514350" indent="-514350">
              <a:buFont typeface="+mj-lt"/>
              <a:buAutoNum type="arabicPeriod"/>
            </a:pPr>
            <a:r>
              <a:rPr lang="en-SG" sz="2200">
                <a:solidFill>
                  <a:srgbClr val="FEFFFF"/>
                </a:solidFill>
              </a:rPr>
              <a:t>Affiliate marketing </a:t>
            </a:r>
          </a:p>
          <a:p>
            <a:pPr marL="514350" indent="-514350">
              <a:buFont typeface="+mj-lt"/>
              <a:buAutoNum type="arabicPeriod"/>
            </a:pPr>
            <a:r>
              <a:rPr lang="en-SG" sz="2200">
                <a:solidFill>
                  <a:srgbClr val="FEFFFF"/>
                </a:solidFill>
              </a:rPr>
              <a:t>viral marketing, and</a:t>
            </a:r>
          </a:p>
          <a:p>
            <a:pPr marL="514350" indent="-514350">
              <a:buFont typeface="+mj-lt"/>
              <a:buAutoNum type="arabicPeriod"/>
            </a:pPr>
            <a:r>
              <a:rPr lang="en-SG" sz="2200">
                <a:solidFill>
                  <a:srgbClr val="FEFFFF"/>
                </a:solidFill>
              </a:rPr>
              <a:t> Lead generation marketing.</a:t>
            </a:r>
          </a:p>
        </p:txBody>
      </p:sp>
    </p:spTree>
    <p:extLst>
      <p:ext uri="{BB962C8B-B14F-4D97-AF65-F5344CB8AC3E}">
        <p14:creationId xmlns:p14="http://schemas.microsoft.com/office/powerpoint/2010/main" val="3970672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CA407AB1-DE10-4563-89D2-2F30296B3F3D}"/>
              </a:ext>
            </a:extLst>
          </p:cNvPr>
          <p:cNvSpPr txBox="1"/>
          <p:nvPr/>
        </p:nvSpPr>
        <p:spPr>
          <a:xfrm>
            <a:off x="3045368" y="2043663"/>
            <a:ext cx="6105194" cy="203105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kern="1200">
                <a:solidFill>
                  <a:srgbClr val="FFFFFF"/>
                </a:solidFill>
                <a:latin typeface="+mj-lt"/>
                <a:ea typeface="+mj-ea"/>
                <a:cs typeface="+mj-cs"/>
              </a:rPr>
              <a:t>ONLINE ADVERTISING</a:t>
            </a:r>
          </a:p>
        </p:txBody>
      </p:sp>
    </p:spTree>
    <p:extLst>
      <p:ext uri="{BB962C8B-B14F-4D97-AF65-F5344CB8AC3E}">
        <p14:creationId xmlns:p14="http://schemas.microsoft.com/office/powerpoint/2010/main" val="660112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B64DFE4-0201-4C68-AC1A-925C049C8AF4}"/>
              </a:ext>
            </a:extLst>
          </p:cNvPr>
          <p:cNvSpPr>
            <a:spLocks noGrp="1"/>
          </p:cNvSpPr>
          <p:nvPr>
            <p:ph type="title"/>
          </p:nvPr>
        </p:nvSpPr>
        <p:spPr>
          <a:xfrm>
            <a:off x="958506" y="800392"/>
            <a:ext cx="10264697" cy="1212102"/>
          </a:xfrm>
        </p:spPr>
        <p:txBody>
          <a:bodyPr>
            <a:normAutofit/>
          </a:bodyPr>
          <a:lstStyle/>
          <a:p>
            <a:r>
              <a:rPr lang="en-SG" sz="4000">
                <a:solidFill>
                  <a:srgbClr val="FFFFFF"/>
                </a:solidFill>
              </a:rPr>
              <a:t>Introduction</a:t>
            </a:r>
          </a:p>
        </p:txBody>
      </p:sp>
      <p:sp>
        <p:nvSpPr>
          <p:cNvPr id="3" name="Content Placeholder 2">
            <a:extLst>
              <a:ext uri="{FF2B5EF4-FFF2-40B4-BE49-F238E27FC236}">
                <a16:creationId xmlns:a16="http://schemas.microsoft.com/office/drawing/2014/main" id="{BD4647CA-2354-49D0-ABD1-705C3E09A9BB}"/>
              </a:ext>
            </a:extLst>
          </p:cNvPr>
          <p:cNvSpPr>
            <a:spLocks noGrp="1"/>
          </p:cNvSpPr>
          <p:nvPr>
            <p:ph idx="1"/>
          </p:nvPr>
        </p:nvSpPr>
        <p:spPr>
          <a:xfrm>
            <a:off x="1367624" y="2490436"/>
            <a:ext cx="9708995" cy="3567173"/>
          </a:xfrm>
        </p:spPr>
        <p:txBody>
          <a:bodyPr anchor="ctr">
            <a:normAutofit/>
          </a:bodyPr>
          <a:lstStyle/>
          <a:p>
            <a:r>
              <a:rPr lang="en-SG" sz="1500" b="0" i="0">
                <a:effectLst/>
                <a:latin typeface="soleil"/>
              </a:rPr>
              <a:t>If PPC (Pay Per Click) ads were targeting a wider market in the past, digital ads could now target a more specific audience to help you </a:t>
            </a:r>
            <a:r>
              <a:rPr lang="en-SG" sz="1500" b="0" i="0" u="none" strike="noStrike">
                <a:effectLst/>
                <a:latin typeface="soleil"/>
              </a:rPr>
              <a:t>generate more qualified leads</a:t>
            </a:r>
            <a:r>
              <a:rPr lang="en-SG" sz="1500" b="0" i="0">
                <a:effectLst/>
                <a:latin typeface="soleil"/>
              </a:rPr>
              <a:t>.</a:t>
            </a:r>
          </a:p>
          <a:p>
            <a:r>
              <a:rPr lang="en-SG" sz="1500" b="0" i="0">
                <a:effectLst/>
                <a:latin typeface="soleil"/>
              </a:rPr>
              <a:t>Big data </a:t>
            </a:r>
            <a:r>
              <a:rPr lang="en-SG" sz="1500">
                <a:latin typeface="soleil"/>
              </a:rPr>
              <a:t>analysis </a:t>
            </a:r>
            <a:r>
              <a:rPr lang="en-SG" sz="1500" b="0" i="0">
                <a:effectLst/>
                <a:latin typeface="soleil"/>
              </a:rPr>
              <a:t>now enables marketers to learn more about their target market and how to reach them best. </a:t>
            </a:r>
          </a:p>
          <a:p>
            <a:r>
              <a:rPr lang="en-SG" sz="1500" b="0" i="0">
                <a:effectLst/>
                <a:latin typeface="soleil"/>
              </a:rPr>
              <a:t>The growing use of chatbots further amplifies the ability of marketers to close deals and make the final sale.</a:t>
            </a:r>
          </a:p>
          <a:p>
            <a:r>
              <a:rPr lang="en-SG" sz="1500" b="0" i="0">
                <a:effectLst/>
                <a:latin typeface="soleil"/>
              </a:rPr>
              <a:t>Let’s look at the various trends and statistics that shaped the past year to give us better direction and focus in the years ahead:</a:t>
            </a:r>
            <a:endParaRPr lang="en-SG" sz="1500">
              <a:latin typeface="soleil"/>
            </a:endParaRPr>
          </a:p>
          <a:p>
            <a:r>
              <a:rPr lang="en-SG" sz="1500" b="1"/>
              <a:t>AD BLOCKING</a:t>
            </a:r>
            <a:r>
              <a:rPr lang="en-SG" sz="1500"/>
              <a:t>:</a:t>
            </a:r>
          </a:p>
          <a:p>
            <a:pPr lvl="1"/>
            <a:r>
              <a:rPr lang="en-SG" sz="1500" b="0" i="0">
                <a:effectLst/>
                <a:latin typeface="soleil"/>
              </a:rPr>
              <a:t>650 million devices now use adblock</a:t>
            </a:r>
          </a:p>
          <a:p>
            <a:pPr lvl="1"/>
            <a:r>
              <a:rPr lang="en-SG" sz="1500" b="0" i="0">
                <a:effectLst/>
                <a:latin typeface="soleil"/>
              </a:rPr>
              <a:t>Adblock usage grew by 30% in 2016.</a:t>
            </a:r>
          </a:p>
          <a:p>
            <a:pPr lvl="1"/>
            <a:r>
              <a:rPr lang="en-SG" sz="1500" b="0" i="0">
                <a:effectLst/>
                <a:latin typeface="soleil"/>
              </a:rPr>
              <a:t>Only 22% of ad blocker users block ads on their mobile devices.</a:t>
            </a:r>
            <a:endParaRPr lang="en-SG" sz="1500"/>
          </a:p>
        </p:txBody>
      </p:sp>
    </p:spTree>
    <p:extLst>
      <p:ext uri="{BB962C8B-B14F-4D97-AF65-F5344CB8AC3E}">
        <p14:creationId xmlns:p14="http://schemas.microsoft.com/office/powerpoint/2010/main" val="3077916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6517762-7F42-4D49-B7CE-49D339F63FFE}"/>
              </a:ext>
            </a:extLst>
          </p:cNvPr>
          <p:cNvSpPr>
            <a:spLocks noGrp="1"/>
          </p:cNvSpPr>
          <p:nvPr>
            <p:ph type="title"/>
          </p:nvPr>
        </p:nvSpPr>
        <p:spPr>
          <a:xfrm>
            <a:off x="958506" y="800392"/>
            <a:ext cx="10264697" cy="1212102"/>
          </a:xfrm>
        </p:spPr>
        <p:txBody>
          <a:bodyPr>
            <a:normAutofit/>
          </a:bodyPr>
          <a:lstStyle/>
          <a:p>
            <a:r>
              <a:rPr lang="en-SG" sz="4000" b="1" i="0">
                <a:solidFill>
                  <a:srgbClr val="FFFFFF"/>
                </a:solidFill>
                <a:effectLst/>
                <a:latin typeface="soleil"/>
              </a:rPr>
              <a:t>Display Advertising</a:t>
            </a:r>
            <a:br>
              <a:rPr lang="en-SG" sz="4000" b="1" i="0">
                <a:solidFill>
                  <a:srgbClr val="FFFFFF"/>
                </a:solidFill>
                <a:effectLst/>
                <a:latin typeface="soleil"/>
              </a:rPr>
            </a:br>
            <a:endParaRPr lang="en-SG" sz="4000">
              <a:solidFill>
                <a:srgbClr val="FFFFFF"/>
              </a:solidFill>
            </a:endParaRPr>
          </a:p>
        </p:txBody>
      </p:sp>
      <p:sp>
        <p:nvSpPr>
          <p:cNvPr id="3" name="Content Placeholder 2">
            <a:extLst>
              <a:ext uri="{FF2B5EF4-FFF2-40B4-BE49-F238E27FC236}">
                <a16:creationId xmlns:a16="http://schemas.microsoft.com/office/drawing/2014/main" id="{300C3B98-9D87-4958-BD1B-4C0B253A563F}"/>
              </a:ext>
            </a:extLst>
          </p:cNvPr>
          <p:cNvSpPr>
            <a:spLocks noGrp="1"/>
          </p:cNvSpPr>
          <p:nvPr>
            <p:ph idx="1"/>
          </p:nvPr>
        </p:nvSpPr>
        <p:spPr>
          <a:xfrm>
            <a:off x="1367624" y="2490436"/>
            <a:ext cx="9708995" cy="3567173"/>
          </a:xfrm>
        </p:spPr>
        <p:txBody>
          <a:bodyPr anchor="ctr">
            <a:normAutofit/>
          </a:bodyPr>
          <a:lstStyle/>
          <a:p>
            <a:pPr lvl="1"/>
            <a:r>
              <a:rPr lang="en-SG" sz="2000" b="0" i="0" dirty="0">
                <a:effectLst/>
                <a:latin typeface="soleil"/>
              </a:rPr>
              <a:t>During the first quarter of 2017, online advertising raked in $19.6 billion in revenue. It’s the second biggest quarter of all time</a:t>
            </a:r>
          </a:p>
          <a:p>
            <a:pPr lvl="1"/>
            <a:r>
              <a:rPr lang="en-SG" sz="2000" b="0" i="0" dirty="0">
                <a:effectLst/>
                <a:latin typeface="soleil"/>
              </a:rPr>
              <a:t>Desktops account for 15% of display ad serving whereas mobile devices account for the remaining 85%.</a:t>
            </a:r>
            <a:endParaRPr lang="en-SG" sz="2000" dirty="0">
              <a:latin typeface="soleil"/>
            </a:endParaRPr>
          </a:p>
          <a:p>
            <a:pPr lvl="1"/>
            <a:r>
              <a:rPr lang="en-SG" sz="2000" b="0" i="0" dirty="0">
                <a:effectLst/>
                <a:latin typeface="soleil"/>
              </a:rPr>
              <a:t>Each person is served around 1,700 banner ads every month. Only half of them are actually viewed.</a:t>
            </a:r>
          </a:p>
          <a:p>
            <a:pPr lvl="1"/>
            <a:r>
              <a:rPr lang="en-SG" sz="2000" b="0" i="0" dirty="0">
                <a:effectLst/>
                <a:latin typeface="soleil"/>
              </a:rPr>
              <a:t>Across all ad formats and placements, average clickthrough rate is 0.05%</a:t>
            </a:r>
            <a:endParaRPr lang="en-SG" sz="2000" dirty="0">
              <a:latin typeface="soleil"/>
            </a:endParaRPr>
          </a:p>
          <a:p>
            <a:pPr lvl="1"/>
            <a:r>
              <a:rPr lang="en-SG" sz="2000" b="0" i="0" dirty="0">
                <a:effectLst/>
                <a:latin typeface="soleil"/>
              </a:rPr>
              <a:t>87% of users claim that there are more ads today than there were two years ago.</a:t>
            </a:r>
          </a:p>
          <a:p>
            <a:pPr lvl="1"/>
            <a:r>
              <a:rPr lang="en-SG" sz="2000" b="0" i="0" dirty="0">
                <a:effectLst/>
                <a:latin typeface="soleil"/>
              </a:rPr>
              <a:t>Although average display ad revenue per user for desktops is falling, mobile is making up for it with strong growth from $29.68 in 2015 to $39.27 in 2016.</a:t>
            </a:r>
          </a:p>
        </p:txBody>
      </p:sp>
    </p:spTree>
    <p:extLst>
      <p:ext uri="{BB962C8B-B14F-4D97-AF65-F5344CB8AC3E}">
        <p14:creationId xmlns:p14="http://schemas.microsoft.com/office/powerpoint/2010/main" val="3495300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6B7A8F4-6BA1-4234-9C28-69F32DF08D5F}"/>
              </a:ext>
            </a:extLst>
          </p:cNvPr>
          <p:cNvSpPr>
            <a:spLocks noGrp="1"/>
          </p:cNvSpPr>
          <p:nvPr>
            <p:ph type="title"/>
          </p:nvPr>
        </p:nvSpPr>
        <p:spPr>
          <a:xfrm>
            <a:off x="958506" y="800392"/>
            <a:ext cx="10264697" cy="1212102"/>
          </a:xfrm>
        </p:spPr>
        <p:txBody>
          <a:bodyPr>
            <a:normAutofit/>
          </a:bodyPr>
          <a:lstStyle/>
          <a:p>
            <a:r>
              <a:rPr lang="en-SG" sz="4000">
                <a:solidFill>
                  <a:srgbClr val="FFFFFF"/>
                </a:solidFill>
              </a:rPr>
              <a:t>Advantage of Online Advertising</a:t>
            </a:r>
          </a:p>
        </p:txBody>
      </p:sp>
      <p:sp>
        <p:nvSpPr>
          <p:cNvPr id="3" name="Content Placeholder 2">
            <a:extLst>
              <a:ext uri="{FF2B5EF4-FFF2-40B4-BE49-F238E27FC236}">
                <a16:creationId xmlns:a16="http://schemas.microsoft.com/office/drawing/2014/main" id="{992DE6C3-DC03-4B8B-AFB0-3099BB2542B1}"/>
              </a:ext>
            </a:extLst>
          </p:cNvPr>
          <p:cNvSpPr>
            <a:spLocks noGrp="1"/>
          </p:cNvSpPr>
          <p:nvPr>
            <p:ph idx="1"/>
          </p:nvPr>
        </p:nvSpPr>
        <p:spPr>
          <a:xfrm>
            <a:off x="1367624" y="2490436"/>
            <a:ext cx="9708995" cy="3567173"/>
          </a:xfrm>
        </p:spPr>
        <p:txBody>
          <a:bodyPr anchor="ctr">
            <a:normAutofit/>
          </a:bodyPr>
          <a:lstStyle/>
          <a:p>
            <a:r>
              <a:rPr lang="en-SG" sz="1700"/>
              <a:t>Online advertising has both advantages and disadvantages when compared to advertising in traditional media, such as television, radio, and print (magazines and newspapers). </a:t>
            </a:r>
          </a:p>
          <a:p>
            <a:r>
              <a:rPr lang="en-SG" sz="1700"/>
              <a:t>One big advantage for online advertising is that the Internet is where the audience has moved, especially the very desirable 18–34 age group. </a:t>
            </a:r>
          </a:p>
          <a:p>
            <a:r>
              <a:rPr lang="en-SG" sz="1700"/>
              <a:t>A second big advantage for online advertising is the ability to target ads to individuals and small groups and to track performance of advertisements in almost real time. </a:t>
            </a:r>
          </a:p>
          <a:p>
            <a:pPr lvl="1"/>
            <a:r>
              <a:rPr lang="en-SG" sz="1700" b="1"/>
              <a:t>Ad targeting</a:t>
            </a:r>
            <a:r>
              <a:rPr lang="en-SG" sz="1700"/>
              <a:t>, the sending of market messages to specific subgroups in the population in an effort to increase the likelihood of a purchase, is as old as advertising itself, but prior to the Internet, it could only be done with much less precision, certainly not down to the level of individuals. </a:t>
            </a:r>
          </a:p>
          <a:p>
            <a:pPr lvl="1"/>
            <a:r>
              <a:rPr lang="en-SG" sz="1700"/>
              <a:t>Ad targeting is also the foundation of price discrimination: the ability to charge different types of consumers different prices for the same product or service. With online advertising, it’s theoretically possible to charge every customer a different price. </a:t>
            </a:r>
          </a:p>
        </p:txBody>
      </p:sp>
    </p:spTree>
    <p:extLst>
      <p:ext uri="{BB962C8B-B14F-4D97-AF65-F5344CB8AC3E}">
        <p14:creationId xmlns:p14="http://schemas.microsoft.com/office/powerpoint/2010/main" val="2182302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E4F293-0A40-4AA3-8747-1C7D9F3E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D1CC8B8-2CD1-45F6-9CED-CA31040022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0" name="Freeform 44">
              <a:extLst>
                <a:ext uri="{FF2B5EF4-FFF2-40B4-BE49-F238E27FC236}">
                  <a16:creationId xmlns:a16="http://schemas.microsoft.com/office/drawing/2014/main" id="{D0486316-3F2D-434E-AF23-A8EDD6E78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AF5945E-96EF-472A-8B30-5AC427AA4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F43F39F5-753C-4BA6-AF2B-6F0EEE25A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2CC5073C-8188-4DE4-B2AB-9C87DDA4F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15">
              <a:extLst>
                <a:ext uri="{FF2B5EF4-FFF2-40B4-BE49-F238E27FC236}">
                  <a16:creationId xmlns:a16="http://schemas.microsoft.com/office/drawing/2014/main" id="{AEF2074A-D7D4-4AF6-866A-31DDF66B1F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7AFBF08-5E79-4824-9762-51B219224663}"/>
              </a:ext>
            </a:extLst>
          </p:cNvPr>
          <p:cNvSpPr>
            <a:spLocks noGrp="1"/>
          </p:cNvSpPr>
          <p:nvPr>
            <p:ph type="title"/>
          </p:nvPr>
        </p:nvSpPr>
        <p:spPr>
          <a:xfrm>
            <a:off x="1353666" y="759805"/>
            <a:ext cx="10000133" cy="1325563"/>
          </a:xfrm>
        </p:spPr>
        <p:txBody>
          <a:bodyPr>
            <a:normAutofit/>
          </a:bodyPr>
          <a:lstStyle/>
          <a:p>
            <a:r>
              <a:rPr lang="en-SG" sz="4000">
                <a:solidFill>
                  <a:srgbClr val="FFFFFF"/>
                </a:solidFill>
              </a:rPr>
              <a:t>Cont…</a:t>
            </a:r>
          </a:p>
        </p:txBody>
      </p:sp>
      <p:graphicFrame>
        <p:nvGraphicFramePr>
          <p:cNvPr id="5" name="Content Placeholder 2">
            <a:extLst>
              <a:ext uri="{FF2B5EF4-FFF2-40B4-BE49-F238E27FC236}">
                <a16:creationId xmlns:a16="http://schemas.microsoft.com/office/drawing/2014/main" id="{A9D8FE4A-5938-4E0D-B782-F4BC54996064}"/>
              </a:ext>
            </a:extLst>
          </p:cNvPr>
          <p:cNvGraphicFramePr>
            <a:graphicFrameLocks noGrp="1"/>
          </p:cNvGraphicFramePr>
          <p:nvPr>
            <p:ph idx="1"/>
            <p:extLst>
              <p:ext uri="{D42A27DB-BD31-4B8C-83A1-F6EECF244321}">
                <p14:modId xmlns:p14="http://schemas.microsoft.com/office/powerpoint/2010/main" val="428941141"/>
              </p:ext>
            </p:extLst>
          </p:nvPr>
        </p:nvGraphicFramePr>
        <p:xfrm>
          <a:off x="1422492" y="2499837"/>
          <a:ext cx="9507778" cy="3714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8376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E70587A-01D5-45E0-A901-83C8B31CCC0C}"/>
              </a:ext>
            </a:extLst>
          </p:cNvPr>
          <p:cNvSpPr>
            <a:spLocks noGrp="1"/>
          </p:cNvSpPr>
          <p:nvPr>
            <p:ph type="title"/>
          </p:nvPr>
        </p:nvSpPr>
        <p:spPr>
          <a:xfrm>
            <a:off x="958506" y="800392"/>
            <a:ext cx="10264697" cy="1212102"/>
          </a:xfrm>
        </p:spPr>
        <p:txBody>
          <a:bodyPr>
            <a:normAutofit/>
          </a:bodyPr>
          <a:lstStyle/>
          <a:p>
            <a:r>
              <a:rPr lang="en-SG" sz="4000">
                <a:solidFill>
                  <a:srgbClr val="FFFFFF"/>
                </a:solidFill>
              </a:rPr>
              <a:t>Search Engine Marketing and Advertising</a:t>
            </a:r>
          </a:p>
        </p:txBody>
      </p:sp>
      <p:sp>
        <p:nvSpPr>
          <p:cNvPr id="3" name="Content Placeholder 2">
            <a:extLst>
              <a:ext uri="{FF2B5EF4-FFF2-40B4-BE49-F238E27FC236}">
                <a16:creationId xmlns:a16="http://schemas.microsoft.com/office/drawing/2014/main" id="{CE22CDBC-9C4A-419A-870B-B925EC4BA3D2}"/>
              </a:ext>
            </a:extLst>
          </p:cNvPr>
          <p:cNvSpPr>
            <a:spLocks noGrp="1"/>
          </p:cNvSpPr>
          <p:nvPr>
            <p:ph idx="1"/>
          </p:nvPr>
        </p:nvSpPr>
        <p:spPr>
          <a:xfrm>
            <a:off x="1367624" y="2490436"/>
            <a:ext cx="9708995" cy="3848719"/>
          </a:xfrm>
        </p:spPr>
        <p:txBody>
          <a:bodyPr anchor="ctr">
            <a:noAutofit/>
          </a:bodyPr>
          <a:lstStyle/>
          <a:p>
            <a:r>
              <a:rPr lang="en-SG" sz="1600" dirty="0"/>
              <a:t>Search engine advertising is nearly an ideal targeted marketing technique: at precisely the moment that a consumer is looking for a product, an advertisement for that product is presented.</a:t>
            </a:r>
          </a:p>
          <a:p>
            <a:r>
              <a:rPr lang="en-SG" sz="1600" dirty="0"/>
              <a:t>Search engines are the largest marketing and advertising platform on the Internet, and until recently, the fastest growing. </a:t>
            </a:r>
          </a:p>
          <a:p>
            <a:r>
              <a:rPr lang="en-SG" sz="1600" dirty="0"/>
              <a:t>Consumers benefit from search engine advertising because ads for merchants appear only when consumers are looking for a specific product. There are no pop-ups, Flash animations, videos, interstitials, e-mails, or other irrelevant communications to deal with.  The click-through rate for search engine advertising is generally 1%–5% and has been fairly steady over the years.</a:t>
            </a:r>
          </a:p>
          <a:p>
            <a:r>
              <a:rPr lang="en-SG" sz="1600" b="0" i="0" dirty="0">
                <a:effectLst/>
                <a:latin typeface="soleil"/>
              </a:rPr>
              <a:t>95% of Google’s revenue comes from online advertising</a:t>
            </a:r>
            <a:r>
              <a:rPr lang="en-SG" sz="1600" dirty="0"/>
              <a:t> </a:t>
            </a:r>
          </a:p>
          <a:p>
            <a:r>
              <a:rPr lang="en-SG" sz="1600" b="0" i="0" dirty="0">
                <a:effectLst/>
                <a:latin typeface="soleil"/>
              </a:rPr>
              <a:t>Around 4 out of 5 businesses focus on Google AdWords for their PPC campaigns.</a:t>
            </a:r>
            <a:endParaRPr lang="en-SG" sz="1600" dirty="0"/>
          </a:p>
          <a:p>
            <a:r>
              <a:rPr lang="en-SG" sz="1600" b="0" i="0" dirty="0">
                <a:effectLst/>
                <a:latin typeface="soleil"/>
              </a:rPr>
              <a:t>86% of web searchers trust organic search ads more than PPC ads.. </a:t>
            </a:r>
            <a:r>
              <a:rPr lang="en-SG" sz="1600" dirty="0"/>
              <a:t>. </a:t>
            </a:r>
          </a:p>
          <a:p>
            <a:r>
              <a:rPr lang="en-SG" sz="1600" b="1" dirty="0"/>
              <a:t>Search engine marketing (SEM</a:t>
            </a:r>
            <a:r>
              <a:rPr lang="en-SG" sz="1600" dirty="0"/>
              <a:t>) refers to the use of search engines to build and sustain brands.</a:t>
            </a:r>
          </a:p>
          <a:p>
            <a:r>
              <a:rPr lang="en-SG" sz="1600" b="0" i="0" dirty="0">
                <a:effectLst/>
                <a:latin typeface="soleil"/>
              </a:rPr>
              <a:t>Businesses earn approximately $3 for every $1.60 spent on Google AdWords. </a:t>
            </a:r>
            <a:endParaRPr lang="en-SG" sz="1600" dirty="0"/>
          </a:p>
        </p:txBody>
      </p:sp>
    </p:spTree>
    <p:extLst>
      <p:ext uri="{BB962C8B-B14F-4D97-AF65-F5344CB8AC3E}">
        <p14:creationId xmlns:p14="http://schemas.microsoft.com/office/powerpoint/2010/main" val="4077954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73F1ED5-7C4B-48FB-858A-1D7326E1D293}"/>
              </a:ext>
            </a:extLst>
          </p:cNvPr>
          <p:cNvSpPr>
            <a:spLocks noGrp="1"/>
          </p:cNvSpPr>
          <p:nvPr>
            <p:ph type="title"/>
          </p:nvPr>
        </p:nvSpPr>
        <p:spPr>
          <a:xfrm>
            <a:off x="958506" y="800392"/>
            <a:ext cx="10264697" cy="1212102"/>
          </a:xfrm>
        </p:spPr>
        <p:txBody>
          <a:bodyPr>
            <a:normAutofit/>
          </a:bodyPr>
          <a:lstStyle/>
          <a:p>
            <a:r>
              <a:rPr lang="en-SG" sz="4000">
                <a:solidFill>
                  <a:srgbClr val="FFFFFF"/>
                </a:solidFill>
              </a:rPr>
              <a:t>Types of Search Engine Advertising</a:t>
            </a:r>
          </a:p>
        </p:txBody>
      </p:sp>
      <p:sp>
        <p:nvSpPr>
          <p:cNvPr id="3" name="Content Placeholder 2">
            <a:extLst>
              <a:ext uri="{FF2B5EF4-FFF2-40B4-BE49-F238E27FC236}">
                <a16:creationId xmlns:a16="http://schemas.microsoft.com/office/drawing/2014/main" id="{9632360E-2AED-46D0-9E60-8ACB61C5D3A7}"/>
              </a:ext>
            </a:extLst>
          </p:cNvPr>
          <p:cNvSpPr>
            <a:spLocks noGrp="1"/>
          </p:cNvSpPr>
          <p:nvPr>
            <p:ph idx="1"/>
          </p:nvPr>
        </p:nvSpPr>
        <p:spPr>
          <a:xfrm>
            <a:off x="1367624" y="2490436"/>
            <a:ext cx="9708995" cy="3567173"/>
          </a:xfrm>
        </p:spPr>
        <p:txBody>
          <a:bodyPr anchor="ctr">
            <a:normAutofit/>
          </a:bodyPr>
          <a:lstStyle/>
          <a:p>
            <a:r>
              <a:rPr lang="en-SG" sz="2000"/>
              <a:t>There are at least three different types of search engine advertising: </a:t>
            </a:r>
            <a:r>
              <a:rPr lang="en-SG" sz="2000" b="1"/>
              <a:t>keyword paid inclusion </a:t>
            </a:r>
            <a:r>
              <a:rPr lang="en-SG" sz="2000"/>
              <a:t>(so-called “sponsored links”), </a:t>
            </a:r>
            <a:r>
              <a:rPr lang="en-SG" sz="2000" b="1"/>
              <a:t>advertising keywords </a:t>
            </a:r>
            <a:r>
              <a:rPr lang="en-SG" sz="2000"/>
              <a:t>(such as Google’s AdWords), and </a:t>
            </a:r>
            <a:r>
              <a:rPr lang="en-SG" sz="2000" b="1"/>
              <a:t>search engine context ads</a:t>
            </a:r>
            <a:r>
              <a:rPr lang="en-SG" sz="2000"/>
              <a:t> (such as Google’s AdSense). </a:t>
            </a:r>
          </a:p>
          <a:p>
            <a:r>
              <a:rPr lang="en-SG" sz="2000"/>
              <a:t>Search engine sites originally performed unbiased searches of the Web’s huge collection of Web pages and derived most of their revenue from banner advertisements. </a:t>
            </a:r>
          </a:p>
          <a:p>
            <a:r>
              <a:rPr lang="en-SG" sz="2000"/>
              <a:t>This form of search engine results is often called </a:t>
            </a:r>
            <a:r>
              <a:rPr lang="en-SG" sz="2000" b="1"/>
              <a:t>organic search </a:t>
            </a:r>
            <a:r>
              <a:rPr lang="en-SG" sz="2000"/>
              <a:t>because the inclusion and ranking of Web sites depends on a more or less “unbiased” application of a set of rules (an algorithm) imposed by the search engine. </a:t>
            </a:r>
          </a:p>
          <a:p>
            <a:r>
              <a:rPr lang="en-SG" sz="2000"/>
              <a:t>Since 1998, search engine sites slowly transformed themselves into digital yellow pages, where firms pay for inclusion in the search engine index, pay for keywords to show up in search results, or pay for keywords to show up in other vendors’ ads</a:t>
            </a:r>
          </a:p>
        </p:txBody>
      </p:sp>
    </p:spTree>
    <p:extLst>
      <p:ext uri="{BB962C8B-B14F-4D97-AF65-F5344CB8AC3E}">
        <p14:creationId xmlns:p14="http://schemas.microsoft.com/office/powerpoint/2010/main" val="448375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A581621-D936-4389-9C69-F4DFD56631FE}"/>
              </a:ext>
            </a:extLst>
          </p:cNvPr>
          <p:cNvSpPr>
            <a:spLocks noGrp="1"/>
          </p:cNvSpPr>
          <p:nvPr>
            <p:ph type="title"/>
          </p:nvPr>
        </p:nvSpPr>
        <p:spPr>
          <a:xfrm>
            <a:off x="958506" y="800392"/>
            <a:ext cx="10264697" cy="1212102"/>
          </a:xfrm>
        </p:spPr>
        <p:txBody>
          <a:bodyPr>
            <a:normAutofit/>
          </a:bodyPr>
          <a:lstStyle/>
          <a:p>
            <a:r>
              <a:rPr lang="en-SG" sz="4000">
                <a:solidFill>
                  <a:srgbClr val="FFFFFF"/>
                </a:solidFill>
              </a:rPr>
              <a:t>Cont…</a:t>
            </a:r>
          </a:p>
        </p:txBody>
      </p:sp>
      <p:sp>
        <p:nvSpPr>
          <p:cNvPr id="3" name="Content Placeholder 2">
            <a:extLst>
              <a:ext uri="{FF2B5EF4-FFF2-40B4-BE49-F238E27FC236}">
                <a16:creationId xmlns:a16="http://schemas.microsoft.com/office/drawing/2014/main" id="{8F082DBB-FAC6-41D2-842D-AE5A8F43BA27}"/>
              </a:ext>
            </a:extLst>
          </p:cNvPr>
          <p:cNvSpPr>
            <a:spLocks noGrp="1"/>
          </p:cNvSpPr>
          <p:nvPr>
            <p:ph idx="1"/>
          </p:nvPr>
        </p:nvSpPr>
        <p:spPr>
          <a:xfrm>
            <a:off x="1367624" y="2490436"/>
            <a:ext cx="9708995" cy="3567173"/>
          </a:xfrm>
        </p:spPr>
        <p:txBody>
          <a:bodyPr anchor="ctr">
            <a:normAutofit/>
          </a:bodyPr>
          <a:lstStyle/>
          <a:p>
            <a:r>
              <a:rPr lang="en-SG" sz="1700"/>
              <a:t>Most search engines offer paid inclusion (also called sponsored link) programs, which, for a fee, guarantee a Web site’s inclusion in its list of search results, more frequent visits by its Web crawler, and suggestions for improving the results of organic searching. </a:t>
            </a:r>
          </a:p>
          <a:p>
            <a:r>
              <a:rPr lang="en-SG" sz="1700"/>
              <a:t>Search engines claim that these payments—costing some merchants hundreds of thousands a year—do not influence the organic ranking of a Web site in search results, just inclusion in the results.</a:t>
            </a:r>
          </a:p>
          <a:p>
            <a:r>
              <a:rPr lang="en-SG" sz="1700"/>
              <a:t> However, it is the case that page inclusion ads get more hits, and the rank of the page appreciates but it is a bit risky as well.</a:t>
            </a:r>
          </a:p>
          <a:p>
            <a:r>
              <a:rPr lang="en-SG" sz="1700"/>
              <a:t>Google claims that it does not permit firms to pay for their rank in the organic results, although it does allocate two to three sponsored links at the very top of their pages, albeit labelling them as “Sponsored Links.”</a:t>
            </a:r>
          </a:p>
          <a:p>
            <a:r>
              <a:rPr lang="en-SG" sz="1700"/>
              <a:t>Merchants who refuse to pay for inclusion or for keywords typically fall far down on the list of results, and off the first page of results, which is akin to </a:t>
            </a:r>
            <a:r>
              <a:rPr lang="en-SG" sz="1700" b="1"/>
              <a:t>commercial death if their contents are already not a hit.</a:t>
            </a:r>
            <a:endParaRPr lang="en-SG" sz="1700"/>
          </a:p>
        </p:txBody>
      </p:sp>
    </p:spTree>
    <p:extLst>
      <p:ext uri="{BB962C8B-B14F-4D97-AF65-F5344CB8AC3E}">
        <p14:creationId xmlns:p14="http://schemas.microsoft.com/office/powerpoint/2010/main" val="3951782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3C653-DA9E-49E4-823A-204703C4252A}"/>
              </a:ext>
            </a:extLst>
          </p:cNvPr>
          <p:cNvSpPr>
            <a:spLocks noGrp="1"/>
          </p:cNvSpPr>
          <p:nvPr>
            <p:ph type="title"/>
          </p:nvPr>
        </p:nvSpPr>
        <p:spPr>
          <a:xfrm>
            <a:off x="635000" y="640823"/>
            <a:ext cx="3418659" cy="5583148"/>
          </a:xfrm>
        </p:spPr>
        <p:txBody>
          <a:bodyPr anchor="ctr">
            <a:normAutofit/>
          </a:bodyPr>
          <a:lstStyle/>
          <a:p>
            <a:r>
              <a:rPr lang="en-SG" sz="5000"/>
              <a:t>Introduction</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DCCC9F4-5498-4E61-8E99-F85969ADABD0}"/>
              </a:ext>
            </a:extLst>
          </p:cNvPr>
          <p:cNvGraphicFramePr>
            <a:graphicFrameLocks noGrp="1"/>
          </p:cNvGraphicFramePr>
          <p:nvPr>
            <p:ph idx="1"/>
            <p:extLst>
              <p:ext uri="{D42A27DB-BD31-4B8C-83A1-F6EECF244321}">
                <p14:modId xmlns:p14="http://schemas.microsoft.com/office/powerpoint/2010/main" val="330617318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5105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D4C9BB7-8D25-4106-AD3E-24BA5243A039}"/>
              </a:ext>
            </a:extLst>
          </p:cNvPr>
          <p:cNvSpPr>
            <a:spLocks noGrp="1"/>
          </p:cNvSpPr>
          <p:nvPr>
            <p:ph type="title"/>
          </p:nvPr>
        </p:nvSpPr>
        <p:spPr>
          <a:xfrm>
            <a:off x="958506" y="800392"/>
            <a:ext cx="10264697" cy="1212102"/>
          </a:xfrm>
        </p:spPr>
        <p:txBody>
          <a:bodyPr>
            <a:normAutofit/>
          </a:bodyPr>
          <a:lstStyle/>
          <a:p>
            <a:r>
              <a:rPr lang="en-SG" sz="4000">
                <a:solidFill>
                  <a:srgbClr val="FFFFFF"/>
                </a:solidFill>
              </a:rPr>
              <a:t>Cont…</a:t>
            </a:r>
          </a:p>
        </p:txBody>
      </p:sp>
      <p:sp>
        <p:nvSpPr>
          <p:cNvPr id="3" name="Content Placeholder 2">
            <a:extLst>
              <a:ext uri="{FF2B5EF4-FFF2-40B4-BE49-F238E27FC236}">
                <a16:creationId xmlns:a16="http://schemas.microsoft.com/office/drawing/2014/main" id="{2C04AA62-67C2-42DF-9A29-7B76B5FD9504}"/>
              </a:ext>
            </a:extLst>
          </p:cNvPr>
          <p:cNvSpPr>
            <a:spLocks noGrp="1"/>
          </p:cNvSpPr>
          <p:nvPr>
            <p:ph idx="1"/>
          </p:nvPr>
        </p:nvSpPr>
        <p:spPr>
          <a:xfrm>
            <a:off x="1367624" y="2490436"/>
            <a:ext cx="9708995" cy="3567173"/>
          </a:xfrm>
        </p:spPr>
        <p:txBody>
          <a:bodyPr anchor="ctr">
            <a:normAutofit/>
          </a:bodyPr>
          <a:lstStyle/>
          <a:p>
            <a:r>
              <a:rPr lang="en-SG" sz="1700"/>
              <a:t>The two other types of search engine advertising rely on selling keywords in online auctions. </a:t>
            </a:r>
          </a:p>
          <a:p>
            <a:r>
              <a:rPr lang="en-SG" sz="1700"/>
              <a:t>In </a:t>
            </a:r>
            <a:r>
              <a:rPr lang="en-SG" sz="1700" b="1"/>
              <a:t>keyword advertising</a:t>
            </a:r>
            <a:r>
              <a:rPr lang="en-SG" sz="1700"/>
              <a:t>, merchants purchase keywords through a bidding process at search sites, and whenever a consumer searches for that word, their advertisement shows up somewhere on the page, usually as a small text-based advertisement on the right, but also as a listing on the very top of the page. </a:t>
            </a:r>
          </a:p>
          <a:p>
            <a:r>
              <a:rPr lang="en-SG" sz="1700"/>
              <a:t>The more merchants pay, the higher the rank and greater the visibility of their ads on the page. </a:t>
            </a:r>
          </a:p>
          <a:p>
            <a:r>
              <a:rPr lang="en-SG" sz="1700"/>
              <a:t>Generally, the search engines do not exercise editorial judgment about quality or content of the ads although they do monitor the use of language. </a:t>
            </a:r>
          </a:p>
          <a:p>
            <a:r>
              <a:rPr lang="en-SG" sz="1700"/>
              <a:t>In addition, some search engines rank the ads in terms of their popularity rather than merely the money paid by the advertiser so that the rank of the ad depends on both the amount paid and the number of clicks per unit time. </a:t>
            </a:r>
          </a:p>
          <a:p>
            <a:r>
              <a:rPr lang="en-SG" sz="1700"/>
              <a:t>Google’s keyword advertising program is called </a:t>
            </a:r>
            <a:r>
              <a:rPr lang="en-SG" sz="1700" b="1"/>
              <a:t>AdWords</a:t>
            </a:r>
            <a:r>
              <a:rPr lang="en-SG" sz="1700"/>
              <a:t>, Yahoo’s is called </a:t>
            </a:r>
            <a:r>
              <a:rPr lang="en-SG" sz="1700" b="1"/>
              <a:t>Sponsored Search</a:t>
            </a:r>
            <a:r>
              <a:rPr lang="en-SG" sz="1700"/>
              <a:t>, and Microsoft’s is called </a:t>
            </a:r>
            <a:r>
              <a:rPr lang="en-SG" sz="1700" b="1"/>
              <a:t>adCenter.</a:t>
            </a:r>
          </a:p>
        </p:txBody>
      </p:sp>
    </p:spTree>
    <p:extLst>
      <p:ext uri="{BB962C8B-B14F-4D97-AF65-F5344CB8AC3E}">
        <p14:creationId xmlns:p14="http://schemas.microsoft.com/office/powerpoint/2010/main" val="3465980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DEEE241-0478-4B3C-A0B5-12537DD61A86}"/>
              </a:ext>
            </a:extLst>
          </p:cNvPr>
          <p:cNvSpPr>
            <a:spLocks noGrp="1"/>
          </p:cNvSpPr>
          <p:nvPr>
            <p:ph type="title"/>
          </p:nvPr>
        </p:nvSpPr>
        <p:spPr>
          <a:xfrm>
            <a:off x="958506" y="800392"/>
            <a:ext cx="10264697" cy="1212102"/>
          </a:xfrm>
        </p:spPr>
        <p:txBody>
          <a:bodyPr>
            <a:normAutofit/>
          </a:bodyPr>
          <a:lstStyle/>
          <a:p>
            <a:r>
              <a:rPr lang="en-SG" sz="4000">
                <a:solidFill>
                  <a:srgbClr val="FFFFFF"/>
                </a:solidFill>
              </a:rPr>
              <a:t>Cont..</a:t>
            </a:r>
          </a:p>
        </p:txBody>
      </p:sp>
      <p:sp>
        <p:nvSpPr>
          <p:cNvPr id="3" name="Content Placeholder 2">
            <a:extLst>
              <a:ext uri="{FF2B5EF4-FFF2-40B4-BE49-F238E27FC236}">
                <a16:creationId xmlns:a16="http://schemas.microsoft.com/office/drawing/2014/main" id="{866BACAE-BF4E-4D83-9BAB-3F53370FFB9B}"/>
              </a:ext>
            </a:extLst>
          </p:cNvPr>
          <p:cNvSpPr>
            <a:spLocks noGrp="1"/>
          </p:cNvSpPr>
          <p:nvPr>
            <p:ph idx="1"/>
          </p:nvPr>
        </p:nvSpPr>
        <p:spPr>
          <a:xfrm>
            <a:off x="1367624" y="2490436"/>
            <a:ext cx="9708995" cy="3567173"/>
          </a:xfrm>
        </p:spPr>
        <p:txBody>
          <a:bodyPr anchor="ctr">
            <a:normAutofit/>
          </a:bodyPr>
          <a:lstStyle/>
          <a:p>
            <a:r>
              <a:rPr lang="en-SG" sz="2000" b="1"/>
              <a:t>Network keyword advertising </a:t>
            </a:r>
            <a:r>
              <a:rPr lang="en-SG" sz="2000"/>
              <a:t>(context advertising), introduced by Google as its </a:t>
            </a:r>
            <a:r>
              <a:rPr lang="en-SG" sz="2000" b="1"/>
              <a:t>AdSense product </a:t>
            </a:r>
            <a:r>
              <a:rPr lang="en-SG" sz="2000"/>
              <a:t>in 2002, differs from the ordinary keyword advertising described previously. </a:t>
            </a:r>
          </a:p>
          <a:p>
            <a:r>
              <a:rPr lang="en-SG" sz="2000"/>
              <a:t>Publishers (Web sites that want to show ads) join these networks and allow the search engine to place “relevant” ads on their web sites.</a:t>
            </a:r>
          </a:p>
          <a:p>
            <a:r>
              <a:rPr lang="en-SG" sz="2000"/>
              <a:t> The ads are paid for by advertisers who want their messages to appear across the Web. </a:t>
            </a:r>
          </a:p>
          <a:p>
            <a:r>
              <a:rPr lang="en-SG" sz="2000"/>
              <a:t>Google-like text messages are the most common. </a:t>
            </a:r>
          </a:p>
          <a:p>
            <a:r>
              <a:rPr lang="en-SG" sz="2000"/>
              <a:t>The revenue from the resulting clicks is split between the search engine and the site publisher, although the publisher gets much more than half in some cases. </a:t>
            </a:r>
          </a:p>
          <a:p>
            <a:r>
              <a:rPr lang="en-SG" sz="2000"/>
              <a:t>About half of Google’s revenue comes from </a:t>
            </a:r>
            <a:r>
              <a:rPr lang="en-SG" sz="2000" b="1"/>
              <a:t>AdWords</a:t>
            </a:r>
            <a:r>
              <a:rPr lang="en-SG" sz="2000"/>
              <a:t> and the rest comes from </a:t>
            </a:r>
            <a:r>
              <a:rPr lang="en-SG" sz="2000" b="1"/>
              <a:t>AdSense</a:t>
            </a:r>
            <a:r>
              <a:rPr lang="en-SG" sz="2000"/>
              <a:t>.</a:t>
            </a:r>
          </a:p>
        </p:txBody>
      </p:sp>
    </p:spTree>
    <p:extLst>
      <p:ext uri="{BB962C8B-B14F-4D97-AF65-F5344CB8AC3E}">
        <p14:creationId xmlns:p14="http://schemas.microsoft.com/office/powerpoint/2010/main" val="3559989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F53A60B-B84C-4E65-95AD-2608F38196A9}"/>
              </a:ext>
            </a:extLst>
          </p:cNvPr>
          <p:cNvSpPr>
            <a:spLocks noGrp="1"/>
          </p:cNvSpPr>
          <p:nvPr>
            <p:ph type="title"/>
          </p:nvPr>
        </p:nvSpPr>
        <p:spPr>
          <a:xfrm>
            <a:off x="958506" y="800392"/>
            <a:ext cx="10264697" cy="1212102"/>
          </a:xfrm>
        </p:spPr>
        <p:txBody>
          <a:bodyPr>
            <a:normAutofit/>
          </a:bodyPr>
          <a:lstStyle/>
          <a:p>
            <a:r>
              <a:rPr lang="en-SG" sz="4000" b="1">
                <a:solidFill>
                  <a:srgbClr val="FFFFFF"/>
                </a:solidFill>
              </a:rPr>
              <a:t>Search Engine Issues</a:t>
            </a:r>
          </a:p>
        </p:txBody>
      </p:sp>
      <p:sp>
        <p:nvSpPr>
          <p:cNvPr id="3" name="Content Placeholder 2">
            <a:extLst>
              <a:ext uri="{FF2B5EF4-FFF2-40B4-BE49-F238E27FC236}">
                <a16:creationId xmlns:a16="http://schemas.microsoft.com/office/drawing/2014/main" id="{DA52D684-E328-482F-8427-FA62F826984E}"/>
              </a:ext>
            </a:extLst>
          </p:cNvPr>
          <p:cNvSpPr>
            <a:spLocks noGrp="1"/>
          </p:cNvSpPr>
          <p:nvPr>
            <p:ph idx="1"/>
          </p:nvPr>
        </p:nvSpPr>
        <p:spPr>
          <a:xfrm>
            <a:off x="1367624" y="2490436"/>
            <a:ext cx="9708995" cy="3567173"/>
          </a:xfrm>
        </p:spPr>
        <p:txBody>
          <a:bodyPr anchor="ctr">
            <a:normAutofit/>
          </a:bodyPr>
          <a:lstStyle/>
          <a:p>
            <a:r>
              <a:rPr lang="en-SG" sz="1500"/>
              <a:t>While search engines have provided significant benefits to merchants and customers, they also present risks and costs. </a:t>
            </a:r>
          </a:p>
          <a:p>
            <a:r>
              <a:rPr lang="en-SG" sz="1500"/>
              <a:t>For instance, search engines have the power to crush a small business by placing its ads on the back pages of search results.</a:t>
            </a:r>
          </a:p>
          <a:p>
            <a:r>
              <a:rPr lang="en-SG" sz="1500"/>
              <a:t> Merchants are at the mercy of search engines for access to the online marketplace, and this access is dominated by a single firm, Google. </a:t>
            </a:r>
          </a:p>
          <a:p>
            <a:r>
              <a:rPr lang="en-SG" sz="1500"/>
              <a:t>How Google decides to rank one company over another in search results is not known. </a:t>
            </a:r>
          </a:p>
          <a:p>
            <a:r>
              <a:rPr lang="en-SG" sz="1500"/>
              <a:t>No one really knows how to improve in its rankings (although there are hundreds of firms who claim otherwise). </a:t>
            </a:r>
          </a:p>
          <a:p>
            <a:r>
              <a:rPr lang="en-SG" sz="1500"/>
              <a:t>Google editors intervene in unknown ways to punish certain Web sites and reward others. </a:t>
            </a:r>
          </a:p>
          <a:p>
            <a:r>
              <a:rPr lang="en-SG" sz="1500"/>
              <a:t>Using paid sponsored listings, as opposed to relying on organic search results, eliminates some, but not all, of this uncertainty. </a:t>
            </a:r>
          </a:p>
        </p:txBody>
      </p:sp>
    </p:spTree>
    <p:extLst>
      <p:ext uri="{BB962C8B-B14F-4D97-AF65-F5344CB8AC3E}">
        <p14:creationId xmlns:p14="http://schemas.microsoft.com/office/powerpoint/2010/main" val="2822003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3448976-C63F-4428-95C9-1037ED098681}"/>
              </a:ext>
            </a:extLst>
          </p:cNvPr>
          <p:cNvSpPr>
            <a:spLocks noGrp="1"/>
          </p:cNvSpPr>
          <p:nvPr>
            <p:ph type="title"/>
          </p:nvPr>
        </p:nvSpPr>
        <p:spPr>
          <a:xfrm>
            <a:off x="958506" y="800392"/>
            <a:ext cx="10264697" cy="1212102"/>
          </a:xfrm>
        </p:spPr>
        <p:txBody>
          <a:bodyPr>
            <a:normAutofit/>
          </a:bodyPr>
          <a:lstStyle/>
          <a:p>
            <a:r>
              <a:rPr lang="en-SG" sz="4000" b="1">
                <a:solidFill>
                  <a:srgbClr val="FFFFFF"/>
                </a:solidFill>
              </a:rPr>
              <a:t>Banner Ads</a:t>
            </a:r>
          </a:p>
        </p:txBody>
      </p:sp>
      <p:sp>
        <p:nvSpPr>
          <p:cNvPr id="3" name="Content Placeholder 2">
            <a:extLst>
              <a:ext uri="{FF2B5EF4-FFF2-40B4-BE49-F238E27FC236}">
                <a16:creationId xmlns:a16="http://schemas.microsoft.com/office/drawing/2014/main" id="{F9DED35D-5490-4AB6-A62E-FBB919094B46}"/>
              </a:ext>
            </a:extLst>
          </p:cNvPr>
          <p:cNvSpPr>
            <a:spLocks noGrp="1"/>
          </p:cNvSpPr>
          <p:nvPr>
            <p:ph idx="1"/>
          </p:nvPr>
        </p:nvSpPr>
        <p:spPr>
          <a:xfrm>
            <a:off x="1367624" y="2490436"/>
            <a:ext cx="9708995" cy="3567173"/>
          </a:xfrm>
        </p:spPr>
        <p:txBody>
          <a:bodyPr anchor="ctr">
            <a:normAutofit/>
          </a:bodyPr>
          <a:lstStyle/>
          <a:p>
            <a:r>
              <a:rPr lang="en-SG" sz="1700"/>
              <a:t>Banner ads are the oldest and most familiar form of display marketing.</a:t>
            </a:r>
          </a:p>
          <a:p>
            <a:r>
              <a:rPr lang="en-SG" sz="1700"/>
              <a:t> They are also the least effective and the lowest cost form of online marketing. </a:t>
            </a:r>
          </a:p>
          <a:p>
            <a:r>
              <a:rPr lang="en-SG" sz="1700"/>
              <a:t>A banner ad displays a promotional message in a rectangular box at the top or bottom of a computer screen. </a:t>
            </a:r>
          </a:p>
          <a:p>
            <a:r>
              <a:rPr lang="en-SG" sz="1700"/>
              <a:t>A banner ad is similar to a traditional ad in a printed publication but has some added advantages. </a:t>
            </a:r>
          </a:p>
          <a:p>
            <a:pPr lvl="1"/>
            <a:r>
              <a:rPr lang="en-SG" sz="1700"/>
              <a:t>When clicked, it brings potential customers directly to the advertiser’s Web site, and the site where the ad appears can observe the user’s behaviour on the site. </a:t>
            </a:r>
          </a:p>
          <a:p>
            <a:pPr lvl="1"/>
            <a:r>
              <a:rPr lang="en-SG" sz="1700"/>
              <a:t>The ability to identify and track the user is a key feature of online advertising.</a:t>
            </a:r>
          </a:p>
          <a:p>
            <a:r>
              <a:rPr lang="en-SG" sz="1700"/>
              <a:t> Banner ads feature Flash video and other animations. </a:t>
            </a:r>
          </a:p>
          <a:p>
            <a:r>
              <a:rPr lang="en-SG" sz="1700"/>
              <a:t>It’s important to note, although the terms banner ad and display ad are often used interchangeably, that banner ads are just one form of display ad.</a:t>
            </a:r>
          </a:p>
        </p:txBody>
      </p:sp>
    </p:spTree>
    <p:extLst>
      <p:ext uri="{BB962C8B-B14F-4D97-AF65-F5344CB8AC3E}">
        <p14:creationId xmlns:p14="http://schemas.microsoft.com/office/powerpoint/2010/main" val="1668768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629FD18-6F72-4B2A-9970-B829E0D0BA61}"/>
              </a:ext>
            </a:extLst>
          </p:cNvPr>
          <p:cNvSpPr>
            <a:spLocks noGrp="1"/>
          </p:cNvSpPr>
          <p:nvPr>
            <p:ph type="title"/>
          </p:nvPr>
        </p:nvSpPr>
        <p:spPr>
          <a:xfrm>
            <a:off x="958506" y="800392"/>
            <a:ext cx="10264697" cy="1212102"/>
          </a:xfrm>
        </p:spPr>
        <p:txBody>
          <a:bodyPr>
            <a:normAutofit/>
          </a:bodyPr>
          <a:lstStyle/>
          <a:p>
            <a:r>
              <a:rPr lang="en-SG" sz="4000" b="1">
                <a:solidFill>
                  <a:srgbClr val="FFFFFF"/>
                </a:solidFill>
              </a:rPr>
              <a:t>Rich Media Ads</a:t>
            </a:r>
          </a:p>
        </p:txBody>
      </p:sp>
      <p:sp>
        <p:nvSpPr>
          <p:cNvPr id="3" name="Content Placeholder 2">
            <a:extLst>
              <a:ext uri="{FF2B5EF4-FFF2-40B4-BE49-F238E27FC236}">
                <a16:creationId xmlns:a16="http://schemas.microsoft.com/office/drawing/2014/main" id="{E2260870-1C5A-433A-99F9-83186A5E51C7}"/>
              </a:ext>
            </a:extLst>
          </p:cNvPr>
          <p:cNvSpPr>
            <a:spLocks noGrp="1"/>
          </p:cNvSpPr>
          <p:nvPr>
            <p:ph idx="1"/>
          </p:nvPr>
        </p:nvSpPr>
        <p:spPr>
          <a:xfrm>
            <a:off x="1367624" y="2490436"/>
            <a:ext cx="9708995" cy="3567173"/>
          </a:xfrm>
        </p:spPr>
        <p:txBody>
          <a:bodyPr anchor="ctr">
            <a:normAutofit/>
          </a:bodyPr>
          <a:lstStyle/>
          <a:p>
            <a:r>
              <a:rPr lang="en-SG" sz="2000"/>
              <a:t>Rich media ads are ads that employ animation, sound, and interactivity, using Flash, HTML5, Java, and JavaScript. </a:t>
            </a:r>
          </a:p>
          <a:p>
            <a:r>
              <a:rPr lang="en-SG" sz="2000"/>
              <a:t>They are far more effective than simple banner ads.</a:t>
            </a:r>
          </a:p>
          <a:p>
            <a:r>
              <a:rPr lang="en-SG" sz="2000"/>
              <a:t>Viewers of rich media ads that included video were six times more likely to visit the advertiser’s Web site, by either directly clicking on the ad, typing the advertiser’s URL, or searching.</a:t>
            </a:r>
          </a:p>
          <a:p>
            <a:r>
              <a:rPr lang="en-SG" sz="2000"/>
              <a:t>An </a:t>
            </a:r>
            <a:r>
              <a:rPr lang="en-SG" sz="2000" b="1"/>
              <a:t>interstitial ad </a:t>
            </a:r>
            <a:r>
              <a:rPr lang="en-SG" sz="2000"/>
              <a:t>(interstitial means “in between”) is a way of placing a full-page message between the current and destination pages of a user. </a:t>
            </a:r>
          </a:p>
          <a:p>
            <a:r>
              <a:rPr lang="en-SG" sz="2000"/>
              <a:t>Interstitials are usually inserted within a single Web site, and displayed as the user moves from one page to the next. </a:t>
            </a:r>
          </a:p>
        </p:txBody>
      </p:sp>
    </p:spTree>
    <p:extLst>
      <p:ext uri="{BB962C8B-B14F-4D97-AF65-F5344CB8AC3E}">
        <p14:creationId xmlns:p14="http://schemas.microsoft.com/office/powerpoint/2010/main" val="1449787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8F3DFCF-CEB3-4E8D-92B5-03D9660EBC58}"/>
              </a:ext>
            </a:extLst>
          </p:cNvPr>
          <p:cNvSpPr>
            <a:spLocks noGrp="1"/>
          </p:cNvSpPr>
          <p:nvPr>
            <p:ph type="title"/>
          </p:nvPr>
        </p:nvSpPr>
        <p:spPr>
          <a:xfrm>
            <a:off x="958506" y="800392"/>
            <a:ext cx="10264697" cy="1212102"/>
          </a:xfrm>
        </p:spPr>
        <p:txBody>
          <a:bodyPr>
            <a:normAutofit/>
          </a:bodyPr>
          <a:lstStyle/>
          <a:p>
            <a:r>
              <a:rPr lang="en-SG" sz="4000" b="1">
                <a:solidFill>
                  <a:srgbClr val="FFFFFF"/>
                </a:solidFill>
              </a:rPr>
              <a:t>Video Ads</a:t>
            </a:r>
          </a:p>
        </p:txBody>
      </p:sp>
      <p:sp>
        <p:nvSpPr>
          <p:cNvPr id="3" name="Content Placeholder 2">
            <a:extLst>
              <a:ext uri="{FF2B5EF4-FFF2-40B4-BE49-F238E27FC236}">
                <a16:creationId xmlns:a16="http://schemas.microsoft.com/office/drawing/2014/main" id="{AD79C0AA-BB3C-4693-9960-97FD3C1C3A18}"/>
              </a:ext>
            </a:extLst>
          </p:cNvPr>
          <p:cNvSpPr>
            <a:spLocks noGrp="1"/>
          </p:cNvSpPr>
          <p:nvPr>
            <p:ph idx="1"/>
          </p:nvPr>
        </p:nvSpPr>
        <p:spPr>
          <a:xfrm>
            <a:off x="1367624" y="2490436"/>
            <a:ext cx="9708995" cy="3567173"/>
          </a:xfrm>
        </p:spPr>
        <p:txBody>
          <a:bodyPr anchor="ctr">
            <a:normAutofit/>
          </a:bodyPr>
          <a:lstStyle/>
          <a:p>
            <a:r>
              <a:rPr lang="en-SG" sz="2400"/>
              <a:t>Video ads are TV-like advertisements that appear as in-page video commercials or before, during, or after a variety of content.</a:t>
            </a:r>
          </a:p>
          <a:p>
            <a:r>
              <a:rPr lang="en-SG" sz="2400"/>
              <a:t>Although from a total spending standpoint, online video ads are still very small when compared to the amount spent on search engine advertising, video ads are one of the fastest growing forms of online advertisement, accounting for about $4.1 billion in online advertising spending, which is expected to more than double to $9.2 billion by 2017. </a:t>
            </a:r>
          </a:p>
          <a:p>
            <a:r>
              <a:rPr lang="en-SG" sz="2400"/>
              <a:t>The rapid growth in video ads is due in part to the fact that video ads are far more effective than other display ad formats.</a:t>
            </a:r>
          </a:p>
        </p:txBody>
      </p:sp>
    </p:spTree>
    <p:extLst>
      <p:ext uri="{BB962C8B-B14F-4D97-AF65-F5344CB8AC3E}">
        <p14:creationId xmlns:p14="http://schemas.microsoft.com/office/powerpoint/2010/main" val="4140639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362" name="Rectangle 2"/>
          <p:cNvSpPr>
            <a:spLocks noGrp="1" noChangeArrowheads="1"/>
          </p:cNvSpPr>
          <p:nvPr>
            <p:ph type="ctrTitle"/>
          </p:nvPr>
        </p:nvSpPr>
        <p:spPr>
          <a:xfrm>
            <a:off x="3045368" y="2043663"/>
            <a:ext cx="6105194" cy="2031055"/>
          </a:xfrm>
        </p:spPr>
        <p:txBody>
          <a:bodyPr>
            <a:normAutofit/>
          </a:bodyPr>
          <a:lstStyle/>
          <a:p>
            <a:pPr eaLnBrk="1" hangingPunct="1"/>
            <a:r>
              <a:rPr lang="en-US" altLang="en-US">
                <a:solidFill>
                  <a:srgbClr val="FFFFFF"/>
                </a:solidFill>
              </a:rPr>
              <a:t>Affiliate Program</a:t>
            </a:r>
          </a:p>
        </p:txBody>
      </p:sp>
    </p:spTree>
    <p:extLst>
      <p:ext uri="{BB962C8B-B14F-4D97-AF65-F5344CB8AC3E}">
        <p14:creationId xmlns:p14="http://schemas.microsoft.com/office/powerpoint/2010/main" val="253572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z="3500"/>
              <a:t>Affiliate Marketing Program </a:t>
            </a:r>
          </a:p>
        </p:txBody>
      </p:sp>
      <p:sp>
        <p:nvSpPr>
          <p:cNvPr id="16388" name="Rectangle 4"/>
          <p:cNvSpPr>
            <a:spLocks noChangeArrowheads="1"/>
          </p:cNvSpPr>
          <p:nvPr/>
        </p:nvSpPr>
        <p:spPr bwMode="auto">
          <a:xfrm>
            <a:off x="1524001" y="1"/>
            <a:ext cx="2297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Candara" panose="020E0502030303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Candara" panose="020E0502030303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Candara" panose="020E0502030303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Candara" panose="020E0502030303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9pPr>
          </a:lstStyle>
          <a:p>
            <a:pPr eaLnBrk="1" hangingPunct="1">
              <a:spcBef>
                <a:spcPct val="0"/>
              </a:spcBef>
              <a:buClrTx/>
              <a:buSzTx/>
              <a:buFontTx/>
              <a:buNone/>
            </a:pPr>
            <a:r>
              <a:rPr lang="en-US" altLang="en-US" sz="2000" b="1">
                <a:latin typeface="Arial" panose="020B0604020202020204" pitchFamily="34" charset="0"/>
              </a:rPr>
              <a:t>Affiliate Program</a:t>
            </a:r>
            <a:r>
              <a:rPr lang="en-US" altLang="en-US" sz="2000">
                <a:latin typeface="Arial" panose="020B0604020202020204" pitchFamily="34" charset="0"/>
              </a:rPr>
              <a:t> </a:t>
            </a:r>
          </a:p>
        </p:txBody>
      </p:sp>
      <p:graphicFrame>
        <p:nvGraphicFramePr>
          <p:cNvPr id="16390" name="Rectangle 3">
            <a:extLst>
              <a:ext uri="{FF2B5EF4-FFF2-40B4-BE49-F238E27FC236}">
                <a16:creationId xmlns:a16="http://schemas.microsoft.com/office/drawing/2014/main" id="{E97591F1-8FE5-4BFC-80AE-3E0323D9045E}"/>
              </a:ext>
            </a:extLst>
          </p:cNvPr>
          <p:cNvGraphicFramePr/>
          <p:nvPr>
            <p:extLst>
              <p:ext uri="{D42A27DB-BD31-4B8C-83A1-F6EECF244321}">
                <p14:modId xmlns:p14="http://schemas.microsoft.com/office/powerpoint/2010/main" val="15267614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5550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z="3500"/>
              <a:t>Affiliate Marketing Program</a:t>
            </a:r>
          </a:p>
        </p:txBody>
      </p:sp>
      <p:pic>
        <p:nvPicPr>
          <p:cNvPr id="17411" name="Picture 3" descr="affiliate program example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14600" y="1676401"/>
            <a:ext cx="6629400" cy="4797425"/>
          </a:xfrm>
          <a:noFill/>
        </p:spPr>
      </p:pic>
      <p:sp>
        <p:nvSpPr>
          <p:cNvPr id="17412" name="Rectangle 4"/>
          <p:cNvSpPr>
            <a:spLocks noChangeArrowheads="1"/>
          </p:cNvSpPr>
          <p:nvPr/>
        </p:nvSpPr>
        <p:spPr bwMode="auto">
          <a:xfrm>
            <a:off x="1524001" y="1"/>
            <a:ext cx="2297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Candara" panose="020E0502030303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Candara" panose="020E0502030303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Candara" panose="020E0502030303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Candara" panose="020E0502030303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9pPr>
          </a:lstStyle>
          <a:p>
            <a:pPr eaLnBrk="1" hangingPunct="1">
              <a:spcBef>
                <a:spcPct val="0"/>
              </a:spcBef>
              <a:buClrTx/>
              <a:buSzTx/>
              <a:buFontTx/>
              <a:buNone/>
            </a:pPr>
            <a:r>
              <a:rPr lang="en-US" altLang="en-US" sz="2000" b="1">
                <a:latin typeface="Arial" panose="020B0604020202020204" pitchFamily="34" charset="0"/>
              </a:rPr>
              <a:t>Affiliate Program</a:t>
            </a:r>
            <a:r>
              <a:rPr lang="en-US" altLang="en-US" sz="2000">
                <a:latin typeface="Arial" panose="020B0604020202020204" pitchFamily="34" charset="0"/>
              </a:rPr>
              <a:t> </a:t>
            </a:r>
          </a:p>
        </p:txBody>
      </p:sp>
    </p:spTree>
    <p:extLst>
      <p:ext uri="{BB962C8B-B14F-4D97-AF65-F5344CB8AC3E}">
        <p14:creationId xmlns:p14="http://schemas.microsoft.com/office/powerpoint/2010/main" val="1919918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8" name="Group 77">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20487"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2" name="Group 81">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0488" name="Freeform: Shape 82">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4" name="Freeform: Shape 83">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5" name="Freeform: Shape 84">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6" name="Freeform: Shape 85">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7" name="Freeform: Shape 86">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8" name="Freeform: Shape 87">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9" name="Freeform: Shape 88">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0482" name="Rectangle 2"/>
          <p:cNvSpPr>
            <a:spLocks noGrp="1" noChangeArrowheads="1"/>
          </p:cNvSpPr>
          <p:nvPr>
            <p:ph type="title"/>
          </p:nvPr>
        </p:nvSpPr>
        <p:spPr>
          <a:xfrm>
            <a:off x="786385" y="841248"/>
            <a:ext cx="3515244" cy="5340097"/>
          </a:xfrm>
        </p:spPr>
        <p:txBody>
          <a:bodyPr anchor="ctr">
            <a:normAutofit/>
          </a:bodyPr>
          <a:lstStyle/>
          <a:p>
            <a:pPr eaLnBrk="1" hangingPunct="1"/>
            <a:r>
              <a:rPr lang="en-US" altLang="en-US" sz="4800">
                <a:solidFill>
                  <a:schemeClr val="bg1"/>
                </a:solidFill>
              </a:rPr>
              <a:t>Affiliate Advantages </a:t>
            </a:r>
          </a:p>
        </p:txBody>
      </p:sp>
      <p:sp>
        <p:nvSpPr>
          <p:cNvPr id="20484" name="Rectangle 4"/>
          <p:cNvSpPr>
            <a:spLocks noChangeArrowheads="1"/>
          </p:cNvSpPr>
          <p:nvPr/>
        </p:nvSpPr>
        <p:spPr bwMode="auto">
          <a:xfrm>
            <a:off x="1524001" y="1"/>
            <a:ext cx="2297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Candara" panose="020E0502030303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Candara" panose="020E0502030303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Candara" panose="020E0502030303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Candara" panose="020E0502030303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9pPr>
          </a:lstStyle>
          <a:p>
            <a:pPr eaLnBrk="1" hangingPunct="1">
              <a:spcBef>
                <a:spcPct val="0"/>
              </a:spcBef>
              <a:spcAft>
                <a:spcPts val="600"/>
              </a:spcAft>
              <a:buClrTx/>
              <a:buSzTx/>
              <a:buFontTx/>
              <a:buNone/>
            </a:pPr>
            <a:r>
              <a:rPr lang="en-US" altLang="en-US" sz="2000" b="1">
                <a:latin typeface="Arial" panose="020B0604020202020204" pitchFamily="34" charset="0"/>
              </a:rPr>
              <a:t>Affiliate Program</a:t>
            </a:r>
            <a:r>
              <a:rPr lang="en-US" altLang="en-US" sz="2000">
                <a:latin typeface="Arial" panose="020B0604020202020204" pitchFamily="34" charset="0"/>
              </a:rPr>
              <a:t> </a:t>
            </a:r>
          </a:p>
        </p:txBody>
      </p:sp>
      <p:graphicFrame>
        <p:nvGraphicFramePr>
          <p:cNvPr id="20486" name="Rectangle 3">
            <a:extLst>
              <a:ext uri="{FF2B5EF4-FFF2-40B4-BE49-F238E27FC236}">
                <a16:creationId xmlns:a16="http://schemas.microsoft.com/office/drawing/2014/main" id="{5EC6E920-BBA8-4EB2-9B99-68B6537567FF}"/>
              </a:ext>
            </a:extLst>
          </p:cNvPr>
          <p:cNvGraphicFramePr/>
          <p:nvPr>
            <p:extLst>
              <p:ext uri="{D42A27DB-BD31-4B8C-83A1-F6EECF244321}">
                <p14:modId xmlns:p14="http://schemas.microsoft.com/office/powerpoint/2010/main" val="2872641657"/>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9235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283B112-547E-452E-8356-F369655DA492}"/>
              </a:ext>
            </a:extLst>
          </p:cNvPr>
          <p:cNvSpPr>
            <a:spLocks noGrp="1"/>
          </p:cNvSpPr>
          <p:nvPr>
            <p:ph type="title"/>
          </p:nvPr>
        </p:nvSpPr>
        <p:spPr>
          <a:xfrm>
            <a:off x="1098468" y="885651"/>
            <a:ext cx="3229803" cy="4624603"/>
          </a:xfrm>
        </p:spPr>
        <p:txBody>
          <a:bodyPr>
            <a:normAutofit/>
          </a:bodyPr>
          <a:lstStyle/>
          <a:p>
            <a:r>
              <a:rPr lang="en-SG">
                <a:solidFill>
                  <a:srgbClr val="FFFFFF"/>
                </a:solidFill>
              </a:rPr>
              <a:t>Cont…</a:t>
            </a:r>
          </a:p>
        </p:txBody>
      </p:sp>
      <p:sp>
        <p:nvSpPr>
          <p:cNvPr id="3" name="Content Placeholder 2">
            <a:extLst>
              <a:ext uri="{FF2B5EF4-FFF2-40B4-BE49-F238E27FC236}">
                <a16:creationId xmlns:a16="http://schemas.microsoft.com/office/drawing/2014/main" id="{1A772645-AE20-42A8-BC26-15C68CF39D8F}"/>
              </a:ext>
            </a:extLst>
          </p:cNvPr>
          <p:cNvSpPr>
            <a:spLocks noGrp="1"/>
          </p:cNvSpPr>
          <p:nvPr>
            <p:ph idx="1"/>
          </p:nvPr>
        </p:nvSpPr>
        <p:spPr>
          <a:xfrm>
            <a:off x="4978708" y="885651"/>
            <a:ext cx="6525220" cy="4616849"/>
          </a:xfrm>
        </p:spPr>
        <p:txBody>
          <a:bodyPr anchor="ctr">
            <a:normAutofit/>
          </a:bodyPr>
          <a:lstStyle/>
          <a:p>
            <a:r>
              <a:rPr lang="en-SG" sz="1900"/>
              <a:t>There are four features of Internet marketing that distinguish it from traditional marketing channels. </a:t>
            </a:r>
          </a:p>
          <a:p>
            <a:r>
              <a:rPr lang="en-SG" sz="1900"/>
              <a:t>Compared to traditional print and television marketing, Internet marketing can be more </a:t>
            </a:r>
            <a:r>
              <a:rPr lang="en-SG" sz="1900" b="1"/>
              <a:t>personalized</a:t>
            </a:r>
            <a:r>
              <a:rPr lang="en-SG" sz="1900"/>
              <a:t>, </a:t>
            </a:r>
            <a:r>
              <a:rPr lang="en-SG" sz="1900" b="1"/>
              <a:t>participatory</a:t>
            </a:r>
            <a:r>
              <a:rPr lang="en-SG" sz="1900"/>
              <a:t>, </a:t>
            </a:r>
            <a:r>
              <a:rPr lang="en-SG" sz="1900" b="1"/>
              <a:t>peer-to-peer</a:t>
            </a:r>
            <a:r>
              <a:rPr lang="en-SG" sz="1900"/>
              <a:t>, and </a:t>
            </a:r>
            <a:r>
              <a:rPr lang="en-SG" sz="1900" b="1"/>
              <a:t>communal</a:t>
            </a:r>
            <a:r>
              <a:rPr lang="en-SG" sz="1900"/>
              <a:t>. </a:t>
            </a:r>
          </a:p>
          <a:p>
            <a:r>
              <a:rPr lang="en-SG" sz="1900"/>
              <a:t>Not all types of Internet marketing have these four features. </a:t>
            </a:r>
          </a:p>
          <a:p>
            <a:r>
              <a:rPr lang="en-SG" sz="1900"/>
              <a:t>For instance, there’s not much difference between a marketing video splashed on your computer screen without your consent and watching a television commercial. </a:t>
            </a:r>
          </a:p>
          <a:p>
            <a:r>
              <a:rPr lang="en-SG" sz="1900"/>
              <a:t>However the same marketing video can be targeted to your personal interests, community memberships, and allow you to share it with others using a Like or + tag. </a:t>
            </a:r>
          </a:p>
          <a:p>
            <a:r>
              <a:rPr lang="en-SG" sz="1900"/>
              <a:t>Marketers are learning that the most effective Internet marketing has all four of these features. </a:t>
            </a:r>
          </a:p>
        </p:txBody>
      </p:sp>
    </p:spTree>
    <p:extLst>
      <p:ext uri="{BB962C8B-B14F-4D97-AF65-F5344CB8AC3E}">
        <p14:creationId xmlns:p14="http://schemas.microsoft.com/office/powerpoint/2010/main" val="668654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8" name="Group 77">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79"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2" name="Group 81">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83" name="Freeform: Shape 82">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4" name="Freeform: Shape 83">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5" name="Freeform: Shape 84">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6" name="Freeform: Shape 85">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7" name="Freeform: Shape 86">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8" name="Freeform: Shape 87">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9" name="Freeform: Shape 88">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1506" name="Rectangle 2"/>
          <p:cNvSpPr>
            <a:spLocks noGrp="1" noChangeArrowheads="1"/>
          </p:cNvSpPr>
          <p:nvPr>
            <p:ph type="title"/>
          </p:nvPr>
        </p:nvSpPr>
        <p:spPr>
          <a:xfrm>
            <a:off x="786385" y="841248"/>
            <a:ext cx="3515244" cy="5340097"/>
          </a:xfrm>
        </p:spPr>
        <p:txBody>
          <a:bodyPr anchor="ctr">
            <a:normAutofit/>
          </a:bodyPr>
          <a:lstStyle/>
          <a:p>
            <a:pPr eaLnBrk="1" hangingPunct="1"/>
            <a:r>
              <a:rPr lang="en-US" altLang="en-US">
                <a:solidFill>
                  <a:schemeClr val="bg1"/>
                </a:solidFill>
              </a:rPr>
              <a:t>Affiliate Disadvantages </a:t>
            </a:r>
          </a:p>
        </p:txBody>
      </p:sp>
      <p:sp>
        <p:nvSpPr>
          <p:cNvPr id="21508" name="Rectangle 4"/>
          <p:cNvSpPr>
            <a:spLocks noChangeArrowheads="1"/>
          </p:cNvSpPr>
          <p:nvPr/>
        </p:nvSpPr>
        <p:spPr bwMode="auto">
          <a:xfrm>
            <a:off x="1524001" y="1"/>
            <a:ext cx="2297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Candara" panose="020E0502030303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Candara" panose="020E0502030303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Candara" panose="020E0502030303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Candara" panose="020E0502030303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9pPr>
          </a:lstStyle>
          <a:p>
            <a:pPr eaLnBrk="1" hangingPunct="1">
              <a:spcBef>
                <a:spcPct val="0"/>
              </a:spcBef>
              <a:spcAft>
                <a:spcPts val="600"/>
              </a:spcAft>
              <a:buClrTx/>
              <a:buSzTx/>
              <a:buFontTx/>
              <a:buNone/>
            </a:pPr>
            <a:r>
              <a:rPr lang="en-US" altLang="en-US" sz="2000" b="1">
                <a:latin typeface="Arial" panose="020B0604020202020204" pitchFamily="34" charset="0"/>
              </a:rPr>
              <a:t>Affiliate Program</a:t>
            </a:r>
            <a:r>
              <a:rPr lang="en-US" altLang="en-US" sz="2000">
                <a:latin typeface="Arial" panose="020B0604020202020204" pitchFamily="34" charset="0"/>
              </a:rPr>
              <a:t> </a:t>
            </a:r>
          </a:p>
        </p:txBody>
      </p:sp>
      <p:graphicFrame>
        <p:nvGraphicFramePr>
          <p:cNvPr id="21510" name="Rectangle 3">
            <a:extLst>
              <a:ext uri="{FF2B5EF4-FFF2-40B4-BE49-F238E27FC236}">
                <a16:creationId xmlns:a16="http://schemas.microsoft.com/office/drawing/2014/main" id="{00791BA1-8B1C-448C-8CD3-7DA6331A57D1}"/>
              </a:ext>
            </a:extLst>
          </p:cNvPr>
          <p:cNvGraphicFramePr/>
          <p:nvPr>
            <p:extLst>
              <p:ext uri="{D42A27DB-BD31-4B8C-83A1-F6EECF244321}">
                <p14:modId xmlns:p14="http://schemas.microsoft.com/office/powerpoint/2010/main" val="4041810755"/>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4526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a:t>Affiliates vs. Advertising </a:t>
            </a:r>
          </a:p>
        </p:txBody>
      </p:sp>
      <p:sp>
        <p:nvSpPr>
          <p:cNvPr id="22532" name="Rectangle 4"/>
          <p:cNvSpPr>
            <a:spLocks noChangeArrowheads="1"/>
          </p:cNvSpPr>
          <p:nvPr/>
        </p:nvSpPr>
        <p:spPr bwMode="auto">
          <a:xfrm>
            <a:off x="1524001" y="1"/>
            <a:ext cx="2297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Candara" panose="020E0502030303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Candara" panose="020E0502030303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Candara" panose="020E0502030303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Candara" panose="020E0502030303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9pPr>
          </a:lstStyle>
          <a:p>
            <a:pPr eaLnBrk="1" hangingPunct="1">
              <a:spcBef>
                <a:spcPct val="0"/>
              </a:spcBef>
              <a:buClrTx/>
              <a:buSzTx/>
              <a:buFontTx/>
              <a:buNone/>
            </a:pPr>
            <a:r>
              <a:rPr lang="en-US" altLang="en-US" sz="2000" b="1">
                <a:latin typeface="Arial" panose="020B0604020202020204" pitchFamily="34" charset="0"/>
              </a:rPr>
              <a:t>Affiliate Program</a:t>
            </a:r>
            <a:r>
              <a:rPr lang="en-US" altLang="en-US" sz="2000">
                <a:latin typeface="Arial" panose="020B0604020202020204" pitchFamily="34" charset="0"/>
              </a:rPr>
              <a:t> </a:t>
            </a:r>
          </a:p>
        </p:txBody>
      </p:sp>
      <p:graphicFrame>
        <p:nvGraphicFramePr>
          <p:cNvPr id="22536" name="Rectangle 3">
            <a:extLst>
              <a:ext uri="{FF2B5EF4-FFF2-40B4-BE49-F238E27FC236}">
                <a16:creationId xmlns:a16="http://schemas.microsoft.com/office/drawing/2014/main" id="{8B783B0D-1DAA-4B85-A78B-D6B2D082098C}"/>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5929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3554" name="Rectangle 2"/>
          <p:cNvSpPr>
            <a:spLocks noGrp="1" noChangeArrowheads="1"/>
          </p:cNvSpPr>
          <p:nvPr>
            <p:ph type="title"/>
          </p:nvPr>
        </p:nvSpPr>
        <p:spPr>
          <a:xfrm>
            <a:off x="958506" y="800392"/>
            <a:ext cx="10264697" cy="1212102"/>
          </a:xfrm>
        </p:spPr>
        <p:txBody>
          <a:bodyPr>
            <a:normAutofit/>
          </a:bodyPr>
          <a:lstStyle/>
          <a:p>
            <a:pPr eaLnBrk="1" hangingPunct="1"/>
            <a:r>
              <a:rPr lang="en-US" altLang="en-US" sz="4000">
                <a:solidFill>
                  <a:srgbClr val="FFFFFF"/>
                </a:solidFill>
              </a:rPr>
              <a:t>Affiliate Types </a:t>
            </a:r>
          </a:p>
        </p:txBody>
      </p:sp>
      <p:sp>
        <p:nvSpPr>
          <p:cNvPr id="23555" name="Rectangle 3"/>
          <p:cNvSpPr>
            <a:spLocks noGrp="1" noChangeArrowheads="1"/>
          </p:cNvSpPr>
          <p:nvPr>
            <p:ph type="body" idx="1"/>
          </p:nvPr>
        </p:nvSpPr>
        <p:spPr>
          <a:xfrm>
            <a:off x="1367624" y="2490436"/>
            <a:ext cx="9708995" cy="3567173"/>
          </a:xfrm>
        </p:spPr>
        <p:txBody>
          <a:bodyPr anchor="ctr">
            <a:normAutofit/>
          </a:bodyPr>
          <a:lstStyle/>
          <a:p>
            <a:pPr eaLnBrk="1" hangingPunct="1">
              <a:buFont typeface="Wingdings" panose="05000000000000000000" pitchFamily="2" charset="2"/>
              <a:buNone/>
            </a:pPr>
            <a:r>
              <a:rPr lang="en-US" altLang="en-US" sz="2200" b="1" dirty="0"/>
              <a:t>Commission Based</a:t>
            </a:r>
          </a:p>
          <a:p>
            <a:pPr eaLnBrk="1" hangingPunct="1">
              <a:buFont typeface="Wingdings" panose="05000000000000000000" pitchFamily="2" charset="2"/>
              <a:buNone/>
            </a:pPr>
            <a:endParaRPr lang="en-US" altLang="en-US" sz="2200" b="1" dirty="0"/>
          </a:p>
          <a:p>
            <a:pPr eaLnBrk="1" hangingPunct="1"/>
            <a:r>
              <a:rPr lang="en-US" altLang="en-US" sz="2200" dirty="0"/>
              <a:t>A commission-based program, also referred to as pay-per-sale, will pay the affiliate a commission for all sales that come directly from them. Meaning if a customer clicks a link on the affiliates site and then purchases from you, that affiliate would make a percentage of the total sale price. </a:t>
            </a:r>
            <a:r>
              <a:rPr lang="en-US" altLang="en-US" sz="2200">
                <a:hlinkClick r:id="rId2"/>
              </a:rPr>
              <a:t>www.Amazon.com</a:t>
            </a:r>
            <a:r>
              <a:rPr lang="en-US" altLang="en-US" sz="2200"/>
              <a:t> is the best example of this type program, they pay up to 5-9% of the sale price.</a:t>
            </a:r>
            <a:br>
              <a:rPr lang="en-US" altLang="en-US" sz="2200"/>
            </a:br>
            <a:endParaRPr lang="en-US" altLang="en-US" sz="2200"/>
          </a:p>
          <a:p>
            <a:pPr eaLnBrk="1" hangingPunct="1"/>
            <a:r>
              <a:rPr lang="en-US" altLang="en-US" sz="2200" dirty="0"/>
              <a:t>The commission is based on what the customer pays and not the retail price, so if the customer gets a discount, then the affiliate commission will be lower. </a:t>
            </a:r>
          </a:p>
        </p:txBody>
      </p:sp>
      <p:sp>
        <p:nvSpPr>
          <p:cNvPr id="23556" name="Rectangle 4"/>
          <p:cNvSpPr>
            <a:spLocks noChangeArrowheads="1"/>
          </p:cNvSpPr>
          <p:nvPr/>
        </p:nvSpPr>
        <p:spPr bwMode="auto">
          <a:xfrm>
            <a:off x="1524001" y="1"/>
            <a:ext cx="2297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Candara" panose="020E0502030303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Candara" panose="020E0502030303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Candara" panose="020E0502030303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Candara" panose="020E0502030303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9pPr>
          </a:lstStyle>
          <a:p>
            <a:pPr eaLnBrk="1" hangingPunct="1">
              <a:spcBef>
                <a:spcPct val="0"/>
              </a:spcBef>
              <a:spcAft>
                <a:spcPts val="600"/>
              </a:spcAft>
              <a:buClrTx/>
              <a:buSzTx/>
              <a:buFontTx/>
              <a:buNone/>
            </a:pPr>
            <a:r>
              <a:rPr lang="en-US" altLang="en-US" sz="2000" b="1">
                <a:latin typeface="Arial" panose="020B0604020202020204" pitchFamily="34" charset="0"/>
              </a:rPr>
              <a:t>Affiliate Program</a:t>
            </a:r>
            <a:r>
              <a:rPr lang="en-US" altLang="en-US" sz="2000">
                <a:latin typeface="Arial" panose="020B0604020202020204" pitchFamily="34" charset="0"/>
              </a:rPr>
              <a:t> </a:t>
            </a:r>
          </a:p>
        </p:txBody>
      </p:sp>
    </p:spTree>
    <p:extLst>
      <p:ext uri="{BB962C8B-B14F-4D97-AF65-F5344CB8AC3E}">
        <p14:creationId xmlns:p14="http://schemas.microsoft.com/office/powerpoint/2010/main" val="190510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4578" name="Rectangle 2"/>
          <p:cNvSpPr>
            <a:spLocks noGrp="1" noChangeArrowheads="1"/>
          </p:cNvSpPr>
          <p:nvPr>
            <p:ph type="title"/>
          </p:nvPr>
        </p:nvSpPr>
        <p:spPr>
          <a:xfrm>
            <a:off x="958506" y="800392"/>
            <a:ext cx="10264697" cy="1212102"/>
          </a:xfrm>
        </p:spPr>
        <p:txBody>
          <a:bodyPr>
            <a:normAutofit/>
          </a:bodyPr>
          <a:lstStyle/>
          <a:p>
            <a:pPr eaLnBrk="1" hangingPunct="1"/>
            <a:r>
              <a:rPr lang="en-US" altLang="en-US" sz="4000">
                <a:solidFill>
                  <a:srgbClr val="FFFFFF"/>
                </a:solidFill>
              </a:rPr>
              <a:t>Affiliate Types</a:t>
            </a:r>
          </a:p>
        </p:txBody>
      </p:sp>
      <p:sp>
        <p:nvSpPr>
          <p:cNvPr id="24579" name="Rectangle 3"/>
          <p:cNvSpPr>
            <a:spLocks noGrp="1" noChangeArrowheads="1"/>
          </p:cNvSpPr>
          <p:nvPr>
            <p:ph type="body" idx="1"/>
          </p:nvPr>
        </p:nvSpPr>
        <p:spPr>
          <a:xfrm>
            <a:off x="1367624" y="2490436"/>
            <a:ext cx="9708995" cy="3567173"/>
          </a:xfrm>
        </p:spPr>
        <p:txBody>
          <a:bodyPr anchor="ctr">
            <a:normAutofit/>
          </a:bodyPr>
          <a:lstStyle/>
          <a:p>
            <a:pPr eaLnBrk="1" hangingPunct="1">
              <a:buFont typeface="Wingdings" panose="05000000000000000000" pitchFamily="2" charset="2"/>
              <a:buNone/>
            </a:pPr>
            <a:r>
              <a:rPr lang="en-US" altLang="en-US" sz="2400" b="1"/>
              <a:t>Flat-Fee Based</a:t>
            </a:r>
          </a:p>
          <a:p>
            <a:pPr eaLnBrk="1" hangingPunct="1"/>
            <a:endParaRPr lang="en-US" altLang="en-US" sz="2400" b="1"/>
          </a:p>
          <a:p>
            <a:pPr eaLnBrk="1" hangingPunct="1"/>
            <a:r>
              <a:rPr lang="en-US" altLang="en-US" sz="2400"/>
              <a:t>A flat-fee-based program, also called pay-per-lead, will pay a fixed amount for each new customer regardless of how much they spend. </a:t>
            </a:r>
            <a:r>
              <a:rPr lang="en-US" altLang="en-US" sz="2400">
                <a:hlinkClick r:id="rId2"/>
              </a:rPr>
              <a:t>www.paypal.com</a:t>
            </a:r>
            <a:r>
              <a:rPr lang="en-US" altLang="en-US" sz="2400"/>
              <a:t> is a good example of this model, they pay a $5 referral fee for all new customers sent by an affiliate. </a:t>
            </a:r>
          </a:p>
        </p:txBody>
      </p:sp>
      <p:sp>
        <p:nvSpPr>
          <p:cNvPr id="24580" name="Rectangle 4"/>
          <p:cNvSpPr>
            <a:spLocks noChangeArrowheads="1"/>
          </p:cNvSpPr>
          <p:nvPr/>
        </p:nvSpPr>
        <p:spPr bwMode="auto">
          <a:xfrm>
            <a:off x="1524001" y="1"/>
            <a:ext cx="2297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Candara" panose="020E0502030303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Candara" panose="020E0502030303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Candara" panose="020E0502030303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Candara" panose="020E0502030303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9pPr>
          </a:lstStyle>
          <a:p>
            <a:pPr eaLnBrk="1" hangingPunct="1">
              <a:spcBef>
                <a:spcPct val="0"/>
              </a:spcBef>
              <a:spcAft>
                <a:spcPts val="600"/>
              </a:spcAft>
              <a:buClrTx/>
              <a:buSzTx/>
              <a:buFontTx/>
              <a:buNone/>
            </a:pPr>
            <a:r>
              <a:rPr lang="en-US" altLang="en-US" sz="2000" b="1">
                <a:latin typeface="Arial" panose="020B0604020202020204" pitchFamily="34" charset="0"/>
              </a:rPr>
              <a:t>Affiliate Program</a:t>
            </a:r>
            <a:r>
              <a:rPr lang="en-US" altLang="en-US" sz="2000">
                <a:latin typeface="Arial" panose="020B0604020202020204" pitchFamily="34" charset="0"/>
              </a:rPr>
              <a:t> </a:t>
            </a:r>
          </a:p>
        </p:txBody>
      </p:sp>
    </p:spTree>
    <p:extLst>
      <p:ext uri="{BB962C8B-B14F-4D97-AF65-F5344CB8AC3E}">
        <p14:creationId xmlns:p14="http://schemas.microsoft.com/office/powerpoint/2010/main" val="2152290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5612" name="Picture 25609">
            <a:extLst>
              <a:ext uri="{FF2B5EF4-FFF2-40B4-BE49-F238E27FC236}">
                <a16:creationId xmlns:a16="http://schemas.microsoft.com/office/drawing/2014/main" id="{4ACC1564-3873-448A-8438-7B01A5062113}"/>
              </a:ext>
            </a:extLst>
          </p:cNvPr>
          <p:cNvPicPr>
            <a:picLocks noChangeAspect="1"/>
          </p:cNvPicPr>
          <p:nvPr/>
        </p:nvPicPr>
        <p:blipFill rotWithShape="1">
          <a:blip r:embed="rId2">
            <a:duotone>
              <a:prstClr val="black"/>
              <a:schemeClr val="tx2">
                <a:tint val="45000"/>
                <a:satMod val="400000"/>
              </a:schemeClr>
            </a:duotone>
            <a:alphaModFix amt="25000"/>
          </a:blip>
          <a:srcRect t="3433"/>
          <a:stretch/>
        </p:blipFill>
        <p:spPr>
          <a:xfrm>
            <a:off x="20" y="10"/>
            <a:ext cx="12191980" cy="6857990"/>
          </a:xfrm>
          <a:prstGeom prst="rect">
            <a:avLst/>
          </a:prstGeom>
        </p:spPr>
      </p:pic>
      <p:sp>
        <p:nvSpPr>
          <p:cNvPr id="25602" name="Rectangle 2"/>
          <p:cNvSpPr>
            <a:spLocks noGrp="1" noChangeArrowheads="1"/>
          </p:cNvSpPr>
          <p:nvPr>
            <p:ph type="title"/>
          </p:nvPr>
        </p:nvSpPr>
        <p:spPr>
          <a:xfrm>
            <a:off x="838200" y="365125"/>
            <a:ext cx="10515600" cy="1325563"/>
          </a:xfrm>
        </p:spPr>
        <p:txBody>
          <a:bodyPr vert="horz" lIns="91440" tIns="45720" rIns="91440" bIns="45720" rtlCol="0" anchor="ctr">
            <a:normAutofit/>
          </a:bodyPr>
          <a:lstStyle/>
          <a:p>
            <a:r>
              <a:rPr lang="en-US" altLang="en-US"/>
              <a:t>Affiliate Types</a:t>
            </a:r>
          </a:p>
        </p:txBody>
      </p:sp>
      <p:sp>
        <p:nvSpPr>
          <p:cNvPr id="25604" name="Rectangle 4"/>
          <p:cNvSpPr>
            <a:spLocks noChangeArrowheads="1"/>
          </p:cNvSpPr>
          <p:nvPr/>
        </p:nvSpPr>
        <p:spPr bwMode="auto">
          <a:xfrm>
            <a:off x="1524001" y="1"/>
            <a:ext cx="2297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Candara" panose="020E0502030303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Candara" panose="020E0502030303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Candara" panose="020E0502030303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Candara" panose="020E0502030303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9pPr>
          </a:lstStyle>
          <a:p>
            <a:pPr eaLnBrk="1" hangingPunct="1">
              <a:spcBef>
                <a:spcPct val="0"/>
              </a:spcBef>
              <a:spcAft>
                <a:spcPts val="600"/>
              </a:spcAft>
              <a:buClrTx/>
              <a:buSzTx/>
              <a:buFontTx/>
              <a:buNone/>
            </a:pPr>
            <a:r>
              <a:rPr lang="en-US" altLang="en-US" sz="2000" b="1">
                <a:latin typeface="Arial" panose="020B0604020202020204" pitchFamily="34" charset="0"/>
              </a:rPr>
              <a:t>Affiliate Program</a:t>
            </a:r>
            <a:r>
              <a:rPr lang="en-US" altLang="en-US" sz="2000">
                <a:latin typeface="Arial" panose="020B0604020202020204" pitchFamily="34" charset="0"/>
              </a:rPr>
              <a:t> </a:t>
            </a:r>
          </a:p>
        </p:txBody>
      </p:sp>
      <p:graphicFrame>
        <p:nvGraphicFramePr>
          <p:cNvPr id="25608" name="Rectangle 3">
            <a:extLst>
              <a:ext uri="{FF2B5EF4-FFF2-40B4-BE49-F238E27FC236}">
                <a16:creationId xmlns:a16="http://schemas.microsoft.com/office/drawing/2014/main" id="{38397455-29E4-4329-B42D-9A813F6EEE6D}"/>
              </a:ext>
            </a:extLst>
          </p:cNvPr>
          <p:cNvGraphicFramePr/>
          <p:nvPr>
            <p:extLst>
              <p:ext uri="{D42A27DB-BD31-4B8C-83A1-F6EECF244321}">
                <p14:modId xmlns:p14="http://schemas.microsoft.com/office/powerpoint/2010/main" val="22613753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3140662"/>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a:t>Affiliate Types</a:t>
            </a:r>
          </a:p>
        </p:txBody>
      </p:sp>
      <p:sp>
        <p:nvSpPr>
          <p:cNvPr id="26628" name="Rectangle 4"/>
          <p:cNvSpPr>
            <a:spLocks noChangeArrowheads="1"/>
          </p:cNvSpPr>
          <p:nvPr/>
        </p:nvSpPr>
        <p:spPr bwMode="auto">
          <a:xfrm>
            <a:off x="1524001" y="1"/>
            <a:ext cx="2297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Candara" panose="020E0502030303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Candara" panose="020E0502030303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Candara" panose="020E0502030303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Candara" panose="020E0502030303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9pPr>
          </a:lstStyle>
          <a:p>
            <a:pPr eaLnBrk="1" hangingPunct="1">
              <a:spcBef>
                <a:spcPct val="0"/>
              </a:spcBef>
              <a:buClrTx/>
              <a:buSzTx/>
              <a:buFontTx/>
              <a:buNone/>
            </a:pPr>
            <a:r>
              <a:rPr lang="en-US" altLang="en-US" sz="2000" b="1">
                <a:latin typeface="Arial" panose="020B0604020202020204" pitchFamily="34" charset="0"/>
              </a:rPr>
              <a:t>Affiliate Program</a:t>
            </a:r>
            <a:r>
              <a:rPr lang="en-US" altLang="en-US" sz="2000">
                <a:latin typeface="Arial" panose="020B0604020202020204" pitchFamily="34" charset="0"/>
              </a:rPr>
              <a:t> </a:t>
            </a:r>
          </a:p>
        </p:txBody>
      </p:sp>
      <p:graphicFrame>
        <p:nvGraphicFramePr>
          <p:cNvPr id="26630" name="Rectangle 3">
            <a:extLst>
              <a:ext uri="{FF2B5EF4-FFF2-40B4-BE49-F238E27FC236}">
                <a16:creationId xmlns:a16="http://schemas.microsoft.com/office/drawing/2014/main" id="{1CA5DA3D-E567-40EB-B9E7-B90DE788D287}"/>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690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7650" name="Rectangle 2"/>
          <p:cNvSpPr>
            <a:spLocks noGrp="1" noChangeArrowheads="1"/>
          </p:cNvSpPr>
          <p:nvPr>
            <p:ph type="title"/>
          </p:nvPr>
        </p:nvSpPr>
        <p:spPr>
          <a:xfrm>
            <a:off x="958506" y="800392"/>
            <a:ext cx="10264697" cy="1212102"/>
          </a:xfrm>
        </p:spPr>
        <p:txBody>
          <a:bodyPr>
            <a:normAutofit/>
          </a:bodyPr>
          <a:lstStyle/>
          <a:p>
            <a:pPr eaLnBrk="1" hangingPunct="1"/>
            <a:r>
              <a:rPr lang="en-US" altLang="en-US" sz="4000">
                <a:solidFill>
                  <a:srgbClr val="FFFFFF"/>
                </a:solidFill>
              </a:rPr>
              <a:t>Agreement Terms </a:t>
            </a:r>
          </a:p>
        </p:txBody>
      </p:sp>
      <p:sp>
        <p:nvSpPr>
          <p:cNvPr id="27651" name="Rectangle 3"/>
          <p:cNvSpPr>
            <a:spLocks noGrp="1" noChangeArrowheads="1"/>
          </p:cNvSpPr>
          <p:nvPr>
            <p:ph type="body" idx="1"/>
          </p:nvPr>
        </p:nvSpPr>
        <p:spPr>
          <a:xfrm>
            <a:off x="1367624" y="2490436"/>
            <a:ext cx="9708995" cy="3567173"/>
          </a:xfrm>
        </p:spPr>
        <p:txBody>
          <a:bodyPr anchor="ctr">
            <a:normAutofit/>
          </a:bodyPr>
          <a:lstStyle/>
          <a:p>
            <a:pPr eaLnBrk="1" hangingPunct="1"/>
            <a:r>
              <a:rPr lang="en-US" altLang="en-US" sz="2400"/>
              <a:t>The Affiliate Agreement Terms state how the affiliate will get paid, when they are paid, how refunds are handled, what the restrictions are, and any other terms on which you decide. The affiliate agreement is a very important part of your program and must be thought through completely.</a:t>
            </a:r>
            <a:br>
              <a:rPr lang="en-US" altLang="en-US" sz="2400"/>
            </a:br>
            <a:endParaRPr lang="en-US" altLang="en-US" sz="2400"/>
          </a:p>
        </p:txBody>
      </p:sp>
      <p:sp>
        <p:nvSpPr>
          <p:cNvPr id="27652" name="Rectangle 4"/>
          <p:cNvSpPr>
            <a:spLocks noChangeArrowheads="1"/>
          </p:cNvSpPr>
          <p:nvPr/>
        </p:nvSpPr>
        <p:spPr bwMode="auto">
          <a:xfrm>
            <a:off x="1524001" y="1"/>
            <a:ext cx="2297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Candara" panose="020E0502030303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Candara" panose="020E0502030303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Candara" panose="020E0502030303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Candara" panose="020E0502030303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9pPr>
          </a:lstStyle>
          <a:p>
            <a:pPr eaLnBrk="1" hangingPunct="1">
              <a:spcBef>
                <a:spcPct val="0"/>
              </a:spcBef>
              <a:spcAft>
                <a:spcPts val="600"/>
              </a:spcAft>
              <a:buClrTx/>
              <a:buSzTx/>
              <a:buFontTx/>
              <a:buNone/>
            </a:pPr>
            <a:r>
              <a:rPr lang="en-US" altLang="en-US" sz="2000" b="1">
                <a:latin typeface="Arial" panose="020B0604020202020204" pitchFamily="34" charset="0"/>
              </a:rPr>
              <a:t>Affiliate Program</a:t>
            </a:r>
            <a:r>
              <a:rPr lang="en-US" altLang="en-US" sz="2000">
                <a:latin typeface="Arial" panose="020B0604020202020204" pitchFamily="34" charset="0"/>
              </a:rPr>
              <a:t> </a:t>
            </a:r>
          </a:p>
        </p:txBody>
      </p:sp>
    </p:spTree>
    <p:extLst>
      <p:ext uri="{BB962C8B-B14F-4D97-AF65-F5344CB8AC3E}">
        <p14:creationId xmlns:p14="http://schemas.microsoft.com/office/powerpoint/2010/main" val="23262345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8674" name="Rectangle 2"/>
          <p:cNvSpPr>
            <a:spLocks noGrp="1" noChangeArrowheads="1"/>
          </p:cNvSpPr>
          <p:nvPr>
            <p:ph type="title"/>
          </p:nvPr>
        </p:nvSpPr>
        <p:spPr>
          <a:xfrm>
            <a:off x="958506" y="800392"/>
            <a:ext cx="10264697" cy="1212102"/>
          </a:xfrm>
        </p:spPr>
        <p:txBody>
          <a:bodyPr>
            <a:normAutofit/>
          </a:bodyPr>
          <a:lstStyle/>
          <a:p>
            <a:pPr eaLnBrk="1" hangingPunct="1"/>
            <a:r>
              <a:rPr lang="en-US" altLang="en-US" sz="4000">
                <a:solidFill>
                  <a:srgbClr val="FFFFFF"/>
                </a:solidFill>
              </a:rPr>
              <a:t>Affiliate Payments </a:t>
            </a:r>
          </a:p>
        </p:txBody>
      </p:sp>
      <p:sp>
        <p:nvSpPr>
          <p:cNvPr id="28675" name="Rectangle 3"/>
          <p:cNvSpPr>
            <a:spLocks noGrp="1" noChangeArrowheads="1"/>
          </p:cNvSpPr>
          <p:nvPr>
            <p:ph type="body" idx="1"/>
          </p:nvPr>
        </p:nvSpPr>
        <p:spPr>
          <a:xfrm>
            <a:off x="1367624" y="2490436"/>
            <a:ext cx="9708995" cy="3567173"/>
          </a:xfrm>
        </p:spPr>
        <p:txBody>
          <a:bodyPr anchor="ctr">
            <a:normAutofit/>
          </a:bodyPr>
          <a:lstStyle/>
          <a:p>
            <a:pPr eaLnBrk="1" hangingPunct="1">
              <a:buFont typeface="Wingdings" panose="05000000000000000000" pitchFamily="2" charset="2"/>
              <a:buNone/>
            </a:pPr>
            <a:r>
              <a:rPr lang="en-US" altLang="en-US" sz="1000" b="1"/>
              <a:t>Payment Type</a:t>
            </a:r>
          </a:p>
          <a:p>
            <a:pPr eaLnBrk="1" hangingPunct="1"/>
            <a:r>
              <a:rPr lang="en-US" altLang="en-US" sz="1000"/>
              <a:t>For consistency purposes, all payments should be made in U.S. dollars. This is because U.S. dollars are more universally accepted than any other currency. Next, be sure to mention United States Dollars (USD) when you refer to how much the affiliates will get paid so there is no confusion. </a:t>
            </a:r>
          </a:p>
          <a:p>
            <a:pPr eaLnBrk="1" hangingPunct="1">
              <a:buFont typeface="Wingdings" panose="05000000000000000000" pitchFamily="2" charset="2"/>
              <a:buNone/>
            </a:pPr>
            <a:r>
              <a:rPr lang="en-US" altLang="en-US" sz="1000" b="1"/>
              <a:t>Payment Amount</a:t>
            </a:r>
          </a:p>
          <a:p>
            <a:pPr eaLnBrk="1" hangingPunct="1"/>
            <a:r>
              <a:rPr lang="en-US" altLang="en-US" sz="1000"/>
              <a:t>To determine a fair price to pay your affiliate, first visit some sites with similar programs and see what they offer their affiliates. Next, in most companies it is assumed that about 12% of your budget is advertising. Thus you might allocate 10% of that towards the affiliate payments and 2% towards maintaining the program. </a:t>
            </a:r>
          </a:p>
          <a:p>
            <a:pPr eaLnBrk="1" hangingPunct="1">
              <a:buFont typeface="Wingdings" panose="05000000000000000000" pitchFamily="2" charset="2"/>
              <a:buNone/>
            </a:pPr>
            <a:r>
              <a:rPr lang="en-US" altLang="en-US" sz="1000" b="1"/>
              <a:t>Payment Minimum</a:t>
            </a:r>
          </a:p>
          <a:p>
            <a:pPr eaLnBrk="1" hangingPunct="1"/>
            <a:r>
              <a:rPr lang="en-US" altLang="en-US" sz="1000"/>
              <a:t>It is pretty standard practice for affiliate programs to have a reserve amount that must be met before payment is sent. For example </a:t>
            </a:r>
            <a:r>
              <a:rPr lang="en-US" altLang="en-US" sz="1000">
                <a:hlinkClick r:id="rId2"/>
              </a:rPr>
              <a:t>www.amazon.com</a:t>
            </a:r>
            <a:r>
              <a:rPr lang="en-US" altLang="en-US" sz="1000"/>
              <a:t> will not send you a check until you have accumulated $25 USD or more. </a:t>
            </a:r>
          </a:p>
          <a:p>
            <a:pPr eaLnBrk="1" hangingPunct="1">
              <a:buFont typeface="Wingdings" panose="05000000000000000000" pitchFamily="2" charset="2"/>
              <a:buNone/>
            </a:pPr>
            <a:r>
              <a:rPr lang="en-US" altLang="en-US" sz="1000" b="1"/>
              <a:t>Payment Frequency</a:t>
            </a:r>
          </a:p>
          <a:p>
            <a:pPr eaLnBrk="1" hangingPunct="1"/>
            <a:r>
              <a:rPr lang="en-US" altLang="en-US" sz="1000"/>
              <a:t>How often you send out payments can impact the loyalty of your affiliates as well. When possible, it is recommended that you send affiliate checks out once a month, or at worst quarterly. Be sure to define the payment schedule in your affiliate agreement and pay promptly according to that schedule. </a:t>
            </a:r>
          </a:p>
          <a:p>
            <a:pPr eaLnBrk="1" hangingPunct="1">
              <a:buFont typeface="Wingdings" panose="05000000000000000000" pitchFamily="2" charset="2"/>
              <a:buNone/>
            </a:pPr>
            <a:r>
              <a:rPr lang="en-US" altLang="en-US" sz="1000" b="1"/>
              <a:t>Payment Delay</a:t>
            </a:r>
          </a:p>
          <a:p>
            <a:pPr eaLnBrk="1" hangingPunct="1"/>
            <a:r>
              <a:rPr lang="en-US" altLang="en-US" sz="1000"/>
              <a:t>Due to fraud and refunds, it is necessary to have a built-in delay for payment in your affiliate program. Typical delays range from 45 days to 60 days. This allows time for any refunds or charge backs to surface before you pay out to the affiliates. </a:t>
            </a:r>
          </a:p>
        </p:txBody>
      </p:sp>
      <p:sp>
        <p:nvSpPr>
          <p:cNvPr id="28676" name="Rectangle 4"/>
          <p:cNvSpPr>
            <a:spLocks noChangeArrowheads="1"/>
          </p:cNvSpPr>
          <p:nvPr/>
        </p:nvSpPr>
        <p:spPr bwMode="auto">
          <a:xfrm>
            <a:off x="1524001" y="1"/>
            <a:ext cx="2297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Candara" panose="020E0502030303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Candara" panose="020E0502030303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Candara" panose="020E0502030303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Candara" panose="020E0502030303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9pPr>
          </a:lstStyle>
          <a:p>
            <a:pPr eaLnBrk="1" hangingPunct="1">
              <a:spcBef>
                <a:spcPct val="0"/>
              </a:spcBef>
              <a:spcAft>
                <a:spcPts val="600"/>
              </a:spcAft>
              <a:buClrTx/>
              <a:buSzTx/>
              <a:buFontTx/>
              <a:buNone/>
            </a:pPr>
            <a:r>
              <a:rPr lang="en-US" altLang="en-US" sz="2000" b="1">
                <a:latin typeface="Arial" panose="020B0604020202020204" pitchFamily="34" charset="0"/>
              </a:rPr>
              <a:t>Affiliate Program</a:t>
            </a:r>
            <a:r>
              <a:rPr lang="en-US" altLang="en-US" sz="2000">
                <a:latin typeface="Arial" panose="020B0604020202020204" pitchFamily="34" charset="0"/>
              </a:rPr>
              <a:t> </a:t>
            </a:r>
          </a:p>
        </p:txBody>
      </p:sp>
    </p:spTree>
    <p:extLst>
      <p:ext uri="{BB962C8B-B14F-4D97-AF65-F5344CB8AC3E}">
        <p14:creationId xmlns:p14="http://schemas.microsoft.com/office/powerpoint/2010/main" val="807731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9698" name="Rectangle 2"/>
          <p:cNvSpPr>
            <a:spLocks noGrp="1" noChangeArrowheads="1"/>
          </p:cNvSpPr>
          <p:nvPr>
            <p:ph type="title"/>
          </p:nvPr>
        </p:nvSpPr>
        <p:spPr>
          <a:xfrm>
            <a:off x="958506" y="800392"/>
            <a:ext cx="10264697" cy="1212102"/>
          </a:xfrm>
        </p:spPr>
        <p:txBody>
          <a:bodyPr>
            <a:normAutofit/>
          </a:bodyPr>
          <a:lstStyle/>
          <a:p>
            <a:pPr eaLnBrk="1" hangingPunct="1"/>
            <a:r>
              <a:rPr lang="en-US" altLang="en-US" sz="4000">
                <a:solidFill>
                  <a:srgbClr val="FFFFFF"/>
                </a:solidFill>
              </a:rPr>
              <a:t>Building Affiliate Program </a:t>
            </a:r>
          </a:p>
        </p:txBody>
      </p:sp>
      <p:sp>
        <p:nvSpPr>
          <p:cNvPr id="29699" name="Rectangle 3"/>
          <p:cNvSpPr>
            <a:spLocks noGrp="1" noChangeArrowheads="1"/>
          </p:cNvSpPr>
          <p:nvPr>
            <p:ph type="body" idx="1"/>
          </p:nvPr>
        </p:nvSpPr>
        <p:spPr>
          <a:xfrm>
            <a:off x="1367624" y="2490436"/>
            <a:ext cx="9708995" cy="3567173"/>
          </a:xfrm>
        </p:spPr>
        <p:txBody>
          <a:bodyPr anchor="ctr">
            <a:normAutofit/>
          </a:bodyPr>
          <a:lstStyle/>
          <a:p>
            <a:pPr eaLnBrk="1" hangingPunct="1">
              <a:buFont typeface="Wingdings" panose="05000000000000000000" pitchFamily="2" charset="2"/>
              <a:buNone/>
            </a:pPr>
            <a:r>
              <a:rPr lang="en-US" altLang="en-US" sz="1500" b="1"/>
              <a:t>Out-sourcing</a:t>
            </a:r>
          </a:p>
          <a:p>
            <a:pPr eaLnBrk="1" hangingPunct="1"/>
            <a:r>
              <a:rPr lang="en-US" altLang="en-US" sz="1500"/>
              <a:t>Creating the code to run your own affiliate program is the biggest task. Most Web site owners will choose to out-source this project to a Web development company that specializes in E-Commerce solutions. You are encouraged to review affiliate programs already in place by your out-source options before finalizing the deal.</a:t>
            </a:r>
          </a:p>
          <a:p>
            <a:pPr eaLnBrk="1" hangingPunct="1"/>
            <a:endParaRPr lang="en-US" altLang="en-US" sz="1500"/>
          </a:p>
          <a:p>
            <a:pPr eaLnBrk="1" hangingPunct="1">
              <a:buFont typeface="Wingdings" panose="05000000000000000000" pitchFamily="2" charset="2"/>
              <a:buNone/>
            </a:pPr>
            <a:r>
              <a:rPr lang="en-US" altLang="en-US" sz="1500"/>
              <a:t> </a:t>
            </a:r>
            <a:r>
              <a:rPr lang="en-US" altLang="en-US" sz="1500" b="1"/>
              <a:t>Third Party Vendors</a:t>
            </a:r>
          </a:p>
          <a:p>
            <a:pPr eaLnBrk="1" hangingPunct="1"/>
            <a:r>
              <a:rPr lang="en-US" altLang="en-US" sz="1500"/>
              <a:t>Another option is to purchase a third party package to add an affiliate program to your site. </a:t>
            </a:r>
          </a:p>
          <a:p>
            <a:pPr eaLnBrk="1" hangingPunct="1">
              <a:buFont typeface="Wingdings" panose="05000000000000000000" pitchFamily="2" charset="2"/>
              <a:buNone/>
            </a:pPr>
            <a:r>
              <a:rPr lang="en-US" altLang="en-US" sz="1500" b="1"/>
              <a:t>Writing Your Own</a:t>
            </a:r>
          </a:p>
          <a:p>
            <a:pPr eaLnBrk="1" hangingPunct="1"/>
            <a:r>
              <a:rPr lang="en-US" altLang="en-US" sz="1500"/>
              <a:t>The last option is to create your own. This requires some programming experience, but is a solution worth considering given the costs of outsourcing the project. Next it has the advantage of integrating completely into your site, unlike the results you might expect by attaching a third party affiliate program to your site. </a:t>
            </a:r>
          </a:p>
        </p:txBody>
      </p:sp>
      <p:sp>
        <p:nvSpPr>
          <p:cNvPr id="29700" name="Rectangle 4"/>
          <p:cNvSpPr>
            <a:spLocks noChangeArrowheads="1"/>
          </p:cNvSpPr>
          <p:nvPr/>
        </p:nvSpPr>
        <p:spPr bwMode="auto">
          <a:xfrm>
            <a:off x="1524001" y="1"/>
            <a:ext cx="2297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Candara" panose="020E0502030303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Candara" panose="020E0502030303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Candara" panose="020E0502030303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Candara" panose="020E0502030303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9pPr>
          </a:lstStyle>
          <a:p>
            <a:pPr eaLnBrk="1" hangingPunct="1">
              <a:spcBef>
                <a:spcPct val="0"/>
              </a:spcBef>
              <a:spcAft>
                <a:spcPts val="600"/>
              </a:spcAft>
              <a:buClrTx/>
              <a:buSzTx/>
              <a:buFontTx/>
              <a:buNone/>
            </a:pPr>
            <a:r>
              <a:rPr lang="en-US" altLang="en-US" sz="2000" b="1">
                <a:latin typeface="Arial" panose="020B0604020202020204" pitchFamily="34" charset="0"/>
              </a:rPr>
              <a:t>Affiliate Program</a:t>
            </a:r>
            <a:r>
              <a:rPr lang="en-US" altLang="en-US" sz="2000">
                <a:latin typeface="Arial" panose="020B0604020202020204" pitchFamily="34" charset="0"/>
              </a:rPr>
              <a:t> </a:t>
            </a:r>
          </a:p>
        </p:txBody>
      </p:sp>
    </p:spTree>
    <p:extLst>
      <p:ext uri="{BB962C8B-B14F-4D97-AF65-F5344CB8AC3E}">
        <p14:creationId xmlns:p14="http://schemas.microsoft.com/office/powerpoint/2010/main" val="1042073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1746" name="Rectangle 2"/>
          <p:cNvSpPr>
            <a:spLocks noGrp="1" noChangeArrowheads="1"/>
          </p:cNvSpPr>
          <p:nvPr>
            <p:ph type="title"/>
          </p:nvPr>
        </p:nvSpPr>
        <p:spPr>
          <a:xfrm>
            <a:off x="958506" y="800392"/>
            <a:ext cx="10264697" cy="1212102"/>
          </a:xfrm>
        </p:spPr>
        <p:txBody>
          <a:bodyPr>
            <a:normAutofit/>
          </a:bodyPr>
          <a:lstStyle/>
          <a:p>
            <a:pPr eaLnBrk="1" hangingPunct="1"/>
            <a:r>
              <a:rPr lang="en-US" altLang="en-US" sz="4000">
                <a:solidFill>
                  <a:srgbClr val="FFFFFF"/>
                </a:solidFill>
              </a:rPr>
              <a:t>Affiliate Screening </a:t>
            </a:r>
          </a:p>
        </p:txBody>
      </p:sp>
      <p:sp>
        <p:nvSpPr>
          <p:cNvPr id="31747" name="Rectangle 3"/>
          <p:cNvSpPr>
            <a:spLocks noGrp="1" noChangeArrowheads="1"/>
          </p:cNvSpPr>
          <p:nvPr>
            <p:ph type="body" idx="1"/>
          </p:nvPr>
        </p:nvSpPr>
        <p:spPr>
          <a:xfrm>
            <a:off x="1367624" y="2490436"/>
            <a:ext cx="9708995" cy="3567173"/>
          </a:xfrm>
        </p:spPr>
        <p:txBody>
          <a:bodyPr anchor="ctr">
            <a:normAutofit/>
          </a:bodyPr>
          <a:lstStyle/>
          <a:p>
            <a:pPr eaLnBrk="1" hangingPunct="1"/>
            <a:r>
              <a:rPr lang="en-US" altLang="en-US" sz="2400"/>
              <a:t>You will want to review all Web sites requesting to participate in your affiliate program. This helps to ensure that sites with questionable content do not display a banner to your site. In most cases, the quality of the affiliate's Web site is not the issue, only the nature of the content for the site. </a:t>
            </a:r>
          </a:p>
        </p:txBody>
      </p:sp>
      <p:sp>
        <p:nvSpPr>
          <p:cNvPr id="31748" name="Rectangle 4"/>
          <p:cNvSpPr>
            <a:spLocks noChangeArrowheads="1"/>
          </p:cNvSpPr>
          <p:nvPr/>
        </p:nvSpPr>
        <p:spPr bwMode="auto">
          <a:xfrm>
            <a:off x="1524001" y="1"/>
            <a:ext cx="2297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Candara" panose="020E0502030303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Candara" panose="020E0502030303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Candara" panose="020E0502030303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Candara" panose="020E0502030303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9pPr>
          </a:lstStyle>
          <a:p>
            <a:pPr eaLnBrk="1" hangingPunct="1">
              <a:spcBef>
                <a:spcPct val="0"/>
              </a:spcBef>
              <a:spcAft>
                <a:spcPts val="600"/>
              </a:spcAft>
              <a:buClrTx/>
              <a:buSzTx/>
              <a:buFontTx/>
              <a:buNone/>
            </a:pPr>
            <a:r>
              <a:rPr lang="en-US" altLang="en-US" sz="2000" b="1">
                <a:latin typeface="Arial" panose="020B0604020202020204" pitchFamily="34" charset="0"/>
              </a:rPr>
              <a:t>Affiliate Program</a:t>
            </a:r>
            <a:r>
              <a:rPr lang="en-US" altLang="en-US" sz="2000">
                <a:latin typeface="Arial" panose="020B0604020202020204" pitchFamily="34" charset="0"/>
              </a:rPr>
              <a:t> </a:t>
            </a:r>
          </a:p>
        </p:txBody>
      </p:sp>
    </p:spTree>
    <p:extLst>
      <p:ext uri="{BB962C8B-B14F-4D97-AF65-F5344CB8AC3E}">
        <p14:creationId xmlns:p14="http://schemas.microsoft.com/office/powerpoint/2010/main" val="3075005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AF33619-A151-4EDA-A943-CD3ED3CC96F6}"/>
              </a:ext>
            </a:extLst>
          </p:cNvPr>
          <p:cNvSpPr>
            <a:spLocks noGrp="1"/>
          </p:cNvSpPr>
          <p:nvPr>
            <p:ph type="title"/>
          </p:nvPr>
        </p:nvSpPr>
        <p:spPr>
          <a:xfrm>
            <a:off x="958506" y="800392"/>
            <a:ext cx="10264697" cy="1212102"/>
          </a:xfrm>
        </p:spPr>
        <p:txBody>
          <a:bodyPr>
            <a:normAutofit/>
          </a:bodyPr>
          <a:lstStyle/>
          <a:p>
            <a:r>
              <a:rPr lang="en-SG" sz="4000">
                <a:solidFill>
                  <a:srgbClr val="FFFFFF"/>
                </a:solidFill>
              </a:rPr>
              <a:t>Strategic Issues and Questions </a:t>
            </a:r>
          </a:p>
        </p:txBody>
      </p:sp>
      <p:sp>
        <p:nvSpPr>
          <p:cNvPr id="3" name="Content Placeholder 2">
            <a:extLst>
              <a:ext uri="{FF2B5EF4-FFF2-40B4-BE49-F238E27FC236}">
                <a16:creationId xmlns:a16="http://schemas.microsoft.com/office/drawing/2014/main" id="{6ECFE340-170E-4D87-843E-94F787487063}"/>
              </a:ext>
            </a:extLst>
          </p:cNvPr>
          <p:cNvSpPr>
            <a:spLocks noGrp="1"/>
          </p:cNvSpPr>
          <p:nvPr>
            <p:ph idx="1"/>
          </p:nvPr>
        </p:nvSpPr>
        <p:spPr>
          <a:xfrm>
            <a:off x="1367624" y="2490436"/>
            <a:ext cx="9708995" cy="3567173"/>
          </a:xfrm>
        </p:spPr>
        <p:txBody>
          <a:bodyPr anchor="ctr">
            <a:normAutofit/>
          </a:bodyPr>
          <a:lstStyle/>
          <a:p>
            <a:r>
              <a:rPr lang="en-SG" sz="2000"/>
              <a:t>In the past, from 2000 to 2010, the first step in building an online brand was to build a Web site, and then try to attract an audience.</a:t>
            </a:r>
          </a:p>
          <a:p>
            <a:r>
              <a:rPr lang="en-SG" sz="2000"/>
              <a:t> The most common “</a:t>
            </a:r>
            <a:r>
              <a:rPr lang="en-SG" sz="2000" b="1"/>
              <a:t>traditional</a:t>
            </a:r>
            <a:r>
              <a:rPr lang="en-SG" sz="2000"/>
              <a:t>” marketing techniques for establishing a brand and attracting customers were </a:t>
            </a:r>
            <a:r>
              <a:rPr lang="en-SG" sz="2000" b="1"/>
              <a:t>search engine marketing</a:t>
            </a:r>
            <a:r>
              <a:rPr lang="en-SG" sz="2000"/>
              <a:t>, </a:t>
            </a:r>
            <a:r>
              <a:rPr lang="en-SG" sz="2000" b="1"/>
              <a:t>display ads</a:t>
            </a:r>
            <a:r>
              <a:rPr lang="en-SG" sz="2000"/>
              <a:t>, </a:t>
            </a:r>
            <a:r>
              <a:rPr lang="en-SG" sz="2000" b="1"/>
              <a:t>e-mail campaigns</a:t>
            </a:r>
            <a:r>
              <a:rPr lang="en-SG" sz="2000"/>
              <a:t>, and </a:t>
            </a:r>
            <a:r>
              <a:rPr lang="en-SG" sz="2000" b="1"/>
              <a:t>affiliate programs</a:t>
            </a:r>
            <a:r>
              <a:rPr lang="en-SG" sz="2000"/>
              <a:t>. </a:t>
            </a:r>
          </a:p>
          <a:p>
            <a:r>
              <a:rPr lang="en-SG" sz="2000"/>
              <a:t>This is still the case: building a Web site is still a first step, and the “traditional” online marketing techniques are still the main powerhouses of brand creation and online sales revenue in 2013.</a:t>
            </a:r>
          </a:p>
          <a:p>
            <a:r>
              <a:rPr lang="en-SG" sz="2000"/>
              <a:t> But today, marketers need to take a much broader view of the online marketing challenge, and to consider other media channels for attracting an audience such as social network sites and mobile devices, in concert with traditional Web sites. </a:t>
            </a:r>
          </a:p>
        </p:txBody>
      </p:sp>
    </p:spTree>
    <p:extLst>
      <p:ext uri="{BB962C8B-B14F-4D97-AF65-F5344CB8AC3E}">
        <p14:creationId xmlns:p14="http://schemas.microsoft.com/office/powerpoint/2010/main" val="888861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2770" name="Rectangle 2"/>
          <p:cNvSpPr>
            <a:spLocks noGrp="1" noChangeArrowheads="1"/>
          </p:cNvSpPr>
          <p:nvPr>
            <p:ph type="title"/>
          </p:nvPr>
        </p:nvSpPr>
        <p:spPr>
          <a:xfrm>
            <a:off x="958506" y="800392"/>
            <a:ext cx="10264697" cy="1212102"/>
          </a:xfrm>
        </p:spPr>
        <p:txBody>
          <a:bodyPr>
            <a:normAutofit/>
          </a:bodyPr>
          <a:lstStyle/>
          <a:p>
            <a:pPr eaLnBrk="1" hangingPunct="1"/>
            <a:r>
              <a:rPr lang="en-US" altLang="en-US" sz="4000">
                <a:solidFill>
                  <a:srgbClr val="FFFFFF"/>
                </a:solidFill>
              </a:rPr>
              <a:t>Affiliate Approval Notice </a:t>
            </a:r>
          </a:p>
        </p:txBody>
      </p:sp>
      <p:sp>
        <p:nvSpPr>
          <p:cNvPr id="32771" name="Rectangle 3"/>
          <p:cNvSpPr>
            <a:spLocks noGrp="1" noChangeArrowheads="1"/>
          </p:cNvSpPr>
          <p:nvPr>
            <p:ph type="body" idx="1"/>
          </p:nvPr>
        </p:nvSpPr>
        <p:spPr>
          <a:xfrm>
            <a:off x="1367624" y="2490436"/>
            <a:ext cx="9708995" cy="3567173"/>
          </a:xfrm>
        </p:spPr>
        <p:txBody>
          <a:bodyPr anchor="ctr">
            <a:normAutofit/>
          </a:bodyPr>
          <a:lstStyle/>
          <a:p>
            <a:pPr eaLnBrk="1" hangingPunct="1"/>
            <a:r>
              <a:rPr lang="en-US" altLang="en-US" sz="2400"/>
              <a:t>Once approved, you should send a confirmation email to new affiliates along with their affiliate ID and instructions on how to place the ad banner or link on their site. You should also remind them of any restrictions included in the affiliate agreement terms within the email. </a:t>
            </a:r>
          </a:p>
        </p:txBody>
      </p:sp>
      <p:sp>
        <p:nvSpPr>
          <p:cNvPr id="32772" name="Rectangle 4"/>
          <p:cNvSpPr>
            <a:spLocks noChangeArrowheads="1"/>
          </p:cNvSpPr>
          <p:nvPr/>
        </p:nvSpPr>
        <p:spPr bwMode="auto">
          <a:xfrm>
            <a:off x="1524001" y="1"/>
            <a:ext cx="2297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Candara" panose="020E0502030303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Candara" panose="020E0502030303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Candara" panose="020E0502030303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Candara" panose="020E0502030303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9pPr>
          </a:lstStyle>
          <a:p>
            <a:pPr eaLnBrk="1" hangingPunct="1">
              <a:spcBef>
                <a:spcPct val="0"/>
              </a:spcBef>
              <a:spcAft>
                <a:spcPts val="600"/>
              </a:spcAft>
              <a:buClrTx/>
              <a:buSzTx/>
              <a:buFontTx/>
              <a:buNone/>
            </a:pPr>
            <a:r>
              <a:rPr lang="en-US" altLang="en-US" sz="2000" b="1">
                <a:latin typeface="Arial" panose="020B0604020202020204" pitchFamily="34" charset="0"/>
              </a:rPr>
              <a:t>Affiliate Program</a:t>
            </a:r>
            <a:r>
              <a:rPr lang="en-US" altLang="en-US" sz="2000">
                <a:latin typeface="Arial" panose="020B0604020202020204" pitchFamily="34" charset="0"/>
              </a:rPr>
              <a:t> </a:t>
            </a:r>
          </a:p>
        </p:txBody>
      </p:sp>
    </p:spTree>
    <p:extLst>
      <p:ext uri="{BB962C8B-B14F-4D97-AF65-F5344CB8AC3E}">
        <p14:creationId xmlns:p14="http://schemas.microsoft.com/office/powerpoint/2010/main" val="4212275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3794" name="Rectangle 2"/>
          <p:cNvSpPr>
            <a:spLocks noGrp="1" noChangeArrowheads="1"/>
          </p:cNvSpPr>
          <p:nvPr>
            <p:ph type="title"/>
          </p:nvPr>
        </p:nvSpPr>
        <p:spPr>
          <a:xfrm>
            <a:off x="958506" y="800392"/>
            <a:ext cx="10264697" cy="1212102"/>
          </a:xfrm>
        </p:spPr>
        <p:txBody>
          <a:bodyPr>
            <a:normAutofit/>
          </a:bodyPr>
          <a:lstStyle/>
          <a:p>
            <a:pPr eaLnBrk="1" hangingPunct="1"/>
            <a:r>
              <a:rPr lang="en-US" altLang="en-US" sz="4000">
                <a:solidFill>
                  <a:srgbClr val="FFFFFF"/>
                </a:solidFill>
              </a:rPr>
              <a:t>Affiliate Code </a:t>
            </a:r>
          </a:p>
        </p:txBody>
      </p:sp>
      <p:sp>
        <p:nvSpPr>
          <p:cNvPr id="33795" name="Rectangle 3"/>
          <p:cNvSpPr>
            <a:spLocks noGrp="1" noChangeArrowheads="1"/>
          </p:cNvSpPr>
          <p:nvPr>
            <p:ph type="body" idx="1"/>
          </p:nvPr>
        </p:nvSpPr>
        <p:spPr>
          <a:xfrm>
            <a:off x="1367624" y="2490436"/>
            <a:ext cx="9708995" cy="3567173"/>
          </a:xfrm>
        </p:spPr>
        <p:txBody>
          <a:bodyPr anchor="ctr">
            <a:normAutofit/>
          </a:bodyPr>
          <a:lstStyle/>
          <a:p>
            <a:pPr eaLnBrk="1" hangingPunct="1"/>
            <a:r>
              <a:rPr lang="en-US" altLang="en-US" sz="2400"/>
              <a:t>For an affiliate to get credit, they need an affiliate ID. These typically come in two flavors, a promocode or an affiliate code. An affiliate code is granted to owners of Web sites that have been approved for linking to your site.</a:t>
            </a:r>
            <a:br>
              <a:rPr lang="en-US" altLang="en-US" sz="2400"/>
            </a:br>
            <a:endParaRPr lang="en-US" altLang="en-US" sz="2400"/>
          </a:p>
          <a:p>
            <a:pPr eaLnBrk="1" hangingPunct="1"/>
            <a:r>
              <a:rPr lang="en-US" altLang="en-US" sz="2400"/>
              <a:t>The affiliate code is added to their link to your site so that they can get credit for sales coming from their site. The example below passes the affiliate code 1047917.</a:t>
            </a:r>
            <a:br>
              <a:rPr lang="en-US" altLang="en-US" sz="2400"/>
            </a:br>
            <a:br>
              <a:rPr lang="en-US" altLang="en-US" sz="2400"/>
            </a:br>
            <a:r>
              <a:rPr lang="en-US" altLang="en-US" sz="2400"/>
              <a:t>Affiliate link sample syntax:</a:t>
            </a:r>
            <a:br>
              <a:rPr lang="en-US" altLang="en-US" sz="2400"/>
            </a:br>
            <a:r>
              <a:rPr lang="en-US" altLang="en-US" sz="2400">
                <a:hlinkClick r:id="rId2"/>
              </a:rPr>
              <a:t>http://www.webmastercertification.com/wcoassociate.cfm?aff=1047917</a:t>
            </a:r>
            <a:r>
              <a:rPr lang="en-US" altLang="en-US" sz="2400"/>
              <a:t> </a:t>
            </a:r>
          </a:p>
        </p:txBody>
      </p:sp>
      <p:sp>
        <p:nvSpPr>
          <p:cNvPr id="33796" name="Rectangle 4"/>
          <p:cNvSpPr>
            <a:spLocks noChangeArrowheads="1"/>
          </p:cNvSpPr>
          <p:nvPr/>
        </p:nvSpPr>
        <p:spPr bwMode="auto">
          <a:xfrm>
            <a:off x="1524001" y="1"/>
            <a:ext cx="2297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Candara" panose="020E0502030303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Candara" panose="020E0502030303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Candara" panose="020E0502030303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Candara" panose="020E0502030303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9pPr>
          </a:lstStyle>
          <a:p>
            <a:pPr eaLnBrk="1" hangingPunct="1">
              <a:spcBef>
                <a:spcPct val="0"/>
              </a:spcBef>
              <a:spcAft>
                <a:spcPts val="600"/>
              </a:spcAft>
              <a:buClrTx/>
              <a:buSzTx/>
              <a:buFontTx/>
              <a:buNone/>
            </a:pPr>
            <a:r>
              <a:rPr lang="en-US" altLang="en-US" sz="2000" b="1">
                <a:latin typeface="Arial" panose="020B0604020202020204" pitchFamily="34" charset="0"/>
              </a:rPr>
              <a:t>Affiliate Program</a:t>
            </a:r>
            <a:r>
              <a:rPr lang="en-US" altLang="en-US" sz="2000">
                <a:latin typeface="Arial" panose="020B0604020202020204" pitchFamily="34" charset="0"/>
              </a:rPr>
              <a:t> </a:t>
            </a:r>
          </a:p>
        </p:txBody>
      </p:sp>
    </p:spTree>
    <p:extLst>
      <p:ext uri="{BB962C8B-B14F-4D97-AF65-F5344CB8AC3E}">
        <p14:creationId xmlns:p14="http://schemas.microsoft.com/office/powerpoint/2010/main" val="13249209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4818" name="Rectangle 2"/>
          <p:cNvSpPr>
            <a:spLocks noGrp="1" noChangeArrowheads="1"/>
          </p:cNvSpPr>
          <p:nvPr>
            <p:ph type="title"/>
          </p:nvPr>
        </p:nvSpPr>
        <p:spPr>
          <a:xfrm>
            <a:off x="958506" y="800392"/>
            <a:ext cx="10264697" cy="1212102"/>
          </a:xfrm>
        </p:spPr>
        <p:txBody>
          <a:bodyPr>
            <a:normAutofit/>
          </a:bodyPr>
          <a:lstStyle/>
          <a:p>
            <a:pPr eaLnBrk="1" hangingPunct="1"/>
            <a:r>
              <a:rPr lang="en-US" altLang="en-US" sz="4000">
                <a:solidFill>
                  <a:srgbClr val="FFFFFF"/>
                </a:solidFill>
              </a:rPr>
              <a:t>Affiliate Tracking </a:t>
            </a:r>
          </a:p>
        </p:txBody>
      </p:sp>
      <p:sp>
        <p:nvSpPr>
          <p:cNvPr id="34819" name="Rectangle 3"/>
          <p:cNvSpPr>
            <a:spLocks noGrp="1" noChangeArrowheads="1"/>
          </p:cNvSpPr>
          <p:nvPr>
            <p:ph type="body" idx="1"/>
          </p:nvPr>
        </p:nvSpPr>
        <p:spPr>
          <a:xfrm>
            <a:off x="1367624" y="2490436"/>
            <a:ext cx="9708995" cy="3567173"/>
          </a:xfrm>
        </p:spPr>
        <p:txBody>
          <a:bodyPr anchor="ctr">
            <a:normAutofit/>
          </a:bodyPr>
          <a:lstStyle/>
          <a:p>
            <a:r>
              <a:rPr lang="en-US" sz="2400" dirty="0"/>
              <a:t>Affiliate tracking is the process of managing and tracking marketing activities, usually through the use of a special software and different plugins installed in affiliate websites. </a:t>
            </a:r>
            <a:br>
              <a:rPr lang="en-US" sz="2400" dirty="0"/>
            </a:br>
            <a:br>
              <a:rPr lang="en-US" sz="2400" dirty="0"/>
            </a:br>
            <a:r>
              <a:rPr lang="en-US" sz="2400" dirty="0"/>
              <a:t>The sales, conversions and clicks from affiliate websites are being tracked in order to measure the performance of affiliates. This is to allow the owner of affiliate networks to track the performance of their affiliates in order to measure which ones are driving traffic and revenue and to be able to give proper compensation.</a:t>
            </a:r>
            <a:endParaRPr lang="en-US" altLang="en-US" sz="2400"/>
          </a:p>
        </p:txBody>
      </p:sp>
      <p:sp>
        <p:nvSpPr>
          <p:cNvPr id="34820" name="Rectangle 4"/>
          <p:cNvSpPr>
            <a:spLocks noChangeArrowheads="1"/>
          </p:cNvSpPr>
          <p:nvPr/>
        </p:nvSpPr>
        <p:spPr bwMode="auto">
          <a:xfrm>
            <a:off x="1524001" y="1"/>
            <a:ext cx="2297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Candara" panose="020E0502030303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Candara" panose="020E0502030303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Candara" panose="020E0502030303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Candara" panose="020E0502030303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9pPr>
          </a:lstStyle>
          <a:p>
            <a:pPr eaLnBrk="1" hangingPunct="1">
              <a:spcBef>
                <a:spcPct val="0"/>
              </a:spcBef>
              <a:spcAft>
                <a:spcPts val="600"/>
              </a:spcAft>
              <a:buClrTx/>
              <a:buSzTx/>
              <a:buFontTx/>
              <a:buNone/>
            </a:pPr>
            <a:r>
              <a:rPr lang="en-US" altLang="en-US" sz="2000" b="1">
                <a:latin typeface="Arial" panose="020B0604020202020204" pitchFamily="34" charset="0"/>
              </a:rPr>
              <a:t>Affiliate Program</a:t>
            </a:r>
            <a:r>
              <a:rPr lang="en-US" altLang="en-US" sz="2000">
                <a:latin typeface="Arial" panose="020B0604020202020204" pitchFamily="34" charset="0"/>
              </a:rPr>
              <a:t> </a:t>
            </a:r>
          </a:p>
        </p:txBody>
      </p:sp>
    </p:spTree>
    <p:extLst>
      <p:ext uri="{BB962C8B-B14F-4D97-AF65-F5344CB8AC3E}">
        <p14:creationId xmlns:p14="http://schemas.microsoft.com/office/powerpoint/2010/main" val="30988878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5842" name="Rectangle 2"/>
          <p:cNvSpPr>
            <a:spLocks noGrp="1" noChangeArrowheads="1"/>
          </p:cNvSpPr>
          <p:nvPr>
            <p:ph type="title"/>
          </p:nvPr>
        </p:nvSpPr>
        <p:spPr>
          <a:xfrm>
            <a:off x="958506" y="800392"/>
            <a:ext cx="10264697" cy="1212102"/>
          </a:xfrm>
        </p:spPr>
        <p:txBody>
          <a:bodyPr>
            <a:normAutofit/>
          </a:bodyPr>
          <a:lstStyle/>
          <a:p>
            <a:pPr eaLnBrk="1" hangingPunct="1"/>
            <a:r>
              <a:rPr lang="en-US" altLang="en-US" sz="4000">
                <a:solidFill>
                  <a:srgbClr val="FFFFFF"/>
                </a:solidFill>
              </a:rPr>
              <a:t>Affiliate Graphics </a:t>
            </a:r>
          </a:p>
        </p:txBody>
      </p:sp>
      <p:sp>
        <p:nvSpPr>
          <p:cNvPr id="35843" name="Rectangle 3"/>
          <p:cNvSpPr>
            <a:spLocks noGrp="1" noChangeArrowheads="1"/>
          </p:cNvSpPr>
          <p:nvPr>
            <p:ph type="body" idx="1"/>
          </p:nvPr>
        </p:nvSpPr>
        <p:spPr>
          <a:xfrm>
            <a:off x="1367624" y="2490436"/>
            <a:ext cx="9708995" cy="3567173"/>
          </a:xfrm>
        </p:spPr>
        <p:txBody>
          <a:bodyPr anchor="ctr">
            <a:normAutofit/>
          </a:bodyPr>
          <a:lstStyle/>
          <a:p>
            <a:pPr eaLnBrk="1" hangingPunct="1"/>
            <a:r>
              <a:rPr lang="en-US" altLang="en-US" sz="1700"/>
              <a:t>You will need to provide some graphics and link code to your affiliates so they can easily link to your site. The code would be the same for everyone except the affiliate ID would be different. The example below is a sample of what is used with Webmaster Certification Online's affiliate program.</a:t>
            </a:r>
            <a:br>
              <a:rPr lang="en-US" altLang="en-US" sz="1700"/>
            </a:br>
            <a:br>
              <a:rPr lang="en-US" altLang="en-US" sz="1700"/>
            </a:br>
            <a:r>
              <a:rPr lang="en-US" altLang="en-US" sz="1700"/>
              <a:t>Result:</a:t>
            </a:r>
            <a:br>
              <a:rPr lang="en-US" altLang="en-US" sz="1700"/>
            </a:br>
            <a:r>
              <a:rPr lang="en-US" altLang="en-US" sz="1700">
                <a:hlinkClick r:id="rId2"/>
              </a:rPr>
              <a:t> </a:t>
            </a:r>
            <a:br>
              <a:rPr lang="en-US" altLang="en-US" sz="1700"/>
            </a:br>
            <a:br>
              <a:rPr lang="en-US" altLang="en-US" sz="1700"/>
            </a:br>
            <a:r>
              <a:rPr lang="en-US" altLang="en-US" sz="1700"/>
              <a:t>Source Code:</a:t>
            </a:r>
            <a:br>
              <a:rPr lang="en-US" altLang="en-US" sz="1700"/>
            </a:br>
            <a:r>
              <a:rPr lang="en-US" altLang="en-US" sz="1700"/>
              <a:t>&lt;a href=http://www.webmastercertification.com/aff.cfm?aff=21099&gt;</a:t>
            </a:r>
            <a:br>
              <a:rPr lang="en-US" altLang="en-US" sz="1700"/>
            </a:br>
            <a:r>
              <a:rPr lang="en-US" altLang="en-US" sz="1700"/>
              <a:t>&lt;img src=http://www.webmastercertification.com/images/aff3.gif</a:t>
            </a:r>
            <a:br>
              <a:rPr lang="en-US" altLang="en-US" sz="1700"/>
            </a:br>
            <a:r>
              <a:rPr lang="en-US" altLang="en-US" sz="1700"/>
              <a:t>width=230 height=33 border=0 hspace=0 alt="Get Webmaster Certified"&gt;&lt;/a&gt;</a:t>
            </a:r>
            <a:br>
              <a:rPr lang="en-US" altLang="en-US" sz="1700"/>
            </a:br>
            <a:endParaRPr lang="en-US" altLang="en-US" sz="1700"/>
          </a:p>
          <a:p>
            <a:pPr eaLnBrk="1" hangingPunct="1"/>
            <a:r>
              <a:rPr lang="en-US" altLang="en-US" sz="1700"/>
              <a:t>You are encouraged to offer multiple graphic options in different sizes and colors to allow for more compatibility with your affiliate Web sites. </a:t>
            </a:r>
          </a:p>
        </p:txBody>
      </p:sp>
      <p:sp>
        <p:nvSpPr>
          <p:cNvPr id="35844" name="Rectangle 4"/>
          <p:cNvSpPr>
            <a:spLocks noChangeArrowheads="1"/>
          </p:cNvSpPr>
          <p:nvPr/>
        </p:nvSpPr>
        <p:spPr bwMode="auto">
          <a:xfrm>
            <a:off x="1524001" y="1"/>
            <a:ext cx="2297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Candara" panose="020E0502030303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Candara" panose="020E0502030303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Candara" panose="020E0502030303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Candara" panose="020E0502030303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Candara" panose="020E0502030303020204" pitchFamily="34" charset="0"/>
              </a:defRPr>
            </a:lvl9pPr>
          </a:lstStyle>
          <a:p>
            <a:pPr eaLnBrk="1" hangingPunct="1">
              <a:spcBef>
                <a:spcPct val="0"/>
              </a:spcBef>
              <a:spcAft>
                <a:spcPts val="600"/>
              </a:spcAft>
              <a:buClrTx/>
              <a:buSzTx/>
              <a:buFontTx/>
              <a:buNone/>
            </a:pPr>
            <a:r>
              <a:rPr lang="en-US" altLang="en-US" sz="2000" b="1">
                <a:latin typeface="Arial" panose="020B0604020202020204" pitchFamily="34" charset="0"/>
              </a:rPr>
              <a:t>Affiliate Program</a:t>
            </a:r>
            <a:r>
              <a:rPr lang="en-US" altLang="en-US" sz="2000">
                <a:latin typeface="Arial" panose="020B0604020202020204" pitchFamily="34" charset="0"/>
              </a:rPr>
              <a:t> </a:t>
            </a:r>
          </a:p>
        </p:txBody>
      </p:sp>
    </p:spTree>
    <p:extLst>
      <p:ext uri="{BB962C8B-B14F-4D97-AF65-F5344CB8AC3E}">
        <p14:creationId xmlns:p14="http://schemas.microsoft.com/office/powerpoint/2010/main" val="2871497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1CA1804-2F07-41A3-9824-C227BC9F106E}"/>
              </a:ext>
            </a:extLst>
          </p:cNvPr>
          <p:cNvSpPr>
            <a:spLocks noGrp="1"/>
          </p:cNvSpPr>
          <p:nvPr>
            <p:ph type="title"/>
          </p:nvPr>
        </p:nvSpPr>
        <p:spPr>
          <a:xfrm>
            <a:off x="958506" y="800392"/>
            <a:ext cx="10264697" cy="1212102"/>
          </a:xfrm>
        </p:spPr>
        <p:txBody>
          <a:bodyPr>
            <a:normAutofit/>
          </a:bodyPr>
          <a:lstStyle/>
          <a:p>
            <a:r>
              <a:rPr lang="en-SG" sz="4000" dirty="0" err="1">
                <a:solidFill>
                  <a:srgbClr val="FFFFFF"/>
                </a:solidFill>
              </a:rPr>
              <a:t>Cont</a:t>
            </a:r>
            <a:r>
              <a:rPr lang="en-SG" sz="4000" dirty="0">
                <a:solidFill>
                  <a:srgbClr val="FFFFFF"/>
                </a:solidFill>
              </a:rPr>
              <a:t>…</a:t>
            </a:r>
          </a:p>
        </p:txBody>
      </p:sp>
      <p:sp>
        <p:nvSpPr>
          <p:cNvPr id="3" name="Content Placeholder 2">
            <a:extLst>
              <a:ext uri="{FF2B5EF4-FFF2-40B4-BE49-F238E27FC236}">
                <a16:creationId xmlns:a16="http://schemas.microsoft.com/office/drawing/2014/main" id="{C715155E-031E-480E-A52C-88BCC96572F9}"/>
              </a:ext>
            </a:extLst>
          </p:cNvPr>
          <p:cNvSpPr>
            <a:spLocks noGrp="1"/>
          </p:cNvSpPr>
          <p:nvPr>
            <p:ph idx="1"/>
          </p:nvPr>
        </p:nvSpPr>
        <p:spPr>
          <a:xfrm>
            <a:off x="1367624" y="2490436"/>
            <a:ext cx="9708995" cy="3567173"/>
          </a:xfrm>
        </p:spPr>
        <p:txBody>
          <a:bodyPr anchor="ctr">
            <a:normAutofit/>
          </a:bodyPr>
          <a:lstStyle/>
          <a:p>
            <a:r>
              <a:rPr lang="en-SG" sz="1700"/>
              <a:t>The five main elements of a comprehensive multi-channel marketing plan are: </a:t>
            </a:r>
            <a:r>
              <a:rPr lang="en-SG" sz="1700" b="1"/>
              <a:t>Web site</a:t>
            </a:r>
            <a:r>
              <a:rPr lang="en-SG" sz="1700"/>
              <a:t>, </a:t>
            </a:r>
            <a:r>
              <a:rPr lang="en-SG" sz="1700" b="1"/>
              <a:t>traditional online marketing</a:t>
            </a:r>
            <a:r>
              <a:rPr lang="en-SG" sz="1700"/>
              <a:t>, </a:t>
            </a:r>
            <a:r>
              <a:rPr lang="en-SG" sz="1700" b="1"/>
              <a:t>social marketing</a:t>
            </a:r>
            <a:r>
              <a:rPr lang="en-SG" sz="1700"/>
              <a:t>, </a:t>
            </a:r>
            <a:r>
              <a:rPr lang="en-SG" sz="1700" b="1"/>
              <a:t>mobile marketing</a:t>
            </a:r>
            <a:r>
              <a:rPr lang="en-SG" sz="1700"/>
              <a:t>, and </a:t>
            </a:r>
            <a:r>
              <a:rPr lang="en-SG" sz="1700" b="1"/>
              <a:t>offline marketing</a:t>
            </a:r>
            <a:r>
              <a:rPr lang="en-SG" sz="1700"/>
              <a:t>. </a:t>
            </a:r>
          </a:p>
          <a:p>
            <a:r>
              <a:rPr lang="en-SG" sz="1700"/>
              <a:t>There are five major types of marketing, and a variety of different platforms that perform different functions. </a:t>
            </a:r>
          </a:p>
          <a:p>
            <a:r>
              <a:rPr lang="en-SG" sz="1700"/>
              <a:t>If you’re a manager of a start-up, or the Web site manager of an existing commercial Web site, you face a number of strategic questions. </a:t>
            </a:r>
          </a:p>
          <a:p>
            <a:pPr lvl="1"/>
            <a:r>
              <a:rPr lang="en-SG" sz="1700"/>
              <a:t>Where should you focus first?</a:t>
            </a:r>
          </a:p>
          <a:p>
            <a:pPr lvl="2"/>
            <a:r>
              <a:rPr lang="en-SG" sz="1700"/>
              <a:t> Build a Web site, develop a blog, or jump into developing a Facebook presence? </a:t>
            </a:r>
          </a:p>
          <a:p>
            <a:pPr lvl="2"/>
            <a:r>
              <a:rPr lang="en-SG" sz="1700"/>
              <a:t>If you have a successful Web site that already uses search engine marketing and display ads, where should you go next: develop a social network presence or use offline media? </a:t>
            </a:r>
          </a:p>
          <a:p>
            <a:pPr lvl="2"/>
            <a:r>
              <a:rPr lang="en-SG" sz="1700"/>
              <a:t>Does your firm have the resources to maintain a social media marketing campaign? </a:t>
            </a:r>
          </a:p>
        </p:txBody>
      </p:sp>
    </p:spTree>
    <p:extLst>
      <p:ext uri="{BB962C8B-B14F-4D97-AF65-F5344CB8AC3E}">
        <p14:creationId xmlns:p14="http://schemas.microsoft.com/office/powerpoint/2010/main" val="3429364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18117-B1F3-4C26-A3D6-95DC2576779A}"/>
              </a:ext>
            </a:extLst>
          </p:cNvPr>
          <p:cNvSpPr>
            <a:spLocks noGrp="1"/>
          </p:cNvSpPr>
          <p:nvPr>
            <p:ph type="title"/>
          </p:nvPr>
        </p:nvSpPr>
        <p:spPr>
          <a:xfrm>
            <a:off x="841248" y="334644"/>
            <a:ext cx="10509504" cy="1076914"/>
          </a:xfrm>
        </p:spPr>
        <p:txBody>
          <a:bodyPr anchor="ctr">
            <a:normAutofit/>
          </a:bodyPr>
          <a:lstStyle/>
          <a:p>
            <a:r>
              <a:rPr lang="en-SG" sz="4000"/>
              <a:t>Cont….</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E9E0387-148C-4713-B162-9BADCE8E65D8}"/>
              </a:ext>
            </a:extLst>
          </p:cNvPr>
          <p:cNvGraphicFramePr>
            <a:graphicFrameLocks noGrp="1"/>
          </p:cNvGraphicFramePr>
          <p:nvPr>
            <p:ph idx="1"/>
            <p:extLst>
              <p:ext uri="{D42A27DB-BD31-4B8C-83A1-F6EECF244321}">
                <p14:modId xmlns:p14="http://schemas.microsoft.com/office/powerpoint/2010/main" val="2865002119"/>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6730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9A715A5-1513-4B42-900B-318602A1AB8B}"/>
              </a:ext>
            </a:extLst>
          </p:cNvPr>
          <p:cNvSpPr>
            <a:spLocks noGrp="1"/>
          </p:cNvSpPr>
          <p:nvPr>
            <p:ph type="title"/>
          </p:nvPr>
        </p:nvSpPr>
        <p:spPr>
          <a:xfrm>
            <a:off x="958506" y="800392"/>
            <a:ext cx="10264697" cy="1212102"/>
          </a:xfrm>
        </p:spPr>
        <p:txBody>
          <a:bodyPr>
            <a:normAutofit/>
          </a:bodyPr>
          <a:lstStyle/>
          <a:p>
            <a:endParaRPr lang="en-SG" sz="4000">
              <a:solidFill>
                <a:srgbClr val="FFFFFF"/>
              </a:solidFill>
            </a:endParaRPr>
          </a:p>
        </p:txBody>
      </p:sp>
      <p:sp>
        <p:nvSpPr>
          <p:cNvPr id="3" name="Content Placeholder 2">
            <a:extLst>
              <a:ext uri="{FF2B5EF4-FFF2-40B4-BE49-F238E27FC236}">
                <a16:creationId xmlns:a16="http://schemas.microsoft.com/office/drawing/2014/main" id="{D1B087D9-1C72-4A2D-BDFB-088DDDD7C96A}"/>
              </a:ext>
            </a:extLst>
          </p:cNvPr>
          <p:cNvSpPr>
            <a:spLocks noGrp="1"/>
          </p:cNvSpPr>
          <p:nvPr>
            <p:ph idx="1"/>
          </p:nvPr>
        </p:nvSpPr>
        <p:spPr>
          <a:xfrm>
            <a:off x="1367624" y="2490436"/>
            <a:ext cx="9708995" cy="3567173"/>
          </a:xfrm>
        </p:spPr>
        <p:txBody>
          <a:bodyPr anchor="ctr">
            <a:normAutofit/>
          </a:bodyPr>
          <a:lstStyle/>
          <a:p>
            <a:r>
              <a:rPr lang="en-SG" sz="1500"/>
              <a:t>A third strategic management question involves resource allocation. </a:t>
            </a:r>
          </a:p>
          <a:p>
            <a:r>
              <a:rPr lang="en-SG" sz="1500"/>
              <a:t>There are actually two problems here. </a:t>
            </a:r>
          </a:p>
          <a:p>
            <a:r>
              <a:rPr lang="en-SG" sz="1500"/>
              <a:t>Each of the different major types of marketing, and each of the different platforms, has different metrics to measure its effectiveness. </a:t>
            </a:r>
          </a:p>
          <a:p>
            <a:r>
              <a:rPr lang="en-SG" sz="1500"/>
              <a:t>In some cases, for new social marketing platforms, there is no commonly accepted metric, and few that have withstood critical scrutiny or have a deep experience base providing empirical data. </a:t>
            </a:r>
          </a:p>
          <a:p>
            <a:pPr lvl="1"/>
            <a:r>
              <a:rPr lang="en-SG" sz="1500"/>
              <a:t>For instance, in Facebook marketing, an important metric is how many Likes your Facebook page produces. The connection between Likes and sales is still being explored.</a:t>
            </a:r>
          </a:p>
          <a:p>
            <a:pPr lvl="1"/>
            <a:r>
              <a:rPr lang="en-SG" sz="1500"/>
              <a:t> In search engine marketing, effectiveness is measured by how many clicks your ads are receiving; in display advertising, by how many impressions of your ads are served.</a:t>
            </a:r>
          </a:p>
          <a:p>
            <a:r>
              <a:rPr lang="en-SG" sz="1500"/>
              <a:t> Second, each of these platforms has different costs for Likes, impressions, and clicks. </a:t>
            </a:r>
          </a:p>
          <a:p>
            <a:r>
              <a:rPr lang="en-SG" sz="1500"/>
              <a:t>In order to choose where your marketing resources should be deployed, you will have to link each of these activities to sales revenue. </a:t>
            </a:r>
          </a:p>
        </p:txBody>
      </p:sp>
    </p:spTree>
    <p:extLst>
      <p:ext uri="{BB962C8B-B14F-4D97-AF65-F5344CB8AC3E}">
        <p14:creationId xmlns:p14="http://schemas.microsoft.com/office/powerpoint/2010/main" val="1535375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A4868BD0-A387-493D-805C-1007FE7DA6B8}"/>
              </a:ext>
            </a:extLst>
          </p:cNvPr>
          <p:cNvPicPr>
            <a:picLocks noChangeAspect="1"/>
          </p:cNvPicPr>
          <p:nvPr/>
        </p:nvPicPr>
        <p:blipFill rotWithShape="1">
          <a:blip r:embed="rId2"/>
          <a:srcRect l="3928" r="127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3A1D13-3EA1-4511-B908-C3F2C1F7980B}"/>
              </a:ext>
            </a:extLst>
          </p:cNvPr>
          <p:cNvSpPr>
            <a:spLocks noGrp="1"/>
          </p:cNvSpPr>
          <p:nvPr>
            <p:ph type="title"/>
          </p:nvPr>
        </p:nvSpPr>
        <p:spPr>
          <a:xfrm>
            <a:off x="371094" y="1161288"/>
            <a:ext cx="3438144" cy="1124712"/>
          </a:xfrm>
        </p:spPr>
        <p:txBody>
          <a:bodyPr anchor="b">
            <a:normAutofit/>
          </a:bodyPr>
          <a:lstStyle/>
          <a:p>
            <a:r>
              <a:rPr lang="en-SG" sz="2200" b="1"/>
              <a:t>The Web Site as a Marketing Platform: </a:t>
            </a:r>
            <a:r>
              <a:rPr lang="en-SG" sz="2200"/>
              <a:t>Establishing the Customer Relationship</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387B98E-9486-4012-90FD-EAFD012E2EDE}"/>
              </a:ext>
            </a:extLst>
          </p:cNvPr>
          <p:cNvSpPr>
            <a:spLocks noGrp="1"/>
          </p:cNvSpPr>
          <p:nvPr>
            <p:ph idx="1"/>
          </p:nvPr>
        </p:nvSpPr>
        <p:spPr>
          <a:xfrm>
            <a:off x="371094" y="2718054"/>
            <a:ext cx="3438906" cy="3207258"/>
          </a:xfrm>
        </p:spPr>
        <p:txBody>
          <a:bodyPr anchor="t">
            <a:normAutofit/>
          </a:bodyPr>
          <a:lstStyle/>
          <a:p>
            <a:r>
              <a:rPr lang="en-SG" sz="1400"/>
              <a:t>A firm’s Web site is a major tool for establishing the initial relationship with the customer. </a:t>
            </a:r>
          </a:p>
          <a:p>
            <a:r>
              <a:rPr lang="en-SG" sz="1400"/>
              <a:t>The Web site performs four important functions: </a:t>
            </a:r>
            <a:r>
              <a:rPr lang="en-SG" sz="1400" b="1"/>
              <a:t>establishing the brand identity and consumer expectations</a:t>
            </a:r>
            <a:r>
              <a:rPr lang="en-SG" sz="1400"/>
              <a:t>, </a:t>
            </a:r>
            <a:r>
              <a:rPr lang="en-SG" sz="1400" b="1"/>
              <a:t>informing and educating the consumer</a:t>
            </a:r>
            <a:r>
              <a:rPr lang="en-SG" sz="1400"/>
              <a:t>, </a:t>
            </a:r>
            <a:r>
              <a:rPr lang="en-SG" sz="1400" b="1"/>
              <a:t>shaping the customer experience</a:t>
            </a:r>
            <a:r>
              <a:rPr lang="en-SG" sz="1400"/>
              <a:t>, and </a:t>
            </a:r>
            <a:r>
              <a:rPr lang="en-SG" sz="1400" b="1"/>
              <a:t>anchoring the brand in an ocean of marketing messages coming from different sources</a:t>
            </a:r>
            <a:r>
              <a:rPr lang="en-SG" sz="1400"/>
              <a:t>. </a:t>
            </a:r>
          </a:p>
          <a:p>
            <a:r>
              <a:rPr lang="en-SG" sz="1400"/>
              <a:t>The Web site is the one place the consumer can turn to find the complete story. </a:t>
            </a:r>
          </a:p>
        </p:txBody>
      </p:sp>
    </p:spTree>
    <p:extLst>
      <p:ext uri="{BB962C8B-B14F-4D97-AF65-F5344CB8AC3E}">
        <p14:creationId xmlns:p14="http://schemas.microsoft.com/office/powerpoint/2010/main" val="2666696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3FACCCB-9EF7-4E2D-AAB6-7916822D2039}"/>
              </a:ext>
            </a:extLst>
          </p:cNvPr>
          <p:cNvSpPr>
            <a:spLocks noGrp="1"/>
          </p:cNvSpPr>
          <p:nvPr>
            <p:ph type="title"/>
          </p:nvPr>
        </p:nvSpPr>
        <p:spPr>
          <a:xfrm>
            <a:off x="958506" y="800392"/>
            <a:ext cx="10264697" cy="1212102"/>
          </a:xfrm>
        </p:spPr>
        <p:txBody>
          <a:bodyPr>
            <a:normAutofit/>
          </a:bodyPr>
          <a:lstStyle/>
          <a:p>
            <a:r>
              <a:rPr lang="en-SG" sz="4000">
                <a:solidFill>
                  <a:srgbClr val="FFFFFF"/>
                </a:solidFill>
              </a:rPr>
              <a:t>Cont..</a:t>
            </a:r>
          </a:p>
        </p:txBody>
      </p:sp>
      <p:sp>
        <p:nvSpPr>
          <p:cNvPr id="3" name="Content Placeholder 2">
            <a:extLst>
              <a:ext uri="{FF2B5EF4-FFF2-40B4-BE49-F238E27FC236}">
                <a16:creationId xmlns:a16="http://schemas.microsoft.com/office/drawing/2014/main" id="{EFBCB99E-AF54-49C8-854D-422BEDA01CFA}"/>
              </a:ext>
            </a:extLst>
          </p:cNvPr>
          <p:cNvSpPr>
            <a:spLocks noGrp="1"/>
          </p:cNvSpPr>
          <p:nvPr>
            <p:ph idx="1"/>
          </p:nvPr>
        </p:nvSpPr>
        <p:spPr>
          <a:xfrm>
            <a:off x="1367624" y="2490436"/>
            <a:ext cx="9708995" cy="3567173"/>
          </a:xfrm>
        </p:spPr>
        <p:txBody>
          <a:bodyPr anchor="ctr">
            <a:normAutofit/>
          </a:bodyPr>
          <a:lstStyle/>
          <a:p>
            <a:r>
              <a:rPr lang="en-SG" sz="1500"/>
              <a:t>The first function of a Web site is to establish the brand’s identity and to act as an anchor for the firm’s other Web marketing activities, thereby driving sales revenue.</a:t>
            </a:r>
          </a:p>
          <a:p>
            <a:r>
              <a:rPr lang="en-SG" sz="1500"/>
              <a:t> This involves helping the consumer to identify the differentiating features of the product or service in terms of quality, price, product support, and reliability.</a:t>
            </a:r>
          </a:p>
          <a:p>
            <a:r>
              <a:rPr lang="en-SG" sz="1500"/>
              <a:t> Identifying the differentiating features of the product on the Web site’s home page is intended to create expectations in the user of what it will be like to consume the product.</a:t>
            </a:r>
          </a:p>
          <a:p>
            <a:pPr lvl="1"/>
            <a:r>
              <a:rPr lang="en-SG" sz="1500"/>
              <a:t> For instance, Coke’s Web site creates the expectation that the consumer will experience happiness by opening a Coke. </a:t>
            </a:r>
          </a:p>
          <a:p>
            <a:pPr lvl="1"/>
            <a:r>
              <a:rPr lang="en-SG" sz="1500"/>
              <a:t>Ford’s Web site focuses on automobile technology and high miles per gallon. The expectation created by Ford’s Web site is that if you buy a Ford, you’ll be experiencing the latest automotive technology and the highest mileage. </a:t>
            </a:r>
          </a:p>
          <a:p>
            <a:pPr lvl="1"/>
            <a:r>
              <a:rPr lang="en-SG" sz="1500"/>
              <a:t>At the location-based social network Web site for Foursquare, the focus is on meeting friends, discovering local places, and saving money with coupons and rewards. </a:t>
            </a:r>
          </a:p>
        </p:txBody>
      </p:sp>
    </p:spTree>
    <p:extLst>
      <p:ext uri="{BB962C8B-B14F-4D97-AF65-F5344CB8AC3E}">
        <p14:creationId xmlns:p14="http://schemas.microsoft.com/office/powerpoint/2010/main" val="3749997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12989</TotalTime>
  <Words>4867</Words>
  <Application>Microsoft Office PowerPoint</Application>
  <PresentationFormat>Widescreen</PresentationFormat>
  <Paragraphs>240</Paragraphs>
  <Slides>43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soleil</vt:lpstr>
      <vt:lpstr>Wingdings</vt:lpstr>
      <vt:lpstr>Office Theme</vt:lpstr>
      <vt:lpstr>PowerPoint Presentation</vt:lpstr>
      <vt:lpstr>Introduction</vt:lpstr>
      <vt:lpstr>Cont…</vt:lpstr>
      <vt:lpstr>Strategic Issues and Questions </vt:lpstr>
      <vt:lpstr>Cont…</vt:lpstr>
      <vt:lpstr>Cont….</vt:lpstr>
      <vt:lpstr>PowerPoint Presentation</vt:lpstr>
      <vt:lpstr>The Web Site as a Marketing Platform: Establishing the Customer Relationship</vt:lpstr>
      <vt:lpstr>Cont..</vt:lpstr>
      <vt:lpstr>Cont…</vt:lpstr>
      <vt:lpstr>TRADITIONAL Online Marketing and advertising Tools </vt:lpstr>
      <vt:lpstr>PowerPoint Presentation</vt:lpstr>
      <vt:lpstr>Introduction</vt:lpstr>
      <vt:lpstr>Display Advertising </vt:lpstr>
      <vt:lpstr>Advantage of Online Advertising</vt:lpstr>
      <vt:lpstr>Cont…</vt:lpstr>
      <vt:lpstr>Search Engine Marketing and Advertising</vt:lpstr>
      <vt:lpstr>Types of Search Engine Advertising</vt:lpstr>
      <vt:lpstr>Cont…</vt:lpstr>
      <vt:lpstr>Cont…</vt:lpstr>
      <vt:lpstr>Cont..</vt:lpstr>
      <vt:lpstr>Search Engine Issues</vt:lpstr>
      <vt:lpstr>Banner Ads</vt:lpstr>
      <vt:lpstr>Rich Media Ads</vt:lpstr>
      <vt:lpstr>Video Ads</vt:lpstr>
      <vt:lpstr>Affiliate Program</vt:lpstr>
      <vt:lpstr>Affiliate Marketing Program </vt:lpstr>
      <vt:lpstr>Affiliate Marketing Program</vt:lpstr>
      <vt:lpstr>Affiliate Advantages </vt:lpstr>
      <vt:lpstr>Affiliate Disadvantages </vt:lpstr>
      <vt:lpstr>Affiliates vs. Advertising </vt:lpstr>
      <vt:lpstr>Affiliate Types </vt:lpstr>
      <vt:lpstr>Affiliate Types</vt:lpstr>
      <vt:lpstr>Affiliate Types</vt:lpstr>
      <vt:lpstr>Affiliate Types</vt:lpstr>
      <vt:lpstr>Agreement Terms </vt:lpstr>
      <vt:lpstr>Affiliate Payments </vt:lpstr>
      <vt:lpstr>Building Affiliate Program </vt:lpstr>
      <vt:lpstr>Affiliate Screening </vt:lpstr>
      <vt:lpstr>Affiliate Approval Notice </vt:lpstr>
      <vt:lpstr>Affiliate Code </vt:lpstr>
      <vt:lpstr>Affiliate Tracking </vt:lpstr>
      <vt:lpstr>Affiliate Graphics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E-MARKETING (INTERNET MARKETING)</dc:title>
  <dc:creator>Ree</dc:creator>
  <cp:lastModifiedBy>Risala Khan</cp:lastModifiedBy>
  <cp:revision>71</cp:revision>
  <dcterms:created xsi:type="dcterms:W3CDTF">2015-12-03T17:53:58Z</dcterms:created>
  <dcterms:modified xsi:type="dcterms:W3CDTF">2022-03-18T09:22:46Z</dcterms:modified>
</cp:coreProperties>
</file>